
<file path=[Content_Types].xml><?xml version="1.0" encoding="utf-8"?>
<Types xmlns="http://schemas.openxmlformats.org/package/2006/content-types">
  <Override PartName="/ppt/slides/slide72.xml" ContentType="application/vnd.openxmlformats-officedocument.presentationml.slide+xml"/>
  <Override PartName="/ppt/theme/theme35.xml" ContentType="application/vnd.openxmlformats-officedocument.theme+xml"/>
  <Override PartName="/ppt/embeddings/oleObject29.bin" ContentType="application/vnd.openxmlformats-officedocument.oleObject"/>
  <Override PartName="/ppt/slideLayouts/slideLayout5.xml" ContentType="application/vnd.openxmlformats-officedocument.presentationml.slideLayout+xml"/>
  <Override PartName="/ppt/theme/theme4.xml" ContentType="application/vnd.openxmlformats-officedocument.theme+xml"/>
  <Override PartName="/ppt/embeddings/oleObject62.bin" ContentType="application/vnd.openxmlformats-officedocument.oleObject"/>
  <Override PartName="/ppt/embeddings/oleObject114.bin" ContentType="application/vnd.openxmlformats-officedocument.oleObject"/>
  <Override PartName="/ppt/slides/slide124.xml" ContentType="application/vnd.openxmlformats-officedocument.presentationml.slide+xml"/>
  <Override PartName="/ppt/slides/slide45.xml" ContentType="application/vnd.openxmlformats-officedocument.presentationml.slide+xml"/>
  <Override PartName="/ppt/slides/slide108.xml" ContentType="application/vnd.openxmlformats-officedocument.presentationml.slide+xml"/>
  <Override PartName="/ppt/theme/theme41.xml" ContentType="application/vnd.openxmlformats-officedocument.theme+xml"/>
  <Override PartName="/ppt/embeddings/oleObject35.bin" ContentType="application/vnd.openxmlformats-officedocument.oleObject"/>
  <Override PartName="/ppt/theme/theme25.xml" ContentType="application/vnd.openxmlformats-officedocument.theme+xml"/>
  <Override PartName="/ppt/embeddings/oleObject19.bin" ContentType="application/vnd.openxmlformats-officedocument.oleObject"/>
  <Override PartName="/ppt/embeddings/oleObject120.bin" ContentType="application/vnd.openxmlformats-officedocument.oleObject"/>
  <Override PartName="/ppt/slides/slide3.xml" ContentType="application/vnd.openxmlformats-officedocument.presentationml.slide+xml"/>
  <Override PartName="/ppt/slideLayouts/slideLayout101.xml" ContentType="application/vnd.openxmlformats-officedocument.presentationml.slideLayout+xml"/>
  <Override PartName="/ppt/embeddings/oleObject96.bin" ContentType="application/vnd.openxmlformats-officedocument.oleObject"/>
  <Override PartName="/ppt/embeddings/oleObject3.bin" ContentType="application/vnd.openxmlformats-officedocument.oleObject"/>
  <Override PartName="/ppt/slideMasters/slideMaster17.xml" ContentType="application/vnd.openxmlformats-officedocument.presentationml.slideMaster+xml"/>
  <Override PartName="/ppt/slides/slide114.xml" ContentType="application/vnd.openxmlformats-officedocument.presentationml.slide+xml"/>
  <Override PartName="/ppt/slideLayouts/slideLayout36.xml" ContentType="application/vnd.openxmlformats-officedocument.presentationml.slideLayout+xml"/>
  <Override PartName="/ppt/notesMasters/notesMaster1.xml" ContentType="application/vnd.openxmlformats-officedocument.presentationml.notesMaster+xml"/>
  <Override PartName="/ppt/slides/slide35.xml" ContentType="application/vnd.openxmlformats-officedocument.presentationml.slide+xml"/>
  <Override PartName="/ppt/theme/theme31.xml" ContentType="application/vnd.openxmlformats-officedocument.theme+xml"/>
  <Override PartName="/ppt/embeddings/oleObject25.bin" ContentType="application/vnd.openxmlformats-officedocument.oleObject"/>
  <Override PartName="/ppt/slideLayouts/slideLayout1.xml" ContentType="application/vnd.openxmlformats-officedocument.presentationml.slideLayout+xml"/>
  <Override PartName="/ppt/slideLayouts/slideLayout97.xml" ContentType="application/vnd.openxmlformats-officedocument.presentationml.slideLayout+xml"/>
  <Override PartName="/ppt/slides/slide96.xml" ContentType="application/vnd.openxmlformats-officedocument.presentationml.slide+xml"/>
  <Override PartName="/ppt/embeddings/oleObject110.bin" ContentType="application/vnd.openxmlformats-officedocument.oleObject"/>
  <Override PartName="/ppt/slides/slide120.xml" ContentType="application/vnd.openxmlformats-officedocument.presentationml.slide+xml"/>
  <Override PartName="/ppt/embeddings/oleObject86.bin" ContentType="application/vnd.openxmlformats-officedocument.oleObject"/>
  <Override PartName="/ppt/embeddings/oleObject138.bin" ContentType="application/vnd.openxmlformats-officedocument.oleObject"/>
  <Override PartName="/ppt/slides/slide41.xml" ContentType="application/vnd.openxmlformats-officedocument.presentationml.slide+xml"/>
  <Override PartName="/ppt/slides/slide104.xml" ContentType="application/vnd.openxmlformats-officedocument.presentationml.slide+xml"/>
  <Override PartName="/ppt/slideMasters/slideMaster40.xml" ContentType="application/vnd.openxmlformats-officedocument.presentationml.slideMaster+xml"/>
  <Override PartName="/ppt/slideLayouts/slideLayout26.xml" ContentType="application/vnd.openxmlformats-officedocument.presentationml.slideLayout+xml"/>
  <Override PartName="/ppt/embeddings/oleObject31.bin" ContentType="application/vnd.openxmlformats-officedocument.oleObject"/>
  <Default Extension="xml" ContentType="application/xml"/>
  <Override PartName="/ppt/slides/slide69.xml" ContentType="application/vnd.openxmlformats-officedocument.presentationml.slide+xml"/>
  <Override PartName="/ppt/theme/theme21.xml" ContentType="application/vnd.openxmlformats-officedocument.theme+xml"/>
  <Override PartName="/ppt/embeddings/oleObject15.bin" ContentType="application/vnd.openxmlformats-officedocument.oleObject"/>
  <Override PartName="/docProps/app.xml" ContentType="application/vnd.openxmlformats-officedocument.extended-properties+xml"/>
  <Override PartName="/ppt/embeddings/oleObject59.bin" ContentType="application/vnd.openxmlformats-officedocument.oleObject"/>
  <Override PartName="/ppt/embeddings/oleObject92.bin" ContentType="application/vnd.openxmlformats-officedocument.oleObject"/>
  <Override PartName="/ppt/slideMasters/slideMaster13.xml" ContentType="application/vnd.openxmlformats-officedocument.presentationml.slideMaster+xml"/>
  <Default Extension="png" ContentType="image/png"/>
  <Override PartName="/ppt/slides/slide110.xml" ContentType="application/vnd.openxmlformats-officedocument.presentationml.slide+xml"/>
  <Override PartName="/ppt/slideLayouts/slideLayout32.xml" ContentType="application/vnd.openxmlformats-officedocument.presentationml.slideLayout+xml"/>
  <Override PartName="/ppt/embeddings/oleObject144.bin" ContentType="application/vnd.openxmlformats-officedocument.oleObject"/>
  <Override PartName="/ppt/slides/slide31.xml" ContentType="application/vnd.openxmlformats-officedocument.presentationml.slide+xml"/>
  <Override PartName="/ppt/embeddings/oleObject21.bin" ContentType="application/vnd.openxmlformats-officedocument.oleObject"/>
  <Override PartName="/ppt/slideLayouts/slideLayout93.xml" ContentType="application/vnd.openxmlformats-officedocument.presentationml.slideLayout+xml"/>
  <Override PartName="/ppt/slides/slide59.xml" ContentType="application/vnd.openxmlformats-officedocument.presentationml.slide+xml"/>
  <Override PartName="/ppt/embeddings/oleObject49.bin" ContentType="application/vnd.openxmlformats-officedocument.oleObject"/>
  <Override PartName="/ppt/embeddings/oleObject82.bin" ContentType="application/vnd.openxmlformats-officedocument.oleObject"/>
  <Override PartName="/ppt/embeddings/oleObject134.bin" ContentType="application/vnd.openxmlformats-officedocument.oleObject"/>
  <Override PartName="/ppt/slideLayouts/slideLayout22.xml" ContentType="application/vnd.openxmlformats-officedocument.presentationml.slideLayout+xml"/>
  <Override PartName="/ppt/slides/slide65.xml" ContentType="application/vnd.openxmlformats-officedocument.presentationml.slide+xml"/>
  <Override PartName="/ppt/notesSlides/notesSlide4.xml" ContentType="application/vnd.openxmlformats-officedocument.presentationml.notesSlide+xml"/>
  <Override PartName="/ppt/embeddings/oleObject55.bin" ContentType="application/vnd.openxmlformats-officedocument.oleObject"/>
  <Override PartName="/ppt/embeddings/oleObject107.bin" ContentType="application/vnd.openxmlformats-officedocument.oleObject"/>
  <Override PartName="/ppt/embeddings/oleObject39.bin" ContentType="application/vnd.openxmlformats-officedocument.oleObject"/>
  <Default Extension="tiff" ContentType="image/tiff"/>
  <Override PartName="/ppt/embeddings/oleObject140.bin" ContentType="application/vnd.openxmlformats-officedocument.oleObject"/>
  <Override PartName="/ppt/slideMasters/slideMaster37.xml" ContentType="application/vnd.openxmlformats-officedocument.presentationml.slideMaster+xml"/>
  <Override PartName="/ppt/slides/slide71.xml" ContentType="application/vnd.openxmlformats-officedocument.presentationml.slide+xml"/>
  <Override PartName="/ppt/slideLayouts/slideLayout56.xml" ContentType="application/vnd.openxmlformats-officedocument.presentationml.slideLayout+xml"/>
  <Override PartName="/ppt/theme/theme18.xml" ContentType="application/vnd.openxmlformats-officedocument.theme+xml"/>
  <Override PartName="/ppt/slides/slide55.xml" ContentType="application/vnd.openxmlformats-officedocument.presentationml.slide+xml"/>
  <Override PartName="/ppt/embeddings/oleObject45.bin" ContentType="application/vnd.openxmlformats-officedocument.oleObject"/>
  <Override PartName="/ppt/embeddings/oleObject130.bin" ContentType="application/vnd.openxmlformats-officedocument.oleObject"/>
  <Override PartName="/ppt/slideMasters/slideMaster9.xml" ContentType="application/vnd.openxmlformats-officedocument.presentationml.slideMaster+xml"/>
  <Override PartName="/ppt/slideLayouts/slideLayout62.xml" ContentType="application/vnd.openxmlformats-officedocument.presentationml.slideLayout+xml"/>
  <Default Extension="pdf" ContentType="application/pdf"/>
  <Override PartName="/ppt/slideMasters/slideMaster27.xml" ContentType="application/vnd.openxmlformats-officedocument.presentationml.slideMaster+xml"/>
  <Override PartName="/ppt/slides/slide61.xml" ContentType="application/vnd.openxmlformats-officedocument.presentationml.slide+xml"/>
  <Override PartName="/ppt/slides/slide28.xml" ContentType="application/vnd.openxmlformats-officedocument.presentationml.slide+xml"/>
  <Override PartName="/ppt/slideLayouts/slideLayout46.xml" ContentType="application/vnd.openxmlformats-officedocument.presentationml.slideLayout+xml"/>
  <Override PartName="/ppt/embeddings/oleObject51.bin" ContentType="application/vnd.openxmlformats-officedocument.oleObject"/>
  <Override PartName="/ppt/slides/slide89.xml" ContentType="application/vnd.openxmlformats-officedocument.presentationml.slide+xml"/>
  <Override PartName="/ppt/embeddings/oleObject103.bin" ContentType="application/vnd.openxmlformats-officedocument.oleObject"/>
  <Override PartName="/ppt/embeddings/oleObject79.bin" ContentType="application/vnd.openxmlformats-officedocument.oleObject"/>
  <Override PartName="/ppt/slideMasters/slideMaster33.xml" ContentType="application/vnd.openxmlformats-officedocument.presentationml.slideMaster+xml"/>
  <Override PartName="/ppt/slideLayouts/slideLayout19.xml" ContentType="application/vnd.openxmlformats-officedocument.presentationml.slideLayout+xml"/>
  <Override PartName="/ppt/slides/slide130.xml" ContentType="application/vnd.openxmlformats-officedocument.presentationml.slide+xml"/>
  <Override PartName="/ppt/slideLayouts/slideLayout52.xml" ContentType="application/vnd.openxmlformats-officedocument.presentationml.slideLayout+xml"/>
  <Override PartName="/ppt/slides/slide18.xml" ContentType="application/vnd.openxmlformats-officedocument.presentationml.slide+xml"/>
  <Override PartName="/ppt/theme/theme14.xml" ContentType="application/vnd.openxmlformats-officedocument.theme+xml"/>
  <Override PartName="/ppt/slides/slide51.xml" ContentType="application/vnd.openxmlformats-officedocument.presentationml.slide+xml"/>
  <Override PartName="/ppt/slides/slide95.xml" ContentType="application/vnd.openxmlformats-officedocument.presentationml.slide+xml"/>
  <Override PartName="/ppt/embeddings/oleObject41.bin" ContentType="application/vnd.openxmlformats-officedocument.oleObject"/>
  <Override PartName="/ppt/slides/slide79.xml" ContentType="application/vnd.openxmlformats-officedocument.presentationml.slide+xml"/>
  <Override PartName="/ppt/slideMasters/slideMaster5.xml" ContentType="application/vnd.openxmlformats-officedocument.presentationml.slideMaster+xml"/>
  <Override PartName="/ppt/slides/slide103.xml" ContentType="application/vnd.openxmlformats-officedocument.presentationml.slide+xml"/>
  <Override PartName="/ppt/embeddings/oleObject69.bin" ContentType="application/vnd.openxmlformats-officedocument.oleObject"/>
  <Override PartName="/ppt/slides/slide24.xml" ContentType="application/vnd.openxmlformats-officedocument.presentationml.slide+xml"/>
  <Override PartName="/ppt/slideMasters/slideMaster23.xml" ContentType="application/vnd.openxmlformats-officedocument.presentationml.slideMaster+xml"/>
  <Override PartName="/ppt/slideLayouts/slideLayout42.xml" ContentType="application/vnd.openxmlformats-officedocument.presentationml.slideLayout+xml"/>
  <Override PartName="/ppt/slideLayouts/slideLayout86.xml" ContentType="application/vnd.openxmlformats-officedocument.presentationml.slideLayout+xml"/>
  <Override PartName="/ppt/slides/slide85.xml" ContentType="application/vnd.openxmlformats-officedocument.presentationml.slide+xml"/>
  <Override PartName="/ppt/embeddings/oleObject75.bin" ContentType="application/vnd.openxmlformats-officedocument.oleObject"/>
  <Override PartName="/ppt/embeddings/oleObject127.bin" ContentType="application/vnd.openxmlformats-officedocument.oleObject"/>
  <Override PartName="/ppt/slideLayouts/slideLayout15.xml" ContentType="application/vnd.openxmlformats-officedocument.presentationml.slideLayout+xml"/>
  <Override PartName="/ppt/slides/slide14.xml" ContentType="application/vnd.openxmlformats-officedocument.presentationml.slide+xml"/>
  <Override PartName="/ppt/theme/theme10.xml" ContentType="application/vnd.openxmlformats-officedocument.theme+xml"/>
  <Override PartName="/ppt/slides/slide91.xml" ContentType="application/vnd.openxmlformats-officedocument.presentationml.slide+xml"/>
  <Override PartName="/ppt/slideLayouts/slideLayout76.xml" ContentType="application/vnd.openxmlformats-officedocument.presentationml.slideLayout+xml"/>
  <Override PartName="/ppt/theme/theme38.xml" ContentType="application/vnd.openxmlformats-officedocument.theme+xml"/>
  <Override PartName="/ppt/slides/slide75.xml" ContentType="application/vnd.openxmlformats-officedocument.presentationml.slide+xml"/>
  <Override PartName="/ppt/slideLayouts/slideLayout8.xml" ContentType="application/vnd.openxmlformats-officedocument.presentationml.slideLayout+xml"/>
  <Override PartName="/ppt/theme/theme7.xml" ContentType="application/vnd.openxmlformats-officedocument.theme+xml"/>
  <Override PartName="/ppt/slideMasters/slideMaster1.xml" ContentType="application/vnd.openxmlformats-officedocument.presentationml.slideMaster+xml"/>
  <Override PartName="/ppt/embeddings/oleObject65.bin" ContentType="application/vnd.openxmlformats-officedocument.oleObject"/>
  <Override PartName="/ppt/embeddings/oleObject117.bin" ContentType="application/vnd.openxmlformats-officedocument.oleObject"/>
  <Override PartName="/ppt/slides/slide20.xml" ContentType="application/vnd.openxmlformats-officedocument.presentationml.slide+xml"/>
  <Override PartName="/ppt/slides/slide127.xml" ContentType="application/vnd.openxmlformats-officedocument.presentationml.slide+xml"/>
  <Override PartName="/ppt/embeddings/oleObject10.bin" ContentType="application/vnd.openxmlformats-officedocument.oleObject"/>
  <Default Extension="bin" ContentType="application/vnd.openxmlformats-officedocument.presentationml.printerSettings"/>
  <Override PartName="/ppt/slideLayouts/slideLayout82.xml" ContentType="application/vnd.openxmlformats-officedocument.presentationml.slideLayout+xml"/>
  <Override PartName="/ppt/slides/slide48.xml" ContentType="application/vnd.openxmlformats-officedocument.presentationml.slide+xml"/>
  <Override PartName="/ppt/slides/slide81.xml" ContentType="application/vnd.openxmlformats-officedocument.presentationml.slide+xml"/>
  <Override PartName="/ppt/slideLayouts/slideLayout66.xml" ContentType="application/vnd.openxmlformats-officedocument.presentationml.slideLayout+xml"/>
  <Override PartName="/ppt/theme/theme28.xml" ContentType="application/vnd.openxmlformats-officedocument.theme+xml"/>
  <Override PartName="/ppt/embeddings/oleObject71.bin" ContentType="application/vnd.openxmlformats-officedocument.oleObject"/>
  <Override PartName="/ppt/embeddings/oleObject123.bin" ContentType="application/vnd.openxmlformats-officedocument.oleObject"/>
  <Override PartName="/ppt/slideLayouts/slideLayout11.xml" ContentType="application/vnd.openxmlformats-officedocument.presentationml.slideLayout+xml"/>
  <Override PartName="/ppt/slides/slide6.xml" ContentType="application/vnd.openxmlformats-officedocument.presentationml.slide+xml"/>
  <Override PartName="/ppt/embeddings/oleObject99.bin" ContentType="application/vnd.openxmlformats-officedocument.oleObject"/>
  <Override PartName="/ppt/slides/slide10.xml" ContentType="application/vnd.openxmlformats-officedocument.presentationml.slide+xml"/>
  <Override PartName="/ppt/embeddings/oleObject6.bin" ContentType="application/vnd.openxmlformats-officedocument.oleObject"/>
  <Override PartName="/ppt/slides/slide117.xml" ContentType="application/vnd.openxmlformats-officedocument.presentationml.slide+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38.xml" ContentType="application/vnd.openxmlformats-officedocument.presentationml.slide+xml"/>
  <Override PartName="/ppt/theme/theme34.xml" ContentType="application/vnd.openxmlformats-officedocument.theme+xml"/>
  <Override PartName="/ppt/embeddings/oleObject28.bin" ContentType="application/vnd.openxmlformats-officedocument.oleObject"/>
  <Override PartName="/ppt/slideLayouts/slideLayout4.xml" ContentType="application/vnd.openxmlformats-officedocument.presentationml.slideLayout+xml"/>
  <Override PartName="/ppt/theme/theme3.xml" ContentType="application/vnd.openxmlformats-officedocument.theme+xml"/>
  <Override PartName="/ppt/embeddings/oleObject61.bin" ContentType="application/vnd.openxmlformats-officedocument.oleObject"/>
  <Override PartName="/ppt/slides/slide99.xml" ContentType="application/vnd.openxmlformats-officedocument.presentationml.slide+xml"/>
  <Override PartName="/ppt/embeddings/oleObject113.bin" ContentType="application/vnd.openxmlformats-officedocument.oleObject"/>
  <Override PartName="/ppt/slides/slide123.xml" ContentType="application/vnd.openxmlformats-officedocument.presentationml.slide+xml"/>
  <Override PartName="/ppt/embeddings/oleObject89.bin" ContentType="application/vnd.openxmlformats-officedocument.oleObject"/>
  <Override PartName="/ppt/slides/slide44.xml" ContentType="application/vnd.openxmlformats-officedocument.presentationml.slide+xml"/>
  <Override PartName="/ppt/slides/slide107.xml" ContentType="application/vnd.openxmlformats-officedocument.presentationml.slide+xml"/>
  <Override PartName="/ppt/slideLayouts/slideLayout29.xml" ContentType="application/vnd.openxmlformats-officedocument.presentationml.slideLayout+xml"/>
  <Override PartName="/ppt/theme/theme40.xml" ContentType="application/vnd.openxmlformats-officedocument.theme+xml"/>
  <Override PartName="/ppt/embeddings/oleObject34.bin" ContentType="application/vnd.openxmlformats-officedocument.oleObject"/>
  <Override PartName="/ppt/theme/theme24.xml" ContentType="application/vnd.openxmlformats-officedocument.theme+xml"/>
  <Override PartName="/ppt/embeddings/oleObject18.bin" ContentType="application/vnd.openxmlformats-officedocument.oleObject"/>
  <Override PartName="/ppt/slides/slide2.xml" ContentType="application/vnd.openxmlformats-officedocument.presentationml.slide+xml"/>
  <Override PartName="/ppt/slideLayouts/slideLayout100.xml" ContentType="application/vnd.openxmlformats-officedocument.presentationml.slideLayout+xml"/>
  <Override PartName="/ppt/embeddings/oleObject95.bin" ContentType="application/vnd.openxmlformats-officedocument.oleObject"/>
  <Override PartName="/ppt/embeddings/oleObject2.bin" ContentType="application/vnd.openxmlformats-officedocument.oleObject"/>
  <Override PartName="/ppt/slideMasters/slideMaster16.xml" ContentType="application/vnd.openxmlformats-officedocument.presentationml.slideMaster+xml"/>
  <Default Extension="vml" ContentType="application/vnd.openxmlformats-officedocument.vmlDrawing"/>
  <Override PartName="/ppt/slides/slide113.xml" ContentType="application/vnd.openxmlformats-officedocument.presentationml.slide+xml"/>
  <Override PartName="/ppt/slideLayouts/slideLayout35.xml" ContentType="application/vnd.openxmlformats-officedocument.presentationml.slideLayout+xml"/>
  <Override PartName="/ppt/slides/slide34.xml" ContentType="application/vnd.openxmlformats-officedocument.presentationml.slide+xml"/>
  <Override PartName="/ppt/theme/theme30.xml" ContentType="application/vnd.openxmlformats-officedocument.theme+xml"/>
  <Override PartName="/ppt/embeddings/oleObject24.bin" ContentType="application/vnd.openxmlformats-officedocument.oleObject"/>
  <Override PartName="/ppt/slideLayouts/slideLayout96.xml" ContentType="application/vnd.openxmlformats-officedocument.presentationml.slideLayout+xml"/>
  <Override PartName="/ppt/embeddings/oleObject85.bin" ContentType="application/vnd.openxmlformats-officedocument.oleObject"/>
  <Override PartName="/ppt/embeddings/oleObject137.bin" ContentType="application/vnd.openxmlformats-officedocument.oleObject"/>
  <Override PartName="/ppt/slides/slide40.xml" ContentType="application/vnd.openxmlformats-officedocument.presentationml.slide+xml"/>
  <Override PartName="/ppt/slideLayouts/slideLayout25.xml" ContentType="application/vnd.openxmlformats-officedocument.presentationml.slideLayout+xml"/>
  <Override PartName="/ppt/embeddings/oleObject30.bin" ContentType="application/vnd.openxmlformats-officedocument.oleObject"/>
  <Override PartName="/ppt/theme/theme20.xml" ContentType="application/vnd.openxmlformats-officedocument.theme+xml"/>
  <Default Extension="jpeg" ContentType="image/jpeg"/>
  <Override PartName="/ppt/embeddings/oleObject14.bin" ContentType="application/vnd.openxmlformats-officedocument.oleObject"/>
  <Override PartName="/ppt/slides/slide68.xml" ContentType="application/vnd.openxmlformats-officedocument.presentationml.slide+xml"/>
  <Override PartName="/ppt/embeddings/oleObject58.bin" ContentType="application/vnd.openxmlformats-officedocument.oleObject"/>
  <Override PartName="/ppt/embeddings/oleObject91.bin" ContentType="application/vnd.openxmlformats-officedocument.oleObject"/>
  <Override PartName="/ppt/slideMasters/slideMaster12.xml" ContentType="application/vnd.openxmlformats-officedocument.presentationml.slideMaster+xml"/>
  <Override PartName="/ppt/embeddings/oleObject143.bin" ContentType="application/vnd.openxmlformats-officedocument.oleObject"/>
  <Override PartName="/ppt/slideLayouts/slideLayout31.xml" ContentType="application/vnd.openxmlformats-officedocument.presentationml.slideLayout+xml"/>
  <Override PartName="/ppt/slides/slide30.xml" ContentType="application/vnd.openxmlformats-officedocument.presentationml.slide+xml"/>
  <Override PartName="/ppt/embeddings/oleObject20.bin" ContentType="application/vnd.openxmlformats-officedocument.oleObject"/>
  <Override PartName="/ppt/slideLayouts/slideLayout59.xml" ContentType="application/vnd.openxmlformats-officedocument.presentationml.slideLayout+xml"/>
  <Override PartName="/ppt/slideLayouts/slideLayout92.xml" ContentType="application/vnd.openxmlformats-officedocument.presentationml.slideLayout+xml"/>
  <Override PartName="/ppt/slides/slide58.xml" ContentType="application/vnd.openxmlformats-officedocument.presentationml.slide+xml"/>
  <Override PartName="/ppt/embeddings/oleObject48.bin" ContentType="application/vnd.openxmlformats-officedocument.oleObject"/>
  <Override PartName="/ppt/embeddings/oleObject81.bin" ContentType="application/vnd.openxmlformats-officedocument.oleObject"/>
  <Override PartName="/ppt/embeddings/oleObject133.bin" ContentType="application/vnd.openxmlformats-officedocument.oleObject"/>
  <Override PartName="/ppt/slideLayouts/slideLayout21.xml" ContentType="application/vnd.openxmlformats-officedocument.presentationml.slideLayout+xml"/>
  <Override PartName="/ppt/slides/slide64.xml" ContentType="application/vnd.openxmlformats-officedocument.presentationml.slide+xml"/>
  <Override PartName="/ppt/notesSlides/notesSlide3.xml" ContentType="application/vnd.openxmlformats-officedocument.presentationml.notesSlide+xml"/>
  <Override PartName="/ppt/slideLayouts/slideLayout49.xml" ContentType="application/vnd.openxmlformats-officedocument.presentationml.slideLayout+xml"/>
  <Override PartName="/ppt/embeddings/oleObject54.bin" ContentType="application/vnd.openxmlformats-officedocument.oleObject"/>
  <Override PartName="/ppt/embeddings/oleObject106.bin" ContentType="application/vnd.openxmlformats-officedocument.oleObject"/>
  <Override PartName="/ppt/embeddings/oleObject38.bin" ContentType="application/vnd.openxmlformats-officedocument.oleObject"/>
  <Override PartName="/ppt/slideMasters/slideMaster36.xml" ContentType="application/vnd.openxmlformats-officedocument.presentationml.slideMaster+xml"/>
  <Override PartName="/ppt/slides/slide70.xml" ContentType="application/vnd.openxmlformats-officedocument.presentationml.slide+xml"/>
  <Override PartName="/ppt/slideLayouts/slideLayout55.xml" ContentType="application/vnd.openxmlformats-officedocument.presentationml.slideLayout+xml"/>
  <Override PartName="/ppt/theme/theme17.xml" ContentType="application/vnd.openxmlformats-officedocument.theme+xml"/>
  <Override PartName="/ppt/slides/slide54.xml" ContentType="application/vnd.openxmlformats-officedocument.presentationml.slide+xml"/>
  <Override PartName="/ppt/embeddings/oleObject44.bin" ContentType="application/vnd.openxmlformats-officedocument.oleObject"/>
  <Override PartName="/ppt/slideMasters/slideMaster8.xml" ContentType="application/vnd.openxmlformats-officedocument.presentationml.slideMaster+xml"/>
  <Override PartName="/ppt/slideLayouts/slideLayout61.xml" ContentType="application/vnd.openxmlformats-officedocument.presentationml.slideLayout+xml"/>
  <Override PartName="/ppt/slides/slide27.xml" ContentType="application/vnd.openxmlformats-officedocument.presentationml.slide+xml"/>
  <Override PartName="/ppt/slideMasters/slideMaster26.xml" ContentType="application/vnd.openxmlformats-officedocument.presentationml.slideMaster+xml"/>
  <Override PartName="/ppt/slides/slide60.xml" ContentType="application/vnd.openxmlformats-officedocument.presentationml.slide+xml"/>
  <Override PartName="/ppt/slideLayouts/slideLayout45.xml" ContentType="application/vnd.openxmlformats-officedocument.presentationml.slideLayout+xml"/>
  <Override PartName="/ppt/embeddings/oleObject50.bin" ContentType="application/vnd.openxmlformats-officedocument.oleObject"/>
  <Override PartName="/ppt/slides/slide88.xml" ContentType="application/vnd.openxmlformats-officedocument.presentationml.slide+xml"/>
  <Override PartName="/ppt/embeddings/oleObject102.bin" ContentType="application/vnd.openxmlformats-officedocument.oleObject"/>
  <Override PartName="/ppt/embeddings/oleObject78.bin" ContentType="application/vnd.openxmlformats-officedocument.oleObject"/>
  <Override PartName="/ppt/slideMasters/slideMaster32.xml" ContentType="application/vnd.openxmlformats-officedocument.presentationml.slideMaster+xml"/>
  <Override PartName="/ppt/slideLayouts/slideLayout18.xml" ContentType="application/vnd.openxmlformats-officedocument.presentationml.slideLayout+xml"/>
  <Override PartName="/ppt/slideLayouts/slideLayout51.xml" ContentType="application/vnd.openxmlformats-officedocument.presentationml.slideLayout+xml"/>
  <Override PartName="/ppt/slides/slide17.xml" ContentType="application/vnd.openxmlformats-officedocument.presentationml.slide+xml"/>
  <Override PartName="/ppt/slides/slide50.xml" ContentType="application/vnd.openxmlformats-officedocument.presentationml.slide+xml"/>
  <Override PartName="/ppt/theme/theme13.xml" ContentType="application/vnd.openxmlformats-officedocument.theme+xml"/>
  <Override PartName="/ppt/slides/slide94.xml" ContentType="application/vnd.openxmlformats-officedocument.presentationml.slide+xml"/>
  <Override PartName="/ppt/embeddings/oleObject40.bin" ContentType="application/vnd.openxmlformats-officedocument.oleObject"/>
  <Override PartName="/ppt/slideLayouts/slideLayout79.xml" ContentType="application/vnd.openxmlformats-officedocument.presentationml.slideLayout+xml"/>
  <Override PartName="/ppt/slides/slide78.xml" ContentType="application/vnd.openxmlformats-officedocument.presentationml.slide+xml"/>
  <Override PartName="/ppt/slides/slide102.xml" ContentType="application/vnd.openxmlformats-officedocument.presentationml.slide+xml"/>
  <Override PartName="/ppt/slideMasters/slideMaster4.xml" ContentType="application/vnd.openxmlformats-officedocument.presentationml.slideMaster+xml"/>
  <Override PartName="/ppt/embeddings/oleObject68.bin" ContentType="application/vnd.openxmlformats-officedocument.oleObject"/>
  <Override PartName="/ppt/slides/slide23.xml" ContentType="application/vnd.openxmlformats-officedocument.presentationml.slide+xml"/>
  <Override PartName="/ppt/slideMasters/slideMaster22.xml" ContentType="application/vnd.openxmlformats-officedocument.presentationml.slideMaster+xml"/>
  <Override PartName="/ppt/slideLayouts/slideLayout41.xml" ContentType="application/vnd.openxmlformats-officedocument.presentationml.slideLayout+xml"/>
  <Override PartName="/ppt/slideLayouts/slideLayout85.xml" ContentType="application/vnd.openxmlformats-officedocument.presentationml.slideLayout+xml"/>
  <Override PartName="/ppt/slides/slide84.xml" ContentType="application/vnd.openxmlformats-officedocument.presentationml.slide+xml"/>
  <Override PartName="/ppt/slideLayouts/slideLayout69.xml" ContentType="application/vnd.openxmlformats-officedocument.presentationml.slideLayout+xml"/>
  <Override PartName="/ppt/presProps.xml" ContentType="application/vnd.openxmlformats-officedocument.presentationml.presProps+xml"/>
  <Override PartName="/ppt/embeddings/oleObject74.bin" ContentType="application/vnd.openxmlformats-officedocument.oleObject"/>
  <Override PartName="/ppt/embeddings/oleObject126.bin" ContentType="application/vnd.openxmlformats-officedocument.oleObject"/>
  <Override PartName="/ppt/slides/slide9.xml" ContentType="application/vnd.openxmlformats-officedocument.presentationml.slide+xml"/>
  <Override PartName="/ppt/slideLayouts/slideLayout14.xml" ContentType="application/vnd.openxmlformats-officedocument.presentationml.slideLayout+xml"/>
  <Override PartName="/ppt/slides/slide13.xml" ContentType="application/vnd.openxmlformats-officedocument.presentationml.slide+xml"/>
  <Override PartName="/ppt/embeddings/oleObject9.bin" ContentType="application/vnd.openxmlformats-officedocument.oleObject"/>
  <Default Extension="rels" ContentType="application/vnd.openxmlformats-package.relationships+xml"/>
  <Override PartName="/ppt/slides/slide90.xml" ContentType="application/vnd.openxmlformats-officedocument.presentationml.slide+xml"/>
  <Override PartName="/ppt/slideLayouts/slideLayout75.xml" ContentType="application/vnd.openxmlformats-officedocument.presentationml.slideLayout+xml"/>
  <Override PartName="/ppt/theme/theme37.xml" ContentType="application/vnd.openxmlformats-officedocument.theme+xml"/>
  <Override PartName="/ppt/slides/slide74.xml" ContentType="application/vnd.openxmlformats-officedocument.presentationml.slide+xml"/>
  <Override PartName="/ppt/slideLayouts/slideLayout7.xml" ContentType="application/vnd.openxmlformats-officedocument.presentationml.slideLayout+xml"/>
  <Override PartName="/ppt/theme/theme6.xml" ContentType="application/vnd.openxmlformats-officedocument.theme+xml"/>
  <Override PartName="/ppt/embeddings/oleObject64.bin" ContentType="application/vnd.openxmlformats-officedocument.oleObject"/>
  <Override PartName="/ppt/embeddings/oleObject116.bin" ContentType="application/vnd.openxmlformats-officedocument.oleObject"/>
  <Override PartName="/ppt/slides/slide126.xml" ContentType="application/vnd.openxmlformats-officedocument.presentationml.slide+xml"/>
  <Default Extension="pict" ContentType="image/pict"/>
  <Override PartName="/ppt/slideLayouts/slideLayout81.xml" ContentType="application/vnd.openxmlformats-officedocument.presentationml.slideLayout+xml"/>
  <Override PartName="/ppt/slides/slide47.xml" ContentType="application/vnd.openxmlformats-officedocument.presentationml.slide+xml"/>
  <Override PartName="/ppt/slides/slide80.xml" ContentType="application/vnd.openxmlformats-officedocument.presentationml.slide+xml"/>
  <Override PartName="/ppt/embeddings/oleObject37.bin" ContentType="application/vnd.openxmlformats-officedocument.oleObject"/>
  <Override PartName="/ppt/slideLayouts/slideLayout65.xml" ContentType="application/vnd.openxmlformats-officedocument.presentationml.slideLayout+xml"/>
  <Override PartName="/ppt/theme/theme27.xml" ContentType="application/vnd.openxmlformats-officedocument.theme+xml"/>
  <Override PartName="/ppt/embeddings/oleObject70.bin" ContentType="application/vnd.openxmlformats-officedocument.oleObject"/>
  <Override PartName="/ppt/embeddings/oleObject122.bin" ContentType="application/vnd.openxmlformats-officedocument.oleObject"/>
  <Override PartName="/ppt/slides/slide5.xml" ContentType="application/vnd.openxmlformats-officedocument.presentationml.slide+xml"/>
  <Override PartName="/ppt/slideLayouts/slideLayout10.xml" ContentType="application/vnd.openxmlformats-officedocument.presentationml.slideLayout+xml"/>
  <Override PartName="/ppt/embeddings/oleObject98.bin" ContentType="application/vnd.openxmlformats-officedocument.oleObject"/>
  <Override PartName="/ppt/embeddings/oleObject5.bin" ContentType="application/vnd.openxmlformats-officedocument.oleObject"/>
  <Override PartName="/ppt/slideMasters/slideMaster19.xml" ContentType="application/vnd.openxmlformats-officedocument.presentationml.slideMaster+xml"/>
  <Override PartName="/ppt/slides/slide116.xml" ContentType="application/vnd.openxmlformats-officedocument.presentationml.slide+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s/slide37.xml" ContentType="application/vnd.openxmlformats-officedocument.presentationml.slide+xml"/>
  <Override PartName="/ppt/theme/theme33.xml" ContentType="application/vnd.openxmlformats-officedocument.theme+xml"/>
  <Override PartName="/ppt/embeddings/oleObject27.bin" ContentType="application/vnd.openxmlformats-officedocument.oleObject"/>
  <Override PartName="/ppt/slideLayouts/slideLayout3.xml" ContentType="application/vnd.openxmlformats-officedocument.presentationml.slideLayout+xml"/>
  <Override PartName="/ppt/theme/theme2.xml" ContentType="application/vnd.openxmlformats-officedocument.theme+xml"/>
  <Override PartName="/ppt/slideLayouts/slideLayout99.xml" ContentType="application/vnd.openxmlformats-officedocument.presentationml.slideLayout+xml"/>
  <Override PartName="/ppt/embeddings/oleObject60.bin" ContentType="application/vnd.openxmlformats-officedocument.oleObject"/>
  <Override PartName="/ppt/slides/slide98.xml" ContentType="application/vnd.openxmlformats-officedocument.presentationml.slide+xml"/>
  <Override PartName="/ppt/embeddings/oleObject112.bin" ContentType="application/vnd.openxmlformats-officedocument.oleObject"/>
  <Override PartName="/ppt/slides/slide122.xml" ContentType="application/vnd.openxmlformats-officedocument.presentationml.slide+xml"/>
  <Override PartName="/ppt/embeddings/oleObject88.bin" ContentType="application/vnd.openxmlformats-officedocument.oleObject"/>
  <Override PartName="/ppt/slides/slide43.xml" ContentType="application/vnd.openxmlformats-officedocument.presentationml.slide+xml"/>
  <Override PartName="/ppt/slides/slide106.xml" ContentType="application/vnd.openxmlformats-officedocument.presentationml.slide+xml"/>
  <Override PartName="/ppt/slideMasters/slideMaster42.xml" ContentType="application/vnd.openxmlformats-officedocument.presentationml.slideMaster+xml"/>
  <Override PartName="/ppt/slideLayouts/slideLayout28.xml" ContentType="application/vnd.openxmlformats-officedocument.presentationml.slideLayout+xml"/>
  <Override PartName="/ppt/embeddings/oleObject33.bin" ContentType="application/vnd.openxmlformats-officedocument.oleObject"/>
  <Override PartName="/ppt/theme/theme23.xml" ContentType="application/vnd.openxmlformats-officedocument.theme+xml"/>
  <Override PartName="/ppt/embeddings/oleObject17.bin" ContentType="application/vnd.openxmlformats-officedocument.oleObject"/>
  <Override PartName="/ppt/slideLayouts/slideLayout89.xml" ContentType="application/vnd.openxmlformats-officedocument.presentationml.slideLayout+xml"/>
  <Override PartName="/ppt/slides/slide1.xml" ContentType="application/vnd.openxmlformats-officedocument.presentationml.slide+xml"/>
  <Override PartName="/ppt/embeddings/oleObject94.bin" ContentType="application/vnd.openxmlformats-officedocument.oleObject"/>
  <Override PartName="/ppt/embeddings/oleObject1.bin" ContentType="application/vnd.openxmlformats-officedocument.oleObject"/>
  <Override PartName="/ppt/slideMasters/slideMaster15.xml" ContentType="application/vnd.openxmlformats-officedocument.presentationml.slideMaster+xml"/>
  <Override PartName="/ppt/embeddings/oleObject146.bin" ContentType="application/vnd.openxmlformats-officedocument.oleObject"/>
  <Override PartName="/ppt/slides/slide112.xml" ContentType="application/vnd.openxmlformats-officedocument.presentationml.slide+xml"/>
  <Override PartName="/ppt/slideLayouts/slideLayout34.xml" ContentType="application/vnd.openxmlformats-officedocument.presentationml.slideLayout+xml"/>
  <Override PartName="/ppt/slides/slide33.xml" ContentType="application/vnd.openxmlformats-officedocument.presentationml.slide+xml"/>
  <Override PartName="/ppt/embeddings/oleObject23.bin" ContentType="application/vnd.openxmlformats-officedocument.oleObject"/>
  <Override PartName="/ppt/slideLayouts/slideLayout95.xml" ContentType="application/vnd.openxmlformats-officedocument.presentationml.slideLayout+xml"/>
  <Override PartName="/ppt/embeddings/oleObject84.bin" ContentType="application/vnd.openxmlformats-officedocument.oleObject"/>
  <Override PartName="/ppt/embeddings/oleObject136.bin" ContentType="application/vnd.openxmlformats-officedocument.oleObject"/>
  <Override PartName="/ppt/slideLayouts/slideLayout24.xml" ContentType="application/vnd.openxmlformats-officedocument.presentationml.slideLayout+xml"/>
  <Override PartName="/ppt/slides/slide67.xml" ContentType="application/vnd.openxmlformats-officedocument.presentationml.slide+xml"/>
  <Override PartName="/ppt/embeddings/oleObject13.bin" ContentType="application/vnd.openxmlformats-officedocument.oleObject"/>
  <Override PartName="/ppt/embeddings/oleObject57.bin" ContentType="application/vnd.openxmlformats-officedocument.oleObject"/>
  <Override PartName="/ppt/embeddings/oleObject90.bin" ContentType="application/vnd.openxmlformats-officedocument.oleObject"/>
  <Override PartName="/ppt/embeddings/oleObject109.bin" ContentType="application/vnd.openxmlformats-officedocument.oleObject"/>
  <Override PartName="/ppt/slideMasters/slideMaster11.xml" ContentType="application/vnd.openxmlformats-officedocument.presentationml.slideMaster+xml"/>
  <Override PartName="/ppt/embeddings/oleObject142.bin" ContentType="application/vnd.openxmlformats-officedocument.oleObject"/>
  <Override PartName="/ppt/slideLayouts/slideLayout30.xml" ContentType="application/vnd.openxmlformats-officedocument.presentationml.slideLayout+xml"/>
  <Override PartName="/ppt/tableStyles.xml" ContentType="application/vnd.openxmlformats-officedocument.presentationml.tableStyles+xml"/>
  <Override PartName="/ppt/slideMasters/slideMaster39.xml" ContentType="application/vnd.openxmlformats-officedocument.presentationml.slideMaster+xml"/>
  <Override PartName="/ppt/slideLayouts/slideLayout58.xml" ContentType="application/vnd.openxmlformats-officedocument.presentationml.slideLayout+xml"/>
  <Override PartName="/ppt/slideLayouts/slideLayout91.xml" ContentType="application/vnd.openxmlformats-officedocument.presentationml.slideLayout+xml"/>
  <Override PartName="/ppt/slides/slide57.xml" ContentType="application/vnd.openxmlformats-officedocument.presentationml.slide+xml"/>
  <Override PartName="/ppt/embeddings/oleObject47.bin" ContentType="application/vnd.openxmlformats-officedocument.oleObject"/>
  <Override PartName="/ppt/embeddings/oleObject80.bin" ContentType="application/vnd.openxmlformats-officedocument.oleObject"/>
  <Override PartName="/ppt/embeddings/oleObject132.bin" ContentType="application/vnd.openxmlformats-officedocument.oleObject"/>
  <Override PartName="/ppt/slideLayouts/slideLayout20.xml" ContentType="application/vnd.openxmlformats-officedocument.presentationml.slideLayout+xml"/>
  <Override PartName="/ppt/slideLayouts/slideLayout64.xml" ContentType="application/vnd.openxmlformats-officedocument.presentationml.slideLayout+xml"/>
  <Override PartName="/ppt/slideMasters/slideMaster29.xml" ContentType="application/vnd.openxmlformats-officedocument.presentationml.slideMaster+xml"/>
  <Override PartName="/ppt/slides/slide63.xml" ContentType="application/vnd.openxmlformats-officedocument.presentationml.slide+xml"/>
  <Override PartName="/ppt/notesSlides/notesSlide2.xml" ContentType="application/vnd.openxmlformats-officedocument.presentationml.notesSlide+xml"/>
  <Override PartName="/ppt/slideLayouts/slideLayout48.xml" ContentType="application/vnd.openxmlformats-officedocument.presentationml.slideLayout+xml"/>
  <Override PartName="/ppt/embeddings/oleObject53.bin" ContentType="application/vnd.openxmlformats-officedocument.oleObject"/>
  <Override PartName="/ppt/viewProps.xml" ContentType="application/vnd.openxmlformats-officedocument.presentationml.viewProps+xml"/>
  <Override PartName="/ppt/theme/theme43.xml" ContentType="application/vnd.openxmlformats-officedocument.theme+xml"/>
  <Override PartName="/ppt/embeddings/oleObject105.bin" ContentType="application/vnd.openxmlformats-officedocument.oleObject"/>
  <Override PartName="/ppt/slideMasters/slideMaster35.xml" ContentType="application/vnd.openxmlformats-officedocument.presentationml.slideMaster+xml"/>
  <Override PartName="/ppt/slideLayouts/slideLayout54.xml" ContentType="application/vnd.openxmlformats-officedocument.presentationml.slideLayout+xml"/>
  <Override PartName="/ppt/theme/theme16.xml" ContentType="application/vnd.openxmlformats-officedocument.theme+xml"/>
  <Override PartName="/ppt/slides/slide53.xml" ContentType="application/vnd.openxmlformats-officedocument.presentationml.slide+xml"/>
  <Override PartName="/ppt/embeddings/oleObject43.bin" ContentType="application/vnd.openxmlformats-officedocument.oleObject"/>
  <Override PartName="/ppt/slideMasters/slideMaster7.xml" ContentType="application/vnd.openxmlformats-officedocument.presentationml.slideMaster+xml"/>
  <Override PartName="/ppt/slideLayouts/slideLayout60.xml" ContentType="application/vnd.openxmlformats-officedocument.presentationml.slideLayout+xml"/>
  <Override PartName="/ppt/slides/slide26.xml" ContentType="application/vnd.openxmlformats-officedocument.presentationml.slide+xml"/>
  <Override PartName="/ppt/slideMasters/slideMaster25.xml" ContentType="application/vnd.openxmlformats-officedocument.presentationml.slideMaster+xml"/>
  <Override PartName="/ppt/slideLayouts/slideLayout44.xml" ContentType="application/vnd.openxmlformats-officedocument.presentationml.slideLayout+xml"/>
  <Override PartName="/ppt/slideLayouts/slideLayout88.xml" ContentType="application/vnd.openxmlformats-officedocument.presentationml.slideLayout+xml"/>
  <Default Extension="wmf" ContentType="image/x-wmf"/>
  <Override PartName="/ppt/slides/slide87.xml" ContentType="application/vnd.openxmlformats-officedocument.presentationml.slide+xml"/>
  <Override PartName="/ppt/embeddings/oleObject101.bin" ContentType="application/vnd.openxmlformats-officedocument.oleObject"/>
  <Override PartName="/docProps/core.xml" ContentType="application/vnd.openxmlformats-package.core-properties+xml"/>
  <Override PartName="/ppt/embeddings/oleObject77.bin" ContentType="application/vnd.openxmlformats-officedocument.oleObject"/>
  <Override PartName="/ppt/embeddings/oleObject129.bin" ContentType="application/vnd.openxmlformats-officedocument.oleObject"/>
  <Override PartName="/ppt/slideMasters/slideMaster31.xml" ContentType="application/vnd.openxmlformats-officedocument.presentationml.slideMaster+xml"/>
  <Override PartName="/ppt/slideLayouts/slideLayout17.xml" ContentType="application/vnd.openxmlformats-officedocument.presentationml.slideLayout+xml"/>
  <Override PartName="/ppt/slideLayouts/slideLayout50.xml" ContentType="application/vnd.openxmlformats-officedocument.presentationml.slideLayout+xml"/>
  <Override PartName="/ppt/slides/slide16.xml" ContentType="application/vnd.openxmlformats-officedocument.presentationml.slide+xml"/>
  <Override PartName="/ppt/theme/theme12.xml" ContentType="application/vnd.openxmlformats-officedocument.theme+xml"/>
  <Override PartName="/ppt/slides/slide93.xml" ContentType="application/vnd.openxmlformats-officedocument.presentationml.slide+xml"/>
  <Override PartName="/ppt/slideLayouts/slideLayout78.xml" ContentType="application/vnd.openxmlformats-officedocument.presentationml.slideLayout+xml"/>
  <Override PartName="/ppt/slides/slide77.xml" ContentType="application/vnd.openxmlformats-officedocument.presentationml.slide+xml"/>
  <Override PartName="/ppt/theme/theme9.xml" ContentType="application/vnd.openxmlformats-officedocument.theme+xml"/>
  <Override PartName="/ppt/slideMasters/slideMaster3.xml" ContentType="application/vnd.openxmlformats-officedocument.presentationml.slideMaster+xml"/>
  <Override PartName="/ppt/slides/slide101.xml" ContentType="application/vnd.openxmlformats-officedocument.presentationml.slide+xml"/>
  <Override PartName="/ppt/embeddings/oleObject67.bin" ContentType="application/vnd.openxmlformats-officedocument.oleObject"/>
  <Override PartName="/ppt/embeddings/oleObject119.bin" ContentType="application/vnd.openxmlformats-officedocument.oleObject"/>
  <Override PartName="/ppt/slides/slide22.xml" ContentType="application/vnd.openxmlformats-officedocument.presentationml.slide+xml"/>
  <Override PartName="/ppt/slideMasters/slideMaster21.xml" ContentType="application/vnd.openxmlformats-officedocument.presentationml.slideMaster+xml"/>
  <Override PartName="/ppt/embeddings/oleObject12.bin" ContentType="application/vnd.openxmlformats-officedocument.oleObject"/>
  <Override PartName="/ppt/slideLayouts/slideLayout40.xml" ContentType="application/vnd.openxmlformats-officedocument.presentationml.slideLayout+xml"/>
  <Override PartName="/ppt/slideLayouts/slideLayout84.xml" ContentType="application/vnd.openxmlformats-officedocument.presentationml.slideLayout+xml"/>
  <Override PartName="/ppt/slides/slide83.xml" ContentType="application/vnd.openxmlformats-officedocument.presentationml.slide+xml"/>
  <Override PartName="/ppt/slideLayouts/slideLayout68.xml" ContentType="application/vnd.openxmlformats-officedocument.presentationml.slideLayout+xml"/>
  <Override PartName="/ppt/embeddings/oleObject73.bin" ContentType="application/vnd.openxmlformats-officedocument.oleObject"/>
  <Override PartName="/ppt/embeddings/oleObject125.bin" ContentType="application/vnd.openxmlformats-officedocument.oleObject"/>
  <Override PartName="/ppt/slideLayouts/slideLayout13.xml" ContentType="application/vnd.openxmlformats-officedocument.presentationml.slideLayout+xml"/>
  <Override PartName="/ppt/slides/slide8.xml" ContentType="application/vnd.openxmlformats-officedocument.presentationml.slide+xml"/>
  <Override PartName="/ppt/slides/slide12.xml" ContentType="application/vnd.openxmlformats-officedocument.presentationml.slide+xml"/>
  <Override PartName="/ppt/embeddings/oleObject8.bin" ContentType="application/vnd.openxmlformats-officedocument.oleObject"/>
  <Override PartName="/ppt/slides/slide119.xml" ContentType="application/vnd.openxmlformats-officedocument.presentationml.slide+xml"/>
  <Override PartName="/ppt/slideLayouts/slideLayout74.xml" ContentType="application/vnd.openxmlformats-officedocument.presentationml.slideLayout+xml"/>
  <Override PartName="/ppt/theme/theme36.xml" ContentType="application/vnd.openxmlformats-officedocument.theme+xml"/>
  <Override PartName="/ppt/slides/slide73.xml" ContentType="application/vnd.openxmlformats-officedocument.presentationml.slide+xml"/>
  <Override PartName="/ppt/slideLayouts/slideLayout6.xml" ContentType="application/vnd.openxmlformats-officedocument.presentationml.slideLayout+xml"/>
  <Override PartName="/ppt/theme/theme5.xml" ContentType="application/vnd.openxmlformats-officedocument.theme+xml"/>
  <Override PartName="/ppt/embeddings/oleObject63.bin" ContentType="application/vnd.openxmlformats-officedocument.oleObject"/>
  <Override PartName="/ppt/embeddings/oleObject115.bin" ContentType="application/vnd.openxmlformats-officedocument.oleObject"/>
  <Override PartName="/ppt/slides/slide125.xml" ContentType="application/vnd.openxmlformats-officedocument.presentationml.slide+xml"/>
  <Default Extension="emf" ContentType="image/x-emf"/>
  <Override PartName="/ppt/slideLayouts/slideLayout80.xml" ContentType="application/vnd.openxmlformats-officedocument.presentationml.slideLayout+xml"/>
  <Override PartName="/ppt/slides/slide109.xml" ContentType="application/vnd.openxmlformats-officedocument.presentationml.slide+xml"/>
  <Override PartName="/ppt/slides/slide46.xml" ContentType="application/vnd.openxmlformats-officedocument.presentationml.slide+xml"/>
  <Override PartName="/ppt/embeddings/oleObject36.bin" ContentType="application/vnd.openxmlformats-officedocument.oleObject"/>
  <Override PartName="/ppt/theme/theme26.xml" ContentType="application/vnd.openxmlformats-officedocument.theme+xml"/>
  <Override PartName="/ppt/embeddings/oleObject121.bin" ContentType="application/vnd.openxmlformats-officedocument.oleObject"/>
  <Override PartName="/ppt/slides/slide4.xml" ContentType="application/vnd.openxmlformats-officedocument.presentationml.slide+xml"/>
  <Override PartName="/ppt/embeddings/oleObject97.bin" ContentType="application/vnd.openxmlformats-officedocument.oleObject"/>
  <Override PartName="/ppt/embeddings/oleObject4.bin" ContentType="application/vnd.openxmlformats-officedocument.oleObject"/>
  <Override PartName="/ppt/slideMasters/slideMaster18.xml" ContentType="application/vnd.openxmlformats-officedocument.presentationml.slideMaster+xml"/>
  <Override PartName="/ppt/slides/slide115.xml" ContentType="application/vnd.openxmlformats-officedocument.presentationml.slide+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s/slide36.xml" ContentType="application/vnd.openxmlformats-officedocument.presentationml.slide+xml"/>
  <Override PartName="/ppt/theme/theme32.xml" ContentType="application/vnd.openxmlformats-officedocument.theme+xml"/>
  <Override PartName="/ppt/embeddings/oleObject26.bin" ContentType="application/vnd.openxmlformats-officedocument.oleObject"/>
  <Override PartName="/ppt/slideLayouts/slideLayout2.xml" ContentType="application/vnd.openxmlformats-officedocument.presentationml.slideLayout+xml"/>
  <Override PartName="/ppt/theme/theme1.xml" ContentType="application/vnd.openxmlformats-officedocument.theme+xml"/>
  <Override PartName="/ppt/slideLayouts/slideLayout98.xml" ContentType="application/vnd.openxmlformats-officedocument.presentationml.slideLayout+xml"/>
  <Override PartName="/ppt/slides/slide97.xml" ContentType="application/vnd.openxmlformats-officedocument.presentationml.slide+xml"/>
  <Override PartName="/ppt/embeddings/oleObject111.bin" ContentType="application/vnd.openxmlformats-officedocument.oleObject"/>
  <Override PartName="/ppt/slides/slide121.xml" ContentType="application/vnd.openxmlformats-officedocument.presentationml.slide+xml"/>
  <Override PartName="/ppt/embeddings/oleObject87.bin" ContentType="application/vnd.openxmlformats-officedocument.oleObject"/>
  <Override PartName="/ppt/embeddings/oleObject139.bin" ContentType="application/vnd.openxmlformats-officedocument.oleObject"/>
  <Override PartName="/ppt/slides/slide42.xml" ContentType="application/vnd.openxmlformats-officedocument.presentationml.slide+xml"/>
  <Override PartName="/ppt/slides/slide105.xml" ContentType="application/vnd.openxmlformats-officedocument.presentationml.slide+xml"/>
  <Override PartName="/ppt/slideMasters/slideMaster41.xml" ContentType="application/vnd.openxmlformats-officedocument.presentationml.slideMaster+xml"/>
  <Override PartName="/ppt/slideLayouts/slideLayout27.xml" ContentType="application/vnd.openxmlformats-officedocument.presentationml.slideLayout+xml"/>
  <Override PartName="/ppt/embeddings/oleObject32.bin" ContentType="application/vnd.openxmlformats-officedocument.oleObject"/>
  <Override PartName="/ppt/theme/theme22.xml" ContentType="application/vnd.openxmlformats-officedocument.theme+xml"/>
  <Override PartName="/ppt/embeddings/oleObject16.bin" ContentType="application/vnd.openxmlformats-officedocument.oleObject"/>
  <Override PartName="/ppt/embeddings/oleObject93.bin" ContentType="application/vnd.openxmlformats-officedocument.oleObject"/>
  <Override PartName="/ppt/slideMasters/slideMaster14.xml" ContentType="application/vnd.openxmlformats-officedocument.presentationml.slideMaster+xml"/>
  <Override PartName="/ppt/embeddings/oleObject145.bin" ContentType="application/vnd.openxmlformats-officedocument.oleObject"/>
  <Override PartName="/ppt/slides/slide111.xml" ContentType="application/vnd.openxmlformats-officedocument.presentationml.slide+xml"/>
  <Override PartName="/ppt/slideLayouts/slideLayout33.xml" ContentType="application/vnd.openxmlformats-officedocument.presentationml.slideLayout+xml"/>
  <Override PartName="/ppt/slides/slide32.xml" ContentType="application/vnd.openxmlformats-officedocument.presentationml.slide+xml"/>
  <Override PartName="/ppt/embeddings/oleObject22.bin" ContentType="application/vnd.openxmlformats-officedocument.oleObject"/>
  <Override PartName="/ppt/slideLayouts/slideLayout94.xml" ContentType="application/vnd.openxmlformats-officedocument.presentationml.slideLayout+xml"/>
  <Override PartName="/ppt/embeddings/oleObject83.bin" ContentType="application/vnd.openxmlformats-officedocument.oleObject"/>
  <Override PartName="/ppt/embeddings/oleObject135.bin" ContentType="application/vnd.openxmlformats-officedocument.oleObject"/>
  <Override PartName="/ppt/slideLayouts/slideLayout23.xml" ContentType="application/vnd.openxmlformats-officedocument.presentationml.slideLayout+xml"/>
  <Override PartName="/ppt/slides/slide66.xml" ContentType="application/vnd.openxmlformats-officedocument.presentationml.slide+xml"/>
  <Override PartName="/ppt/slides/slide129.xml" ContentType="application/vnd.openxmlformats-officedocument.presentationml.slide+xml"/>
  <Override PartName="/ppt/embeddings/oleObject56.bin" ContentType="application/vnd.openxmlformats-officedocument.oleObject"/>
  <Override PartName="/ppt/embeddings/oleObject108.bin" ContentType="application/vnd.openxmlformats-officedocument.oleObject"/>
  <Override PartName="/ppt/slideMasters/slideMaster10.xml" ContentType="application/vnd.openxmlformats-officedocument.presentationml.slideMaster+xml"/>
  <Override PartName="/ppt/embeddings/oleObject141.bin" ContentType="application/vnd.openxmlformats-officedocument.oleObject"/>
  <Override PartName="/ppt/slideMasters/slideMaster38.xml" ContentType="application/vnd.openxmlformats-officedocument.presentationml.slideMaster+xml"/>
  <Override PartName="/ppt/slideLayouts/slideLayout57.xml" ContentType="application/vnd.openxmlformats-officedocument.presentationml.slideLayout+xml"/>
  <Override PartName="/ppt/theme/theme19.xml" ContentType="application/vnd.openxmlformats-officedocument.theme+xml"/>
  <Override PartName="/ppt/slideLayouts/slideLayout90.xml" ContentType="application/vnd.openxmlformats-officedocument.presentationml.slideLayout+xml"/>
  <Override PartName="/ppt/slides/slide56.xml" ContentType="application/vnd.openxmlformats-officedocument.presentationml.slide+xml"/>
  <Override PartName="/ppt/embeddings/oleObject46.bin" ContentType="application/vnd.openxmlformats-officedocument.oleObject"/>
  <Override PartName="/ppt/embeddings/oleObject131.bin" ContentType="application/vnd.openxmlformats-officedocument.oleObject"/>
  <Override PartName="/ppt/slideLayouts/slideLayout63.xml" ContentType="application/vnd.openxmlformats-officedocument.presentationml.slideLayout+xml"/>
  <Override PartName="/ppt/slides/slide29.xml" ContentType="application/vnd.openxmlformats-officedocument.presentationml.slide+xml"/>
  <Override PartName="/ppt/slideMasters/slideMaster28.xml" ContentType="application/vnd.openxmlformats-officedocument.presentationml.slideMaster+xml"/>
  <Override PartName="/ppt/slides/slide62.xml" ContentType="application/vnd.openxmlformats-officedocument.presentationml.slide+xml"/>
  <Override PartName="/ppt/notesSlides/notesSlide1.xml" ContentType="application/vnd.openxmlformats-officedocument.presentationml.notesSlide+xml"/>
  <Override PartName="/ppt/slideLayouts/slideLayout47.xml" ContentType="application/vnd.openxmlformats-officedocument.presentationml.slideLayout+xml"/>
  <Override PartName="/ppt/embeddings/oleObject52.bin" ContentType="application/vnd.openxmlformats-officedocument.oleObject"/>
  <Override PartName="/ppt/theme/theme42.xml" ContentType="application/vnd.openxmlformats-officedocument.theme+xml"/>
  <Override PartName="/ppt/embeddings/oleObject104.bin" ContentType="application/vnd.openxmlformats-officedocument.oleObject"/>
  <Override PartName="/ppt/presentation.xml" ContentType="application/vnd.openxmlformats-officedocument.presentationml.presentation.main+xml"/>
  <Override PartName="/ppt/slideMasters/slideMaster34.xml" ContentType="application/vnd.openxmlformats-officedocument.presentationml.slideMaster+xml"/>
  <Override PartName="/ppt/slides/slide131.xml" ContentType="application/vnd.openxmlformats-officedocument.presentationml.slide+xml"/>
  <Override PartName="/ppt/slideLayouts/slideLayout53.xml" ContentType="application/vnd.openxmlformats-officedocument.presentationml.slideLayout+xml"/>
  <Override PartName="/ppt/slides/slide19.xml" ContentType="application/vnd.openxmlformats-officedocument.presentationml.slide+xml"/>
  <Override PartName="/ppt/theme/theme15.xml" ContentType="application/vnd.openxmlformats-officedocument.theme+xml"/>
  <Override PartName="/ppt/slides/slide52.xml" ContentType="application/vnd.openxmlformats-officedocument.presentationml.slide+xml"/>
  <Override PartName="/ppt/embeddings/oleObject42.bin" ContentType="application/vnd.openxmlformats-officedocument.oleObject"/>
  <Override PartName="/ppt/slideMasters/slideMaster6.xml" ContentType="application/vnd.openxmlformats-officedocument.presentationml.slideMaster+xml"/>
  <Override PartName="/ppt/slides/slide25.xml" ContentType="application/vnd.openxmlformats-officedocument.presentationml.slide+xml"/>
  <Override PartName="/ppt/slideMasters/slideMaster24.xml" ContentType="application/vnd.openxmlformats-officedocument.presentationml.slideMaster+xml"/>
  <Override PartName="/ppt/slideLayouts/slideLayout43.xml" ContentType="application/vnd.openxmlformats-officedocument.presentationml.slideLayout+xml"/>
  <Override PartName="/ppt/slideLayouts/slideLayout87.xml" ContentType="application/vnd.openxmlformats-officedocument.presentationml.slideLayout+xml"/>
  <Override PartName="/ppt/slides/slide86.xml" ContentType="application/vnd.openxmlformats-officedocument.presentationml.slide+xml"/>
  <Override PartName="/ppt/embeddings/oleObject100.bin" ContentType="application/vnd.openxmlformats-officedocument.oleObject"/>
  <Override PartName="/ppt/embeddings/oleObject76.bin" ContentType="application/vnd.openxmlformats-officedocument.oleObject"/>
  <Override PartName="/ppt/embeddings/oleObject128.bin" ContentType="application/vnd.openxmlformats-officedocument.oleObject"/>
  <Override PartName="/ppt/slideMasters/slideMaster30.xml" ContentType="application/vnd.openxmlformats-officedocument.presentationml.slideMaster+xml"/>
  <Override PartName="/ppt/slideLayouts/slideLayout16.xml" ContentType="application/vnd.openxmlformats-officedocument.presentationml.slideLayout+xml"/>
  <Override PartName="/ppt/slides/slide15.xml" ContentType="application/vnd.openxmlformats-officedocument.presentationml.slide+xml"/>
  <Override PartName="/ppt/theme/theme11.xml" ContentType="application/vnd.openxmlformats-officedocument.theme+xml"/>
  <Override PartName="/ppt/slides/slide92.xml" ContentType="application/vnd.openxmlformats-officedocument.presentationml.slide+xml"/>
  <Override PartName="/ppt/slideLayouts/slideLayout77.xml" ContentType="application/vnd.openxmlformats-officedocument.presentationml.slideLayout+xml"/>
  <Override PartName="/ppt/theme/theme39.xml" ContentType="application/vnd.openxmlformats-officedocument.theme+xml"/>
  <Override PartName="/ppt/slides/slide76.xml" ContentType="application/vnd.openxmlformats-officedocument.presentationml.slide+xml"/>
  <Override PartName="/ppt/slideLayouts/slideLayout9.xml" ContentType="application/vnd.openxmlformats-officedocument.presentationml.slideLayout+xml"/>
  <Override PartName="/ppt/theme/theme8.xml" ContentType="application/vnd.openxmlformats-officedocument.theme+xml"/>
  <Override PartName="/ppt/slides/slide100.xml" ContentType="application/vnd.openxmlformats-officedocument.presentationml.slide+xml"/>
  <Override PartName="/ppt/slideMasters/slideMaster2.xml" ContentType="application/vnd.openxmlformats-officedocument.presentationml.slideMaster+xml"/>
  <Override PartName="/ppt/embeddings/oleObject66.bin" ContentType="application/vnd.openxmlformats-officedocument.oleObject"/>
  <Override PartName="/ppt/embeddings/oleObject118.bin" ContentType="application/vnd.openxmlformats-officedocument.oleObject"/>
  <Override PartName="/ppt/slides/slide21.xml" ContentType="application/vnd.openxmlformats-officedocument.presentationml.slide+xml"/>
  <Override PartName="/ppt/slideMasters/slideMaster20.xml" ContentType="application/vnd.openxmlformats-officedocument.presentationml.slideMaster+xml"/>
  <Override PartName="/ppt/slides/slide128.xml" ContentType="application/vnd.openxmlformats-officedocument.presentationml.slide+xml"/>
  <Override PartName="/ppt/embeddings/oleObject11.bin" ContentType="application/vnd.openxmlformats-officedocument.oleObject"/>
  <Override PartName="/ppt/slideLayouts/slideLayout83.xml" ContentType="application/vnd.openxmlformats-officedocument.presentationml.slideLayout+xml"/>
  <Override PartName="/ppt/slides/slide49.xml" ContentType="application/vnd.openxmlformats-officedocument.presentationml.slide+xml"/>
  <Override PartName="/ppt/slides/slide82.xml" ContentType="application/vnd.openxmlformats-officedocument.presentationml.slide+xml"/>
  <Override PartName="/ppt/slideLayouts/slideLayout67.xml" ContentType="application/vnd.openxmlformats-officedocument.presentationml.slideLayout+xml"/>
  <Override PartName="/ppt/theme/theme29.xml" ContentType="application/vnd.openxmlformats-officedocument.theme+xml"/>
  <Override PartName="/ppt/embeddings/oleObject72.bin" ContentType="application/vnd.openxmlformats-officedocument.oleObject"/>
  <Override PartName="/ppt/embeddings/oleObject124.bin" ContentType="application/vnd.openxmlformats-officedocument.oleObject"/>
  <Override PartName="/ppt/slides/slide7.xml" ContentType="application/vnd.openxmlformats-officedocument.presentationml.slide+xml"/>
  <Override PartName="/ppt/slideLayouts/slideLayout12.xml" ContentType="application/vnd.openxmlformats-officedocument.presentationml.slideLayout+xml"/>
  <Override PartName="/ppt/slides/slide11.xml" ContentType="application/vnd.openxmlformats-officedocument.presentationml.slide+xml"/>
  <Override PartName="/ppt/embeddings/oleObject7.bin" ContentType="application/vnd.openxmlformats-officedocument.oleObject"/>
  <Override PartName="/ppt/slides/slide118.xml" ContentType="application/vnd.openxmlformats-officedocument.presentationml.slide+xml"/>
  <Override PartName="/ppt/slideLayouts/slideLayout73.xml" ContentType="application/vnd.openxmlformats-officedocument.presentationml.slideLayout+xml"/>
  <Override PartName="/ppt/slides/slide39.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 id="2147483660" r:id="rId2"/>
    <p:sldMasterId id="2147485743" r:id="rId3"/>
    <p:sldMasterId id="2147485756" r:id="rId4"/>
    <p:sldMasterId id="2147485767" r:id="rId5"/>
    <p:sldMasterId id="2147485769" r:id="rId6"/>
    <p:sldMasterId id="2147485780" r:id="rId7"/>
    <p:sldMasterId id="2147485782" r:id="rId8"/>
    <p:sldMasterId id="2147485793" r:id="rId9"/>
    <p:sldMasterId id="2147485754" r:id="rId10"/>
    <p:sldMasterId id="2147485799" r:id="rId11"/>
    <p:sldMasterId id="2147485811" r:id="rId12"/>
    <p:sldMasterId id="2147485813" r:id="rId13"/>
    <p:sldMasterId id="2147485823" r:id="rId14"/>
    <p:sldMasterId id="2147485826" r:id="rId15"/>
    <p:sldMasterId id="2147485869" r:id="rId16"/>
    <p:sldMasterId id="2147485871" r:id="rId17"/>
    <p:sldMasterId id="2147485875" r:id="rId18"/>
    <p:sldMasterId id="2147485877" r:id="rId19"/>
    <p:sldMasterId id="2147485879" r:id="rId20"/>
    <p:sldMasterId id="2147485886" r:id="rId21"/>
    <p:sldMasterId id="2147485889" r:id="rId22"/>
    <p:sldMasterId id="2147485891" r:id="rId23"/>
    <p:sldMasterId id="2147485902" r:id="rId24"/>
    <p:sldMasterId id="2147485911" r:id="rId25"/>
    <p:sldMasterId id="2147485913" r:id="rId26"/>
    <p:sldMasterId id="2147485917" r:id="rId27"/>
    <p:sldMasterId id="2147485919" r:id="rId28"/>
    <p:sldMasterId id="2147485927" r:id="rId29"/>
    <p:sldMasterId id="2147485929" r:id="rId30"/>
    <p:sldMasterId id="2147485931" r:id="rId31"/>
    <p:sldMasterId id="2147485933" r:id="rId32"/>
    <p:sldMasterId id="2147485936" r:id="rId33"/>
    <p:sldMasterId id="2147485938" r:id="rId34"/>
    <p:sldMasterId id="2147485941" r:id="rId35"/>
    <p:sldMasterId id="2147485943" r:id="rId36"/>
    <p:sldMasterId id="2147485945" r:id="rId37"/>
    <p:sldMasterId id="2147485947" r:id="rId38"/>
    <p:sldMasterId id="2147485949" r:id="rId39"/>
    <p:sldMasterId id="2147485951" r:id="rId40"/>
    <p:sldMasterId id="2147485953" r:id="rId41"/>
    <p:sldMasterId id="2147485955" r:id="rId42"/>
  </p:sldMasterIdLst>
  <p:notesMasterIdLst>
    <p:notesMasterId r:id="rId174"/>
  </p:notesMasterIdLst>
  <p:sldIdLst>
    <p:sldId id="1266" r:id="rId43"/>
    <p:sldId id="1265" r:id="rId44"/>
    <p:sldId id="803" r:id="rId45"/>
    <p:sldId id="1267" r:id="rId46"/>
    <p:sldId id="808" r:id="rId47"/>
    <p:sldId id="842" r:id="rId48"/>
    <p:sldId id="809" r:id="rId49"/>
    <p:sldId id="843" r:id="rId50"/>
    <p:sldId id="810" r:id="rId51"/>
    <p:sldId id="1132" r:id="rId52"/>
    <p:sldId id="844" r:id="rId53"/>
    <p:sldId id="1405" r:id="rId54"/>
    <p:sldId id="1406" r:id="rId55"/>
    <p:sldId id="1441" r:id="rId56"/>
    <p:sldId id="815" r:id="rId57"/>
    <p:sldId id="814" r:id="rId58"/>
    <p:sldId id="1162" r:id="rId59"/>
    <p:sldId id="1271" r:id="rId60"/>
    <p:sldId id="1165" r:id="rId61"/>
    <p:sldId id="1457" r:id="rId62"/>
    <p:sldId id="1272" r:id="rId63"/>
    <p:sldId id="816" r:id="rId64"/>
    <p:sldId id="819" r:id="rId65"/>
    <p:sldId id="827" r:id="rId66"/>
    <p:sldId id="1276" r:id="rId67"/>
    <p:sldId id="1274" r:id="rId68"/>
    <p:sldId id="806" r:id="rId69"/>
    <p:sldId id="1445" r:id="rId70"/>
    <p:sldId id="1446" r:id="rId71"/>
    <p:sldId id="1399" r:id="rId72"/>
    <p:sldId id="1286" r:id="rId73"/>
    <p:sldId id="1458" r:id="rId74"/>
    <p:sldId id="1291" r:id="rId75"/>
    <p:sldId id="1423" r:id="rId76"/>
    <p:sldId id="1287" r:id="rId77"/>
    <p:sldId id="1449" r:id="rId78"/>
    <p:sldId id="1292" r:id="rId79"/>
    <p:sldId id="1084" r:id="rId80"/>
    <p:sldId id="1294" r:id="rId81"/>
    <p:sldId id="1308" r:id="rId82"/>
    <p:sldId id="1085" r:id="rId83"/>
    <p:sldId id="1309" r:id="rId84"/>
    <p:sldId id="1310" r:id="rId85"/>
    <p:sldId id="1315" r:id="rId86"/>
    <p:sldId id="1316" r:id="rId87"/>
    <p:sldId id="1317" r:id="rId88"/>
    <p:sldId id="1340" r:id="rId89"/>
    <p:sldId id="1341" r:id="rId90"/>
    <p:sldId id="1434" r:id="rId91"/>
    <p:sldId id="1435" r:id="rId92"/>
    <p:sldId id="1436" r:id="rId93"/>
    <p:sldId id="1296" r:id="rId94"/>
    <p:sldId id="1438" r:id="rId95"/>
    <p:sldId id="1295" r:id="rId96"/>
    <p:sldId id="1311" r:id="rId97"/>
    <p:sldId id="1401" r:id="rId98"/>
    <p:sldId id="1320" r:id="rId99"/>
    <p:sldId id="1319" r:id="rId100"/>
    <p:sldId id="1318" r:id="rId101"/>
    <p:sldId id="1328" r:id="rId102"/>
    <p:sldId id="1327" r:id="rId103"/>
    <p:sldId id="1329" r:id="rId104"/>
    <p:sldId id="1330" r:id="rId105"/>
    <p:sldId id="1332" r:id="rId106"/>
    <p:sldId id="1455" r:id="rId107"/>
    <p:sldId id="1334" r:id="rId108"/>
    <p:sldId id="1443" r:id="rId109"/>
    <p:sldId id="1344" r:id="rId110"/>
    <p:sldId id="1352" r:id="rId111"/>
    <p:sldId id="1345" r:id="rId112"/>
    <p:sldId id="1347" r:id="rId113"/>
    <p:sldId id="1348" r:id="rId114"/>
    <p:sldId id="1349" r:id="rId115"/>
    <p:sldId id="1350" r:id="rId116"/>
    <p:sldId id="1351" r:id="rId117"/>
    <p:sldId id="1379" r:id="rId118"/>
    <p:sldId id="1360" r:id="rId119"/>
    <p:sldId id="1361" r:id="rId120"/>
    <p:sldId id="1378" r:id="rId121"/>
    <p:sldId id="1377" r:id="rId122"/>
    <p:sldId id="1364" r:id="rId123"/>
    <p:sldId id="1380" r:id="rId124"/>
    <p:sldId id="1365" r:id="rId125"/>
    <p:sldId id="1368" r:id="rId126"/>
    <p:sldId id="1381" r:id="rId127"/>
    <p:sldId id="1382" r:id="rId128"/>
    <p:sldId id="1383" r:id="rId129"/>
    <p:sldId id="1398" r:id="rId130"/>
    <p:sldId id="1384" r:id="rId131"/>
    <p:sldId id="1385" r:id="rId132"/>
    <p:sldId id="1386" r:id="rId133"/>
    <p:sldId id="1388" r:id="rId134"/>
    <p:sldId id="1389" r:id="rId135"/>
    <p:sldId id="1387" r:id="rId136"/>
    <p:sldId id="1391" r:id="rId137"/>
    <p:sldId id="1394" r:id="rId138"/>
    <p:sldId id="1395" r:id="rId139"/>
    <p:sldId id="1355" r:id="rId140"/>
    <p:sldId id="1370" r:id="rId141"/>
    <p:sldId id="1371" r:id="rId142"/>
    <p:sldId id="1253" r:id="rId143"/>
    <p:sldId id="1325" r:id="rId144"/>
    <p:sldId id="1459" r:id="rId145"/>
    <p:sldId id="1427" r:id="rId146"/>
    <p:sldId id="1428" r:id="rId147"/>
    <p:sldId id="1429" r:id="rId148"/>
    <p:sldId id="1420" r:id="rId149"/>
    <p:sldId id="1409" r:id="rId150"/>
    <p:sldId id="1447" r:id="rId151"/>
    <p:sldId id="1448" r:id="rId152"/>
    <p:sldId id="1411" r:id="rId153"/>
    <p:sldId id="1419" r:id="rId154"/>
    <p:sldId id="1412" r:id="rId155"/>
    <p:sldId id="1413" r:id="rId156"/>
    <p:sldId id="1414" r:id="rId157"/>
    <p:sldId id="1424" r:id="rId158"/>
    <p:sldId id="1415" r:id="rId159"/>
    <p:sldId id="1430" r:id="rId160"/>
    <p:sldId id="1450" r:id="rId161"/>
    <p:sldId id="1433" r:id="rId162"/>
    <p:sldId id="1451" r:id="rId163"/>
    <p:sldId id="1452" r:id="rId164"/>
    <p:sldId id="1453" r:id="rId165"/>
    <p:sldId id="1416" r:id="rId166"/>
    <p:sldId id="1417" r:id="rId167"/>
    <p:sldId id="1418" r:id="rId168"/>
    <p:sldId id="1257" r:id="rId169"/>
    <p:sldId id="1444" r:id="rId170"/>
    <p:sldId id="1258" r:id="rId171"/>
    <p:sldId id="1439" r:id="rId172"/>
    <p:sldId id="1440" r:id="rId173"/>
  </p:sldIdLst>
  <p:sldSz cx="9144000" cy="6858000" type="overhead"/>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scaleToFitPaper="1"/>
  <p:showPr showNarration="1">
    <p:present/>
    <p:sldAll/>
    <p:penClr>
      <a:schemeClr val="tx1"/>
    </p:penClr>
  </p:showPr>
  <p:clrMru>
    <a:srgbClr val="00E1FF"/>
    <a:srgbClr val="95B3D7"/>
    <a:srgbClr val="CAF4FF"/>
    <a:srgbClr val="E7E7E7"/>
    <a:srgbClr val="CCFF00"/>
    <a:srgbClr val="333233"/>
    <a:srgbClr val="D00209"/>
    <a:srgbClr val="ECF0F3"/>
    <a:srgbClr val="EFF3F5"/>
    <a:srgbClr val="EAE5E6"/>
  </p:clrMru>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horzBarState="maximized">
    <p:restoredLeft sz="18651" autoAdjust="0"/>
    <p:restoredTop sz="94660"/>
  </p:normalViewPr>
  <p:slideViewPr>
    <p:cSldViewPr snapToObjects="1">
      <p:cViewPr varScale="1">
        <p:scale>
          <a:sx n="101" d="100"/>
          <a:sy n="101" d="100"/>
        </p:scale>
        <p:origin x="-216" y="-104"/>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140848"/>
    </p:cViewPr>
  </p:sorterViewPr>
  <p:gridSpacing cx="73736200" cy="73736200"/>
</p:viewPr>
</file>

<file path=ppt/_rels/presentation.xml.rels><?xml version="1.0" encoding="UTF-8" standalone="yes"?>
<Relationships xmlns="http://schemas.openxmlformats.org/package/2006/relationships"><Relationship Id="rId142" Type="http://schemas.openxmlformats.org/officeDocument/2006/relationships/slide" Target="slides/slide100.xml"/><Relationship Id="rId143" Type="http://schemas.openxmlformats.org/officeDocument/2006/relationships/slide" Target="slides/slide101.xml"/><Relationship Id="rId144" Type="http://schemas.openxmlformats.org/officeDocument/2006/relationships/slide" Target="slides/slide102.xml"/><Relationship Id="rId145" Type="http://schemas.openxmlformats.org/officeDocument/2006/relationships/slide" Target="slides/slide103.xml"/><Relationship Id="rId146" Type="http://schemas.openxmlformats.org/officeDocument/2006/relationships/slide" Target="slides/slide104.xml"/><Relationship Id="rId147" Type="http://schemas.openxmlformats.org/officeDocument/2006/relationships/slide" Target="slides/slide105.xml"/><Relationship Id="rId148" Type="http://schemas.openxmlformats.org/officeDocument/2006/relationships/slide" Target="slides/slide106.xml"/><Relationship Id="rId149" Type="http://schemas.openxmlformats.org/officeDocument/2006/relationships/slide" Target="slides/slide107.xml"/><Relationship Id="rId40" Type="http://schemas.openxmlformats.org/officeDocument/2006/relationships/slideMaster" Target="slideMasters/slideMaster40.xml"/><Relationship Id="rId41" Type="http://schemas.openxmlformats.org/officeDocument/2006/relationships/slideMaster" Target="slideMasters/slideMaster41.xml"/><Relationship Id="rId42" Type="http://schemas.openxmlformats.org/officeDocument/2006/relationships/slideMaster" Target="slideMasters/slideMaster42.xml"/><Relationship Id="rId43" Type="http://schemas.openxmlformats.org/officeDocument/2006/relationships/slide" Target="slides/slide1.xml"/><Relationship Id="rId44" Type="http://schemas.openxmlformats.org/officeDocument/2006/relationships/slide" Target="slides/slide2.xml"/><Relationship Id="rId45" Type="http://schemas.openxmlformats.org/officeDocument/2006/relationships/slide" Target="slides/slide3.xml"/><Relationship Id="rId46" Type="http://schemas.openxmlformats.org/officeDocument/2006/relationships/slide" Target="slides/slide4.xml"/><Relationship Id="rId47" Type="http://schemas.openxmlformats.org/officeDocument/2006/relationships/slide" Target="slides/slide5.xml"/><Relationship Id="rId48" Type="http://schemas.openxmlformats.org/officeDocument/2006/relationships/slide" Target="slides/slide6.xml"/><Relationship Id="rId49" Type="http://schemas.openxmlformats.org/officeDocument/2006/relationships/slide" Target="slides/slide7.xml"/><Relationship Id="rId80" Type="http://schemas.openxmlformats.org/officeDocument/2006/relationships/slide" Target="slides/slide38.xml"/><Relationship Id="rId81" Type="http://schemas.openxmlformats.org/officeDocument/2006/relationships/slide" Target="slides/slide39.xml"/><Relationship Id="rId82" Type="http://schemas.openxmlformats.org/officeDocument/2006/relationships/slide" Target="slides/slide40.xml"/><Relationship Id="rId83" Type="http://schemas.openxmlformats.org/officeDocument/2006/relationships/slide" Target="slides/slide41.xml"/><Relationship Id="rId84" Type="http://schemas.openxmlformats.org/officeDocument/2006/relationships/slide" Target="slides/slide42.xml"/><Relationship Id="rId85" Type="http://schemas.openxmlformats.org/officeDocument/2006/relationships/slide" Target="slides/slide43.xml"/><Relationship Id="rId86" Type="http://schemas.openxmlformats.org/officeDocument/2006/relationships/slide" Target="slides/slide44.xml"/><Relationship Id="rId87" Type="http://schemas.openxmlformats.org/officeDocument/2006/relationships/slide" Target="slides/slide45.xml"/><Relationship Id="rId88" Type="http://schemas.openxmlformats.org/officeDocument/2006/relationships/slide" Target="slides/slide46.xml"/><Relationship Id="rId89" Type="http://schemas.openxmlformats.org/officeDocument/2006/relationships/slide" Target="slides/slide47.xml"/><Relationship Id="rId110" Type="http://schemas.openxmlformats.org/officeDocument/2006/relationships/slide" Target="slides/slide68.xml"/><Relationship Id="rId111" Type="http://schemas.openxmlformats.org/officeDocument/2006/relationships/slide" Target="slides/slide69.xml"/><Relationship Id="rId112" Type="http://schemas.openxmlformats.org/officeDocument/2006/relationships/slide" Target="slides/slide70.xml"/><Relationship Id="rId113" Type="http://schemas.openxmlformats.org/officeDocument/2006/relationships/slide" Target="slides/slide71.xml"/><Relationship Id="rId114" Type="http://schemas.openxmlformats.org/officeDocument/2006/relationships/slide" Target="slides/slide72.xml"/><Relationship Id="rId115" Type="http://schemas.openxmlformats.org/officeDocument/2006/relationships/slide" Target="slides/slide73.xml"/><Relationship Id="rId116" Type="http://schemas.openxmlformats.org/officeDocument/2006/relationships/slide" Target="slides/slide74.xml"/><Relationship Id="rId117" Type="http://schemas.openxmlformats.org/officeDocument/2006/relationships/slide" Target="slides/slide75.xml"/><Relationship Id="rId118" Type="http://schemas.openxmlformats.org/officeDocument/2006/relationships/slide" Target="slides/slide76.xml"/><Relationship Id="rId119" Type="http://schemas.openxmlformats.org/officeDocument/2006/relationships/slide" Target="slides/slide77.xml"/><Relationship Id="rId150" Type="http://schemas.openxmlformats.org/officeDocument/2006/relationships/slide" Target="slides/slide108.xml"/><Relationship Id="rId151" Type="http://schemas.openxmlformats.org/officeDocument/2006/relationships/slide" Target="slides/slide109.xml"/><Relationship Id="rId152" Type="http://schemas.openxmlformats.org/officeDocument/2006/relationships/slide" Target="slides/slide110.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Master" Target="slideMasters/slideMaster17.xml"/><Relationship Id="rId18" Type="http://schemas.openxmlformats.org/officeDocument/2006/relationships/slideMaster" Target="slideMasters/slideMaster18.xml"/><Relationship Id="rId19" Type="http://schemas.openxmlformats.org/officeDocument/2006/relationships/slideMaster" Target="slideMasters/slideMaster19.xml"/><Relationship Id="rId153" Type="http://schemas.openxmlformats.org/officeDocument/2006/relationships/slide" Target="slides/slide111.xml"/><Relationship Id="rId154" Type="http://schemas.openxmlformats.org/officeDocument/2006/relationships/slide" Target="slides/slide112.xml"/><Relationship Id="rId155" Type="http://schemas.openxmlformats.org/officeDocument/2006/relationships/slide" Target="slides/slide113.xml"/><Relationship Id="rId156" Type="http://schemas.openxmlformats.org/officeDocument/2006/relationships/slide" Target="slides/slide114.xml"/><Relationship Id="rId157" Type="http://schemas.openxmlformats.org/officeDocument/2006/relationships/slide" Target="slides/slide115.xml"/><Relationship Id="rId158" Type="http://schemas.openxmlformats.org/officeDocument/2006/relationships/slide" Target="slides/slide116.xml"/><Relationship Id="rId159" Type="http://schemas.openxmlformats.org/officeDocument/2006/relationships/slide" Target="slides/slide117.xml"/><Relationship Id="rId50" Type="http://schemas.openxmlformats.org/officeDocument/2006/relationships/slide" Target="slides/slide8.xml"/><Relationship Id="rId51" Type="http://schemas.openxmlformats.org/officeDocument/2006/relationships/slide" Target="slides/slide9.xml"/><Relationship Id="rId52" Type="http://schemas.openxmlformats.org/officeDocument/2006/relationships/slide" Target="slides/slide10.xml"/><Relationship Id="rId53" Type="http://schemas.openxmlformats.org/officeDocument/2006/relationships/slide" Target="slides/slide11.xml"/><Relationship Id="rId54" Type="http://schemas.openxmlformats.org/officeDocument/2006/relationships/slide" Target="slides/slide12.xml"/><Relationship Id="rId55" Type="http://schemas.openxmlformats.org/officeDocument/2006/relationships/slide" Target="slides/slide13.xml"/><Relationship Id="rId56" Type="http://schemas.openxmlformats.org/officeDocument/2006/relationships/slide" Target="slides/slide14.xml"/><Relationship Id="rId57" Type="http://schemas.openxmlformats.org/officeDocument/2006/relationships/slide" Target="slides/slide15.xml"/><Relationship Id="rId58" Type="http://schemas.openxmlformats.org/officeDocument/2006/relationships/slide" Target="slides/slide16.xml"/><Relationship Id="rId59" Type="http://schemas.openxmlformats.org/officeDocument/2006/relationships/slide" Target="slides/slide17.xml"/><Relationship Id="rId90" Type="http://schemas.openxmlformats.org/officeDocument/2006/relationships/slide" Target="slides/slide48.xml"/><Relationship Id="rId91" Type="http://schemas.openxmlformats.org/officeDocument/2006/relationships/slide" Target="slides/slide49.xml"/><Relationship Id="rId92" Type="http://schemas.openxmlformats.org/officeDocument/2006/relationships/slide" Target="slides/slide50.xml"/><Relationship Id="rId93" Type="http://schemas.openxmlformats.org/officeDocument/2006/relationships/slide" Target="slides/slide51.xml"/><Relationship Id="rId94" Type="http://schemas.openxmlformats.org/officeDocument/2006/relationships/slide" Target="slides/slide52.xml"/><Relationship Id="rId95" Type="http://schemas.openxmlformats.org/officeDocument/2006/relationships/slide" Target="slides/slide53.xml"/><Relationship Id="rId96" Type="http://schemas.openxmlformats.org/officeDocument/2006/relationships/slide" Target="slides/slide54.xml"/><Relationship Id="rId97" Type="http://schemas.openxmlformats.org/officeDocument/2006/relationships/slide" Target="slides/slide55.xml"/><Relationship Id="rId98" Type="http://schemas.openxmlformats.org/officeDocument/2006/relationships/slide" Target="slides/slide56.xml"/><Relationship Id="rId99" Type="http://schemas.openxmlformats.org/officeDocument/2006/relationships/slide" Target="slides/slide57.xml"/><Relationship Id="rId120" Type="http://schemas.openxmlformats.org/officeDocument/2006/relationships/slide" Target="slides/slide78.xml"/><Relationship Id="rId121" Type="http://schemas.openxmlformats.org/officeDocument/2006/relationships/slide" Target="slides/slide79.xml"/><Relationship Id="rId122" Type="http://schemas.openxmlformats.org/officeDocument/2006/relationships/slide" Target="slides/slide80.xml"/><Relationship Id="rId123" Type="http://schemas.openxmlformats.org/officeDocument/2006/relationships/slide" Target="slides/slide81.xml"/><Relationship Id="rId124" Type="http://schemas.openxmlformats.org/officeDocument/2006/relationships/slide" Target="slides/slide82.xml"/><Relationship Id="rId125" Type="http://schemas.openxmlformats.org/officeDocument/2006/relationships/slide" Target="slides/slide83.xml"/><Relationship Id="rId126" Type="http://schemas.openxmlformats.org/officeDocument/2006/relationships/slide" Target="slides/slide84.xml"/><Relationship Id="rId127" Type="http://schemas.openxmlformats.org/officeDocument/2006/relationships/slide" Target="slides/slide85.xml"/><Relationship Id="rId128" Type="http://schemas.openxmlformats.org/officeDocument/2006/relationships/slide" Target="slides/slide86.xml"/><Relationship Id="rId129" Type="http://schemas.openxmlformats.org/officeDocument/2006/relationships/slide" Target="slides/slide87.xml"/><Relationship Id="rId160" Type="http://schemas.openxmlformats.org/officeDocument/2006/relationships/slide" Target="slides/slide118.xml"/><Relationship Id="rId161" Type="http://schemas.openxmlformats.org/officeDocument/2006/relationships/slide" Target="slides/slide119.xml"/><Relationship Id="rId162" Type="http://schemas.openxmlformats.org/officeDocument/2006/relationships/slide" Target="slides/slide120.xml"/><Relationship Id="rId20" Type="http://schemas.openxmlformats.org/officeDocument/2006/relationships/slideMaster" Target="slideMasters/slideMaster20.xml"/><Relationship Id="rId21" Type="http://schemas.openxmlformats.org/officeDocument/2006/relationships/slideMaster" Target="slideMasters/slideMaster21.xml"/><Relationship Id="rId22" Type="http://schemas.openxmlformats.org/officeDocument/2006/relationships/slideMaster" Target="slideMasters/slideMaster22.xml"/><Relationship Id="rId23" Type="http://schemas.openxmlformats.org/officeDocument/2006/relationships/slideMaster" Target="slideMasters/slideMaster23.xml"/><Relationship Id="rId24" Type="http://schemas.openxmlformats.org/officeDocument/2006/relationships/slideMaster" Target="slideMasters/slideMaster24.xml"/><Relationship Id="rId25" Type="http://schemas.openxmlformats.org/officeDocument/2006/relationships/slideMaster" Target="slideMasters/slideMaster25.xml"/><Relationship Id="rId26" Type="http://schemas.openxmlformats.org/officeDocument/2006/relationships/slideMaster" Target="slideMasters/slideMaster26.xml"/><Relationship Id="rId27" Type="http://schemas.openxmlformats.org/officeDocument/2006/relationships/slideMaster" Target="slideMasters/slideMaster27.xml"/><Relationship Id="rId28" Type="http://schemas.openxmlformats.org/officeDocument/2006/relationships/slideMaster" Target="slideMasters/slideMaster28.xml"/><Relationship Id="rId29" Type="http://schemas.openxmlformats.org/officeDocument/2006/relationships/slideMaster" Target="slideMasters/slideMaster29.xml"/><Relationship Id="rId163" Type="http://schemas.openxmlformats.org/officeDocument/2006/relationships/slide" Target="slides/slide121.xml"/><Relationship Id="rId164" Type="http://schemas.openxmlformats.org/officeDocument/2006/relationships/slide" Target="slides/slide122.xml"/><Relationship Id="rId165" Type="http://schemas.openxmlformats.org/officeDocument/2006/relationships/slide" Target="slides/slide123.xml"/><Relationship Id="rId166" Type="http://schemas.openxmlformats.org/officeDocument/2006/relationships/slide" Target="slides/slide124.xml"/><Relationship Id="rId167" Type="http://schemas.openxmlformats.org/officeDocument/2006/relationships/slide" Target="slides/slide125.xml"/><Relationship Id="rId168" Type="http://schemas.openxmlformats.org/officeDocument/2006/relationships/slide" Target="slides/slide126.xml"/><Relationship Id="rId169" Type="http://schemas.openxmlformats.org/officeDocument/2006/relationships/slide" Target="slides/slide127.xml"/><Relationship Id="rId60" Type="http://schemas.openxmlformats.org/officeDocument/2006/relationships/slide" Target="slides/slide18.xml"/><Relationship Id="rId61" Type="http://schemas.openxmlformats.org/officeDocument/2006/relationships/slide" Target="slides/slide19.xml"/><Relationship Id="rId62" Type="http://schemas.openxmlformats.org/officeDocument/2006/relationships/slide" Target="slides/slide20.xml"/><Relationship Id="rId63" Type="http://schemas.openxmlformats.org/officeDocument/2006/relationships/slide" Target="slides/slide21.xml"/><Relationship Id="rId64" Type="http://schemas.openxmlformats.org/officeDocument/2006/relationships/slide" Target="slides/slide22.xml"/><Relationship Id="rId65" Type="http://schemas.openxmlformats.org/officeDocument/2006/relationships/slide" Target="slides/slide23.xml"/><Relationship Id="rId66" Type="http://schemas.openxmlformats.org/officeDocument/2006/relationships/slide" Target="slides/slide24.xml"/><Relationship Id="rId67" Type="http://schemas.openxmlformats.org/officeDocument/2006/relationships/slide" Target="slides/slide25.xml"/><Relationship Id="rId68" Type="http://schemas.openxmlformats.org/officeDocument/2006/relationships/slide" Target="slides/slide26.xml"/><Relationship Id="rId69" Type="http://schemas.openxmlformats.org/officeDocument/2006/relationships/slide" Target="slides/slide27.xml"/><Relationship Id="rId130" Type="http://schemas.openxmlformats.org/officeDocument/2006/relationships/slide" Target="slides/slide88.xml"/><Relationship Id="rId131" Type="http://schemas.openxmlformats.org/officeDocument/2006/relationships/slide" Target="slides/slide89.xml"/><Relationship Id="rId132" Type="http://schemas.openxmlformats.org/officeDocument/2006/relationships/slide" Target="slides/slide90.xml"/><Relationship Id="rId133" Type="http://schemas.openxmlformats.org/officeDocument/2006/relationships/slide" Target="slides/slide91.xml"/><Relationship Id="rId134" Type="http://schemas.openxmlformats.org/officeDocument/2006/relationships/slide" Target="slides/slide92.xml"/><Relationship Id="rId135" Type="http://schemas.openxmlformats.org/officeDocument/2006/relationships/slide" Target="slides/slide93.xml"/><Relationship Id="rId136" Type="http://schemas.openxmlformats.org/officeDocument/2006/relationships/slide" Target="slides/slide94.xml"/><Relationship Id="rId137" Type="http://schemas.openxmlformats.org/officeDocument/2006/relationships/slide" Target="slides/slide95.xml"/><Relationship Id="rId138" Type="http://schemas.openxmlformats.org/officeDocument/2006/relationships/slide" Target="slides/slide96.xml"/><Relationship Id="rId139" Type="http://schemas.openxmlformats.org/officeDocument/2006/relationships/slide" Target="slides/slide97.xml"/><Relationship Id="rId170" Type="http://schemas.openxmlformats.org/officeDocument/2006/relationships/slide" Target="slides/slide128.xml"/><Relationship Id="rId171" Type="http://schemas.openxmlformats.org/officeDocument/2006/relationships/slide" Target="slides/slide129.xml"/><Relationship Id="rId172" Type="http://schemas.openxmlformats.org/officeDocument/2006/relationships/slide" Target="slides/slide130.xml"/><Relationship Id="rId30" Type="http://schemas.openxmlformats.org/officeDocument/2006/relationships/slideMaster" Target="slideMasters/slideMaster30.xml"/><Relationship Id="rId31" Type="http://schemas.openxmlformats.org/officeDocument/2006/relationships/slideMaster" Target="slideMasters/slideMaster31.xml"/><Relationship Id="rId32" Type="http://schemas.openxmlformats.org/officeDocument/2006/relationships/slideMaster" Target="slideMasters/slideMaster32.xml"/><Relationship Id="rId33" Type="http://schemas.openxmlformats.org/officeDocument/2006/relationships/slideMaster" Target="slideMasters/slideMaster33.xml"/><Relationship Id="rId34" Type="http://schemas.openxmlformats.org/officeDocument/2006/relationships/slideMaster" Target="slideMasters/slideMaster34.xml"/><Relationship Id="rId35" Type="http://schemas.openxmlformats.org/officeDocument/2006/relationships/slideMaster" Target="slideMasters/slideMaster35.xml"/><Relationship Id="rId36" Type="http://schemas.openxmlformats.org/officeDocument/2006/relationships/slideMaster" Target="slideMasters/slideMaster36.xml"/><Relationship Id="rId37" Type="http://schemas.openxmlformats.org/officeDocument/2006/relationships/slideMaster" Target="slideMasters/slideMaster37.xml"/><Relationship Id="rId38" Type="http://schemas.openxmlformats.org/officeDocument/2006/relationships/slideMaster" Target="slideMasters/slideMaster38.xml"/><Relationship Id="rId39" Type="http://schemas.openxmlformats.org/officeDocument/2006/relationships/slideMaster" Target="slideMasters/slideMaster39.xml"/><Relationship Id="rId173" Type="http://schemas.openxmlformats.org/officeDocument/2006/relationships/slide" Target="slides/slide131.xml"/><Relationship Id="rId174" Type="http://schemas.openxmlformats.org/officeDocument/2006/relationships/notesMaster" Target="notesMasters/notesMaster1.xml"/><Relationship Id="rId175" Type="http://schemas.openxmlformats.org/officeDocument/2006/relationships/printerSettings" Target="printerSettings/printerSettings1.bin"/><Relationship Id="rId176" Type="http://schemas.openxmlformats.org/officeDocument/2006/relationships/presProps" Target="presProps.xml"/><Relationship Id="rId177" Type="http://schemas.openxmlformats.org/officeDocument/2006/relationships/viewProps" Target="viewProps.xml"/><Relationship Id="rId178" Type="http://schemas.openxmlformats.org/officeDocument/2006/relationships/theme" Target="theme/theme1.xml"/><Relationship Id="rId179" Type="http://schemas.openxmlformats.org/officeDocument/2006/relationships/tableStyles" Target="tableStyles.xml"/><Relationship Id="rId70" Type="http://schemas.openxmlformats.org/officeDocument/2006/relationships/slide" Target="slides/slide28.xml"/><Relationship Id="rId71" Type="http://schemas.openxmlformats.org/officeDocument/2006/relationships/slide" Target="slides/slide29.xml"/><Relationship Id="rId72" Type="http://schemas.openxmlformats.org/officeDocument/2006/relationships/slide" Target="slides/slide30.xml"/><Relationship Id="rId73" Type="http://schemas.openxmlformats.org/officeDocument/2006/relationships/slide" Target="slides/slide31.xml"/><Relationship Id="rId74" Type="http://schemas.openxmlformats.org/officeDocument/2006/relationships/slide" Target="slides/slide32.xml"/><Relationship Id="rId75" Type="http://schemas.openxmlformats.org/officeDocument/2006/relationships/slide" Target="slides/slide33.xml"/><Relationship Id="rId76" Type="http://schemas.openxmlformats.org/officeDocument/2006/relationships/slide" Target="slides/slide34.xml"/><Relationship Id="rId77" Type="http://schemas.openxmlformats.org/officeDocument/2006/relationships/slide" Target="slides/slide35.xml"/><Relationship Id="rId78" Type="http://schemas.openxmlformats.org/officeDocument/2006/relationships/slide" Target="slides/slide36.xml"/><Relationship Id="rId79" Type="http://schemas.openxmlformats.org/officeDocument/2006/relationships/slide" Target="slides/slide3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100" Type="http://schemas.openxmlformats.org/officeDocument/2006/relationships/slide" Target="slides/slide58.xml"/><Relationship Id="rId101" Type="http://schemas.openxmlformats.org/officeDocument/2006/relationships/slide" Target="slides/slide59.xml"/><Relationship Id="rId102" Type="http://schemas.openxmlformats.org/officeDocument/2006/relationships/slide" Target="slides/slide60.xml"/><Relationship Id="rId103" Type="http://schemas.openxmlformats.org/officeDocument/2006/relationships/slide" Target="slides/slide61.xml"/><Relationship Id="rId104" Type="http://schemas.openxmlformats.org/officeDocument/2006/relationships/slide" Target="slides/slide62.xml"/><Relationship Id="rId105" Type="http://schemas.openxmlformats.org/officeDocument/2006/relationships/slide" Target="slides/slide63.xml"/><Relationship Id="rId106" Type="http://schemas.openxmlformats.org/officeDocument/2006/relationships/slide" Target="slides/slide64.xml"/><Relationship Id="rId107" Type="http://schemas.openxmlformats.org/officeDocument/2006/relationships/slide" Target="slides/slide65.xml"/><Relationship Id="rId108" Type="http://schemas.openxmlformats.org/officeDocument/2006/relationships/slide" Target="slides/slide66.xml"/><Relationship Id="rId109" Type="http://schemas.openxmlformats.org/officeDocument/2006/relationships/slide" Target="slides/slide67.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40" Type="http://schemas.openxmlformats.org/officeDocument/2006/relationships/slide" Target="slides/slide98.xml"/><Relationship Id="rId141" Type="http://schemas.openxmlformats.org/officeDocument/2006/relationships/slide" Target="slides/slide9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ict"/></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47.pict"/><Relationship Id="rId4" Type="http://schemas.openxmlformats.org/officeDocument/2006/relationships/image" Target="../media/image148.pict"/><Relationship Id="rId5" Type="http://schemas.openxmlformats.org/officeDocument/2006/relationships/image" Target="../media/image149.pict"/><Relationship Id="rId6" Type="http://schemas.openxmlformats.org/officeDocument/2006/relationships/image" Target="../media/image150.pict"/><Relationship Id="rId7" Type="http://schemas.openxmlformats.org/officeDocument/2006/relationships/image" Target="../media/image151.pict"/><Relationship Id="rId1" Type="http://schemas.openxmlformats.org/officeDocument/2006/relationships/image" Target="../media/image145.pict"/><Relationship Id="rId2" Type="http://schemas.openxmlformats.org/officeDocument/2006/relationships/image" Target="../media/image146.pict"/></Relationships>
</file>

<file path=ppt/drawings/_rels/vmlDrawing11.vml.rels><?xml version="1.0" encoding="UTF-8" standalone="yes"?>
<Relationships xmlns="http://schemas.openxmlformats.org/package/2006/relationships"><Relationship Id="rId11" Type="http://schemas.openxmlformats.org/officeDocument/2006/relationships/image" Target="../media/image167.pict"/><Relationship Id="rId12" Type="http://schemas.openxmlformats.org/officeDocument/2006/relationships/image" Target="../media/image168.pict"/><Relationship Id="rId1" Type="http://schemas.openxmlformats.org/officeDocument/2006/relationships/image" Target="../media/image157.wmf"/><Relationship Id="rId2" Type="http://schemas.openxmlformats.org/officeDocument/2006/relationships/image" Target="../media/image158.wmf"/><Relationship Id="rId3" Type="http://schemas.openxmlformats.org/officeDocument/2006/relationships/image" Target="../media/image159.wmf"/><Relationship Id="rId4" Type="http://schemas.openxmlformats.org/officeDocument/2006/relationships/image" Target="../media/image160.wmf"/><Relationship Id="rId5" Type="http://schemas.openxmlformats.org/officeDocument/2006/relationships/image" Target="../media/image161.wmf"/><Relationship Id="rId6" Type="http://schemas.openxmlformats.org/officeDocument/2006/relationships/image" Target="../media/image162.wmf"/><Relationship Id="rId7" Type="http://schemas.openxmlformats.org/officeDocument/2006/relationships/image" Target="../media/image163.wmf"/><Relationship Id="rId8" Type="http://schemas.openxmlformats.org/officeDocument/2006/relationships/image" Target="../media/image164.pict"/><Relationship Id="rId9" Type="http://schemas.openxmlformats.org/officeDocument/2006/relationships/image" Target="../media/image165.wmf"/><Relationship Id="rId10" Type="http://schemas.openxmlformats.org/officeDocument/2006/relationships/image" Target="../media/image16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6.pict"/></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6.pict"/></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82.pict"/><Relationship Id="rId4" Type="http://schemas.openxmlformats.org/officeDocument/2006/relationships/image" Target="../media/image183.pict"/><Relationship Id="rId1" Type="http://schemas.openxmlformats.org/officeDocument/2006/relationships/image" Target="../media/image180.pict"/><Relationship Id="rId2" Type="http://schemas.openxmlformats.org/officeDocument/2006/relationships/image" Target="../media/image181.pict"/></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82.pict"/><Relationship Id="rId4" Type="http://schemas.openxmlformats.org/officeDocument/2006/relationships/image" Target="../media/image183.pict"/><Relationship Id="rId1" Type="http://schemas.openxmlformats.org/officeDocument/2006/relationships/image" Target="../media/image180.pict"/><Relationship Id="rId2" Type="http://schemas.openxmlformats.org/officeDocument/2006/relationships/image" Target="../media/image181.pict"/></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0.pict"/></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1.pict"/><Relationship Id="rId2" Type="http://schemas.openxmlformats.org/officeDocument/2006/relationships/image" Target="../media/image202.wmf"/><Relationship Id="rId3" Type="http://schemas.openxmlformats.org/officeDocument/2006/relationships/image" Target="../media/image203.pict"/></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212.pict"/><Relationship Id="rId4" Type="http://schemas.openxmlformats.org/officeDocument/2006/relationships/image" Target="../media/image213.pict"/><Relationship Id="rId5" Type="http://schemas.openxmlformats.org/officeDocument/2006/relationships/image" Target="../media/image214.pict"/><Relationship Id="rId1" Type="http://schemas.openxmlformats.org/officeDocument/2006/relationships/image" Target="../media/image210.pict"/><Relationship Id="rId2" Type="http://schemas.openxmlformats.org/officeDocument/2006/relationships/image" Target="../media/image211.pict"/></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17.pict"/></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4" Type="http://schemas.openxmlformats.org/officeDocument/2006/relationships/image" Target="../media/image10.pict"/><Relationship Id="rId5" Type="http://schemas.openxmlformats.org/officeDocument/2006/relationships/image" Target="../media/image11.wmf"/><Relationship Id="rId6" Type="http://schemas.openxmlformats.org/officeDocument/2006/relationships/image" Target="../media/image12.wmf"/><Relationship Id="rId7" Type="http://schemas.openxmlformats.org/officeDocument/2006/relationships/image" Target="../media/image13.pict"/><Relationship Id="rId8" Type="http://schemas.openxmlformats.org/officeDocument/2006/relationships/image" Target="../media/image14.pict"/><Relationship Id="rId9" Type="http://schemas.openxmlformats.org/officeDocument/2006/relationships/image" Target="../media/image15.pict"/><Relationship Id="rId10" Type="http://schemas.openxmlformats.org/officeDocument/2006/relationships/image" Target="../media/image16.pict"/><Relationship Id="rId1" Type="http://schemas.openxmlformats.org/officeDocument/2006/relationships/image" Target="../media/image7.wmf"/><Relationship Id="rId2" Type="http://schemas.openxmlformats.org/officeDocument/2006/relationships/image" Target="../media/image8.pict"/></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22.pict"/><Relationship Id="rId2" Type="http://schemas.openxmlformats.org/officeDocument/2006/relationships/image" Target="../media/image223.pict"/><Relationship Id="rId3" Type="http://schemas.openxmlformats.org/officeDocument/2006/relationships/image" Target="../media/image224.pict"/></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25.pict"/></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28.pict"/><Relationship Id="rId2" Type="http://schemas.openxmlformats.org/officeDocument/2006/relationships/image" Target="../media/image229.pict"/><Relationship Id="rId3" Type="http://schemas.openxmlformats.org/officeDocument/2006/relationships/image" Target="../media/image230.pict"/></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237.pict"/><Relationship Id="rId4" Type="http://schemas.openxmlformats.org/officeDocument/2006/relationships/image" Target="../media/image238.pict"/><Relationship Id="rId5" Type="http://schemas.openxmlformats.org/officeDocument/2006/relationships/image" Target="../media/image239.pict"/><Relationship Id="rId6" Type="http://schemas.openxmlformats.org/officeDocument/2006/relationships/image" Target="../media/image240.pict"/><Relationship Id="rId7" Type="http://schemas.openxmlformats.org/officeDocument/2006/relationships/image" Target="../media/image241.pict"/><Relationship Id="rId8" Type="http://schemas.openxmlformats.org/officeDocument/2006/relationships/image" Target="../media/image242.pict"/><Relationship Id="rId9" Type="http://schemas.openxmlformats.org/officeDocument/2006/relationships/image" Target="../media/image243.pict"/><Relationship Id="rId1" Type="http://schemas.openxmlformats.org/officeDocument/2006/relationships/image" Target="../media/image235.pict"/><Relationship Id="rId2" Type="http://schemas.openxmlformats.org/officeDocument/2006/relationships/image" Target="../media/image236.pict"/></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237.pict"/><Relationship Id="rId4" Type="http://schemas.openxmlformats.org/officeDocument/2006/relationships/image" Target="../media/image238.pict"/><Relationship Id="rId5" Type="http://schemas.openxmlformats.org/officeDocument/2006/relationships/image" Target="../media/image239.pict"/><Relationship Id="rId6" Type="http://schemas.openxmlformats.org/officeDocument/2006/relationships/image" Target="../media/image240.pict"/><Relationship Id="rId7" Type="http://schemas.openxmlformats.org/officeDocument/2006/relationships/image" Target="../media/image245.pict"/><Relationship Id="rId8" Type="http://schemas.openxmlformats.org/officeDocument/2006/relationships/image" Target="../media/image246.pict"/><Relationship Id="rId9" Type="http://schemas.openxmlformats.org/officeDocument/2006/relationships/image" Target="../media/image243.pict"/><Relationship Id="rId1" Type="http://schemas.openxmlformats.org/officeDocument/2006/relationships/image" Target="../media/image235.pict"/><Relationship Id="rId2" Type="http://schemas.openxmlformats.org/officeDocument/2006/relationships/image" Target="../media/image236.pict"/></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249.pict"/><Relationship Id="rId4" Type="http://schemas.openxmlformats.org/officeDocument/2006/relationships/image" Target="../media/image250.pict"/><Relationship Id="rId5" Type="http://schemas.openxmlformats.org/officeDocument/2006/relationships/image" Target="../media/image251.pict"/><Relationship Id="rId1" Type="http://schemas.openxmlformats.org/officeDocument/2006/relationships/image" Target="../media/image247.pict"/><Relationship Id="rId2" Type="http://schemas.openxmlformats.org/officeDocument/2006/relationships/image" Target="../media/image248.pict"/></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61.pict"/><Relationship Id="rId2" Type="http://schemas.openxmlformats.org/officeDocument/2006/relationships/image" Target="../media/image262.pict"/></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47.pict"/><Relationship Id="rId4" Type="http://schemas.openxmlformats.org/officeDocument/2006/relationships/image" Target="../media/image148.pict"/><Relationship Id="rId5" Type="http://schemas.openxmlformats.org/officeDocument/2006/relationships/image" Target="../media/image149.pict"/><Relationship Id="rId6" Type="http://schemas.openxmlformats.org/officeDocument/2006/relationships/image" Target="../media/image150.pict"/><Relationship Id="rId7" Type="http://schemas.openxmlformats.org/officeDocument/2006/relationships/image" Target="../media/image151.pict"/><Relationship Id="rId1" Type="http://schemas.openxmlformats.org/officeDocument/2006/relationships/image" Target="../media/image145.pict"/><Relationship Id="rId2" Type="http://schemas.openxmlformats.org/officeDocument/2006/relationships/image" Target="../media/image146.pict"/></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68.pict"/></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47.pict"/><Relationship Id="rId4" Type="http://schemas.openxmlformats.org/officeDocument/2006/relationships/image" Target="../media/image148.pict"/><Relationship Id="rId5" Type="http://schemas.openxmlformats.org/officeDocument/2006/relationships/image" Target="../media/image149.pict"/><Relationship Id="rId6" Type="http://schemas.openxmlformats.org/officeDocument/2006/relationships/image" Target="../media/image150.pict"/><Relationship Id="rId7" Type="http://schemas.openxmlformats.org/officeDocument/2006/relationships/image" Target="../media/image151.pict"/><Relationship Id="rId1" Type="http://schemas.openxmlformats.org/officeDocument/2006/relationships/image" Target="../media/image145.pict"/><Relationship Id="rId2" Type="http://schemas.openxmlformats.org/officeDocument/2006/relationships/image" Target="../media/image146.pict"/></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pict"/><Relationship Id="rId4" Type="http://schemas.openxmlformats.org/officeDocument/2006/relationships/image" Target="../media/image20.pict"/><Relationship Id="rId5" Type="http://schemas.openxmlformats.org/officeDocument/2006/relationships/image" Target="../media/image12.wmf"/><Relationship Id="rId6" Type="http://schemas.openxmlformats.org/officeDocument/2006/relationships/image" Target="../media/image8.pict"/><Relationship Id="rId7" Type="http://schemas.openxmlformats.org/officeDocument/2006/relationships/image" Target="../media/image15.pict"/><Relationship Id="rId8" Type="http://schemas.openxmlformats.org/officeDocument/2006/relationships/image" Target="../media/image16.pict"/><Relationship Id="rId1" Type="http://schemas.openxmlformats.org/officeDocument/2006/relationships/image" Target="../media/image7.wmf"/><Relationship Id="rId2"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pict"/><Relationship Id="rId4" Type="http://schemas.openxmlformats.org/officeDocument/2006/relationships/image" Target="../media/image15.pict"/><Relationship Id="rId5" Type="http://schemas.openxmlformats.org/officeDocument/2006/relationships/image" Target="../media/image12.wmf"/><Relationship Id="rId6" Type="http://schemas.openxmlformats.org/officeDocument/2006/relationships/image" Target="../media/image20.pict"/><Relationship Id="rId7" Type="http://schemas.openxmlformats.org/officeDocument/2006/relationships/image" Target="../media/image8.pict"/><Relationship Id="rId8" Type="http://schemas.openxmlformats.org/officeDocument/2006/relationships/image" Target="../media/image16.pict"/><Relationship Id="rId1" Type="http://schemas.openxmlformats.org/officeDocument/2006/relationships/image" Target="../media/image7.wmf"/><Relationship Id="rId2"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wmf"/><Relationship Id="rId2"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pict"/><Relationship Id="rId2" Type="http://schemas.openxmlformats.org/officeDocument/2006/relationships/image" Target="../media/image26.pict"/></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pict"/></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9.pict"/></Relationships>
</file>

<file path=ppt/drawings/_rels/vmlDrawing9.vml.rels><?xml version="1.0" encoding="UTF-8" standalone="yes"?>
<Relationships xmlns="http://schemas.openxmlformats.org/package/2006/relationships"><Relationship Id="rId3" Type="http://schemas.openxmlformats.org/officeDocument/2006/relationships/image" Target="../media/image93.wmf"/><Relationship Id="rId4" Type="http://schemas.openxmlformats.org/officeDocument/2006/relationships/image" Target="../media/image94.pict"/><Relationship Id="rId5" Type="http://schemas.openxmlformats.org/officeDocument/2006/relationships/image" Target="../media/image95.wmf"/><Relationship Id="rId6" Type="http://schemas.openxmlformats.org/officeDocument/2006/relationships/image" Target="../media/image96.wmf"/><Relationship Id="rId1" Type="http://schemas.openxmlformats.org/officeDocument/2006/relationships/image" Target="../media/image91.wmf"/><Relationship Id="rId2" Type="http://schemas.openxmlformats.org/officeDocument/2006/relationships/image" Target="../media/image9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100F6FA6-8F53-F941-93C1-AB2A60577D66}" type="datetime1">
              <a:rPr lang="en-US"/>
              <a:pPr/>
              <a:t>10/17/11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8C2CCB86-0642-B547-B2C2-2CB9ABB892E0}"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D3A557-A5EF-E84C-9F1C-65835ACE090C}" type="slidenum">
              <a:rPr lang="en-US">
                <a:solidFill>
                  <a:prstClr val="black"/>
                </a:solidFill>
              </a:rPr>
              <a:pPr/>
              <a:t>105</a:t>
            </a:fld>
            <a:endParaRPr lang="en-US">
              <a:solidFill>
                <a:prstClr val="black"/>
              </a:solidFill>
            </a:endParaRPr>
          </a:p>
        </p:txBody>
      </p:sp>
      <p:sp>
        <p:nvSpPr>
          <p:cNvPr id="2634754" name="Rectangle 2"/>
          <p:cNvSpPr>
            <a:spLocks noGrp="1" noRot="1" noChangeAspect="1" noChangeArrowheads="1" noTextEdit="1"/>
          </p:cNvSpPr>
          <p:nvPr>
            <p:ph type="sldImg"/>
          </p:nvPr>
        </p:nvSpPr>
        <p:spPr>
          <a:ln/>
        </p:spPr>
      </p:sp>
      <p:sp>
        <p:nvSpPr>
          <p:cNvPr id="26347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98AF01-6E28-304C-A361-79E67C4A438B}" type="slidenum">
              <a:rPr lang="en-US">
                <a:solidFill>
                  <a:prstClr val="black"/>
                </a:solidFill>
              </a:rPr>
              <a:pPr/>
              <a:t>106</a:t>
            </a:fld>
            <a:endParaRPr lang="en-US">
              <a:solidFill>
                <a:prstClr val="black"/>
              </a:solidFill>
            </a:endParaRPr>
          </a:p>
        </p:txBody>
      </p:sp>
      <p:sp>
        <p:nvSpPr>
          <p:cNvPr id="2118658" name="Rectangle 2"/>
          <p:cNvSpPr>
            <a:spLocks noGrp="1" noRot="1" noChangeAspect="1" noChangeArrowheads="1" noTextEdit="1"/>
          </p:cNvSpPr>
          <p:nvPr>
            <p:ph type="sldImg"/>
          </p:nvPr>
        </p:nvSpPr>
        <p:spPr>
          <a:ln/>
        </p:spPr>
      </p:sp>
      <p:sp>
        <p:nvSpPr>
          <p:cNvPr id="21186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a:noFill/>
          <a:ln/>
        </p:spPr>
        <p:txBody>
          <a:bodyPr/>
          <a:lstStyle/>
          <a:p>
            <a:endParaRPr lang="en-GB">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16514" name="Rectangle 2"/>
          <p:cNvSpPr>
            <a:spLocks noGrp="1" noRot="1" noChangeAspect="1" noChangeArrowheads="1" noTextEdit="1"/>
          </p:cNvSpPr>
          <p:nvPr>
            <p:ph type="sldImg"/>
          </p:nvPr>
        </p:nvSpPr>
        <p:spPr>
          <a:ln/>
        </p:spPr>
      </p:sp>
      <p:sp>
        <p:nvSpPr>
          <p:cNvPr id="1216515" name="Rectangle 3"/>
          <p:cNvSpPr>
            <a:spLocks noGrp="1" noChangeArrowheads="1"/>
          </p:cNvSpPr>
          <p:nvPr>
            <p:ph type="body" idx="1"/>
          </p:nvPr>
        </p:nvSpPr>
        <p:spPr>
          <a:noFill/>
          <a:ln/>
        </p:spPr>
        <p:txBody>
          <a:bodyPr/>
          <a:lstStyle/>
          <a:p>
            <a:endParaRPr lang="en-GB">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7.xml"/><Relationship Id="rId2" Type="http://schemas.openxmlformats.org/officeDocument/2006/relationships/image" Target="../media/image1.jpe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1.xml"/><Relationship Id="rId2"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3.xml"/><Relationship Id="rId2" Type="http://schemas.openxmlformats.org/officeDocument/2006/relationships/image" Target="../media/image1.jpe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0.xml"/><Relationship Id="rId2" Type="http://schemas.openxmlformats.org/officeDocument/2006/relationships/image" Target="../media/image1.jpe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6.xml"/><Relationship Id="rId2" Type="http://schemas.openxmlformats.org/officeDocument/2006/relationships/image" Target="../media/image1.jpe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9.xml"/><Relationship Id="rId2" Type="http://schemas.openxmlformats.org/officeDocument/2006/relationships/image" Target="../media/image1.jpe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0.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F90B897-489C-D545-91F6-60AF62245499}"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5D622F5-559C-4A4C-87FF-32A9760D3C04}"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pPr/>
              <a:t>‹#›</a:t>
            </a:fld>
            <a:endParaRPr lang="en-US"/>
          </a:p>
        </p:txBody>
      </p:sp>
    </p:spTree>
  </p:cSld>
  <p:clrMapOvr>
    <a:masterClrMapping/>
  </p:clrMapOvr>
  <p:transition spd="slow">
    <p:fade/>
  </p:transition>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E75BA168-7537-2444-B134-A5D166C5164D}"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6EF60B2-4669-4B4A-A3A8-F4F26DF8A821}"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0C9E6F3-7632-6042-8A26-72E7F288DD6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CE56877-0B3D-A347-BE07-BB9E341FEE8A}" type="slidenum">
              <a:rPr lang="en-US"/>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5EB72E8-D750-634F-B336-1CDDEE2D080C}"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5B0B33B-83F3-C448-9140-53BB95D29B82}" type="slidenum">
              <a:rPr lang="en-US"/>
              <a:pPr/>
              <a:t>‹#›</a:t>
            </a:fld>
            <a:endParaRPr lang="en-US"/>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8ACFAE99-17FB-D344-A9F5-EFAA1A08AE7F}"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28F3A24-4987-C644-8468-3533495615A2}" type="slidenum">
              <a:rPr lang="en-US"/>
              <a:pPr/>
              <a:t>‹#›</a:t>
            </a:fld>
            <a:endParaRPr lang="en-US"/>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7272454-886F-5A4A-B7DD-CDB1DA532BE2}" type="datetime1">
              <a:rPr lang="en-US"/>
              <a:pPr/>
              <a:t>10/17/11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545E7EB-846C-4F46-A1DF-1AC638147E91}" type="slidenum">
              <a:rPr lang="en-US"/>
              <a:pPr/>
              <a:t>‹#›</a:t>
            </a:fld>
            <a:endParaRPr lang="en-US"/>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7B125F08-9214-5240-8FD1-2665EBE61938}" type="datetime1">
              <a:rPr lang="en-US"/>
              <a:pPr/>
              <a:t>10/17/11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56ABED0-13C7-0049-A7C1-A286792B20B1}" type="slidenum">
              <a:rPr lang="en-US"/>
              <a:pPr/>
              <a:t>‹#›</a:t>
            </a:fld>
            <a:endParaRPr lang="en-US"/>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D109CDA-27AC-0C42-B9FD-10ED9C06F862}" type="datetime1">
              <a:rPr lang="en-US"/>
              <a:pPr/>
              <a:t>10/17/11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CC97641-BB58-CF4E-94CE-E43EBA90C962}" type="slidenum">
              <a:rPr lang="en-US"/>
              <a:pPr/>
              <a:t>‹#›</a:t>
            </a:fld>
            <a:endParaRPr lang="en-US"/>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035A96-96C3-6940-A9F7-C2BB234C79DE}"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EE1BC400-7FDE-3F44-8DF5-615B8D24C1D4}" type="slidenum">
              <a:rPr lang="en-US"/>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A5CBE6B0-201D-8E46-AD76-5F892076D03C}"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7AD067D0-0BEC-8F44-89C0-FD276C31682F}" type="slidenum">
              <a:rPr lang="en-US"/>
              <a:pPr/>
              <a:t>‹#›</a:t>
            </a:fld>
            <a:endParaRPr lang="en-US"/>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FDA9B41-F68A-5240-908E-627E4169E86C}"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13656D8-50EB-C649-9EDA-EBEA8FAE6952}" type="slidenum">
              <a:rPr lang="en-US"/>
              <a:pPr/>
              <a:t>‹#›</a:t>
            </a:fld>
            <a:endParaRPr lang="en-US"/>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E8591C21-D66B-7B45-AD5F-0682FA6DB0AC}"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CEB9F7C-C651-7B41-8C34-FDF7CA0C5768}" type="slidenum">
              <a:rPr lang="en-US"/>
              <a:pPr/>
              <a:t>‹#›</a:t>
            </a:fld>
            <a:endParaRPr lang="en-US"/>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F90B897-489C-D545-91F6-60AF62245499}"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5D622F5-559C-4A4C-87FF-32A9760D3C04}" type="slidenum">
              <a:rPr lang="en-US"/>
              <a:pPr/>
              <a:t>‹#›</a:t>
            </a:fld>
            <a:endParaRPr lang="en-US"/>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pPr/>
              <a:t>‹#›</a:t>
            </a:fld>
            <a:endParaRPr lang="en-US"/>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8A0D425-FD5A-C04D-B1A3-A49AEA5C1C85}"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037707F-5A0A-2E40-8257-FE660EE7DE7D}" type="slidenum">
              <a:rPr lang="en-US"/>
              <a:pPr/>
              <a:t>‹#›</a:t>
            </a:fld>
            <a:endParaRPr lang="en-US"/>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5BDC57A-2FDC-8143-8B76-649F8B8CB9DE}"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75566D3-325A-5F4D-BD17-D79640D0E409}" type="slidenum">
              <a:rPr lang="en-US"/>
              <a:pPr/>
              <a:t>‹#›</a:t>
            </a:fld>
            <a:endParaRPr lang="en-US"/>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9707C64-B381-B345-9F23-A2804A0C1EB1}" type="datetime1">
              <a:rPr lang="en-US"/>
              <a:pPr/>
              <a:t>10/17/11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EDE1DB-B51E-C547-BAD1-5547EBA9F0B7}" type="slidenum">
              <a:rPr lang="en-US"/>
              <a:pPr/>
              <a:t>‹#›</a:t>
            </a:fld>
            <a:endParaRPr lang="en-US"/>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6BB7037-6A28-B846-9CE4-2AF3A4B89807}" type="datetime1">
              <a:rPr lang="en-US"/>
              <a:pPr/>
              <a:t>10/17/11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A76A91D5-EDC5-FD40-84F1-7C36A7D8422E}" type="slidenum">
              <a:rPr lang="en-US"/>
              <a:pPr/>
              <a:t>‹#›</a:t>
            </a:fld>
            <a:endParaRPr lang="en-US"/>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C4C50EE-2554-014D-A408-D45BCB9A391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06C5805-C648-A744-A618-CDA8FB49E238}" type="slidenum">
              <a:rPr lang="en-US"/>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8A0D425-FD5A-C04D-B1A3-A49AEA5C1C85}"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037707F-5A0A-2E40-8257-FE660EE7DE7D}"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0DEA69E-C7C6-EC47-B0F5-D2AB69E703A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4AA19C-9994-4946-9B85-FE1D3501C9DE}" type="slidenum">
              <a:rPr lang="en-US"/>
              <a:pPr/>
              <a:t>‹#›</a:t>
            </a:fld>
            <a:endParaRPr lang="en-US"/>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12E8135-5C53-3F41-ACBD-11129B5BBC8F}"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9A5757D-4BC1-F64F-89B8-E910E54E2E5C}" type="slidenum">
              <a:rPr lang="en-US"/>
              <a:pPr/>
              <a:t>‹#›</a:t>
            </a:fld>
            <a:endParaRPr lang="en-US"/>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pPr/>
              <a:t>‹#›</a:t>
            </a:fld>
            <a:endParaRPr lang="en-US"/>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F90B897-489C-D545-91F6-60AF62245499}"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5D622F5-559C-4A4C-87FF-32A9760D3C04}" type="slidenum">
              <a:rPr lang="en-US"/>
              <a:pPr/>
              <a:t>‹#›</a:t>
            </a:fld>
            <a:endParaRPr lang="en-US"/>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pPr/>
              <a:t>‹#›</a:t>
            </a:fld>
            <a:endParaRPr lang="en-US"/>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8A0D425-FD5A-C04D-B1A3-A49AEA5C1C85}"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037707F-5A0A-2E40-8257-FE660EE7DE7D}" type="slidenum">
              <a:rPr lang="en-US"/>
              <a:pPr/>
              <a:t>‹#›</a:t>
            </a:fld>
            <a:endParaRPr lang="en-US"/>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5BDC57A-2FDC-8143-8B76-649F8B8CB9DE}"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75566D3-325A-5F4D-BD17-D79640D0E409}" type="slidenum">
              <a:rPr lang="en-US"/>
              <a:pPr/>
              <a:t>‹#›</a:t>
            </a:fld>
            <a:endParaRPr lang="en-US"/>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9707C64-B381-B345-9F23-A2804A0C1EB1}" type="datetime1">
              <a:rPr lang="en-US"/>
              <a:pPr/>
              <a:t>10/17/11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EDE1DB-B51E-C547-BAD1-5547EBA9F0B7}" type="slidenum">
              <a:rPr lang="en-US"/>
              <a:pPr/>
              <a:t>‹#›</a:t>
            </a:fld>
            <a:endParaRPr lang="en-US"/>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6BB7037-6A28-B846-9CE4-2AF3A4B89807}" type="datetime1">
              <a:rPr lang="en-US"/>
              <a:pPr/>
              <a:t>10/17/11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A76A91D5-EDC5-FD40-84F1-7C36A7D8422E}" type="slidenum">
              <a:rPr lang="en-US"/>
              <a:pPr/>
              <a:t>‹#›</a:t>
            </a:fld>
            <a:endParaRPr lang="en-US"/>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C4C50EE-2554-014D-A408-D45BCB9A391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06C5805-C648-A744-A618-CDA8FB49E238}"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5BDC57A-2FDC-8143-8B76-649F8B8CB9DE}"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75566D3-325A-5F4D-BD17-D79640D0E409}"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0DEA69E-C7C6-EC47-B0F5-D2AB69E703A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4AA19C-9994-4946-9B85-FE1D3501C9DE}" type="slidenum">
              <a:rPr lang="en-US"/>
              <a:pPr/>
              <a:t>‹#›</a:t>
            </a:fld>
            <a:endParaRPr lang="en-US"/>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12E8135-5C53-3F41-ACBD-11129B5BBC8F}"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9A5757D-4BC1-F64F-89B8-E910E54E2E5C}" type="slidenum">
              <a:rPr lang="en-US"/>
              <a:pPr/>
              <a:t>‹#›</a:t>
            </a:fld>
            <a:endParaRPr lang="en-US"/>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pPr/>
              <a:t>‹#›</a:t>
            </a:fld>
            <a:endParaRPr lang="en-US"/>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F90B897-489C-D545-91F6-60AF62245499}"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5D622F5-559C-4A4C-87FF-32A9760D3C04}" type="slidenum">
              <a:rPr lang="en-US"/>
              <a:pPr/>
              <a:t>‹#›</a:t>
            </a:fld>
            <a:endParaRPr lang="en-US"/>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pPr/>
              <a:t>‹#›</a:t>
            </a:fld>
            <a:endParaRPr lang="en-US"/>
          </a:p>
        </p:txBody>
      </p:sp>
    </p:spTree>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8A0D425-FD5A-C04D-B1A3-A49AEA5C1C85}"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037707F-5A0A-2E40-8257-FE660EE7DE7D}" type="slidenum">
              <a:rPr lang="en-US"/>
              <a:pPr/>
              <a:t>‹#›</a:t>
            </a:fld>
            <a:endParaRPr lang="en-US"/>
          </a:p>
        </p:txBody>
      </p:sp>
    </p:spTree>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5BDC57A-2FDC-8143-8B76-649F8B8CB9DE}"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75566D3-325A-5F4D-BD17-D79640D0E409}" type="slidenum">
              <a:rPr lang="en-US"/>
              <a:pPr/>
              <a:t>‹#›</a:t>
            </a:fld>
            <a:endParaRPr lang="en-US"/>
          </a:p>
        </p:txBody>
      </p:sp>
    </p:spTree>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9707C64-B381-B345-9F23-A2804A0C1EB1}" type="datetime1">
              <a:rPr lang="en-US"/>
              <a:pPr/>
              <a:t>10/17/11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EDE1DB-B51E-C547-BAD1-5547EBA9F0B7}" type="slidenum">
              <a:rPr lang="en-US"/>
              <a:pPr/>
              <a:t>‹#›</a:t>
            </a:fld>
            <a:endParaRPr lang="en-US"/>
          </a:p>
        </p:txBody>
      </p:sp>
    </p:spTree>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6BB7037-6A28-B846-9CE4-2AF3A4B89807}" type="datetime1">
              <a:rPr lang="en-US"/>
              <a:pPr/>
              <a:t>10/17/11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A76A91D5-EDC5-FD40-84F1-7C36A7D8422E}"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9707C64-B381-B345-9F23-A2804A0C1EB1}" type="datetime1">
              <a:rPr lang="en-US"/>
              <a:pPr/>
              <a:t>10/17/11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EDE1DB-B51E-C547-BAD1-5547EBA9F0B7}" type="slidenum">
              <a:rPr lang="en-US"/>
              <a:pPr/>
              <a:t>‹#›</a:t>
            </a:fld>
            <a:endParaRPr lang="en-US"/>
          </a:p>
        </p:txBody>
      </p:sp>
    </p:spTree>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C4C50EE-2554-014D-A408-D45BCB9A391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06C5805-C648-A744-A618-CDA8FB49E238}" type="slidenum">
              <a:rPr lang="en-US"/>
              <a:pPr/>
              <a:t>‹#›</a:t>
            </a:fld>
            <a:endParaRPr lang="en-US"/>
          </a:p>
        </p:txBody>
      </p:sp>
    </p:spTree>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0DEA69E-C7C6-EC47-B0F5-D2AB69E703A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4AA19C-9994-4946-9B85-FE1D3501C9DE}" type="slidenum">
              <a:rPr lang="en-US"/>
              <a:pPr/>
              <a:t>‹#›</a:t>
            </a:fld>
            <a:endParaRPr lang="en-US"/>
          </a:p>
        </p:txBody>
      </p:sp>
    </p:spTree>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12E8135-5C53-3F41-ACBD-11129B5BBC8F}"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9A5757D-4BC1-F64F-89B8-E910E54E2E5C}" type="slidenum">
              <a:rPr lang="en-US"/>
              <a:pPr/>
              <a:t>‹#›</a:t>
            </a:fld>
            <a:endParaRPr lang="en-US"/>
          </a:p>
        </p:txBody>
      </p:sp>
    </p:spTree>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pPr/>
              <a:t>‹#›</a:t>
            </a:fld>
            <a:endParaRPr lang="en-US"/>
          </a:p>
        </p:txBody>
      </p:sp>
    </p:spTree>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1F90B897-489C-D545-91F6-60AF62245499}"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5D622F5-559C-4A4C-87FF-32A9760D3C04}" type="slidenum">
              <a:rPr lang="en-US"/>
              <a:pPr/>
              <a:t>‹#›</a:t>
            </a:fld>
            <a:endParaRPr lang="en-US"/>
          </a:p>
        </p:txBody>
      </p:sp>
    </p:spTree>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pPr/>
              <a:t>‹#›</a:t>
            </a:fld>
            <a:endParaRPr lang="en-US"/>
          </a:p>
        </p:txBody>
      </p:sp>
    </p:spTree>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8A0D425-FD5A-C04D-B1A3-A49AEA5C1C85}"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037707F-5A0A-2E40-8257-FE660EE7DE7D}" type="slidenum">
              <a:rPr lang="en-US"/>
              <a:pPr/>
              <a:t>‹#›</a:t>
            </a:fld>
            <a:endParaRPr lang="en-US"/>
          </a:p>
        </p:txBody>
      </p:sp>
    </p:spTree>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55BDC57A-2FDC-8143-8B76-649F8B8CB9DE}"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75566D3-325A-5F4D-BD17-D79640D0E409}" type="slidenum">
              <a:rPr lang="en-US"/>
              <a:pPr/>
              <a:t>‹#›</a:t>
            </a:fld>
            <a:endParaRPr lang="en-US"/>
          </a:p>
        </p:txBody>
      </p:sp>
    </p:spTree>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49707C64-B381-B345-9F23-A2804A0C1EB1}" type="datetime1">
              <a:rPr lang="en-US"/>
              <a:pPr/>
              <a:t>10/17/11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EDE1DB-B51E-C547-BAD1-5547EBA9F0B7}"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6BB7037-6A28-B846-9CE4-2AF3A4B89807}" type="datetime1">
              <a:rPr lang="en-US"/>
              <a:pPr/>
              <a:t>10/17/11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A76A91D5-EDC5-FD40-84F1-7C36A7D8422E}" type="slidenum">
              <a:rPr lang="en-US"/>
              <a:pPr/>
              <a:t>‹#›</a:t>
            </a:fld>
            <a:endParaRPr lang="en-US"/>
          </a:p>
        </p:txBody>
      </p:sp>
    </p:spTree>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6BB7037-6A28-B846-9CE4-2AF3A4B89807}" type="datetime1">
              <a:rPr lang="en-US"/>
              <a:pPr/>
              <a:t>10/17/11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A76A91D5-EDC5-FD40-84F1-7C36A7D8422E}" type="slidenum">
              <a:rPr lang="en-US"/>
              <a:pPr/>
              <a:t>‹#›</a:t>
            </a:fld>
            <a:endParaRPr lang="en-US"/>
          </a:p>
        </p:txBody>
      </p:sp>
    </p:spTree>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C4C50EE-2554-014D-A408-D45BCB9A391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06C5805-C648-A744-A618-CDA8FB49E238}" type="slidenum">
              <a:rPr lang="en-US"/>
              <a:pPr/>
              <a:t>‹#›</a:t>
            </a:fld>
            <a:endParaRPr lang="en-US"/>
          </a:p>
        </p:txBody>
      </p:sp>
    </p:spTree>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0DEA69E-C7C6-EC47-B0F5-D2AB69E703A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4AA19C-9994-4946-9B85-FE1D3501C9DE}" type="slidenum">
              <a:rPr lang="en-US"/>
              <a:pPr/>
              <a:t>‹#›</a:t>
            </a:fld>
            <a:endParaRPr lang="en-US"/>
          </a:p>
        </p:txBody>
      </p:sp>
    </p:spTree>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12E8135-5C53-3F41-ACBD-11129B5BBC8F}"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9A5757D-4BC1-F64F-89B8-E910E54E2E5C}" type="slidenum">
              <a:rPr lang="en-US"/>
              <a:pPr/>
              <a:t>‹#›</a:t>
            </a:fld>
            <a:endParaRPr lang="en-US"/>
          </a:p>
        </p:txBody>
      </p:sp>
    </p:spTree>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pPr/>
              <a:t>‹#›</a:t>
            </a:fld>
            <a:endParaRPr lang="en-US"/>
          </a:p>
        </p:txBody>
      </p:sp>
    </p:spTree>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D03E1217-5790-5648-9C87-4EE1212C4239}" type="datetimeFigureOut">
              <a:rPr lang="en-US" sz="1800" smtClean="0">
                <a:solidFill>
                  <a:prstClr val="black"/>
                </a:solidFill>
                <a:latin typeface="Calibri"/>
                <a:ea typeface="+mn-ea"/>
                <a:cs typeface="+mn-cs"/>
              </a:rPr>
              <a:pPr fontAlgn="auto">
                <a:spcBef>
                  <a:spcPts val="0"/>
                </a:spcBef>
                <a:spcAft>
                  <a:spcPts val="0"/>
                </a:spcAft>
              </a:pPr>
              <a:t>10/17/11</a:t>
            </a:fld>
            <a:endParaRPr lang="en-GB" sz="1800" smtClean="0">
              <a:solidFill>
                <a:prstClr val="black"/>
              </a:solidFill>
              <a:latin typeface="Calibri"/>
              <a:ea typeface="+mn-ea"/>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smtClean="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2FE5E44B-20D6-B944-B596-0B2280AA9D8A}" type="slidenum">
              <a:rPr lang="en-GB" sz="1800" smtClean="0">
                <a:solidFill>
                  <a:prstClr val="black"/>
                </a:solidFill>
                <a:latin typeface="Calibri"/>
                <a:ea typeface="+mn-ea"/>
                <a:cs typeface="+mn-cs"/>
              </a:rPr>
              <a:pPr fontAlgn="auto">
                <a:spcBef>
                  <a:spcPts val="0"/>
                </a:spcBef>
                <a:spcAft>
                  <a:spcPts val="0"/>
                </a:spcAft>
              </a:pPr>
              <a:t>‹#›</a:t>
            </a:fld>
            <a:endParaRPr lang="en-GB" sz="1800" smtClean="0">
              <a:solidFill>
                <a:prstClr val="black"/>
              </a:solidFill>
              <a:latin typeface="Calibri"/>
              <a:ea typeface="+mn-ea"/>
              <a:cs typeface="+mn-c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6C4C50EE-2554-014D-A408-D45BCB9A391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06C5805-C648-A744-A618-CDA8FB49E238}" type="slidenum">
              <a:rPr lang="en-US"/>
              <a:pPr/>
              <a:t>‹#›</a:t>
            </a:fld>
            <a:endParaRPr lang="en-US"/>
          </a:p>
        </p:txBody>
      </p:sp>
    </p:spTree>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pPr/>
              <a:t>‹#›</a:t>
            </a:fld>
            <a:endParaRPr lang="en-US"/>
          </a:p>
        </p:txBody>
      </p:sp>
    </p:spTree>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0DEA69E-C7C6-EC47-B0F5-D2AB69E703A1}" type="datetime1">
              <a:rPr lang="en-US"/>
              <a:pPr/>
              <a:t>10/17/11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BC4AA19C-9994-4946-9B85-FE1D3501C9DE}" type="slidenum">
              <a:rPr lang="en-US"/>
              <a:pPr/>
              <a:t>‹#›</a:t>
            </a:fld>
            <a:endParaRPr lang="en-US"/>
          </a:p>
        </p:txBody>
      </p:sp>
    </p:spTree>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12E8135-5C53-3F41-ACBD-11129B5BBC8F}" type="datetime1">
              <a:rPr lang="en-US"/>
              <a:pPr/>
              <a:t>10/17/11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D9A5757D-4BC1-F64F-89B8-E910E54E2E5C}" type="slidenum">
              <a:rPr lang="en-US"/>
              <a:pPr/>
              <a:t>‹#›</a:t>
            </a:fld>
            <a:endParaRPr lang="en-US"/>
          </a:p>
        </p:txBody>
      </p:sp>
    </p:spTree>
  </p:cSld>
  <p:clrMapOvr>
    <a:masterClrMapping/>
  </p:clrMapOvr>
  <p:transition spd="slow">
    <p:fade/>
  </p:transition>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71438" y="6661150"/>
            <a:ext cx="4252912" cy="134938"/>
          </a:xfrm>
          <a:prstGeom prst="rect">
            <a:avLst/>
          </a:prstGeom>
        </p:spPr>
        <p:txBody>
          <a:bodyPr/>
          <a:lstStyle>
            <a:lvl1pPr>
              <a:defRPr smtClean="0"/>
            </a:lvl1pPr>
          </a:lstStyle>
          <a:p>
            <a:r>
              <a:rPr lang="en-US">
                <a:solidFill>
                  <a:srgbClr val="FFFFFF"/>
                </a:solidFill>
              </a:rPr>
              <a:t>Escuela Avanzada de Verano, 7</a:t>
            </a:r>
            <a:r>
              <a:rPr lang="en-US">
                <a:solidFill>
                  <a:srgbClr val="FFFFFF"/>
                </a:solidFill>
                <a:ea typeface="Arial" charset="0"/>
                <a:cs typeface="Arial" charset="0"/>
              </a:rPr>
              <a:t>–11</a:t>
            </a:r>
            <a:r>
              <a:rPr lang="en-US">
                <a:solidFill>
                  <a:srgbClr val="FFFFFF"/>
                </a:solidFill>
              </a:rPr>
              <a:t> July 2008</a:t>
            </a:r>
          </a:p>
        </p:txBody>
      </p:sp>
      <p:sp>
        <p:nvSpPr>
          <p:cNvPr id="5" name="Footer Placeholder 4"/>
          <p:cNvSpPr>
            <a:spLocks noGrp="1"/>
          </p:cNvSpPr>
          <p:nvPr>
            <p:ph type="ftr" sz="quarter" idx="11"/>
          </p:nvPr>
        </p:nvSpPr>
        <p:spPr>
          <a:xfrm>
            <a:off x="3706813" y="6534150"/>
            <a:ext cx="4779962" cy="261938"/>
          </a:xfrm>
          <a:prstGeom prst="rect">
            <a:avLst/>
          </a:prstGeom>
        </p:spPr>
        <p:txBody>
          <a:bodyPr/>
          <a:lstStyle>
            <a:lvl1pPr>
              <a:defRPr smtClean="0"/>
            </a:lvl1pPr>
          </a:lstStyle>
          <a:p>
            <a:r>
              <a:rPr lang="en-US">
                <a:solidFill>
                  <a:srgbClr val="FFFFFF"/>
                </a:solidFill>
              </a:rPr>
              <a:t>A. Hoecker</a:t>
            </a:r>
            <a:r>
              <a:rPr lang="en-US">
                <a:solidFill>
                  <a:srgbClr val="FFFFFF"/>
                </a:solidFill>
                <a:ea typeface="Times New Roman" charset="0"/>
                <a:cs typeface="Times New Roman" charset="0"/>
              </a:rPr>
              <a:t> </a:t>
            </a:r>
            <a:r>
              <a:rPr lang="en-US">
                <a:solidFill>
                  <a:srgbClr val="FFFFFF"/>
                </a:solidFill>
                <a:ea typeface="Times New Roman" charset="0"/>
                <a:cs typeface="Times New Roman" charset="0"/>
                <a:sym typeface="Symbol" charset="2"/>
              </a:rPr>
              <a:t></a:t>
            </a:r>
            <a:r>
              <a:rPr lang="en-US">
                <a:solidFill>
                  <a:srgbClr val="FFFFFF"/>
                </a:solidFill>
                <a:ea typeface="Times New Roman" charset="0"/>
                <a:cs typeface="Times New Roman" charset="0"/>
              </a:rPr>
              <a:t> </a:t>
            </a:r>
            <a:r>
              <a:rPr lang="en-US">
                <a:solidFill>
                  <a:srgbClr val="FFFFFF"/>
                </a:solidFill>
              </a:rPr>
              <a:t>High-</a:t>
            </a:r>
            <a:r>
              <a:rPr lang="en-US" i="1">
                <a:solidFill>
                  <a:srgbClr val="FFFFFF"/>
                </a:solidFill>
              </a:rPr>
              <a:t>p</a:t>
            </a:r>
            <a:r>
              <a:rPr lang="en-US" i="1" baseline="-25000">
                <a:solidFill>
                  <a:srgbClr val="FFFFFF"/>
                </a:solidFill>
              </a:rPr>
              <a:t>T</a:t>
            </a:r>
            <a:r>
              <a:rPr lang="en-US">
                <a:solidFill>
                  <a:srgbClr val="FFFFFF"/>
                </a:solidFill>
              </a:rPr>
              <a:t> Physics and Detectors</a:t>
            </a:r>
          </a:p>
        </p:txBody>
      </p:sp>
    </p:spTree>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71438" y="6661150"/>
            <a:ext cx="4252912" cy="134938"/>
          </a:xfrm>
          <a:prstGeom prst="rect">
            <a:avLst/>
          </a:prstGeom>
        </p:spPr>
        <p:txBody>
          <a:bodyPr/>
          <a:lstStyle>
            <a:lvl1pPr>
              <a:defRPr smtClean="0"/>
            </a:lvl1pPr>
          </a:lstStyle>
          <a:p>
            <a:r>
              <a:rPr lang="en-US">
                <a:solidFill>
                  <a:srgbClr val="FFFFFF"/>
                </a:solidFill>
              </a:rPr>
              <a:t>Escuela Avanzada de Verano, 7</a:t>
            </a:r>
            <a:r>
              <a:rPr lang="en-US">
                <a:solidFill>
                  <a:srgbClr val="FFFFFF"/>
                </a:solidFill>
                <a:ea typeface="Arial" charset="0"/>
                <a:cs typeface="Arial" charset="0"/>
              </a:rPr>
              <a:t>–11</a:t>
            </a:r>
            <a:r>
              <a:rPr lang="en-US">
                <a:solidFill>
                  <a:srgbClr val="FFFFFF"/>
                </a:solidFill>
              </a:rPr>
              <a:t> July 2008</a:t>
            </a:r>
          </a:p>
        </p:txBody>
      </p:sp>
      <p:sp>
        <p:nvSpPr>
          <p:cNvPr id="4" name="Footer Placeholder 3"/>
          <p:cNvSpPr>
            <a:spLocks noGrp="1"/>
          </p:cNvSpPr>
          <p:nvPr>
            <p:ph type="ftr" sz="quarter" idx="11"/>
          </p:nvPr>
        </p:nvSpPr>
        <p:spPr>
          <a:xfrm>
            <a:off x="3706813" y="6534150"/>
            <a:ext cx="4779962" cy="261938"/>
          </a:xfrm>
          <a:prstGeom prst="rect">
            <a:avLst/>
          </a:prstGeom>
        </p:spPr>
        <p:txBody>
          <a:bodyPr/>
          <a:lstStyle>
            <a:lvl1pPr>
              <a:defRPr smtClean="0"/>
            </a:lvl1pPr>
          </a:lstStyle>
          <a:p>
            <a:r>
              <a:rPr lang="en-US">
                <a:solidFill>
                  <a:srgbClr val="FFFFFF"/>
                </a:solidFill>
              </a:rPr>
              <a:t>A. Hoecker</a:t>
            </a:r>
            <a:r>
              <a:rPr lang="en-US">
                <a:solidFill>
                  <a:srgbClr val="FFFFFF"/>
                </a:solidFill>
                <a:ea typeface="Times New Roman" charset="0"/>
                <a:cs typeface="Times New Roman" charset="0"/>
              </a:rPr>
              <a:t> </a:t>
            </a:r>
            <a:r>
              <a:rPr lang="en-US">
                <a:solidFill>
                  <a:srgbClr val="FFFFFF"/>
                </a:solidFill>
                <a:ea typeface="Times New Roman" charset="0"/>
                <a:cs typeface="Times New Roman" charset="0"/>
                <a:sym typeface="Symbol" charset="2"/>
              </a:rPr>
              <a:t></a:t>
            </a:r>
            <a:r>
              <a:rPr lang="en-US">
                <a:solidFill>
                  <a:srgbClr val="FFFFFF"/>
                </a:solidFill>
                <a:ea typeface="Times New Roman" charset="0"/>
                <a:cs typeface="Times New Roman" charset="0"/>
              </a:rPr>
              <a:t> </a:t>
            </a:r>
            <a:r>
              <a:rPr lang="en-US">
                <a:solidFill>
                  <a:srgbClr val="FFFFFF"/>
                </a:solidFill>
              </a:rPr>
              <a:t>High-</a:t>
            </a:r>
            <a:r>
              <a:rPr lang="en-US" i="1">
                <a:solidFill>
                  <a:srgbClr val="FFFFFF"/>
                </a:solidFill>
              </a:rPr>
              <a:t>p</a:t>
            </a:r>
            <a:r>
              <a:rPr lang="en-US" i="1" baseline="-25000">
                <a:solidFill>
                  <a:srgbClr val="FFFFFF"/>
                </a:solidFill>
              </a:rPr>
              <a:t>T</a:t>
            </a:r>
            <a:r>
              <a:rPr lang="en-US">
                <a:solidFill>
                  <a:srgbClr val="FFFFFF"/>
                </a:solidFill>
              </a:rPr>
              <a:t> Physics and Detectors</a:t>
            </a:r>
          </a:p>
        </p:txBody>
      </p:sp>
    </p:spTree>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10/17/11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theme" Target="../theme/theme11.xml"/><Relationship Id="rId3" Type="http://schemas.openxmlformats.org/officeDocument/2006/relationships/image" Target="../media/image1.jpeg"/></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theme" Target="../theme/theme13.xml"/><Relationship Id="rId3"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4" Type="http://schemas.openxmlformats.org/officeDocument/2006/relationships/image" Target="../media/image2.png"/><Relationship Id="rId1" Type="http://schemas.openxmlformats.org/officeDocument/2006/relationships/slideLayout" Target="../slideLayouts/slideLayout70.xml"/><Relationship Id="rId2" Type="http://schemas.openxmlformats.org/officeDocument/2006/relationships/slideLayout" Target="../slideLayouts/slideLayout71.xml"/></Relationships>
</file>

<file path=ppt/slideMasters/_rels/slideMaster1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theme" Target="../theme/theme15.xml"/><Relationship Id="rId3" Type="http://schemas.openxmlformats.org/officeDocument/2006/relationships/image" Target="../media/image1.jpeg"/></Relationships>
</file>

<file path=ppt/slideMasters/_rels/slideMaster1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theme" Target="../theme/theme20.xml"/><Relationship Id="rId3"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3" Type="http://schemas.openxmlformats.org/officeDocument/2006/relationships/theme" Target="../theme/theme21.xml"/><Relationship Id="rId4" Type="http://schemas.openxmlformats.org/officeDocument/2006/relationships/image" Target="../media/image1.jpeg"/><Relationship Id="rId1" Type="http://schemas.openxmlformats.org/officeDocument/2006/relationships/slideLayout" Target="../slideLayouts/slideLayout78.xml"/><Relationship Id="rId2" Type="http://schemas.openxmlformats.org/officeDocument/2006/relationships/slideLayout" Target="../slideLayouts/slideLayout79.xml"/></Relationships>
</file>

<file path=ppt/slideMasters/_rels/slideMaster2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theme" Target="../theme/theme22.xml"/><Relationship Id="rId3" Type="http://schemas.openxmlformats.org/officeDocument/2006/relationships/image" Target="../media/image1.jpeg"/></Relationships>
</file>

<file path=ppt/slideMasters/_rels/slideMaster23.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1"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theme" Target="../theme/theme25.xml"/></Relationships>
</file>

<file path=ppt/slideMasters/_rels/slideMaster26.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theme" Target="../theme/theme26.xml"/></Relationships>
</file>

<file path=ppt/slideMasters/_rels/slideMaster27.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theme" Target="../theme/theme27.xml"/><Relationship Id="rId3" Type="http://schemas.openxmlformats.org/officeDocument/2006/relationships/image" Target="../media/image1.jpeg"/></Relationships>
</file>

<file path=ppt/slideMasters/_rels/slideMaster28.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theme" Target="../theme/theme28.xml"/></Relationships>
</file>

<file path=ppt/slideMasters/_rels/slideMaster29.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theme" Target="../theme/theme2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s>
</file>

<file path=ppt/slideMasters/_rels/slideMaster30.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slideLayout" Target="../slideLayouts/slideLayout88.xml"/><Relationship Id="rId3" Type="http://schemas.openxmlformats.org/officeDocument/2006/relationships/theme" Target="../theme/theme30.xml"/></Relationships>
</file>

<file path=ppt/slideMasters/_rels/slideMaster31.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theme" Target="../theme/theme31.xml"/></Relationships>
</file>

<file path=ppt/slideMasters/_rels/slideMaster32.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theme" Target="../theme/theme32.xml"/></Relationships>
</file>

<file path=ppt/slideMasters/_rels/slideMaster33.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theme" Target="../theme/theme33.xml"/><Relationship Id="rId3" Type="http://schemas.openxmlformats.org/officeDocument/2006/relationships/image" Target="../media/image2.png"/></Relationships>
</file>

<file path=ppt/slideMasters/_rels/slideMaster3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slideLayout" Target="../slideLayouts/slideLayout93.xml"/><Relationship Id="rId3" Type="http://schemas.openxmlformats.org/officeDocument/2006/relationships/theme" Target="../theme/theme34.xml"/></Relationships>
</file>

<file path=ppt/slideMasters/_rels/slideMaster35.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theme" Target="../theme/theme35.xml"/><Relationship Id="rId3" Type="http://schemas.openxmlformats.org/officeDocument/2006/relationships/image" Target="../media/image1.jpeg"/></Relationships>
</file>

<file path=ppt/slideMasters/_rels/slideMaster36.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theme" Target="../theme/theme36.xml"/><Relationship Id="rId3" Type="http://schemas.openxmlformats.org/officeDocument/2006/relationships/image" Target="../media/image1.jpeg"/></Relationships>
</file>

<file path=ppt/slideMasters/_rels/slideMaster37.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theme" Target="../theme/theme37.xml"/><Relationship Id="rId3" Type="http://schemas.openxmlformats.org/officeDocument/2006/relationships/image" Target="../media/image1.jpeg"/></Relationships>
</file>

<file path=ppt/slideMasters/_rels/slideMaster38.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theme" Target="../theme/theme38.xml"/></Relationships>
</file>

<file path=ppt/slideMasters/_rels/slideMaster39.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theme" Target="../theme/theme3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 Id="rId11" Type="http://schemas.openxmlformats.org/officeDocument/2006/relationships/theme" Target="../theme/theme4.xml"/><Relationship Id="rId1" Type="http://schemas.openxmlformats.org/officeDocument/2006/relationships/slideLayout" Target="../slideLayouts/slideLayout33.xml"/><Relationship Id="rId2" Type="http://schemas.openxmlformats.org/officeDocument/2006/relationships/slideLayout" Target="../slideLayouts/slideLayout34.xml"/></Relationships>
</file>

<file path=ppt/slideMasters/_rels/slideMaster40.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theme" Target="../theme/theme40.xml"/><Relationship Id="rId3" Type="http://schemas.openxmlformats.org/officeDocument/2006/relationships/image" Target="../media/image1.jpeg"/></Relationships>
</file>

<file path=ppt/slideMasters/_rels/slideMaster41.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theme" Target="../theme/theme41.xml"/></Relationships>
</file>

<file path=ppt/slideMasters/_rels/slideMaster42.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theme" Target="../theme/theme42.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6.xml"/><Relationship Id="rId4" Type="http://schemas.openxmlformats.org/officeDocument/2006/relationships/slideLayout" Target="../slideLayouts/slideLayout47.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9" Type="http://schemas.openxmlformats.org/officeDocument/2006/relationships/slideLayout" Target="../slideLayouts/slideLayout52.xml"/><Relationship Id="rId10" Type="http://schemas.openxmlformats.org/officeDocument/2006/relationships/slideLayout" Target="../slideLayouts/slideLayout53.xml"/><Relationship Id="rId11" Type="http://schemas.openxmlformats.org/officeDocument/2006/relationships/theme" Target="../theme/theme6.xml"/><Relationship Id="rId1" Type="http://schemas.openxmlformats.org/officeDocument/2006/relationships/slideLayout" Target="../slideLayouts/slideLayout44.xml"/><Relationship Id="rId2" Type="http://schemas.openxmlformats.org/officeDocument/2006/relationships/slideLayout" Target="../slideLayouts/slideLayout4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7.xml"/><Relationship Id="rId4" Type="http://schemas.openxmlformats.org/officeDocument/2006/relationships/slideLayout" Target="../slideLayouts/slideLayout58.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9" Type="http://schemas.openxmlformats.org/officeDocument/2006/relationships/slideLayout" Target="../slideLayouts/slideLayout63.xml"/><Relationship Id="rId10" Type="http://schemas.openxmlformats.org/officeDocument/2006/relationships/slideLayout" Target="../slideLayouts/slideLayout64.xml"/><Relationship Id="rId11" Type="http://schemas.openxmlformats.org/officeDocument/2006/relationships/theme" Target="../theme/theme8.xml"/><Relationship Id="rId1" Type="http://schemas.openxmlformats.org/officeDocument/2006/relationships/slideLayout" Target="../slideLayouts/slideLayout55.xml"/><Relationship Id="rId2" Type="http://schemas.openxmlformats.org/officeDocument/2006/relationships/slideLayout" Target="../slideLayouts/slideLayout5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673" r:id="rId1"/>
    <p:sldLayoutId id="2147485674" r:id="rId2"/>
    <p:sldLayoutId id="2147485675" r:id="rId3"/>
    <p:sldLayoutId id="2147485676" r:id="rId4"/>
    <p:sldLayoutId id="2147485677" r:id="rId5"/>
    <p:sldLayoutId id="2147485678" r:id="rId6"/>
    <p:sldLayoutId id="2147485679" r:id="rId7"/>
    <p:sldLayoutId id="2147485680" r:id="rId8"/>
    <p:sldLayoutId id="2147485681" r:id="rId9"/>
    <p:sldLayoutId id="2147485682" r:id="rId10"/>
    <p:sldLayoutId id="2147485885" r:id="rId1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55"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7" name="Picture 6" descr="LHC-ATLAS"/>
          <p:cNvPicPr>
            <a:picLocks noChangeAspect="1" noChangeArrowheads="1"/>
          </p:cNvPicPr>
          <p:nvPr userDrawn="1"/>
        </p:nvPicPr>
        <p:blipFill>
          <a:blip r:embed="rId3">
            <a:grayscl/>
            <a:lum bright="38000" contrast="-40000"/>
          </a:blip>
          <a:srcRect/>
          <a:stretch>
            <a:fillRect/>
          </a:stretch>
        </p:blipFill>
        <p:spPr bwMode="auto">
          <a:xfrm>
            <a:off x="0" y="0"/>
            <a:ext cx="9144000" cy="6858000"/>
          </a:xfrm>
          <a:prstGeom prst="rect">
            <a:avLst/>
          </a:prstGeom>
          <a:noFill/>
          <a:ln w="9525">
            <a:noFill/>
            <a:miter lim="800000"/>
            <a:headEnd/>
            <a:tailEnd/>
          </a:ln>
        </p:spPr>
      </p:pic>
      <p:sp>
        <p:nvSpPr>
          <p:cNvPr id="10" name="Rectangle 9"/>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11"/>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4"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5"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00"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12"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7" name="Picture 6" descr="LHC-ATLAS"/>
          <p:cNvPicPr>
            <a:picLocks noChangeAspect="1" noChangeArrowheads="1"/>
          </p:cNvPicPr>
          <p:nvPr userDrawn="1"/>
        </p:nvPicPr>
        <p:blipFill>
          <a:blip r:embed="rId3">
            <a:grayscl/>
            <a:lum bright="38000" contrast="-40000"/>
          </a:blip>
          <a:srcRect/>
          <a:stretch>
            <a:fillRect/>
          </a:stretch>
        </p:blipFill>
        <p:spPr bwMode="auto">
          <a:xfrm>
            <a:off x="0" y="0"/>
            <a:ext cx="9144000" cy="6858000"/>
          </a:xfrm>
          <a:prstGeom prst="rect">
            <a:avLst/>
          </a:prstGeom>
          <a:noFill/>
          <a:ln w="9525">
            <a:noFill/>
            <a:miter lim="800000"/>
            <a:headEnd/>
            <a:tailEnd/>
          </a:ln>
        </p:spPr>
      </p:pic>
      <p:sp>
        <p:nvSpPr>
          <p:cNvPr id="10" name="Rectangle 9"/>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11"/>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4"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5"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14"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8" name="Picture 222"/>
          <p:cNvPicPr>
            <a:picLocks noChangeAspect="1"/>
          </p:cNvPicPr>
          <p:nvPr userDrawn="1"/>
        </p:nvPicPr>
        <p:blipFill>
          <a:blip r:embed="rId4">
            <a:grayscl/>
            <a:alphaModFix amt="25000"/>
          </a:blip>
          <a:srcRect b="2902"/>
          <a:stretch>
            <a:fillRect/>
          </a:stretch>
        </p:blipFill>
        <p:spPr bwMode="auto">
          <a:xfrm>
            <a:off x="0" y="0"/>
            <a:ext cx="9144000" cy="6578600"/>
          </a:xfrm>
          <a:prstGeom prst="rect">
            <a:avLst/>
          </a:prstGeom>
          <a:noFill/>
          <a:ln w="9525">
            <a:noFill/>
            <a:miter lim="800000"/>
            <a:headEnd/>
            <a:tailEnd/>
          </a:ln>
        </p:spPr>
      </p:pic>
      <p:sp>
        <p:nvSpPr>
          <p:cNvPr id="15" name="Rectangle 14"/>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24" r:id="rId1"/>
    <p:sldLayoutId id="2147485926"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5" name="Rectangle 14"/>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2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70"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93"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76"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78"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6" name="Line 2"/>
          <p:cNvSpPr>
            <a:spLocks noChangeShapeType="1"/>
          </p:cNvSpPr>
          <p:nvPr userDrawn="1"/>
        </p:nvSpPr>
        <p:spPr bwMode="auto">
          <a:xfrm>
            <a:off x="685800" y="1066800"/>
            <a:ext cx="7696200" cy="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a:prstTxWarp prst="textNoShape">
              <a:avLst/>
            </a:prstTxWarp>
          </a:bodyPr>
          <a:lstStyle/>
          <a:p>
            <a:pPr fontAlgn="auto">
              <a:spcBef>
                <a:spcPts val="0"/>
              </a:spcBef>
              <a:spcAft>
                <a:spcPts val="0"/>
              </a:spcAft>
              <a:defRPr/>
            </a:pPr>
            <a:endParaRPr lang="en-US" sz="900" dirty="0">
              <a:solidFill>
                <a:srgbClr val="000000"/>
              </a:solidFill>
            </a:endParaRPr>
          </a:p>
        </p:txBody>
      </p:sp>
      <p:sp>
        <p:nvSpPr>
          <p:cNvPr id="22" name="Rectangle 21"/>
          <p:cNvSpPr/>
          <p:nvPr userDrawn="1"/>
        </p:nvSpPr>
        <p:spPr>
          <a:xfrm>
            <a:off x="8534400" y="6570663"/>
            <a:ext cx="609600" cy="287337"/>
          </a:xfrm>
          <a:prstGeom prst="rect">
            <a:avLst/>
          </a:prstGeom>
          <a:solidFill>
            <a:sysClr val="window" lastClr="FFFFFF">
              <a:lumMod val="85000"/>
            </a:sysClr>
          </a:solidFill>
          <a:ln w="9525" cap="flat" cmpd="sng" algn="ctr">
            <a:noFill/>
            <a:prstDash val="solid"/>
          </a:ln>
          <a:effectLst/>
        </p:spPr>
        <p:txBody>
          <a:bodyPr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srgbClr val="FFFFFF"/>
              </a:solidFill>
              <a:effectLst/>
              <a:uLnTx/>
              <a:uFillTx/>
              <a:latin typeface="Calibri"/>
              <a:ea typeface="ＭＳ Ｐゴシック" charset="-128"/>
              <a:cs typeface="ＭＳ Ｐゴシック" charset="-128"/>
            </a:endParaRPr>
          </a:p>
        </p:txBody>
      </p:sp>
      <p:sp>
        <p:nvSpPr>
          <p:cNvPr id="23" name="Rectangle 22"/>
          <p:cNvSpPr/>
          <p:nvPr userDrawn="1"/>
        </p:nvSpPr>
        <p:spPr>
          <a:xfrm>
            <a:off x="2057400" y="6570663"/>
            <a:ext cx="6629400" cy="287337"/>
          </a:xfrm>
          <a:prstGeom prst="rect">
            <a:avLst/>
          </a:prstGeom>
          <a:solidFill>
            <a:sysClr val="window" lastClr="FFFFFF">
              <a:lumMod val="65000"/>
            </a:sysClr>
          </a:solidFill>
          <a:ln w="9525" cap="flat" cmpd="sng" algn="ctr">
            <a:noFill/>
            <a:prstDash val="solid"/>
          </a:ln>
          <a:effectLst/>
        </p:spPr>
        <p:txBody>
          <a:bodyPr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srgbClr val="FFFFFF"/>
              </a:solidFill>
              <a:effectLst/>
              <a:uLnTx/>
              <a:uFillTx/>
              <a:latin typeface="Calibri"/>
              <a:ea typeface="ＭＳ Ｐゴシック" charset="-128"/>
              <a:cs typeface="ＭＳ Ｐゴシック" charset="-128"/>
            </a:endParaRPr>
          </a:p>
        </p:txBody>
      </p:sp>
      <p:sp>
        <p:nvSpPr>
          <p:cNvPr id="24" name="Rectangle 23"/>
          <p:cNvSpPr/>
          <p:nvPr userDrawn="1"/>
        </p:nvSpPr>
        <p:spPr>
          <a:xfrm>
            <a:off x="0" y="6570663"/>
            <a:ext cx="2743200" cy="287337"/>
          </a:xfrm>
          <a:prstGeom prst="rect">
            <a:avLst/>
          </a:prstGeom>
          <a:solidFill>
            <a:sysClr val="windowText" lastClr="000000">
              <a:lumMod val="50000"/>
              <a:lumOff val="50000"/>
            </a:sysClr>
          </a:solidFill>
          <a:ln w="9525" cap="flat" cmpd="sng" algn="ctr">
            <a:noFill/>
            <a:prstDash val="solid"/>
          </a:ln>
          <a:effectLst/>
        </p:spPr>
        <p:txBody>
          <a:bodyPr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srgbClr val="FFFFFF"/>
              </a:solidFill>
              <a:effectLst/>
              <a:uLnTx/>
              <a:uFillTx/>
              <a:latin typeface="Calibri"/>
              <a:ea typeface="ＭＳ Ｐゴシック" charset="-128"/>
              <a:cs typeface="ＭＳ Ｐゴシック" charset="-128"/>
            </a:endParaRPr>
          </a:p>
        </p:txBody>
      </p:sp>
      <p:sp>
        <p:nvSpPr>
          <p:cNvPr id="2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2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2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683" r:id="rId1"/>
    <p:sldLayoutId id="2147485684" r:id="rId2"/>
    <p:sldLayoutId id="2147485685" r:id="rId3"/>
    <p:sldLayoutId id="2147485686" r:id="rId4"/>
    <p:sldLayoutId id="2147485687" r:id="rId5"/>
    <p:sldLayoutId id="2147485688" r:id="rId6"/>
    <p:sldLayoutId id="2147485689" r:id="rId7"/>
    <p:sldLayoutId id="2147485690" r:id="rId8"/>
    <p:sldLayoutId id="2147485691" r:id="rId9"/>
    <p:sldLayoutId id="2147485692" r:id="rId10"/>
    <p:sldLayoutId id="2147485693" r:id="rId1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8" name="Picture 222"/>
          <p:cNvPicPr>
            <a:picLocks noChangeAspect="1"/>
          </p:cNvPicPr>
          <p:nvPr userDrawn="1"/>
        </p:nvPicPr>
        <p:blipFill>
          <a:blip r:embed="rId3">
            <a:grayscl/>
            <a:alphaModFix amt="25000"/>
          </a:blip>
          <a:srcRect b="2902"/>
          <a:stretch>
            <a:fillRect/>
          </a:stretch>
        </p:blipFill>
        <p:spPr bwMode="auto">
          <a:xfrm>
            <a:off x="0" y="0"/>
            <a:ext cx="9144000" cy="6578600"/>
          </a:xfrm>
          <a:prstGeom prst="rect">
            <a:avLst/>
          </a:prstGeom>
          <a:noFill/>
          <a:ln w="9525">
            <a:noFill/>
            <a:miter lim="800000"/>
            <a:headEnd/>
            <a:tailEnd/>
          </a:ln>
        </p:spPr>
      </p:pic>
      <p:sp>
        <p:nvSpPr>
          <p:cNvPr id="9" name="Rectangle 8"/>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8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4">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87" r:id="rId1"/>
    <p:sldLayoutId id="2147485888"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9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892"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0">
          <a:gsLst>
            <a:gs pos="0">
              <a:schemeClr val="bg1">
                <a:gamma/>
                <a:shade val="95686"/>
                <a:invGamma/>
              </a:schemeClr>
            </a:gs>
            <a:gs pos="50000">
              <a:schemeClr val="bg1"/>
            </a:gs>
            <a:gs pos="100000">
              <a:schemeClr val="bg1">
                <a:gamma/>
                <a:shade val="95686"/>
                <a:invGamma/>
              </a:schemeClr>
            </a:gs>
          </a:gsLst>
          <a:lin ang="0" scaled="1"/>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2"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3"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transition>
    <p:fade/>
  </p:transition>
  <p:timing>
    <p:tnLst>
      <p:par>
        <p:cTn id="1" dur="indefinite" restart="never" nodeType="tmRoot"/>
      </p:par>
    </p:tnLst>
  </p:timing>
  <p:hf sldNum="0" hdr="0"/>
  <p:txStyles>
    <p:titleStyle>
      <a:lvl1pPr algn="ctr" rtl="0" fontAlgn="base">
        <a:spcBef>
          <a:spcPct val="0"/>
        </a:spcBef>
        <a:spcAft>
          <a:spcPct val="0"/>
        </a:spcAft>
        <a:defRPr sz="2800">
          <a:solidFill>
            <a:schemeClr val="bg1"/>
          </a:solidFill>
          <a:latin typeface="+mj-lt"/>
          <a:ea typeface="+mj-ea"/>
          <a:cs typeface="+mj-cs"/>
        </a:defRPr>
      </a:lvl1pPr>
      <a:lvl2pPr algn="ctr" rtl="0" fontAlgn="base">
        <a:spcBef>
          <a:spcPct val="0"/>
        </a:spcBef>
        <a:spcAft>
          <a:spcPct val="0"/>
        </a:spcAft>
        <a:defRPr sz="2800">
          <a:solidFill>
            <a:schemeClr val="bg1"/>
          </a:solidFill>
          <a:latin typeface="VAG Rounded Light" pitchFamily="34" charset="0"/>
        </a:defRPr>
      </a:lvl2pPr>
      <a:lvl3pPr algn="ctr" rtl="0" fontAlgn="base">
        <a:spcBef>
          <a:spcPct val="0"/>
        </a:spcBef>
        <a:spcAft>
          <a:spcPct val="0"/>
        </a:spcAft>
        <a:defRPr sz="2800">
          <a:solidFill>
            <a:schemeClr val="bg1"/>
          </a:solidFill>
          <a:latin typeface="VAG Rounded Light" pitchFamily="34" charset="0"/>
        </a:defRPr>
      </a:lvl3pPr>
      <a:lvl4pPr algn="ctr" rtl="0" fontAlgn="base">
        <a:spcBef>
          <a:spcPct val="0"/>
        </a:spcBef>
        <a:spcAft>
          <a:spcPct val="0"/>
        </a:spcAft>
        <a:defRPr sz="2800">
          <a:solidFill>
            <a:schemeClr val="bg1"/>
          </a:solidFill>
          <a:latin typeface="VAG Rounded Light" pitchFamily="34" charset="0"/>
        </a:defRPr>
      </a:lvl4pPr>
      <a:lvl5pPr algn="ctr" rtl="0" fontAlgn="base">
        <a:spcBef>
          <a:spcPct val="0"/>
        </a:spcBef>
        <a:spcAft>
          <a:spcPct val="0"/>
        </a:spcAft>
        <a:defRPr sz="2800">
          <a:solidFill>
            <a:schemeClr val="bg1"/>
          </a:solidFill>
          <a:latin typeface="VAG Rounded Light" pitchFamily="34" charset="0"/>
        </a:defRPr>
      </a:lvl5pPr>
      <a:lvl6pPr marL="457200" algn="ctr" rtl="0" fontAlgn="base">
        <a:spcBef>
          <a:spcPct val="0"/>
        </a:spcBef>
        <a:spcAft>
          <a:spcPct val="0"/>
        </a:spcAft>
        <a:defRPr sz="2800">
          <a:solidFill>
            <a:schemeClr val="bg1"/>
          </a:solidFill>
          <a:latin typeface="VAG Rounded Light" pitchFamily="34" charset="0"/>
        </a:defRPr>
      </a:lvl6pPr>
      <a:lvl7pPr marL="914400" algn="ctr" rtl="0" fontAlgn="base">
        <a:spcBef>
          <a:spcPct val="0"/>
        </a:spcBef>
        <a:spcAft>
          <a:spcPct val="0"/>
        </a:spcAft>
        <a:defRPr sz="2800">
          <a:solidFill>
            <a:schemeClr val="bg1"/>
          </a:solidFill>
          <a:latin typeface="VAG Rounded Light" pitchFamily="34" charset="0"/>
        </a:defRPr>
      </a:lvl7pPr>
      <a:lvl8pPr marL="1371600" algn="ctr" rtl="0" fontAlgn="base">
        <a:spcBef>
          <a:spcPct val="0"/>
        </a:spcBef>
        <a:spcAft>
          <a:spcPct val="0"/>
        </a:spcAft>
        <a:defRPr sz="2800">
          <a:solidFill>
            <a:schemeClr val="bg1"/>
          </a:solidFill>
          <a:latin typeface="VAG Rounded Light" pitchFamily="34" charset="0"/>
        </a:defRPr>
      </a:lvl8pPr>
      <a:lvl9pPr marL="1828800" algn="ctr" rtl="0" fontAlgn="base">
        <a:spcBef>
          <a:spcPct val="0"/>
        </a:spcBef>
        <a:spcAft>
          <a:spcPct val="0"/>
        </a:spcAft>
        <a:defRPr sz="2800">
          <a:solidFill>
            <a:schemeClr val="bg1"/>
          </a:solidFill>
          <a:latin typeface="VAG Rounded Light"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ＭＳ Ｐゴシック" charset="-128"/>
        </a:defRPr>
      </a:lvl2pPr>
      <a:lvl3pPr marL="1143000" indent="-228600" algn="l" rtl="0" fontAlgn="base">
        <a:spcBef>
          <a:spcPct val="20000"/>
        </a:spcBef>
        <a:spcAft>
          <a:spcPct val="0"/>
        </a:spcAft>
        <a:buChar char="•"/>
        <a:defRPr sz="2400">
          <a:solidFill>
            <a:schemeClr val="tx1"/>
          </a:solidFill>
          <a:latin typeface="+mn-lt"/>
          <a:ea typeface="ＭＳ Ｐゴシック" charset="-128"/>
        </a:defRPr>
      </a:lvl3pPr>
      <a:lvl4pPr marL="1600200" indent="-228600" algn="l" rtl="0" fontAlgn="base">
        <a:spcBef>
          <a:spcPct val="20000"/>
        </a:spcBef>
        <a:spcAft>
          <a:spcPct val="0"/>
        </a:spcAft>
        <a:buChar char="–"/>
        <a:defRPr sz="2000">
          <a:solidFill>
            <a:schemeClr val="tx1"/>
          </a:solidFill>
          <a:latin typeface="+mn-lt"/>
          <a:ea typeface="ＭＳ Ｐゴシック" charset="-128"/>
        </a:defRPr>
      </a:lvl4pPr>
      <a:lvl5pPr marL="2057400" indent="-228600" algn="l" rtl="0" fontAlgn="base">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12"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14"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1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20"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28"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2" name="Rectangle 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3" name="Rectangle 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4" name="Rectangle 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44" r:id="rId1"/>
    <p:sldLayoutId id="2147485745" r:id="rId2"/>
    <p:sldLayoutId id="2147485746" r:id="rId3"/>
    <p:sldLayoutId id="2147485747" r:id="rId4"/>
    <p:sldLayoutId id="2147485748" r:id="rId5"/>
    <p:sldLayoutId id="2147485749" r:id="rId6"/>
    <p:sldLayoutId id="2147485750" r:id="rId7"/>
    <p:sldLayoutId id="2147485751" r:id="rId8"/>
    <p:sldLayoutId id="2147485752" r:id="rId9"/>
    <p:sldLayoutId id="2147485753" r:id="rId10"/>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30" r:id="rId1"/>
    <p:sldLayoutId id="2147485935" r:id="rId2"/>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0" scaled="1"/>
        </a:gradFill>
        <a:effectLst/>
      </p:bgPr>
    </p:bg>
    <p:spTree>
      <p:nvGrpSpPr>
        <p:cNvPr id="1" name=""/>
        <p:cNvGrpSpPr/>
        <p:nvPr/>
      </p:nvGrpSpPr>
      <p:grpSpPr>
        <a:xfrm>
          <a:off x="0" y="0"/>
          <a:ext cx="0" cy="0"/>
          <a:chOff x="0" y="0"/>
          <a:chExt cx="0" cy="0"/>
        </a:xfrm>
      </p:grpSpPr>
      <p:sp>
        <p:nvSpPr>
          <p:cNvPr id="14" name="Rectangle 13"/>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14"/>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32"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65" charset="0"/>
        </a:defRPr>
      </a:lvl6pPr>
      <a:lvl7pPr marL="914400" algn="ctr" rtl="0" fontAlgn="base">
        <a:spcBef>
          <a:spcPct val="0"/>
        </a:spcBef>
        <a:spcAft>
          <a:spcPct val="0"/>
        </a:spcAft>
        <a:defRPr sz="4400">
          <a:solidFill>
            <a:schemeClr val="tx2"/>
          </a:solidFill>
          <a:latin typeface="Arial" pitchFamily="-65" charset="0"/>
        </a:defRPr>
      </a:lvl7pPr>
      <a:lvl8pPr marL="1371600" algn="ctr" rtl="0" fontAlgn="base">
        <a:spcBef>
          <a:spcPct val="0"/>
        </a:spcBef>
        <a:spcAft>
          <a:spcPct val="0"/>
        </a:spcAft>
        <a:defRPr sz="4400">
          <a:solidFill>
            <a:schemeClr val="tx2"/>
          </a:solidFill>
          <a:latin typeface="Arial" pitchFamily="-65" charset="0"/>
        </a:defRPr>
      </a:lvl8pPr>
      <a:lvl9pPr marL="1828800" algn="ctr" rtl="0" fontAlgn="base">
        <a:spcBef>
          <a:spcPct val="0"/>
        </a:spcBef>
        <a:spcAft>
          <a:spcPct val="0"/>
        </a:spcAft>
        <a:defRPr sz="4400">
          <a:solidFill>
            <a:schemeClr val="tx2"/>
          </a:solidFill>
          <a:latin typeface="Arial"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34"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8" name="Picture 222"/>
          <p:cNvPicPr>
            <a:picLocks noChangeAspect="1"/>
          </p:cNvPicPr>
          <p:nvPr userDrawn="1"/>
        </p:nvPicPr>
        <p:blipFill>
          <a:blip r:embed="rId3">
            <a:grayscl/>
            <a:alphaModFix amt="25000"/>
          </a:blip>
          <a:srcRect b="2902"/>
          <a:stretch>
            <a:fillRect/>
          </a:stretch>
        </p:blipFill>
        <p:spPr bwMode="auto">
          <a:xfrm>
            <a:off x="0" y="0"/>
            <a:ext cx="9144000" cy="6578600"/>
          </a:xfrm>
          <a:prstGeom prst="rect">
            <a:avLst/>
          </a:prstGeom>
          <a:noFill/>
          <a:ln w="9525">
            <a:noFill/>
            <a:miter lim="800000"/>
            <a:headEnd/>
            <a:tailEnd/>
          </a:ln>
        </p:spPr>
      </p:pic>
      <p:sp>
        <p:nvSpPr>
          <p:cNvPr id="15" name="Rectangle 14"/>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3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0">
          <a:gsLst>
            <a:gs pos="0">
              <a:schemeClr val="bg1">
                <a:gamma/>
                <a:shade val="95686"/>
                <a:invGamma/>
              </a:schemeClr>
            </a:gs>
            <a:gs pos="50000">
              <a:schemeClr val="bg1"/>
            </a:gs>
            <a:gs pos="100000">
              <a:schemeClr val="bg1">
                <a:gamma/>
                <a:shade val="95686"/>
                <a:invGamma/>
              </a:schemeClr>
            </a:gs>
          </a:gsLst>
          <a:lin ang="0" scaled="1"/>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2"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3"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39" r:id="rId1"/>
    <p:sldLayoutId id="2147485940" r:id="rId2"/>
  </p:sldLayoutIdLst>
  <p:transition>
    <p:fade/>
  </p:transition>
  <p:timing>
    <p:tnLst>
      <p:par>
        <p:cTn id="1" dur="indefinite" restart="never" nodeType="tmRoot"/>
      </p:par>
    </p:tnLst>
  </p:timing>
  <p:hf sldNum="0" hdr="0"/>
  <p:txStyles>
    <p:titleStyle>
      <a:lvl1pPr algn="ctr" rtl="0" fontAlgn="base">
        <a:spcBef>
          <a:spcPct val="0"/>
        </a:spcBef>
        <a:spcAft>
          <a:spcPct val="0"/>
        </a:spcAft>
        <a:defRPr sz="2800">
          <a:solidFill>
            <a:schemeClr val="bg1"/>
          </a:solidFill>
          <a:latin typeface="+mj-lt"/>
          <a:ea typeface="+mj-ea"/>
          <a:cs typeface="+mj-cs"/>
        </a:defRPr>
      </a:lvl1pPr>
      <a:lvl2pPr algn="ctr" rtl="0" fontAlgn="base">
        <a:spcBef>
          <a:spcPct val="0"/>
        </a:spcBef>
        <a:spcAft>
          <a:spcPct val="0"/>
        </a:spcAft>
        <a:defRPr sz="2800">
          <a:solidFill>
            <a:schemeClr val="bg1"/>
          </a:solidFill>
          <a:latin typeface="VAG Rounded Light" pitchFamily="34" charset="0"/>
        </a:defRPr>
      </a:lvl2pPr>
      <a:lvl3pPr algn="ctr" rtl="0" fontAlgn="base">
        <a:spcBef>
          <a:spcPct val="0"/>
        </a:spcBef>
        <a:spcAft>
          <a:spcPct val="0"/>
        </a:spcAft>
        <a:defRPr sz="2800">
          <a:solidFill>
            <a:schemeClr val="bg1"/>
          </a:solidFill>
          <a:latin typeface="VAG Rounded Light" pitchFamily="34" charset="0"/>
        </a:defRPr>
      </a:lvl3pPr>
      <a:lvl4pPr algn="ctr" rtl="0" fontAlgn="base">
        <a:spcBef>
          <a:spcPct val="0"/>
        </a:spcBef>
        <a:spcAft>
          <a:spcPct val="0"/>
        </a:spcAft>
        <a:defRPr sz="2800">
          <a:solidFill>
            <a:schemeClr val="bg1"/>
          </a:solidFill>
          <a:latin typeface="VAG Rounded Light" pitchFamily="34" charset="0"/>
        </a:defRPr>
      </a:lvl4pPr>
      <a:lvl5pPr algn="ctr" rtl="0" fontAlgn="base">
        <a:spcBef>
          <a:spcPct val="0"/>
        </a:spcBef>
        <a:spcAft>
          <a:spcPct val="0"/>
        </a:spcAft>
        <a:defRPr sz="2800">
          <a:solidFill>
            <a:schemeClr val="bg1"/>
          </a:solidFill>
          <a:latin typeface="VAG Rounded Light" pitchFamily="34" charset="0"/>
        </a:defRPr>
      </a:lvl5pPr>
      <a:lvl6pPr marL="457200" algn="ctr" rtl="0" fontAlgn="base">
        <a:spcBef>
          <a:spcPct val="0"/>
        </a:spcBef>
        <a:spcAft>
          <a:spcPct val="0"/>
        </a:spcAft>
        <a:defRPr sz="2800">
          <a:solidFill>
            <a:schemeClr val="bg1"/>
          </a:solidFill>
          <a:latin typeface="VAG Rounded Light" pitchFamily="34" charset="0"/>
        </a:defRPr>
      </a:lvl6pPr>
      <a:lvl7pPr marL="914400" algn="ctr" rtl="0" fontAlgn="base">
        <a:spcBef>
          <a:spcPct val="0"/>
        </a:spcBef>
        <a:spcAft>
          <a:spcPct val="0"/>
        </a:spcAft>
        <a:defRPr sz="2800">
          <a:solidFill>
            <a:schemeClr val="bg1"/>
          </a:solidFill>
          <a:latin typeface="VAG Rounded Light" pitchFamily="34" charset="0"/>
        </a:defRPr>
      </a:lvl7pPr>
      <a:lvl8pPr marL="1371600" algn="ctr" rtl="0" fontAlgn="base">
        <a:spcBef>
          <a:spcPct val="0"/>
        </a:spcBef>
        <a:spcAft>
          <a:spcPct val="0"/>
        </a:spcAft>
        <a:defRPr sz="2800">
          <a:solidFill>
            <a:schemeClr val="bg1"/>
          </a:solidFill>
          <a:latin typeface="VAG Rounded Light" pitchFamily="34" charset="0"/>
        </a:defRPr>
      </a:lvl8pPr>
      <a:lvl9pPr marL="1828800" algn="ctr" rtl="0" fontAlgn="base">
        <a:spcBef>
          <a:spcPct val="0"/>
        </a:spcBef>
        <a:spcAft>
          <a:spcPct val="0"/>
        </a:spcAft>
        <a:defRPr sz="2800">
          <a:solidFill>
            <a:schemeClr val="bg1"/>
          </a:solidFill>
          <a:latin typeface="VAG Rounded Light"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ＭＳ Ｐゴシック" charset="-128"/>
        </a:defRPr>
      </a:lvl2pPr>
      <a:lvl3pPr marL="1143000" indent="-228600" algn="l" rtl="0" fontAlgn="base">
        <a:spcBef>
          <a:spcPct val="20000"/>
        </a:spcBef>
        <a:spcAft>
          <a:spcPct val="0"/>
        </a:spcAft>
        <a:buChar char="•"/>
        <a:defRPr sz="2400">
          <a:solidFill>
            <a:schemeClr val="tx1"/>
          </a:solidFill>
          <a:latin typeface="+mn-lt"/>
          <a:ea typeface="ＭＳ Ｐゴシック" charset="-128"/>
        </a:defRPr>
      </a:lvl3pPr>
      <a:lvl4pPr marL="1600200" indent="-228600" algn="l" rtl="0" fontAlgn="base">
        <a:spcBef>
          <a:spcPct val="20000"/>
        </a:spcBef>
        <a:spcAft>
          <a:spcPct val="0"/>
        </a:spcAft>
        <a:buChar char="–"/>
        <a:defRPr sz="2000">
          <a:solidFill>
            <a:schemeClr val="tx1"/>
          </a:solidFill>
          <a:latin typeface="+mn-lt"/>
          <a:ea typeface="ＭＳ Ｐゴシック" charset="-128"/>
        </a:defRPr>
      </a:lvl4pPr>
      <a:lvl5pPr marL="2057400" indent="-228600" algn="l" rtl="0" fontAlgn="base">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5" name="Rectangle 14"/>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4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4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5" name="Rectangle 14"/>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4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48"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50"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57" r:id="rId1"/>
    <p:sldLayoutId id="2147485758" r:id="rId2"/>
    <p:sldLayoutId id="2147485759" r:id="rId3"/>
    <p:sldLayoutId id="2147485760" r:id="rId4"/>
    <p:sldLayoutId id="2147485761" r:id="rId5"/>
    <p:sldLayoutId id="2147485762" r:id="rId6"/>
    <p:sldLayoutId id="2147485763" r:id="rId7"/>
    <p:sldLayoutId id="2147485764" r:id="rId8"/>
    <p:sldLayoutId id="2147485765" r:id="rId9"/>
    <p:sldLayoutId id="2147485766" r:id="rId10"/>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5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54"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956"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2" name="Rectangle 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3" name="Rectangle 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4" name="Rectangle 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68"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4384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rPr>
              <a:pPr algn="r"/>
              <a:t>‹#›</a:t>
            </a:fld>
            <a:endParaRPr lang="fr-FR" sz="1200" b="1">
              <a:solidFill>
                <a:srgbClr val="777777"/>
              </a:solidFill>
            </a:endParaRPr>
          </a:p>
        </p:txBody>
      </p:sp>
      <p:sp>
        <p:nvSpPr>
          <p:cNvPr id="18" name="Rectangle 3"/>
          <p:cNvSpPr>
            <a:spLocks noChangeArrowheads="1"/>
          </p:cNvSpPr>
          <p:nvPr userDrawn="1"/>
        </p:nvSpPr>
        <p:spPr bwMode="auto">
          <a:xfrm>
            <a:off x="1" y="6569075"/>
            <a:ext cx="2438400"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rPr>
              <a:t>Stanford Seminar, March 2011</a:t>
            </a:r>
            <a:endParaRPr lang="en-GB" sz="1200" dirty="0">
              <a:solidFill>
                <a:prstClr val="white"/>
              </a:solidFill>
            </a:endParaRPr>
          </a:p>
        </p:txBody>
      </p:sp>
      <p:sp>
        <p:nvSpPr>
          <p:cNvPr id="19"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rPr>
              <a:t>Andreas Hoecker   –   </a:t>
            </a:r>
            <a:r>
              <a:rPr lang="en-US" sz="1200" dirty="0" smtClean="0">
                <a:solidFill>
                  <a:srgbClr val="FFFFFF"/>
                </a:solidFill>
              </a:rPr>
              <a:t>Quest for the Higgs boson, last of the particles?</a:t>
            </a:r>
          </a:p>
        </p:txBody>
      </p:sp>
    </p:spTree>
  </p:cSld>
  <p:clrMap bg1="lt1" tx1="dk1" bg2="lt2" tx2="dk2" accent1="accent1" accent2="accent2" accent3="accent3" accent4="accent4" accent5="accent5" accent6="accent6" hlink="hlink" folHlink="folHlink"/>
  <p:sldLayoutIdLst>
    <p:sldLayoutId id="2147485770" r:id="rId1"/>
    <p:sldLayoutId id="2147485771" r:id="rId2"/>
    <p:sldLayoutId id="2147485772" r:id="rId3"/>
    <p:sldLayoutId id="2147485773" r:id="rId4"/>
    <p:sldLayoutId id="2147485774" r:id="rId5"/>
    <p:sldLayoutId id="2147485775" r:id="rId6"/>
    <p:sldLayoutId id="2147485776" r:id="rId7"/>
    <p:sldLayoutId id="2147485777" r:id="rId8"/>
    <p:sldLayoutId id="2147485778" r:id="rId9"/>
    <p:sldLayoutId id="2147485779" r:id="rId10"/>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2"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3"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81"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83" r:id="rId1"/>
    <p:sldLayoutId id="2147485784" r:id="rId2"/>
    <p:sldLayoutId id="2147485785" r:id="rId3"/>
    <p:sldLayoutId id="2147485786" r:id="rId4"/>
    <p:sldLayoutId id="2147485787" r:id="rId5"/>
    <p:sldLayoutId id="2147485788" r:id="rId6"/>
    <p:sldLayoutId id="2147485789" r:id="rId7"/>
    <p:sldLayoutId id="2147485790" r:id="rId8"/>
    <p:sldLayoutId id="2147485791" r:id="rId9"/>
    <p:sldLayoutId id="2147485792" r:id="rId10"/>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066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066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066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5955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6907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Berkeley Colloquium, Oct 17, 2011</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431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fr-FR" sz="1200" dirty="0" err="1" smtClean="0">
                <a:solidFill>
                  <a:srgbClr val="FFFFFF"/>
                </a:solidFill>
                <a:latin typeface="Trebuchet MS"/>
                <a:cs typeface="Trebuchet MS"/>
              </a:rPr>
              <a:t>Particle</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Physics</a:t>
            </a:r>
            <a:r>
              <a:rPr lang="fr-FR" sz="1200" dirty="0" smtClean="0">
                <a:solidFill>
                  <a:srgbClr val="FFFFFF"/>
                </a:solidFill>
                <a:latin typeface="Trebuchet MS"/>
                <a:cs typeface="Trebuchet MS"/>
              </a:rPr>
              <a:t> </a:t>
            </a:r>
            <a:r>
              <a:rPr lang="fr-FR" sz="1200" dirty="0" err="1" smtClean="0">
                <a:solidFill>
                  <a:srgbClr val="FFFFFF"/>
                </a:solidFill>
                <a:latin typeface="Trebuchet MS"/>
                <a:cs typeface="Trebuchet MS"/>
              </a:rPr>
              <a:t>at</a:t>
            </a:r>
            <a:r>
              <a:rPr lang="fr-FR" sz="1200" dirty="0" smtClean="0">
                <a:solidFill>
                  <a:srgbClr val="FFFFFF"/>
                </a:solidFill>
                <a:latin typeface="Trebuchet MS"/>
                <a:cs typeface="Trebuchet MS"/>
              </a:rPr>
              <a:t> </a:t>
            </a:r>
            <a:r>
              <a:rPr lang="en-US" sz="1200" dirty="0" smtClean="0">
                <a:solidFill>
                  <a:srgbClr val="FFFFFF"/>
                </a:solidFill>
                <a:latin typeface="Trebuchet MS"/>
                <a:cs typeface="Trebuchet MS"/>
              </a:rPr>
              <a:t>Year Two at the LHC</a:t>
            </a:r>
          </a:p>
        </p:txBody>
      </p:sp>
    </p:spTree>
  </p:cSld>
  <p:clrMap bg1="lt1" tx1="dk1" bg2="lt2" tx2="dk2" accent1="accent1" accent2="accent2" accent3="accent3" accent4="accent4" accent5="accent5" accent6="accent6" hlink="hlink" folHlink="folHlink"/>
  <p:sldLayoutIdLst>
    <p:sldLayoutId id="2147485794" r:id="rId1"/>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21.pdf"/><Relationship Id="rId3" Type="http://schemas.openxmlformats.org/officeDocument/2006/relationships/image" Target="../media/image2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198.png"/><Relationship Id="rId3" Type="http://schemas.openxmlformats.org/officeDocument/2006/relationships/image" Target="../media/image30.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image" Target="../media/image199.png"/></Relationships>
</file>

<file path=ppt/slides/_rels/slide10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oleObject" Target="../embeddings/oleObject84.bin"/><Relationship Id="rId1" Type="http://schemas.openxmlformats.org/officeDocument/2006/relationships/vmlDrawing" Target="../drawings/vmlDrawing16.vml"/><Relationship Id="rId2" Type="http://schemas.openxmlformats.org/officeDocument/2006/relationships/slideLayout" Target="../slideLayouts/slideLayout7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85.bin"/><Relationship Id="rId4" Type="http://schemas.openxmlformats.org/officeDocument/2006/relationships/image" Target="../media/image204.jpeg"/><Relationship Id="rId5" Type="http://schemas.openxmlformats.org/officeDocument/2006/relationships/oleObject" Target="../embeddings/oleObject86.bin"/><Relationship Id="rId6" Type="http://schemas.openxmlformats.org/officeDocument/2006/relationships/oleObject" Target="../embeddings/oleObject87.bin"/><Relationship Id="rId1" Type="http://schemas.openxmlformats.org/officeDocument/2006/relationships/vmlDrawing" Target="../drawings/vmlDrawing17.vml"/><Relationship Id="rId2" Type="http://schemas.openxmlformats.org/officeDocument/2006/relationships/slideLayout" Target="../slideLayouts/slideLayout91.xml"/></Relationships>
</file>

<file path=ppt/slides/_rels/slide105.xml.rels><?xml version="1.0" encoding="UTF-8" standalone="yes"?>
<Relationships xmlns="http://schemas.openxmlformats.org/package/2006/relationships"><Relationship Id="rId3" Type="http://schemas.openxmlformats.org/officeDocument/2006/relationships/image" Target="../media/image205.jpeg"/><Relationship Id="rId4" Type="http://schemas.openxmlformats.org/officeDocument/2006/relationships/image" Target="../media/image206.jpeg"/><Relationship Id="rId5" Type="http://schemas.openxmlformats.org/officeDocument/2006/relationships/image" Target="../media/image207.png"/><Relationship Id="rId6" Type="http://schemas.openxmlformats.org/officeDocument/2006/relationships/image" Target="../media/image169.png"/><Relationship Id="rId7" Type="http://schemas.openxmlformats.org/officeDocument/2006/relationships/image" Target="../media/image208.emf"/><Relationship Id="rId8" Type="http://schemas.openxmlformats.org/officeDocument/2006/relationships/image" Target="../media/image209.png"/><Relationship Id="rId1" Type="http://schemas.openxmlformats.org/officeDocument/2006/relationships/slideLayout" Target="../slideLayouts/slideLayout92.xml"/><Relationship Id="rId2" Type="http://schemas.openxmlformats.org/officeDocument/2006/relationships/notesSlide" Target="../notesSlides/notesSlide1.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88.bin"/><Relationship Id="rId5" Type="http://schemas.openxmlformats.org/officeDocument/2006/relationships/oleObject" Target="../embeddings/oleObject89.bin"/><Relationship Id="rId6" Type="http://schemas.openxmlformats.org/officeDocument/2006/relationships/oleObject" Target="../embeddings/oleObject90.bin"/><Relationship Id="rId7" Type="http://schemas.openxmlformats.org/officeDocument/2006/relationships/oleObject" Target="../embeddings/oleObject91.bin"/><Relationship Id="rId8" Type="http://schemas.openxmlformats.org/officeDocument/2006/relationships/oleObject" Target="../embeddings/oleObject92.bin"/><Relationship Id="rId1" Type="http://schemas.openxmlformats.org/officeDocument/2006/relationships/vmlDrawing" Target="../drawings/vmlDrawing18.vml"/><Relationship Id="rId2" Type="http://schemas.openxmlformats.org/officeDocument/2006/relationships/slideLayout" Target="../slideLayouts/slideLayout93.xml"/></Relationships>
</file>

<file path=ppt/slides/_rels/slide107.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15.png"/><Relationship Id="rId5" Type="http://schemas.openxmlformats.org/officeDocument/2006/relationships/image" Target="../media/image216.png"/><Relationship Id="rId1" Type="http://schemas.openxmlformats.org/officeDocument/2006/relationships/slideLayout" Target="../slideLayouts/slideLayout73.xml"/><Relationship Id="rId2" Type="http://schemas.openxmlformats.org/officeDocument/2006/relationships/notesSlide" Target="../notesSlides/notesSlide3.xml"/></Relationships>
</file>

<file path=ppt/slides/_rels/slide108.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93.bin"/><Relationship Id="rId5" Type="http://schemas.openxmlformats.org/officeDocument/2006/relationships/image" Target="../media/image218.png"/><Relationship Id="rId6" Type="http://schemas.openxmlformats.org/officeDocument/2006/relationships/image" Target="../media/image219.png"/><Relationship Id="rId1" Type="http://schemas.openxmlformats.org/officeDocument/2006/relationships/vmlDrawing" Target="../drawings/vmlDrawing19.vml"/><Relationship Id="rId2" Type="http://schemas.openxmlformats.org/officeDocument/2006/relationships/slideLayout" Target="../slideLayouts/slideLayout7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image" Target="../media/image220.png"/><Relationship Id="rId3" Type="http://schemas.openxmlformats.org/officeDocument/2006/relationships/image" Target="../media/image221.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8.bin"/><Relationship Id="rId4" Type="http://schemas.openxmlformats.org/officeDocument/2006/relationships/oleObject" Target="../embeddings/oleObject29.bin"/><Relationship Id="rId1" Type="http://schemas.openxmlformats.org/officeDocument/2006/relationships/vmlDrawing" Target="../drawings/vmlDrawing5.vml"/><Relationship Id="rId2" Type="http://schemas.openxmlformats.org/officeDocument/2006/relationships/slideLayout" Target="../slideLayouts/slideLayout70.xml"/></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94.bin"/><Relationship Id="rId4" Type="http://schemas.openxmlformats.org/officeDocument/2006/relationships/oleObject" Target="../embeddings/oleObject95.bin"/><Relationship Id="rId5" Type="http://schemas.openxmlformats.org/officeDocument/2006/relationships/oleObject" Target="../embeddings/oleObject96.bin"/><Relationship Id="rId1" Type="http://schemas.openxmlformats.org/officeDocument/2006/relationships/vmlDrawing" Target="../drawings/vmlDrawing20.vml"/><Relationship Id="rId2" Type="http://schemas.openxmlformats.org/officeDocument/2006/relationships/slideLayout" Target="../slideLayouts/slideLayout97.xml"/></Relationships>
</file>

<file path=ppt/slides/_rels/slide111.xml.rels><?xml version="1.0" encoding="UTF-8" standalone="yes"?>
<Relationships xmlns="http://schemas.openxmlformats.org/package/2006/relationships"><Relationship Id="rId3" Type="http://schemas.openxmlformats.org/officeDocument/2006/relationships/oleObject" Target="../embeddings/oleObject97.bin"/><Relationship Id="rId4" Type="http://schemas.openxmlformats.org/officeDocument/2006/relationships/image" Target="../media/image226.pdf"/><Relationship Id="rId5" Type="http://schemas.openxmlformats.org/officeDocument/2006/relationships/image" Target="../media/image227.png"/><Relationship Id="rId1" Type="http://schemas.openxmlformats.org/officeDocument/2006/relationships/vmlDrawing" Target="../drawings/vmlDrawing21.vml"/><Relationship Id="rId2" Type="http://schemas.openxmlformats.org/officeDocument/2006/relationships/slideLayout" Target="../slideLayouts/slideLayout86.xml"/></Relationships>
</file>

<file path=ppt/slides/_rels/slide112.xml.rels><?xml version="1.0" encoding="UTF-8" standalone="yes"?>
<Relationships xmlns="http://schemas.openxmlformats.org/package/2006/relationships"><Relationship Id="rId3" Type="http://schemas.openxmlformats.org/officeDocument/2006/relationships/image" Target="../media/image231.pdf"/><Relationship Id="rId4" Type="http://schemas.openxmlformats.org/officeDocument/2006/relationships/image" Target="../media/image232.png"/><Relationship Id="rId5" Type="http://schemas.openxmlformats.org/officeDocument/2006/relationships/image" Target="../media/image233.pdf"/><Relationship Id="rId6" Type="http://schemas.openxmlformats.org/officeDocument/2006/relationships/image" Target="../media/image234.png"/><Relationship Id="rId7" Type="http://schemas.openxmlformats.org/officeDocument/2006/relationships/oleObject" Target="../embeddings/oleObject98.bin"/><Relationship Id="rId8" Type="http://schemas.openxmlformats.org/officeDocument/2006/relationships/oleObject" Target="../embeddings/oleObject99.bin"/><Relationship Id="rId9" Type="http://schemas.openxmlformats.org/officeDocument/2006/relationships/oleObject" Target="../embeddings/oleObject100.bin"/><Relationship Id="rId1" Type="http://schemas.openxmlformats.org/officeDocument/2006/relationships/vmlDrawing" Target="../drawings/vmlDrawing22.vml"/><Relationship Id="rId2" Type="http://schemas.openxmlformats.org/officeDocument/2006/relationships/slideLayout" Target="../slideLayouts/slideLayout8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image" Target="../media/image60.jpeg"/><Relationship Id="rId3" Type="http://schemas.openxmlformats.org/officeDocument/2006/relationships/image" Target="../media/image59.jpeg"/></Relationships>
</file>

<file path=ppt/slides/_rels/slide114.xml.rels><?xml version="1.0" encoding="UTF-8" standalone="yes"?>
<Relationships xmlns="http://schemas.openxmlformats.org/package/2006/relationships"><Relationship Id="rId11" Type="http://schemas.openxmlformats.org/officeDocument/2006/relationships/oleObject" Target="../embeddings/oleObject107.bin"/><Relationship Id="rId12" Type="http://schemas.openxmlformats.org/officeDocument/2006/relationships/oleObject" Target="../embeddings/oleObject108.bin"/><Relationship Id="rId13" Type="http://schemas.openxmlformats.org/officeDocument/2006/relationships/oleObject" Target="../embeddings/oleObject109.bin"/><Relationship Id="rId1" Type="http://schemas.openxmlformats.org/officeDocument/2006/relationships/vmlDrawing" Target="../drawings/vmlDrawing23.vml"/><Relationship Id="rId2" Type="http://schemas.openxmlformats.org/officeDocument/2006/relationships/slideLayout" Target="../slideLayouts/slideLayout87.xml"/><Relationship Id="rId3" Type="http://schemas.openxmlformats.org/officeDocument/2006/relationships/image" Target="../media/image1.jpeg"/><Relationship Id="rId4" Type="http://schemas.openxmlformats.org/officeDocument/2006/relationships/image" Target="../media/image244.png"/><Relationship Id="rId5" Type="http://schemas.openxmlformats.org/officeDocument/2006/relationships/oleObject" Target="../embeddings/oleObject101.bin"/><Relationship Id="rId6" Type="http://schemas.openxmlformats.org/officeDocument/2006/relationships/oleObject" Target="../embeddings/oleObject102.bin"/><Relationship Id="rId7" Type="http://schemas.openxmlformats.org/officeDocument/2006/relationships/oleObject" Target="../embeddings/oleObject103.bin"/><Relationship Id="rId8" Type="http://schemas.openxmlformats.org/officeDocument/2006/relationships/oleObject" Target="../embeddings/oleObject104.bin"/><Relationship Id="rId9" Type="http://schemas.openxmlformats.org/officeDocument/2006/relationships/oleObject" Target="../embeddings/oleObject105.bin"/><Relationship Id="rId10" Type="http://schemas.openxmlformats.org/officeDocument/2006/relationships/oleObject" Target="../embeddings/oleObject106.bin"/></Relationships>
</file>

<file path=ppt/slides/_rels/slide115.xml.rels><?xml version="1.0" encoding="UTF-8" standalone="yes"?>
<Relationships xmlns="http://schemas.openxmlformats.org/package/2006/relationships"><Relationship Id="rId11" Type="http://schemas.openxmlformats.org/officeDocument/2006/relationships/oleObject" Target="../embeddings/oleObject116.bin"/><Relationship Id="rId12" Type="http://schemas.openxmlformats.org/officeDocument/2006/relationships/oleObject" Target="../embeddings/oleObject117.bin"/><Relationship Id="rId13" Type="http://schemas.openxmlformats.org/officeDocument/2006/relationships/oleObject" Target="../embeddings/oleObject118.bin"/><Relationship Id="rId1" Type="http://schemas.openxmlformats.org/officeDocument/2006/relationships/vmlDrawing" Target="../drawings/vmlDrawing24.vml"/><Relationship Id="rId2" Type="http://schemas.openxmlformats.org/officeDocument/2006/relationships/slideLayout" Target="../slideLayouts/slideLayout87.xml"/><Relationship Id="rId3" Type="http://schemas.openxmlformats.org/officeDocument/2006/relationships/image" Target="../media/image1.jpeg"/><Relationship Id="rId4" Type="http://schemas.openxmlformats.org/officeDocument/2006/relationships/image" Target="../media/image244.png"/><Relationship Id="rId5" Type="http://schemas.openxmlformats.org/officeDocument/2006/relationships/oleObject" Target="../embeddings/oleObject110.bin"/><Relationship Id="rId6" Type="http://schemas.openxmlformats.org/officeDocument/2006/relationships/oleObject" Target="../embeddings/oleObject111.bin"/><Relationship Id="rId7" Type="http://schemas.openxmlformats.org/officeDocument/2006/relationships/oleObject" Target="../embeddings/oleObject112.bin"/><Relationship Id="rId8" Type="http://schemas.openxmlformats.org/officeDocument/2006/relationships/oleObject" Target="../embeddings/oleObject113.bin"/><Relationship Id="rId9" Type="http://schemas.openxmlformats.org/officeDocument/2006/relationships/oleObject" Target="../embeddings/oleObject114.bin"/><Relationship Id="rId10" Type="http://schemas.openxmlformats.org/officeDocument/2006/relationships/oleObject" Target="../embeddings/oleObject115.bin"/></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image" Target="../media/image89.png"/></Relationships>
</file>

<file path=ppt/slides/_rels/slide119.xml.rels><?xml version="1.0" encoding="UTF-8" standalone="yes"?>
<Relationships xmlns="http://schemas.openxmlformats.org/package/2006/relationships"><Relationship Id="rId3" Type="http://schemas.openxmlformats.org/officeDocument/2006/relationships/image" Target="../media/image115.png"/><Relationship Id="rId4" Type="http://schemas.openxmlformats.org/officeDocument/2006/relationships/oleObject" Target="../embeddings/oleObject119.bin"/><Relationship Id="rId5" Type="http://schemas.openxmlformats.org/officeDocument/2006/relationships/oleObject" Target="../embeddings/oleObject120.bin"/><Relationship Id="rId6" Type="http://schemas.openxmlformats.org/officeDocument/2006/relationships/oleObject" Target="../embeddings/oleObject121.bin"/><Relationship Id="rId7" Type="http://schemas.openxmlformats.org/officeDocument/2006/relationships/image" Target="../media/image252.png"/><Relationship Id="rId8" Type="http://schemas.openxmlformats.org/officeDocument/2006/relationships/oleObject" Target="../embeddings/oleObject122.bin"/><Relationship Id="rId9" Type="http://schemas.openxmlformats.org/officeDocument/2006/relationships/oleObject" Target="../embeddings/oleObject123.bin"/><Relationship Id="rId1" Type="http://schemas.openxmlformats.org/officeDocument/2006/relationships/vmlDrawing" Target="../drawings/vmlDrawing25.vml"/><Relationship Id="rId2" Type="http://schemas.openxmlformats.org/officeDocument/2006/relationships/slideLayout" Target="../slideLayouts/slideLayout98.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0.bin"/><Relationship Id="rId4" Type="http://schemas.openxmlformats.org/officeDocument/2006/relationships/oleObject" Target="../embeddings/oleObject31.bin"/><Relationship Id="rId1" Type="http://schemas.openxmlformats.org/officeDocument/2006/relationships/vmlDrawing" Target="../drawings/vmlDrawing6.vml"/><Relationship Id="rId2" Type="http://schemas.openxmlformats.org/officeDocument/2006/relationships/slideLayout" Target="../slideLayouts/slideLayout7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image" Target="../media/image253.pdf"/><Relationship Id="rId3" Type="http://schemas.openxmlformats.org/officeDocument/2006/relationships/image" Target="../media/image254.png"/></Relationships>
</file>

<file path=ppt/slides/_rels/slide121.xml.rels><?xml version="1.0" encoding="UTF-8" standalone="yes"?>
<Relationships xmlns="http://schemas.openxmlformats.org/package/2006/relationships"><Relationship Id="rId3" Type="http://schemas.openxmlformats.org/officeDocument/2006/relationships/image" Target="../media/image256.png"/><Relationship Id="rId4" Type="http://schemas.openxmlformats.org/officeDocument/2006/relationships/image" Target="../media/image257.pdf"/><Relationship Id="rId5" Type="http://schemas.openxmlformats.org/officeDocument/2006/relationships/image" Target="../media/image258.png"/><Relationship Id="rId1" Type="http://schemas.openxmlformats.org/officeDocument/2006/relationships/slideLayout" Target="../slideLayouts/slideLayout99.xml"/><Relationship Id="rId2" Type="http://schemas.openxmlformats.org/officeDocument/2006/relationships/image" Target="../media/image255.pdf"/></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image" Target="../media/image259.pdf"/><Relationship Id="rId3" Type="http://schemas.openxmlformats.org/officeDocument/2006/relationships/image" Target="../media/image260.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image" Target="../media/image259.pdf"/><Relationship Id="rId3" Type="http://schemas.openxmlformats.org/officeDocument/2006/relationships/image" Target="../media/image260.png"/></Relationships>
</file>

<file path=ppt/slides/_rels/slide124.xml.rels><?xml version="1.0" encoding="UTF-8" standalone="yes"?>
<Relationships xmlns="http://schemas.openxmlformats.org/package/2006/relationships"><Relationship Id="rId3" Type="http://schemas.openxmlformats.org/officeDocument/2006/relationships/image" Target="../media/image263.png"/><Relationship Id="rId4" Type="http://schemas.openxmlformats.org/officeDocument/2006/relationships/oleObject" Target="../embeddings/oleObject124.bin"/><Relationship Id="rId5" Type="http://schemas.openxmlformats.org/officeDocument/2006/relationships/oleObject" Target="../embeddings/oleObject125.bin"/><Relationship Id="rId1" Type="http://schemas.openxmlformats.org/officeDocument/2006/relationships/vmlDrawing" Target="../drawings/vmlDrawing26.vml"/><Relationship Id="rId2" Type="http://schemas.openxmlformats.org/officeDocument/2006/relationships/slideLayout" Target="../slideLayouts/slideLayout68.xml"/></Relationships>
</file>

<file path=ppt/slides/_rels/slide125.xml.rels><?xml version="1.0" encoding="UTF-8" standalone="yes"?>
<Relationships xmlns="http://schemas.openxmlformats.org/package/2006/relationships"><Relationship Id="rId3" Type="http://schemas.openxmlformats.org/officeDocument/2006/relationships/image" Target="../media/image265.pdf"/><Relationship Id="rId4" Type="http://schemas.openxmlformats.org/officeDocument/2006/relationships/image" Target="../media/image266.png"/><Relationship Id="rId1" Type="http://schemas.openxmlformats.org/officeDocument/2006/relationships/slideLayout" Target="../slideLayouts/slideLayout68.xml"/><Relationship Id="rId2" Type="http://schemas.openxmlformats.org/officeDocument/2006/relationships/image" Target="../media/image26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267.png"/><Relationship Id="rId3" Type="http://schemas.openxmlformats.org/officeDocument/2006/relationships/image" Target="../media/image264.png"/></Relationships>
</file>

<file path=ppt/slides/_rels/slide127.xml.rels><?xml version="1.0" encoding="UTF-8" standalone="yes"?>
<Relationships xmlns="http://schemas.openxmlformats.org/package/2006/relationships"><Relationship Id="rId11" Type="http://schemas.openxmlformats.org/officeDocument/2006/relationships/oleObject" Target="../embeddings/oleObject134.bin"/><Relationship Id="rId12" Type="http://schemas.openxmlformats.org/officeDocument/2006/relationships/oleObject" Target="../embeddings/oleObject135.bin"/><Relationship Id="rId1" Type="http://schemas.openxmlformats.org/officeDocument/2006/relationships/vmlDrawing" Target="../drawings/vmlDrawing27.vml"/><Relationship Id="rId2" Type="http://schemas.openxmlformats.org/officeDocument/2006/relationships/slideLayout" Target="../slideLayouts/slideLayout75.xml"/><Relationship Id="rId3" Type="http://schemas.openxmlformats.org/officeDocument/2006/relationships/oleObject" Target="../embeddings/oleObject126.bin"/><Relationship Id="rId4" Type="http://schemas.openxmlformats.org/officeDocument/2006/relationships/oleObject" Target="../embeddings/oleObject127.bin"/><Relationship Id="rId5" Type="http://schemas.openxmlformats.org/officeDocument/2006/relationships/oleObject" Target="../embeddings/oleObject128.bin"/><Relationship Id="rId6" Type="http://schemas.openxmlformats.org/officeDocument/2006/relationships/oleObject" Target="../embeddings/oleObject129.bin"/><Relationship Id="rId7" Type="http://schemas.openxmlformats.org/officeDocument/2006/relationships/oleObject" Target="../embeddings/oleObject130.bin"/><Relationship Id="rId8" Type="http://schemas.openxmlformats.org/officeDocument/2006/relationships/oleObject" Target="../embeddings/oleObject131.bin"/><Relationship Id="rId9" Type="http://schemas.openxmlformats.org/officeDocument/2006/relationships/oleObject" Target="../embeddings/oleObject132.bin"/><Relationship Id="rId10" Type="http://schemas.openxmlformats.org/officeDocument/2006/relationships/oleObject" Target="../embeddings/oleObject133.bin"/></Relationships>
</file>

<file path=ppt/slides/_rels/slide128.xml.rels><?xml version="1.0" encoding="UTF-8" standalone="yes"?>
<Relationships xmlns="http://schemas.openxmlformats.org/package/2006/relationships"><Relationship Id="rId1" Type="http://schemas.openxmlformats.org/officeDocument/2006/relationships/vmlDrawing" Target="../drawings/vmlDrawing28.vml"/><Relationship Id="rId2" Type="http://schemas.openxmlformats.org/officeDocument/2006/relationships/slideLayout" Target="../slideLayouts/slideLayout75.xml"/><Relationship Id="rId3" Type="http://schemas.openxmlformats.org/officeDocument/2006/relationships/oleObject" Target="../embeddings/oleObject136.bin"/></Relationships>
</file>

<file path=ppt/slides/_rels/slide129.xml.rels><?xml version="1.0" encoding="UTF-8" standalone="yes"?>
<Relationships xmlns="http://schemas.openxmlformats.org/package/2006/relationships"><Relationship Id="rId11" Type="http://schemas.openxmlformats.org/officeDocument/2006/relationships/oleObject" Target="../embeddings/oleObject145.bin"/><Relationship Id="rId12" Type="http://schemas.openxmlformats.org/officeDocument/2006/relationships/oleObject" Target="../embeddings/oleObject146.bin"/><Relationship Id="rId1" Type="http://schemas.openxmlformats.org/officeDocument/2006/relationships/vmlDrawing" Target="../drawings/vmlDrawing29.vml"/><Relationship Id="rId2" Type="http://schemas.openxmlformats.org/officeDocument/2006/relationships/slideLayout" Target="../slideLayouts/slideLayout75.xml"/><Relationship Id="rId3" Type="http://schemas.openxmlformats.org/officeDocument/2006/relationships/oleObject" Target="../embeddings/oleObject137.bin"/><Relationship Id="rId4" Type="http://schemas.openxmlformats.org/officeDocument/2006/relationships/oleObject" Target="../embeddings/oleObject138.bin"/><Relationship Id="rId5" Type="http://schemas.openxmlformats.org/officeDocument/2006/relationships/oleObject" Target="../embeddings/oleObject139.bin"/><Relationship Id="rId6" Type="http://schemas.openxmlformats.org/officeDocument/2006/relationships/oleObject" Target="../embeddings/oleObject140.bin"/><Relationship Id="rId7" Type="http://schemas.openxmlformats.org/officeDocument/2006/relationships/oleObject" Target="../embeddings/oleObject141.bin"/><Relationship Id="rId8" Type="http://schemas.openxmlformats.org/officeDocument/2006/relationships/oleObject" Target="../embeddings/oleObject142.bin"/><Relationship Id="rId9" Type="http://schemas.openxmlformats.org/officeDocument/2006/relationships/oleObject" Target="../embeddings/oleObject143.bin"/><Relationship Id="rId10" Type="http://schemas.openxmlformats.org/officeDocument/2006/relationships/oleObject" Target="../embeddings/oleObject144.bin"/></Relationships>
</file>

<file path=ppt/slides/_rels/slide13.xml.rels><?xml version="1.0" encoding="UTF-8" standalone="yes"?>
<Relationships xmlns="http://schemas.openxmlformats.org/package/2006/relationships"><Relationship Id="rId1" Type="http://schemas.openxmlformats.org/officeDocument/2006/relationships/vmlDrawing" Target="../drawings/vmlDrawing7.vml"/><Relationship Id="rId2" Type="http://schemas.openxmlformats.org/officeDocument/2006/relationships/slideLayout" Target="../slideLayouts/slideLayout70.xml"/><Relationship Id="rId3" Type="http://schemas.openxmlformats.org/officeDocument/2006/relationships/oleObject" Target="../embeddings/oleObject32.bin"/></Relationships>
</file>

<file path=ppt/slides/_rels/slide130.xml.rels><?xml version="1.0" encoding="UTF-8" standalone="yes"?>
<Relationships xmlns="http://schemas.openxmlformats.org/package/2006/relationships"><Relationship Id="rId3" Type="http://schemas.openxmlformats.org/officeDocument/2006/relationships/image" Target="../media/image195.pdf"/><Relationship Id="rId4" Type="http://schemas.openxmlformats.org/officeDocument/2006/relationships/image" Target="../media/image196.png"/><Relationship Id="rId5" Type="http://schemas.openxmlformats.org/officeDocument/2006/relationships/image" Target="../media/image269.pdf"/><Relationship Id="rId6" Type="http://schemas.openxmlformats.org/officeDocument/2006/relationships/image" Target="../media/image270.png"/><Relationship Id="rId7" Type="http://schemas.openxmlformats.org/officeDocument/2006/relationships/image" Target="../media/image271.png"/><Relationship Id="rId1" Type="http://schemas.openxmlformats.org/officeDocument/2006/relationships/slideLayout" Target="../slideLayouts/slideLayout75.xml"/><Relationship Id="rId2" Type="http://schemas.openxmlformats.org/officeDocument/2006/relationships/image" Target="../media/image193.jpeg"/></Relationships>
</file>

<file path=ppt/slides/_rels/slide131.xml.rels><?xml version="1.0" encoding="UTF-8" standalone="yes"?>
<Relationships xmlns="http://schemas.openxmlformats.org/package/2006/relationships"><Relationship Id="rId3" Type="http://schemas.openxmlformats.org/officeDocument/2006/relationships/image" Target="../media/image195.pdf"/><Relationship Id="rId4" Type="http://schemas.openxmlformats.org/officeDocument/2006/relationships/image" Target="../media/image196.png"/><Relationship Id="rId5" Type="http://schemas.openxmlformats.org/officeDocument/2006/relationships/image" Target="../media/image269.pdf"/><Relationship Id="rId6" Type="http://schemas.openxmlformats.org/officeDocument/2006/relationships/image" Target="../media/image270.png"/><Relationship Id="rId7" Type="http://schemas.openxmlformats.org/officeDocument/2006/relationships/image" Target="../media/image272.png"/><Relationship Id="rId1" Type="http://schemas.openxmlformats.org/officeDocument/2006/relationships/slideLayout" Target="../slideLayouts/slideLayout75.xml"/><Relationship Id="rId2" Type="http://schemas.openxmlformats.org/officeDocument/2006/relationships/image" Target="../media/image19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1" Type="http://schemas.openxmlformats.org/officeDocument/2006/relationships/slideLayout" Target="../slideLayouts/slideLayout70.xml"/><Relationship Id="rId2"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70.xml"/><Relationship Id="rId2"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wmf"/><Relationship Id="rId5" Type="http://schemas.openxmlformats.org/officeDocument/2006/relationships/image" Target="../media/image35.wmf"/><Relationship Id="rId6" Type="http://schemas.openxmlformats.org/officeDocument/2006/relationships/image" Target="../media/image36.png"/><Relationship Id="rId7" Type="http://schemas.openxmlformats.org/officeDocument/2006/relationships/image" Target="../media/image37.wmf"/><Relationship Id="rId8" Type="http://schemas.openxmlformats.org/officeDocument/2006/relationships/image" Target="../media/image38.wmf"/><Relationship Id="rId1" Type="http://schemas.openxmlformats.org/officeDocument/2006/relationships/slideLayout" Target="../slideLayouts/slideLayout70.xml"/><Relationship Id="rId2" Type="http://schemas.openxmlformats.org/officeDocument/2006/relationships/image" Target="../media/image32.pdf"/></Relationships>
</file>

<file path=ppt/slides/_rels/slide19.xml.rels><?xml version="1.0" encoding="UTF-8" standalone="yes"?>
<Relationships xmlns="http://schemas.openxmlformats.org/package/2006/relationships"><Relationship Id="rId3" Type="http://schemas.openxmlformats.org/officeDocument/2006/relationships/image" Target="../media/image40.pdf"/><Relationship Id="rId4" Type="http://schemas.openxmlformats.org/officeDocument/2006/relationships/image" Target="../media/image41.png"/><Relationship Id="rId5" Type="http://schemas.openxmlformats.org/officeDocument/2006/relationships/oleObject" Target="../embeddings/oleObject33.bin"/><Relationship Id="rId1" Type="http://schemas.openxmlformats.org/officeDocument/2006/relationships/vmlDrawing" Target="../drawings/vmlDrawing8.vml"/><Relationship Id="rId2"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df"/><Relationship Id="rId5" Type="http://schemas.openxmlformats.org/officeDocument/2006/relationships/image" Target="../media/image45.png"/><Relationship Id="rId1" Type="http://schemas.openxmlformats.org/officeDocument/2006/relationships/slideLayout" Target="../slideLayouts/slideLayout70.xml"/><Relationship Id="rId2" Type="http://schemas.openxmlformats.org/officeDocument/2006/relationships/image" Target="../media/image42.pd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46.pdf"/><Relationship Id="rId3" Type="http://schemas.openxmlformats.org/officeDocument/2006/relationships/image" Target="../media/image4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jpeg"/><Relationship Id="rId1" Type="http://schemas.openxmlformats.org/officeDocument/2006/relationships/slideLayout" Target="../slideLayouts/slideLayout76.xml"/><Relationship Id="rId2"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jpeg"/><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video" Target="file://localhost/Users/andreashoecker/Talks/LHC/Berkeley-Colloquium-11/Material/Proton_Event_720pH264.mov" TargetMode="External"/><Relationship Id="rId2" Type="http://schemas.openxmlformats.org/officeDocument/2006/relationships/slideLayout" Target="../slideLayouts/slideLayout6.xml"/><Relationship Id="rId3" Type="http://schemas.openxmlformats.org/officeDocument/2006/relationships/image" Target="../media/image5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jpeg"/><Relationship Id="rId3" Type="http://schemas.openxmlformats.org/officeDocument/2006/relationships/image" Target="../media/image5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image" Target="../media/image60.jpeg"/><Relationship Id="rId3" Type="http://schemas.openxmlformats.org/officeDocument/2006/relationships/image" Target="../media/image5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1" Type="http://schemas.openxmlformats.org/officeDocument/2006/relationships/slideLayout" Target="../slideLayouts/slideLayout11.xml"/><Relationship Id="rId2" Type="http://schemas.openxmlformats.org/officeDocument/2006/relationships/image" Target="../media/image63.pdf"/></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1" Type="http://schemas.openxmlformats.org/officeDocument/2006/relationships/slideLayout" Target="../slideLayouts/slideLayout11.xml"/><Relationship Id="rId2" Type="http://schemas.openxmlformats.org/officeDocument/2006/relationships/image" Target="../media/image63.pd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6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df"/><Relationship Id="rId5" Type="http://schemas.openxmlformats.org/officeDocument/2006/relationships/image" Target="../media/image70.png"/><Relationship Id="rId1" Type="http://schemas.openxmlformats.org/officeDocument/2006/relationships/slideLayout" Target="../slideLayouts/slideLayout78.xml"/><Relationship Id="rId2" Type="http://schemas.openxmlformats.org/officeDocument/2006/relationships/image" Target="../media/image67.pd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image" Target="../media/image7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pdf"/><Relationship Id="rId3" Type="http://schemas.openxmlformats.org/officeDocument/2006/relationships/image" Target="../media/image7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image" Target="../media/image74.pdf"/><Relationship Id="rId3" Type="http://schemas.openxmlformats.org/officeDocument/2006/relationships/image" Target="../media/image7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ng"/><Relationship Id="rId1" Type="http://schemas.openxmlformats.org/officeDocument/2006/relationships/slideLayout" Target="../slideLayouts/slideLayout72.xml"/><Relationship Id="rId2" Type="http://schemas.openxmlformats.org/officeDocument/2006/relationships/image" Target="../media/image76.pdf"/></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4" Type="http://schemas.openxmlformats.org/officeDocument/2006/relationships/image" Target="../media/image81.pdf"/><Relationship Id="rId5" Type="http://schemas.openxmlformats.org/officeDocument/2006/relationships/image" Target="../media/image82.png"/><Relationship Id="rId1" Type="http://schemas.openxmlformats.org/officeDocument/2006/relationships/slideLayout" Target="../slideLayouts/slideLayout80.xml"/><Relationship Id="rId2" Type="http://schemas.openxmlformats.org/officeDocument/2006/relationships/image" Target="../media/image79.pd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pdf"/><Relationship Id="rId3" Type="http://schemas.openxmlformats.org/officeDocument/2006/relationships/image" Target="../media/image8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5.pdf"/><Relationship Id="rId3" Type="http://schemas.openxmlformats.org/officeDocument/2006/relationships/image" Target="../media/image86.png"/></Relationships>
</file>

<file path=ppt/slides/_rels/slide49.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1" Type="http://schemas.openxmlformats.org/officeDocument/2006/relationships/slideLayout" Target="../slideLayouts/slideLayout96.xml"/><Relationship Id="rId2" Type="http://schemas.openxmlformats.org/officeDocument/2006/relationships/image" Target="../media/image87.pd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11" Type="http://schemas.openxmlformats.org/officeDocument/2006/relationships/oleObject" Target="../embeddings/oleObject41.bin"/><Relationship Id="rId12" Type="http://schemas.openxmlformats.org/officeDocument/2006/relationships/oleObject" Target="../embeddings/oleObject42.bin"/><Relationship Id="rId13" Type="http://schemas.openxmlformats.org/officeDocument/2006/relationships/oleObject" Target="../embeddings/oleObject43.bin"/><Relationship Id="rId14" Type="http://schemas.openxmlformats.org/officeDocument/2006/relationships/image" Target="../media/image98.png"/><Relationship Id="rId15" Type="http://schemas.openxmlformats.org/officeDocument/2006/relationships/image" Target="../media/image99.png"/><Relationship Id="rId16" Type="http://schemas.openxmlformats.org/officeDocument/2006/relationships/image" Target="../media/image100.png"/><Relationship Id="rId1" Type="http://schemas.openxmlformats.org/officeDocument/2006/relationships/vmlDrawing" Target="../drawings/vmlDrawing9.vml"/><Relationship Id="rId2" Type="http://schemas.openxmlformats.org/officeDocument/2006/relationships/slideLayout" Target="../slideLayouts/slideLayout96.xml"/><Relationship Id="rId3" Type="http://schemas.openxmlformats.org/officeDocument/2006/relationships/image" Target="../media/image97.wmf"/><Relationship Id="rId4" Type="http://schemas.openxmlformats.org/officeDocument/2006/relationships/oleObject" Target="../embeddings/oleObject34.bin"/><Relationship Id="rId5" Type="http://schemas.openxmlformats.org/officeDocument/2006/relationships/oleObject" Target="../embeddings/oleObject35.bin"/><Relationship Id="rId6" Type="http://schemas.openxmlformats.org/officeDocument/2006/relationships/oleObject" Target="../embeddings/oleObject36.bin"/><Relationship Id="rId7" Type="http://schemas.openxmlformats.org/officeDocument/2006/relationships/oleObject" Target="../embeddings/oleObject37.bin"/><Relationship Id="rId8" Type="http://schemas.openxmlformats.org/officeDocument/2006/relationships/oleObject" Target="../embeddings/oleObject38.bin"/><Relationship Id="rId9" Type="http://schemas.openxmlformats.org/officeDocument/2006/relationships/oleObject" Target="../embeddings/oleObject39.bin"/><Relationship Id="rId10" Type="http://schemas.openxmlformats.org/officeDocument/2006/relationships/oleObject" Target="../embeddings/oleObject40.bin"/></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101.pdf"/><Relationship Id="rId5" Type="http://schemas.openxmlformats.org/officeDocument/2006/relationships/image" Target="../media/image102.png"/><Relationship Id="rId1" Type="http://schemas.openxmlformats.org/officeDocument/2006/relationships/slideLayout" Target="../slideLayouts/slideLayout96.xml"/><Relationship Id="rId2" Type="http://schemas.openxmlformats.org/officeDocument/2006/relationships/image" Target="../media/image9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103.pdf"/><Relationship Id="rId3" Type="http://schemas.openxmlformats.org/officeDocument/2006/relationships/image" Target="../media/image104.png"/></Relationships>
</file>

<file path=ppt/slides/_rels/slide53.xml.rels><?xml version="1.0" encoding="UTF-8" standalone="yes"?>
<Relationships xmlns="http://schemas.openxmlformats.org/package/2006/relationships"><Relationship Id="rId3" Type="http://schemas.openxmlformats.org/officeDocument/2006/relationships/image" Target="../media/image104.png"/><Relationship Id="rId4" Type="http://schemas.openxmlformats.org/officeDocument/2006/relationships/image" Target="../media/image105.pdf"/><Relationship Id="rId5" Type="http://schemas.openxmlformats.org/officeDocument/2006/relationships/image" Target="../media/image106.png"/><Relationship Id="rId6" Type="http://schemas.openxmlformats.org/officeDocument/2006/relationships/image" Target="../media/image107.pdf"/><Relationship Id="rId7" Type="http://schemas.openxmlformats.org/officeDocument/2006/relationships/image" Target="../media/image108.png"/><Relationship Id="rId8" Type="http://schemas.openxmlformats.org/officeDocument/2006/relationships/image" Target="../media/image109.pdf"/><Relationship Id="rId9" Type="http://schemas.openxmlformats.org/officeDocument/2006/relationships/image" Target="../media/image110.png"/><Relationship Id="rId1" Type="http://schemas.openxmlformats.org/officeDocument/2006/relationships/slideLayout" Target="../slideLayouts/slideLayout79.xml"/><Relationship Id="rId2" Type="http://schemas.openxmlformats.org/officeDocument/2006/relationships/image" Target="../media/image103.pd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103.pdf"/><Relationship Id="rId3" Type="http://schemas.openxmlformats.org/officeDocument/2006/relationships/image" Target="../media/image10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image" Target="../media/image11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image" Target="../media/image11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image" Target="../media/image113.pdf"/><Relationship Id="rId3" Type="http://schemas.openxmlformats.org/officeDocument/2006/relationships/image" Target="../media/image11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image" Target="../media/image7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1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116.pdf"/><Relationship Id="rId3" Type="http://schemas.openxmlformats.org/officeDocument/2006/relationships/image" Target="../media/image117.png"/></Relationships>
</file>

<file path=ppt/slides/_rels/slide61.xml.rels><?xml version="1.0" encoding="UTF-8" standalone="yes"?>
<Relationships xmlns="http://schemas.openxmlformats.org/package/2006/relationships"><Relationship Id="rId3" Type="http://schemas.openxmlformats.org/officeDocument/2006/relationships/image" Target="../media/image119.png"/><Relationship Id="rId4" Type="http://schemas.openxmlformats.org/officeDocument/2006/relationships/image" Target="../media/image120.pdf"/><Relationship Id="rId5" Type="http://schemas.openxmlformats.org/officeDocument/2006/relationships/image" Target="../media/image121.png"/><Relationship Id="rId1" Type="http://schemas.openxmlformats.org/officeDocument/2006/relationships/slideLayout" Target="../slideLayouts/slideLayout79.xml"/><Relationship Id="rId2" Type="http://schemas.openxmlformats.org/officeDocument/2006/relationships/image" Target="../media/image118.pdf"/></Relationships>
</file>

<file path=ppt/slides/_rels/slide62.xml.rels><?xml version="1.0" encoding="UTF-8" standalone="yes"?>
<Relationships xmlns="http://schemas.openxmlformats.org/package/2006/relationships"><Relationship Id="rId3" Type="http://schemas.openxmlformats.org/officeDocument/2006/relationships/image" Target="../media/image123.png"/><Relationship Id="rId4" Type="http://schemas.openxmlformats.org/officeDocument/2006/relationships/image" Target="../media/image124.pdf"/><Relationship Id="rId5" Type="http://schemas.openxmlformats.org/officeDocument/2006/relationships/image" Target="../media/image125.png"/><Relationship Id="rId1" Type="http://schemas.openxmlformats.org/officeDocument/2006/relationships/slideLayout" Target="../slideLayouts/slideLayout79.xml"/><Relationship Id="rId2" Type="http://schemas.openxmlformats.org/officeDocument/2006/relationships/image" Target="../media/image122.pdf"/></Relationships>
</file>

<file path=ppt/slides/_rels/slide63.xml.rels><?xml version="1.0" encoding="UTF-8" standalone="yes"?>
<Relationships xmlns="http://schemas.openxmlformats.org/package/2006/relationships"><Relationship Id="rId3" Type="http://schemas.openxmlformats.org/officeDocument/2006/relationships/image" Target="../media/image127.png"/><Relationship Id="rId4" Type="http://schemas.openxmlformats.org/officeDocument/2006/relationships/image" Target="../media/image128.pdf"/><Relationship Id="rId5" Type="http://schemas.openxmlformats.org/officeDocument/2006/relationships/image" Target="../media/image129.png"/><Relationship Id="rId6" Type="http://schemas.openxmlformats.org/officeDocument/2006/relationships/image" Target="../media/image130.pdf"/><Relationship Id="rId7" Type="http://schemas.openxmlformats.org/officeDocument/2006/relationships/image" Target="../media/image131.png"/><Relationship Id="rId1" Type="http://schemas.openxmlformats.org/officeDocument/2006/relationships/slideLayout" Target="../slideLayouts/slideLayout79.xml"/><Relationship Id="rId2" Type="http://schemas.openxmlformats.org/officeDocument/2006/relationships/image" Target="../media/image126.pdf"/></Relationships>
</file>

<file path=ppt/slides/_rels/slide64.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pdf"/><Relationship Id="rId5" Type="http://schemas.openxmlformats.org/officeDocument/2006/relationships/image" Target="../media/image135.png"/><Relationship Id="rId1" Type="http://schemas.openxmlformats.org/officeDocument/2006/relationships/slideLayout" Target="../slideLayouts/slideLayout79.xml"/><Relationship Id="rId2" Type="http://schemas.openxmlformats.org/officeDocument/2006/relationships/image" Target="../media/image132.pdf"/></Relationships>
</file>

<file path=ppt/slides/_rels/slide65.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pdf"/><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 Type="http://schemas.openxmlformats.org/officeDocument/2006/relationships/slideLayout" Target="../slideLayouts/slideLayout79.xml"/><Relationship Id="rId2" Type="http://schemas.openxmlformats.org/officeDocument/2006/relationships/image" Target="../media/image132.pdf"/></Relationships>
</file>

<file path=ppt/slides/_rels/slide66.xml.rels><?xml version="1.0" encoding="UTF-8" standalone="yes"?>
<Relationships xmlns="http://schemas.openxmlformats.org/package/2006/relationships"><Relationship Id="rId3" Type="http://schemas.openxmlformats.org/officeDocument/2006/relationships/image" Target="../media/image141.png"/><Relationship Id="rId4" Type="http://schemas.openxmlformats.org/officeDocument/2006/relationships/image" Target="../media/image142.pdf"/><Relationship Id="rId5" Type="http://schemas.openxmlformats.org/officeDocument/2006/relationships/image" Target="../media/image143.png"/><Relationship Id="rId1" Type="http://schemas.openxmlformats.org/officeDocument/2006/relationships/slideLayout" Target="../slideLayouts/slideLayout79.xml"/><Relationship Id="rId2" Type="http://schemas.openxmlformats.org/officeDocument/2006/relationships/image" Target="../media/image140.pd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3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12.png"/><Relationship Id="rId3" Type="http://schemas.openxmlformats.org/officeDocument/2006/relationships/image" Target="../media/image144.png"/></Relationships>
</file>

<file path=ppt/slides/_rels/slide7.xml.rels><?xml version="1.0" encoding="UTF-8" standalone="yes"?>
<Relationships xmlns="http://schemas.openxmlformats.org/package/2006/relationships"><Relationship Id="rId11" Type="http://schemas.openxmlformats.org/officeDocument/2006/relationships/image" Target="../media/image17.png"/><Relationship Id="rId12" Type="http://schemas.openxmlformats.org/officeDocument/2006/relationships/image" Target="../media/image18.png"/><Relationship Id="rId13" Type="http://schemas.openxmlformats.org/officeDocument/2006/relationships/image" Target="../media/image19.png"/><Relationship Id="rId14" Type="http://schemas.openxmlformats.org/officeDocument/2006/relationships/oleObject" Target="../embeddings/oleObject10.bin"/><Relationship Id="rId15" Type="http://schemas.openxmlformats.org/officeDocument/2006/relationships/oleObject" Target="../embeddings/oleObject11.bin"/><Relationship Id="rId1" Type="http://schemas.openxmlformats.org/officeDocument/2006/relationships/vmlDrawing" Target="../drawings/vmlDrawing2.vml"/><Relationship Id="rId2" Type="http://schemas.openxmlformats.org/officeDocument/2006/relationships/slideLayout" Target="../slideLayouts/slideLayout70.xml"/><Relationship Id="rId3" Type="http://schemas.openxmlformats.org/officeDocument/2006/relationships/oleObject" Target="../embeddings/oleObject2.bin"/><Relationship Id="rId4" Type="http://schemas.openxmlformats.org/officeDocument/2006/relationships/oleObject" Target="../embeddings/oleObject3.bin"/><Relationship Id="rId5" Type="http://schemas.openxmlformats.org/officeDocument/2006/relationships/oleObject" Target="../embeddings/oleObject4.bin"/><Relationship Id="rId6" Type="http://schemas.openxmlformats.org/officeDocument/2006/relationships/oleObject" Target="../embeddings/oleObject5.bin"/><Relationship Id="rId7" Type="http://schemas.openxmlformats.org/officeDocument/2006/relationships/oleObject" Target="../embeddings/oleObject6.bin"/><Relationship Id="rId8" Type="http://schemas.openxmlformats.org/officeDocument/2006/relationships/oleObject" Target="../embeddings/oleObject7.bin"/><Relationship Id="rId9" Type="http://schemas.openxmlformats.org/officeDocument/2006/relationships/oleObject" Target="../embeddings/oleObject8.bin"/><Relationship Id="rId10" Type="http://schemas.openxmlformats.org/officeDocument/2006/relationships/oleObject" Target="../embeddings/oleObject9.bin"/></Relationships>
</file>

<file path=ppt/slides/_rels/slide70.xml.rels><?xml version="1.0" encoding="UTF-8" standalone="yes"?>
<Relationships xmlns="http://schemas.openxmlformats.org/package/2006/relationships"><Relationship Id="rId11" Type="http://schemas.openxmlformats.org/officeDocument/2006/relationships/oleObject" Target="../embeddings/oleObject52.bin"/><Relationship Id="rId12" Type="http://schemas.openxmlformats.org/officeDocument/2006/relationships/oleObject" Target="../embeddings/oleObject53.bin"/><Relationship Id="rId1" Type="http://schemas.openxmlformats.org/officeDocument/2006/relationships/vmlDrawing" Target="../drawings/vmlDrawing10.vml"/><Relationship Id="rId2" Type="http://schemas.openxmlformats.org/officeDocument/2006/relationships/slideLayout" Target="../slideLayouts/slideLayout68.xml"/><Relationship Id="rId3" Type="http://schemas.openxmlformats.org/officeDocument/2006/relationships/oleObject" Target="../embeddings/oleObject44.bin"/><Relationship Id="rId4" Type="http://schemas.openxmlformats.org/officeDocument/2006/relationships/oleObject" Target="../embeddings/oleObject45.bin"/><Relationship Id="rId5" Type="http://schemas.openxmlformats.org/officeDocument/2006/relationships/oleObject" Target="../embeddings/oleObject46.bin"/><Relationship Id="rId6" Type="http://schemas.openxmlformats.org/officeDocument/2006/relationships/oleObject" Target="../embeddings/oleObject47.bin"/><Relationship Id="rId7" Type="http://schemas.openxmlformats.org/officeDocument/2006/relationships/oleObject" Target="../embeddings/oleObject48.bin"/><Relationship Id="rId8" Type="http://schemas.openxmlformats.org/officeDocument/2006/relationships/oleObject" Target="../embeddings/oleObject49.bin"/><Relationship Id="rId9" Type="http://schemas.openxmlformats.org/officeDocument/2006/relationships/oleObject" Target="../embeddings/oleObject50.bin"/><Relationship Id="rId10" Type="http://schemas.openxmlformats.org/officeDocument/2006/relationships/oleObject" Target="../embeddings/oleObject51.bin"/></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15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15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15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155.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12.png"/><Relationship Id="rId3" Type="http://schemas.openxmlformats.org/officeDocument/2006/relationships/image" Target="../media/image14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1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12.png"/><Relationship Id="rId3" Type="http://schemas.openxmlformats.org/officeDocument/2006/relationships/image" Target="../media/image156.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2.bin"/><Relationship Id="rId4" Type="http://schemas.openxmlformats.org/officeDocument/2006/relationships/oleObject" Target="../embeddings/oleObject13.bin"/><Relationship Id="rId5" Type="http://schemas.openxmlformats.org/officeDocument/2006/relationships/oleObject" Target="../embeddings/oleObject14.bin"/><Relationship Id="rId6" Type="http://schemas.openxmlformats.org/officeDocument/2006/relationships/oleObject" Target="../embeddings/oleObject15.bin"/><Relationship Id="rId7" Type="http://schemas.openxmlformats.org/officeDocument/2006/relationships/oleObject" Target="../embeddings/oleObject16.bin"/><Relationship Id="rId8" Type="http://schemas.openxmlformats.org/officeDocument/2006/relationships/oleObject" Target="../embeddings/oleObject17.bin"/><Relationship Id="rId9" Type="http://schemas.openxmlformats.org/officeDocument/2006/relationships/oleObject" Target="../embeddings/oleObject18.bin"/><Relationship Id="rId10" Type="http://schemas.openxmlformats.org/officeDocument/2006/relationships/oleObject" Target="../embeddings/oleObject19.bin"/><Relationship Id="rId1" Type="http://schemas.openxmlformats.org/officeDocument/2006/relationships/vmlDrawing" Target="../drawings/vmlDrawing3.vml"/><Relationship Id="rId2" Type="http://schemas.openxmlformats.org/officeDocument/2006/relationships/slideLayout" Target="../slideLayouts/slideLayout7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56.w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1" Type="http://schemas.openxmlformats.org/officeDocument/2006/relationships/oleObject" Target="../embeddings/oleObject61.bin"/><Relationship Id="rId12" Type="http://schemas.openxmlformats.org/officeDocument/2006/relationships/oleObject" Target="../embeddings/oleObject62.bin"/><Relationship Id="rId13" Type="http://schemas.openxmlformats.org/officeDocument/2006/relationships/oleObject" Target="../embeddings/oleObject63.bin"/><Relationship Id="rId14" Type="http://schemas.openxmlformats.org/officeDocument/2006/relationships/oleObject" Target="../embeddings/oleObject64.bin"/><Relationship Id="rId15" Type="http://schemas.openxmlformats.org/officeDocument/2006/relationships/oleObject" Target="../embeddings/oleObject65.bin"/><Relationship Id="rId16" Type="http://schemas.openxmlformats.org/officeDocument/2006/relationships/oleObject" Target="../embeddings/oleObject66.bin"/><Relationship Id="rId17" Type="http://schemas.openxmlformats.org/officeDocument/2006/relationships/oleObject" Target="../embeddings/oleObject67.bin"/><Relationship Id="rId1" Type="http://schemas.openxmlformats.org/officeDocument/2006/relationships/vmlDrawing" Target="../drawings/vmlDrawing11.vml"/><Relationship Id="rId2" Type="http://schemas.openxmlformats.org/officeDocument/2006/relationships/slideLayout" Target="../slideLayouts/slideLayout83.xml"/><Relationship Id="rId3" Type="http://schemas.openxmlformats.org/officeDocument/2006/relationships/image" Target="../media/image97.wmf"/><Relationship Id="rId4" Type="http://schemas.openxmlformats.org/officeDocument/2006/relationships/oleObject" Target="../embeddings/oleObject54.bin"/><Relationship Id="rId5" Type="http://schemas.openxmlformats.org/officeDocument/2006/relationships/oleObject" Target="../embeddings/oleObject55.bin"/><Relationship Id="rId6" Type="http://schemas.openxmlformats.org/officeDocument/2006/relationships/oleObject" Target="../embeddings/oleObject56.bin"/><Relationship Id="rId7" Type="http://schemas.openxmlformats.org/officeDocument/2006/relationships/oleObject" Target="../embeddings/oleObject57.bin"/><Relationship Id="rId8" Type="http://schemas.openxmlformats.org/officeDocument/2006/relationships/oleObject" Target="../embeddings/oleObject58.bin"/><Relationship Id="rId9" Type="http://schemas.openxmlformats.org/officeDocument/2006/relationships/oleObject" Target="../embeddings/oleObject59.bin"/><Relationship Id="rId10" Type="http://schemas.openxmlformats.org/officeDocument/2006/relationships/oleObject" Target="../embeddings/oleObject60.bin"/></Relationships>
</file>

<file path=ppt/slides/_rels/slide84.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1.png"/><Relationship Id="rId1" Type="http://schemas.openxmlformats.org/officeDocument/2006/relationships/slideLayout" Target="../slideLayouts/slideLayout84.xml"/><Relationship Id="rId2" Type="http://schemas.openxmlformats.org/officeDocument/2006/relationships/image" Target="../media/image16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image" Target="../media/image172.pdf"/><Relationship Id="rId3" Type="http://schemas.openxmlformats.org/officeDocument/2006/relationships/image" Target="../media/image173.png"/></Relationships>
</file>

<file path=ppt/slides/_rels/slide86.xml.rels><?xml version="1.0" encoding="UTF-8" standalone="yes"?>
<Relationships xmlns="http://schemas.openxmlformats.org/package/2006/relationships"><Relationship Id="rId3" Type="http://schemas.openxmlformats.org/officeDocument/2006/relationships/image" Target="../media/image173.png"/><Relationship Id="rId4" Type="http://schemas.openxmlformats.org/officeDocument/2006/relationships/image" Target="../media/image174.pdf"/><Relationship Id="rId5" Type="http://schemas.openxmlformats.org/officeDocument/2006/relationships/image" Target="../media/image175.png"/><Relationship Id="rId1" Type="http://schemas.openxmlformats.org/officeDocument/2006/relationships/slideLayout" Target="../slideLayouts/slideLayout84.xml"/><Relationship Id="rId2" Type="http://schemas.openxmlformats.org/officeDocument/2006/relationships/image" Target="../media/image172.pdf"/></Relationships>
</file>

<file path=ppt/slides/_rels/slide87.xml.rels><?xml version="1.0" encoding="UTF-8" standalone="yes"?>
<Relationships xmlns="http://schemas.openxmlformats.org/package/2006/relationships"><Relationship Id="rId3" Type="http://schemas.openxmlformats.org/officeDocument/2006/relationships/image" Target="../media/image174.pdf"/><Relationship Id="rId4" Type="http://schemas.openxmlformats.org/officeDocument/2006/relationships/image" Target="../media/image175.png"/><Relationship Id="rId5" Type="http://schemas.openxmlformats.org/officeDocument/2006/relationships/oleObject" Target="../embeddings/oleObject68.bin"/><Relationship Id="rId6" Type="http://schemas.openxmlformats.org/officeDocument/2006/relationships/image" Target="../media/image177.jpeg"/><Relationship Id="rId1" Type="http://schemas.openxmlformats.org/officeDocument/2006/relationships/vmlDrawing" Target="../drawings/vmlDrawing12.vml"/><Relationship Id="rId2" Type="http://schemas.openxmlformats.org/officeDocument/2006/relationships/slideLayout" Target="../slideLayouts/slideLayout84.xml"/></Relationships>
</file>

<file path=ppt/slides/_rels/slide88.xml.rels><?xml version="1.0" encoding="UTF-8" standalone="yes"?>
<Relationships xmlns="http://schemas.openxmlformats.org/package/2006/relationships"><Relationship Id="rId3" Type="http://schemas.openxmlformats.org/officeDocument/2006/relationships/image" Target="../media/image174.pdf"/><Relationship Id="rId4" Type="http://schemas.openxmlformats.org/officeDocument/2006/relationships/image" Target="../media/image175.png"/><Relationship Id="rId5" Type="http://schemas.openxmlformats.org/officeDocument/2006/relationships/oleObject" Target="../embeddings/oleObject69.bin"/><Relationship Id="rId6" Type="http://schemas.openxmlformats.org/officeDocument/2006/relationships/image" Target="../media/image177.jpeg"/><Relationship Id="rId7" Type="http://schemas.openxmlformats.org/officeDocument/2006/relationships/image" Target="../media/image178.png"/><Relationship Id="rId8" Type="http://schemas.openxmlformats.org/officeDocument/2006/relationships/image" Target="../media/image179.png"/><Relationship Id="rId1" Type="http://schemas.openxmlformats.org/officeDocument/2006/relationships/vmlDrawing" Target="../drawings/vmlDrawing13.vml"/><Relationship Id="rId2" Type="http://schemas.openxmlformats.org/officeDocument/2006/relationships/slideLayout" Target="../slideLayouts/slideLayout84.xml"/></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70.bin"/><Relationship Id="rId4" Type="http://schemas.openxmlformats.org/officeDocument/2006/relationships/oleObject" Target="../embeddings/oleObject71.bin"/><Relationship Id="rId5" Type="http://schemas.openxmlformats.org/officeDocument/2006/relationships/oleObject" Target="../embeddings/oleObject72.bin"/><Relationship Id="rId6" Type="http://schemas.openxmlformats.org/officeDocument/2006/relationships/oleObject" Target="../embeddings/oleObject73.bin"/><Relationship Id="rId7" Type="http://schemas.openxmlformats.org/officeDocument/2006/relationships/oleObject" Target="../embeddings/oleObject74.bin"/><Relationship Id="rId8" Type="http://schemas.openxmlformats.org/officeDocument/2006/relationships/oleObject" Target="../embeddings/oleObject75.bin"/><Relationship Id="rId9" Type="http://schemas.openxmlformats.org/officeDocument/2006/relationships/oleObject" Target="../embeddings/oleObject76.bin"/><Relationship Id="rId1" Type="http://schemas.openxmlformats.org/officeDocument/2006/relationships/vmlDrawing" Target="../drawings/vmlDrawing14.vml"/><Relationship Id="rId2"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0.bin"/><Relationship Id="rId4" Type="http://schemas.openxmlformats.org/officeDocument/2006/relationships/oleObject" Target="../embeddings/oleObject21.bin"/><Relationship Id="rId5" Type="http://schemas.openxmlformats.org/officeDocument/2006/relationships/oleObject" Target="../embeddings/oleObject22.bin"/><Relationship Id="rId6" Type="http://schemas.openxmlformats.org/officeDocument/2006/relationships/oleObject" Target="../embeddings/oleObject23.bin"/><Relationship Id="rId7" Type="http://schemas.openxmlformats.org/officeDocument/2006/relationships/oleObject" Target="../embeddings/oleObject24.bin"/><Relationship Id="rId8" Type="http://schemas.openxmlformats.org/officeDocument/2006/relationships/oleObject" Target="../embeddings/oleObject25.bin"/><Relationship Id="rId9" Type="http://schemas.openxmlformats.org/officeDocument/2006/relationships/oleObject" Target="../embeddings/oleObject26.bin"/><Relationship Id="rId10" Type="http://schemas.openxmlformats.org/officeDocument/2006/relationships/oleObject" Target="../embeddings/oleObject27.bin"/><Relationship Id="rId1" Type="http://schemas.openxmlformats.org/officeDocument/2006/relationships/vmlDrawing" Target="../drawings/vmlDrawing4.vml"/><Relationship Id="rId2" Type="http://schemas.openxmlformats.org/officeDocument/2006/relationships/slideLayout" Target="../slideLayouts/slideLayout70.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77.bin"/><Relationship Id="rId4" Type="http://schemas.openxmlformats.org/officeDocument/2006/relationships/oleObject" Target="../embeddings/oleObject78.bin"/><Relationship Id="rId5" Type="http://schemas.openxmlformats.org/officeDocument/2006/relationships/oleObject" Target="../embeddings/oleObject79.bin"/><Relationship Id="rId6" Type="http://schemas.openxmlformats.org/officeDocument/2006/relationships/oleObject" Target="../embeddings/oleObject80.bin"/><Relationship Id="rId7" Type="http://schemas.openxmlformats.org/officeDocument/2006/relationships/oleObject" Target="../embeddings/oleObject81.bin"/><Relationship Id="rId8" Type="http://schemas.openxmlformats.org/officeDocument/2006/relationships/oleObject" Target="../embeddings/oleObject82.bin"/><Relationship Id="rId9" Type="http://schemas.openxmlformats.org/officeDocument/2006/relationships/oleObject" Target="../embeddings/oleObject83.bin"/><Relationship Id="rId10" Type="http://schemas.openxmlformats.org/officeDocument/2006/relationships/image" Target="../media/image184.pdf"/><Relationship Id="rId11" Type="http://schemas.openxmlformats.org/officeDocument/2006/relationships/image" Target="../media/image185.png"/><Relationship Id="rId1" Type="http://schemas.openxmlformats.org/officeDocument/2006/relationships/vmlDrawing" Target="../drawings/vmlDrawing15.vml"/><Relationship Id="rId2" Type="http://schemas.openxmlformats.org/officeDocument/2006/relationships/slideLayout" Target="../slideLayouts/slideLayout8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image" Target="../media/image186.pdf"/><Relationship Id="rId3" Type="http://schemas.openxmlformats.org/officeDocument/2006/relationships/image" Target="../media/image187.png"/></Relationships>
</file>

<file path=ppt/slides/_rels/slide92.xml.rels><?xml version="1.0" encoding="UTF-8" standalone="yes"?>
<Relationships xmlns="http://schemas.openxmlformats.org/package/2006/relationships"><Relationship Id="rId3" Type="http://schemas.openxmlformats.org/officeDocument/2006/relationships/image" Target="../media/image187.png"/><Relationship Id="rId4" Type="http://schemas.openxmlformats.org/officeDocument/2006/relationships/image" Target="../media/image188.png"/><Relationship Id="rId1" Type="http://schemas.openxmlformats.org/officeDocument/2006/relationships/slideLayout" Target="../slideLayouts/slideLayout84.xml"/><Relationship Id="rId2" Type="http://schemas.openxmlformats.org/officeDocument/2006/relationships/image" Target="../media/image186.pdf"/></Relationships>
</file>

<file path=ppt/slides/_rels/slide93.xml.rels><?xml version="1.0" encoding="UTF-8" standalone="yes"?>
<Relationships xmlns="http://schemas.openxmlformats.org/package/2006/relationships"><Relationship Id="rId3" Type="http://schemas.openxmlformats.org/officeDocument/2006/relationships/image" Target="../media/image189.pdf"/><Relationship Id="rId4" Type="http://schemas.openxmlformats.org/officeDocument/2006/relationships/image" Target="../media/image190.png"/><Relationship Id="rId1" Type="http://schemas.openxmlformats.org/officeDocument/2006/relationships/slideLayout" Target="../slideLayouts/slideLayout84.xml"/><Relationship Id="rId2" Type="http://schemas.openxmlformats.org/officeDocument/2006/relationships/image" Target="../media/image188.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1.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1.png"/><Relationship Id="rId3" Type="http://schemas.openxmlformats.org/officeDocument/2006/relationships/image" Target="../media/image192.tif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3.jpeg"/><Relationship Id="rId3" Type="http://schemas.openxmlformats.org/officeDocument/2006/relationships/image" Target="../media/image194.png"/></Relationships>
</file>

<file path=ppt/slides/_rels/slide98.xml.rels><?xml version="1.0" encoding="UTF-8" standalone="yes"?>
<Relationships xmlns="http://schemas.openxmlformats.org/package/2006/relationships"><Relationship Id="rId3" Type="http://schemas.openxmlformats.org/officeDocument/2006/relationships/image" Target="../media/image195.pdf"/><Relationship Id="rId4" Type="http://schemas.openxmlformats.org/officeDocument/2006/relationships/image" Target="../media/image196.png"/><Relationship Id="rId1" Type="http://schemas.openxmlformats.org/officeDocument/2006/relationships/slideLayout" Target="../slideLayouts/slideLayout2.xml"/><Relationship Id="rId2" Type="http://schemas.openxmlformats.org/officeDocument/2006/relationships/image" Target="../media/image193.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image" Target="../media/image19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ATLAS_grafiti.jpg"/>
          <p:cNvPicPr>
            <a:picLocks noChangeAspect="1"/>
          </p:cNvPicPr>
          <p:nvPr/>
        </p:nvPicPr>
        <p:blipFill>
          <a:blip r:embed="rId2"/>
          <a:srcRect l="275" t="772" r="624" b="463"/>
          <a:stretch>
            <a:fillRect/>
          </a:stretch>
        </p:blipFill>
        <p:spPr>
          <a:xfrm>
            <a:off x="0" y="0"/>
            <a:ext cx="9144000" cy="6860679"/>
          </a:xfrm>
          <a:prstGeom prst="rect">
            <a:avLst/>
          </a:prstGeom>
        </p:spPr>
      </p:pic>
      <p:sp>
        <p:nvSpPr>
          <p:cNvPr id="5" name="Rectangle 4"/>
          <p:cNvSpPr/>
          <p:nvPr/>
        </p:nvSpPr>
        <p:spPr>
          <a:xfrm>
            <a:off x="0" y="3733800"/>
            <a:ext cx="9144000" cy="990600"/>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0" y="1676400"/>
            <a:ext cx="9144000" cy="1511059"/>
          </a:xfrm>
          <a:prstGeom prst="rect">
            <a:avLst/>
          </a:prstGeom>
          <a:solidFill>
            <a:schemeClr val="bg1">
              <a:alpha val="85000"/>
            </a:schemeClr>
          </a:solidFill>
          <a:ln w="3175">
            <a:noFill/>
          </a:ln>
          <a:effectLst/>
        </p:spPr>
        <p:style>
          <a:lnRef idx="3">
            <a:schemeClr val="lt1"/>
          </a:lnRef>
          <a:fillRef idx="1">
            <a:schemeClr val="accent3"/>
          </a:fillRef>
          <a:effectRef idx="1">
            <a:schemeClr val="accent3"/>
          </a:effectRef>
          <a:fontRef idx="minor">
            <a:schemeClr val="lt1"/>
          </a:fontRef>
        </p:style>
        <p:txBody>
          <a:bodyPr anchor="ctr">
            <a:prstTxWarp prst="textNoShape">
              <a:avLst/>
            </a:prstTxWarp>
          </a:bodyPr>
          <a:lstStyle/>
          <a:p>
            <a:pPr algn="ctr">
              <a:defRPr/>
            </a:pPr>
            <a:endParaRPr lang="en-GB" sz="1800">
              <a:solidFill>
                <a:srgbClr val="262626"/>
              </a:solidFill>
              <a:ea typeface="Calibri" charset="0"/>
              <a:cs typeface="Calibri" charset="0"/>
            </a:endParaRPr>
          </a:p>
        </p:txBody>
      </p:sp>
      <p:sp>
        <p:nvSpPr>
          <p:cNvPr id="7" name="Text Box 5"/>
          <p:cNvSpPr txBox="1">
            <a:spLocks noChangeArrowheads="1"/>
          </p:cNvSpPr>
          <p:nvPr/>
        </p:nvSpPr>
        <p:spPr bwMode="auto">
          <a:xfrm>
            <a:off x="0" y="1754719"/>
            <a:ext cx="9144000" cy="1323439"/>
          </a:xfrm>
          <a:prstGeom prst="rect">
            <a:avLst/>
          </a:prstGeom>
          <a:noFill/>
          <a:ln w="9525">
            <a:noFill/>
            <a:miter lim="800000"/>
            <a:headEnd/>
            <a:tailEnd/>
          </a:ln>
          <a:effectLst/>
        </p:spPr>
        <p:txBody>
          <a:bodyPr>
            <a:prstTxWarp prst="textNoShape">
              <a:avLst/>
            </a:prstTxWarp>
            <a:spAutoFit/>
          </a:bodyPr>
          <a:lstStyle/>
          <a:p>
            <a:pPr algn="ctr"/>
            <a:r>
              <a:rPr lang="en-US" sz="4000" b="1" dirty="0" smtClean="0">
                <a:solidFill>
                  <a:srgbClr val="262626"/>
                </a:solidFill>
                <a:effectLst>
                  <a:outerShdw blurRad="38100" dist="38100" dir="2700000" algn="tl">
                    <a:srgbClr val="DDDDDD"/>
                  </a:outerShdw>
                </a:effectLst>
                <a:latin typeface="Trebuchet MS"/>
                <a:ea typeface="Calibri" charset="0"/>
                <a:cs typeface="Trebuchet MS"/>
              </a:rPr>
              <a:t>Particle Physics at Year Two of the Large </a:t>
            </a:r>
            <a:r>
              <a:rPr lang="en-US" sz="4000" b="1" dirty="0" err="1" smtClean="0">
                <a:solidFill>
                  <a:srgbClr val="262626"/>
                </a:solidFill>
                <a:effectLst>
                  <a:outerShdw blurRad="38100" dist="38100" dir="2700000" algn="tl">
                    <a:srgbClr val="DDDDDD"/>
                  </a:outerShdw>
                </a:effectLst>
                <a:latin typeface="Trebuchet MS"/>
                <a:ea typeface="Calibri" charset="0"/>
                <a:cs typeface="Trebuchet MS"/>
              </a:rPr>
              <a:t>Hadron</a:t>
            </a:r>
            <a:r>
              <a:rPr lang="en-US" sz="4000" b="1" dirty="0" smtClean="0">
                <a:solidFill>
                  <a:srgbClr val="262626"/>
                </a:solidFill>
                <a:effectLst>
                  <a:outerShdw blurRad="38100" dist="38100" dir="2700000" algn="tl">
                    <a:srgbClr val="DDDDDD"/>
                  </a:outerShdw>
                </a:effectLst>
                <a:latin typeface="Trebuchet MS"/>
                <a:ea typeface="Calibri" charset="0"/>
                <a:cs typeface="Trebuchet MS"/>
              </a:rPr>
              <a:t> Collider</a:t>
            </a:r>
            <a:endParaRPr lang="en-GB" sz="4000" b="1" dirty="0">
              <a:solidFill>
                <a:srgbClr val="262626"/>
              </a:solidFill>
              <a:effectLst>
                <a:outerShdw blurRad="38100" dist="38100" dir="2700000" algn="tl">
                  <a:srgbClr val="DDDDDD"/>
                </a:outerShdw>
              </a:effectLst>
              <a:latin typeface="Trebuchet MS"/>
              <a:ea typeface="Calibri" charset="0"/>
              <a:cs typeface="Trebuchet MS"/>
            </a:endParaRPr>
          </a:p>
        </p:txBody>
      </p:sp>
      <p:sp>
        <p:nvSpPr>
          <p:cNvPr id="8" name="Rectangle 3"/>
          <p:cNvSpPr>
            <a:spLocks noChangeArrowheads="1"/>
          </p:cNvSpPr>
          <p:nvPr/>
        </p:nvSpPr>
        <p:spPr bwMode="auto">
          <a:xfrm>
            <a:off x="0" y="3834505"/>
            <a:ext cx="9144000" cy="784830"/>
          </a:xfrm>
          <a:prstGeom prst="rect">
            <a:avLst/>
          </a:prstGeom>
          <a:noFill/>
          <a:ln w="9525">
            <a:noFill/>
            <a:miter lim="800000"/>
            <a:headEnd/>
            <a:tailEnd/>
          </a:ln>
        </p:spPr>
        <p:txBody>
          <a:bodyPr>
            <a:prstTxWarp prst="textNoShape">
              <a:avLst/>
            </a:prstTxWarp>
            <a:spAutoFit/>
          </a:bodyPr>
          <a:lstStyle/>
          <a:p>
            <a:pPr algn="ctr"/>
            <a:r>
              <a:rPr lang="en-GB" sz="1800" dirty="0" smtClean="0">
                <a:solidFill>
                  <a:srgbClr val="000000"/>
                </a:solidFill>
                <a:latin typeface="Trebuchet MS"/>
                <a:ea typeface="Arial" charset="0"/>
                <a:cs typeface="Trebuchet MS"/>
              </a:rPr>
              <a:t>Andreas Hoecker (CERN)</a:t>
            </a:r>
          </a:p>
          <a:p>
            <a:pPr algn="ctr"/>
            <a:endParaRPr lang="en-GB" sz="600" dirty="0" smtClean="0">
              <a:solidFill>
                <a:srgbClr val="000000"/>
              </a:solidFill>
              <a:latin typeface="Trebuchet MS"/>
              <a:ea typeface="Arial" charset="0"/>
              <a:cs typeface="Trebuchet MS"/>
            </a:endParaRPr>
          </a:p>
          <a:p>
            <a:pPr algn="ctr">
              <a:lnSpc>
                <a:spcPct val="120000"/>
              </a:lnSpc>
            </a:pPr>
            <a:r>
              <a:rPr lang="en-US" sz="1800" dirty="0" smtClean="0">
                <a:solidFill>
                  <a:srgbClr val="000000"/>
                </a:solidFill>
                <a:latin typeface="Trebuchet MS"/>
                <a:ea typeface="Arial" charset="0"/>
                <a:cs typeface="Trebuchet MS"/>
              </a:rPr>
              <a:t>Colloquium, 17 October 2011, Berkeley, CA</a:t>
            </a:r>
            <a:endParaRPr lang="en-GB" sz="1800" dirty="0">
              <a:solidFill>
                <a:srgbClr val="000000"/>
              </a:solidFill>
              <a:latin typeface="Trebuchet MS"/>
              <a:ea typeface="Arial" charset="0"/>
              <a:cs typeface="Trebuchet MS"/>
            </a:endParaRPr>
          </a:p>
        </p:txBody>
      </p:sp>
      <p:sp>
        <p:nvSpPr>
          <p:cNvPr id="9" name="TextBox 8"/>
          <p:cNvSpPr txBox="1"/>
          <p:nvPr/>
        </p:nvSpPr>
        <p:spPr>
          <a:xfrm>
            <a:off x="0" y="6629400"/>
            <a:ext cx="1071670" cy="200055"/>
          </a:xfrm>
          <a:prstGeom prst="rect">
            <a:avLst/>
          </a:prstGeom>
          <a:noFill/>
        </p:spPr>
        <p:txBody>
          <a:bodyPr wrap="none" rtlCol="0">
            <a:spAutoFit/>
          </a:bodyPr>
          <a:lstStyle/>
          <a:p>
            <a:r>
              <a:rPr lang="en-GB" sz="700" i="1" dirty="0" smtClean="0">
                <a:solidFill>
                  <a:schemeClr val="bg1"/>
                </a:solidFill>
                <a:latin typeface="Trebuchet MS"/>
                <a:cs typeface="Trebuchet MS"/>
              </a:rPr>
              <a:t>Version: May 31, 0:17</a:t>
            </a:r>
            <a:endParaRPr lang="en-GB" sz="700" i="1" dirty="0">
              <a:solidFill>
                <a:schemeClr val="bg1"/>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10"/>
          <p:cNvSpPr>
            <a:spLocks noChangeArrowheads="1"/>
          </p:cNvSpPr>
          <p:nvPr/>
        </p:nvSpPr>
        <p:spPr bwMode="auto">
          <a:xfrm>
            <a:off x="1466850" y="1673225"/>
            <a:ext cx="6165850" cy="4230688"/>
          </a:xfrm>
          <a:prstGeom prst="rect">
            <a:avLst/>
          </a:prstGeom>
          <a:solidFill>
            <a:srgbClr val="FFFFFF">
              <a:alpha val="77000"/>
            </a:srgbClr>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46" name="Text Box 55"/>
          <p:cNvSpPr txBox="1">
            <a:spLocks noChangeArrowheads="1"/>
          </p:cNvSpPr>
          <p:nvPr/>
        </p:nvSpPr>
        <p:spPr bwMode="auto">
          <a:xfrm>
            <a:off x="0" y="638175"/>
            <a:ext cx="9144000" cy="541338"/>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b="1" kern="0" dirty="0" smtClean="0">
                <a:solidFill>
                  <a:sysClr val="windowText" lastClr="000000"/>
                </a:solidFill>
                <a:latin typeface="Trebuchet MS"/>
                <a:cs typeface="Trebuchet MS"/>
              </a:rPr>
              <a:t>The SM describes all observed phenomena in particle physics by </a:t>
            </a:r>
            <a:r>
              <a:rPr lang="en-GB" sz="1600" b="1" kern="0" dirty="0" smtClean="0">
                <a:solidFill>
                  <a:srgbClr val="D00209"/>
                </a:solidFill>
                <a:latin typeface="Trebuchet MS"/>
                <a:cs typeface="Trebuchet MS"/>
              </a:rPr>
              <a:t>19 parameters </a:t>
            </a:r>
            <a:r>
              <a:rPr lang="en-GB" sz="1600" b="1" kern="0" dirty="0" smtClean="0">
                <a:solidFill>
                  <a:sysClr val="windowText" lastClr="000000"/>
                </a:solidFill>
                <a:latin typeface="Trebuchet MS"/>
                <a:cs typeface="Trebuchet MS"/>
              </a:rPr>
              <a:t>(</a:t>
            </a:r>
            <a:r>
              <a:rPr lang="en-GB" sz="1600" b="1" i="1" kern="0" dirty="0" smtClean="0">
                <a:solidFill>
                  <a:sysClr val="windowText" lastClr="000000"/>
                </a:solidFill>
                <a:latin typeface="Trebuchet MS"/>
                <a:cs typeface="Trebuchet MS"/>
              </a:rPr>
              <a:t>?</a:t>
            </a:r>
            <a:r>
              <a:rPr lang="en-GB" sz="1600" b="1" kern="0" dirty="0" smtClean="0">
                <a:solidFill>
                  <a:sysClr val="windowText" lastClr="000000"/>
                </a:solidFill>
                <a:latin typeface="Trebuchet MS"/>
                <a:cs typeface="Trebuchet MS"/>
              </a:rPr>
              <a:t>)</a:t>
            </a:r>
            <a:endParaRPr lang="en-GB" sz="1600" b="1" kern="0" dirty="0">
              <a:solidFill>
                <a:sysClr val="windowText" lastClr="000000"/>
              </a:solidFill>
              <a:latin typeface="Trebuchet MS"/>
              <a:cs typeface="Trebuchet MS"/>
            </a:endParaRPr>
          </a:p>
        </p:txBody>
      </p:sp>
      <p:sp>
        <p:nvSpPr>
          <p:cNvPr id="4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pic>
        <p:nvPicPr>
          <p:cNvPr id="53" name="Picture 52" descr="dumm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8600" y="1342572"/>
            <a:ext cx="4114800" cy="3991428"/>
          </a:xfrm>
          <a:prstGeom prst="rect">
            <a:avLst/>
          </a:prstGeom>
          <a:effectLst>
            <a:outerShdw blurRad="431800" dist="38100" dir="2700000">
              <a:srgbClr val="000000">
                <a:alpha val="30000"/>
              </a:srgbClr>
            </a:outerShdw>
          </a:effectLst>
        </p:spPr>
      </p:pic>
      <p:sp>
        <p:nvSpPr>
          <p:cNvPr id="54" name="Rectangle 53"/>
          <p:cNvSpPr/>
          <p:nvPr/>
        </p:nvSpPr>
        <p:spPr>
          <a:xfrm>
            <a:off x="4495799" y="1828800"/>
            <a:ext cx="3113617" cy="2339102"/>
          </a:xfrm>
          <a:prstGeom prst="rect">
            <a:avLst/>
          </a:prstGeom>
        </p:spPr>
        <p:txBody>
          <a:bodyPr wrap="square">
            <a:spAutoFit/>
          </a:bodyPr>
          <a:lstStyle/>
          <a:p>
            <a:pPr marL="271463" indent="-271463">
              <a:buFont typeface="Arial"/>
              <a:buChar char="•"/>
            </a:pPr>
            <a:r>
              <a:rPr lang="en-US" sz="1800" dirty="0" smtClean="0">
                <a:latin typeface="Trebuchet MS"/>
                <a:cs typeface="Trebuchet MS"/>
              </a:rPr>
              <a:t>Above ~100 GeV, electro-magnetic and weak interactions are unified</a:t>
            </a:r>
          </a:p>
          <a:p>
            <a:pPr marL="271463" indent="-271463">
              <a:spcBef>
                <a:spcPts val="1200"/>
              </a:spcBef>
              <a:buFont typeface="Arial"/>
              <a:buChar char="•"/>
            </a:pPr>
            <a:r>
              <a:rPr lang="en-US" sz="1800" dirty="0" smtClean="0">
                <a:latin typeface="Trebuchet MS"/>
                <a:cs typeface="Trebuchet MS"/>
              </a:rPr>
              <a:t>Below 100 GeV, </a:t>
            </a:r>
            <a:r>
              <a:rPr lang="en-US" sz="1800" dirty="0" smtClean="0">
                <a:solidFill>
                  <a:srgbClr val="0D00FF"/>
                </a:solidFill>
                <a:latin typeface="Trebuchet MS"/>
                <a:cs typeface="Trebuchet MS"/>
              </a:rPr>
              <a:t>weak interaction </a:t>
            </a:r>
            <a:r>
              <a:rPr lang="en-US" sz="1800" dirty="0" smtClean="0">
                <a:latin typeface="Trebuchet MS"/>
                <a:cs typeface="Trebuchet MS"/>
              </a:rPr>
              <a:t>is weaker than </a:t>
            </a:r>
            <a:r>
              <a:rPr lang="en-US" sz="1800" dirty="0" smtClean="0">
                <a:solidFill>
                  <a:srgbClr val="FF0000"/>
                </a:solidFill>
                <a:latin typeface="Trebuchet MS"/>
                <a:cs typeface="Trebuchet MS"/>
              </a:rPr>
              <a:t>electromagnetism</a:t>
            </a:r>
          </a:p>
          <a:p>
            <a:pPr marL="271463" indent="-271463">
              <a:spcBef>
                <a:spcPts val="1200"/>
              </a:spcBef>
              <a:buFont typeface="Arial"/>
              <a:buChar char="•"/>
            </a:pPr>
            <a:r>
              <a:rPr lang="en-US" sz="1800" b="1" i="1" dirty="0" smtClean="0">
                <a:latin typeface="Trebuchet MS"/>
                <a:cs typeface="Trebuchet MS"/>
              </a:rPr>
              <a:t>Electroweak interaction</a:t>
            </a:r>
            <a:endParaRPr lang="en-GB" sz="1800" b="1" i="1" dirty="0">
              <a:latin typeface="Trebuchet MS"/>
              <a:cs typeface="Trebuchet MS"/>
            </a:endParaRPr>
          </a:p>
        </p:txBody>
      </p:sp>
      <p:sp>
        <p:nvSpPr>
          <p:cNvPr id="55" name="TextBox 54"/>
          <p:cNvSpPr txBox="1"/>
          <p:nvPr/>
        </p:nvSpPr>
        <p:spPr>
          <a:xfrm>
            <a:off x="4800600" y="4343400"/>
            <a:ext cx="2362200" cy="646331"/>
          </a:xfrm>
          <a:prstGeom prst="rect">
            <a:avLst/>
          </a:prstGeom>
          <a:noFill/>
        </p:spPr>
        <p:txBody>
          <a:bodyPr wrap="square" rtlCol="0">
            <a:spAutoFit/>
          </a:bodyPr>
          <a:lstStyle/>
          <a:p>
            <a:r>
              <a:rPr lang="en-GB" sz="1200" dirty="0" smtClean="0"/>
              <a:t>HERA data from electron–quark scattering into </a:t>
            </a:r>
            <a:r>
              <a:rPr lang="en-GB" sz="1200" i="1" dirty="0" err="1" smtClean="0"/>
              <a:t>e</a:t>
            </a:r>
            <a:r>
              <a:rPr lang="en-GB" sz="1200" dirty="0" err="1" smtClean="0"/>
              <a:t>+</a:t>
            </a:r>
            <a:r>
              <a:rPr lang="en-GB" sz="1200" i="1" dirty="0" err="1" smtClean="0"/>
              <a:t>q</a:t>
            </a:r>
            <a:r>
              <a:rPr lang="en-GB" sz="1200" i="1" dirty="0" smtClean="0"/>
              <a:t> </a:t>
            </a:r>
            <a:r>
              <a:rPr lang="en-GB" sz="1200" dirty="0" smtClean="0"/>
              <a:t>(NC = </a:t>
            </a:r>
            <a:r>
              <a:rPr lang="en-GB" sz="1200" i="1" dirty="0" err="1" smtClean="0">
                <a:latin typeface="Symbol" charset="2"/>
                <a:cs typeface="Symbol" charset="2"/>
              </a:rPr>
              <a:t>g</a:t>
            </a:r>
            <a:r>
              <a:rPr lang="en-GB" sz="1200" dirty="0" err="1" smtClean="0"/>
              <a:t>,</a:t>
            </a:r>
            <a:r>
              <a:rPr lang="en-GB" sz="1200" i="1" dirty="0" err="1" smtClean="0"/>
              <a:t>Z</a:t>
            </a:r>
            <a:r>
              <a:rPr lang="en-GB" sz="1200" dirty="0" smtClean="0"/>
              <a:t>) or </a:t>
            </a:r>
            <a:r>
              <a:rPr lang="en-GB" sz="1200" i="1" dirty="0" err="1" smtClean="0">
                <a:latin typeface="Symbol" charset="2"/>
                <a:cs typeface="Symbol" charset="2"/>
              </a:rPr>
              <a:t>n</a:t>
            </a:r>
            <a:r>
              <a:rPr lang="en-GB" sz="1200" dirty="0" err="1" smtClean="0">
                <a:latin typeface="Arial"/>
                <a:cs typeface="Arial"/>
              </a:rPr>
              <a:t>+</a:t>
            </a:r>
            <a:r>
              <a:rPr lang="en-GB" sz="1200" i="1" dirty="0" err="1" smtClean="0">
                <a:latin typeface="Arial"/>
                <a:cs typeface="Arial"/>
              </a:rPr>
              <a:t>q</a:t>
            </a:r>
            <a:r>
              <a:rPr lang="en-GB" sz="1200" i="1" dirty="0" smtClean="0"/>
              <a:t> </a:t>
            </a:r>
            <a:r>
              <a:rPr lang="en-GB" sz="1200" dirty="0" smtClean="0"/>
              <a:t>(CC = </a:t>
            </a:r>
            <a:r>
              <a:rPr lang="en-GB" sz="1200" i="1" dirty="0" smtClean="0"/>
              <a:t>W</a:t>
            </a:r>
            <a:r>
              <a:rPr lang="en-GB" sz="800" i="1" dirty="0" smtClean="0"/>
              <a:t> </a:t>
            </a:r>
            <a:r>
              <a:rPr lang="en-GB" sz="1200" i="1" baseline="30000" dirty="0" smtClean="0"/>
              <a:t>±</a:t>
            </a:r>
            <a:r>
              <a:rPr lang="en-GB" sz="1200" dirty="0" smtClean="0"/>
              <a:t>)</a:t>
            </a:r>
            <a:endParaRPr lang="en-GB" sz="1200" dirty="0"/>
          </a:p>
        </p:txBody>
      </p:sp>
      <p:sp>
        <p:nvSpPr>
          <p:cNvPr id="9" name="TextBox 8"/>
          <p:cNvSpPr txBox="1"/>
          <p:nvPr/>
        </p:nvSpPr>
        <p:spPr>
          <a:xfrm rot="1998765">
            <a:off x="1115178" y="2121827"/>
            <a:ext cx="1146468" cy="307777"/>
          </a:xfrm>
          <a:prstGeom prst="rect">
            <a:avLst/>
          </a:prstGeom>
          <a:noFill/>
        </p:spPr>
        <p:txBody>
          <a:bodyPr wrap="none" rtlCol="0">
            <a:spAutoFit/>
          </a:bodyPr>
          <a:lstStyle/>
          <a:p>
            <a:r>
              <a:rPr lang="en-GB" sz="1400" dirty="0" err="1" smtClean="0">
                <a:solidFill>
                  <a:srgbClr val="0D00FF"/>
                </a:solidFill>
                <a:latin typeface="Symbol" charset="2"/>
                <a:cs typeface="Symbol" charset="2"/>
              </a:rPr>
              <a:t>g</a:t>
            </a:r>
            <a:r>
              <a:rPr lang="en-GB" sz="1400" dirty="0" smtClean="0">
                <a:solidFill>
                  <a:srgbClr val="0D00FF"/>
                </a:solidFill>
                <a:latin typeface="Trebuchet MS"/>
                <a:cs typeface="Trebuchet MS"/>
              </a:rPr>
              <a:t>, </a:t>
            </a:r>
            <a:r>
              <a:rPr lang="en-GB" sz="1400" i="1" dirty="0" smtClean="0">
                <a:solidFill>
                  <a:srgbClr val="0D00FF"/>
                </a:solidFill>
                <a:latin typeface="Trebuchet MS"/>
                <a:cs typeface="Trebuchet MS"/>
              </a:rPr>
              <a:t>Z</a:t>
            </a:r>
            <a:r>
              <a:rPr lang="en-GB" sz="1400" dirty="0" smtClean="0">
                <a:solidFill>
                  <a:srgbClr val="0D00FF"/>
                </a:solidFill>
                <a:latin typeface="Trebuchet MS"/>
                <a:cs typeface="Trebuchet MS"/>
              </a:rPr>
              <a:t> current</a:t>
            </a:r>
            <a:endParaRPr lang="en-GB" sz="1400" dirty="0">
              <a:solidFill>
                <a:srgbClr val="0D00FF"/>
              </a:solidFill>
              <a:latin typeface="Trebuchet MS"/>
              <a:cs typeface="Trebuchet MS"/>
            </a:endParaRPr>
          </a:p>
        </p:txBody>
      </p:sp>
      <p:sp>
        <p:nvSpPr>
          <p:cNvPr id="10" name="TextBox 9"/>
          <p:cNvSpPr txBox="1"/>
          <p:nvPr/>
        </p:nvSpPr>
        <p:spPr>
          <a:xfrm rot="618757">
            <a:off x="950527" y="2654651"/>
            <a:ext cx="992579" cy="307777"/>
          </a:xfrm>
          <a:prstGeom prst="rect">
            <a:avLst/>
          </a:prstGeom>
          <a:noFill/>
        </p:spPr>
        <p:txBody>
          <a:bodyPr wrap="none" rtlCol="0">
            <a:spAutoFit/>
          </a:bodyPr>
          <a:lstStyle/>
          <a:p>
            <a:r>
              <a:rPr lang="en-GB" sz="1400" i="1" dirty="0" smtClean="0">
                <a:solidFill>
                  <a:srgbClr val="FF0000"/>
                </a:solidFill>
                <a:latin typeface="Trebuchet MS"/>
                <a:cs typeface="Trebuchet MS"/>
              </a:rPr>
              <a:t>W</a:t>
            </a:r>
            <a:r>
              <a:rPr lang="en-GB" sz="1400" dirty="0" smtClean="0">
                <a:solidFill>
                  <a:srgbClr val="FF0000"/>
                </a:solidFill>
                <a:latin typeface="Trebuchet MS"/>
                <a:cs typeface="Trebuchet MS"/>
              </a:rPr>
              <a:t> current</a:t>
            </a:r>
            <a:endParaRPr lang="en-GB" sz="1400" dirty="0">
              <a:solidFill>
                <a:srgbClr val="FF0000"/>
              </a:solidFill>
              <a:latin typeface="Trebuchet MS"/>
              <a:cs typeface="Trebuchet MS"/>
            </a:endParaRPr>
          </a:p>
        </p:txBody>
      </p:sp>
      <p:sp>
        <p:nvSpPr>
          <p:cNvPr id="11" name="Text Box 53"/>
          <p:cNvSpPr txBox="1">
            <a:spLocks noChangeArrowheads="1"/>
          </p:cNvSpPr>
          <p:nvPr/>
        </p:nvSpPr>
        <p:spPr bwMode="auto">
          <a:xfrm>
            <a:off x="3671888" y="5495925"/>
            <a:ext cx="4725987" cy="833178"/>
          </a:xfrm>
          <a:prstGeom prst="rect">
            <a:avLst/>
          </a:prstGeom>
          <a:solidFill>
            <a:srgbClr val="FFFFFF">
              <a:alpha val="89000"/>
            </a:srgbClr>
          </a:solidFill>
          <a:ln w="3175">
            <a:solidFill>
              <a:schemeClr val="tx1">
                <a:lumMod val="50000"/>
                <a:lumOff val="50000"/>
              </a:schemeClr>
            </a:solidFill>
            <a:miter lim="800000"/>
            <a:headEnd/>
            <a:tailEnd/>
          </a:ln>
          <a:effectLst/>
        </p:spPr>
        <p:txBody>
          <a:bodyPr wrap="square" lIns="90000" tIns="46800" rIns="90000" bIns="46800">
            <a:prstTxWarp prst="textNoShape">
              <a:avLst/>
            </a:prstTxWarp>
            <a:spAutoFit/>
          </a:bodyPr>
          <a:lstStyle/>
          <a:p>
            <a:pPr defTabSz="635000" fontAlgn="auto">
              <a:spcBef>
                <a:spcPts val="0"/>
              </a:spcBef>
              <a:spcAft>
                <a:spcPts val="0"/>
              </a:spcAft>
              <a:buFont typeface="Symbol" charset="2"/>
              <a:buChar char="S"/>
              <a:tabLst>
                <a:tab pos="635000" algn="l"/>
              </a:tabLst>
              <a:defRPr/>
            </a:pPr>
            <a:r>
              <a:rPr lang="en-GB" sz="1600" b="1" kern="0" dirty="0" smtClean="0">
                <a:solidFill>
                  <a:srgbClr val="7F7F7F"/>
                </a:solidFill>
                <a:latin typeface="Trebuchet MS"/>
                <a:cs typeface="Trebuchet MS"/>
                <a:sym typeface="Symbol" charset="2"/>
              </a:rPr>
              <a:t> = </a:t>
            </a:r>
            <a:r>
              <a:rPr lang="en-GB" sz="1600" b="1" i="1" kern="0" dirty="0" smtClean="0">
                <a:solidFill>
                  <a:srgbClr val="7F7F7F"/>
                </a:solidFill>
                <a:latin typeface="Trebuchet MS"/>
                <a:cs typeface="Trebuchet MS"/>
              </a:rPr>
              <a:t>20 parameters ?</a:t>
            </a:r>
          </a:p>
          <a:p>
            <a:pPr defTabSz="635000" fontAlgn="auto">
              <a:spcBef>
                <a:spcPts val="0"/>
              </a:spcBef>
              <a:spcAft>
                <a:spcPts val="0"/>
              </a:spcAft>
              <a:tabLst>
                <a:tab pos="635000" algn="l"/>
              </a:tabLst>
              <a:defRPr/>
            </a:pPr>
            <a:r>
              <a:rPr lang="en-GB" sz="1600" b="1" kern="0" dirty="0" smtClean="0">
                <a:solidFill>
                  <a:srgbClr val="FF0000"/>
                </a:solidFill>
                <a:latin typeface="Trebuchet MS"/>
                <a:ea typeface="Arial" charset="0"/>
                <a:cs typeface="Trebuchet MS"/>
                <a:sym typeface="Wingdings" charset="2"/>
              </a:rPr>
              <a:t>   − 1 by virtue of electroweak unification</a:t>
            </a:r>
          </a:p>
          <a:p>
            <a:pPr defTabSz="635000" fontAlgn="auto">
              <a:spcBef>
                <a:spcPts val="0"/>
              </a:spcBef>
              <a:spcAft>
                <a:spcPts val="0"/>
              </a:spcAft>
              <a:tabLst>
                <a:tab pos="635000" algn="l"/>
              </a:tabLst>
              <a:defRPr/>
            </a:pPr>
            <a:r>
              <a:rPr lang="en-GB" sz="1600" kern="0" dirty="0" smtClean="0">
                <a:solidFill>
                  <a:srgbClr val="7F7F7F"/>
                </a:solidFill>
                <a:latin typeface="Trebuchet MS"/>
                <a:ea typeface="Arial" charset="0"/>
                <a:cs typeface="Trebuchet MS"/>
                <a:sym typeface="Wingdings" charset="2"/>
              </a:rPr>
              <a:t>   + at least 9 parameters for massive neutrinos</a:t>
            </a:r>
            <a:endParaRPr lang="en-GB" sz="1600" kern="0" dirty="0">
              <a:solidFill>
                <a:srgbClr val="7F7F7F"/>
              </a:solidFill>
              <a:latin typeface="Trebuchet MS"/>
              <a:ea typeface="Arial" charset="0"/>
              <a:cs typeface="Trebuchet MS"/>
              <a:sym typeface="Symbol" charset="2"/>
            </a:endParaRPr>
          </a:p>
        </p:txBody>
      </p:sp>
    </p:spTree>
  </p:cSld>
  <p:clrMapOvr>
    <a:masterClrMapping/>
  </p:clrMapOvr>
  <p:transition spd="slow">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Next Steps at the LHC</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One more year running at 7/8 </a:t>
            </a:r>
            <a:r>
              <a:rPr lang="en-US" sz="2000" dirty="0" err="1" smtClean="0">
                <a:solidFill>
                  <a:prstClr val="black"/>
                </a:solidFill>
                <a:latin typeface="Trebuchet MS"/>
                <a:cs typeface="Trebuchet MS"/>
              </a:rPr>
              <a:t>TeV</a:t>
            </a:r>
            <a:r>
              <a:rPr lang="en-US" sz="2000" dirty="0" smtClean="0">
                <a:solidFill>
                  <a:prstClr val="black"/>
                </a:solidFill>
                <a:latin typeface="Trebuchet MS"/>
                <a:cs typeface="Trebuchet MS"/>
              </a:rPr>
              <a:t>, then </a:t>
            </a:r>
            <a:r>
              <a:rPr lang="en-US" sz="2000" dirty="0" err="1" smtClean="0">
                <a:solidFill>
                  <a:prstClr val="black"/>
                </a:solidFill>
                <a:latin typeface="Trebuchet MS"/>
                <a:cs typeface="Trebuchet MS"/>
              </a:rPr>
              <a:t>sutdown</a:t>
            </a:r>
            <a:r>
              <a:rPr lang="en-US" sz="2000" dirty="0" smtClean="0">
                <a:solidFill>
                  <a:prstClr val="black"/>
                </a:solidFill>
                <a:latin typeface="Trebuchet MS"/>
                <a:cs typeface="Trebuchet MS"/>
              </a:rPr>
              <a:t> in 2013/2014 </a:t>
            </a:r>
            <a:r>
              <a:rPr lang="en-US" sz="2000" dirty="0" err="1" smtClean="0">
                <a:solidFill>
                  <a:prstClr val="black"/>
                </a:solidFill>
                <a:latin typeface="Trebuchet MS"/>
                <a:cs typeface="Trebuchet MS"/>
                <a:sym typeface="Wingdings"/>
              </a:rPr>
              <a:t></a:t>
            </a:r>
            <a:r>
              <a:rPr lang="en-US" sz="2000" dirty="0" smtClean="0">
                <a:solidFill>
                  <a:prstClr val="black"/>
                </a:solidFill>
                <a:latin typeface="Trebuchet MS"/>
                <a:cs typeface="Trebuchet MS"/>
                <a:sym typeface="Wingdings"/>
              </a:rPr>
              <a:t> ~14 </a:t>
            </a:r>
            <a:r>
              <a:rPr lang="en-US" sz="2000" dirty="0" err="1" smtClean="0">
                <a:solidFill>
                  <a:prstClr val="black"/>
                </a:solidFill>
                <a:latin typeface="Trebuchet MS"/>
                <a:cs typeface="Trebuchet MS"/>
                <a:sym typeface="Wingdings"/>
              </a:rPr>
              <a:t>TeV</a:t>
            </a:r>
            <a:endParaRPr lang="en-US" sz="2000" dirty="0" smtClean="0">
              <a:solidFill>
                <a:prstClr val="black"/>
              </a:solidFill>
              <a:latin typeface="Trebuchet MS"/>
              <a:cs typeface="Trebuchet MS"/>
            </a:endParaRPr>
          </a:p>
        </p:txBody>
      </p:sp>
      <p:sp>
        <p:nvSpPr>
          <p:cNvPr id="14" name="Rectangle 13"/>
          <p:cNvSpPr/>
          <p:nvPr/>
        </p:nvSpPr>
        <p:spPr>
          <a:xfrm>
            <a:off x="304798" y="1808484"/>
            <a:ext cx="8629652" cy="1278812"/>
          </a:xfrm>
          <a:prstGeom prst="rect">
            <a:avLst/>
          </a:prstGeom>
        </p:spPr>
        <p:txBody>
          <a:bodyPr wrap="square">
            <a:spAutoFit/>
          </a:bodyPr>
          <a:lstStyle/>
          <a:p>
            <a:pPr marL="265113" indent="-265113">
              <a:lnSpc>
                <a:spcPct val="110000"/>
              </a:lnSpc>
              <a:spcBef>
                <a:spcPct val="50000"/>
              </a:spcBef>
              <a:buFont typeface="Arial"/>
              <a:buChar char="•"/>
            </a:pPr>
            <a:r>
              <a:rPr lang="en-US" sz="1800" dirty="0" smtClean="0">
                <a:solidFill>
                  <a:srgbClr val="404040"/>
                </a:solidFill>
                <a:latin typeface="Trebuchet MS"/>
                <a:ea typeface="Arial" charset="0"/>
                <a:cs typeface="Trebuchet MS"/>
              </a:rPr>
              <a:t>Continue running until end of October 2011 </a:t>
            </a:r>
            <a:r>
              <a:rPr lang="en-US" sz="1800" dirty="0" err="1" smtClean="0">
                <a:solidFill>
                  <a:srgbClr val="404040"/>
                </a:solidFill>
                <a:latin typeface="Trebuchet MS"/>
                <a:ea typeface="Arial" charset="0"/>
                <a:cs typeface="Trebuchet MS"/>
                <a:sym typeface="Wingdings"/>
              </a:rPr>
              <a:t></a:t>
            </a:r>
            <a:r>
              <a:rPr lang="en-US" sz="1800" dirty="0" smtClean="0">
                <a:solidFill>
                  <a:srgbClr val="404040"/>
                </a:solidFill>
                <a:latin typeface="Trebuchet MS"/>
                <a:ea typeface="Arial" charset="0"/>
                <a:cs typeface="Trebuchet MS"/>
                <a:sym typeface="Wingdings"/>
              </a:rPr>
              <a:t> ~5 fb</a:t>
            </a:r>
            <a:r>
              <a:rPr lang="en-US" sz="1800" baseline="30000" dirty="0" smtClean="0">
                <a:solidFill>
                  <a:srgbClr val="404040"/>
                </a:solidFill>
                <a:latin typeface="Trebuchet MS"/>
                <a:ea typeface="Arial" charset="0"/>
                <a:cs typeface="Trebuchet MS"/>
                <a:sym typeface="Wingdings"/>
              </a:rPr>
              <a:t>−1</a:t>
            </a:r>
            <a:endParaRPr lang="en-US" sz="1800" baseline="30000" dirty="0" smtClean="0">
              <a:solidFill>
                <a:srgbClr val="404040"/>
              </a:solidFill>
              <a:latin typeface="Trebuchet MS"/>
              <a:ea typeface="Arial" charset="0"/>
              <a:cs typeface="Trebuchet MS"/>
            </a:endParaRPr>
          </a:p>
          <a:p>
            <a:pPr marL="265113" indent="-265113">
              <a:lnSpc>
                <a:spcPct val="110000"/>
              </a:lnSpc>
              <a:spcBef>
                <a:spcPct val="50000"/>
              </a:spcBef>
              <a:buFont typeface="Arial"/>
              <a:buChar char="•"/>
            </a:pPr>
            <a:r>
              <a:rPr lang="en-US" sz="1800" dirty="0" smtClean="0">
                <a:solidFill>
                  <a:srgbClr val="404040"/>
                </a:solidFill>
                <a:latin typeface="Trebuchet MS"/>
                <a:ea typeface="Arial" charset="0"/>
                <a:cs typeface="Trebuchet MS"/>
              </a:rPr>
              <a:t>In November 2011: </a:t>
            </a:r>
            <a:r>
              <a:rPr lang="en-US" sz="1800" dirty="0" err="1" smtClean="0">
                <a:solidFill>
                  <a:srgbClr val="404040"/>
                </a:solidFill>
                <a:latin typeface="Trebuchet MS"/>
                <a:ea typeface="Arial" charset="0"/>
                <a:cs typeface="Trebuchet MS"/>
              </a:rPr>
              <a:t>lead−lead</a:t>
            </a:r>
            <a:r>
              <a:rPr lang="en-US" sz="1800" dirty="0" smtClean="0">
                <a:solidFill>
                  <a:srgbClr val="404040"/>
                </a:solidFill>
                <a:latin typeface="Trebuchet MS"/>
                <a:ea typeface="Arial" charset="0"/>
                <a:cs typeface="Trebuchet MS"/>
              </a:rPr>
              <a:t> collisions, then winter stop</a:t>
            </a:r>
          </a:p>
          <a:p>
            <a:pPr marL="265113" indent="-265113">
              <a:lnSpc>
                <a:spcPct val="110000"/>
              </a:lnSpc>
              <a:spcBef>
                <a:spcPct val="50000"/>
              </a:spcBef>
              <a:buFont typeface="Arial"/>
              <a:buChar char="•"/>
            </a:pPr>
            <a:r>
              <a:rPr lang="en-US" sz="1800" dirty="0" smtClean="0">
                <a:solidFill>
                  <a:srgbClr val="404040"/>
                </a:solidFill>
                <a:latin typeface="Trebuchet MS"/>
                <a:ea typeface="Arial" charset="0"/>
                <a:cs typeface="Trebuchet MS"/>
              </a:rPr>
              <a:t>March 2012: restart with </a:t>
            </a:r>
            <a:r>
              <a:rPr lang="en-US" sz="1800" b="1" dirty="0" smtClean="0">
                <a:solidFill>
                  <a:srgbClr val="404040"/>
                </a:solidFill>
                <a:latin typeface="Trebuchet MS"/>
                <a:ea typeface="Arial" charset="0"/>
                <a:cs typeface="Trebuchet MS"/>
              </a:rPr>
              <a:t>several </a:t>
            </a:r>
            <a:r>
              <a:rPr lang="en-US" sz="1800" b="1" i="1" dirty="0" smtClean="0">
                <a:solidFill>
                  <a:srgbClr val="404040"/>
                </a:solidFill>
                <a:latin typeface="Trebuchet MS"/>
                <a:ea typeface="Arial" charset="0"/>
                <a:cs typeface="Trebuchet MS"/>
              </a:rPr>
              <a:t>possible </a:t>
            </a:r>
            <a:r>
              <a:rPr lang="en-US" sz="1800" b="1" dirty="0" smtClean="0">
                <a:solidFill>
                  <a:srgbClr val="404040"/>
                </a:solidFill>
                <a:latin typeface="Trebuchet MS"/>
                <a:ea typeface="Arial" charset="0"/>
                <a:cs typeface="Trebuchet MS"/>
              </a:rPr>
              <a:t>options</a:t>
            </a:r>
          </a:p>
        </p:txBody>
      </p:sp>
      <p:pic>
        <p:nvPicPr>
          <p:cNvPr id="16" name="Picture 15" descr="atlas2010_vp1_run168665_evt83797.png"/>
          <p:cNvPicPr>
            <a:picLocks noChangeAspect="1"/>
          </p:cNvPicPr>
          <p:nvPr/>
        </p:nvPicPr>
        <p:blipFill>
          <a:blip r:embed="rId2"/>
          <a:srcRect r="35076" b="7479"/>
          <a:stretch>
            <a:fillRect/>
          </a:stretch>
        </p:blipFill>
        <p:spPr>
          <a:xfrm>
            <a:off x="7046383" y="1905000"/>
            <a:ext cx="1716617" cy="1966383"/>
          </a:xfrm>
          <a:prstGeom prst="rect">
            <a:avLst/>
          </a:prstGeom>
          <a:effectLst>
            <a:outerShdw blurRad="304800" dist="38100" dir="2700000">
              <a:srgbClr val="000000">
                <a:alpha val="34000"/>
              </a:srgbClr>
            </a:outerShdw>
          </a:effectLst>
        </p:spPr>
      </p:pic>
      <p:sp>
        <p:nvSpPr>
          <p:cNvPr id="18" name="Rectangle 17"/>
          <p:cNvSpPr/>
          <p:nvPr/>
        </p:nvSpPr>
        <p:spPr>
          <a:xfrm>
            <a:off x="152399" y="3124200"/>
            <a:ext cx="6893983" cy="1969770"/>
          </a:xfrm>
          <a:prstGeom prst="rect">
            <a:avLst/>
          </a:prstGeom>
        </p:spPr>
        <p:txBody>
          <a:bodyPr wrap="square">
            <a:spAutoFit/>
          </a:bodyPr>
          <a:lstStyle/>
          <a:p>
            <a:pPr marL="804863" lvl="1" indent="-347663">
              <a:lnSpc>
                <a:spcPct val="110000"/>
              </a:lnSpc>
              <a:spcBef>
                <a:spcPct val="50000"/>
              </a:spcBef>
              <a:buFont typeface="Lucida Grande"/>
              <a:buChar char="−"/>
            </a:pPr>
            <a:r>
              <a:rPr lang="en-US" sz="1600" dirty="0" smtClean="0">
                <a:solidFill>
                  <a:schemeClr val="accent1">
                    <a:lumMod val="75000"/>
                  </a:schemeClr>
                </a:solidFill>
                <a:latin typeface="Trebuchet MS"/>
                <a:ea typeface="Arial" charset="0"/>
                <a:cs typeface="Trebuchet MS"/>
              </a:rPr>
              <a:t>Raise proton collision energy from 7 </a:t>
            </a:r>
            <a:r>
              <a:rPr lang="en-US" sz="1600" dirty="0" err="1" smtClean="0">
                <a:solidFill>
                  <a:schemeClr val="accent1">
                    <a:lumMod val="75000"/>
                  </a:schemeClr>
                </a:solidFill>
                <a:latin typeface="Trebuchet MS"/>
                <a:ea typeface="Arial" charset="0"/>
                <a:cs typeface="Trebuchet MS"/>
                <a:sym typeface="Wingdings"/>
              </a:rPr>
              <a:t></a:t>
            </a:r>
            <a:r>
              <a:rPr lang="en-US" sz="1600" dirty="0" smtClean="0">
                <a:solidFill>
                  <a:schemeClr val="accent1">
                    <a:lumMod val="75000"/>
                  </a:schemeClr>
                </a:solidFill>
                <a:latin typeface="Trebuchet MS"/>
                <a:ea typeface="Arial" charset="0"/>
                <a:cs typeface="Trebuchet MS"/>
                <a:sym typeface="Wingdings"/>
              </a:rPr>
              <a:t> 8 </a:t>
            </a:r>
            <a:r>
              <a:rPr lang="en-US" sz="1600" dirty="0" err="1" smtClean="0">
                <a:solidFill>
                  <a:schemeClr val="accent1">
                    <a:lumMod val="75000"/>
                  </a:schemeClr>
                </a:solidFill>
                <a:latin typeface="Trebuchet MS"/>
                <a:ea typeface="Arial" charset="0"/>
                <a:cs typeface="Trebuchet MS"/>
                <a:sym typeface="Wingdings"/>
              </a:rPr>
              <a:t>TeV</a:t>
            </a:r>
            <a:endParaRPr lang="en-US" sz="1600" dirty="0" smtClean="0">
              <a:solidFill>
                <a:schemeClr val="accent1">
                  <a:lumMod val="75000"/>
                </a:schemeClr>
              </a:solidFill>
              <a:latin typeface="Trebuchet MS"/>
              <a:ea typeface="Arial" charset="0"/>
              <a:cs typeface="Trebuchet MS"/>
              <a:sym typeface="Wingdings"/>
            </a:endParaRPr>
          </a:p>
          <a:p>
            <a:pPr marL="804863" lvl="1" indent="-347663">
              <a:lnSpc>
                <a:spcPct val="110000"/>
              </a:lnSpc>
              <a:spcBef>
                <a:spcPts val="360"/>
              </a:spcBef>
              <a:buFont typeface="Lucida Grande"/>
              <a:buChar char="−"/>
            </a:pPr>
            <a:r>
              <a:rPr lang="en-US" sz="1600" dirty="0" smtClean="0">
                <a:solidFill>
                  <a:schemeClr val="accent1">
                    <a:lumMod val="75000"/>
                  </a:schemeClr>
                </a:solidFill>
                <a:latin typeface="Trebuchet MS"/>
                <a:ea typeface="Arial" charset="0"/>
                <a:cs typeface="Trebuchet MS"/>
                <a:sym typeface="Wingdings"/>
              </a:rPr>
              <a:t>Double number of bunches in LHC</a:t>
            </a:r>
          </a:p>
          <a:p>
            <a:pPr marL="804863" lvl="1" indent="-347663">
              <a:lnSpc>
                <a:spcPct val="110000"/>
              </a:lnSpc>
              <a:spcBef>
                <a:spcPts val="360"/>
              </a:spcBef>
              <a:buFont typeface="Lucida Grande"/>
              <a:buChar char="−"/>
            </a:pPr>
            <a:r>
              <a:rPr lang="en-US" sz="1600" dirty="0" smtClean="0">
                <a:solidFill>
                  <a:schemeClr val="accent1">
                    <a:lumMod val="75000"/>
                  </a:schemeClr>
                </a:solidFill>
                <a:latin typeface="Trebuchet MS"/>
                <a:ea typeface="Arial" charset="0"/>
                <a:cs typeface="Trebuchet MS"/>
                <a:sym typeface="Wingdings"/>
              </a:rPr>
              <a:t>Reduce beam width at collision point by ~20%</a:t>
            </a:r>
          </a:p>
          <a:p>
            <a:pPr marL="804863" lvl="1" indent="-347663">
              <a:lnSpc>
                <a:spcPct val="110000"/>
              </a:lnSpc>
              <a:spcBef>
                <a:spcPts val="360"/>
              </a:spcBef>
              <a:buFont typeface="Lucida Grande"/>
              <a:buChar char="−"/>
            </a:pPr>
            <a:r>
              <a:rPr lang="en-US" sz="1600" dirty="0" smtClean="0">
                <a:solidFill>
                  <a:schemeClr val="accent1">
                    <a:lumMod val="75000"/>
                  </a:schemeClr>
                </a:solidFill>
                <a:latin typeface="Trebuchet MS"/>
                <a:ea typeface="Arial" charset="0"/>
                <a:cs typeface="Trebuchet MS"/>
                <a:sym typeface="Wingdings"/>
              </a:rPr>
              <a:t>Increase beam currents by ~25%</a:t>
            </a:r>
          </a:p>
          <a:p>
            <a:pPr marL="804863" lvl="1" indent="-347663">
              <a:lnSpc>
                <a:spcPct val="110000"/>
              </a:lnSpc>
              <a:spcBef>
                <a:spcPts val="360"/>
              </a:spcBef>
              <a:buFont typeface="Lucida Grande"/>
              <a:buChar char="−"/>
            </a:pPr>
            <a:r>
              <a:rPr lang="en-US" sz="1600" dirty="0" smtClean="0">
                <a:solidFill>
                  <a:schemeClr val="accent1">
                    <a:lumMod val="75000"/>
                  </a:schemeClr>
                </a:solidFill>
                <a:latin typeface="Trebuchet MS"/>
                <a:ea typeface="Arial" charset="0"/>
                <a:cs typeface="Trebuchet MS"/>
                <a:sym typeface="Wingdings"/>
              </a:rPr>
              <a:t>May reach average of up to 30 interactions per collision</a:t>
            </a:r>
          </a:p>
          <a:p>
            <a:pPr marL="804863" lvl="1" indent="-347663">
              <a:lnSpc>
                <a:spcPct val="110000"/>
              </a:lnSpc>
              <a:spcBef>
                <a:spcPts val="360"/>
              </a:spcBef>
              <a:buFont typeface="Lucida Grande"/>
              <a:buChar char="−"/>
            </a:pPr>
            <a:r>
              <a:rPr lang="en-US" sz="1600" dirty="0" smtClean="0">
                <a:solidFill>
                  <a:schemeClr val="accent1">
                    <a:lumMod val="75000"/>
                  </a:schemeClr>
                </a:solidFill>
                <a:latin typeface="Trebuchet MS"/>
                <a:ea typeface="Arial" charset="0"/>
                <a:cs typeface="Trebuchet MS"/>
                <a:sym typeface="Wingdings"/>
              </a:rPr>
              <a:t>Baseline expected luminosity reach: 10 fb</a:t>
            </a:r>
            <a:r>
              <a:rPr lang="en-US" sz="1600" baseline="30000" dirty="0" smtClean="0">
                <a:solidFill>
                  <a:schemeClr val="accent1">
                    <a:lumMod val="75000"/>
                  </a:schemeClr>
                </a:solidFill>
                <a:latin typeface="Trebuchet MS"/>
                <a:ea typeface="Arial" charset="0"/>
                <a:cs typeface="Trebuchet MS"/>
                <a:sym typeface="Wingdings"/>
              </a:rPr>
              <a:t>−1</a:t>
            </a:r>
            <a:endParaRPr lang="en-US" sz="1600" dirty="0" smtClean="0">
              <a:solidFill>
                <a:schemeClr val="accent1">
                  <a:lumMod val="75000"/>
                </a:schemeClr>
              </a:solidFill>
              <a:latin typeface="Trebuchet MS"/>
              <a:ea typeface="Arial" charset="0"/>
              <a:cs typeface="Trebuchet MS"/>
              <a:sym typeface="Wingdings"/>
            </a:endParaRPr>
          </a:p>
        </p:txBody>
      </p:sp>
      <p:pic>
        <p:nvPicPr>
          <p:cNvPr id="19" name="Picture 85" descr="peter_higgs"/>
          <p:cNvPicPr>
            <a:picLocks noChangeArrowheads="1"/>
          </p:cNvPicPr>
          <p:nvPr/>
        </p:nvPicPr>
        <p:blipFill>
          <a:blip r:embed="rId3"/>
          <a:srcRect/>
          <a:stretch>
            <a:fillRect/>
          </a:stretch>
        </p:blipFill>
        <p:spPr bwMode="auto">
          <a:xfrm>
            <a:off x="7046383" y="4015662"/>
            <a:ext cx="1716617" cy="1966382"/>
          </a:xfrm>
          <a:prstGeom prst="rect">
            <a:avLst/>
          </a:prstGeom>
          <a:noFill/>
          <a:effectLst>
            <a:outerShdw blurRad="304800" dist="38100" dir="2700000">
              <a:srgbClr val="000000">
                <a:alpha val="34000"/>
              </a:srgbClr>
            </a:outerShdw>
          </a:effectLst>
        </p:spPr>
      </p:pic>
      <p:sp>
        <p:nvSpPr>
          <p:cNvPr id="20" name="TextBox 19"/>
          <p:cNvSpPr txBox="1"/>
          <p:nvPr/>
        </p:nvSpPr>
        <p:spPr>
          <a:xfrm>
            <a:off x="7579620" y="3929152"/>
            <a:ext cx="726180" cy="1862048"/>
          </a:xfrm>
          <a:prstGeom prst="rect">
            <a:avLst/>
          </a:prstGeom>
          <a:noFill/>
          <a:effectLst>
            <a:glow rad="101600">
              <a:schemeClr val="bg1">
                <a:alpha val="75000"/>
              </a:schemeClr>
            </a:glow>
          </a:effectLst>
        </p:spPr>
        <p:txBody>
          <a:bodyPr wrap="none" rtlCol="0">
            <a:spAutoFit/>
          </a:bodyPr>
          <a:lstStyle/>
          <a:p>
            <a:r>
              <a:rPr lang="en-GB" sz="11500" dirty="0" smtClean="0">
                <a:solidFill>
                  <a:srgbClr val="D00209"/>
                </a:solidFill>
                <a:effectLst>
                  <a:glow rad="101600">
                    <a:schemeClr val="bg1">
                      <a:alpha val="75000"/>
                    </a:schemeClr>
                  </a:glow>
                </a:effectLst>
                <a:latin typeface="Trebuchet MS"/>
                <a:cs typeface="Trebuchet MS"/>
              </a:rPr>
              <a:t>?</a:t>
            </a:r>
          </a:p>
        </p:txBody>
      </p:sp>
      <p:sp>
        <p:nvSpPr>
          <p:cNvPr id="11" name="Rectangle 10"/>
          <p:cNvSpPr/>
          <p:nvPr/>
        </p:nvSpPr>
        <p:spPr>
          <a:xfrm>
            <a:off x="304798" y="5181600"/>
            <a:ext cx="6553202" cy="835613"/>
          </a:xfrm>
          <a:prstGeom prst="rect">
            <a:avLst/>
          </a:prstGeom>
        </p:spPr>
        <p:txBody>
          <a:bodyPr wrap="square">
            <a:spAutoFit/>
          </a:bodyPr>
          <a:lstStyle/>
          <a:p>
            <a:pPr marL="265113" lvl="0" indent="-265113">
              <a:lnSpc>
                <a:spcPct val="110000"/>
              </a:lnSpc>
              <a:spcBef>
                <a:spcPct val="50000"/>
              </a:spcBef>
              <a:buFont typeface="Arial"/>
              <a:buChar char="•"/>
            </a:pPr>
            <a:r>
              <a:rPr lang="en-US" sz="1800" dirty="0" smtClean="0">
                <a:solidFill>
                  <a:srgbClr val="404040"/>
                </a:solidFill>
                <a:latin typeface="Trebuchet MS"/>
                <a:ea typeface="Arial" charset="0"/>
                <a:cs typeface="Trebuchet MS"/>
              </a:rPr>
              <a:t>2013/2014: repair and upgrade LHC to ~14 </a:t>
            </a:r>
            <a:r>
              <a:rPr lang="en-US" sz="1800" dirty="0" err="1" smtClean="0">
                <a:solidFill>
                  <a:srgbClr val="404040"/>
                </a:solidFill>
                <a:latin typeface="Trebuchet MS"/>
                <a:ea typeface="Arial" charset="0"/>
                <a:cs typeface="Trebuchet MS"/>
              </a:rPr>
              <a:t>TeV</a:t>
            </a:r>
            <a:endParaRPr lang="en-US" sz="1800" dirty="0" smtClean="0">
              <a:solidFill>
                <a:srgbClr val="404040"/>
              </a:solidFill>
              <a:latin typeface="Trebuchet MS"/>
              <a:ea typeface="Arial" charset="0"/>
              <a:cs typeface="Trebuchet MS"/>
            </a:endParaRPr>
          </a:p>
          <a:p>
            <a:pPr marL="265113" lvl="0" indent="-265113">
              <a:lnSpc>
                <a:spcPct val="110000"/>
              </a:lnSpc>
              <a:spcBef>
                <a:spcPct val="50000"/>
              </a:spcBef>
              <a:buFont typeface="Arial"/>
              <a:buChar char="•"/>
            </a:pPr>
            <a:r>
              <a:rPr lang="en-US" sz="1800" dirty="0" smtClean="0">
                <a:solidFill>
                  <a:srgbClr val="404040"/>
                </a:solidFill>
                <a:latin typeface="Trebuchet MS"/>
                <a:ea typeface="Arial" charset="0"/>
                <a:cs typeface="Trebuchet MS"/>
              </a:rPr>
              <a:t>Then long run until ~2018, before further upgrade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500"/>
                            </p:stCondLst>
                            <p:childTnLst>
                              <p:par>
                                <p:cTn id="14" presetID="35"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style.rotation</p:attrName>
                                        </p:attrNameLst>
                                      </p:cBhvr>
                                      <p:tavLst>
                                        <p:tav tm="0">
                                          <p:val>
                                            <p:fltVal val="720"/>
                                          </p:val>
                                        </p:tav>
                                        <p:tav tm="100000">
                                          <p:val>
                                            <p:fltVal val="0"/>
                                          </p:val>
                                        </p:tav>
                                      </p:tavLst>
                                    </p:anim>
                                    <p:anim calcmode="lin" valueType="num">
                                      <p:cBhvr>
                                        <p:cTn id="18" dur="1000" fill="hold"/>
                                        <p:tgtEl>
                                          <p:spTgt spid="20"/>
                                        </p:tgtEl>
                                        <p:attrNameLst>
                                          <p:attrName>ppt_h</p:attrName>
                                        </p:attrNameLst>
                                      </p:cBhvr>
                                      <p:tavLst>
                                        <p:tav tm="0">
                                          <p:val>
                                            <p:fltVal val="0"/>
                                          </p:val>
                                        </p:tav>
                                        <p:tav tm="100000">
                                          <p:val>
                                            <p:strVal val="#ppt_h"/>
                                          </p:val>
                                        </p:tav>
                                      </p:tavLst>
                                    </p:anim>
                                    <p:anim calcmode="lin" valueType="num">
                                      <p:cBhvr>
                                        <p:cTn id="19" dur="1000" fill="hold"/>
                                        <p:tgtEl>
                                          <p:spTgt spid="20"/>
                                        </p:tgtEl>
                                        <p:attrNameLst>
                                          <p:attrName>ppt_w</p:attrName>
                                        </p:attrNameLst>
                                      </p:cBhvr>
                                      <p:tavLst>
                                        <p:tav tm="0">
                                          <p:val>
                                            <p:fltVal val="0"/>
                                          </p:val>
                                        </p:tav>
                                        <p:tav tm="100000">
                                          <p:val>
                                            <p:strVal val="#ppt_w"/>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11" grpId="0"/>
    </p:bld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2" descr="future2_2"/>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Text Box 3"/>
          <p:cNvSpPr txBox="1">
            <a:spLocks noChangeArrowheads="1"/>
          </p:cNvSpPr>
          <p:nvPr/>
        </p:nvSpPr>
        <p:spPr bwMode="auto">
          <a:xfrm>
            <a:off x="71438" y="2803525"/>
            <a:ext cx="5110536" cy="1017844"/>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6000" dirty="0" smtClean="0">
                <a:solidFill>
                  <a:prstClr val="white"/>
                </a:solidFill>
                <a:latin typeface="Lucida Calligraphy" charset="0"/>
              </a:rPr>
              <a:t>Conclusions</a:t>
            </a:r>
            <a:endParaRPr lang="en-GB" sz="6000" dirty="0">
              <a:solidFill>
                <a:prstClr val="white"/>
              </a:solidFill>
              <a:latin typeface="Lucida Calligraphy" charset="0"/>
            </a:endParaRPr>
          </a:p>
        </p:txBody>
      </p:sp>
    </p:spTree>
  </p:cSld>
  <p:clrMapOvr>
    <a:masterClrMapping/>
  </p:clrMapOvr>
  <p:transition spd="slow">
    <p:fade thruBlk="1"/>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descr="ATLAS_grafiti.jpg"/>
          <p:cNvPicPr>
            <a:picLocks noChangeAspect="1"/>
          </p:cNvPicPr>
          <p:nvPr/>
        </p:nvPicPr>
        <p:blipFill>
          <a:blip r:embed="rId3"/>
          <a:srcRect l="275" t="772" r="624" b="463"/>
          <a:stretch>
            <a:fillRect/>
          </a:stretch>
        </p:blipFill>
        <p:spPr>
          <a:xfrm>
            <a:off x="0" y="0"/>
            <a:ext cx="9144000" cy="6860679"/>
          </a:xfrm>
          <a:prstGeom prst="rect">
            <a:avLst/>
          </a:prstGeom>
        </p:spPr>
      </p:pic>
      <p:sp>
        <p:nvSpPr>
          <p:cNvPr id="7" name="AutoShape 7"/>
          <p:cNvSpPr>
            <a:spLocks noChangeArrowheads="1"/>
          </p:cNvSpPr>
          <p:nvPr/>
        </p:nvSpPr>
        <p:spPr bwMode="auto">
          <a:xfrm>
            <a:off x="349251" y="624416"/>
            <a:ext cx="8458200" cy="4273550"/>
          </a:xfrm>
          <a:prstGeom prst="roundRect">
            <a:avLst>
              <a:gd name="adj" fmla="val 16667"/>
            </a:avLst>
          </a:prstGeom>
          <a:solidFill>
            <a:schemeClr val="bg1">
              <a:alpha val="97000"/>
            </a:schemeClr>
          </a:solidFill>
          <a:ln w="38100" cap="flat" cmpd="sng" algn="ctr">
            <a:solidFill>
              <a:schemeClr val="bg1">
                <a:lumMod val="75000"/>
              </a:schemeClr>
            </a:solidFill>
            <a:prstDash val="solid"/>
            <a:round/>
            <a:headEnd type="none" w="med" len="med"/>
            <a:tailEnd type="none" w="med" len="med"/>
          </a:ln>
          <a:effectLst/>
        </p:spPr>
        <p:txBody>
          <a:bodyPr wrap="none" anchor="ctr">
            <a:prstTxWarp prst="textNoShape">
              <a:avLst/>
            </a:prstTxWarp>
          </a:bodyPr>
          <a:lstStyle/>
          <a:p>
            <a:endParaRPr lang="en-GB" dirty="0"/>
          </a:p>
        </p:txBody>
      </p:sp>
      <p:sp>
        <p:nvSpPr>
          <p:cNvPr id="8" name="Trapezoid 7"/>
          <p:cNvSpPr>
            <a:spLocks/>
          </p:cNvSpPr>
          <p:nvPr/>
        </p:nvSpPr>
        <p:spPr>
          <a:xfrm rot="18928662">
            <a:off x="-591564" y="348882"/>
            <a:ext cx="2514600" cy="609600"/>
          </a:xfrm>
          <a:prstGeom prst="trapezoid">
            <a:avLst>
              <a:gd name="adj" fmla="val 99713"/>
            </a:avLst>
          </a:prstGeom>
          <a:solidFill>
            <a:srgbClr val="CFFF01"/>
          </a:solidFill>
          <a:ln>
            <a:noFill/>
          </a:ln>
          <a:effectLst>
            <a:outerShdw blurRad="2032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tIns="0" bIns="187200" rtlCol="0" anchor="ctr"/>
          <a:lstStyle/>
          <a:p>
            <a:pPr marL="719138" indent="-454025" algn="ctr" defTabSz="914400">
              <a:lnSpc>
                <a:spcPct val="110000"/>
              </a:lnSpc>
              <a:spcBef>
                <a:spcPct val="50000"/>
              </a:spcBef>
            </a:pPr>
            <a:r>
              <a:rPr lang="en-GB" i="1" dirty="0" smtClean="0">
                <a:solidFill>
                  <a:srgbClr val="000000"/>
                </a:solidFill>
                <a:latin typeface="Trebuchet MS"/>
                <a:cs typeface="Trebuchet MS"/>
              </a:rPr>
              <a:t>Summary</a:t>
            </a:r>
          </a:p>
        </p:txBody>
      </p:sp>
      <p:sp>
        <p:nvSpPr>
          <p:cNvPr id="9" name="Text Box 4"/>
          <p:cNvSpPr txBox="1">
            <a:spLocks noChangeArrowheads="1"/>
          </p:cNvSpPr>
          <p:nvPr/>
        </p:nvSpPr>
        <p:spPr bwMode="auto">
          <a:xfrm>
            <a:off x="685800" y="2690285"/>
            <a:ext cx="8305800" cy="2437978"/>
          </a:xfrm>
          <a:prstGeom prst="rect">
            <a:avLst/>
          </a:prstGeom>
          <a:noFill/>
          <a:ln w="19050">
            <a:noFill/>
            <a:miter lim="800000"/>
            <a:headEnd/>
            <a:tailEnd type="none" w="sm" len="med"/>
          </a:ln>
          <a:effectLst/>
        </p:spPr>
        <p:txBody>
          <a:bodyPr wrap="square" lIns="90000" tIns="140400" rIns="90000" bIns="140400">
            <a:prstTxWarp prst="textNoShape">
              <a:avLst/>
            </a:prstTxWarp>
            <a:spAutoFit/>
          </a:bodyPr>
          <a:lstStyle/>
          <a:p>
            <a:pPr defTabSz="914400" fontAlgn="auto">
              <a:spcBef>
                <a:spcPct val="50000"/>
              </a:spcBef>
              <a:spcAft>
                <a:spcPts val="0"/>
              </a:spcAft>
              <a:defRPr/>
            </a:pPr>
            <a:r>
              <a:rPr lang="en-US" sz="2000" kern="0" dirty="0" smtClean="0">
                <a:solidFill>
                  <a:srgbClr val="EB0007"/>
                </a:solidFill>
                <a:latin typeface="Trebuchet MS"/>
                <a:ea typeface="Arial" charset="0"/>
                <a:cs typeface="Trebuchet MS"/>
              </a:rPr>
              <a:t>The Higgs gives mass, but renders the Standard Model unstable  </a:t>
            </a: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New theories exist that can </a:t>
            </a:r>
            <a:r>
              <a:rPr lang="en-US" sz="1600" kern="0" dirty="0" err="1" smtClean="0">
                <a:solidFill>
                  <a:srgbClr val="333333"/>
                </a:solidFill>
                <a:latin typeface="Trebuchet MS"/>
                <a:ea typeface="Arial" charset="0"/>
                <a:cs typeface="Trebuchet MS"/>
              </a:rPr>
              <a:t>stabilise</a:t>
            </a:r>
            <a:r>
              <a:rPr lang="en-US" sz="1600" kern="0" dirty="0" smtClean="0">
                <a:solidFill>
                  <a:srgbClr val="333333"/>
                </a:solidFill>
                <a:latin typeface="Trebuchet MS"/>
                <a:ea typeface="Arial" charset="0"/>
                <a:cs typeface="Trebuchet MS"/>
              </a:rPr>
              <a:t> the Standard Model Higgs</a:t>
            </a: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Some of these theories also explain dark matter, lead to grand unification, …</a:t>
            </a: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We are mining our data for their manifestations, but none have yet been observed</a:t>
            </a: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These results are corroborated by precision measurements </a:t>
            </a:r>
            <a:r>
              <a:rPr lang="en-US" sz="1400" kern="0" dirty="0" smtClean="0">
                <a:solidFill>
                  <a:srgbClr val="333333"/>
                </a:solidFill>
                <a:latin typeface="Trebuchet MS"/>
                <a:ea typeface="Arial" charset="0"/>
                <a:cs typeface="Trebuchet MS"/>
              </a:rPr>
              <a:t>(also from the LHC)</a:t>
            </a:r>
            <a:endParaRPr lang="en-US" sz="1600" kern="0" dirty="0" smtClean="0">
              <a:solidFill>
                <a:srgbClr val="333333"/>
              </a:solidFill>
              <a:latin typeface="Trebuchet MS"/>
              <a:ea typeface="Arial" charset="0"/>
              <a:cs typeface="Trebuchet MS"/>
            </a:endParaRPr>
          </a:p>
          <a:p>
            <a:pPr marL="360363" indent="-360363" defTabSz="914400" fontAlgn="auto">
              <a:spcBef>
                <a:spcPct val="50000"/>
              </a:spcBef>
              <a:spcAft>
                <a:spcPts val="0"/>
              </a:spcAft>
              <a:buFont typeface="Arial"/>
              <a:buChar char="•"/>
              <a:defRPr/>
            </a:pPr>
            <a:endParaRPr lang="en-US" sz="1600" kern="0" dirty="0" smtClean="0">
              <a:solidFill>
                <a:srgbClr val="333333"/>
              </a:solidFill>
              <a:latin typeface="Trebuchet MS"/>
              <a:ea typeface="Arial" charset="0"/>
              <a:cs typeface="Trebuchet MS"/>
            </a:endParaRPr>
          </a:p>
        </p:txBody>
      </p:sp>
      <p:grpSp>
        <p:nvGrpSpPr>
          <p:cNvPr id="10" name="Group 17"/>
          <p:cNvGrpSpPr/>
          <p:nvPr/>
        </p:nvGrpSpPr>
        <p:grpSpPr>
          <a:xfrm>
            <a:off x="685800" y="719668"/>
            <a:ext cx="7924800" cy="2007091"/>
            <a:chOff x="685800" y="1305983"/>
            <a:chExt cx="7924800" cy="2007091"/>
          </a:xfrm>
        </p:grpSpPr>
        <p:sp>
          <p:nvSpPr>
            <p:cNvPr id="11" name="Text Box 4"/>
            <p:cNvSpPr txBox="1">
              <a:spLocks noChangeArrowheads="1"/>
            </p:cNvSpPr>
            <p:nvPr/>
          </p:nvSpPr>
          <p:spPr bwMode="auto">
            <a:xfrm>
              <a:off x="685800" y="1305983"/>
              <a:ext cx="7924800" cy="2007091"/>
            </a:xfrm>
            <a:prstGeom prst="rect">
              <a:avLst/>
            </a:prstGeom>
            <a:noFill/>
            <a:ln w="19050">
              <a:noFill/>
              <a:miter lim="800000"/>
              <a:headEnd/>
              <a:tailEnd type="none" w="sm" len="med"/>
            </a:ln>
            <a:effectLst/>
          </p:spPr>
          <p:txBody>
            <a:bodyPr wrap="square" lIns="90000" tIns="140400" rIns="90000" bIns="140400">
              <a:prstTxWarp prst="textNoShape">
                <a:avLst/>
              </a:prstTxWarp>
              <a:spAutoFit/>
            </a:bodyPr>
            <a:lstStyle/>
            <a:p>
              <a:pPr defTabSz="914400" fontAlgn="auto">
                <a:spcBef>
                  <a:spcPts val="660"/>
                </a:spcBef>
                <a:spcAft>
                  <a:spcPts val="0"/>
                </a:spcAft>
                <a:defRPr/>
              </a:pPr>
              <a:r>
                <a:rPr lang="en-US" sz="2000" kern="0" dirty="0" smtClean="0">
                  <a:solidFill>
                    <a:srgbClr val="EB0007"/>
                  </a:solidFill>
                  <a:latin typeface="Trebuchet MS"/>
                  <a:ea typeface="Arial" charset="0"/>
                  <a:cs typeface="Trebuchet MS"/>
                </a:rPr>
                <a:t>       </a:t>
              </a:r>
              <a:r>
                <a:rPr lang="en-US" sz="1000" kern="0" dirty="0" smtClean="0">
                  <a:solidFill>
                    <a:srgbClr val="EB0007"/>
                  </a:solidFill>
                  <a:latin typeface="Trebuchet MS"/>
                  <a:ea typeface="Arial" charset="0"/>
                  <a:cs typeface="Trebuchet MS"/>
                </a:rPr>
                <a:t> </a:t>
              </a:r>
              <a:r>
                <a:rPr lang="en-US" sz="2000" kern="0" dirty="0" smtClean="0">
                  <a:solidFill>
                    <a:srgbClr val="EB0007"/>
                  </a:solidFill>
                  <a:latin typeface="Trebuchet MS"/>
                  <a:ea typeface="Arial" charset="0"/>
                  <a:cs typeface="Trebuchet MS"/>
                </a:rPr>
                <a:t>The experiments are chasing the last and most important        (and peculiar) particle of the Standard Model: the Higgs boson</a:t>
              </a:r>
              <a:endParaRPr lang="en-US" sz="2000" kern="0" dirty="0" smtClean="0">
                <a:solidFill>
                  <a:prstClr val="black"/>
                </a:solidFill>
                <a:latin typeface="Trebuchet MS"/>
                <a:ea typeface="Arial" charset="0"/>
                <a:cs typeface="Trebuchet MS"/>
              </a:endParaRP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So far, we managed to exclude Higgs masses between 140 GeV and 470 GeV</a:t>
              </a: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Precision data predict via virtual Higgs effects: </a:t>
              </a:r>
            </a:p>
            <a:p>
              <a:pPr marL="265113" indent="-265113" defTabSz="914400" fontAlgn="auto">
                <a:spcBef>
                  <a:spcPct val="50000"/>
                </a:spcBef>
                <a:spcAft>
                  <a:spcPts val="0"/>
                </a:spcAft>
                <a:buFont typeface="Arial"/>
                <a:buChar char="•"/>
                <a:defRPr/>
              </a:pPr>
              <a:r>
                <a:rPr lang="en-US" sz="1600" kern="0" dirty="0" smtClean="0">
                  <a:solidFill>
                    <a:srgbClr val="333333"/>
                  </a:solidFill>
                  <a:latin typeface="Trebuchet MS"/>
                  <a:ea typeface="Arial" charset="0"/>
                  <a:cs typeface="Trebuchet MS"/>
                </a:rPr>
                <a:t>Stability of the Standard Model up to the Planck mass requires </a:t>
              </a:r>
              <a:r>
                <a:rPr lang="en-US" sz="1600" i="1" kern="0" dirty="0" smtClean="0">
                  <a:solidFill>
                    <a:srgbClr val="333333"/>
                  </a:solidFill>
                  <a:latin typeface="Trebuchet MS"/>
                  <a:ea typeface="Arial" charset="0"/>
                  <a:cs typeface="Trebuchet MS"/>
                </a:rPr>
                <a:t>M</a:t>
              </a:r>
              <a:r>
                <a:rPr lang="en-US" sz="1600" i="1" kern="0" baseline="-25000" dirty="0" smtClean="0">
                  <a:solidFill>
                    <a:srgbClr val="333333"/>
                  </a:solidFill>
                  <a:latin typeface="Trebuchet MS"/>
                  <a:ea typeface="Arial" charset="0"/>
                  <a:cs typeface="Trebuchet MS"/>
                </a:rPr>
                <a:t>H</a:t>
              </a:r>
              <a:r>
                <a:rPr lang="en-US" sz="1600" kern="0" dirty="0" smtClean="0">
                  <a:solidFill>
                    <a:srgbClr val="333333"/>
                  </a:solidFill>
                  <a:latin typeface="Trebuchet MS"/>
                  <a:ea typeface="Arial" charset="0"/>
                  <a:cs typeface="Trebuchet MS"/>
                </a:rPr>
                <a:t> &gt; 129 GeV</a:t>
              </a:r>
            </a:p>
          </p:txBody>
        </p:sp>
        <p:graphicFrame>
          <p:nvGraphicFramePr>
            <p:cNvPr id="12" name="Object 2"/>
            <p:cNvGraphicFramePr>
              <a:graphicFrameLocks noChangeAspect="1"/>
            </p:cNvGraphicFramePr>
            <p:nvPr/>
          </p:nvGraphicFramePr>
          <p:xfrm>
            <a:off x="5410200" y="2516715"/>
            <a:ext cx="1458912" cy="355600"/>
          </p:xfrm>
          <a:graphic>
            <a:graphicData uri="http://schemas.openxmlformats.org/presentationml/2006/ole">
              <p:oleObj spid="_x0000_s3706882" name="Equation" r:id="rId4" imgW="1092200" imgH="266700" progId="Equation.DSMT4">
                <p:embed/>
              </p:oleObj>
            </a:graphicData>
          </a:graphic>
        </p:graphicFrame>
      </p:grpSp>
      <p:sp>
        <p:nvSpPr>
          <p:cNvPr id="13" name="TextBox 12"/>
          <p:cNvSpPr txBox="1"/>
          <p:nvPr/>
        </p:nvSpPr>
        <p:spPr>
          <a:xfrm>
            <a:off x="0" y="5105400"/>
            <a:ext cx="9144000" cy="480568"/>
          </a:xfrm>
          <a:prstGeom prst="rect">
            <a:avLst/>
          </a:prstGeom>
          <a:solidFill>
            <a:srgbClr val="CCFF00"/>
          </a:solidFill>
        </p:spPr>
        <p:txBody>
          <a:bodyPr wrap="square" tIns="93600" bIns="108000" rtlCol="0">
            <a:spAutoFit/>
          </a:bodyPr>
          <a:lstStyle/>
          <a:p>
            <a:pPr algn="ctr"/>
            <a:r>
              <a:rPr lang="en-GB" sz="1800" dirty="0" smtClean="0">
                <a:solidFill>
                  <a:prstClr val="black"/>
                </a:solidFill>
                <a:latin typeface="Trebuchet MS"/>
                <a:cs typeface="Trebuchet MS"/>
              </a:rPr>
              <a:t>We are participating in the largest experiments ever built by mankind</a:t>
            </a:r>
            <a:endParaRPr lang="en-GB" sz="1800" dirty="0">
              <a:solidFill>
                <a:prstClr val="black"/>
              </a:solidFill>
              <a:latin typeface="Trebuchet MS"/>
              <a:cs typeface="Trebuchet MS"/>
            </a:endParaRPr>
          </a:p>
        </p:txBody>
      </p:sp>
      <p:sp>
        <p:nvSpPr>
          <p:cNvPr id="14" name="TextBox 13"/>
          <p:cNvSpPr txBox="1"/>
          <p:nvPr/>
        </p:nvSpPr>
        <p:spPr>
          <a:xfrm>
            <a:off x="0" y="5585968"/>
            <a:ext cx="9144000" cy="757567"/>
          </a:xfrm>
          <a:prstGeom prst="rect">
            <a:avLst/>
          </a:prstGeom>
          <a:solidFill>
            <a:srgbClr val="FFFF00"/>
          </a:solidFill>
        </p:spPr>
        <p:txBody>
          <a:bodyPr wrap="square" tIns="93600" bIns="108000" rtlCol="0">
            <a:spAutoFit/>
          </a:bodyPr>
          <a:lstStyle/>
          <a:p>
            <a:pPr algn="ctr"/>
            <a:r>
              <a:rPr lang="en-US" sz="1800" dirty="0" smtClean="0">
                <a:solidFill>
                  <a:prstClr val="black"/>
                </a:solidFill>
                <a:latin typeface="Trebuchet MS"/>
                <a:cs typeface="Trebuchet MS"/>
              </a:rPr>
              <a:t>It is our responsibility to work hard, be patient and humble, </a:t>
            </a:r>
          </a:p>
          <a:p>
            <a:pPr algn="ctr"/>
            <a:r>
              <a:rPr lang="en-US" sz="1800" dirty="0" smtClean="0">
                <a:solidFill>
                  <a:prstClr val="black"/>
                </a:solidFill>
                <a:latin typeface="Trebuchet MS"/>
                <a:cs typeface="Trebuchet MS"/>
              </a:rPr>
              <a:t>in order to observe and interpret Nature as it reveals itself to us</a:t>
            </a:r>
            <a:endParaRPr lang="en-GB" sz="1800" baseline="30000" dirty="0">
              <a:solidFill>
                <a:prstClr val="black"/>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22" presetClass="entr" presetSubtype="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3" grpId="0" animBg="1"/>
      <p:bldP spid="14" grpId="0" animBg="1"/>
    </p:bld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 name="TextBox 3"/>
          <p:cNvSpPr txBox="1"/>
          <p:nvPr/>
        </p:nvSpPr>
        <p:spPr>
          <a:xfrm>
            <a:off x="304800" y="2895600"/>
            <a:ext cx="2039140" cy="461665"/>
          </a:xfrm>
          <a:prstGeom prst="rect">
            <a:avLst/>
          </a:prstGeom>
          <a:noFill/>
        </p:spPr>
        <p:txBody>
          <a:bodyPr wrap="none" rtlCol="0">
            <a:spAutoFit/>
          </a:bodyPr>
          <a:lstStyle/>
          <a:p>
            <a:r>
              <a:rPr lang="en-GB" dirty="0" smtClean="0">
                <a:solidFill>
                  <a:schemeClr val="bg1">
                    <a:lumMod val="65000"/>
                  </a:schemeClr>
                </a:solidFill>
                <a:latin typeface="Trebuchet MS"/>
                <a:cs typeface="Trebuchet MS"/>
              </a:rPr>
              <a:t>Spare slides…</a:t>
            </a:r>
            <a:endParaRPr lang="en-GB" dirty="0">
              <a:solidFill>
                <a:schemeClr val="bg1">
                  <a:lumMod val="65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err="1" smtClean="0">
                <a:solidFill>
                  <a:sysClr val="windowText" lastClr="000000"/>
                </a:solidFill>
                <a:latin typeface="Trebuchet MS"/>
                <a:cs typeface="Trebuchet MS"/>
              </a:rPr>
              <a:t>Brout-Englert-Higgs</a:t>
            </a:r>
            <a:r>
              <a:rPr lang="en-US" sz="1600" b="1" kern="0" dirty="0" smtClean="0">
                <a:solidFill>
                  <a:sysClr val="windowText" lastClr="000000"/>
                </a:solidFill>
                <a:latin typeface="Trebuchet MS"/>
                <a:cs typeface="Trebuchet MS"/>
              </a:rPr>
              <a:t> mechanism</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10" name="Rectangle 52"/>
          <p:cNvSpPr>
            <a:spLocks noChangeArrowheads="1"/>
          </p:cNvSpPr>
          <p:nvPr/>
        </p:nvSpPr>
        <p:spPr bwMode="auto">
          <a:xfrm>
            <a:off x="345062" y="2473085"/>
            <a:ext cx="8381999" cy="2784715"/>
          </a:xfrm>
          <a:prstGeom prst="rect">
            <a:avLst/>
          </a:prstGeom>
          <a:solidFill>
            <a:schemeClr val="bg1">
              <a:lumMod val="95000"/>
            </a:schemeClr>
          </a:solidFill>
          <a:ln w="3175">
            <a:solidFill>
              <a:schemeClr val="bg2"/>
            </a:solidFill>
            <a:miter lim="800000"/>
            <a:headEnd/>
            <a:tailEnd/>
          </a:ln>
          <a:effectLst>
            <a:outerShdw blurRad="190500" dist="38100" dir="2700000">
              <a:srgbClr val="000000">
                <a:alpha val="16000"/>
              </a:srgbClr>
            </a:outerShdw>
          </a:effectLst>
        </p:spPr>
        <p:txBody>
          <a:bodyPr wrap="square" anchor="ctr">
            <a:prstTxWarp prst="textNoShape">
              <a:avLst/>
            </a:prstTxWarp>
            <a:spAutoFit/>
          </a:bodyPr>
          <a:lstStyle/>
          <a:p>
            <a:endParaRPr lang="en-GB">
              <a:solidFill>
                <a:prstClr val="black"/>
              </a:solidFill>
            </a:endParaRPr>
          </a:p>
        </p:txBody>
      </p:sp>
      <p:sp>
        <p:nvSpPr>
          <p:cNvPr id="11" name="Rectangle 10"/>
          <p:cNvSpPr/>
          <p:nvPr/>
        </p:nvSpPr>
        <p:spPr>
          <a:xfrm>
            <a:off x="5526660" y="2469235"/>
            <a:ext cx="3200401" cy="27847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aphicFrame>
        <p:nvGraphicFramePr>
          <p:cNvPr id="12" name="Object 57"/>
          <p:cNvGraphicFramePr>
            <a:graphicFrameLocks noChangeAspect="1"/>
          </p:cNvGraphicFramePr>
          <p:nvPr/>
        </p:nvGraphicFramePr>
        <p:xfrm>
          <a:off x="5866386" y="4553623"/>
          <a:ext cx="2552700" cy="569912"/>
        </p:xfrm>
        <a:graphic>
          <a:graphicData uri="http://schemas.openxmlformats.org/presentationml/2006/ole">
            <p:oleObj spid="_x0000_s3809282" name="Equation" r:id="rId3" imgW="2095500" imgH="469900" progId="Equation.DSMT4">
              <p:embed/>
            </p:oleObj>
          </a:graphicData>
        </a:graphic>
      </p:graphicFrame>
      <p:grpSp>
        <p:nvGrpSpPr>
          <p:cNvPr id="2" name="Group 96"/>
          <p:cNvGrpSpPr>
            <a:grpSpLocks/>
          </p:cNvGrpSpPr>
          <p:nvPr/>
        </p:nvGrpSpPr>
        <p:grpSpPr bwMode="auto">
          <a:xfrm>
            <a:off x="5782778" y="2627167"/>
            <a:ext cx="2635250" cy="1812685"/>
            <a:chOff x="4038" y="1119"/>
            <a:chExt cx="1409" cy="860"/>
          </a:xfrm>
        </p:grpSpPr>
        <p:pic>
          <p:nvPicPr>
            <p:cNvPr id="14" name="Picture 97" descr="higgs_pot"/>
            <p:cNvPicPr>
              <a:picLocks noChangeAspect="1" noChangeArrowheads="1"/>
            </p:cNvPicPr>
            <p:nvPr/>
          </p:nvPicPr>
          <p:blipFill>
            <a:blip r:embed="rId4">
              <a:clrChange>
                <a:clrFrom>
                  <a:srgbClr val="FFFFFF"/>
                </a:clrFrom>
                <a:clrTo>
                  <a:srgbClr val="FFFFFF">
                    <a:alpha val="0"/>
                  </a:srgbClr>
                </a:clrTo>
              </a:clrChange>
            </a:blip>
            <a:srcRect l="57031" t="50255" r="6810" b="14140"/>
            <a:stretch>
              <a:fillRect/>
            </a:stretch>
          </p:blipFill>
          <p:spPr bwMode="auto">
            <a:xfrm>
              <a:off x="4038" y="1174"/>
              <a:ext cx="1390" cy="787"/>
            </a:xfrm>
            <a:prstGeom prst="rect">
              <a:avLst/>
            </a:prstGeom>
            <a:noFill/>
          </p:spPr>
        </p:pic>
        <p:sp>
          <p:nvSpPr>
            <p:cNvPr id="15" name="Rectangle 98"/>
            <p:cNvSpPr>
              <a:spLocks noChangeArrowheads="1"/>
            </p:cNvSpPr>
            <p:nvPr/>
          </p:nvSpPr>
          <p:spPr bwMode="auto">
            <a:xfrm>
              <a:off x="4059" y="1124"/>
              <a:ext cx="392" cy="656"/>
            </a:xfrm>
            <a:prstGeom prst="rect">
              <a:avLst/>
            </a:prstGeom>
            <a:solidFill>
              <a:srgbClr val="FFFFFF"/>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16" name="Rectangle 99"/>
            <p:cNvSpPr>
              <a:spLocks noChangeArrowheads="1"/>
            </p:cNvSpPr>
            <p:nvPr/>
          </p:nvSpPr>
          <p:spPr bwMode="auto">
            <a:xfrm>
              <a:off x="5055" y="1119"/>
              <a:ext cx="392" cy="656"/>
            </a:xfrm>
            <a:prstGeom prst="rect">
              <a:avLst/>
            </a:prstGeom>
            <a:solidFill>
              <a:srgbClr val="FFFFFF"/>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17" name="Rectangle 100"/>
            <p:cNvSpPr>
              <a:spLocks noChangeArrowheads="1"/>
            </p:cNvSpPr>
            <p:nvPr/>
          </p:nvSpPr>
          <p:spPr bwMode="auto">
            <a:xfrm>
              <a:off x="4202" y="1797"/>
              <a:ext cx="527" cy="182"/>
            </a:xfrm>
            <a:prstGeom prst="rect">
              <a:avLst/>
            </a:prstGeom>
            <a:solidFill>
              <a:srgbClr val="FFFFFF"/>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18" name="Rectangle 101"/>
            <p:cNvSpPr>
              <a:spLocks noChangeArrowheads="1"/>
            </p:cNvSpPr>
            <p:nvPr/>
          </p:nvSpPr>
          <p:spPr bwMode="auto">
            <a:xfrm>
              <a:off x="4761" y="1797"/>
              <a:ext cx="527" cy="182"/>
            </a:xfrm>
            <a:prstGeom prst="rect">
              <a:avLst/>
            </a:prstGeom>
            <a:solidFill>
              <a:srgbClr val="FFFFFF"/>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grpSp>
      <p:pic>
        <p:nvPicPr>
          <p:cNvPr id="19" name="Picture 102" descr="higgs_pot"/>
          <p:cNvPicPr>
            <a:picLocks noChangeAspect="1" noChangeArrowheads="1"/>
          </p:cNvPicPr>
          <p:nvPr/>
        </p:nvPicPr>
        <p:blipFill>
          <a:blip r:embed="rId4"/>
          <a:srcRect l="57031" t="50255" r="6810" b="14140"/>
          <a:stretch>
            <a:fillRect/>
          </a:stretch>
        </p:blipFill>
        <p:spPr bwMode="auto">
          <a:xfrm>
            <a:off x="5794255" y="2637750"/>
            <a:ext cx="2585143" cy="1798398"/>
          </a:xfrm>
          <a:prstGeom prst="rect">
            <a:avLst/>
          </a:prstGeom>
          <a:noFill/>
        </p:spPr>
      </p:pic>
      <p:graphicFrame>
        <p:nvGraphicFramePr>
          <p:cNvPr id="20" name="Object 109"/>
          <p:cNvGraphicFramePr>
            <a:graphicFrameLocks noChangeAspect="1"/>
          </p:cNvGraphicFramePr>
          <p:nvPr/>
        </p:nvGraphicFramePr>
        <p:xfrm>
          <a:off x="8263057" y="4069435"/>
          <a:ext cx="311604" cy="260354"/>
        </p:xfrm>
        <a:graphic>
          <a:graphicData uri="http://schemas.openxmlformats.org/presentationml/2006/ole">
            <p:oleObj spid="_x0000_s3809283" name="Equation" r:id="rId5" imgW="241200" imgH="203040" progId="Equation.DSMT4">
              <p:embed/>
            </p:oleObj>
          </a:graphicData>
        </a:graphic>
      </p:graphicFrame>
      <p:sp>
        <p:nvSpPr>
          <p:cNvPr id="21" name="Rectangle 20"/>
          <p:cNvSpPr/>
          <p:nvPr/>
        </p:nvSpPr>
        <p:spPr>
          <a:xfrm>
            <a:off x="421261" y="2582716"/>
            <a:ext cx="5105399" cy="2431435"/>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prstClr val="black"/>
                </a:solidFill>
                <a:latin typeface="Trebuchet MS"/>
                <a:ea typeface="Arial" charset="0"/>
                <a:cs typeface="Trebuchet MS"/>
                <a:sym typeface="Wingdings"/>
              </a:rPr>
              <a:t>Potential</a:t>
            </a:r>
            <a:r>
              <a:rPr lang="en-GB" sz="1600" i="1" dirty="0" smtClean="0">
                <a:solidFill>
                  <a:prstClr val="black"/>
                </a:solidFill>
                <a:latin typeface="Trebuchet MS"/>
                <a:ea typeface="Arial" charset="0"/>
                <a:cs typeface="Trebuchet MS"/>
                <a:sym typeface="Wingdings"/>
              </a:rPr>
              <a:t> </a:t>
            </a:r>
            <a:r>
              <a:rPr lang="en-GB" sz="1600" i="1" dirty="0" err="1" smtClean="0">
                <a:solidFill>
                  <a:srgbClr val="E12B0D"/>
                </a:solidFill>
                <a:latin typeface="Trebuchet MS"/>
                <a:ea typeface="Arial" charset="0"/>
                <a:cs typeface="Trebuchet MS"/>
                <a:sym typeface="Wingdings"/>
              </a:rPr>
              <a:t>V</a:t>
            </a:r>
            <a:r>
              <a:rPr lang="en-GB" sz="1600" dirty="0" err="1" smtClean="0">
                <a:solidFill>
                  <a:srgbClr val="E12B0D"/>
                </a:solidFill>
                <a:latin typeface="Trebuchet MS"/>
                <a:ea typeface="Arial" charset="0"/>
                <a:cs typeface="Trebuchet MS"/>
                <a:sym typeface="Wingdings"/>
              </a:rPr>
              <a:t>(</a:t>
            </a:r>
            <a:r>
              <a:rPr lang="en-GB" sz="1600" i="1" dirty="0" err="1" smtClean="0">
                <a:solidFill>
                  <a:srgbClr val="E12B0D"/>
                </a:solidFill>
                <a:latin typeface="Symbol" charset="2"/>
                <a:ea typeface="Arial" charset="0"/>
                <a:cs typeface="Symbol" charset="2"/>
                <a:sym typeface="Wingdings"/>
              </a:rPr>
              <a:t>f</a:t>
            </a:r>
            <a:r>
              <a:rPr lang="en-GB" sz="700" i="1" dirty="0" smtClean="0">
                <a:solidFill>
                  <a:srgbClr val="E12B0D"/>
                </a:solidFill>
                <a:latin typeface="Symbol" charset="2"/>
                <a:ea typeface="Arial" charset="0"/>
                <a:cs typeface="Symbol" charset="2"/>
                <a:sym typeface="Wingdings"/>
              </a:rPr>
              <a:t> </a:t>
            </a:r>
            <a:r>
              <a:rPr lang="en-GB" sz="1600" dirty="0" smtClean="0">
                <a:solidFill>
                  <a:srgbClr val="E12B0D"/>
                </a:solidFill>
                <a:latin typeface="Trebuchet MS"/>
                <a:ea typeface="Arial" charset="0"/>
                <a:cs typeface="Trebuchet MS"/>
                <a:sym typeface="Wingdings"/>
              </a:rPr>
              <a:t>) = </a:t>
            </a:r>
            <a:r>
              <a:rPr lang="en-GB" sz="1600" i="1" dirty="0" err="1" smtClean="0">
                <a:solidFill>
                  <a:srgbClr val="E12B0D"/>
                </a:solidFill>
                <a:latin typeface="Symbol" charset="2"/>
                <a:ea typeface="Arial" charset="0"/>
                <a:cs typeface="Symbol" charset="2"/>
                <a:sym typeface="Wingdings"/>
              </a:rPr>
              <a:t>m</a:t>
            </a:r>
            <a:r>
              <a:rPr lang="en-GB" sz="600" i="1" dirty="0" smtClean="0">
                <a:solidFill>
                  <a:srgbClr val="E12B0D"/>
                </a:solidFill>
                <a:latin typeface="Trebuchet MS"/>
                <a:ea typeface="Arial" charset="0"/>
                <a:cs typeface="Trebuchet MS"/>
                <a:sym typeface="Wingdings"/>
              </a:rPr>
              <a:t> </a:t>
            </a:r>
            <a:r>
              <a:rPr lang="en-GB" sz="1600" baseline="30000" dirty="0" smtClean="0">
                <a:solidFill>
                  <a:srgbClr val="E12B0D"/>
                </a:solidFill>
                <a:latin typeface="Trebuchet MS"/>
                <a:ea typeface="Arial" charset="0"/>
                <a:cs typeface="Trebuchet MS"/>
                <a:sym typeface="Wingdings"/>
              </a:rPr>
              <a:t>2</a:t>
            </a:r>
            <a:r>
              <a:rPr lang="en-GB" sz="700" i="1" dirty="0" smtClean="0">
                <a:solidFill>
                  <a:srgbClr val="E12B0D"/>
                </a:solidFill>
                <a:latin typeface="Trebuchet MS"/>
                <a:ea typeface="Arial" charset="0"/>
                <a:cs typeface="Trebuchet MS"/>
                <a:sym typeface="Wingdings"/>
              </a:rPr>
              <a:t> </a:t>
            </a:r>
            <a:r>
              <a:rPr lang="en-GB" sz="1600" i="1" dirty="0" smtClean="0">
                <a:solidFill>
                  <a:srgbClr val="E12B0D"/>
                </a:solidFill>
                <a:latin typeface="Trebuchet MS"/>
                <a:ea typeface="Arial" charset="0"/>
                <a:cs typeface="Trebuchet MS"/>
                <a:sym typeface="Wingdings"/>
              </a:rPr>
              <a:t>|</a:t>
            </a:r>
            <a:r>
              <a:rPr lang="en-GB" sz="1600" i="1" dirty="0" err="1" smtClean="0">
                <a:solidFill>
                  <a:srgbClr val="E12B0D"/>
                </a:solidFill>
                <a:latin typeface="Symbol" charset="2"/>
                <a:ea typeface="Arial" charset="0"/>
                <a:cs typeface="Symbol" charset="2"/>
                <a:sym typeface="Wingdings"/>
              </a:rPr>
              <a:t>f</a:t>
            </a:r>
            <a:r>
              <a:rPr lang="en-GB" sz="700" i="1" dirty="0" smtClean="0">
                <a:solidFill>
                  <a:srgbClr val="E12B0D"/>
                </a:solidFill>
                <a:latin typeface="Trebuchet MS"/>
                <a:ea typeface="Arial" charset="0"/>
                <a:cs typeface="Trebuchet MS"/>
                <a:sym typeface="Wingdings"/>
              </a:rPr>
              <a:t> </a:t>
            </a:r>
            <a:r>
              <a:rPr lang="en-GB" sz="1600" i="1" dirty="0" smtClean="0">
                <a:solidFill>
                  <a:srgbClr val="E12B0D"/>
                </a:solidFill>
                <a:latin typeface="Trebuchet MS"/>
                <a:ea typeface="Arial" charset="0"/>
                <a:cs typeface="Trebuchet MS"/>
                <a:sym typeface="Wingdings"/>
              </a:rPr>
              <a:t>|</a:t>
            </a:r>
            <a:r>
              <a:rPr lang="en-GB" sz="1600" i="1" baseline="30000" dirty="0" smtClean="0">
                <a:solidFill>
                  <a:srgbClr val="E12B0D"/>
                </a:solidFill>
                <a:latin typeface="Trebuchet MS"/>
                <a:ea typeface="Arial" charset="0"/>
                <a:cs typeface="Trebuchet MS"/>
                <a:sym typeface="Wingdings"/>
              </a:rPr>
              <a:t>2</a:t>
            </a:r>
            <a:r>
              <a:rPr lang="en-GB" sz="1600" i="1" dirty="0" smtClean="0">
                <a:solidFill>
                  <a:srgbClr val="E12B0D"/>
                </a:solidFill>
                <a:latin typeface="Trebuchet MS"/>
                <a:ea typeface="Arial" charset="0"/>
                <a:cs typeface="Trebuchet MS"/>
                <a:sym typeface="Wingdings"/>
              </a:rPr>
              <a:t> + </a:t>
            </a:r>
            <a:r>
              <a:rPr lang="en-GB" sz="1600" i="1" dirty="0" err="1" smtClean="0">
                <a:solidFill>
                  <a:srgbClr val="E12B0D"/>
                </a:solidFill>
                <a:latin typeface="Symbol" charset="2"/>
                <a:ea typeface="Arial" charset="0"/>
                <a:cs typeface="Symbol" charset="2"/>
                <a:sym typeface="Wingdings"/>
              </a:rPr>
              <a:t>l</a:t>
            </a:r>
            <a:r>
              <a:rPr lang="en-GB" sz="700" i="1" dirty="0" smtClean="0">
                <a:solidFill>
                  <a:srgbClr val="E12B0D"/>
                </a:solidFill>
                <a:latin typeface="Trebuchet MS"/>
                <a:ea typeface="Arial" charset="0"/>
                <a:cs typeface="Trebuchet MS"/>
                <a:sym typeface="Wingdings"/>
              </a:rPr>
              <a:t> </a:t>
            </a:r>
            <a:r>
              <a:rPr lang="en-GB" sz="1600" dirty="0" smtClean="0">
                <a:solidFill>
                  <a:srgbClr val="E12B0D"/>
                </a:solidFill>
                <a:latin typeface="Trebuchet MS"/>
                <a:ea typeface="Arial" charset="0"/>
                <a:cs typeface="Trebuchet MS"/>
                <a:sym typeface="Wingdings"/>
              </a:rPr>
              <a:t>|</a:t>
            </a:r>
            <a:r>
              <a:rPr lang="en-GB" sz="1600" i="1" dirty="0" err="1" smtClean="0">
                <a:solidFill>
                  <a:srgbClr val="E12B0D"/>
                </a:solidFill>
                <a:latin typeface="Symbol" charset="2"/>
                <a:ea typeface="Arial" charset="0"/>
                <a:cs typeface="Symbol" charset="2"/>
                <a:sym typeface="Wingdings"/>
              </a:rPr>
              <a:t>f</a:t>
            </a:r>
            <a:r>
              <a:rPr lang="en-GB" sz="700" i="1" dirty="0" smtClean="0">
                <a:solidFill>
                  <a:srgbClr val="E12B0D"/>
                </a:solidFill>
                <a:latin typeface="Trebuchet MS"/>
                <a:ea typeface="Arial" charset="0"/>
                <a:cs typeface="Trebuchet MS"/>
                <a:sym typeface="Wingdings"/>
              </a:rPr>
              <a:t> </a:t>
            </a:r>
            <a:r>
              <a:rPr lang="en-GB" sz="1600" dirty="0" smtClean="0">
                <a:solidFill>
                  <a:srgbClr val="E12B0D"/>
                </a:solidFill>
                <a:latin typeface="Trebuchet MS"/>
                <a:ea typeface="Arial" charset="0"/>
                <a:cs typeface="Trebuchet MS"/>
                <a:sym typeface="Wingdings"/>
              </a:rPr>
              <a:t>|</a:t>
            </a:r>
            <a:r>
              <a:rPr lang="en-GB" sz="1600" baseline="30000" dirty="0" smtClean="0">
                <a:solidFill>
                  <a:srgbClr val="E12B0D"/>
                </a:solidFill>
                <a:latin typeface="Trebuchet MS"/>
                <a:ea typeface="Arial" charset="0"/>
                <a:cs typeface="Trebuchet MS"/>
                <a:sym typeface="Wingdings"/>
              </a:rPr>
              <a:t>4</a:t>
            </a:r>
            <a:r>
              <a:rPr lang="en-GB" sz="1600" dirty="0" smtClean="0">
                <a:solidFill>
                  <a:srgbClr val="000000"/>
                </a:solidFill>
                <a:latin typeface="Trebuchet MS"/>
                <a:ea typeface="Arial" charset="0"/>
                <a:cs typeface="Trebuchet MS"/>
                <a:sym typeface="Wingdings"/>
              </a:rPr>
              <a:t>, </a:t>
            </a:r>
            <a:r>
              <a:rPr lang="en-GB" sz="1600" i="1" dirty="0" err="1" smtClean="0">
                <a:solidFill>
                  <a:srgbClr val="000000"/>
                </a:solidFill>
                <a:latin typeface="Symbol" charset="2"/>
                <a:ea typeface="Arial" charset="0"/>
                <a:cs typeface="Symbol" charset="2"/>
                <a:sym typeface="Wingdings"/>
              </a:rPr>
              <a:t>f</a:t>
            </a:r>
            <a:r>
              <a:rPr lang="en-GB" sz="1600" i="1" dirty="0" smtClean="0">
                <a:solidFill>
                  <a:srgbClr val="000000"/>
                </a:solidFill>
                <a:latin typeface="Trebuchet MS"/>
                <a:ea typeface="Arial" charset="0"/>
                <a:cs typeface="Trebuchet MS"/>
                <a:sym typeface="Wingdings"/>
              </a:rPr>
              <a:t> </a:t>
            </a:r>
            <a:r>
              <a:rPr lang="en-GB" sz="1600" dirty="0" smtClean="0">
                <a:solidFill>
                  <a:srgbClr val="000000"/>
                </a:solidFill>
                <a:latin typeface="Trebuchet MS"/>
                <a:ea typeface="Arial" charset="0"/>
                <a:cs typeface="Trebuchet MS"/>
                <a:sym typeface="Wingdings"/>
              </a:rPr>
              <a:t> scalar doublet</a:t>
            </a:r>
          </a:p>
          <a:p>
            <a:pPr>
              <a:spcBef>
                <a:spcPts val="12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srgbClr val="000000"/>
                </a:solidFill>
                <a:latin typeface="Trebuchet MS"/>
                <a:ea typeface="Arial" charset="0"/>
                <a:cs typeface="Trebuchet MS"/>
                <a:sym typeface="Wingdings"/>
              </a:rPr>
              <a:t>For </a:t>
            </a:r>
            <a:r>
              <a:rPr lang="en-GB" sz="1600" i="1" dirty="0" err="1" smtClean="0">
                <a:solidFill>
                  <a:srgbClr val="000000"/>
                </a:solidFill>
                <a:latin typeface="Symbol" charset="2"/>
                <a:ea typeface="Arial" charset="0"/>
                <a:cs typeface="Symbol" charset="2"/>
                <a:sym typeface="Wingdings"/>
              </a:rPr>
              <a:t>m</a:t>
            </a:r>
            <a:r>
              <a:rPr lang="en-GB" sz="600" i="1" dirty="0" smtClean="0">
                <a:solidFill>
                  <a:srgbClr val="000000"/>
                </a:solidFill>
                <a:latin typeface="Trebuchet MS"/>
                <a:ea typeface="Arial" charset="0"/>
                <a:cs typeface="Trebuchet MS"/>
                <a:sym typeface="Wingdings"/>
              </a:rPr>
              <a:t> </a:t>
            </a:r>
            <a:r>
              <a:rPr lang="en-GB" sz="1600" baseline="30000" dirty="0" smtClean="0">
                <a:solidFill>
                  <a:srgbClr val="000000"/>
                </a:solidFill>
                <a:latin typeface="Trebuchet MS"/>
                <a:ea typeface="Arial" charset="0"/>
                <a:cs typeface="Trebuchet MS"/>
                <a:sym typeface="Wingdings"/>
              </a:rPr>
              <a:t>2 </a:t>
            </a:r>
            <a:r>
              <a:rPr lang="en-GB" sz="1600" dirty="0" smtClean="0">
                <a:solidFill>
                  <a:srgbClr val="000000"/>
                </a:solidFill>
                <a:latin typeface="Trebuchet MS"/>
                <a:ea typeface="Arial" charset="0"/>
                <a:cs typeface="Trebuchet MS"/>
                <a:sym typeface="Wingdings"/>
              </a:rPr>
              <a:t>&lt;</a:t>
            </a:r>
            <a:r>
              <a:rPr lang="en-GB" sz="1100" dirty="0" smtClean="0">
                <a:solidFill>
                  <a:srgbClr val="000000"/>
                </a:solidFill>
                <a:latin typeface="Trebuchet MS"/>
                <a:ea typeface="Arial" charset="0"/>
                <a:cs typeface="Trebuchet MS"/>
                <a:sym typeface="Wingdings"/>
              </a:rPr>
              <a:t> </a:t>
            </a:r>
            <a:r>
              <a:rPr lang="en-GB" sz="1600" dirty="0" smtClean="0">
                <a:solidFill>
                  <a:srgbClr val="000000"/>
                </a:solidFill>
                <a:latin typeface="Trebuchet MS"/>
                <a:ea typeface="Arial" charset="0"/>
                <a:cs typeface="Trebuchet MS"/>
                <a:sym typeface="Wingdings"/>
              </a:rPr>
              <a:t>0, the minimum moves away from </a:t>
            </a:r>
            <a:r>
              <a:rPr lang="en-GB" sz="1600" i="1" dirty="0" err="1" smtClean="0">
                <a:solidFill>
                  <a:srgbClr val="000000"/>
                </a:solidFill>
                <a:latin typeface="Symbol" charset="2"/>
                <a:ea typeface="Arial" charset="0"/>
                <a:cs typeface="Symbol" charset="2"/>
                <a:sym typeface="Wingdings"/>
              </a:rPr>
              <a:t>f</a:t>
            </a:r>
            <a:r>
              <a:rPr lang="en-GB" sz="1600" dirty="0" smtClean="0">
                <a:solidFill>
                  <a:srgbClr val="000000"/>
                </a:solidFill>
                <a:latin typeface="Trebuchet MS"/>
                <a:ea typeface="Arial" charset="0"/>
                <a:cs typeface="Trebuchet MS"/>
                <a:sym typeface="Wingdings"/>
              </a:rPr>
              <a:t> = 0</a:t>
            </a:r>
          </a:p>
          <a:p>
            <a:pPr>
              <a:spcBef>
                <a:spcPts val="12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srgbClr val="000000"/>
                </a:solidFill>
                <a:latin typeface="Trebuchet MS"/>
                <a:ea typeface="Arial" charset="0"/>
                <a:cs typeface="Trebuchet MS"/>
                <a:sym typeface="Wingdings"/>
              </a:rPr>
              <a:t>The ground state (</a:t>
            </a:r>
            <a:r>
              <a:rPr lang="en-GB" sz="1600" i="1" dirty="0" smtClean="0">
                <a:solidFill>
                  <a:srgbClr val="000000"/>
                </a:solidFill>
                <a:latin typeface="Trebuchet MS"/>
                <a:ea typeface="Arial" charset="0"/>
                <a:cs typeface="Trebuchet MS"/>
                <a:sym typeface="Wingdings"/>
              </a:rPr>
              <a:t>T</a:t>
            </a:r>
            <a:r>
              <a:rPr lang="en-GB" sz="1600" dirty="0" smtClean="0">
                <a:solidFill>
                  <a:srgbClr val="000000"/>
                </a:solidFill>
                <a:latin typeface="Trebuchet MS"/>
                <a:ea typeface="Arial" charset="0"/>
                <a:cs typeface="Trebuchet MS"/>
                <a:sym typeface="Wingdings"/>
              </a:rPr>
              <a:t> = 0) acquires a non-zero                              </a:t>
            </a:r>
            <a:r>
              <a:rPr lang="en-GB" sz="1600" dirty="0" smtClean="0">
                <a:solidFill>
                  <a:srgbClr val="E12B0D"/>
                </a:solidFill>
                <a:latin typeface="Trebuchet MS"/>
                <a:ea typeface="Arial" charset="0"/>
                <a:cs typeface="Trebuchet MS"/>
                <a:sym typeface="Wingdings"/>
              </a:rPr>
              <a:t>vacuum expectation value (</a:t>
            </a:r>
            <a:r>
              <a:rPr lang="en-GB" sz="1600" dirty="0" err="1" smtClean="0">
                <a:solidFill>
                  <a:srgbClr val="E12B0D"/>
                </a:solidFill>
                <a:latin typeface="Trebuchet MS"/>
                <a:ea typeface="Arial" charset="0"/>
                <a:cs typeface="Trebuchet MS"/>
                <a:sym typeface="Wingdings"/>
              </a:rPr>
              <a:t>vev</a:t>
            </a:r>
            <a:r>
              <a:rPr lang="en-GB" sz="1600" dirty="0" smtClean="0">
                <a:solidFill>
                  <a:srgbClr val="E12B0D"/>
                </a:solidFill>
                <a:latin typeface="Trebuchet MS"/>
                <a:ea typeface="Arial" charset="0"/>
                <a:cs typeface="Trebuchet MS"/>
                <a:sym typeface="Wingdings"/>
              </a:rPr>
              <a:t>) </a:t>
            </a:r>
            <a:r>
              <a:rPr lang="en-GB" sz="1600" i="1" dirty="0" err="1" smtClean="0">
                <a:solidFill>
                  <a:srgbClr val="E12B0D"/>
                </a:solidFill>
                <a:latin typeface="Symbol" charset="2"/>
                <a:ea typeface="Arial" charset="0"/>
                <a:cs typeface="Symbol" charset="2"/>
                <a:sym typeface="Wingdings"/>
              </a:rPr>
              <a:t>u</a:t>
            </a:r>
            <a:endParaRPr lang="en-GB" sz="1600" dirty="0" smtClean="0">
              <a:solidFill>
                <a:srgbClr val="E12B0D"/>
              </a:solidFill>
              <a:latin typeface="Symbol" charset="2"/>
              <a:ea typeface="Arial" charset="0"/>
              <a:cs typeface="Symbol" charset="2"/>
              <a:sym typeface="Wingdings"/>
            </a:endParaRPr>
          </a:p>
          <a:p>
            <a:pPr>
              <a:spcBef>
                <a:spcPts val="12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srgbClr val="000000"/>
                </a:solidFill>
                <a:latin typeface="Trebuchet MS"/>
                <a:ea typeface="Arial" charset="0"/>
                <a:cs typeface="Trebuchet MS"/>
                <a:sym typeface="Wingdings"/>
              </a:rPr>
              <a:t>Perturbation theory around ground state: </a:t>
            </a:r>
            <a:r>
              <a:rPr lang="en-GB" sz="1600" i="1" dirty="0" err="1" smtClean="0">
                <a:solidFill>
                  <a:srgbClr val="E12B0D"/>
                </a:solidFill>
                <a:latin typeface="Symbol" charset="2"/>
                <a:ea typeface="Arial" charset="0"/>
                <a:cs typeface="Symbol" charset="2"/>
                <a:sym typeface="Wingdings"/>
              </a:rPr>
              <a:t>f</a:t>
            </a:r>
            <a:r>
              <a:rPr lang="en-GB" sz="900" i="1" dirty="0" smtClean="0">
                <a:solidFill>
                  <a:srgbClr val="E12B0D"/>
                </a:solidFill>
                <a:latin typeface="Trebuchet MS"/>
                <a:ea typeface="Arial" charset="0"/>
                <a:cs typeface="Trebuchet MS"/>
                <a:sym typeface="Wingdings"/>
              </a:rPr>
              <a:t> </a:t>
            </a:r>
            <a:r>
              <a:rPr lang="en-GB" sz="1600" dirty="0" smtClean="0">
                <a:solidFill>
                  <a:srgbClr val="E12B0D"/>
                </a:solidFill>
                <a:latin typeface="Trebuchet MS"/>
                <a:ea typeface="Arial" charset="0"/>
                <a:cs typeface="Trebuchet MS"/>
                <a:sym typeface="Wingdings"/>
              </a:rPr>
              <a:t> </a:t>
            </a:r>
            <a:r>
              <a:rPr lang="en-GB" sz="1600" dirty="0" smtClean="0">
                <a:solidFill>
                  <a:srgbClr val="E12B0D"/>
                </a:solidFill>
                <a:latin typeface="Symbol" charset="2"/>
                <a:ea typeface="Arial" charset="0"/>
                <a:cs typeface="Symbol" charset="2"/>
                <a:sym typeface="Wingdings"/>
              </a:rPr>
              <a:t>µ</a:t>
            </a:r>
            <a:r>
              <a:rPr lang="en-GB" sz="1600" dirty="0" smtClean="0">
                <a:solidFill>
                  <a:srgbClr val="E12B0D"/>
                </a:solidFill>
                <a:latin typeface="Trebuchet MS"/>
                <a:ea typeface="Arial" charset="0"/>
                <a:cs typeface="Trebuchet MS"/>
                <a:sym typeface="Wingdings"/>
              </a:rPr>
              <a:t> </a:t>
            </a:r>
            <a:r>
              <a:rPr lang="en-GB" sz="1600" i="1" dirty="0" err="1" smtClean="0">
                <a:solidFill>
                  <a:srgbClr val="E12B0D"/>
                </a:solidFill>
                <a:latin typeface="Symbol" charset="2"/>
                <a:ea typeface="Arial" charset="0"/>
                <a:cs typeface="Symbol" charset="2"/>
                <a:sym typeface="Wingdings"/>
              </a:rPr>
              <a:t>u</a:t>
            </a:r>
            <a:r>
              <a:rPr lang="en-GB" sz="1600" i="1" dirty="0" smtClean="0">
                <a:solidFill>
                  <a:srgbClr val="E12B0D"/>
                </a:solidFill>
                <a:latin typeface="Trebuchet MS"/>
                <a:ea typeface="Arial" charset="0"/>
                <a:cs typeface="Trebuchet MS"/>
                <a:sym typeface="Wingdings"/>
              </a:rPr>
              <a:t> + H</a:t>
            </a:r>
            <a:endParaRPr lang="en-GB" sz="1600" dirty="0" smtClean="0">
              <a:solidFill>
                <a:srgbClr val="E12B0D"/>
              </a:solidFill>
              <a:latin typeface="Trebuchet MS"/>
              <a:ea typeface="Arial" charset="0"/>
              <a:cs typeface="Trebuchet MS"/>
              <a:sym typeface="Wingdings"/>
            </a:endParaRPr>
          </a:p>
          <a:p>
            <a:pPr>
              <a:spcBef>
                <a:spcPts val="12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i="1" dirty="0" smtClean="0">
                <a:solidFill>
                  <a:srgbClr val="E12B0D"/>
                </a:solidFill>
                <a:latin typeface="Trebuchet MS"/>
                <a:ea typeface="Arial" charset="0"/>
                <a:cs typeface="Trebuchet MS"/>
                <a:sym typeface="Wingdings"/>
              </a:rPr>
              <a:t>H</a:t>
            </a:r>
            <a:r>
              <a:rPr lang="en-GB" sz="1600" dirty="0" smtClean="0">
                <a:solidFill>
                  <a:srgbClr val="E12B0D"/>
                </a:solidFill>
                <a:latin typeface="Trebuchet MS"/>
                <a:ea typeface="Arial" charset="0"/>
                <a:cs typeface="Trebuchet MS"/>
                <a:sym typeface="Wingdings"/>
              </a:rPr>
              <a:t> </a:t>
            </a:r>
            <a:r>
              <a:rPr lang="en-GB" sz="1600" dirty="0" smtClean="0">
                <a:solidFill>
                  <a:srgbClr val="000000"/>
                </a:solidFill>
                <a:latin typeface="Trebuchet MS"/>
                <a:ea typeface="Arial" charset="0"/>
                <a:cs typeface="Trebuchet MS"/>
                <a:sym typeface="Wingdings"/>
              </a:rPr>
              <a:t>is the </a:t>
            </a:r>
            <a:r>
              <a:rPr lang="en-GB" sz="1600" dirty="0" smtClean="0">
                <a:solidFill>
                  <a:srgbClr val="E12B0D"/>
                </a:solidFill>
                <a:latin typeface="Trebuchet MS"/>
                <a:ea typeface="Arial" charset="0"/>
                <a:cs typeface="Trebuchet MS"/>
                <a:sym typeface="Wingdings"/>
              </a:rPr>
              <a:t>Higgs boson. </a:t>
            </a:r>
            <a:r>
              <a:rPr lang="en-GB" sz="1600" dirty="0" smtClean="0">
                <a:solidFill>
                  <a:srgbClr val="000000"/>
                </a:solidFill>
                <a:latin typeface="Trebuchet MS"/>
                <a:ea typeface="Arial" charset="0"/>
                <a:cs typeface="Trebuchet MS"/>
                <a:sym typeface="Wingdings"/>
              </a:rPr>
              <a:t>The other 3 components of the doublet </a:t>
            </a:r>
            <a:r>
              <a:rPr lang="en-GB" sz="1600" i="1" dirty="0" err="1" smtClean="0">
                <a:solidFill>
                  <a:srgbClr val="000000"/>
                </a:solidFill>
                <a:latin typeface="Symbol" charset="2"/>
                <a:ea typeface="Arial" charset="0"/>
                <a:cs typeface="Symbol" charset="2"/>
                <a:sym typeface="Wingdings"/>
              </a:rPr>
              <a:t>f</a:t>
            </a:r>
            <a:r>
              <a:rPr lang="en-GB" sz="1600" dirty="0" smtClean="0">
                <a:solidFill>
                  <a:srgbClr val="000000"/>
                </a:solidFill>
                <a:latin typeface="Trebuchet MS"/>
                <a:ea typeface="Arial" charset="0"/>
                <a:cs typeface="Trebuchet MS"/>
                <a:sym typeface="Wingdings"/>
              </a:rPr>
              <a:t> are absorbed to give mass to </a:t>
            </a:r>
            <a:r>
              <a:rPr lang="en-GB" sz="1600" i="1" dirty="0" smtClean="0">
                <a:solidFill>
                  <a:srgbClr val="000000"/>
                </a:solidFill>
                <a:latin typeface="Trebuchet MS"/>
                <a:ea typeface="Arial" charset="0"/>
                <a:cs typeface="Trebuchet MS"/>
                <a:sym typeface="Wingdings"/>
              </a:rPr>
              <a:t>W</a:t>
            </a:r>
            <a:r>
              <a:rPr lang="en-GB" sz="700" i="1" dirty="0" smtClean="0">
                <a:solidFill>
                  <a:srgbClr val="000000"/>
                </a:solidFill>
                <a:latin typeface="Trebuchet MS"/>
                <a:ea typeface="Arial" charset="0"/>
                <a:cs typeface="Trebuchet MS"/>
                <a:sym typeface="Wingdings"/>
              </a:rPr>
              <a:t> </a:t>
            </a:r>
            <a:r>
              <a:rPr lang="en-GB" sz="1600" i="1" baseline="30000" dirty="0" smtClean="0">
                <a:solidFill>
                  <a:srgbClr val="000000"/>
                </a:solidFill>
                <a:latin typeface="Trebuchet MS"/>
                <a:ea typeface="Arial" charset="0"/>
                <a:cs typeface="Trebuchet MS"/>
                <a:sym typeface="Wingdings"/>
              </a:rPr>
              <a:t>±</a:t>
            </a:r>
            <a:r>
              <a:rPr lang="en-GB" sz="1600" dirty="0" smtClean="0">
                <a:solidFill>
                  <a:srgbClr val="000000"/>
                </a:solidFill>
                <a:latin typeface="Trebuchet MS"/>
                <a:ea typeface="Arial" charset="0"/>
                <a:cs typeface="Trebuchet MS"/>
                <a:sym typeface="Wingdings"/>
              </a:rPr>
              <a:t> and </a:t>
            </a:r>
            <a:r>
              <a:rPr lang="en-GB" sz="1600" i="1" dirty="0" smtClean="0">
                <a:solidFill>
                  <a:srgbClr val="000000"/>
                </a:solidFill>
                <a:latin typeface="Trebuchet MS"/>
                <a:ea typeface="Arial" charset="0"/>
                <a:cs typeface="Trebuchet MS"/>
                <a:sym typeface="Wingdings"/>
              </a:rPr>
              <a:t>Z</a:t>
            </a:r>
          </a:p>
        </p:txBody>
      </p:sp>
      <p:graphicFrame>
        <p:nvGraphicFramePr>
          <p:cNvPr id="22" name="Object 4"/>
          <p:cNvGraphicFramePr>
            <a:graphicFrameLocks noChangeAspect="1"/>
          </p:cNvGraphicFramePr>
          <p:nvPr/>
        </p:nvGraphicFramePr>
        <p:xfrm>
          <a:off x="7736461" y="2624810"/>
          <a:ext cx="504825" cy="503238"/>
        </p:xfrm>
        <a:graphic>
          <a:graphicData uri="http://schemas.openxmlformats.org/presentationml/2006/ole">
            <p:oleObj spid="_x0000_s3809284" name="Equation" r:id="rId6" imgW="444500" imgH="444500" progId="Equation.DSMT4">
              <p:embed/>
            </p:oleObj>
          </a:graphicData>
        </a:graphic>
      </p:graphicFrame>
      <p:sp>
        <p:nvSpPr>
          <p:cNvPr id="23" name="TextBox 22"/>
          <p:cNvSpPr txBox="1"/>
          <p:nvPr/>
        </p:nvSpPr>
        <p:spPr>
          <a:xfrm>
            <a:off x="6199761" y="5264435"/>
            <a:ext cx="2639439" cy="276999"/>
          </a:xfrm>
          <a:prstGeom prst="rect">
            <a:avLst/>
          </a:prstGeom>
          <a:noFill/>
        </p:spPr>
        <p:txBody>
          <a:bodyPr wrap="none" rtlCol="0">
            <a:spAutoFit/>
          </a:bodyPr>
          <a:lstStyle/>
          <a:p>
            <a:r>
              <a:rPr lang="en-GB" sz="1200" i="1" dirty="0" err="1" smtClean="0">
                <a:solidFill>
                  <a:prstClr val="black"/>
                </a:solidFill>
                <a:latin typeface="Symbol" charset="2"/>
                <a:cs typeface="Symbol" charset="2"/>
              </a:rPr>
              <a:t>u</a:t>
            </a:r>
            <a:r>
              <a:rPr lang="en-GB" sz="1200" dirty="0" smtClean="0">
                <a:solidFill>
                  <a:prstClr val="black"/>
                </a:solidFill>
              </a:rPr>
              <a:t> precisely known from muon decay</a:t>
            </a:r>
            <a:endParaRPr lang="en-GB" sz="1200" dirty="0">
              <a:solidFill>
                <a:prstClr val="black"/>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up)">
                                      <p:cBhvr>
                                        <p:cTn id="13" dur="500"/>
                                        <p:tgtEl>
                                          <p:spTgt spid="21"/>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par>
                          <p:cTn id="18" fill="hold">
                            <p:stCondLst>
                              <p:cond delay="2500"/>
                            </p:stCondLst>
                            <p:childTnLst>
                              <p:par>
                                <p:cTn id="19" presetID="16" presetClass="entr" presetSubtype="37"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outVertical)">
                                      <p:cBhvr>
                                        <p:cTn id="21" dur="500"/>
                                        <p:tgtEl>
                                          <p:spTgt spid="19"/>
                                        </p:tgtEl>
                                      </p:cBhvr>
                                    </p:animEffect>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200"/>
                                        <p:tgtEl>
                                          <p:spTgt spid="20"/>
                                        </p:tgtEl>
                                      </p:cBhvr>
                                    </p:animEffect>
                                  </p:childTnLst>
                                </p:cTn>
                              </p:par>
                            </p:childTnLst>
                          </p:cTn>
                        </p:par>
                        <p:par>
                          <p:cTn id="26" fill="hold">
                            <p:stCondLst>
                              <p:cond delay="3200"/>
                            </p:stCondLst>
                            <p:childTnLst>
                              <p:par>
                                <p:cTn id="27" presetID="10"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par>
                          <p:cTn id="30" fill="hold">
                            <p:stCondLst>
                              <p:cond delay="3700"/>
                            </p:stCondLst>
                            <p:childTnLst>
                              <p:par>
                                <p:cTn id="31" presetID="10" presetClass="entr" presetSubtype="0"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par>
                          <p:cTn id="34" fill="hold">
                            <p:stCondLst>
                              <p:cond delay="4200"/>
                            </p:stCondLst>
                            <p:childTnLst>
                              <p:par>
                                <p:cTn id="35" presetID="22" presetClass="entr" presetSubtype="8"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1" grpId="0"/>
      <p:bldP spid="23" grpId="0"/>
    </p:bld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292929"/>
        </a:solidFill>
        <a:effectLst/>
      </p:bgPr>
    </p:bg>
    <p:spTree>
      <p:nvGrpSpPr>
        <p:cNvPr id="1" name=""/>
        <p:cNvGrpSpPr/>
        <p:nvPr/>
      </p:nvGrpSpPr>
      <p:grpSpPr>
        <a:xfrm>
          <a:off x="0" y="0"/>
          <a:ext cx="0" cy="0"/>
          <a:chOff x="0" y="0"/>
          <a:chExt cx="0" cy="0"/>
        </a:xfrm>
      </p:grpSpPr>
      <p:pic>
        <p:nvPicPr>
          <p:cNvPr id="2633732" name="Picture 4" descr="sec01_p04"/>
          <p:cNvPicPr>
            <a:picLocks noChangeAspect="1" noChangeArrowheads="1"/>
          </p:cNvPicPr>
          <p:nvPr/>
        </p:nvPicPr>
        <p:blipFill>
          <a:blip r:embed="rId3">
            <a:clrChange>
              <a:clrFrom>
                <a:srgbClr val="010101"/>
              </a:clrFrom>
              <a:clrTo>
                <a:srgbClr val="010101">
                  <a:alpha val="0"/>
                </a:srgbClr>
              </a:clrTo>
            </a:clrChange>
          </a:blip>
          <a:srcRect/>
          <a:stretch>
            <a:fillRect/>
          </a:stretch>
        </p:blipFill>
        <p:spPr bwMode="auto">
          <a:xfrm>
            <a:off x="4500563" y="839788"/>
            <a:ext cx="4392612" cy="3956050"/>
          </a:xfrm>
          <a:prstGeom prst="rect">
            <a:avLst/>
          </a:prstGeom>
          <a:noFill/>
        </p:spPr>
      </p:pic>
      <p:grpSp>
        <p:nvGrpSpPr>
          <p:cNvPr id="2" name="Group 5"/>
          <p:cNvGrpSpPr>
            <a:grpSpLocks/>
          </p:cNvGrpSpPr>
          <p:nvPr/>
        </p:nvGrpSpPr>
        <p:grpSpPr bwMode="auto">
          <a:xfrm>
            <a:off x="4572000" y="862013"/>
            <a:ext cx="4448175" cy="3802062"/>
            <a:chOff x="2880" y="600"/>
            <a:chExt cx="2802" cy="2395"/>
          </a:xfrm>
        </p:grpSpPr>
        <p:sp>
          <p:nvSpPr>
            <p:cNvPr id="2633734" name="Rectangle 6"/>
            <p:cNvSpPr>
              <a:spLocks noChangeArrowheads="1"/>
            </p:cNvSpPr>
            <p:nvPr/>
          </p:nvSpPr>
          <p:spPr bwMode="auto">
            <a:xfrm>
              <a:off x="2881" y="754"/>
              <a:ext cx="2744" cy="2241"/>
            </a:xfrm>
            <a:prstGeom prst="rect">
              <a:avLst/>
            </a:prstGeom>
            <a:solidFill>
              <a:srgbClr val="FFFFFF"/>
            </a:solidFill>
            <a:ln w="12700">
              <a:solidFill>
                <a:schemeClr val="bg1"/>
              </a:solidFill>
              <a:miter lim="800000"/>
              <a:headEnd/>
              <a:tailEnd/>
            </a:ln>
            <a:effectLst>
              <a:outerShdw blurRad="63500" dist="107763" dir="2700000" algn="ctr" rotWithShape="0">
                <a:schemeClr val="folHlink">
                  <a:alpha val="50000"/>
                </a:schemeClr>
              </a:outerShdw>
            </a:effectLst>
          </p:spPr>
          <p:txBody>
            <a:bodyPr anchor="ctr">
              <a:prstTxWarp prst="textNoShape">
                <a:avLst/>
              </a:prstTxWarp>
              <a:spAutoFit/>
            </a:bodyPr>
            <a:lstStyle/>
            <a:p>
              <a:pPr defTabSz="914400"/>
              <a:endParaRPr lang="en-GB" sz="1800" smtClean="0">
                <a:solidFill>
                  <a:srgbClr val="000000"/>
                </a:solidFill>
              </a:endParaRPr>
            </a:p>
          </p:txBody>
        </p:sp>
        <p:pic>
          <p:nvPicPr>
            <p:cNvPr id="2633735" name="Picture 7" descr="plot"/>
            <p:cNvPicPr>
              <a:picLocks noChangeAspect="1" noChangeArrowheads="1"/>
            </p:cNvPicPr>
            <p:nvPr/>
          </p:nvPicPr>
          <p:blipFill>
            <a:blip r:embed="rId4"/>
            <a:srcRect l="11533" r="7687" b="7477"/>
            <a:stretch>
              <a:fillRect/>
            </a:stretch>
          </p:blipFill>
          <p:spPr bwMode="auto">
            <a:xfrm>
              <a:off x="2880" y="810"/>
              <a:ext cx="2677" cy="2167"/>
            </a:xfrm>
            <a:prstGeom prst="rect">
              <a:avLst/>
            </a:prstGeom>
            <a:noFill/>
          </p:spPr>
        </p:pic>
        <p:sp>
          <p:nvSpPr>
            <p:cNvPr id="2633736" name="Rectangle 8"/>
            <p:cNvSpPr>
              <a:spLocks noChangeArrowheads="1"/>
            </p:cNvSpPr>
            <p:nvPr/>
          </p:nvSpPr>
          <p:spPr bwMode="auto">
            <a:xfrm>
              <a:off x="4740" y="600"/>
              <a:ext cx="942" cy="154"/>
            </a:xfrm>
            <a:prstGeom prst="rect">
              <a:avLst/>
            </a:prstGeom>
            <a:noFill/>
            <a:ln w="12700">
              <a:noFill/>
              <a:miter lim="800000"/>
              <a:headEnd/>
              <a:tailEnd/>
            </a:ln>
            <a:effectLst/>
          </p:spPr>
          <p:txBody>
            <a:bodyPr wrap="none">
              <a:prstTxWarp prst="textNoShape">
                <a:avLst/>
              </a:prstTxWarp>
              <a:spAutoFit/>
            </a:bodyPr>
            <a:lstStyle/>
            <a:p>
              <a:pPr marL="342900" indent="-342900" algn="ctr" defTabSz="914400">
                <a:spcBef>
                  <a:spcPct val="50000"/>
                </a:spcBef>
              </a:pPr>
              <a:r>
                <a:rPr lang="en-US" sz="1000">
                  <a:solidFill>
                    <a:srgbClr val="FFFFFF"/>
                  </a:solidFill>
                  <a:ea typeface="Arial" charset="0"/>
                  <a:cs typeface="Arial" charset="0"/>
                </a:rPr>
                <a:t>arXiv:astro-ph/0603451</a:t>
              </a:r>
            </a:p>
          </p:txBody>
        </p:sp>
      </p:grpSp>
      <p:sp>
        <p:nvSpPr>
          <p:cNvPr id="2633737" name="Rectangle 9"/>
          <p:cNvSpPr>
            <a:spLocks noChangeArrowheads="1"/>
          </p:cNvSpPr>
          <p:nvPr/>
        </p:nvSpPr>
        <p:spPr bwMode="auto">
          <a:xfrm>
            <a:off x="4500563" y="819150"/>
            <a:ext cx="4525962" cy="4103688"/>
          </a:xfrm>
          <a:prstGeom prst="rect">
            <a:avLst/>
          </a:prstGeom>
          <a:solidFill>
            <a:srgbClr val="292929"/>
          </a:solidFill>
          <a:ln w="12700">
            <a:noFill/>
            <a:miter lim="800000"/>
            <a:headEnd/>
            <a:tailEnd/>
          </a:ln>
          <a:effectLst/>
        </p:spPr>
        <p:txBody>
          <a:bodyPr anchor="ctr">
            <a:prstTxWarp prst="textNoShape">
              <a:avLst/>
            </a:prstTxWarp>
            <a:spAutoFit/>
          </a:bodyPr>
          <a:lstStyle/>
          <a:p>
            <a:pPr defTabSz="914400"/>
            <a:endParaRPr lang="en-GB" sz="1800" smtClean="0">
              <a:solidFill>
                <a:srgbClr val="000000"/>
              </a:solidFill>
            </a:endParaRPr>
          </a:p>
        </p:txBody>
      </p:sp>
      <p:grpSp>
        <p:nvGrpSpPr>
          <p:cNvPr id="3" name="Group 10"/>
          <p:cNvGrpSpPr>
            <a:grpSpLocks/>
          </p:cNvGrpSpPr>
          <p:nvPr/>
        </p:nvGrpSpPr>
        <p:grpSpPr bwMode="auto">
          <a:xfrm>
            <a:off x="160338" y="2078038"/>
            <a:ext cx="8012112" cy="2998787"/>
            <a:chOff x="101" y="1344"/>
            <a:chExt cx="5047" cy="1889"/>
          </a:xfrm>
        </p:grpSpPr>
        <p:sp>
          <p:nvSpPr>
            <p:cNvPr id="2633739" name="Text Box 11"/>
            <p:cNvSpPr txBox="1">
              <a:spLocks noChangeArrowheads="1"/>
            </p:cNvSpPr>
            <p:nvPr/>
          </p:nvSpPr>
          <p:spPr bwMode="auto">
            <a:xfrm>
              <a:off x="101" y="3021"/>
              <a:ext cx="5047" cy="212"/>
            </a:xfrm>
            <a:prstGeom prst="rect">
              <a:avLst/>
            </a:prstGeom>
            <a:solidFill>
              <a:srgbClr val="292929"/>
            </a:solidFill>
            <a:ln w="12700">
              <a:noFill/>
              <a:miter lim="800000"/>
              <a:headEnd/>
              <a:tailEnd/>
            </a:ln>
            <a:effectLst/>
          </p:spPr>
          <p:txBody>
            <a:bodyPr>
              <a:prstTxWarp prst="textNoShape">
                <a:avLst/>
              </a:prstTxWarp>
              <a:spAutoFit/>
            </a:bodyPr>
            <a:lstStyle/>
            <a:p>
              <a:pPr marL="342900" indent="-342900" defTabSz="914400">
                <a:spcBef>
                  <a:spcPct val="50000"/>
                </a:spcBef>
                <a:buFontTx/>
                <a:buBlip>
                  <a:blip r:embed="rId5"/>
                </a:buBlip>
              </a:pPr>
              <a:r>
                <a:rPr lang="en-US" sz="1600">
                  <a:solidFill>
                    <a:srgbClr val="FFFFFF"/>
                  </a:solidFill>
                  <a:ea typeface="Arial" charset="0"/>
                  <a:cs typeface="Arial" charset="0"/>
                </a:rPr>
                <a:t>First peak determines curvature of universe</a:t>
              </a:r>
            </a:p>
          </p:txBody>
        </p:sp>
        <p:sp>
          <p:nvSpPr>
            <p:cNvPr id="2633740" name="Line 12"/>
            <p:cNvSpPr>
              <a:spLocks noChangeShapeType="1"/>
            </p:cNvSpPr>
            <p:nvPr/>
          </p:nvSpPr>
          <p:spPr bwMode="auto">
            <a:xfrm flipV="1">
              <a:off x="3923" y="1344"/>
              <a:ext cx="0" cy="1270"/>
            </a:xfrm>
            <a:prstGeom prst="line">
              <a:avLst/>
            </a:prstGeom>
            <a:noFill/>
            <a:ln w="38100">
              <a:solidFill>
                <a:srgbClr val="33CC33"/>
              </a:solidFill>
              <a:round/>
              <a:headEnd/>
              <a:tailEnd type="stealth" w="lg" len="lg"/>
            </a:ln>
            <a:effectLst/>
          </p:spPr>
          <p:txBody>
            <a:bodyPr anchor="ctr">
              <a:prstTxWarp prst="textNoShape">
                <a:avLst/>
              </a:prstTxWarp>
              <a:spAutoFit/>
            </a:bodyPr>
            <a:lstStyle/>
            <a:p>
              <a:pPr defTabSz="914400"/>
              <a:endParaRPr lang="en-GB" sz="1800" smtClean="0">
                <a:solidFill>
                  <a:srgbClr val="000000"/>
                </a:solidFill>
              </a:endParaRPr>
            </a:p>
          </p:txBody>
        </p:sp>
      </p:grpSp>
      <p:grpSp>
        <p:nvGrpSpPr>
          <p:cNvPr id="4" name="Group 13"/>
          <p:cNvGrpSpPr>
            <a:grpSpLocks/>
          </p:cNvGrpSpPr>
          <p:nvPr/>
        </p:nvGrpSpPr>
        <p:grpSpPr bwMode="auto">
          <a:xfrm>
            <a:off x="160338" y="3378200"/>
            <a:ext cx="8012112" cy="2070100"/>
            <a:chOff x="101" y="2160"/>
            <a:chExt cx="5047" cy="1304"/>
          </a:xfrm>
        </p:grpSpPr>
        <p:sp>
          <p:nvSpPr>
            <p:cNvPr id="2633742" name="Text Box 14"/>
            <p:cNvSpPr txBox="1">
              <a:spLocks noChangeArrowheads="1"/>
            </p:cNvSpPr>
            <p:nvPr/>
          </p:nvSpPr>
          <p:spPr bwMode="auto">
            <a:xfrm>
              <a:off x="101" y="3021"/>
              <a:ext cx="5047" cy="443"/>
            </a:xfrm>
            <a:prstGeom prst="rect">
              <a:avLst/>
            </a:prstGeom>
            <a:solidFill>
              <a:srgbClr val="292929"/>
            </a:solidFill>
            <a:ln w="12700">
              <a:noFill/>
              <a:miter lim="800000"/>
              <a:headEnd/>
              <a:tailEnd/>
            </a:ln>
            <a:effectLst/>
          </p:spPr>
          <p:txBody>
            <a:bodyPr>
              <a:prstTxWarp prst="textNoShape">
                <a:avLst/>
              </a:prstTxWarp>
              <a:spAutoFit/>
            </a:bodyPr>
            <a:lstStyle/>
            <a:p>
              <a:pPr marL="342900" indent="-342900" defTabSz="914400">
                <a:spcBef>
                  <a:spcPct val="50000"/>
                </a:spcBef>
                <a:buFontTx/>
                <a:buBlip>
                  <a:blip r:embed="rId5"/>
                </a:buBlip>
              </a:pPr>
              <a:r>
                <a:rPr lang="en-US" sz="1600">
                  <a:solidFill>
                    <a:srgbClr val="FFFFFF"/>
                  </a:solidFill>
                  <a:latin typeface="Trebuchet MS"/>
                  <a:ea typeface="Arial" charset="0"/>
                  <a:cs typeface="Trebuchet MS"/>
                </a:rPr>
                <a:t>First peak determines curvature of universe</a:t>
              </a:r>
            </a:p>
            <a:p>
              <a:pPr marL="342900" indent="-342900" defTabSz="914400">
                <a:spcBef>
                  <a:spcPct val="50000"/>
                </a:spcBef>
                <a:buFontTx/>
                <a:buBlip>
                  <a:blip r:embed="rId5"/>
                </a:buBlip>
              </a:pPr>
              <a:r>
                <a:rPr lang="en-US" sz="1600">
                  <a:solidFill>
                    <a:srgbClr val="FFFFFF"/>
                  </a:solidFill>
                  <a:latin typeface="Trebuchet MS"/>
                  <a:ea typeface="Arial" charset="0"/>
                  <a:cs typeface="Trebuchet MS"/>
                </a:rPr>
                <a:t>Second peak (ratio of odd-to-even peaks) determines reduced baryon density</a:t>
              </a:r>
            </a:p>
          </p:txBody>
        </p:sp>
        <p:sp>
          <p:nvSpPr>
            <p:cNvPr id="2633743" name="Line 15"/>
            <p:cNvSpPr>
              <a:spLocks noChangeShapeType="1"/>
            </p:cNvSpPr>
            <p:nvPr/>
          </p:nvSpPr>
          <p:spPr bwMode="auto">
            <a:xfrm flipH="1" flipV="1">
              <a:off x="4393" y="2160"/>
              <a:ext cx="0" cy="454"/>
            </a:xfrm>
            <a:prstGeom prst="line">
              <a:avLst/>
            </a:prstGeom>
            <a:noFill/>
            <a:ln w="38100">
              <a:solidFill>
                <a:srgbClr val="33CC33"/>
              </a:solidFill>
              <a:round/>
              <a:headEnd/>
              <a:tailEnd type="stealth" w="lg" len="lg"/>
            </a:ln>
            <a:effectLst/>
          </p:spPr>
          <p:txBody>
            <a:bodyPr anchor="ctr">
              <a:prstTxWarp prst="textNoShape">
                <a:avLst/>
              </a:prstTxWarp>
              <a:spAutoFit/>
            </a:bodyPr>
            <a:lstStyle/>
            <a:p>
              <a:pPr defTabSz="914400"/>
              <a:endParaRPr lang="en-GB" sz="1800" smtClean="0">
                <a:solidFill>
                  <a:srgbClr val="000000"/>
                </a:solidFill>
                <a:latin typeface="Trebuchet MS"/>
                <a:cs typeface="Trebuchet MS"/>
              </a:endParaRPr>
            </a:p>
          </p:txBody>
        </p:sp>
      </p:grpSp>
      <p:grpSp>
        <p:nvGrpSpPr>
          <p:cNvPr id="5" name="Group 16"/>
          <p:cNvGrpSpPr>
            <a:grpSpLocks/>
          </p:cNvGrpSpPr>
          <p:nvPr/>
        </p:nvGrpSpPr>
        <p:grpSpPr bwMode="auto">
          <a:xfrm>
            <a:off x="160338" y="3432175"/>
            <a:ext cx="8012112" cy="2376488"/>
            <a:chOff x="101" y="2205"/>
            <a:chExt cx="5047" cy="1497"/>
          </a:xfrm>
        </p:grpSpPr>
        <p:sp>
          <p:nvSpPr>
            <p:cNvPr id="2633745" name="Text Box 17"/>
            <p:cNvSpPr txBox="1">
              <a:spLocks noChangeArrowheads="1"/>
            </p:cNvSpPr>
            <p:nvPr/>
          </p:nvSpPr>
          <p:spPr bwMode="auto">
            <a:xfrm>
              <a:off x="101" y="3028"/>
              <a:ext cx="5047" cy="674"/>
            </a:xfrm>
            <a:prstGeom prst="rect">
              <a:avLst/>
            </a:prstGeom>
            <a:solidFill>
              <a:srgbClr val="292929"/>
            </a:solidFill>
            <a:ln w="12700">
              <a:noFill/>
              <a:miter lim="800000"/>
              <a:headEnd/>
              <a:tailEnd/>
            </a:ln>
            <a:effectLst/>
          </p:spPr>
          <p:txBody>
            <a:bodyPr>
              <a:prstTxWarp prst="textNoShape">
                <a:avLst/>
              </a:prstTxWarp>
              <a:spAutoFit/>
            </a:bodyPr>
            <a:lstStyle/>
            <a:p>
              <a:pPr marL="342900" indent="-342900" defTabSz="914400">
                <a:spcBef>
                  <a:spcPct val="50000"/>
                </a:spcBef>
                <a:buFontTx/>
                <a:buBlip>
                  <a:blip r:embed="rId5"/>
                </a:buBlip>
              </a:pPr>
              <a:r>
                <a:rPr lang="en-US" sz="1600" dirty="0">
                  <a:solidFill>
                    <a:srgbClr val="FFFFFF"/>
                  </a:solidFill>
                  <a:latin typeface="Trebuchet MS"/>
                  <a:ea typeface="Arial" charset="0"/>
                  <a:cs typeface="Trebuchet MS"/>
                </a:rPr>
                <a:t>First peak determines curvature of universe	</a:t>
              </a:r>
            </a:p>
            <a:p>
              <a:pPr marL="342900" indent="-342900" defTabSz="914400">
                <a:spcBef>
                  <a:spcPct val="50000"/>
                </a:spcBef>
                <a:buFontTx/>
                <a:buBlip>
                  <a:blip r:embed="rId5"/>
                </a:buBlip>
              </a:pPr>
              <a:r>
                <a:rPr lang="en-US" sz="1600" dirty="0">
                  <a:solidFill>
                    <a:srgbClr val="FFFFFF"/>
                  </a:solidFill>
                  <a:latin typeface="Trebuchet MS"/>
                  <a:ea typeface="Arial" charset="0"/>
                  <a:cs typeface="Trebuchet MS"/>
                </a:rPr>
                <a:t>Second peak (ratio of odd-to-even peaks) determines reduced baryon density</a:t>
              </a:r>
            </a:p>
            <a:p>
              <a:pPr marL="342900" indent="-342900" defTabSz="914400">
                <a:spcBef>
                  <a:spcPct val="50000"/>
                </a:spcBef>
                <a:buFontTx/>
                <a:buBlip>
                  <a:blip r:embed="rId5"/>
                </a:buBlip>
              </a:pPr>
              <a:r>
                <a:rPr lang="en-US" sz="1600" dirty="0">
                  <a:solidFill>
                    <a:srgbClr val="FFFFFF"/>
                  </a:solidFill>
                  <a:latin typeface="Trebuchet MS"/>
                  <a:ea typeface="Arial" charset="0"/>
                  <a:cs typeface="Trebuchet MS"/>
                </a:rPr>
                <a:t>Third peak is related to dark matter density !</a:t>
              </a:r>
            </a:p>
          </p:txBody>
        </p:sp>
        <p:sp>
          <p:nvSpPr>
            <p:cNvPr id="2633746" name="Line 18"/>
            <p:cNvSpPr>
              <a:spLocks noChangeShapeType="1"/>
            </p:cNvSpPr>
            <p:nvPr/>
          </p:nvSpPr>
          <p:spPr bwMode="auto">
            <a:xfrm flipH="1" flipV="1">
              <a:off x="4732" y="2205"/>
              <a:ext cx="0" cy="409"/>
            </a:xfrm>
            <a:prstGeom prst="line">
              <a:avLst/>
            </a:prstGeom>
            <a:noFill/>
            <a:ln w="38100">
              <a:solidFill>
                <a:srgbClr val="33CC33"/>
              </a:solidFill>
              <a:round/>
              <a:headEnd/>
              <a:tailEnd type="stealth" w="lg" len="lg"/>
            </a:ln>
            <a:effectLst/>
          </p:spPr>
          <p:txBody>
            <a:bodyPr anchor="ctr">
              <a:prstTxWarp prst="textNoShape">
                <a:avLst/>
              </a:prstTxWarp>
              <a:spAutoFit/>
            </a:bodyPr>
            <a:lstStyle/>
            <a:p>
              <a:pPr defTabSz="914400"/>
              <a:endParaRPr lang="en-GB" sz="1800" smtClean="0">
                <a:solidFill>
                  <a:srgbClr val="000000"/>
                </a:solidFill>
                <a:latin typeface="Trebuchet MS"/>
                <a:cs typeface="Trebuchet MS"/>
              </a:endParaRPr>
            </a:p>
          </p:txBody>
        </p:sp>
      </p:grpSp>
      <p:sp>
        <p:nvSpPr>
          <p:cNvPr id="2633747" name="Text Box 19"/>
          <p:cNvSpPr txBox="1">
            <a:spLocks noChangeArrowheads="1"/>
          </p:cNvSpPr>
          <p:nvPr/>
        </p:nvSpPr>
        <p:spPr bwMode="auto">
          <a:xfrm>
            <a:off x="0" y="115888"/>
            <a:ext cx="9144000" cy="579437"/>
          </a:xfrm>
          <a:prstGeom prst="rect">
            <a:avLst/>
          </a:prstGeom>
          <a:noFill/>
          <a:ln w="9525">
            <a:noFill/>
            <a:miter lim="800000"/>
            <a:headEnd/>
            <a:tailEnd/>
          </a:ln>
          <a:effectLst/>
        </p:spPr>
        <p:txBody>
          <a:bodyPr lIns="90000" tIns="46800" rIns="90000" bIns="46800">
            <a:prstTxWarp prst="textNoShape">
              <a:avLst/>
            </a:prstTxWarp>
            <a:spAutoFit/>
          </a:bodyPr>
          <a:lstStyle/>
          <a:p>
            <a:pPr algn="ctr" defTabSz="914400" eaLnBrk="0" hangingPunct="0"/>
            <a:r>
              <a:rPr lang="en-US" sz="3200">
                <a:solidFill>
                  <a:srgbClr val="FFFFFF"/>
                </a:solidFill>
                <a:latin typeface="VAG Rounded Light" pitchFamily="34" charset="0"/>
              </a:rPr>
              <a:t>Dark Matter</a:t>
            </a:r>
            <a:endParaRPr lang="en-US" sz="2000">
              <a:solidFill>
                <a:srgbClr val="FFFFFF"/>
              </a:solidFill>
              <a:latin typeface="VAG Rounded Light" pitchFamily="34" charset="0"/>
            </a:endParaRPr>
          </a:p>
        </p:txBody>
      </p:sp>
      <p:grpSp>
        <p:nvGrpSpPr>
          <p:cNvPr id="6" name="Group 20"/>
          <p:cNvGrpSpPr>
            <a:grpSpLocks/>
          </p:cNvGrpSpPr>
          <p:nvPr/>
        </p:nvGrpSpPr>
        <p:grpSpPr bwMode="auto">
          <a:xfrm>
            <a:off x="441325" y="3660780"/>
            <a:ext cx="4105275" cy="798513"/>
            <a:chOff x="278" y="2322"/>
            <a:chExt cx="2586" cy="503"/>
          </a:xfrm>
        </p:grpSpPr>
        <p:sp>
          <p:nvSpPr>
            <p:cNvPr id="2633749" name="Rectangle 21"/>
            <p:cNvSpPr>
              <a:spLocks noChangeArrowheads="1"/>
            </p:cNvSpPr>
            <p:nvPr/>
          </p:nvSpPr>
          <p:spPr bwMode="auto">
            <a:xfrm>
              <a:off x="278" y="2333"/>
              <a:ext cx="2586" cy="465"/>
            </a:xfrm>
            <a:prstGeom prst="rect">
              <a:avLst/>
            </a:prstGeom>
            <a:noFill/>
            <a:ln w="12700">
              <a:noFill/>
              <a:miter lim="800000"/>
              <a:headEnd/>
              <a:tailEnd/>
            </a:ln>
            <a:effectLst/>
          </p:spPr>
          <p:txBody>
            <a:bodyPr>
              <a:prstTxWarp prst="textNoShape">
                <a:avLst/>
              </a:prstTxWarp>
              <a:spAutoFit/>
            </a:bodyPr>
            <a:lstStyle/>
            <a:p>
              <a:pPr marL="342900" indent="-342900" defTabSz="914400">
                <a:spcBef>
                  <a:spcPct val="50000"/>
                </a:spcBef>
              </a:pPr>
              <a:r>
                <a:rPr lang="en-US" sz="1400">
                  <a:solidFill>
                    <a:srgbClr val="FFFFFF"/>
                  </a:solidFill>
                  <a:latin typeface="Trebuchet MS"/>
                  <a:ea typeface="Arial" charset="0"/>
                  <a:cs typeface="Trebuchet MS"/>
                </a:rPr>
                <a:t>	</a:t>
              </a:r>
              <a:r>
                <a:rPr lang="en-US" sz="1400">
                  <a:solidFill>
                    <a:srgbClr val="FFFFFF"/>
                  </a:solidFill>
                  <a:latin typeface="Trebuchet MS"/>
                  <a:ea typeface="Arial" charset="0"/>
                  <a:cs typeface="Trebuchet MS"/>
                  <a:sym typeface="Wingdings" charset="2"/>
                </a:rPr>
                <a:t> </a:t>
              </a:r>
              <a:r>
                <a:rPr lang="en-US" sz="1400">
                  <a:solidFill>
                    <a:srgbClr val="FFFFFF"/>
                  </a:solidFill>
                  <a:latin typeface="Trebuchet MS"/>
                  <a:ea typeface="Arial" charset="0"/>
                  <a:cs typeface="Trebuchet MS"/>
                </a:rPr>
                <a:t>2006 Nobel Price in Physics:                       John C. Mather, and George F. Smoot                   </a:t>
              </a:r>
              <a:r>
                <a:rPr lang="en-US" sz="1400">
                  <a:solidFill>
                    <a:srgbClr val="FFFFFF"/>
                  </a:solidFill>
                  <a:latin typeface="Trebuchet MS"/>
                  <a:ea typeface="Arial" charset="0"/>
                  <a:cs typeface="Trebuchet MS"/>
                  <a:sym typeface="Wingdings" charset="2"/>
                </a:rPr>
                <a:t>(COBE satellite)</a:t>
              </a:r>
              <a:endParaRPr lang="en-US" sz="1400">
                <a:solidFill>
                  <a:srgbClr val="000000"/>
                </a:solidFill>
                <a:latin typeface="Trebuchet MS"/>
                <a:ea typeface="Arial" charset="0"/>
                <a:cs typeface="Trebuchet MS"/>
              </a:endParaRPr>
            </a:p>
          </p:txBody>
        </p:sp>
        <p:sp>
          <p:nvSpPr>
            <p:cNvPr id="2633750" name="Rectangle 22"/>
            <p:cNvSpPr>
              <a:spLocks noChangeArrowheads="1"/>
            </p:cNvSpPr>
            <p:nvPr/>
          </p:nvSpPr>
          <p:spPr bwMode="auto">
            <a:xfrm>
              <a:off x="460" y="2322"/>
              <a:ext cx="2087" cy="503"/>
            </a:xfrm>
            <a:prstGeom prst="rect">
              <a:avLst/>
            </a:prstGeom>
            <a:noFill/>
            <a:ln w="12700">
              <a:solidFill>
                <a:srgbClr val="99FF33"/>
              </a:solidFill>
              <a:miter lim="800000"/>
              <a:headEnd/>
              <a:tailEnd/>
            </a:ln>
            <a:effectLst/>
          </p:spPr>
          <p:txBody>
            <a:bodyPr wrap="square" anchor="ctr">
              <a:prstTxWarp prst="textNoShape">
                <a:avLst/>
              </a:prstTxWarp>
              <a:spAutoFit/>
            </a:bodyPr>
            <a:lstStyle/>
            <a:p>
              <a:pPr defTabSz="914400"/>
              <a:endParaRPr lang="en-GB" sz="1800" smtClean="0">
                <a:solidFill>
                  <a:srgbClr val="000000"/>
                </a:solidFill>
                <a:latin typeface="Trebuchet MS"/>
                <a:cs typeface="Trebuchet MS"/>
              </a:endParaRPr>
            </a:p>
          </p:txBody>
        </p:sp>
      </p:grpSp>
      <p:sp>
        <p:nvSpPr>
          <p:cNvPr id="2633751" name="Rectangle 23"/>
          <p:cNvSpPr>
            <a:spLocks noChangeArrowheads="1"/>
          </p:cNvSpPr>
          <p:nvPr/>
        </p:nvSpPr>
        <p:spPr bwMode="auto">
          <a:xfrm>
            <a:off x="169863" y="5881688"/>
            <a:ext cx="7986712" cy="336550"/>
          </a:xfrm>
          <a:prstGeom prst="rect">
            <a:avLst/>
          </a:prstGeom>
          <a:noFill/>
          <a:ln w="12700">
            <a:noFill/>
            <a:miter lim="800000"/>
            <a:headEnd/>
            <a:tailEnd/>
          </a:ln>
          <a:effectLst/>
        </p:spPr>
        <p:txBody>
          <a:bodyPr wrap="none">
            <a:prstTxWarp prst="textNoShape">
              <a:avLst/>
            </a:prstTxWarp>
            <a:spAutoFit/>
          </a:bodyPr>
          <a:lstStyle/>
          <a:p>
            <a:pPr marL="342900" indent="-342900" defTabSz="914400">
              <a:spcBef>
                <a:spcPct val="50000"/>
              </a:spcBef>
              <a:buFontTx/>
              <a:buBlip>
                <a:blip r:embed="rId6"/>
              </a:buBlip>
            </a:pPr>
            <a:r>
              <a:rPr lang="en-US" sz="1600" b="1" dirty="0">
                <a:solidFill>
                  <a:srgbClr val="FFFFFF"/>
                </a:solidFill>
                <a:latin typeface="Trebuchet MS"/>
                <a:ea typeface="Arial" charset="0"/>
                <a:cs typeface="Trebuchet MS"/>
              </a:rPr>
              <a:t>Data analysis reveals a flat universe and lots of unknown matter and energy !</a:t>
            </a:r>
          </a:p>
        </p:txBody>
      </p:sp>
      <p:sp>
        <p:nvSpPr>
          <p:cNvPr id="2633753" name="Rectangle 25"/>
          <p:cNvSpPr>
            <a:spLocks noChangeArrowheads="1"/>
          </p:cNvSpPr>
          <p:nvPr/>
        </p:nvSpPr>
        <p:spPr bwMode="auto">
          <a:xfrm>
            <a:off x="7316788" y="3603606"/>
            <a:ext cx="181758" cy="371513"/>
          </a:xfrm>
          <a:prstGeom prst="rect">
            <a:avLst/>
          </a:prstGeom>
          <a:solidFill>
            <a:srgbClr val="292929"/>
          </a:solidFill>
          <a:ln w="3175">
            <a:noFill/>
            <a:miter lim="800000"/>
            <a:headEnd/>
            <a:tailEnd/>
          </a:ln>
          <a:effectLst/>
        </p:spPr>
        <p:txBody>
          <a:bodyPr wrap="none" lIns="90000" tIns="46800" rIns="90000" bIns="46800" anchor="ctr">
            <a:prstTxWarp prst="textNoShape">
              <a:avLst/>
            </a:prstTxWarp>
            <a:spAutoFit/>
          </a:bodyPr>
          <a:lstStyle/>
          <a:p>
            <a:pPr defTabSz="914400"/>
            <a:endParaRPr lang="en-GB" sz="1800" smtClean="0">
              <a:solidFill>
                <a:srgbClr val="000000"/>
              </a:solidFill>
              <a:latin typeface="Trebuchet MS"/>
              <a:cs typeface="Trebuchet MS"/>
            </a:endParaRPr>
          </a:p>
        </p:txBody>
      </p:sp>
      <p:grpSp>
        <p:nvGrpSpPr>
          <p:cNvPr id="7" name="Group 29"/>
          <p:cNvGrpSpPr>
            <a:grpSpLocks/>
          </p:cNvGrpSpPr>
          <p:nvPr/>
        </p:nvGrpSpPr>
        <p:grpSpPr bwMode="auto">
          <a:xfrm>
            <a:off x="4787901" y="1250950"/>
            <a:ext cx="3959225" cy="2987675"/>
            <a:chOff x="3016" y="788"/>
            <a:chExt cx="2494" cy="1882"/>
          </a:xfrm>
        </p:grpSpPr>
        <p:pic>
          <p:nvPicPr>
            <p:cNvPr id="2633758" name="Picture 30" descr="composition_of_universe"/>
            <p:cNvPicPr>
              <a:picLocks noChangeAspect="1" noChangeArrowheads="1"/>
            </p:cNvPicPr>
            <p:nvPr/>
          </p:nvPicPr>
          <p:blipFill>
            <a:blip r:embed="rId7"/>
            <a:srcRect l="12886" t="26570" r="16321"/>
            <a:stretch>
              <a:fillRect/>
            </a:stretch>
          </p:blipFill>
          <p:spPr bwMode="auto">
            <a:xfrm>
              <a:off x="3016" y="788"/>
              <a:ext cx="2494" cy="1882"/>
            </a:xfrm>
            <a:prstGeom prst="rect">
              <a:avLst/>
            </a:prstGeom>
            <a:noFill/>
          </p:spPr>
        </p:pic>
        <p:sp>
          <p:nvSpPr>
            <p:cNvPr id="2633759" name="Text Box 31"/>
            <p:cNvSpPr txBox="1">
              <a:spLocks noChangeArrowheads="1"/>
            </p:cNvSpPr>
            <p:nvPr/>
          </p:nvSpPr>
          <p:spPr bwMode="auto">
            <a:xfrm>
              <a:off x="3191" y="1382"/>
              <a:ext cx="256" cy="154"/>
            </a:xfrm>
            <a:prstGeom prst="rect">
              <a:avLst/>
            </a:prstGeom>
            <a:solidFill>
              <a:srgbClr val="292929"/>
            </a:solidFill>
            <a:ln w="3175">
              <a:noFill/>
              <a:miter lim="800000"/>
              <a:headEnd/>
              <a:tailEnd/>
            </a:ln>
            <a:effectLst/>
          </p:spPr>
          <p:txBody>
            <a:bodyPr wrap="none" lIns="0" tIns="0" rIns="0" bIns="0">
              <a:prstTxWarp prst="textNoShape">
                <a:avLst/>
              </a:prstTxWarp>
              <a:spAutoFit/>
            </a:bodyPr>
            <a:lstStyle/>
            <a:p>
              <a:pPr algn="ctr" defTabSz="914400"/>
              <a:r>
                <a:rPr lang="en-GB" sz="1600">
                  <a:solidFill>
                    <a:srgbClr val="FFFFFF"/>
                  </a:solidFill>
                </a:rPr>
                <a:t>74%</a:t>
              </a:r>
            </a:p>
          </p:txBody>
        </p:sp>
        <p:sp>
          <p:nvSpPr>
            <p:cNvPr id="2633760" name="Text Box 32"/>
            <p:cNvSpPr txBox="1">
              <a:spLocks noChangeArrowheads="1"/>
            </p:cNvSpPr>
            <p:nvPr/>
          </p:nvSpPr>
          <p:spPr bwMode="auto">
            <a:xfrm>
              <a:off x="4751" y="2146"/>
              <a:ext cx="256" cy="154"/>
            </a:xfrm>
            <a:prstGeom prst="rect">
              <a:avLst/>
            </a:prstGeom>
            <a:solidFill>
              <a:srgbClr val="292929"/>
            </a:solidFill>
            <a:ln w="3175">
              <a:noFill/>
              <a:miter lim="800000"/>
              <a:headEnd/>
              <a:tailEnd/>
            </a:ln>
            <a:effectLst/>
          </p:spPr>
          <p:txBody>
            <a:bodyPr wrap="none" lIns="0" tIns="0" rIns="0" bIns="0">
              <a:prstTxWarp prst="textNoShape">
                <a:avLst/>
              </a:prstTxWarp>
              <a:spAutoFit/>
            </a:bodyPr>
            <a:lstStyle/>
            <a:p>
              <a:pPr algn="ctr" defTabSz="914400"/>
              <a:r>
                <a:rPr lang="en-GB" sz="1600">
                  <a:solidFill>
                    <a:srgbClr val="FFFFFF"/>
                  </a:solidFill>
                </a:rPr>
                <a:t>22%</a:t>
              </a:r>
            </a:p>
          </p:txBody>
        </p:sp>
      </p:grpSp>
      <p:sp>
        <p:nvSpPr>
          <p:cNvPr id="2633761" name="Rectangle 33"/>
          <p:cNvSpPr>
            <a:spLocks noChangeArrowheads="1"/>
          </p:cNvSpPr>
          <p:nvPr/>
        </p:nvSpPr>
        <p:spPr bwMode="auto">
          <a:xfrm rot="16200000">
            <a:off x="7842251" y="2333625"/>
            <a:ext cx="2235200" cy="136525"/>
          </a:xfrm>
          <a:prstGeom prst="rect">
            <a:avLst/>
          </a:prstGeom>
          <a:noFill/>
          <a:ln w="3175">
            <a:noFill/>
            <a:miter lim="800000"/>
            <a:headEnd/>
            <a:tailEnd/>
          </a:ln>
          <a:effectLst/>
        </p:spPr>
        <p:txBody>
          <a:bodyPr wrap="none" lIns="0" tIns="0" rIns="0" bIns="0" anchor="ctr">
            <a:prstTxWarp prst="textNoShape">
              <a:avLst/>
            </a:prstTxWarp>
            <a:spAutoFit/>
          </a:bodyPr>
          <a:lstStyle/>
          <a:p>
            <a:pPr defTabSz="914400"/>
            <a:r>
              <a:rPr lang="en-US" sz="900">
                <a:solidFill>
                  <a:srgbClr val="EAEAEA"/>
                </a:solidFill>
              </a:rPr>
              <a:t>Source: NASA/WMAP Science Team, 2007 </a:t>
            </a:r>
          </a:p>
        </p:txBody>
      </p:sp>
      <p:sp>
        <p:nvSpPr>
          <p:cNvPr id="2633762" name="Text Box 34"/>
          <p:cNvSpPr txBox="1">
            <a:spLocks noChangeArrowheads="1"/>
          </p:cNvSpPr>
          <p:nvPr/>
        </p:nvSpPr>
        <p:spPr bwMode="auto">
          <a:xfrm>
            <a:off x="160338" y="952500"/>
            <a:ext cx="4124325" cy="2655888"/>
          </a:xfrm>
          <a:prstGeom prst="rect">
            <a:avLst/>
          </a:prstGeom>
          <a:noFill/>
          <a:ln w="12700">
            <a:noFill/>
            <a:miter lim="800000"/>
            <a:headEnd/>
            <a:tailEnd/>
          </a:ln>
          <a:effectLst/>
        </p:spPr>
        <p:txBody>
          <a:bodyPr>
            <a:prstTxWarp prst="textNoShape">
              <a:avLst/>
            </a:prstTxWarp>
            <a:spAutoFit/>
          </a:bodyPr>
          <a:lstStyle/>
          <a:p>
            <a:pPr marL="342900" indent="-342900" defTabSz="914400">
              <a:lnSpc>
                <a:spcPct val="110000"/>
              </a:lnSpc>
              <a:spcBef>
                <a:spcPct val="50000"/>
              </a:spcBef>
              <a:buFontTx/>
              <a:buBlip>
                <a:blip r:embed="rId5"/>
              </a:buBlip>
            </a:pPr>
            <a:r>
              <a:rPr lang="en-US" sz="1600" i="1" dirty="0">
                <a:solidFill>
                  <a:srgbClr val="FFFFFF"/>
                </a:solidFill>
                <a:latin typeface="Trebuchet MS"/>
                <a:ea typeface="Arial" charset="0"/>
                <a:cs typeface="Trebuchet MS"/>
              </a:rPr>
              <a:t>Dark matter</a:t>
            </a:r>
            <a:r>
              <a:rPr lang="en-US" sz="1600" dirty="0">
                <a:solidFill>
                  <a:srgbClr val="FFFFFF"/>
                </a:solidFill>
                <a:latin typeface="Trebuchet MS"/>
                <a:ea typeface="Arial" charset="0"/>
                <a:cs typeface="Trebuchet MS"/>
              </a:rPr>
              <a:t> does not emit or reflect sufficient electromagnetic radiation to be detected</a:t>
            </a:r>
          </a:p>
          <a:p>
            <a:pPr marL="342900" indent="-342900" defTabSz="914400">
              <a:spcBef>
                <a:spcPct val="50000"/>
              </a:spcBef>
              <a:buFontTx/>
              <a:buBlip>
                <a:blip r:embed="rId5"/>
              </a:buBlip>
            </a:pPr>
            <a:r>
              <a:rPr lang="en-US" sz="1600" dirty="0">
                <a:solidFill>
                  <a:srgbClr val="FFFFFF"/>
                </a:solidFill>
                <a:latin typeface="Trebuchet MS"/>
                <a:ea typeface="Arial" charset="0"/>
                <a:cs typeface="Trebuchet MS"/>
              </a:rPr>
              <a:t>Evidence for dark matter stems from:</a:t>
            </a:r>
          </a:p>
          <a:p>
            <a:pPr marL="749300" lvl="1" indent="-292100" defTabSz="914400">
              <a:spcBef>
                <a:spcPct val="50000"/>
              </a:spcBef>
              <a:buSzPct val="80000"/>
              <a:buFontTx/>
              <a:buBlip>
                <a:blip r:embed="rId8"/>
              </a:buBlip>
            </a:pPr>
            <a:r>
              <a:rPr lang="en-US" sz="1600" b="1" dirty="0">
                <a:solidFill>
                  <a:srgbClr val="FFFFFF"/>
                </a:solidFill>
                <a:latin typeface="Trebuchet MS"/>
                <a:ea typeface="Arial" charset="0"/>
                <a:cs typeface="Trebuchet MS"/>
              </a:rPr>
              <a:t>Gravitational </a:t>
            </a:r>
            <a:r>
              <a:rPr lang="en-US" sz="1600" b="1" dirty="0" err="1">
                <a:solidFill>
                  <a:srgbClr val="FFFFFF"/>
                </a:solidFill>
                <a:latin typeface="Trebuchet MS"/>
                <a:ea typeface="Arial" charset="0"/>
                <a:cs typeface="Trebuchet MS"/>
              </a:rPr>
              <a:t>lensing</a:t>
            </a:r>
            <a:r>
              <a:rPr lang="en-US" sz="1600" b="1" dirty="0">
                <a:solidFill>
                  <a:srgbClr val="FFFFFF"/>
                </a:solidFill>
                <a:latin typeface="Trebuchet MS"/>
                <a:ea typeface="Arial" charset="0"/>
                <a:cs typeface="Trebuchet MS"/>
              </a:rPr>
              <a:t> obs.</a:t>
            </a:r>
          </a:p>
          <a:p>
            <a:pPr marL="749300" lvl="1" indent="-292100" defTabSz="914400">
              <a:spcBef>
                <a:spcPct val="50000"/>
              </a:spcBef>
              <a:buSzPct val="80000"/>
              <a:buFontTx/>
              <a:buBlip>
                <a:blip r:embed="rId8"/>
              </a:buBlip>
            </a:pPr>
            <a:r>
              <a:rPr lang="en-US" sz="1600" dirty="0">
                <a:solidFill>
                  <a:srgbClr val="FFFFFF"/>
                </a:solidFill>
                <a:latin typeface="Trebuchet MS"/>
                <a:ea typeface="Arial" charset="0"/>
                <a:cs typeface="Trebuchet MS"/>
              </a:rPr>
              <a:t>Rotation curves galaxies</a:t>
            </a:r>
          </a:p>
          <a:p>
            <a:pPr marL="749300" lvl="1" indent="-292100" defTabSz="914400">
              <a:lnSpc>
                <a:spcPct val="110000"/>
              </a:lnSpc>
              <a:spcBef>
                <a:spcPct val="50000"/>
              </a:spcBef>
              <a:buSzPct val="80000"/>
              <a:buFontTx/>
              <a:buBlip>
                <a:blip r:embed="rId8"/>
              </a:buBlip>
            </a:pPr>
            <a:r>
              <a:rPr lang="en-US" sz="1600" dirty="0">
                <a:solidFill>
                  <a:srgbClr val="FFFFFF"/>
                </a:solidFill>
                <a:latin typeface="Trebuchet MS"/>
                <a:ea typeface="Arial" charset="0"/>
                <a:cs typeface="Trebuchet MS"/>
              </a:rPr>
              <a:t>Anisotropy of cosmic microwave background radiation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33732"/>
                                        </p:tgtEl>
                                        <p:attrNameLst>
                                          <p:attrName>style.visibility</p:attrName>
                                        </p:attrNameLst>
                                      </p:cBhvr>
                                      <p:to>
                                        <p:strVal val="visible"/>
                                      </p:to>
                                    </p:set>
                                    <p:animEffect transition="in" filter="fade">
                                      <p:cBhvr>
                                        <p:cTn id="7" dur="500"/>
                                        <p:tgtEl>
                                          <p:spTgt spid="263373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0" presetClass="exit" presetSubtype="0" fill="hold" nodeType="withEffect">
                                  <p:stCondLst>
                                    <p:cond delay="0"/>
                                  </p:stCondLst>
                                  <p:childTnLst>
                                    <p:animEffect transition="out" filter="fade">
                                      <p:cBhvr>
                                        <p:cTn id="27" dur="2000"/>
                                        <p:tgtEl>
                                          <p:spTgt spid="3"/>
                                        </p:tgtEl>
                                      </p:cBhvr>
                                    </p:animEffect>
                                    <p:set>
                                      <p:cBhvr>
                                        <p:cTn id="28" dur="1" fill="hold">
                                          <p:stCondLst>
                                            <p:cond delay="1999"/>
                                          </p:stCondLst>
                                        </p:cTn>
                                        <p:tgtEl>
                                          <p:spTgt spid="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xit" presetSubtype="0" fill="hold" nodeType="withEffect">
                                  <p:stCondLst>
                                    <p:cond delay="0"/>
                                  </p:stCondLst>
                                  <p:childTnLst>
                                    <p:animEffect transition="out" filter="fade">
                                      <p:cBhvr>
                                        <p:cTn id="35" dur="2000"/>
                                        <p:tgtEl>
                                          <p:spTgt spid="4"/>
                                        </p:tgtEl>
                                      </p:cBhvr>
                                    </p:animEffect>
                                    <p:set>
                                      <p:cBhvr>
                                        <p:cTn id="36" dur="1" fill="hold">
                                          <p:stCondLst>
                                            <p:cond delay="1999"/>
                                          </p:stCondLst>
                                        </p:cTn>
                                        <p:tgtEl>
                                          <p:spTgt spid="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633737"/>
                                        </p:tgtEl>
                                        <p:attrNameLst>
                                          <p:attrName>style.visibility</p:attrName>
                                        </p:attrNameLst>
                                      </p:cBhvr>
                                      <p:to>
                                        <p:strVal val="visible"/>
                                      </p:to>
                                    </p:set>
                                    <p:animEffect transition="in" filter="fade">
                                      <p:cBhvr>
                                        <p:cTn id="41" dur="500"/>
                                        <p:tgtEl>
                                          <p:spTgt spid="2633737"/>
                                        </p:tgtEl>
                                      </p:cBhvr>
                                    </p:animEffect>
                                  </p:childTnLst>
                                </p:cTn>
                              </p:par>
                              <p:par>
                                <p:cTn id="42" presetID="10"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633751"/>
                                        </p:tgtEl>
                                        <p:attrNameLst>
                                          <p:attrName>style.visibility</p:attrName>
                                        </p:attrNameLst>
                                      </p:cBhvr>
                                      <p:to>
                                        <p:strVal val="visible"/>
                                      </p:to>
                                    </p:set>
                                    <p:animEffect transition="in" filter="fade">
                                      <p:cBhvr>
                                        <p:cTn id="47" dur="500"/>
                                        <p:tgtEl>
                                          <p:spTgt spid="2633751"/>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633761"/>
                                        </p:tgtEl>
                                        <p:attrNameLst>
                                          <p:attrName>style.visibility</p:attrName>
                                        </p:attrNameLst>
                                      </p:cBhvr>
                                      <p:to>
                                        <p:strVal val="visible"/>
                                      </p:to>
                                    </p:set>
                                    <p:animEffect transition="in" filter="fade">
                                      <p:cBhvr>
                                        <p:cTn id="51" dur="500"/>
                                        <p:tgtEl>
                                          <p:spTgt spid="2633761"/>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2633753"/>
                                        </p:tgtEl>
                                        <p:attrNameLst>
                                          <p:attrName>style.visibility</p:attrName>
                                        </p:attrNameLst>
                                      </p:cBhvr>
                                      <p:to>
                                        <p:strVal val="visible"/>
                                      </p:to>
                                    </p:set>
                                    <p:animEffect transition="in" filter="fade">
                                      <p:cBhvr>
                                        <p:cTn id="55" dur="500"/>
                                        <p:tgtEl>
                                          <p:spTgt spid="26337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3737" grpId="0" animBg="1"/>
      <p:bldP spid="2633751" grpId="0"/>
      <p:bldP spid="2633753" grpId="0" animBg="1"/>
      <p:bldP spid="2633761" grpId="0"/>
    </p:bld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292929"/>
        </a:solidFill>
        <a:effectLst/>
      </p:bgPr>
    </p:bg>
    <p:spTree>
      <p:nvGrpSpPr>
        <p:cNvPr id="1" name=""/>
        <p:cNvGrpSpPr/>
        <p:nvPr/>
      </p:nvGrpSpPr>
      <p:grpSpPr>
        <a:xfrm>
          <a:off x="0" y="0"/>
          <a:ext cx="0" cy="0"/>
          <a:chOff x="0" y="0"/>
          <a:chExt cx="0" cy="0"/>
        </a:xfrm>
      </p:grpSpPr>
      <p:sp>
        <p:nvSpPr>
          <p:cNvPr id="2117634"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defTabSz="914400" eaLnBrk="0" hangingPunct="0"/>
            <a:r>
              <a:rPr lang="en-US" sz="3200">
                <a:solidFill>
                  <a:srgbClr val="FFFFFF"/>
                </a:solidFill>
                <a:latin typeface="Trebuchet MS"/>
                <a:cs typeface="Trebuchet MS"/>
              </a:rPr>
              <a:t>Dark Matter – The “WIMP Miracle”</a:t>
            </a:r>
            <a:endParaRPr lang="en-US" sz="2000">
              <a:solidFill>
                <a:srgbClr val="FFFFFF"/>
              </a:solidFill>
              <a:latin typeface="Trebuchet MS"/>
              <a:cs typeface="Trebuchet MS"/>
            </a:endParaRPr>
          </a:p>
        </p:txBody>
      </p:sp>
      <p:sp>
        <p:nvSpPr>
          <p:cNvPr id="2117635" name="Text Box 3"/>
          <p:cNvSpPr txBox="1">
            <a:spLocks noChangeArrowheads="1"/>
          </p:cNvSpPr>
          <p:nvPr/>
        </p:nvSpPr>
        <p:spPr bwMode="auto">
          <a:xfrm>
            <a:off x="381000" y="549275"/>
            <a:ext cx="6035675" cy="828675"/>
          </a:xfrm>
          <a:prstGeom prst="rect">
            <a:avLst/>
          </a:prstGeom>
          <a:noFill/>
          <a:ln w="12700">
            <a:noFill/>
            <a:miter lim="800000"/>
            <a:headEnd/>
            <a:tailEnd/>
          </a:ln>
          <a:effectLst/>
        </p:spPr>
        <p:txBody>
          <a:bodyPr wrap="square">
            <a:prstTxWarp prst="textNoShape">
              <a:avLst/>
            </a:prstTxWarp>
            <a:spAutoFit/>
          </a:bodyPr>
          <a:lstStyle/>
          <a:p>
            <a:pPr marL="342900" indent="-342900" defTabSz="914400">
              <a:lnSpc>
                <a:spcPct val="110000"/>
              </a:lnSpc>
              <a:spcBef>
                <a:spcPct val="50000"/>
              </a:spcBef>
            </a:pPr>
            <a:r>
              <a:rPr lang="en-US" sz="1600" dirty="0">
                <a:solidFill>
                  <a:srgbClr val="FFFFFF"/>
                </a:solidFill>
                <a:latin typeface="Trebuchet MS"/>
                <a:ea typeface="Arial" charset="0"/>
                <a:cs typeface="Trebuchet MS"/>
              </a:rPr>
              <a:t>Consider Some new particle</a:t>
            </a:r>
            <a:r>
              <a:rPr lang="en-US" sz="1600" dirty="0" smtClean="0">
                <a:solidFill>
                  <a:srgbClr val="FFFFFF"/>
                </a:solidFill>
                <a:latin typeface="Trebuchet MS"/>
                <a:ea typeface="Arial" charset="0"/>
                <a:cs typeface="Trebuchet MS"/>
              </a:rPr>
              <a:t>  </a:t>
            </a:r>
            <a:r>
              <a:rPr lang="en-US" sz="4400" b="1" i="1" dirty="0" err="1" smtClean="0">
                <a:solidFill>
                  <a:srgbClr val="FFFFFF"/>
                </a:solidFill>
                <a:latin typeface="Trebuchet MS"/>
                <a:ea typeface="Arial" charset="0"/>
                <a:cs typeface="Trebuchet MS"/>
                <a:sym typeface="Symbol" charset="2"/>
              </a:rPr>
              <a:t></a:t>
            </a:r>
            <a:endParaRPr lang="en-US" sz="4400" b="1" i="1" dirty="0">
              <a:solidFill>
                <a:srgbClr val="FFFFFF"/>
              </a:solidFill>
              <a:latin typeface="Trebuchet MS"/>
              <a:cs typeface="Trebuchet MS"/>
              <a:sym typeface="Euclid Extra" charset="0"/>
            </a:endParaRPr>
          </a:p>
        </p:txBody>
      </p:sp>
      <p:graphicFrame>
        <p:nvGraphicFramePr>
          <p:cNvPr id="2117636" name="Object 4"/>
          <p:cNvGraphicFramePr>
            <a:graphicFrameLocks noChangeAspect="1"/>
          </p:cNvGraphicFramePr>
          <p:nvPr/>
        </p:nvGraphicFramePr>
        <p:xfrm>
          <a:off x="3378200" y="2051050"/>
          <a:ext cx="1257300" cy="477838"/>
        </p:xfrm>
        <a:graphic>
          <a:graphicData uri="http://schemas.openxmlformats.org/presentationml/2006/ole">
            <p:oleObj spid="_x0000_s3821570" name="Equation" r:id="rId4" imgW="635000" imgH="241300" progId="Equation.DSMT4">
              <p:embed/>
            </p:oleObj>
          </a:graphicData>
        </a:graphic>
      </p:graphicFrame>
      <p:sp>
        <p:nvSpPr>
          <p:cNvPr id="2117637" name="Text Box 5"/>
          <p:cNvSpPr txBox="1">
            <a:spLocks noChangeArrowheads="1"/>
          </p:cNvSpPr>
          <p:nvPr/>
        </p:nvSpPr>
        <p:spPr bwMode="auto">
          <a:xfrm>
            <a:off x="381000" y="1628775"/>
            <a:ext cx="7945467" cy="360363"/>
          </a:xfrm>
          <a:prstGeom prst="rect">
            <a:avLst/>
          </a:prstGeom>
          <a:noFill/>
          <a:ln w="12700">
            <a:noFill/>
            <a:miter lim="800000"/>
            <a:headEnd/>
            <a:tailEnd/>
          </a:ln>
          <a:effectLst/>
        </p:spPr>
        <p:txBody>
          <a:bodyPr wrap="square">
            <a:prstTxWarp prst="textNoShape">
              <a:avLst/>
            </a:prstTxWarp>
            <a:spAutoFit/>
          </a:bodyPr>
          <a:lstStyle/>
          <a:p>
            <a:pPr marL="342900" indent="-342900" defTabSz="914400">
              <a:lnSpc>
                <a:spcPct val="110000"/>
              </a:lnSpc>
              <a:spcBef>
                <a:spcPct val="50000"/>
              </a:spcBef>
            </a:pPr>
            <a:r>
              <a:rPr lang="en-US" sz="1600" dirty="0">
                <a:solidFill>
                  <a:srgbClr val="FFFFFF"/>
                </a:solidFill>
                <a:latin typeface="Trebuchet MS"/>
                <a:ea typeface="Arial" charset="0"/>
                <a:cs typeface="Trebuchet MS"/>
              </a:rPr>
              <a:t>During an early </a:t>
            </a:r>
            <a:r>
              <a:rPr lang="en-US" sz="1600" i="1" dirty="0">
                <a:solidFill>
                  <a:srgbClr val="FFFFFF"/>
                </a:solidFill>
                <a:latin typeface="Trebuchet MS"/>
                <a:ea typeface="Arial" charset="0"/>
                <a:cs typeface="Trebuchet MS"/>
              </a:rPr>
              <a:t>soup</a:t>
            </a:r>
            <a:r>
              <a:rPr lang="en-US" sz="1600" dirty="0">
                <a:solidFill>
                  <a:srgbClr val="FFFFFF"/>
                </a:solidFill>
                <a:latin typeface="Trebuchet MS"/>
                <a:ea typeface="Arial" charset="0"/>
                <a:cs typeface="Trebuchet MS"/>
              </a:rPr>
              <a:t>, its annihilation reaction is in thermal equilibrium </a:t>
            </a:r>
          </a:p>
        </p:txBody>
      </p:sp>
      <p:sp>
        <p:nvSpPr>
          <p:cNvPr id="2117638" name="Text Box 6"/>
          <p:cNvSpPr txBox="1">
            <a:spLocks noChangeArrowheads="1"/>
          </p:cNvSpPr>
          <p:nvPr/>
        </p:nvSpPr>
        <p:spPr bwMode="auto">
          <a:xfrm>
            <a:off x="400038" y="2663825"/>
            <a:ext cx="8466180" cy="628650"/>
          </a:xfrm>
          <a:prstGeom prst="rect">
            <a:avLst/>
          </a:prstGeom>
          <a:solidFill>
            <a:srgbClr val="292929"/>
          </a:solidFill>
          <a:ln w="12700">
            <a:noFill/>
            <a:miter lim="800000"/>
            <a:headEnd/>
            <a:tailEnd/>
          </a:ln>
          <a:effectLst/>
        </p:spPr>
        <p:txBody>
          <a:bodyPr wrap="square">
            <a:prstTxWarp prst="textNoShape">
              <a:avLst/>
            </a:prstTxWarp>
            <a:spAutoFit/>
          </a:bodyPr>
          <a:lstStyle/>
          <a:p>
            <a:pPr defTabSz="914400">
              <a:lnSpc>
                <a:spcPct val="110000"/>
              </a:lnSpc>
              <a:spcBef>
                <a:spcPct val="50000"/>
              </a:spcBef>
            </a:pPr>
            <a:r>
              <a:rPr lang="en-US" sz="1600" dirty="0">
                <a:solidFill>
                  <a:srgbClr val="FFFFFF"/>
                </a:solidFill>
                <a:latin typeface="Trebuchet MS"/>
                <a:ea typeface="Arial" charset="0"/>
                <a:cs typeface="Trebuchet MS"/>
              </a:rPr>
              <a:t>As the </a:t>
            </a:r>
            <a:r>
              <a:rPr lang="en-US" sz="1600" i="1" dirty="0">
                <a:solidFill>
                  <a:srgbClr val="FFFFFF"/>
                </a:solidFill>
                <a:latin typeface="Trebuchet MS"/>
                <a:ea typeface="Arial" charset="0"/>
                <a:cs typeface="Trebuchet MS"/>
              </a:rPr>
              <a:t>soup</a:t>
            </a:r>
            <a:r>
              <a:rPr lang="en-US" sz="1600" dirty="0">
                <a:solidFill>
                  <a:srgbClr val="FFFFFF"/>
                </a:solidFill>
                <a:latin typeface="Trebuchet MS"/>
                <a:ea typeface="Arial" charset="0"/>
                <a:cs typeface="Trebuchet MS"/>
              </a:rPr>
              <a:t> expands it cools down, so that (assuming here: </a:t>
            </a:r>
            <a:r>
              <a:rPr lang="en-US" sz="1600" i="1" dirty="0" err="1">
                <a:solidFill>
                  <a:srgbClr val="FFFFFF"/>
                </a:solidFill>
                <a:latin typeface="Trebuchet MS"/>
                <a:cs typeface="Trebuchet MS"/>
                <a:sym typeface="Symbol" charset="2"/>
              </a:rPr>
              <a:t>m</a:t>
            </a:r>
            <a:r>
              <a:rPr lang="en-US" sz="1600" dirty="0" err="1">
                <a:solidFill>
                  <a:srgbClr val="FFFFFF"/>
                </a:solidFill>
                <a:latin typeface="Trebuchet MS"/>
                <a:cs typeface="Trebuchet MS"/>
                <a:sym typeface="Symbol" charset="2"/>
              </a:rPr>
              <a:t>(</a:t>
            </a:r>
            <a:r>
              <a:rPr lang="en-US" sz="1600" dirty="0">
                <a:solidFill>
                  <a:srgbClr val="FFFFFF"/>
                </a:solidFill>
                <a:latin typeface="Trebuchet MS"/>
                <a:cs typeface="Trebuchet MS"/>
                <a:sym typeface="Symbol" charset="2"/>
              </a:rPr>
              <a:t>) </a:t>
            </a:r>
            <a:r>
              <a:rPr lang="en-US" sz="1600" b="1" dirty="0" err="1">
                <a:solidFill>
                  <a:srgbClr val="FFFFFF"/>
                </a:solidFill>
                <a:latin typeface="Trebuchet MS"/>
                <a:cs typeface="Trebuchet MS"/>
                <a:sym typeface="Euclid Extra" charset="0"/>
              </a:rPr>
              <a:t></a:t>
            </a:r>
            <a:r>
              <a:rPr lang="en-US" sz="1600" dirty="0">
                <a:solidFill>
                  <a:srgbClr val="FFFFFF"/>
                </a:solidFill>
                <a:latin typeface="Trebuchet MS"/>
                <a:cs typeface="Trebuchet MS"/>
                <a:sym typeface="Euclid Extra" charset="0"/>
              </a:rPr>
              <a:t> </a:t>
            </a:r>
            <a:r>
              <a:rPr lang="en-US" sz="1600" i="1" dirty="0" err="1">
                <a:solidFill>
                  <a:srgbClr val="FFFFFF"/>
                </a:solidFill>
                <a:latin typeface="Trebuchet MS"/>
                <a:cs typeface="Trebuchet MS"/>
                <a:sym typeface="Euclid Extra" charset="0"/>
              </a:rPr>
              <a:t>m</a:t>
            </a:r>
            <a:r>
              <a:rPr lang="en-US" sz="1600" dirty="0" err="1">
                <a:solidFill>
                  <a:srgbClr val="FFFFFF"/>
                </a:solidFill>
                <a:latin typeface="Trebuchet MS"/>
                <a:cs typeface="Trebuchet MS"/>
                <a:sym typeface="Euclid Extra" charset="0"/>
              </a:rPr>
              <a:t>(</a:t>
            </a:r>
            <a:r>
              <a:rPr lang="en-US" sz="1600" i="1" dirty="0" err="1">
                <a:solidFill>
                  <a:srgbClr val="FFFFFF"/>
                </a:solidFill>
                <a:latin typeface="Trebuchet MS"/>
                <a:cs typeface="Trebuchet MS"/>
                <a:sym typeface="Euclid Extra" charset="0"/>
              </a:rPr>
              <a:t>f</a:t>
            </a:r>
            <a:r>
              <a:rPr lang="en-US" sz="600" i="1" dirty="0">
                <a:solidFill>
                  <a:srgbClr val="FFFFFF"/>
                </a:solidFill>
                <a:latin typeface="Trebuchet MS"/>
                <a:cs typeface="Trebuchet MS"/>
                <a:sym typeface="Euclid Extra" charset="0"/>
              </a:rPr>
              <a:t> </a:t>
            </a:r>
            <a:r>
              <a:rPr lang="en-US" sz="1600" dirty="0">
                <a:solidFill>
                  <a:srgbClr val="FFFFFF"/>
                </a:solidFill>
                <a:latin typeface="Trebuchet MS"/>
                <a:cs typeface="Trebuchet MS"/>
                <a:sym typeface="Euclid Extra" charset="0"/>
              </a:rPr>
              <a:t>), </a:t>
            </a:r>
            <a:r>
              <a:rPr lang="en-US" sz="1600" dirty="0">
                <a:solidFill>
                  <a:srgbClr val="FFFFFF"/>
                </a:solidFill>
                <a:latin typeface="Trebuchet MS"/>
                <a:ea typeface="Arial" charset="0"/>
                <a:cs typeface="Trebuchet MS"/>
              </a:rPr>
              <a:t>still remaining in thermal equilibrium) </a:t>
            </a:r>
          </a:p>
        </p:txBody>
      </p:sp>
      <p:graphicFrame>
        <p:nvGraphicFramePr>
          <p:cNvPr id="2117639" name="Object 7"/>
          <p:cNvGraphicFramePr>
            <a:graphicFrameLocks noChangeAspect="1"/>
          </p:cNvGraphicFramePr>
          <p:nvPr/>
        </p:nvGraphicFramePr>
        <p:xfrm>
          <a:off x="3402013" y="3086100"/>
          <a:ext cx="1208087" cy="477838"/>
        </p:xfrm>
        <a:graphic>
          <a:graphicData uri="http://schemas.openxmlformats.org/presentationml/2006/ole">
            <p:oleObj spid="_x0000_s3821571" name="Equation" r:id="rId5" imgW="609600" imgH="241300" progId="Equation.DSMT4">
              <p:embed/>
            </p:oleObj>
          </a:graphicData>
        </a:graphic>
      </p:graphicFrame>
      <p:sp>
        <p:nvSpPr>
          <p:cNvPr id="2117640" name="Text Box 8"/>
          <p:cNvSpPr txBox="1">
            <a:spLocks noChangeArrowheads="1"/>
          </p:cNvSpPr>
          <p:nvPr/>
        </p:nvSpPr>
        <p:spPr bwMode="auto">
          <a:xfrm>
            <a:off x="407317" y="3452813"/>
            <a:ext cx="8665276" cy="696912"/>
          </a:xfrm>
          <a:prstGeom prst="rect">
            <a:avLst/>
          </a:prstGeom>
          <a:noFill/>
          <a:ln w="12700">
            <a:noFill/>
            <a:miter lim="800000"/>
            <a:headEnd/>
            <a:tailEnd/>
          </a:ln>
          <a:effectLst/>
        </p:spPr>
        <p:txBody>
          <a:bodyPr wrap="square">
            <a:prstTxWarp prst="textNoShape">
              <a:avLst/>
            </a:prstTxWarp>
            <a:spAutoFit/>
          </a:bodyPr>
          <a:lstStyle/>
          <a:p>
            <a:pPr marL="342900" indent="-342900" defTabSz="914400">
              <a:lnSpc>
                <a:spcPct val="110000"/>
              </a:lnSpc>
              <a:spcBef>
                <a:spcPct val="50000"/>
              </a:spcBef>
            </a:pPr>
            <a:r>
              <a:rPr lang="en-US" sz="1600" dirty="0">
                <a:solidFill>
                  <a:srgbClr val="FFFFFF"/>
                </a:solidFill>
                <a:latin typeface="Trebuchet MS"/>
                <a:ea typeface="Arial" charset="0"/>
                <a:cs typeface="Trebuchet MS"/>
              </a:rPr>
              <a:t>When </a:t>
            </a:r>
            <a:r>
              <a:rPr lang="en-US" sz="1800" i="1" dirty="0">
                <a:solidFill>
                  <a:srgbClr val="FFFFFF"/>
                </a:solidFill>
                <a:latin typeface="Trebuchet MS"/>
                <a:ea typeface="Arial" charset="0"/>
                <a:cs typeface="Trebuchet MS"/>
                <a:sym typeface="Symbol" charset="2"/>
              </a:rPr>
              <a:t></a:t>
            </a:r>
            <a:r>
              <a:rPr lang="en-US" sz="1600" i="1" baseline="-25000" dirty="0">
                <a:solidFill>
                  <a:srgbClr val="FFFFFF"/>
                </a:solidFill>
                <a:latin typeface="Trebuchet MS"/>
                <a:ea typeface="Arial" charset="0"/>
                <a:cs typeface="Trebuchet MS"/>
                <a:sym typeface="Symbol" charset="2"/>
              </a:rPr>
              <a:t>A</a:t>
            </a:r>
            <a:r>
              <a:rPr lang="en-US" sz="1600" dirty="0">
                <a:solidFill>
                  <a:srgbClr val="FFFFFF"/>
                </a:solidFill>
                <a:latin typeface="Trebuchet MS"/>
                <a:ea typeface="Arial" charset="0"/>
                <a:cs typeface="Trebuchet MS"/>
                <a:sym typeface="Symbol" charset="2"/>
              </a:rPr>
              <a:t> </a:t>
            </a:r>
            <a:r>
              <a:rPr lang="en-US" sz="1600" b="1" dirty="0" err="1">
                <a:solidFill>
                  <a:srgbClr val="FFFFFF"/>
                </a:solidFill>
                <a:latin typeface="Trebuchet MS"/>
                <a:cs typeface="Trebuchet MS"/>
                <a:sym typeface="Euclid Extra" charset="0"/>
              </a:rPr>
              <a:t></a:t>
            </a:r>
            <a:r>
              <a:rPr lang="en-US" sz="1600" dirty="0">
                <a:solidFill>
                  <a:srgbClr val="FFFFFF"/>
                </a:solidFill>
                <a:latin typeface="Trebuchet MS"/>
                <a:cs typeface="Trebuchet MS"/>
                <a:sym typeface="Euclid Extra" charset="0"/>
              </a:rPr>
              <a:t> </a:t>
            </a:r>
            <a:r>
              <a:rPr lang="en-US" sz="1600" i="1" dirty="0">
                <a:solidFill>
                  <a:srgbClr val="FFFFFF"/>
                </a:solidFill>
                <a:latin typeface="Trebuchet MS"/>
                <a:cs typeface="Trebuchet MS"/>
                <a:sym typeface="Euclid Extra" charset="0"/>
              </a:rPr>
              <a:t>H</a:t>
            </a:r>
            <a:r>
              <a:rPr lang="en-US" sz="1600" dirty="0">
                <a:solidFill>
                  <a:srgbClr val="FFFFFF"/>
                </a:solidFill>
                <a:latin typeface="Trebuchet MS"/>
                <a:cs typeface="Trebuchet MS"/>
                <a:sym typeface="Euclid Extra" charset="0"/>
              </a:rPr>
              <a:t>(</a:t>
            </a:r>
            <a:r>
              <a:rPr lang="en-US" sz="1600" i="1" dirty="0">
                <a:solidFill>
                  <a:srgbClr val="FFFFFF"/>
                </a:solidFill>
                <a:latin typeface="Trebuchet MS"/>
                <a:cs typeface="Trebuchet MS"/>
                <a:sym typeface="Euclid Extra" charset="0"/>
              </a:rPr>
              <a:t>T</a:t>
            </a:r>
            <a:r>
              <a:rPr lang="en-US" sz="1000" i="1" dirty="0">
                <a:solidFill>
                  <a:srgbClr val="FFFFFF"/>
                </a:solidFill>
                <a:latin typeface="Trebuchet MS"/>
                <a:cs typeface="Trebuchet MS"/>
                <a:sym typeface="Euclid Extra" charset="0"/>
              </a:rPr>
              <a:t> </a:t>
            </a:r>
            <a:r>
              <a:rPr lang="en-US" sz="1600" dirty="0">
                <a:solidFill>
                  <a:srgbClr val="FFFFFF"/>
                </a:solidFill>
                <a:latin typeface="Trebuchet MS"/>
                <a:cs typeface="Trebuchet MS"/>
                <a:sym typeface="Euclid Extra" charset="0"/>
              </a:rPr>
              <a:t>), some </a:t>
            </a:r>
            <a:r>
              <a:rPr lang="en-US" sz="1800" i="1" dirty="0" err="1">
                <a:solidFill>
                  <a:srgbClr val="FFFFFF"/>
                </a:solidFill>
                <a:latin typeface="Trebuchet MS"/>
                <a:ea typeface="Arial" charset="0"/>
                <a:cs typeface="Trebuchet MS"/>
                <a:sym typeface="Symbol" charset="2"/>
              </a:rPr>
              <a:t></a:t>
            </a:r>
            <a:r>
              <a:rPr lang="en-US" sz="1600" dirty="0">
                <a:solidFill>
                  <a:srgbClr val="FFFFFF"/>
                </a:solidFill>
                <a:latin typeface="Trebuchet MS"/>
                <a:ea typeface="Arial" charset="0"/>
                <a:cs typeface="Trebuchet MS"/>
                <a:sym typeface="Symbol" charset="2"/>
              </a:rPr>
              <a:t> </a:t>
            </a:r>
            <a:r>
              <a:rPr lang="en-US" sz="1000" dirty="0">
                <a:solidFill>
                  <a:srgbClr val="FFFFFF"/>
                </a:solidFill>
                <a:latin typeface="Trebuchet MS"/>
                <a:ea typeface="Arial" charset="0"/>
                <a:cs typeface="Trebuchet MS"/>
                <a:sym typeface="Symbol" charset="2"/>
              </a:rPr>
              <a:t> </a:t>
            </a:r>
            <a:r>
              <a:rPr lang="en-US" sz="1600" dirty="0">
                <a:solidFill>
                  <a:srgbClr val="FFFFFF"/>
                </a:solidFill>
                <a:latin typeface="Trebuchet MS"/>
                <a:ea typeface="Arial" charset="0"/>
                <a:cs typeface="Trebuchet MS"/>
                <a:sym typeface="Symbol" charset="2"/>
              </a:rPr>
              <a:t>freeze out and create weakly interacting </a:t>
            </a:r>
            <a:r>
              <a:rPr lang="en-US" sz="1600" b="1" dirty="0">
                <a:solidFill>
                  <a:srgbClr val="FFFFFF"/>
                </a:solidFill>
                <a:latin typeface="Trebuchet MS"/>
                <a:ea typeface="Arial" charset="0"/>
                <a:cs typeface="Trebuchet MS"/>
                <a:sym typeface="Symbol" charset="2"/>
              </a:rPr>
              <a:t>dark matter</a:t>
            </a:r>
            <a:r>
              <a:rPr lang="en-US" sz="1600" dirty="0">
                <a:solidFill>
                  <a:srgbClr val="FFFFFF"/>
                </a:solidFill>
                <a:latin typeface="Trebuchet MS"/>
                <a:ea typeface="Arial" charset="0"/>
                <a:cs typeface="Trebuchet MS"/>
                <a:sym typeface="Symbol" charset="2"/>
              </a:rPr>
              <a:t>  </a:t>
            </a:r>
            <a:r>
              <a:rPr lang="en-US" sz="3600" dirty="0">
                <a:solidFill>
                  <a:srgbClr val="FFFFFF"/>
                </a:solidFill>
                <a:latin typeface="Trebuchet MS"/>
                <a:ea typeface="Arial" charset="0"/>
                <a:cs typeface="Trebuchet MS"/>
                <a:sym typeface="Symbol" charset="2"/>
              </a:rPr>
              <a:t></a:t>
            </a:r>
            <a:r>
              <a:rPr lang="en-US" sz="2800" baseline="-25000" dirty="0">
                <a:solidFill>
                  <a:srgbClr val="FFFFFF"/>
                </a:solidFill>
                <a:latin typeface="Trebuchet MS"/>
                <a:ea typeface="Arial" charset="0"/>
                <a:cs typeface="Trebuchet MS"/>
                <a:sym typeface="Symbol" charset="2"/>
              </a:rPr>
              <a:t>DM</a:t>
            </a:r>
            <a:endParaRPr lang="en-US" sz="2800" b="1" baseline="-25000" dirty="0">
              <a:solidFill>
                <a:srgbClr val="FFFFFF"/>
              </a:solidFill>
              <a:latin typeface="Trebuchet MS"/>
              <a:ea typeface="Arial" charset="0"/>
              <a:cs typeface="Trebuchet MS"/>
              <a:sym typeface="Symbol" charset="2"/>
            </a:endParaRPr>
          </a:p>
        </p:txBody>
      </p:sp>
      <p:sp>
        <p:nvSpPr>
          <p:cNvPr id="2117641" name="Text Box 9"/>
          <p:cNvSpPr txBox="1">
            <a:spLocks noChangeArrowheads="1"/>
          </p:cNvSpPr>
          <p:nvPr/>
        </p:nvSpPr>
        <p:spPr bwMode="auto">
          <a:xfrm>
            <a:off x="407317" y="4283075"/>
            <a:ext cx="8665276" cy="360363"/>
          </a:xfrm>
          <a:prstGeom prst="rect">
            <a:avLst/>
          </a:prstGeom>
          <a:noFill/>
          <a:ln w="12700">
            <a:noFill/>
            <a:miter lim="800000"/>
            <a:headEnd/>
            <a:tailEnd/>
          </a:ln>
          <a:effectLst/>
        </p:spPr>
        <p:txBody>
          <a:bodyPr wrap="square">
            <a:prstTxWarp prst="textNoShape">
              <a:avLst/>
            </a:prstTxWarp>
            <a:spAutoFit/>
          </a:bodyPr>
          <a:lstStyle/>
          <a:p>
            <a:pPr marL="342900" indent="-342900" defTabSz="914400">
              <a:lnSpc>
                <a:spcPct val="110000"/>
              </a:lnSpc>
              <a:spcBef>
                <a:spcPct val="50000"/>
              </a:spcBef>
            </a:pPr>
            <a:r>
              <a:rPr lang="en-US" sz="1600">
                <a:solidFill>
                  <a:srgbClr val="FFFFFF"/>
                </a:solidFill>
                <a:latin typeface="Trebuchet MS"/>
                <a:ea typeface="Arial" charset="0"/>
                <a:cs typeface="Trebuchet MS"/>
              </a:rPr>
              <a:t>The abundance of the dark matter inverse proportional to the annihilation cross section</a:t>
            </a:r>
            <a:endParaRPr lang="en-US" sz="1600">
              <a:solidFill>
                <a:srgbClr val="000000"/>
              </a:solidFill>
              <a:latin typeface="Trebuchet MS"/>
              <a:cs typeface="Trebuchet MS"/>
              <a:sym typeface="Symbol" charset="2"/>
            </a:endParaRPr>
          </a:p>
        </p:txBody>
      </p:sp>
      <p:graphicFrame>
        <p:nvGraphicFramePr>
          <p:cNvPr id="2117642" name="Object 10"/>
          <p:cNvGraphicFramePr>
            <a:graphicFrameLocks noChangeAspect="1"/>
          </p:cNvGraphicFramePr>
          <p:nvPr/>
        </p:nvGraphicFramePr>
        <p:xfrm>
          <a:off x="841375" y="4745038"/>
          <a:ext cx="2428875" cy="954087"/>
        </p:xfrm>
        <a:graphic>
          <a:graphicData uri="http://schemas.openxmlformats.org/presentationml/2006/ole">
            <p:oleObj spid="_x0000_s3821572" name="Equation" r:id="rId6" imgW="1320800" imgH="520700" progId="Equation.DSMT4">
              <p:embed/>
            </p:oleObj>
          </a:graphicData>
        </a:graphic>
      </p:graphicFrame>
      <p:graphicFrame>
        <p:nvGraphicFramePr>
          <p:cNvPr id="2117643" name="Object 11"/>
          <p:cNvGraphicFramePr>
            <a:graphicFrameLocks noChangeAspect="1"/>
          </p:cNvGraphicFramePr>
          <p:nvPr/>
        </p:nvGraphicFramePr>
        <p:xfrm>
          <a:off x="3605213" y="5083175"/>
          <a:ext cx="349250" cy="255588"/>
        </p:xfrm>
        <a:graphic>
          <a:graphicData uri="http://schemas.openxmlformats.org/presentationml/2006/ole">
            <p:oleObj spid="_x0000_s3821573" name="Equation" r:id="rId7" imgW="190500" imgH="139700" progId="Equation.DSMT4">
              <p:embed/>
            </p:oleObj>
          </a:graphicData>
        </a:graphic>
      </p:graphicFrame>
      <p:graphicFrame>
        <p:nvGraphicFramePr>
          <p:cNvPr id="2117644" name="Object 12"/>
          <p:cNvGraphicFramePr>
            <a:graphicFrameLocks noChangeAspect="1"/>
          </p:cNvGraphicFramePr>
          <p:nvPr/>
        </p:nvGraphicFramePr>
        <p:xfrm>
          <a:off x="4373563" y="4967288"/>
          <a:ext cx="3989387" cy="533400"/>
        </p:xfrm>
        <a:graphic>
          <a:graphicData uri="http://schemas.openxmlformats.org/presentationml/2006/ole">
            <p:oleObj spid="_x0000_s3821574" name="Equation" r:id="rId8" imgW="2171700" imgH="292100" progId="Equation.DSMT4">
              <p:embed/>
            </p:oleObj>
          </a:graphicData>
        </a:graphic>
      </p:graphicFrame>
      <p:sp>
        <p:nvSpPr>
          <p:cNvPr id="2117645" name="Text Box 13"/>
          <p:cNvSpPr txBox="1">
            <a:spLocks noChangeArrowheads="1"/>
          </p:cNvSpPr>
          <p:nvPr/>
        </p:nvSpPr>
        <p:spPr bwMode="auto">
          <a:xfrm>
            <a:off x="0" y="5903913"/>
            <a:ext cx="9144000" cy="648512"/>
          </a:xfrm>
          <a:prstGeom prst="rect">
            <a:avLst/>
          </a:prstGeom>
          <a:solidFill>
            <a:srgbClr val="4D4D4D"/>
          </a:solidFill>
          <a:ln w="3175">
            <a:noFill/>
            <a:miter lim="800000"/>
            <a:headEnd/>
            <a:tailEnd/>
          </a:ln>
          <a:effectLst/>
        </p:spPr>
        <p:txBody>
          <a:bodyPr lIns="90000" tIns="46800" rIns="90000" bIns="46800">
            <a:prstTxWarp prst="textNoShape">
              <a:avLst/>
            </a:prstTxWarp>
            <a:spAutoFit/>
          </a:bodyPr>
          <a:lstStyle/>
          <a:p>
            <a:pPr algn="ctr" defTabSz="914400"/>
            <a:r>
              <a:rPr lang="en-GB" sz="3600">
                <a:solidFill>
                  <a:srgbClr val="EAEAEA"/>
                </a:solidFill>
                <a:latin typeface="Trebuchet MS"/>
                <a:cs typeface="Trebuchet MS"/>
              </a:rPr>
              <a:t>C</a:t>
            </a:r>
            <a:r>
              <a:rPr lang="en-GB">
                <a:solidFill>
                  <a:srgbClr val="EAEAEA"/>
                </a:solidFill>
                <a:latin typeface="Trebuchet MS"/>
                <a:cs typeface="Trebuchet MS"/>
              </a:rPr>
              <a:t>OINCIDENCE ?</a:t>
            </a:r>
          </a:p>
        </p:txBody>
      </p:sp>
    </p:spTree>
  </p:cSld>
  <p:clrMapOvr>
    <a:masterClrMapping/>
  </p:clrMapOvr>
  <p:transition>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pic>
        <p:nvPicPr>
          <p:cNvPr id="13" name="Picture 5" descr="LHC-ATLAS"/>
          <p:cNvPicPr>
            <a:picLocks noChangeAspect="1" noChangeArrowheads="1"/>
          </p:cNvPicPr>
          <p:nvPr/>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4" name="Text Box 4"/>
          <p:cNvSpPr txBox="1">
            <a:spLocks noChangeArrowheads="1"/>
          </p:cNvSpPr>
          <p:nvPr/>
        </p:nvSpPr>
        <p:spPr bwMode="auto">
          <a:xfrm>
            <a:off x="0" y="362419"/>
            <a:ext cx="9144000" cy="695769"/>
          </a:xfrm>
          <a:prstGeom prst="rect">
            <a:avLst/>
          </a:prstGeom>
          <a:solidFill>
            <a:sysClr val="window" lastClr="FFFFFF">
              <a:alpha val="89000"/>
            </a:sysClr>
          </a:solidFill>
          <a:ln w="19050">
            <a:noFill/>
            <a:miter lim="800000"/>
            <a:headEnd/>
            <a:tailEnd type="none" w="sm" len="med"/>
          </a:ln>
          <a:effectLst/>
        </p:spPr>
        <p:txBody>
          <a:bodyPr lIns="90000" tIns="46800" rIns="90000" bIns="93600">
            <a:prstTxWarp prst="textNoShape">
              <a:avLst/>
            </a:prstTxWarp>
            <a:spAutoFit/>
          </a:bodyPr>
          <a:lstStyle/>
          <a:p>
            <a:pPr algn="ctr" defTabSz="914400" eaLnBrk="0" hangingPunct="0"/>
            <a:r>
              <a:rPr lang="en-US" sz="3600" dirty="0" smtClean="0">
                <a:solidFill>
                  <a:srgbClr val="000066"/>
                </a:solidFill>
                <a:latin typeface="Trebuchet MS"/>
                <a:cs typeface="Trebuchet MS"/>
              </a:rPr>
              <a:t>Dedicated </a:t>
            </a:r>
            <a:r>
              <a:rPr lang="en-US" sz="3600" i="1" dirty="0" smtClean="0">
                <a:solidFill>
                  <a:srgbClr val="000066"/>
                </a:solidFill>
                <a:latin typeface="Trebuchet MS"/>
                <a:cs typeface="Trebuchet MS"/>
              </a:rPr>
              <a:t>B</a:t>
            </a:r>
            <a:r>
              <a:rPr lang="en-US" sz="3600" dirty="0" smtClean="0">
                <a:solidFill>
                  <a:srgbClr val="000066"/>
                </a:solidFill>
                <a:latin typeface="Trebuchet MS"/>
                <a:cs typeface="Trebuchet MS"/>
              </a:rPr>
              <a:t> physics Experiment</a:t>
            </a:r>
            <a:endParaRPr lang="en-US" sz="3600" dirty="0">
              <a:solidFill>
                <a:srgbClr val="000066"/>
              </a:solidFill>
              <a:latin typeface="Trebuchet MS"/>
              <a:cs typeface="Trebuchet MS"/>
            </a:endParaRPr>
          </a:p>
        </p:txBody>
      </p:sp>
      <p:grpSp>
        <p:nvGrpSpPr>
          <p:cNvPr id="2" name="Group 100"/>
          <p:cNvGrpSpPr>
            <a:grpSpLocks/>
          </p:cNvGrpSpPr>
          <p:nvPr/>
        </p:nvGrpSpPr>
        <p:grpSpPr bwMode="auto">
          <a:xfrm>
            <a:off x="339725" y="1604962"/>
            <a:ext cx="8507415" cy="4338638"/>
            <a:chOff x="214" y="913"/>
            <a:chExt cx="5359" cy="2494"/>
          </a:xfrm>
        </p:grpSpPr>
        <p:sp>
          <p:nvSpPr>
            <p:cNvPr id="18" name="Rectangle 101"/>
            <p:cNvSpPr>
              <a:spLocks noChangeArrowheads="1"/>
            </p:cNvSpPr>
            <p:nvPr/>
          </p:nvSpPr>
          <p:spPr bwMode="auto">
            <a:xfrm>
              <a:off x="214" y="913"/>
              <a:ext cx="5359" cy="2494"/>
            </a:xfrm>
            <a:prstGeom prst="rect">
              <a:avLst/>
            </a:prstGeom>
            <a:solidFill>
              <a:srgbClr val="339966"/>
            </a:solidFill>
            <a:ln w="63500">
              <a:solidFill>
                <a:srgbClr val="CCFF33"/>
              </a:solidFill>
              <a:miter lim="800000"/>
              <a:headEnd/>
              <a:tailEnd/>
            </a:ln>
            <a:effectLst>
              <a:outerShdw blurRad="355600" dist="107763" dir="2700000" algn="ctr" rotWithShape="0">
                <a:schemeClr val="tx1">
                  <a:alpha val="50000"/>
                </a:schemeClr>
              </a:outerShdw>
            </a:effectLst>
          </p:spPr>
          <p:txBody>
            <a:bodyPr anchor="ctr">
              <a:prstTxWarp prst="textNoShape">
                <a:avLst/>
              </a:prstTxWarp>
              <a:spAutoFit/>
            </a:bodyPr>
            <a:lstStyle/>
            <a:p>
              <a:pPr defTabSz="914400"/>
              <a:endParaRPr lang="en-GB" sz="1800" smtClean="0">
                <a:solidFill>
                  <a:prstClr val="black"/>
                </a:solidFill>
              </a:endParaRPr>
            </a:p>
          </p:txBody>
        </p:sp>
        <p:sp>
          <p:nvSpPr>
            <p:cNvPr id="22" name="Rectangle 105"/>
            <p:cNvSpPr>
              <a:spLocks noChangeArrowheads="1"/>
            </p:cNvSpPr>
            <p:nvPr/>
          </p:nvSpPr>
          <p:spPr bwMode="auto">
            <a:xfrm>
              <a:off x="610" y="2425"/>
              <a:ext cx="4718" cy="850"/>
            </a:xfrm>
            <a:prstGeom prst="rect">
              <a:avLst/>
            </a:prstGeom>
            <a:noFill/>
            <a:ln w="3175">
              <a:noFill/>
              <a:miter lim="800000"/>
              <a:headEnd/>
              <a:tailEnd/>
            </a:ln>
            <a:effectLst/>
          </p:spPr>
          <p:txBody>
            <a:bodyPr wrap="square" lIns="90000" tIns="46800" rIns="90000" bIns="46800">
              <a:prstTxWarp prst="textNoShape">
                <a:avLst/>
              </a:prstTxWarp>
              <a:spAutoFit/>
            </a:bodyPr>
            <a:lstStyle/>
            <a:p>
              <a:pPr defTabSz="914400"/>
              <a:r>
                <a:rPr lang="en-GB" sz="1800" b="1" dirty="0" smtClean="0">
                  <a:solidFill>
                    <a:srgbClr val="BDDEFF"/>
                  </a:solidFill>
                </a:rPr>
                <a:t>LHCb:</a:t>
              </a:r>
              <a:r>
                <a:rPr lang="en-GB" sz="1800" b="1" dirty="0" smtClean="0">
                  <a:solidFill>
                    <a:prstClr val="white"/>
                  </a:solidFill>
                </a:rPr>
                <a:t> </a:t>
              </a:r>
              <a:r>
                <a:rPr lang="en-GB" sz="1800" dirty="0">
                  <a:solidFill>
                    <a:prstClr val="white"/>
                  </a:solidFill>
                </a:rPr>
                <a:t>emphasis on</a:t>
              </a:r>
              <a:r>
                <a:rPr lang="en-GB" sz="1800" dirty="0" smtClean="0">
                  <a:solidFill>
                    <a:prstClr val="white"/>
                  </a:solidFill>
                </a:rPr>
                <a:t> low-</a:t>
              </a:r>
              <a:r>
                <a:rPr lang="en-GB" sz="1800" i="1" dirty="0" err="1" smtClean="0">
                  <a:solidFill>
                    <a:prstClr val="white"/>
                  </a:solidFill>
                </a:rPr>
                <a:t>p</a:t>
              </a:r>
              <a:r>
                <a:rPr lang="en-GB" sz="1800" i="1" baseline="-25000" dirty="0" err="1" smtClean="0">
                  <a:solidFill>
                    <a:prstClr val="white"/>
                  </a:solidFill>
                </a:rPr>
                <a:t>T</a:t>
              </a:r>
              <a:r>
                <a:rPr lang="en-GB" sz="1800" dirty="0" smtClean="0">
                  <a:solidFill>
                    <a:prstClr val="white"/>
                  </a:solidFill>
                </a:rPr>
                <a:t> physics with large forward cross section.</a:t>
              </a:r>
            </a:p>
            <a:p>
              <a:pPr defTabSz="914400"/>
              <a:r>
                <a:rPr lang="en-GB" sz="1800" dirty="0" smtClean="0">
                  <a:solidFill>
                    <a:prstClr val="white"/>
                  </a:solidFill>
                </a:rPr>
                <a:t>Excellent vertex and momentum resolution, </a:t>
              </a:r>
              <a:r>
                <a:rPr lang="en-GB" sz="1800" i="1" dirty="0" err="1" smtClean="0">
                  <a:solidFill>
                    <a:prstClr val="white"/>
                  </a:solidFill>
                  <a:latin typeface="Symbol" charset="2"/>
                  <a:cs typeface="Symbol" charset="2"/>
                </a:rPr>
                <a:t>p</a:t>
              </a:r>
              <a:r>
                <a:rPr lang="en-GB" sz="1800" i="1" dirty="0" smtClean="0">
                  <a:solidFill>
                    <a:prstClr val="white"/>
                  </a:solidFill>
                  <a:latin typeface="Symbol" charset="2"/>
                  <a:cs typeface="Symbol" charset="2"/>
                </a:rPr>
                <a:t> </a:t>
              </a:r>
              <a:r>
                <a:rPr lang="en-GB" sz="1800" dirty="0" smtClean="0">
                  <a:solidFill>
                    <a:prstClr val="white"/>
                  </a:solidFill>
                </a:rPr>
                <a:t>/ </a:t>
              </a:r>
              <a:r>
                <a:rPr lang="en-GB" sz="1800" i="1" dirty="0" smtClean="0">
                  <a:solidFill>
                    <a:prstClr val="white"/>
                  </a:solidFill>
                </a:rPr>
                <a:t>K</a:t>
              </a:r>
              <a:r>
                <a:rPr lang="en-GB" sz="1800" dirty="0" smtClean="0">
                  <a:solidFill>
                    <a:prstClr val="white"/>
                  </a:solidFill>
                </a:rPr>
                <a:t> separation</a:t>
              </a:r>
            </a:p>
            <a:p>
              <a:pPr defTabSz="914400"/>
              <a:endParaRPr lang="en-GB" sz="1800" dirty="0" smtClean="0">
                <a:solidFill>
                  <a:prstClr val="white"/>
                </a:solidFill>
              </a:endParaRPr>
            </a:p>
            <a:p>
              <a:pPr defTabSz="914400"/>
              <a:r>
                <a:rPr lang="en-GB" sz="1800" dirty="0" smtClean="0">
                  <a:solidFill>
                    <a:prstClr val="white"/>
                  </a:solidFill>
                </a:rPr>
                <a:t>Physics aims: search for new physics through measurement of </a:t>
              </a:r>
              <a:r>
                <a:rPr lang="en-GB" sz="1800" i="1" dirty="0" smtClean="0">
                  <a:solidFill>
                    <a:prstClr val="white"/>
                  </a:solidFill>
                </a:rPr>
                <a:t>CP</a:t>
              </a:r>
              <a:r>
                <a:rPr lang="en-GB" sz="1800" dirty="0" smtClean="0">
                  <a:solidFill>
                    <a:prstClr val="white"/>
                  </a:solidFill>
                </a:rPr>
                <a:t> violation and rare </a:t>
              </a:r>
              <a:r>
                <a:rPr lang="en-GB" sz="1800" i="1" dirty="0" smtClean="0">
                  <a:solidFill>
                    <a:prstClr val="white"/>
                  </a:solidFill>
                </a:rPr>
                <a:t>B</a:t>
              </a:r>
              <a:r>
                <a:rPr lang="en-GB" sz="1800" dirty="0" smtClean="0">
                  <a:solidFill>
                    <a:prstClr val="white"/>
                  </a:solidFill>
                </a:rPr>
                <a:t> decays   </a:t>
              </a:r>
              <a:endParaRPr lang="en-GB" sz="1800" dirty="0">
                <a:solidFill>
                  <a:prstClr val="white"/>
                </a:solidFill>
              </a:endParaRPr>
            </a:p>
          </p:txBody>
        </p:sp>
      </p:grpSp>
      <p:pic>
        <p:nvPicPr>
          <p:cNvPr id="15" name="Picture 14"/>
          <p:cNvPicPr>
            <a:picLocks noChangeAspect="1"/>
          </p:cNvPicPr>
          <p:nvPr/>
        </p:nvPicPr>
        <p:blipFill>
          <a:blip r:embed="rId4"/>
          <a:stretch>
            <a:fillRect/>
          </a:stretch>
        </p:blipFill>
        <p:spPr>
          <a:xfrm>
            <a:off x="2721587" y="1867444"/>
            <a:ext cx="3679213" cy="2063491"/>
          </a:xfrm>
          <a:prstGeom prst="rect">
            <a:avLst/>
          </a:prstGeom>
          <a:noFill/>
          <a:ln>
            <a:noFill/>
          </a:ln>
        </p:spPr>
      </p:pic>
      <p:pic>
        <p:nvPicPr>
          <p:cNvPr id="25" name="Picture 24"/>
          <p:cNvPicPr>
            <a:picLocks noChangeAspect="1"/>
          </p:cNvPicPr>
          <p:nvPr/>
        </p:nvPicPr>
        <p:blipFill>
          <a:blip r:embed="rId5"/>
          <a:stretch>
            <a:fillRect/>
          </a:stretch>
        </p:blipFill>
        <p:spPr>
          <a:xfrm>
            <a:off x="558801" y="2002961"/>
            <a:ext cx="638174" cy="439631"/>
          </a:xfrm>
          <a:prstGeom prst="rect">
            <a:avLst/>
          </a:prstGeom>
        </p:spPr>
      </p:pic>
    </p:spTree>
  </p:cSld>
  <p:clrMapOvr>
    <a:masterClrMapping/>
  </p:clrMapOvr>
  <p:transition spd="slow">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5" descr="LHC-ATLAS"/>
          <p:cNvPicPr>
            <a:picLocks noChangeAspect="1" noChangeArrowheads="1"/>
          </p:cNvPicPr>
          <p:nvPr/>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2" name="Rectangle 11"/>
          <p:cNvSpPr/>
          <p:nvPr/>
        </p:nvSpPr>
        <p:spPr>
          <a:xfrm>
            <a:off x="0" y="0"/>
            <a:ext cx="9144000" cy="4282118"/>
          </a:xfrm>
          <a:prstGeom prst="rect">
            <a:avLst/>
          </a:prstGeom>
          <a:solidFill>
            <a:schemeClr val="bg1">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 Box 4"/>
          <p:cNvSpPr txBox="1">
            <a:spLocks noChangeArrowheads="1"/>
          </p:cNvSpPr>
          <p:nvPr/>
        </p:nvSpPr>
        <p:spPr bwMode="auto">
          <a:xfrm>
            <a:off x="0" y="152400"/>
            <a:ext cx="9144000" cy="695769"/>
          </a:xfrm>
          <a:prstGeom prst="rect">
            <a:avLst/>
          </a:prstGeom>
          <a:noFill/>
          <a:ln w="19050">
            <a:noFill/>
            <a:miter lim="800000"/>
            <a:headEnd/>
            <a:tailEnd type="none" w="sm" len="med"/>
          </a:ln>
          <a:effectLst/>
        </p:spPr>
        <p:txBody>
          <a:bodyPr lIns="90000" tIns="46800" rIns="90000" bIns="93600">
            <a:prstTxWarp prst="textNoShape">
              <a:avLst/>
            </a:prstTxWarp>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3600" i="0" u="none" strike="noStrike" kern="0" cap="none" spc="0" normalizeH="0" baseline="0" dirty="0" smtClean="0">
                <a:ln>
                  <a:noFill/>
                </a:ln>
                <a:solidFill>
                  <a:srgbClr val="333333"/>
                </a:solidFill>
                <a:effectLst/>
                <a:uLnTx/>
                <a:uFillTx/>
                <a:latin typeface="Trebuchet MS"/>
                <a:ea typeface="Arial" charset="0"/>
                <a:cs typeface="Trebuchet MS"/>
              </a:rPr>
              <a:t>Why </a:t>
            </a:r>
            <a:r>
              <a:rPr lang="en-GB" sz="3600" kern="0" dirty="0" smtClean="0">
                <a:solidFill>
                  <a:srgbClr val="333333"/>
                </a:solidFill>
                <a:latin typeface="Trebuchet MS"/>
                <a:ea typeface="Arial" charset="0"/>
                <a:cs typeface="Trebuchet MS"/>
              </a:rPr>
              <a:t>Colliding</a:t>
            </a:r>
            <a:r>
              <a:rPr kumimoji="0" lang="en-GB" sz="3600" i="0" u="none" strike="noStrike" kern="0" cap="none" spc="0" normalizeH="0" baseline="0" dirty="0" smtClean="0">
                <a:ln>
                  <a:noFill/>
                </a:ln>
                <a:solidFill>
                  <a:srgbClr val="333333"/>
                </a:solidFill>
                <a:effectLst/>
                <a:uLnTx/>
                <a:uFillTx/>
                <a:latin typeface="Trebuchet MS"/>
                <a:ea typeface="Arial" charset="0"/>
                <a:cs typeface="Trebuchet MS"/>
              </a:rPr>
              <a:t> Hadrons instead of </a:t>
            </a:r>
            <a:r>
              <a:rPr kumimoji="0" lang="en-GB" sz="3600" i="1" u="none" strike="noStrike" kern="0" cap="none" spc="0" normalizeH="0" baseline="0" dirty="0" err="1" smtClean="0">
                <a:ln>
                  <a:noFill/>
                </a:ln>
                <a:solidFill>
                  <a:srgbClr val="333333"/>
                </a:solidFill>
                <a:effectLst/>
                <a:uLnTx/>
                <a:uFillTx/>
                <a:latin typeface="Trebuchet MS"/>
                <a:ea typeface="Arial" charset="0"/>
                <a:cs typeface="Trebuchet MS"/>
              </a:rPr>
              <a:t>e</a:t>
            </a:r>
            <a:r>
              <a:rPr kumimoji="0" lang="en-GB" sz="3600" i="0" u="none" strike="noStrike" kern="0" cap="none" spc="0" normalizeH="0" baseline="30000" dirty="0" err="1" smtClean="0">
                <a:ln>
                  <a:noFill/>
                </a:ln>
                <a:solidFill>
                  <a:srgbClr val="333333"/>
                </a:solidFill>
                <a:effectLst/>
                <a:uLnTx/>
                <a:uFillTx/>
                <a:latin typeface="Trebuchet MS"/>
                <a:ea typeface="Arial" charset="0"/>
                <a:cs typeface="Trebuchet MS"/>
              </a:rPr>
              <a:t>+</a:t>
            </a:r>
            <a:r>
              <a:rPr kumimoji="0" lang="en-GB" sz="3600" i="1" u="none" strike="noStrike" kern="0" cap="none" spc="0" normalizeH="0" baseline="0" dirty="0" err="1" smtClean="0">
                <a:ln>
                  <a:noFill/>
                </a:ln>
                <a:solidFill>
                  <a:srgbClr val="333333"/>
                </a:solidFill>
                <a:effectLst/>
                <a:uLnTx/>
                <a:uFillTx/>
                <a:latin typeface="Trebuchet MS"/>
                <a:ea typeface="Arial" charset="0"/>
                <a:cs typeface="Trebuchet MS"/>
              </a:rPr>
              <a:t>e</a:t>
            </a:r>
            <a:r>
              <a:rPr kumimoji="0" lang="en-GB" sz="3600" i="0" u="none" strike="noStrike" kern="0" cap="none" spc="0" normalizeH="0" baseline="30000" dirty="0" smtClean="0">
                <a:ln>
                  <a:noFill/>
                </a:ln>
                <a:solidFill>
                  <a:srgbClr val="333333"/>
                </a:solidFill>
                <a:effectLst/>
                <a:uLnTx/>
                <a:uFillTx/>
                <a:latin typeface="Trebuchet MS"/>
                <a:ea typeface="Arial" charset="0"/>
                <a:cs typeface="Trebuchet MS"/>
              </a:rPr>
              <a:t>–</a:t>
            </a:r>
            <a:r>
              <a:rPr kumimoji="0" lang="en-GB" sz="3600" i="0" u="none" strike="noStrike" kern="0" cap="none" spc="0" normalizeH="0" baseline="0" dirty="0" smtClean="0">
                <a:ln>
                  <a:noFill/>
                </a:ln>
                <a:solidFill>
                  <a:srgbClr val="333333"/>
                </a:solidFill>
                <a:effectLst/>
                <a:uLnTx/>
                <a:uFillTx/>
                <a:latin typeface="Trebuchet MS"/>
                <a:ea typeface="Arial" charset="0"/>
                <a:cs typeface="Trebuchet MS"/>
              </a:rPr>
              <a:t> ?</a:t>
            </a:r>
            <a:endParaRPr kumimoji="0" lang="en-GB" sz="3600" i="0" u="none" strike="noStrike" kern="0" cap="none" spc="0" normalizeH="0" baseline="0" dirty="0">
              <a:ln>
                <a:noFill/>
              </a:ln>
              <a:solidFill>
                <a:srgbClr val="333333"/>
              </a:solidFill>
              <a:effectLst/>
              <a:uLnTx/>
              <a:uFillTx/>
              <a:latin typeface="Trebuchet MS"/>
              <a:ea typeface="Arial" charset="0"/>
              <a:cs typeface="Trebuchet MS"/>
            </a:endParaRPr>
          </a:p>
        </p:txBody>
      </p:sp>
      <p:sp>
        <p:nvSpPr>
          <p:cNvPr id="10" name="Text Box 6"/>
          <p:cNvSpPr txBox="1">
            <a:spLocks noChangeArrowheads="1"/>
          </p:cNvSpPr>
          <p:nvPr/>
        </p:nvSpPr>
        <p:spPr bwMode="auto">
          <a:xfrm>
            <a:off x="228600" y="914400"/>
            <a:ext cx="8534400" cy="1079399"/>
          </a:xfrm>
          <a:prstGeom prst="rect">
            <a:avLst/>
          </a:prstGeom>
          <a:noFill/>
          <a:ln w="3175">
            <a:noFill/>
            <a:miter lim="800000"/>
            <a:headEnd/>
            <a:tailEnd/>
          </a:ln>
          <a:effectLst/>
        </p:spPr>
        <p:txBody>
          <a:bodyPr wrap="square" lIns="90000" tIns="46800" rIns="90000" bIns="468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dirty="0" smtClean="0">
                <a:ln>
                  <a:noFill/>
                </a:ln>
                <a:solidFill>
                  <a:sysClr val="windowText" lastClr="000000"/>
                </a:solidFill>
                <a:effectLst/>
                <a:uLnTx/>
                <a:uFillTx/>
              </a:rPr>
              <a:t>Advantage of </a:t>
            </a:r>
            <a:r>
              <a:rPr kumimoji="0" lang="en-GB" sz="1800" b="1" i="0" u="none" strike="noStrike" kern="0" cap="none" spc="0" normalizeH="0" baseline="0" dirty="0" err="1" smtClean="0">
                <a:ln>
                  <a:noFill/>
                </a:ln>
                <a:solidFill>
                  <a:sysClr val="windowText" lastClr="000000"/>
                </a:solidFill>
                <a:effectLst/>
                <a:uLnTx/>
                <a:uFillTx/>
              </a:rPr>
              <a:t>hadron</a:t>
            </a:r>
            <a:r>
              <a:rPr kumimoji="0" lang="en-GB" sz="1800" b="1" i="0" u="none" strike="noStrike" kern="0" cap="none" spc="0" normalizeH="0" baseline="0" dirty="0" smtClean="0">
                <a:ln>
                  <a:noFill/>
                </a:ln>
                <a:solidFill>
                  <a:sysClr val="windowText" lastClr="000000"/>
                </a:solidFill>
                <a:effectLst/>
                <a:uLnTx/>
                <a:uFillTx/>
              </a:rPr>
              <a:t> collider</a:t>
            </a:r>
          </a:p>
          <a:p>
            <a:pPr marL="360363" marR="0" lvl="0" indent="-360363" defTabSz="914400" eaLnBrk="1" fontAlgn="auto" latinLnBrk="0" hangingPunct="1">
              <a:lnSpc>
                <a:spcPct val="100000"/>
              </a:lnSpc>
              <a:spcBef>
                <a:spcPts val="600"/>
              </a:spcBef>
              <a:spcAft>
                <a:spcPts val="0"/>
              </a:spcAft>
              <a:buClrTx/>
              <a:buSzTx/>
              <a:buFont typeface="Lucida Grande"/>
              <a:buChar char="﹣"/>
              <a:tabLst/>
              <a:defRPr/>
            </a:pPr>
            <a:r>
              <a:rPr lang="en-GB" sz="1800" kern="0" dirty="0" smtClean="0">
                <a:solidFill>
                  <a:sysClr val="windowText" lastClr="000000"/>
                </a:solidFill>
              </a:rPr>
              <a:t>Can reach higher energies in ring (less synchrotron radiation)</a:t>
            </a:r>
          </a:p>
          <a:p>
            <a:pPr marL="360363" marR="0" lvl="0" indent="-360363" defTabSz="914400" eaLnBrk="1" fontAlgn="auto" latinLnBrk="0" hangingPunct="1">
              <a:lnSpc>
                <a:spcPct val="100000"/>
              </a:lnSpc>
              <a:spcBef>
                <a:spcPts val="600"/>
              </a:spcBef>
              <a:spcAft>
                <a:spcPts val="0"/>
              </a:spcAft>
              <a:buClrTx/>
              <a:buSzTx/>
              <a:tabLst/>
              <a:defRPr/>
            </a:pPr>
            <a:r>
              <a:rPr lang="en-GB" sz="1800" kern="0" dirty="0" smtClean="0">
                <a:solidFill>
                  <a:sysClr val="windowText" lastClr="000000"/>
                </a:solidFill>
              </a:rPr>
              <a:t>	Energy loss per turn:  </a:t>
            </a:r>
            <a:endParaRPr kumimoji="0" lang="en-GB" sz="1800" b="1" i="0" u="none" strike="noStrike" kern="0" cap="none" spc="0" normalizeH="0" baseline="0" dirty="0">
              <a:ln>
                <a:noFill/>
              </a:ln>
              <a:solidFill>
                <a:sysClr val="windowText" lastClr="000000"/>
              </a:solidFill>
              <a:effectLst/>
              <a:uLnTx/>
              <a:uFillTx/>
            </a:endParaRPr>
          </a:p>
        </p:txBody>
      </p:sp>
      <p:sp>
        <p:nvSpPr>
          <p:cNvPr id="13" name="Text Box 6"/>
          <p:cNvSpPr txBox="1">
            <a:spLocks noChangeArrowheads="1"/>
          </p:cNvSpPr>
          <p:nvPr/>
        </p:nvSpPr>
        <p:spPr bwMode="auto">
          <a:xfrm>
            <a:off x="228600" y="2959945"/>
            <a:ext cx="8915400" cy="1079399"/>
          </a:xfrm>
          <a:prstGeom prst="rect">
            <a:avLst/>
          </a:prstGeom>
          <a:noFill/>
          <a:ln w="3175">
            <a:noFill/>
            <a:miter lim="800000"/>
            <a:headEnd/>
            <a:tailEnd/>
          </a:ln>
          <a:effectLst/>
        </p:spPr>
        <p:txBody>
          <a:bodyPr wrap="square" lIns="90000" tIns="46800" rIns="90000" bIns="468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dirty="0" smtClean="0">
                <a:ln>
                  <a:noFill/>
                </a:ln>
                <a:solidFill>
                  <a:sysClr val="windowText" lastClr="000000"/>
                </a:solidFill>
                <a:effectLst/>
                <a:uLnTx/>
                <a:uFillTx/>
              </a:rPr>
              <a:t>Disadvantages</a:t>
            </a:r>
          </a:p>
          <a:p>
            <a:pPr marL="360363" marR="0" lvl="0" indent="-360363" defTabSz="914400" eaLnBrk="1" fontAlgn="auto" latinLnBrk="0" hangingPunct="1">
              <a:lnSpc>
                <a:spcPct val="100000"/>
              </a:lnSpc>
              <a:spcBef>
                <a:spcPts val="600"/>
              </a:spcBef>
              <a:spcAft>
                <a:spcPts val="0"/>
              </a:spcAft>
              <a:buClrTx/>
              <a:buSzTx/>
              <a:buFont typeface="Lucida Grande"/>
              <a:buChar char="﹣"/>
              <a:tabLst/>
              <a:defRPr/>
            </a:pPr>
            <a:r>
              <a:rPr lang="en-GB" sz="1800" kern="0" dirty="0" smtClean="0">
                <a:solidFill>
                  <a:sysClr val="windowText" lastClr="000000"/>
                </a:solidFill>
              </a:rPr>
              <a:t>Hadrons are composites </a:t>
            </a:r>
            <a:r>
              <a:rPr lang="en-US" sz="1800" kern="0" dirty="0" err="1" smtClean="0">
                <a:solidFill>
                  <a:sysClr val="windowText" lastClr="000000"/>
                </a:solidFill>
                <a:sym typeface="Wingdings"/>
              </a:rPr>
              <a:t></a:t>
            </a:r>
            <a:r>
              <a:rPr lang="en-US" sz="1800" kern="0" dirty="0" smtClean="0">
                <a:solidFill>
                  <a:sysClr val="windowText" lastClr="000000"/>
                </a:solidFill>
                <a:sym typeface="Wingdings"/>
              </a:rPr>
              <a:t> parasitic collisions beyond hard </a:t>
            </a:r>
            <a:r>
              <a:rPr lang="en-US" sz="1800" kern="0" dirty="0" err="1" smtClean="0">
                <a:solidFill>
                  <a:sysClr val="windowText" lastClr="000000"/>
                </a:solidFill>
                <a:sym typeface="Wingdings"/>
              </a:rPr>
              <a:t>parton</a:t>
            </a:r>
            <a:r>
              <a:rPr lang="en-US" sz="1800" kern="0" dirty="0" smtClean="0">
                <a:solidFill>
                  <a:sysClr val="windowText" lastClr="000000"/>
                </a:solidFill>
                <a:sym typeface="Wingdings"/>
              </a:rPr>
              <a:t> scattering</a:t>
            </a:r>
          </a:p>
          <a:p>
            <a:pPr marL="360363" indent="-360363" defTabSz="914400" fontAlgn="auto">
              <a:spcBef>
                <a:spcPts val="600"/>
              </a:spcBef>
              <a:spcAft>
                <a:spcPts val="0"/>
              </a:spcAft>
              <a:buFont typeface="Lucida Grande"/>
              <a:buChar char="﹣"/>
              <a:defRPr/>
            </a:pPr>
            <a:r>
              <a:rPr lang="en-US" sz="1800" kern="0" dirty="0" smtClean="0">
                <a:solidFill>
                  <a:sysClr val="windowText" lastClr="000000"/>
                </a:solidFill>
              </a:rPr>
              <a:t>Energy and type of colliding </a:t>
            </a:r>
            <a:r>
              <a:rPr lang="en-US" sz="1800" kern="0" dirty="0" err="1" smtClean="0">
                <a:solidFill>
                  <a:sysClr val="windowText" lastClr="000000"/>
                </a:solidFill>
              </a:rPr>
              <a:t>parton</a:t>
            </a:r>
            <a:r>
              <a:rPr lang="en-US" sz="1800" kern="0" dirty="0" smtClean="0">
                <a:solidFill>
                  <a:sysClr val="windowText" lastClr="000000"/>
                </a:solidFill>
              </a:rPr>
              <a:t> unknown </a:t>
            </a:r>
            <a:r>
              <a:rPr lang="en-US" sz="1800" kern="0" dirty="0" err="1" smtClean="0">
                <a:solidFill>
                  <a:sysClr val="windowText" lastClr="000000"/>
                </a:solidFill>
                <a:sym typeface="Wingdings"/>
              </a:rPr>
              <a:t></a:t>
            </a:r>
            <a:r>
              <a:rPr lang="en-US" sz="1800" kern="0" dirty="0" smtClean="0">
                <a:solidFill>
                  <a:sysClr val="windowText" lastClr="000000"/>
                </a:solidFill>
                <a:sym typeface="Wingdings"/>
              </a:rPr>
              <a:t> </a:t>
            </a:r>
            <a:r>
              <a:rPr lang="en-US" sz="1800" kern="0" dirty="0" smtClean="0">
                <a:solidFill>
                  <a:sysClr val="windowText" lastClr="000000"/>
                </a:solidFill>
              </a:rPr>
              <a:t>kinematics partially unconstrained</a:t>
            </a:r>
            <a:endParaRPr kumimoji="0" lang="en-GB" sz="1800" i="0" u="none" strike="noStrike" kern="0" cap="none" spc="0" normalizeH="0" baseline="0" dirty="0">
              <a:ln>
                <a:noFill/>
              </a:ln>
              <a:solidFill>
                <a:sysClr val="windowText" lastClr="000000"/>
              </a:solidFill>
              <a:effectLst/>
              <a:uLnTx/>
              <a:uFillTx/>
            </a:endParaRPr>
          </a:p>
        </p:txBody>
      </p:sp>
      <p:graphicFrame>
        <p:nvGraphicFramePr>
          <p:cNvPr id="1800194" name="Object 2"/>
          <p:cNvGraphicFramePr>
            <a:graphicFrameLocks noChangeAspect="1"/>
          </p:cNvGraphicFramePr>
          <p:nvPr/>
        </p:nvGraphicFramePr>
        <p:xfrm>
          <a:off x="1219200" y="2122488"/>
          <a:ext cx="5776912" cy="773112"/>
        </p:xfrm>
        <a:graphic>
          <a:graphicData uri="http://schemas.openxmlformats.org/presentationml/2006/ole">
            <p:oleObj spid="_x0000_s3766274" name="Equation" r:id="rId4" imgW="4038600" imgH="533400" progId="Equation.DSMT4">
              <p:embed/>
            </p:oleObj>
          </a:graphicData>
        </a:graphic>
      </p:graphicFrame>
      <p:pic>
        <p:nvPicPr>
          <p:cNvPr id="16" name="Picture 15"/>
          <p:cNvPicPr>
            <a:picLocks noChangeAspect="1"/>
          </p:cNvPicPr>
          <p:nvPr/>
        </p:nvPicPr>
        <p:blipFill>
          <a:blip r:embed="rId5"/>
          <a:srcRect l="5407" r="6721"/>
          <a:stretch>
            <a:fillRect/>
          </a:stretch>
        </p:blipFill>
        <p:spPr>
          <a:xfrm>
            <a:off x="3276600" y="4419600"/>
            <a:ext cx="5619044" cy="1985332"/>
          </a:xfrm>
          <a:prstGeom prst="rect">
            <a:avLst/>
          </a:prstGeom>
          <a:effectLst>
            <a:outerShdw blurRad="393700" dist="38100" dir="2700000">
              <a:srgbClr val="000000">
                <a:alpha val="46000"/>
              </a:srgbClr>
            </a:outerShdw>
          </a:effectLst>
        </p:spPr>
      </p:pic>
      <p:pic>
        <p:nvPicPr>
          <p:cNvPr id="15" name="Picture 14"/>
          <p:cNvPicPr>
            <a:picLocks noChangeAspect="1"/>
          </p:cNvPicPr>
          <p:nvPr/>
        </p:nvPicPr>
        <p:blipFill>
          <a:blip r:embed="rId6"/>
          <a:srcRect l="872" t="1584" r="1168" b="1533"/>
          <a:stretch>
            <a:fillRect/>
          </a:stretch>
        </p:blipFill>
        <p:spPr>
          <a:xfrm>
            <a:off x="206675" y="4419600"/>
            <a:ext cx="2917525" cy="1990510"/>
          </a:xfrm>
          <a:prstGeom prst="rect">
            <a:avLst/>
          </a:prstGeom>
          <a:effectLst>
            <a:outerShdw blurRad="393700" dist="38100" dir="2700000">
              <a:srgbClr val="000000">
                <a:alpha val="46000"/>
              </a:srgbClr>
            </a:outerShdw>
          </a:effectLst>
        </p:spPr>
      </p:pic>
      <p:sp>
        <p:nvSpPr>
          <p:cNvPr id="17" name="TextBox 16"/>
          <p:cNvSpPr txBox="1"/>
          <p:nvPr/>
        </p:nvSpPr>
        <p:spPr>
          <a:xfrm>
            <a:off x="3276600" y="4419600"/>
            <a:ext cx="1223412" cy="276999"/>
          </a:xfrm>
          <a:prstGeom prst="rect">
            <a:avLst/>
          </a:prstGeom>
          <a:solidFill>
            <a:srgbClr val="FFFFFF"/>
          </a:solidFill>
        </p:spPr>
        <p:txBody>
          <a:bodyPr wrap="none" rtlCol="0">
            <a:spAutoFit/>
          </a:bodyPr>
          <a:lstStyle/>
          <a:p>
            <a:r>
              <a:rPr lang="en-GB" sz="1200" dirty="0" err="1" smtClean="0"/>
              <a:t>Hadron</a:t>
            </a:r>
            <a:r>
              <a:rPr lang="en-GB" sz="1200" dirty="0" smtClean="0"/>
              <a:t> collider</a:t>
            </a:r>
            <a:endParaRPr lang="en-GB" sz="1200" dirty="0"/>
          </a:p>
        </p:txBody>
      </p:sp>
      <p:sp>
        <p:nvSpPr>
          <p:cNvPr id="18" name="TextBox 17"/>
          <p:cNvSpPr txBox="1"/>
          <p:nvPr/>
        </p:nvSpPr>
        <p:spPr>
          <a:xfrm>
            <a:off x="2054481" y="4419600"/>
            <a:ext cx="1069719" cy="276999"/>
          </a:xfrm>
          <a:prstGeom prst="rect">
            <a:avLst/>
          </a:prstGeom>
          <a:solidFill>
            <a:srgbClr val="FFFFFF"/>
          </a:solidFill>
        </p:spPr>
        <p:txBody>
          <a:bodyPr wrap="none" rtlCol="0">
            <a:spAutoFit/>
          </a:bodyPr>
          <a:lstStyle/>
          <a:p>
            <a:r>
              <a:rPr lang="en-GB" sz="1200" i="1" dirty="0" err="1" smtClean="0"/>
              <a:t>e</a:t>
            </a:r>
            <a:r>
              <a:rPr lang="en-GB" sz="1200" dirty="0" err="1" smtClean="0"/>
              <a:t>+</a:t>
            </a:r>
            <a:r>
              <a:rPr lang="en-GB" sz="1200" i="1" dirty="0" err="1" smtClean="0"/>
              <a:t>e</a:t>
            </a:r>
            <a:r>
              <a:rPr lang="en-GB" sz="1200" dirty="0" smtClean="0"/>
              <a:t>– collider</a:t>
            </a:r>
            <a:endParaRPr lang="en-GB" sz="1200" dirty="0"/>
          </a:p>
        </p:txBody>
      </p:sp>
      <p:sp>
        <p:nvSpPr>
          <p:cNvPr id="19" name="TextBox 18"/>
          <p:cNvSpPr txBox="1"/>
          <p:nvPr/>
        </p:nvSpPr>
        <p:spPr>
          <a:xfrm>
            <a:off x="7239000" y="2194235"/>
            <a:ext cx="1476939" cy="646331"/>
          </a:xfrm>
          <a:prstGeom prst="rect">
            <a:avLst/>
          </a:prstGeom>
          <a:noFill/>
        </p:spPr>
        <p:txBody>
          <a:bodyPr wrap="square" rtlCol="0">
            <a:spAutoFit/>
          </a:bodyPr>
          <a:lstStyle/>
          <a:p>
            <a:r>
              <a:rPr lang="en-GB" sz="1200" dirty="0" smtClean="0">
                <a:solidFill>
                  <a:srgbClr val="18579B"/>
                </a:solidFill>
              </a:rPr>
              <a:t>High </a:t>
            </a:r>
            <a:r>
              <a:rPr lang="en-GB" sz="1200" i="1" dirty="0" err="1" smtClean="0">
                <a:solidFill>
                  <a:srgbClr val="18579B"/>
                </a:solidFill>
              </a:rPr>
              <a:t>e</a:t>
            </a:r>
            <a:r>
              <a:rPr lang="en-GB" sz="1200" baseline="30000" dirty="0" err="1" smtClean="0">
                <a:solidFill>
                  <a:srgbClr val="18579B"/>
                </a:solidFill>
              </a:rPr>
              <a:t>+</a:t>
            </a:r>
            <a:r>
              <a:rPr lang="en-GB" sz="1200" i="1" dirty="0" err="1" smtClean="0">
                <a:solidFill>
                  <a:srgbClr val="18579B"/>
                </a:solidFill>
              </a:rPr>
              <a:t>e</a:t>
            </a:r>
            <a:r>
              <a:rPr lang="en-GB" sz="1200" baseline="30000" dirty="0" smtClean="0">
                <a:solidFill>
                  <a:srgbClr val="18579B"/>
                </a:solidFill>
              </a:rPr>
              <a:t>–</a:t>
            </a:r>
            <a:r>
              <a:rPr lang="en-GB" sz="1200" dirty="0" smtClean="0">
                <a:solidFill>
                  <a:srgbClr val="18579B"/>
                </a:solidFill>
              </a:rPr>
              <a:t> energy requires linear collider: </a:t>
            </a:r>
            <a:r>
              <a:rPr lang="en-GB" sz="1200" i="1" dirty="0" smtClean="0">
                <a:solidFill>
                  <a:srgbClr val="18579B"/>
                </a:solidFill>
              </a:rPr>
              <a:t>ILC, CLIC</a:t>
            </a:r>
            <a:endParaRPr lang="en-GB" sz="1200" i="1" dirty="0">
              <a:solidFill>
                <a:srgbClr val="18579B"/>
              </a:solidFil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 Box 25"/>
          <p:cNvSpPr txBox="1">
            <a:spLocks noChangeArrowheads="1"/>
          </p:cNvSpPr>
          <p:nvPr/>
        </p:nvSpPr>
        <p:spPr bwMode="auto">
          <a:xfrm>
            <a:off x="257174" y="1066901"/>
            <a:ext cx="8505826" cy="697114"/>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800" dirty="0" smtClean="0">
                <a:solidFill>
                  <a:prstClr val="black"/>
                </a:solidFill>
                <a:ea typeface="Arial" charset="0"/>
                <a:cs typeface="Arial" charset="0"/>
              </a:rPr>
              <a:t>For </a:t>
            </a:r>
            <a:r>
              <a:rPr lang="en-GB" sz="1800" dirty="0" err="1" smtClean="0">
                <a:solidFill>
                  <a:prstClr val="black"/>
                </a:solidFill>
                <a:ea typeface="Arial" charset="0"/>
                <a:cs typeface="Arial" charset="0"/>
              </a:rPr>
              <a:t>proton−proton</a:t>
            </a:r>
            <a:r>
              <a:rPr lang="en-GB" sz="1800" dirty="0" smtClean="0">
                <a:solidFill>
                  <a:prstClr val="black"/>
                </a:solidFill>
                <a:ea typeface="Arial" charset="0"/>
                <a:cs typeface="Arial" charset="0"/>
              </a:rPr>
              <a:t> collisions, cross section is convolution of Parton Density Functions (PDF) with </a:t>
            </a:r>
            <a:r>
              <a:rPr lang="en-GB" sz="1800" dirty="0" err="1" smtClean="0">
                <a:solidFill>
                  <a:prstClr val="black"/>
                </a:solidFill>
                <a:ea typeface="Arial" charset="0"/>
                <a:cs typeface="Arial" charset="0"/>
              </a:rPr>
              <a:t>parton</a:t>
            </a:r>
            <a:r>
              <a:rPr lang="en-GB" sz="1800" dirty="0" smtClean="0">
                <a:solidFill>
                  <a:prstClr val="black"/>
                </a:solidFill>
                <a:ea typeface="Arial" charset="0"/>
                <a:cs typeface="Arial" charset="0"/>
              </a:rPr>
              <a:t> scattering Matrix Element</a:t>
            </a:r>
          </a:p>
        </p:txBody>
      </p:sp>
      <p:sp>
        <p:nvSpPr>
          <p:cNvPr id="3"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11"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Proton–Proton Collisions</a:t>
            </a:r>
            <a:endParaRPr lang="en-GB" sz="2800" b="1" dirty="0">
              <a:solidFill>
                <a:srgbClr val="E12B0D"/>
              </a:solidFill>
              <a:effectLst>
                <a:outerShdw blurRad="38100" dist="38100" dir="2700000" algn="tl">
                  <a:srgbClr val="DDDDDD"/>
                </a:outerShdw>
              </a:effectLst>
              <a:latin typeface="Calibri" charset="0"/>
              <a:ea typeface="Calibri" charset="0"/>
              <a:cs typeface="Calibri" charset="0"/>
            </a:endParaRPr>
          </a:p>
        </p:txBody>
      </p:sp>
      <p:grpSp>
        <p:nvGrpSpPr>
          <p:cNvPr id="2" name="Group 111"/>
          <p:cNvGrpSpPr/>
          <p:nvPr/>
        </p:nvGrpSpPr>
        <p:grpSpPr>
          <a:xfrm>
            <a:off x="838200" y="1981200"/>
            <a:ext cx="3200400" cy="492443"/>
            <a:chOff x="838200" y="3850957"/>
            <a:chExt cx="3196910" cy="492443"/>
          </a:xfrm>
        </p:grpSpPr>
        <p:sp>
          <p:nvSpPr>
            <p:cNvPr id="64" name="TextBox 63"/>
            <p:cNvSpPr txBox="1"/>
            <p:nvPr/>
          </p:nvSpPr>
          <p:spPr>
            <a:xfrm>
              <a:off x="838200" y="3850957"/>
              <a:ext cx="2380303" cy="492443"/>
            </a:xfrm>
            <a:prstGeom prst="rect">
              <a:avLst/>
            </a:prstGeom>
            <a:noFill/>
          </p:spPr>
          <p:txBody>
            <a:bodyPr wrap="square" rtlCol="0">
              <a:spAutoFit/>
            </a:bodyPr>
            <a:lstStyle/>
            <a:p>
              <a:r>
                <a:rPr lang="en-GB" sz="1400" dirty="0" smtClean="0">
                  <a:solidFill>
                    <a:srgbClr val="D00209"/>
                  </a:solidFill>
                </a:rPr>
                <a:t>Parton distribution functions</a:t>
              </a:r>
            </a:p>
            <a:p>
              <a:r>
                <a:rPr lang="en-GB" sz="1200" dirty="0" smtClean="0">
                  <a:solidFill>
                    <a:srgbClr val="D00209"/>
                  </a:solidFill>
                </a:rPr>
                <a:t>Representing structure of proton</a:t>
              </a:r>
              <a:endParaRPr lang="en-GB" sz="1100" dirty="0">
                <a:solidFill>
                  <a:srgbClr val="D00209"/>
                </a:solidFill>
              </a:endParaRPr>
            </a:p>
          </p:txBody>
        </p:sp>
        <p:cxnSp>
          <p:nvCxnSpPr>
            <p:cNvPr id="66" name="Curved Connector 65"/>
            <p:cNvCxnSpPr>
              <a:stCxn id="64" idx="3"/>
              <a:endCxn id="33" idx="0"/>
            </p:cNvCxnSpPr>
            <p:nvPr/>
          </p:nvCxnSpPr>
          <p:spPr>
            <a:xfrm>
              <a:off x="3218503" y="4097179"/>
              <a:ext cx="816607"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pic>
        <p:nvPicPr>
          <p:cNvPr id="67" name="Picture 66"/>
          <p:cNvPicPr>
            <a:picLocks noChangeAspect="1"/>
          </p:cNvPicPr>
          <p:nvPr/>
        </p:nvPicPr>
        <p:blipFill>
          <a:blip r:embed="rId2"/>
          <a:stretch>
            <a:fillRect/>
          </a:stretch>
        </p:blipFill>
        <p:spPr>
          <a:xfrm>
            <a:off x="3733800" y="2111331"/>
            <a:ext cx="2003469" cy="2003469"/>
          </a:xfrm>
          <a:prstGeom prst="rect">
            <a:avLst/>
          </a:prstGeom>
        </p:spPr>
      </p:pic>
      <p:cxnSp>
        <p:nvCxnSpPr>
          <p:cNvPr id="69" name="Straight Connector 68"/>
          <p:cNvCxnSpPr/>
          <p:nvPr/>
        </p:nvCxnSpPr>
        <p:spPr>
          <a:xfrm rot="5400000" flipH="1" flipV="1">
            <a:off x="4062343" y="2543192"/>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grpSp>
        <p:nvGrpSpPr>
          <p:cNvPr id="4" name="Group 72"/>
          <p:cNvGrpSpPr/>
          <p:nvPr/>
        </p:nvGrpSpPr>
        <p:grpSpPr>
          <a:xfrm>
            <a:off x="5556699" y="2395217"/>
            <a:ext cx="2009370" cy="1510468"/>
            <a:chOff x="5556699" y="2395217"/>
            <a:chExt cx="2009370" cy="1510468"/>
          </a:xfrm>
        </p:grpSpPr>
        <p:pic>
          <p:nvPicPr>
            <p:cNvPr id="68" name="Picture 67"/>
            <p:cNvPicPr>
              <a:picLocks noChangeAspect="1"/>
            </p:cNvPicPr>
            <p:nvPr/>
          </p:nvPicPr>
          <p:blipFill>
            <a:blip r:embed="rId3"/>
            <a:stretch>
              <a:fillRect/>
            </a:stretch>
          </p:blipFill>
          <p:spPr>
            <a:xfrm>
              <a:off x="5995296" y="2395217"/>
              <a:ext cx="1570773" cy="1510468"/>
            </a:xfrm>
            <a:prstGeom prst="rect">
              <a:avLst/>
            </a:prstGeom>
          </p:spPr>
        </p:pic>
        <p:sp>
          <p:nvSpPr>
            <p:cNvPr id="70" name="Right Arrow 69"/>
            <p:cNvSpPr/>
            <p:nvPr/>
          </p:nvSpPr>
          <p:spPr>
            <a:xfrm>
              <a:off x="5556699" y="2980701"/>
              <a:ext cx="377421" cy="261150"/>
            </a:xfrm>
            <a:prstGeom prst="right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prstClr val="black"/>
                </a:solidFill>
              </a:endParaRPr>
            </a:p>
          </p:txBody>
        </p:sp>
      </p:grpSp>
      <p:cxnSp>
        <p:nvCxnSpPr>
          <p:cNvPr id="71" name="Straight Connector 70"/>
          <p:cNvCxnSpPr/>
          <p:nvPr/>
        </p:nvCxnSpPr>
        <p:spPr>
          <a:xfrm rot="16200000" flipV="1">
            <a:off x="4062343" y="2543192"/>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wipe(down)">
                                      <p:cBhvr>
                                        <p:cTn id="16" dur="500"/>
                                        <p:tgtEl>
                                          <p:spTgt spid="69"/>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wipe(down)">
                                      <p:cBhvr>
                                        <p:cTn id="20" dur="500"/>
                                        <p:tgtEl>
                                          <p:spTgt spid="71"/>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smtClean="0">
                <a:solidFill>
                  <a:sysClr val="windowText" lastClr="000000"/>
                </a:solidFill>
                <a:latin typeface="Trebuchet MS"/>
                <a:cs typeface="Trebuchet MS"/>
              </a:rPr>
              <a:t>Elementary particle physics is successfully described by </a:t>
            </a:r>
            <a:r>
              <a:rPr lang="en-US" sz="1600" b="1" kern="0" dirty="0" smtClean="0">
                <a:solidFill>
                  <a:srgbClr val="D00209"/>
                </a:solidFill>
                <a:latin typeface="Trebuchet MS"/>
                <a:cs typeface="Trebuchet MS"/>
              </a:rPr>
              <a:t>local gauge theories</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8"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9" name="TextBox 8"/>
          <p:cNvSpPr txBox="1"/>
          <p:nvPr/>
        </p:nvSpPr>
        <p:spPr>
          <a:xfrm>
            <a:off x="304800" y="1644651"/>
            <a:ext cx="8839200" cy="1154162"/>
          </a:xfrm>
          <a:prstGeom prst="rect">
            <a:avLst/>
          </a:prstGeom>
          <a:noFill/>
        </p:spPr>
        <p:txBody>
          <a:bodyPr wrap="square" rtlCol="0">
            <a:spAutoFit/>
          </a:bodyPr>
          <a:lstStyle/>
          <a:p>
            <a:pPr>
              <a:spcBef>
                <a:spcPts val="1800"/>
              </a:spcBef>
            </a:pPr>
            <a:r>
              <a:rPr lang="en-US" sz="1800" dirty="0" smtClean="0">
                <a:solidFill>
                  <a:srgbClr val="D00209"/>
                </a:solidFill>
                <a:latin typeface="Trebuchet MS"/>
                <a:cs typeface="Trebuchet MS"/>
              </a:rPr>
              <a:t>Gauge symmetry </a:t>
            </a:r>
            <a:r>
              <a:rPr lang="en-GB" sz="1800" dirty="0" smtClean="0">
                <a:solidFill>
                  <a:schemeClr val="tx1">
                    <a:lumMod val="85000"/>
                    <a:lumOff val="15000"/>
                  </a:schemeClr>
                </a:solidFill>
                <a:latin typeface="Trebuchet MS"/>
                <a:ea typeface="Arial" charset="0"/>
                <a:cs typeface="Trebuchet MS"/>
              </a:rPr>
              <a:t>is the invariance of equations of motion with respect to a local transformation belonging to a symmetry group</a:t>
            </a:r>
            <a:endParaRPr lang="en-US" sz="1800" dirty="0" smtClean="0">
              <a:solidFill>
                <a:srgbClr val="D00209"/>
              </a:solidFill>
              <a:latin typeface="Trebuchet MS"/>
              <a:ea typeface="Arial" charset="0"/>
              <a:cs typeface="Trebuchet MS"/>
              <a:sym typeface="Wingdings"/>
            </a:endParaRPr>
          </a:p>
          <a:p>
            <a:pPr>
              <a:spcBef>
                <a:spcPts val="1800"/>
              </a:spcBef>
            </a:pPr>
            <a:r>
              <a:rPr lang="en-US" sz="1800" dirty="0" smtClean="0">
                <a:solidFill>
                  <a:schemeClr val="tx1">
                    <a:lumMod val="85000"/>
                    <a:lumOff val="15000"/>
                  </a:schemeClr>
                </a:solidFill>
                <a:latin typeface="Trebuchet MS"/>
                <a:ea typeface="Arial" charset="0"/>
                <a:cs typeface="Trebuchet MS"/>
                <a:sym typeface="Wingdings"/>
              </a:rPr>
              <a:t>Example: translation group — uniform movement of particle</a:t>
            </a:r>
            <a:endParaRPr lang="en-US" sz="1800" dirty="0" smtClean="0">
              <a:solidFill>
                <a:schemeClr val="tx1">
                  <a:lumMod val="85000"/>
                  <a:lumOff val="15000"/>
                </a:schemeClr>
              </a:solidFill>
              <a:latin typeface="Trebuchet MS"/>
              <a:cs typeface="Trebuchet MS"/>
            </a:endParaRPr>
          </a:p>
        </p:txBody>
      </p:sp>
      <p:sp>
        <p:nvSpPr>
          <p:cNvPr id="30" name="Rounded Rectangle 29"/>
          <p:cNvSpPr/>
          <p:nvPr/>
        </p:nvSpPr>
        <p:spPr>
          <a:xfrm>
            <a:off x="304800" y="4847168"/>
            <a:ext cx="8609542" cy="1386416"/>
          </a:xfrm>
          <a:prstGeom prst="roundRect">
            <a:avLst/>
          </a:prstGeom>
          <a:solidFill>
            <a:schemeClr val="bg1">
              <a:alpha val="91000"/>
            </a:schemeClr>
          </a:solidFill>
          <a:ln>
            <a:solidFill>
              <a:schemeClr val="bg1">
                <a:lumMod val="85000"/>
              </a:schemeClr>
            </a:solidFill>
          </a:ln>
          <a:effectLst>
            <a:outerShdw blurRad="165100" dist="23000" dir="5400000" rotWithShape="0">
              <a:srgbClr val="000000">
                <a:alpha val="1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Line 31"/>
          <p:cNvSpPr>
            <a:spLocks noChangeShapeType="1"/>
          </p:cNvSpPr>
          <p:nvPr/>
        </p:nvSpPr>
        <p:spPr bwMode="auto">
          <a:xfrm>
            <a:off x="6015038" y="3480436"/>
            <a:ext cx="630237" cy="179387"/>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11" name="Line 7"/>
          <p:cNvSpPr>
            <a:spLocks noChangeShapeType="1"/>
          </p:cNvSpPr>
          <p:nvPr/>
        </p:nvSpPr>
        <p:spPr bwMode="auto">
          <a:xfrm flipV="1">
            <a:off x="1824038" y="3299461"/>
            <a:ext cx="990600" cy="685800"/>
          </a:xfrm>
          <a:prstGeom prst="line">
            <a:avLst/>
          </a:prstGeom>
          <a:noFill/>
          <a:ln w="12700">
            <a:solidFill>
              <a:schemeClr val="tx1"/>
            </a:solidFill>
            <a:round/>
            <a:headEnd/>
            <a:tailEnd type="triangle" w="med" len="med"/>
          </a:ln>
          <a:effectLst/>
        </p:spPr>
        <p:txBody>
          <a:bodyPr>
            <a:prstTxWarp prst="textNoShape">
              <a:avLst/>
            </a:prstTxWarp>
          </a:bodyPr>
          <a:lstStyle/>
          <a:p>
            <a:endParaRPr lang="en-GB"/>
          </a:p>
        </p:txBody>
      </p:sp>
      <p:sp>
        <p:nvSpPr>
          <p:cNvPr id="12" name="Line 9"/>
          <p:cNvSpPr>
            <a:spLocks noChangeShapeType="1"/>
          </p:cNvSpPr>
          <p:nvPr/>
        </p:nvSpPr>
        <p:spPr bwMode="auto">
          <a:xfrm flipV="1">
            <a:off x="2098675" y="3794761"/>
            <a:ext cx="850900" cy="41275"/>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13" name="Freeform 12"/>
          <p:cNvSpPr>
            <a:spLocks/>
          </p:cNvSpPr>
          <p:nvPr/>
        </p:nvSpPr>
        <p:spPr bwMode="auto">
          <a:xfrm>
            <a:off x="6049963" y="3240723"/>
            <a:ext cx="762000" cy="914400"/>
          </a:xfrm>
          <a:custGeom>
            <a:avLst/>
            <a:gdLst/>
            <a:ahLst/>
            <a:cxnLst>
              <a:cxn ang="0">
                <a:pos x="0" y="576"/>
              </a:cxn>
              <a:cxn ang="0">
                <a:pos x="96" y="528"/>
              </a:cxn>
              <a:cxn ang="0">
                <a:pos x="192" y="384"/>
              </a:cxn>
              <a:cxn ang="0">
                <a:pos x="432" y="240"/>
              </a:cxn>
              <a:cxn ang="0">
                <a:pos x="432" y="48"/>
              </a:cxn>
              <a:cxn ang="0">
                <a:pos x="480" y="0"/>
              </a:cxn>
            </a:cxnLst>
            <a:rect l="0" t="0" r="r" b="b"/>
            <a:pathLst>
              <a:path w="480" h="576">
                <a:moveTo>
                  <a:pt x="0" y="576"/>
                </a:moveTo>
                <a:cubicBezTo>
                  <a:pt x="32" y="568"/>
                  <a:pt x="64" y="560"/>
                  <a:pt x="96" y="528"/>
                </a:cubicBezTo>
                <a:cubicBezTo>
                  <a:pt x="128" y="496"/>
                  <a:pt x="136" y="432"/>
                  <a:pt x="192" y="384"/>
                </a:cubicBezTo>
                <a:cubicBezTo>
                  <a:pt x="248" y="336"/>
                  <a:pt x="392" y="296"/>
                  <a:pt x="432" y="240"/>
                </a:cubicBezTo>
                <a:cubicBezTo>
                  <a:pt x="472" y="184"/>
                  <a:pt x="424" y="88"/>
                  <a:pt x="432" y="48"/>
                </a:cubicBezTo>
                <a:cubicBezTo>
                  <a:pt x="440" y="8"/>
                  <a:pt x="460" y="4"/>
                  <a:pt x="480" y="0"/>
                </a:cubicBezTo>
              </a:path>
            </a:pathLst>
          </a:custGeom>
          <a:noFill/>
          <a:ln w="12700">
            <a:solidFill>
              <a:schemeClr val="tx1"/>
            </a:solidFill>
            <a:round/>
            <a:headEnd/>
            <a:tailEnd type="triangle" w="med" len="med"/>
          </a:ln>
          <a:effectLst/>
        </p:spPr>
        <p:txBody>
          <a:bodyPr>
            <a:prstTxWarp prst="textNoShape">
              <a:avLst/>
            </a:prstTxWarp>
          </a:bodyPr>
          <a:lstStyle/>
          <a:p>
            <a:endParaRPr lang="en-GB"/>
          </a:p>
        </p:txBody>
      </p:sp>
      <p:sp>
        <p:nvSpPr>
          <p:cNvPr id="14" name="Oval 17"/>
          <p:cNvSpPr>
            <a:spLocks noChangeAspect="1" noChangeArrowheads="1"/>
          </p:cNvSpPr>
          <p:nvPr/>
        </p:nvSpPr>
        <p:spPr bwMode="auto">
          <a:xfrm>
            <a:off x="2009775" y="3759836"/>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sp>
        <p:nvSpPr>
          <p:cNvPr id="15" name="Text Box 18"/>
          <p:cNvSpPr txBox="1">
            <a:spLocks noChangeArrowheads="1"/>
          </p:cNvSpPr>
          <p:nvPr/>
        </p:nvSpPr>
        <p:spPr bwMode="auto">
          <a:xfrm>
            <a:off x="609600" y="3031173"/>
            <a:ext cx="1619250" cy="586957"/>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i="1" dirty="0" smtClean="0">
                <a:solidFill>
                  <a:srgbClr val="D00209"/>
                </a:solidFill>
                <a:latin typeface="Trebuchet MS"/>
                <a:cs typeface="Trebuchet MS"/>
              </a:rPr>
              <a:t>Global </a:t>
            </a:r>
          </a:p>
          <a:p>
            <a:r>
              <a:rPr lang="en-GB" sz="1600" dirty="0" smtClean="0">
                <a:solidFill>
                  <a:schemeClr val="tx1">
                    <a:lumMod val="65000"/>
                    <a:lumOff val="35000"/>
                  </a:schemeClr>
                </a:solidFill>
                <a:latin typeface="Trebuchet MS"/>
                <a:cs typeface="Trebuchet MS"/>
              </a:rPr>
              <a:t>symmetry</a:t>
            </a:r>
            <a:r>
              <a:rPr lang="en-GB" sz="1600" dirty="0" smtClean="0">
                <a:solidFill>
                  <a:srgbClr val="43618D"/>
                </a:solidFill>
                <a:latin typeface="Trebuchet MS"/>
                <a:cs typeface="Trebuchet MS"/>
              </a:rPr>
              <a:t>:</a:t>
            </a:r>
            <a:endParaRPr lang="en-GB" sz="1600" dirty="0">
              <a:solidFill>
                <a:srgbClr val="43618D"/>
              </a:solidFill>
              <a:latin typeface="Trebuchet MS"/>
              <a:cs typeface="Trebuchet MS"/>
            </a:endParaRPr>
          </a:p>
        </p:txBody>
      </p:sp>
      <p:sp>
        <p:nvSpPr>
          <p:cNvPr id="16" name="Text Box 19"/>
          <p:cNvSpPr txBox="1">
            <a:spLocks noChangeArrowheads="1"/>
          </p:cNvSpPr>
          <p:nvPr/>
        </p:nvSpPr>
        <p:spPr bwMode="auto">
          <a:xfrm>
            <a:off x="4210050" y="3029586"/>
            <a:ext cx="1619250" cy="586957"/>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i="1" dirty="0" smtClean="0">
                <a:solidFill>
                  <a:srgbClr val="D00209"/>
                </a:solidFill>
                <a:latin typeface="Trebuchet MS"/>
                <a:cs typeface="Trebuchet MS"/>
              </a:rPr>
              <a:t>Local</a:t>
            </a:r>
          </a:p>
          <a:p>
            <a:r>
              <a:rPr lang="en-GB" sz="1600" dirty="0" smtClean="0">
                <a:solidFill>
                  <a:srgbClr val="595959"/>
                </a:solidFill>
                <a:latin typeface="Trebuchet MS"/>
                <a:cs typeface="Trebuchet MS"/>
              </a:rPr>
              <a:t>symmetry:</a:t>
            </a:r>
            <a:endParaRPr lang="en-GB" sz="1600" dirty="0">
              <a:solidFill>
                <a:srgbClr val="595959"/>
              </a:solidFill>
              <a:latin typeface="Trebuchet MS"/>
              <a:cs typeface="Trebuchet MS"/>
            </a:endParaRPr>
          </a:p>
        </p:txBody>
      </p:sp>
      <p:sp>
        <p:nvSpPr>
          <p:cNvPr id="17" name="Rectangle 21"/>
          <p:cNvSpPr>
            <a:spLocks noChangeArrowheads="1"/>
          </p:cNvSpPr>
          <p:nvPr/>
        </p:nvSpPr>
        <p:spPr bwMode="auto">
          <a:xfrm>
            <a:off x="458258" y="4914202"/>
            <a:ext cx="8609542" cy="123328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dirty="0" smtClean="0">
                <a:solidFill>
                  <a:srgbClr val="595959"/>
                </a:solidFill>
                <a:latin typeface="Trebuchet MS"/>
                <a:cs typeface="Trebuchet MS"/>
              </a:rPr>
              <a:t>A new trajectory is possible, if </a:t>
            </a:r>
            <a:r>
              <a:rPr lang="en-GB" sz="1600" dirty="0" smtClean="0">
                <a:solidFill>
                  <a:srgbClr val="D00209"/>
                </a:solidFill>
                <a:latin typeface="Trebuchet MS"/>
                <a:cs typeface="Trebuchet MS"/>
              </a:rPr>
              <a:t>forces </a:t>
            </a:r>
            <a:r>
              <a:rPr lang="en-GB" sz="1600" dirty="0" smtClean="0">
                <a:solidFill>
                  <a:srgbClr val="595959"/>
                </a:solidFill>
                <a:latin typeface="Trebuchet MS"/>
                <a:cs typeface="Trebuchet MS"/>
              </a:rPr>
              <a:t>act on the particle: a potential that restores the symmetry of the dynamic under this particular gauge transformation</a:t>
            </a:r>
          </a:p>
          <a:p>
            <a:pPr>
              <a:spcBef>
                <a:spcPts val="600"/>
              </a:spcBef>
            </a:pPr>
            <a:r>
              <a:rPr lang="en-US" sz="1600" dirty="0" smtClean="0">
                <a:solidFill>
                  <a:srgbClr val="595959"/>
                </a:solidFill>
                <a:latin typeface="Trebuchet MS"/>
                <a:cs typeface="Trebuchet MS"/>
              </a:rPr>
              <a:t>The dynamic found is not just any dynamic, but one of the 4 forces of nature: </a:t>
            </a:r>
            <a:r>
              <a:rPr lang="en-US" sz="1600" dirty="0" smtClean="0">
                <a:solidFill>
                  <a:srgbClr val="D00209"/>
                </a:solidFill>
                <a:latin typeface="Trebuchet MS"/>
                <a:cs typeface="Trebuchet MS"/>
              </a:rPr>
              <a:t>gravitation</a:t>
            </a:r>
          </a:p>
          <a:p>
            <a:pPr>
              <a:spcBef>
                <a:spcPts val="600"/>
              </a:spcBef>
            </a:pPr>
            <a:r>
              <a:rPr lang="en-US" sz="1600" dirty="0" smtClean="0">
                <a:solidFill>
                  <a:schemeClr val="tx1">
                    <a:lumMod val="65000"/>
                    <a:lumOff val="35000"/>
                  </a:schemeClr>
                </a:solidFill>
                <a:latin typeface="Trebuchet MS"/>
                <a:cs typeface="Trebuchet MS"/>
              </a:rPr>
              <a:t>Requiring the same local gauge invariance for a wave function gives us: </a:t>
            </a:r>
            <a:r>
              <a:rPr lang="en-US" sz="1600" dirty="0" smtClean="0">
                <a:solidFill>
                  <a:srgbClr val="D00209"/>
                </a:solidFill>
                <a:latin typeface="Trebuchet MS"/>
                <a:cs typeface="Trebuchet MS"/>
              </a:rPr>
              <a:t>QED</a:t>
            </a:r>
            <a:endParaRPr lang="en-GB" sz="1600" dirty="0" smtClean="0">
              <a:solidFill>
                <a:srgbClr val="D00209"/>
              </a:solidFill>
              <a:latin typeface="Trebuchet MS"/>
              <a:cs typeface="Trebuchet MS"/>
            </a:endParaRPr>
          </a:p>
        </p:txBody>
      </p:sp>
      <p:sp>
        <p:nvSpPr>
          <p:cNvPr id="18" name="Text Box 27"/>
          <p:cNvSpPr txBox="1">
            <a:spLocks noChangeArrowheads="1"/>
          </p:cNvSpPr>
          <p:nvPr/>
        </p:nvSpPr>
        <p:spPr bwMode="auto">
          <a:xfrm rot="19532869">
            <a:off x="1920048" y="3252740"/>
            <a:ext cx="90017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latin typeface="Trebuchet MS"/>
                <a:cs typeface="Trebuchet MS"/>
              </a:rPr>
              <a:t>movement</a:t>
            </a:r>
            <a:endParaRPr lang="en-GB" sz="1200" dirty="0">
              <a:latin typeface="Trebuchet MS"/>
              <a:cs typeface="Trebuchet MS"/>
            </a:endParaRPr>
          </a:p>
        </p:txBody>
      </p:sp>
      <p:graphicFrame>
        <p:nvGraphicFramePr>
          <p:cNvPr id="19" name="Object 18"/>
          <p:cNvGraphicFramePr>
            <a:graphicFrameLocks noChangeAspect="1"/>
          </p:cNvGraphicFramePr>
          <p:nvPr/>
        </p:nvGraphicFramePr>
        <p:xfrm>
          <a:off x="2003425" y="4315461"/>
          <a:ext cx="1114425" cy="314325"/>
        </p:xfrm>
        <a:graphic>
          <a:graphicData uri="http://schemas.openxmlformats.org/presentationml/2006/ole">
            <p:oleObj spid="_x0000_s700418" name="Equation" r:id="rId3" imgW="685800" imgH="190440" progId="Equation.DSMT4">
              <p:embed/>
            </p:oleObj>
          </a:graphicData>
        </a:graphic>
      </p:graphicFrame>
      <p:sp>
        <p:nvSpPr>
          <p:cNvPr id="20" name="Text Box 30"/>
          <p:cNvSpPr txBox="1">
            <a:spLocks noChangeArrowheads="1"/>
          </p:cNvSpPr>
          <p:nvPr/>
        </p:nvSpPr>
        <p:spPr bwMode="auto">
          <a:xfrm rot="19532869">
            <a:off x="5468111" y="3201940"/>
            <a:ext cx="90017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t>movement</a:t>
            </a:r>
            <a:endParaRPr lang="en-GB" sz="1200" dirty="0"/>
          </a:p>
        </p:txBody>
      </p:sp>
      <p:sp>
        <p:nvSpPr>
          <p:cNvPr id="21" name="Line 32"/>
          <p:cNvSpPr>
            <a:spLocks noChangeShapeType="1"/>
          </p:cNvSpPr>
          <p:nvPr/>
        </p:nvSpPr>
        <p:spPr bwMode="auto">
          <a:xfrm>
            <a:off x="6189663" y="3370898"/>
            <a:ext cx="539750" cy="0"/>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22" name="Line 10"/>
          <p:cNvSpPr>
            <a:spLocks noChangeShapeType="1"/>
          </p:cNvSpPr>
          <p:nvPr/>
        </p:nvSpPr>
        <p:spPr bwMode="auto">
          <a:xfrm flipV="1">
            <a:off x="5364163" y="3240723"/>
            <a:ext cx="990600" cy="685800"/>
          </a:xfrm>
          <a:prstGeom prst="line">
            <a:avLst/>
          </a:prstGeom>
          <a:noFill/>
          <a:ln w="12700">
            <a:solidFill>
              <a:schemeClr val="tx1"/>
            </a:solidFill>
            <a:round/>
            <a:headEnd/>
            <a:tailEnd type="triangle" w="med" len="med"/>
          </a:ln>
          <a:effectLst/>
        </p:spPr>
        <p:txBody>
          <a:bodyPr>
            <a:prstTxWarp prst="textNoShape">
              <a:avLst/>
            </a:prstTxWarp>
          </a:bodyPr>
          <a:lstStyle/>
          <a:p>
            <a:endParaRPr lang="en-GB"/>
          </a:p>
        </p:txBody>
      </p:sp>
      <p:sp>
        <p:nvSpPr>
          <p:cNvPr id="23" name="Oval 34"/>
          <p:cNvSpPr>
            <a:spLocks noChangeAspect="1" noChangeArrowheads="1"/>
          </p:cNvSpPr>
          <p:nvPr/>
        </p:nvSpPr>
        <p:spPr bwMode="auto">
          <a:xfrm>
            <a:off x="6311900" y="3794761"/>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sp>
        <p:nvSpPr>
          <p:cNvPr id="24" name="Line 11"/>
          <p:cNvSpPr>
            <a:spLocks noChangeShapeType="1"/>
          </p:cNvSpPr>
          <p:nvPr/>
        </p:nvSpPr>
        <p:spPr bwMode="auto">
          <a:xfrm>
            <a:off x="5592763" y="3774123"/>
            <a:ext cx="687387" cy="65088"/>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25" name="Oval 33"/>
          <p:cNvSpPr>
            <a:spLocks noChangeAspect="1" noChangeArrowheads="1"/>
          </p:cNvSpPr>
          <p:nvPr/>
        </p:nvSpPr>
        <p:spPr bwMode="auto">
          <a:xfrm>
            <a:off x="5527675" y="3705861"/>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graphicFrame>
        <p:nvGraphicFramePr>
          <p:cNvPr id="26" name="Object 35"/>
          <p:cNvGraphicFramePr>
            <a:graphicFrameLocks noChangeAspect="1"/>
          </p:cNvGraphicFramePr>
          <p:nvPr/>
        </p:nvGraphicFramePr>
        <p:xfrm>
          <a:off x="5421313" y="4294823"/>
          <a:ext cx="1589087" cy="355600"/>
        </p:xfrm>
        <a:graphic>
          <a:graphicData uri="http://schemas.openxmlformats.org/presentationml/2006/ole">
            <p:oleObj spid="_x0000_s700419" name="Equation" r:id="rId4" imgW="977760" imgH="215640" progId="Equation.DSMT4">
              <p:embed/>
            </p:oleObj>
          </a:graphicData>
        </a:graphic>
      </p:graphicFrame>
      <p:sp>
        <p:nvSpPr>
          <p:cNvPr id="27" name="Line 36"/>
          <p:cNvSpPr>
            <a:spLocks noChangeShapeType="1"/>
          </p:cNvSpPr>
          <p:nvPr/>
        </p:nvSpPr>
        <p:spPr bwMode="auto">
          <a:xfrm flipV="1">
            <a:off x="2730500" y="3308986"/>
            <a:ext cx="990600" cy="685800"/>
          </a:xfrm>
          <a:prstGeom prst="line">
            <a:avLst/>
          </a:prstGeom>
          <a:noFill/>
          <a:ln w="12700">
            <a:solidFill>
              <a:schemeClr val="tx1"/>
            </a:solidFill>
            <a:round/>
            <a:headEnd/>
            <a:tailEnd type="triangle" w="med" len="med"/>
          </a:ln>
          <a:effectLst/>
        </p:spPr>
        <p:txBody>
          <a:bodyPr>
            <a:prstTxWarp prst="textNoShape">
              <a:avLst/>
            </a:prstTxWarp>
          </a:bodyPr>
          <a:lstStyle/>
          <a:p>
            <a:endParaRPr lang="en-GB"/>
          </a:p>
        </p:txBody>
      </p:sp>
      <p:sp>
        <p:nvSpPr>
          <p:cNvPr id="28" name="Oval 28"/>
          <p:cNvSpPr>
            <a:spLocks noChangeAspect="1" noChangeArrowheads="1"/>
          </p:cNvSpPr>
          <p:nvPr/>
        </p:nvSpPr>
        <p:spPr bwMode="auto">
          <a:xfrm>
            <a:off x="2952750" y="3750311"/>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sp>
        <p:nvSpPr>
          <p:cNvPr id="29" name="Text Box 37"/>
          <p:cNvSpPr txBox="1">
            <a:spLocks noChangeArrowheads="1"/>
          </p:cNvSpPr>
          <p:nvPr/>
        </p:nvSpPr>
        <p:spPr bwMode="auto">
          <a:xfrm>
            <a:off x="6864350" y="2985136"/>
            <a:ext cx="1665288" cy="648512"/>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200" dirty="0" smtClean="0">
                <a:latin typeface="Trebuchet MS"/>
                <a:cs typeface="Trebuchet MS"/>
              </a:rPr>
              <a:t>movement under influence of a potential</a:t>
            </a:r>
            <a:endParaRPr lang="en-GB" sz="1200" dirty="0">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2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2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00"/>
                                        <p:tgtEl>
                                          <p:spTgt spid="18"/>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par>
                          <p:cTn id="34" fill="hold">
                            <p:stCondLst>
                              <p:cond delay="1000"/>
                            </p:stCondLst>
                            <p:childTnLst>
                              <p:par>
                                <p:cTn id="35" presetID="22" presetClass="entr" presetSubtype="4"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500"/>
                                        <p:tgtEl>
                                          <p:spTgt spid="2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down)">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200"/>
                                        <p:tgtEl>
                                          <p:spTgt spid="16"/>
                                        </p:tgtEl>
                                      </p:cBhvr>
                                    </p:animEffect>
                                  </p:childTnLst>
                                </p:cTn>
                              </p:par>
                              <p:par>
                                <p:cTn id="46" presetID="10" presetClass="entr" presetSubtype="0"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2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down)">
                                      <p:cBhvr>
                                        <p:cTn id="53" dur="500"/>
                                        <p:tgtEl>
                                          <p:spTgt spid="20"/>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down)">
                                      <p:cBhvr>
                                        <p:cTn id="56" dur="500"/>
                                        <p:tgtEl>
                                          <p:spTgt spid="25"/>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wipe(down)">
                                      <p:cBhvr>
                                        <p:cTn id="59" dur="500"/>
                                        <p:tgtEl>
                                          <p:spTgt spid="22"/>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left)">
                                      <p:cBhvr>
                                        <p:cTn id="63" dur="500"/>
                                        <p:tgtEl>
                                          <p:spTgt spid="24"/>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left)">
                                      <p:cBhvr>
                                        <p:cTn id="66" dur="500"/>
                                        <p:tgtEl>
                                          <p:spTgt spid="10"/>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left)">
                                      <p:cBhvr>
                                        <p:cTn id="69" dur="500"/>
                                        <p:tgtEl>
                                          <p:spTgt spid="21"/>
                                        </p:tgtEl>
                                      </p:cBhvr>
                                    </p:animEffect>
                                  </p:childTnLst>
                                </p:cTn>
                              </p:par>
                            </p:childTnLst>
                          </p:cTn>
                        </p:par>
                        <p:par>
                          <p:cTn id="70" fill="hold">
                            <p:stCondLst>
                              <p:cond delay="1000"/>
                            </p:stCondLst>
                            <p:childTnLst>
                              <p:par>
                                <p:cTn id="71" presetID="22" presetClass="entr" presetSubtype="4" fill="hold" grpId="0"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500"/>
                                        <p:tgtEl>
                                          <p:spTgt spid="13"/>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down)">
                                      <p:cBhvr>
                                        <p:cTn id="76" dur="500"/>
                                        <p:tgtEl>
                                          <p:spTgt spid="23"/>
                                        </p:tgtEl>
                                      </p:cBhvr>
                                    </p:animEffect>
                                  </p:childTnLst>
                                </p:cTn>
                              </p:par>
                            </p:childTnLst>
                          </p:cTn>
                        </p:par>
                        <p:par>
                          <p:cTn id="77" fill="hold">
                            <p:stCondLst>
                              <p:cond delay="1500"/>
                            </p:stCondLst>
                            <p:childTnLst>
                              <p:par>
                                <p:cTn id="78" presetID="10" presetClass="entr" presetSubtype="0" fill="hold" grpId="0" nodeType="after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childTnLst>
                          </p:cTn>
                        </p:par>
                        <p:par>
                          <p:cTn id="81" fill="hold">
                            <p:stCondLst>
                              <p:cond delay="2000"/>
                            </p:stCondLst>
                            <p:childTnLst>
                              <p:par>
                                <p:cTn id="82" presetID="10" presetClass="entr" presetSubtype="0" fill="hold" grpId="0" nodeType="after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fade">
                                      <p:cBhvr>
                                        <p:cTn id="8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30" grpId="0" animBg="1"/>
      <p:bldP spid="10" grpId="0" animBg="1"/>
      <p:bldP spid="11" grpId="0" animBg="1"/>
      <p:bldP spid="12" grpId="0" animBg="1"/>
      <p:bldP spid="13" grpId="0" animBg="1"/>
      <p:bldP spid="14" grpId="0" animBg="1"/>
      <p:bldP spid="15" grpId="0"/>
      <p:bldP spid="16" grpId="0"/>
      <p:bldP spid="17" grpId="0"/>
      <p:bldP spid="18" grpId="0"/>
      <p:bldP spid="20" grpId="0"/>
      <p:bldP spid="21" grpId="0" animBg="1"/>
      <p:bldP spid="22" grpId="0" animBg="1"/>
      <p:bldP spid="23" grpId="0" animBg="1"/>
      <p:bldP spid="24" grpId="0" animBg="1"/>
      <p:bldP spid="25" grpId="0" animBg="1"/>
      <p:bldP spid="27" grpId="0" animBg="1"/>
      <p:bldP spid="28" grpId="0" animBg="1"/>
      <p:bldP spid="29" grpId="0"/>
    </p:bld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 Box 25"/>
          <p:cNvSpPr txBox="1">
            <a:spLocks noChangeArrowheads="1"/>
          </p:cNvSpPr>
          <p:nvPr/>
        </p:nvSpPr>
        <p:spPr bwMode="auto">
          <a:xfrm>
            <a:off x="257174" y="1066901"/>
            <a:ext cx="8505826" cy="697114"/>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800" dirty="0" smtClean="0">
                <a:solidFill>
                  <a:prstClr val="black"/>
                </a:solidFill>
                <a:ea typeface="Arial" charset="0"/>
                <a:cs typeface="Arial" charset="0"/>
              </a:rPr>
              <a:t>For </a:t>
            </a:r>
            <a:r>
              <a:rPr lang="en-GB" sz="1800" dirty="0" err="1" smtClean="0">
                <a:solidFill>
                  <a:prstClr val="black"/>
                </a:solidFill>
                <a:ea typeface="Arial" charset="0"/>
                <a:cs typeface="Arial" charset="0"/>
              </a:rPr>
              <a:t>proton−proton</a:t>
            </a:r>
            <a:r>
              <a:rPr lang="en-GB" sz="1800" dirty="0" smtClean="0">
                <a:solidFill>
                  <a:prstClr val="black"/>
                </a:solidFill>
                <a:ea typeface="Arial" charset="0"/>
                <a:cs typeface="Arial" charset="0"/>
              </a:rPr>
              <a:t> collisions, cross section is convolution of Parton Density Functions (PDF) with </a:t>
            </a:r>
            <a:r>
              <a:rPr lang="en-GB" sz="1800" dirty="0" err="1" smtClean="0">
                <a:solidFill>
                  <a:prstClr val="black"/>
                </a:solidFill>
                <a:ea typeface="Arial" charset="0"/>
                <a:cs typeface="Arial" charset="0"/>
              </a:rPr>
              <a:t>parton</a:t>
            </a:r>
            <a:r>
              <a:rPr lang="en-GB" sz="1800" dirty="0" smtClean="0">
                <a:solidFill>
                  <a:prstClr val="black"/>
                </a:solidFill>
                <a:ea typeface="Arial" charset="0"/>
                <a:cs typeface="Arial" charset="0"/>
              </a:rPr>
              <a:t> scattering Matrix Element</a:t>
            </a:r>
          </a:p>
        </p:txBody>
      </p:sp>
      <p:sp>
        <p:nvSpPr>
          <p:cNvPr id="3"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11"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Proton–Proton Collisions</a:t>
            </a:r>
            <a:endParaRPr lang="en-GB" sz="2800" b="1" dirty="0">
              <a:solidFill>
                <a:srgbClr val="E12B0D"/>
              </a:solidFill>
              <a:effectLst>
                <a:outerShdw blurRad="38100" dist="38100" dir="2700000" algn="tl">
                  <a:srgbClr val="DDDDDD"/>
                </a:outerShdw>
              </a:effectLst>
              <a:latin typeface="Calibri" charset="0"/>
              <a:ea typeface="Calibri" charset="0"/>
              <a:cs typeface="Calibri" charset="0"/>
            </a:endParaRPr>
          </a:p>
        </p:txBody>
      </p:sp>
      <p:grpSp>
        <p:nvGrpSpPr>
          <p:cNvPr id="2" name="Group 110"/>
          <p:cNvGrpSpPr/>
          <p:nvPr/>
        </p:nvGrpSpPr>
        <p:grpSpPr>
          <a:xfrm>
            <a:off x="4603564" y="1981200"/>
            <a:ext cx="4235636" cy="1070480"/>
            <a:chOff x="4603564" y="3850957"/>
            <a:chExt cx="4235636" cy="1070480"/>
          </a:xfrm>
        </p:grpSpPr>
        <p:sp>
          <p:nvSpPr>
            <p:cNvPr id="82" name="TextBox 81"/>
            <p:cNvSpPr txBox="1"/>
            <p:nvPr/>
          </p:nvSpPr>
          <p:spPr>
            <a:xfrm>
              <a:off x="5943600" y="3850957"/>
              <a:ext cx="2895600" cy="677108"/>
            </a:xfrm>
            <a:prstGeom prst="rect">
              <a:avLst/>
            </a:prstGeom>
            <a:noFill/>
          </p:spPr>
          <p:txBody>
            <a:bodyPr wrap="square" rtlCol="0">
              <a:spAutoFit/>
            </a:bodyPr>
            <a:lstStyle/>
            <a:p>
              <a:r>
                <a:rPr lang="en-GB" sz="1400" dirty="0" smtClean="0">
                  <a:solidFill>
                    <a:srgbClr val="FFB400">
                      <a:lumMod val="75000"/>
                    </a:srgbClr>
                  </a:solidFill>
                </a:rPr>
                <a:t>Hard scatter </a:t>
              </a:r>
              <a:r>
                <a:rPr lang="en-GB" sz="1400" dirty="0" err="1" smtClean="0">
                  <a:solidFill>
                    <a:srgbClr val="FFB400">
                      <a:lumMod val="75000"/>
                    </a:srgbClr>
                  </a:solidFill>
                </a:rPr>
                <a:t>parton</a:t>
              </a:r>
              <a:r>
                <a:rPr lang="en-GB" sz="1400" dirty="0" smtClean="0">
                  <a:solidFill>
                    <a:srgbClr val="FFB400">
                      <a:lumMod val="75000"/>
                    </a:srgbClr>
                  </a:solidFill>
                </a:rPr>
                <a:t> cross section </a:t>
              </a:r>
            </a:p>
            <a:p>
              <a:r>
                <a:rPr lang="en-GB" sz="1200" dirty="0" smtClean="0">
                  <a:solidFill>
                    <a:srgbClr val="FFB400">
                      <a:lumMod val="75000"/>
                    </a:srgbClr>
                  </a:solidFill>
                </a:rPr>
                <a:t>Higher order </a:t>
              </a:r>
              <a:r>
                <a:rPr lang="en-GB" sz="1200" dirty="0" err="1" smtClean="0">
                  <a:solidFill>
                    <a:srgbClr val="FFB400">
                      <a:lumMod val="75000"/>
                    </a:srgbClr>
                  </a:solidFill>
                </a:rPr>
                <a:t>pQCD</a:t>
              </a:r>
              <a:r>
                <a:rPr lang="en-GB" sz="1200" dirty="0" smtClean="0">
                  <a:solidFill>
                    <a:srgbClr val="FFB400">
                      <a:lumMod val="75000"/>
                    </a:srgbClr>
                  </a:solidFill>
                </a:rPr>
                <a:t> correction; accompanying radiation, jets, …</a:t>
              </a:r>
              <a:endParaRPr lang="en-GB" sz="1200" dirty="0">
                <a:solidFill>
                  <a:srgbClr val="FFB400">
                    <a:lumMod val="75000"/>
                  </a:srgbClr>
                </a:solidFill>
              </a:endParaRPr>
            </a:p>
          </p:txBody>
        </p:sp>
        <p:cxnSp>
          <p:nvCxnSpPr>
            <p:cNvPr id="83" name="Curved Connector 65"/>
            <p:cNvCxnSpPr>
              <a:stCxn id="82" idx="1"/>
              <a:endCxn id="53" idx="7"/>
            </p:cNvCxnSpPr>
            <p:nvPr/>
          </p:nvCxnSpPr>
          <p:spPr>
            <a:xfrm rot="10800000" flipV="1">
              <a:off x="4603564" y="4189511"/>
              <a:ext cx="1340037" cy="731926"/>
            </a:xfrm>
            <a:prstGeom prst="curvedConnector2">
              <a:avLst/>
            </a:prstGeom>
            <a:ln w="635" cap="flat" cmpd="sng" algn="ctr">
              <a:solidFill>
                <a:srgbClr val="FF8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nvGrpSpPr>
          <p:cNvPr id="4" name="Group 59"/>
          <p:cNvGrpSpPr/>
          <p:nvPr/>
        </p:nvGrpSpPr>
        <p:grpSpPr>
          <a:xfrm>
            <a:off x="3135808" y="2397443"/>
            <a:ext cx="5805566" cy="1447800"/>
            <a:chOff x="3135808" y="2397443"/>
            <a:chExt cx="5805566" cy="1447800"/>
          </a:xfrm>
        </p:grpSpPr>
        <p:sp>
          <p:nvSpPr>
            <p:cNvPr id="62" name="TextBox 61"/>
            <p:cNvSpPr txBox="1"/>
            <p:nvPr/>
          </p:nvSpPr>
          <p:spPr>
            <a:xfrm>
              <a:off x="3135808" y="2397443"/>
              <a:ext cx="380072" cy="369332"/>
            </a:xfrm>
            <a:prstGeom prst="rect">
              <a:avLst/>
            </a:prstGeom>
            <a:noFill/>
          </p:spPr>
          <p:txBody>
            <a:bodyPr wrap="none" rtlCol="0">
              <a:spAutoFit/>
            </a:bodyPr>
            <a:lstStyle/>
            <a:p>
              <a:r>
                <a:rPr lang="en-GB" sz="1800" b="1" i="1" dirty="0" err="1" smtClean="0">
                  <a:solidFill>
                    <a:prstClr val="black"/>
                  </a:solidFill>
                </a:rPr>
                <a:t>p</a:t>
              </a:r>
              <a:endParaRPr lang="en-GB" sz="1800" b="1" i="1" dirty="0">
                <a:solidFill>
                  <a:prstClr val="black"/>
                </a:solidFill>
              </a:endParaRPr>
            </a:p>
          </p:txBody>
        </p:sp>
        <p:grpSp>
          <p:nvGrpSpPr>
            <p:cNvPr id="5" name="Group 109"/>
            <p:cNvGrpSpPr/>
            <p:nvPr/>
          </p:nvGrpSpPr>
          <p:grpSpPr>
            <a:xfrm>
              <a:off x="3135808" y="2473643"/>
              <a:ext cx="5805566" cy="1371600"/>
              <a:chOff x="3135808" y="4343400"/>
              <a:chExt cx="5805566" cy="1371600"/>
            </a:xfrm>
          </p:grpSpPr>
          <p:cxnSp>
            <p:nvCxnSpPr>
              <p:cNvPr id="29" name="Straight Connector 28"/>
              <p:cNvCxnSpPr/>
              <p:nvPr/>
            </p:nvCxnSpPr>
            <p:spPr>
              <a:xfrm>
                <a:off x="3429000" y="44958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3886200" y="43434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cxnSp>
            <p:nvCxnSpPr>
              <p:cNvPr id="34" name="Straight Connector 33"/>
              <p:cNvCxnSpPr/>
              <p:nvPr/>
            </p:nvCxnSpPr>
            <p:spPr>
              <a:xfrm>
                <a:off x="3429000" y="55626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3886200" y="54102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cxnSp>
            <p:nvCxnSpPr>
              <p:cNvPr id="40" name="Straight Connector 39"/>
              <p:cNvCxnSpPr/>
              <p:nvPr/>
            </p:nvCxnSpPr>
            <p:spPr>
              <a:xfrm>
                <a:off x="4191000" y="5564188"/>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4191000" y="54906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4191000" y="55668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4191000" y="4493155"/>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4191000" y="44196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191000" y="44958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a:endCxn id="53" idx="4"/>
              </p:cNvCxnSpPr>
              <p:nvPr/>
            </p:nvCxnSpPr>
            <p:spPr>
              <a:xfrm rot="5400000" flipH="1" flipV="1">
                <a:off x="4152900" y="52197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53" idx="0"/>
              </p:cNvCxnSpPr>
              <p:nvPr/>
            </p:nvCxnSpPr>
            <p:spPr>
              <a:xfrm rot="16200000" flipV="1">
                <a:off x="4152900" y="45339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53" name="Oval 52"/>
              <p:cNvSpPr/>
              <p:nvPr/>
            </p:nvSpPr>
            <p:spPr>
              <a:xfrm>
                <a:off x="4343400" y="4876800"/>
                <a:ext cx="304800" cy="30480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solidFill>
                    <a:prstClr val="white"/>
                  </a:solidFill>
                </a:endParaRPr>
              </a:p>
            </p:txBody>
          </p:sp>
          <p:sp>
            <p:nvSpPr>
              <p:cNvPr id="63" name="TextBox 62"/>
              <p:cNvSpPr txBox="1"/>
              <p:nvPr/>
            </p:nvSpPr>
            <p:spPr>
              <a:xfrm>
                <a:off x="3135808" y="5334000"/>
                <a:ext cx="380072" cy="369332"/>
              </a:xfrm>
              <a:prstGeom prst="rect">
                <a:avLst/>
              </a:prstGeom>
              <a:noFill/>
            </p:spPr>
            <p:txBody>
              <a:bodyPr wrap="none" rtlCol="0">
                <a:spAutoFit/>
              </a:bodyPr>
              <a:lstStyle/>
              <a:p>
                <a:r>
                  <a:rPr lang="en-GB" sz="1800" b="1" i="1" dirty="0" err="1" smtClean="0">
                    <a:solidFill>
                      <a:prstClr val="black"/>
                    </a:solidFill>
                  </a:rPr>
                  <a:t>p</a:t>
                </a:r>
                <a:endParaRPr lang="en-GB" sz="1800" b="1" i="1" dirty="0">
                  <a:solidFill>
                    <a:prstClr val="black"/>
                  </a:solidFill>
                </a:endParaRPr>
              </a:p>
            </p:txBody>
          </p:sp>
          <p:sp>
            <p:nvSpPr>
              <p:cNvPr id="72" name="TextBox 71"/>
              <p:cNvSpPr txBox="1"/>
              <p:nvPr/>
            </p:nvSpPr>
            <p:spPr>
              <a:xfrm>
                <a:off x="4724400" y="5407223"/>
                <a:ext cx="1531977" cy="307777"/>
              </a:xfrm>
              <a:prstGeom prst="rect">
                <a:avLst/>
              </a:prstGeom>
              <a:noFill/>
            </p:spPr>
            <p:txBody>
              <a:bodyPr wrap="none" rtlCol="0">
                <a:spAutoFit/>
              </a:bodyPr>
              <a:lstStyle/>
              <a:p>
                <a:r>
                  <a:rPr lang="en-GB" sz="1400" dirty="0" smtClean="0">
                    <a:solidFill>
                      <a:srgbClr val="008000"/>
                    </a:solidFill>
                  </a:rPr>
                  <a:t>Underlying event</a:t>
                </a:r>
                <a:endParaRPr lang="en-GB" sz="1400" dirty="0">
                  <a:solidFill>
                    <a:srgbClr val="008000"/>
                  </a:solidFill>
                </a:endParaRPr>
              </a:p>
            </p:txBody>
          </p:sp>
          <p:cxnSp>
            <p:nvCxnSpPr>
              <p:cNvPr id="77" name="Straight Connector 76"/>
              <p:cNvCxnSpPr/>
              <p:nvPr/>
            </p:nvCxnSpPr>
            <p:spPr>
              <a:xfrm flipV="1">
                <a:off x="4648200" y="49530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a:off x="4648200" y="50292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a:off x="4648200" y="5029200"/>
                <a:ext cx="1143000" cy="1588"/>
              </a:xfrm>
              <a:prstGeom prst="line">
                <a:avLst/>
              </a:prstGeom>
              <a:ln w="50800" cap="flat" cmpd="sng" algn="ctr">
                <a:solidFill>
                  <a:schemeClr val="tx2">
                    <a:lumMod val="75000"/>
                    <a:lumOff val="25000"/>
                  </a:schemeClr>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5801782" y="4842932"/>
                <a:ext cx="3139592" cy="369332"/>
              </a:xfrm>
              <a:prstGeom prst="rect">
                <a:avLst/>
              </a:prstGeom>
              <a:noFill/>
            </p:spPr>
            <p:txBody>
              <a:bodyPr wrap="square" rtlCol="0">
                <a:spAutoFit/>
              </a:bodyPr>
              <a:lstStyle/>
              <a:p>
                <a:pPr defTabSz="360363"/>
                <a:r>
                  <a:rPr lang="en-GB" sz="1800" b="1" i="1" dirty="0" smtClean="0">
                    <a:solidFill>
                      <a:srgbClr val="09213B">
                        <a:lumMod val="75000"/>
                        <a:lumOff val="25000"/>
                      </a:srgbClr>
                    </a:solidFill>
                  </a:rPr>
                  <a:t>X</a:t>
                </a:r>
                <a:r>
                  <a:rPr lang="en-GB" sz="1400" b="1" dirty="0" smtClean="0">
                    <a:solidFill>
                      <a:srgbClr val="09213B">
                        <a:lumMod val="75000"/>
                        <a:lumOff val="25000"/>
                      </a:srgbClr>
                    </a:solidFill>
                  </a:rPr>
                  <a:t> </a:t>
                </a:r>
                <a:r>
                  <a:rPr lang="en-GB" sz="1400" dirty="0" smtClean="0">
                    <a:solidFill>
                      <a:srgbClr val="09213B">
                        <a:lumMod val="75000"/>
                        <a:lumOff val="25000"/>
                      </a:srgbClr>
                    </a:solidFill>
                  </a:rPr>
                  <a:t>= 	jets, </a:t>
                </a:r>
                <a:r>
                  <a:rPr lang="en-GB" sz="1400" i="1" dirty="0" smtClean="0">
                    <a:solidFill>
                      <a:srgbClr val="09213B">
                        <a:lumMod val="75000"/>
                        <a:lumOff val="25000"/>
                      </a:srgbClr>
                    </a:solidFill>
                  </a:rPr>
                  <a:t>W</a:t>
                </a:r>
                <a:r>
                  <a:rPr lang="en-GB" sz="1400" dirty="0" smtClean="0">
                    <a:solidFill>
                      <a:srgbClr val="09213B">
                        <a:lumMod val="75000"/>
                        <a:lumOff val="25000"/>
                      </a:srgbClr>
                    </a:solidFill>
                  </a:rPr>
                  <a:t>, </a:t>
                </a:r>
                <a:r>
                  <a:rPr lang="en-GB" sz="1400" i="1" dirty="0" smtClean="0">
                    <a:solidFill>
                      <a:srgbClr val="09213B">
                        <a:lumMod val="75000"/>
                        <a:lumOff val="25000"/>
                      </a:srgbClr>
                    </a:solidFill>
                  </a:rPr>
                  <a:t>Z</a:t>
                </a:r>
                <a:r>
                  <a:rPr lang="en-GB" sz="1400" dirty="0" smtClean="0">
                    <a:solidFill>
                      <a:srgbClr val="09213B">
                        <a:lumMod val="75000"/>
                        <a:lumOff val="25000"/>
                      </a:srgbClr>
                    </a:solidFill>
                  </a:rPr>
                  <a:t>, top, Higgs, 	SUSY, … </a:t>
                </a:r>
                <a:endParaRPr lang="en-GB" sz="1400" dirty="0">
                  <a:solidFill>
                    <a:srgbClr val="09213B">
                      <a:lumMod val="75000"/>
                      <a:lumOff val="25000"/>
                    </a:srgbClr>
                  </a:solidFill>
                </a:endParaRPr>
              </a:p>
            </p:txBody>
          </p:sp>
          <p:sp>
            <p:nvSpPr>
              <p:cNvPr id="87" name="TextBox 86"/>
              <p:cNvSpPr txBox="1"/>
              <p:nvPr/>
            </p:nvSpPr>
            <p:spPr>
              <a:xfrm>
                <a:off x="4648200" y="4604266"/>
                <a:ext cx="1050503" cy="369332"/>
              </a:xfrm>
              <a:prstGeom prst="rect">
                <a:avLst/>
              </a:prstGeom>
              <a:noFill/>
            </p:spPr>
            <p:txBody>
              <a:bodyPr wrap="none" rtlCol="0">
                <a:spAutoFit/>
              </a:bodyPr>
              <a:lstStyle/>
              <a:p>
                <a:r>
                  <a:rPr lang="en-GB" sz="1800" i="1" dirty="0" smtClean="0">
                    <a:solidFill>
                      <a:srgbClr val="09213B">
                        <a:lumMod val="75000"/>
                        <a:lumOff val="25000"/>
                      </a:srgbClr>
                    </a:solidFill>
                  </a:rPr>
                  <a:t>Q</a:t>
                </a:r>
                <a:r>
                  <a:rPr lang="en-GB" sz="600" i="1" dirty="0" smtClean="0">
                    <a:solidFill>
                      <a:srgbClr val="09213B">
                        <a:lumMod val="75000"/>
                        <a:lumOff val="25000"/>
                      </a:srgbClr>
                    </a:solidFill>
                  </a:rPr>
                  <a:t> </a:t>
                </a:r>
                <a:r>
                  <a:rPr lang="en-GB" sz="1800" baseline="30000" dirty="0" smtClean="0">
                    <a:solidFill>
                      <a:srgbClr val="09213B">
                        <a:lumMod val="75000"/>
                        <a:lumOff val="25000"/>
                      </a:srgbClr>
                    </a:solidFill>
                  </a:rPr>
                  <a:t>2 </a:t>
                </a:r>
                <a:r>
                  <a:rPr lang="en-GB" sz="1800" dirty="0" smtClean="0">
                    <a:solidFill>
                      <a:srgbClr val="09213B">
                        <a:lumMod val="75000"/>
                        <a:lumOff val="25000"/>
                      </a:srgbClr>
                    </a:solidFill>
                  </a:rPr>
                  <a:t>= </a:t>
                </a:r>
                <a:r>
                  <a:rPr lang="en-GB" sz="1800" i="1" dirty="0" smtClean="0">
                    <a:solidFill>
                      <a:srgbClr val="09213B">
                        <a:lumMod val="75000"/>
                        <a:lumOff val="25000"/>
                      </a:srgbClr>
                    </a:solidFill>
                  </a:rPr>
                  <a:t>M</a:t>
                </a:r>
                <a:r>
                  <a:rPr lang="en-GB" sz="1800" i="1" baseline="-25000" dirty="0" smtClean="0">
                    <a:solidFill>
                      <a:srgbClr val="09213B">
                        <a:lumMod val="75000"/>
                        <a:lumOff val="25000"/>
                      </a:srgbClr>
                    </a:solidFill>
                  </a:rPr>
                  <a:t>X</a:t>
                </a:r>
                <a:endParaRPr lang="en-GB" sz="1800" i="1" baseline="-25000" dirty="0">
                  <a:solidFill>
                    <a:srgbClr val="09213B">
                      <a:lumMod val="75000"/>
                      <a:lumOff val="25000"/>
                    </a:srgbClr>
                  </a:solidFill>
                </a:endParaRPr>
              </a:p>
            </p:txBody>
          </p:sp>
          <p:graphicFrame>
            <p:nvGraphicFramePr>
              <p:cNvPr id="1762307" name="Object 3"/>
              <p:cNvGraphicFramePr>
                <a:graphicFrameLocks noChangeAspect="1"/>
              </p:cNvGraphicFramePr>
              <p:nvPr/>
            </p:nvGraphicFramePr>
            <p:xfrm>
              <a:off x="3877207" y="4635498"/>
              <a:ext cx="478895" cy="315666"/>
            </p:xfrm>
            <a:graphic>
              <a:graphicData uri="http://schemas.openxmlformats.org/presentationml/2006/ole">
                <p:oleObj spid="_x0000_s3871746" name="Equation" r:id="rId3" imgW="406400" imgH="266700" progId="Equation.DSMT4">
                  <p:embed/>
                </p:oleObj>
              </a:graphicData>
            </a:graphic>
          </p:graphicFrame>
          <p:graphicFrame>
            <p:nvGraphicFramePr>
              <p:cNvPr id="1762308" name="Object 4"/>
              <p:cNvGraphicFramePr>
                <a:graphicFrameLocks noChangeAspect="1"/>
              </p:cNvGraphicFramePr>
              <p:nvPr/>
            </p:nvGraphicFramePr>
            <p:xfrm>
              <a:off x="3870326" y="5081057"/>
              <a:ext cx="493713" cy="315913"/>
            </p:xfrm>
            <a:graphic>
              <a:graphicData uri="http://schemas.openxmlformats.org/presentationml/2006/ole">
                <p:oleObj spid="_x0000_s3871747" name="Equation" r:id="rId4" imgW="419100" imgH="266700" progId="Equation.DSMT4">
                  <p:embed/>
                </p:oleObj>
              </a:graphicData>
            </a:graphic>
          </p:graphicFrame>
        </p:grpSp>
      </p:grpSp>
      <p:grpSp>
        <p:nvGrpSpPr>
          <p:cNvPr id="6" name="Group 111"/>
          <p:cNvGrpSpPr/>
          <p:nvPr/>
        </p:nvGrpSpPr>
        <p:grpSpPr>
          <a:xfrm>
            <a:off x="838200" y="1981200"/>
            <a:ext cx="3200400" cy="492443"/>
            <a:chOff x="838200" y="3850957"/>
            <a:chExt cx="3196910" cy="492443"/>
          </a:xfrm>
        </p:grpSpPr>
        <p:sp>
          <p:nvSpPr>
            <p:cNvPr id="64" name="TextBox 63"/>
            <p:cNvSpPr txBox="1"/>
            <p:nvPr/>
          </p:nvSpPr>
          <p:spPr>
            <a:xfrm>
              <a:off x="838200" y="3850957"/>
              <a:ext cx="2380303" cy="492443"/>
            </a:xfrm>
            <a:prstGeom prst="rect">
              <a:avLst/>
            </a:prstGeom>
            <a:noFill/>
          </p:spPr>
          <p:txBody>
            <a:bodyPr wrap="square" rtlCol="0">
              <a:spAutoFit/>
            </a:bodyPr>
            <a:lstStyle/>
            <a:p>
              <a:r>
                <a:rPr lang="en-GB" sz="1400" dirty="0" smtClean="0">
                  <a:solidFill>
                    <a:srgbClr val="D00209"/>
                  </a:solidFill>
                </a:rPr>
                <a:t>Parton distribution functions</a:t>
              </a:r>
            </a:p>
            <a:p>
              <a:r>
                <a:rPr lang="en-GB" sz="1200" dirty="0" smtClean="0">
                  <a:solidFill>
                    <a:srgbClr val="D00209"/>
                  </a:solidFill>
                </a:rPr>
                <a:t>Representing structure of proton</a:t>
              </a:r>
              <a:endParaRPr lang="en-GB" sz="1100" dirty="0">
                <a:solidFill>
                  <a:srgbClr val="D00209"/>
                </a:solidFill>
              </a:endParaRPr>
            </a:p>
          </p:txBody>
        </p:sp>
        <p:cxnSp>
          <p:nvCxnSpPr>
            <p:cNvPr id="66" name="Curved Connector 65"/>
            <p:cNvCxnSpPr>
              <a:stCxn id="64" idx="3"/>
              <a:endCxn id="33" idx="0"/>
            </p:cNvCxnSpPr>
            <p:nvPr/>
          </p:nvCxnSpPr>
          <p:spPr>
            <a:xfrm>
              <a:off x="3218503" y="4097179"/>
              <a:ext cx="816607"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42" name="Text Box 25"/>
          <p:cNvSpPr txBox="1">
            <a:spLocks noChangeArrowheads="1"/>
          </p:cNvSpPr>
          <p:nvPr/>
        </p:nvSpPr>
        <p:spPr bwMode="auto">
          <a:xfrm>
            <a:off x="257174" y="4948940"/>
            <a:ext cx="8582026" cy="1204432"/>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800" dirty="0" smtClean="0">
                <a:solidFill>
                  <a:prstClr val="black"/>
                </a:solidFill>
                <a:latin typeface="Trebuchet MS"/>
                <a:ea typeface="Arial" charset="0"/>
                <a:cs typeface="Trebuchet MS"/>
              </a:rPr>
              <a:t>The </a:t>
            </a:r>
            <a:r>
              <a:rPr lang="en-GB" sz="1800" dirty="0" err="1" smtClean="0">
                <a:solidFill>
                  <a:prstClr val="black"/>
                </a:solidFill>
                <a:latin typeface="Trebuchet MS"/>
                <a:ea typeface="Arial" charset="0"/>
                <a:cs typeface="Trebuchet MS"/>
              </a:rPr>
              <a:t>parton</a:t>
            </a:r>
            <a:r>
              <a:rPr lang="en-GB" sz="1800" dirty="0" smtClean="0">
                <a:solidFill>
                  <a:prstClr val="black"/>
                </a:solidFill>
                <a:latin typeface="Trebuchet MS"/>
                <a:ea typeface="Arial" charset="0"/>
                <a:cs typeface="Trebuchet MS"/>
              </a:rPr>
              <a:t> density functions rise dramatically towards low </a:t>
            </a:r>
            <a:r>
              <a:rPr lang="en-GB" sz="1800" i="1" dirty="0" err="1" smtClean="0">
                <a:solidFill>
                  <a:prstClr val="black"/>
                </a:solidFill>
                <a:latin typeface="Trebuchet MS"/>
                <a:ea typeface="Arial" charset="0"/>
                <a:cs typeface="Trebuchet MS"/>
              </a:rPr>
              <a:t>x</a:t>
            </a:r>
            <a:r>
              <a:rPr lang="en-GB" sz="1800" i="1" dirty="0" smtClean="0">
                <a:solidFill>
                  <a:prstClr val="black"/>
                </a:solidFill>
                <a:latin typeface="Trebuchet MS"/>
                <a:ea typeface="Arial" charset="0"/>
                <a:cs typeface="Trebuchet MS"/>
              </a:rPr>
              <a:t>:</a:t>
            </a:r>
          </a:p>
          <a:p>
            <a:pPr marL="800100" lvl="1" indent="-342900">
              <a:lnSpc>
                <a:spcPct val="110000"/>
              </a:lnSpc>
              <a:spcBef>
                <a:spcPct val="50000"/>
              </a:spcBef>
              <a:buFont typeface="Wingdings" charset="2"/>
              <a:buChar char="à"/>
            </a:pPr>
            <a:r>
              <a:rPr lang="en-US" sz="1800" dirty="0" smtClean="0">
                <a:solidFill>
                  <a:prstClr val="black">
                    <a:lumMod val="65000"/>
                    <a:lumOff val="35000"/>
                  </a:prstClr>
                </a:solidFill>
                <a:latin typeface="Trebuchet MS"/>
                <a:ea typeface="Arial" charset="0"/>
                <a:cs typeface="Trebuchet MS"/>
                <a:sym typeface="Wingdings"/>
              </a:rPr>
              <a:t>Higher cross section at higher </a:t>
            </a:r>
            <a:r>
              <a:rPr lang="en-US" sz="1800" dirty="0" err="1" smtClean="0">
                <a:solidFill>
                  <a:prstClr val="black">
                    <a:lumMod val="65000"/>
                    <a:lumOff val="35000"/>
                  </a:prstClr>
                </a:solidFill>
                <a:latin typeface="Trebuchet MS"/>
                <a:ea typeface="Arial" charset="0"/>
                <a:cs typeface="Trebuchet MS"/>
                <a:sym typeface="Wingdings"/>
              </a:rPr>
              <a:t>proton−proton</a:t>
            </a:r>
            <a:r>
              <a:rPr lang="en-US" sz="1800" dirty="0" smtClean="0">
                <a:solidFill>
                  <a:prstClr val="black">
                    <a:lumMod val="65000"/>
                    <a:lumOff val="35000"/>
                  </a:prstClr>
                </a:solidFill>
                <a:latin typeface="Trebuchet MS"/>
                <a:ea typeface="Arial" charset="0"/>
                <a:cs typeface="Trebuchet MS"/>
                <a:sym typeface="Wingdings"/>
              </a:rPr>
              <a:t> collision energy</a:t>
            </a:r>
          </a:p>
          <a:p>
            <a:pPr marL="800100" lvl="1" indent="-342900">
              <a:lnSpc>
                <a:spcPct val="110000"/>
              </a:lnSpc>
              <a:spcBef>
                <a:spcPts val="480"/>
              </a:spcBef>
              <a:buFont typeface="Wingdings" charset="2"/>
              <a:buChar char="à"/>
            </a:pPr>
            <a:r>
              <a:rPr lang="en-US" sz="1800" dirty="0" smtClean="0">
                <a:solidFill>
                  <a:prstClr val="black">
                    <a:lumMod val="65000"/>
                    <a:lumOff val="35000"/>
                  </a:prstClr>
                </a:solidFill>
                <a:latin typeface="Trebuchet MS"/>
                <a:ea typeface="Arial" charset="0"/>
                <a:cs typeface="Trebuchet MS"/>
                <a:sym typeface="Wingdings"/>
              </a:rPr>
              <a:t>Low-</a:t>
            </a:r>
            <a:r>
              <a:rPr lang="en-US" sz="1800" i="1" dirty="0" err="1" smtClean="0">
                <a:solidFill>
                  <a:prstClr val="black">
                    <a:lumMod val="65000"/>
                    <a:lumOff val="35000"/>
                  </a:prstClr>
                </a:solidFill>
                <a:latin typeface="Trebuchet MS"/>
                <a:ea typeface="Arial" charset="0"/>
                <a:cs typeface="Trebuchet MS"/>
                <a:sym typeface="Wingdings"/>
              </a:rPr>
              <a:t>x</a:t>
            </a:r>
            <a:r>
              <a:rPr lang="en-US" sz="1800" dirty="0" smtClean="0">
                <a:solidFill>
                  <a:prstClr val="black">
                    <a:lumMod val="65000"/>
                    <a:lumOff val="35000"/>
                  </a:prstClr>
                </a:solidFill>
                <a:latin typeface="Trebuchet MS"/>
                <a:ea typeface="Arial" charset="0"/>
                <a:cs typeface="Trebuchet MS"/>
                <a:sym typeface="Wingdings"/>
              </a:rPr>
              <a:t> (</a:t>
            </a:r>
            <a:r>
              <a:rPr lang="en-US" sz="1800" dirty="0" err="1" smtClean="0">
                <a:solidFill>
                  <a:prstClr val="black">
                    <a:lumMod val="65000"/>
                    <a:lumOff val="35000"/>
                  </a:prstClr>
                </a:solidFill>
                <a:latin typeface="Trebuchet MS"/>
                <a:ea typeface="Arial" charset="0"/>
                <a:cs typeface="Trebuchet MS"/>
                <a:sym typeface="Wingdings"/>
              </a:rPr>
              <a:t>eg</a:t>
            </a:r>
            <a:r>
              <a:rPr lang="en-US" sz="1800" dirty="0" smtClean="0">
                <a:solidFill>
                  <a:prstClr val="black">
                    <a:lumMod val="65000"/>
                    <a:lumOff val="35000"/>
                  </a:prstClr>
                </a:solidFill>
                <a:latin typeface="Trebuchet MS"/>
                <a:ea typeface="Arial" charset="0"/>
                <a:cs typeface="Trebuchet MS"/>
                <a:sym typeface="Wingdings"/>
              </a:rPr>
              <a:t>, Higgs) dominated by </a:t>
            </a:r>
            <a:r>
              <a:rPr lang="en-US" sz="1800" dirty="0" err="1" smtClean="0">
                <a:solidFill>
                  <a:prstClr val="black">
                    <a:lumMod val="65000"/>
                    <a:lumOff val="35000"/>
                  </a:prstClr>
                </a:solidFill>
                <a:latin typeface="Trebuchet MS"/>
                <a:ea typeface="Arial" charset="0"/>
                <a:cs typeface="Trebuchet MS"/>
                <a:sym typeface="Wingdings"/>
              </a:rPr>
              <a:t>gluon−gluon</a:t>
            </a:r>
            <a:r>
              <a:rPr lang="en-US" sz="1800" dirty="0" smtClean="0">
                <a:solidFill>
                  <a:prstClr val="black">
                    <a:lumMod val="65000"/>
                    <a:lumOff val="35000"/>
                  </a:prstClr>
                </a:solidFill>
                <a:latin typeface="Trebuchet MS"/>
                <a:ea typeface="Arial" charset="0"/>
                <a:cs typeface="Trebuchet MS"/>
                <a:sym typeface="Wingdings"/>
              </a:rPr>
              <a:t> collisions: “gluon collider” </a:t>
            </a:r>
            <a:endParaRPr lang="en-GB" sz="1800" dirty="0" smtClean="0">
              <a:solidFill>
                <a:prstClr val="black">
                  <a:lumMod val="65000"/>
                  <a:lumOff val="35000"/>
                </a:prstClr>
              </a:solidFill>
              <a:latin typeface="Trebuchet MS"/>
              <a:ea typeface="Arial" charset="0"/>
              <a:cs typeface="Trebuchet MS"/>
            </a:endParaRPr>
          </a:p>
        </p:txBody>
      </p:sp>
      <p:grpSp>
        <p:nvGrpSpPr>
          <p:cNvPr id="7" name="Group 66"/>
          <p:cNvGrpSpPr/>
          <p:nvPr/>
        </p:nvGrpSpPr>
        <p:grpSpPr>
          <a:xfrm>
            <a:off x="257173" y="4343400"/>
            <a:ext cx="5674397" cy="437387"/>
            <a:chOff x="257173" y="4343400"/>
            <a:chExt cx="5674397" cy="437387"/>
          </a:xfrm>
        </p:grpSpPr>
        <p:sp>
          <p:nvSpPr>
            <p:cNvPr id="61" name="Text Box 25"/>
            <p:cNvSpPr txBox="1">
              <a:spLocks noChangeArrowheads="1"/>
            </p:cNvSpPr>
            <p:nvPr/>
          </p:nvSpPr>
          <p:spPr bwMode="auto">
            <a:xfrm>
              <a:off x="257173" y="4343400"/>
              <a:ext cx="4106865" cy="392415"/>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800" dirty="0" smtClean="0">
                  <a:solidFill>
                    <a:prstClr val="black"/>
                  </a:solidFill>
                  <a:latin typeface="Trebuchet MS"/>
                  <a:ea typeface="Arial" charset="0"/>
                  <a:cs typeface="Trebuchet MS"/>
                </a:rPr>
                <a:t>CM energy of </a:t>
              </a:r>
              <a:r>
                <a:rPr lang="en-US" sz="1800" dirty="0" err="1" smtClean="0">
                  <a:solidFill>
                    <a:prstClr val="black"/>
                  </a:solidFill>
                  <a:latin typeface="Trebuchet MS"/>
                  <a:ea typeface="Arial" charset="0"/>
                  <a:cs typeface="Trebuchet MS"/>
                </a:rPr>
                <a:t>parton</a:t>
              </a:r>
              <a:r>
                <a:rPr lang="en-US" sz="1800" dirty="0" smtClean="0">
                  <a:solidFill>
                    <a:prstClr val="black"/>
                  </a:solidFill>
                  <a:latin typeface="Trebuchet MS"/>
                  <a:ea typeface="Arial" charset="0"/>
                  <a:cs typeface="Trebuchet MS"/>
                </a:rPr>
                <a:t> collision:</a:t>
              </a:r>
            </a:p>
          </p:txBody>
        </p:sp>
        <p:graphicFrame>
          <p:nvGraphicFramePr>
            <p:cNvPr id="65" name="Object 2"/>
            <p:cNvGraphicFramePr>
              <a:graphicFrameLocks noChangeAspect="1"/>
            </p:cNvGraphicFramePr>
            <p:nvPr/>
          </p:nvGraphicFramePr>
          <p:xfrm>
            <a:off x="3865550" y="4367232"/>
            <a:ext cx="2066020" cy="413555"/>
          </p:xfrm>
          <a:graphic>
            <a:graphicData uri="http://schemas.openxmlformats.org/presentationml/2006/ole">
              <p:oleObj spid="_x0000_s3871748" name="Equation" r:id="rId5" imgW="1346200" imgH="266700" progId="Equation.DSMT4">
                <p:embed/>
              </p:oleObj>
            </a:graphicData>
          </a:graphic>
        </p:graphicFrame>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 Box 25"/>
          <p:cNvSpPr txBox="1">
            <a:spLocks noChangeArrowheads="1"/>
          </p:cNvSpPr>
          <p:nvPr/>
        </p:nvSpPr>
        <p:spPr bwMode="auto">
          <a:xfrm>
            <a:off x="257174" y="1066901"/>
            <a:ext cx="8505826" cy="392415"/>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800" dirty="0" smtClean="0">
                <a:solidFill>
                  <a:prstClr val="black"/>
                </a:solidFill>
                <a:ea typeface="Arial" charset="0"/>
                <a:cs typeface="Arial" charset="0"/>
              </a:rPr>
              <a:t>Proton is complicated composite of valence quarks, gluons and sea quarks</a:t>
            </a:r>
          </a:p>
        </p:txBody>
      </p:sp>
      <p:sp>
        <p:nvSpPr>
          <p:cNvPr id="3"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11"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Proton–Proton Collisions</a:t>
            </a:r>
            <a:endParaRPr lang="en-GB" sz="2800" b="1" dirty="0">
              <a:solidFill>
                <a:srgbClr val="E12B0D"/>
              </a:solidFill>
              <a:effectLst>
                <a:outerShdw blurRad="38100" dist="38100" dir="2700000" algn="tl">
                  <a:srgbClr val="DDDDDD"/>
                </a:outerShdw>
              </a:effectLst>
              <a:latin typeface="Calibri" charset="0"/>
              <a:ea typeface="Calibri" charset="0"/>
              <a:cs typeface="Calibri" charset="0"/>
            </a:endParaRPr>
          </a:p>
        </p:txBody>
      </p:sp>
      <p:sp>
        <p:nvSpPr>
          <p:cNvPr id="51" name="Text Box 25"/>
          <p:cNvSpPr txBox="1">
            <a:spLocks noChangeArrowheads="1"/>
          </p:cNvSpPr>
          <p:nvPr/>
        </p:nvSpPr>
        <p:spPr bwMode="auto">
          <a:xfrm>
            <a:off x="257174" y="1615965"/>
            <a:ext cx="4543424" cy="1013611"/>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800" dirty="0" smtClean="0">
                <a:solidFill>
                  <a:prstClr val="black"/>
                </a:solidFill>
                <a:ea typeface="Arial" charset="0"/>
                <a:cs typeface="Arial" charset="0"/>
              </a:rPr>
              <a:t>PDF depends on 2D mixture of </a:t>
            </a:r>
          </a:p>
          <a:p>
            <a:pPr marL="804863" lvl="1" indent="-347663">
              <a:lnSpc>
                <a:spcPct val="110000"/>
              </a:lnSpc>
              <a:spcBef>
                <a:spcPct val="50000"/>
              </a:spcBef>
              <a:buFont typeface="Lucida Grande"/>
              <a:buChar char="﹣"/>
            </a:pPr>
            <a:r>
              <a:rPr lang="en-US" sz="1400" i="1" dirty="0" smtClean="0">
                <a:solidFill>
                  <a:prstClr val="black"/>
                </a:solidFill>
                <a:ea typeface="Arial" charset="0"/>
                <a:cs typeface="Arial" charset="0"/>
              </a:rPr>
              <a:t>Q</a:t>
            </a:r>
            <a:r>
              <a:rPr lang="en-US" sz="1400" baseline="30000" dirty="0" smtClean="0">
                <a:solidFill>
                  <a:prstClr val="black"/>
                </a:solidFill>
                <a:ea typeface="Arial" charset="0"/>
                <a:cs typeface="Arial" charset="0"/>
              </a:rPr>
              <a:t>2</a:t>
            </a:r>
            <a:r>
              <a:rPr lang="en-US" sz="1400" dirty="0" smtClean="0">
                <a:solidFill>
                  <a:prstClr val="black"/>
                </a:solidFill>
                <a:ea typeface="Arial" charset="0"/>
                <a:cs typeface="Arial" charset="0"/>
              </a:rPr>
              <a:t> (evolution in ln(</a:t>
            </a:r>
            <a:r>
              <a:rPr lang="en-US" sz="1400" i="1" dirty="0" smtClean="0">
                <a:solidFill>
                  <a:prstClr val="black"/>
                </a:solidFill>
                <a:ea typeface="Arial" charset="0"/>
                <a:cs typeface="Arial" charset="0"/>
              </a:rPr>
              <a:t>Q</a:t>
            </a:r>
            <a:r>
              <a:rPr lang="en-US" sz="1400" baseline="30000" dirty="0" smtClean="0">
                <a:solidFill>
                  <a:prstClr val="black"/>
                </a:solidFill>
                <a:ea typeface="Arial" charset="0"/>
                <a:cs typeface="Arial" charset="0"/>
              </a:rPr>
              <a:t>2</a:t>
            </a:r>
            <a:r>
              <a:rPr lang="en-US" sz="1400" dirty="0" smtClean="0">
                <a:solidFill>
                  <a:prstClr val="black"/>
                </a:solidFill>
                <a:ea typeface="Arial" charset="0"/>
                <a:cs typeface="Arial" charset="0"/>
              </a:rPr>
              <a:t>) predicted by QCD)</a:t>
            </a:r>
          </a:p>
          <a:p>
            <a:pPr marL="804863" lvl="1" indent="-347663">
              <a:lnSpc>
                <a:spcPct val="110000"/>
              </a:lnSpc>
              <a:spcBef>
                <a:spcPts val="300"/>
              </a:spcBef>
              <a:buFont typeface="Lucida Grande"/>
              <a:buChar char="﹣"/>
            </a:pPr>
            <a:r>
              <a:rPr lang="en-US" sz="1400" dirty="0" err="1" smtClean="0">
                <a:solidFill>
                  <a:prstClr val="black"/>
                </a:solidFill>
                <a:ea typeface="Arial" charset="0"/>
                <a:cs typeface="Arial" charset="0"/>
              </a:rPr>
              <a:t>Bjorken</a:t>
            </a:r>
            <a:r>
              <a:rPr lang="en-US" sz="1400" dirty="0" smtClean="0">
                <a:solidFill>
                  <a:prstClr val="black"/>
                </a:solidFill>
                <a:ea typeface="Arial" charset="0"/>
                <a:cs typeface="Arial" charset="0"/>
              </a:rPr>
              <a:t> </a:t>
            </a:r>
            <a:r>
              <a:rPr lang="en-US" sz="1400" i="1" dirty="0" err="1" smtClean="0">
                <a:solidFill>
                  <a:prstClr val="black"/>
                </a:solidFill>
                <a:ea typeface="Arial" charset="0"/>
                <a:cs typeface="Arial" charset="0"/>
              </a:rPr>
              <a:t>x</a:t>
            </a:r>
            <a:r>
              <a:rPr lang="en-US" sz="1400" i="1" dirty="0" smtClean="0">
                <a:solidFill>
                  <a:prstClr val="black"/>
                </a:solidFill>
                <a:ea typeface="Arial" charset="0"/>
                <a:cs typeface="Arial" charset="0"/>
              </a:rPr>
              <a:t> </a:t>
            </a:r>
            <a:r>
              <a:rPr lang="en-US" sz="1400" dirty="0" smtClean="0">
                <a:solidFill>
                  <a:prstClr val="black"/>
                </a:solidFill>
                <a:ea typeface="Arial" charset="0"/>
                <a:cs typeface="Arial" charset="0"/>
              </a:rPr>
              <a:t>momentum fraction</a:t>
            </a:r>
            <a:endParaRPr lang="en-GB" sz="1400" dirty="0" smtClean="0">
              <a:solidFill>
                <a:srgbClr val="E12B0D"/>
              </a:solidFill>
              <a:ea typeface="Arial" charset="0"/>
              <a:cs typeface="Arial" charset="0"/>
            </a:endParaRPr>
          </a:p>
        </p:txBody>
      </p:sp>
      <p:sp>
        <p:nvSpPr>
          <p:cNvPr id="54" name="Text Box 25"/>
          <p:cNvSpPr txBox="1">
            <a:spLocks noChangeArrowheads="1"/>
          </p:cNvSpPr>
          <p:nvPr/>
        </p:nvSpPr>
        <p:spPr bwMode="auto">
          <a:xfrm>
            <a:off x="257174" y="2743200"/>
            <a:ext cx="3095626" cy="697114"/>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800" dirty="0" smtClean="0">
                <a:solidFill>
                  <a:prstClr val="black"/>
                </a:solidFill>
                <a:ea typeface="Arial" charset="0"/>
                <a:cs typeface="Arial" charset="0"/>
              </a:rPr>
              <a:t>CM energy of </a:t>
            </a:r>
            <a:r>
              <a:rPr lang="en-US" sz="1800" dirty="0" err="1" smtClean="0">
                <a:solidFill>
                  <a:prstClr val="black"/>
                </a:solidFill>
                <a:ea typeface="Arial" charset="0"/>
                <a:cs typeface="Arial" charset="0"/>
              </a:rPr>
              <a:t>parton</a:t>
            </a:r>
            <a:r>
              <a:rPr lang="en-US" sz="1800" dirty="0" smtClean="0">
                <a:solidFill>
                  <a:prstClr val="black"/>
                </a:solidFill>
                <a:ea typeface="Arial" charset="0"/>
                <a:cs typeface="Arial" charset="0"/>
              </a:rPr>
              <a:t> collision:</a:t>
            </a:r>
          </a:p>
        </p:txBody>
      </p:sp>
      <p:graphicFrame>
        <p:nvGraphicFramePr>
          <p:cNvPr id="56" name="Object 2"/>
          <p:cNvGraphicFramePr>
            <a:graphicFrameLocks noChangeAspect="1"/>
          </p:cNvGraphicFramePr>
          <p:nvPr/>
        </p:nvGraphicFramePr>
        <p:xfrm>
          <a:off x="1662641" y="3113617"/>
          <a:ext cx="1863725" cy="373062"/>
        </p:xfrm>
        <a:graphic>
          <a:graphicData uri="http://schemas.openxmlformats.org/presentationml/2006/ole">
            <p:oleObj spid="_x0000_s3771394" name="Equation" r:id="rId3" imgW="1346200" imgH="266700" progId="Equation.DSMT4">
              <p:embed/>
            </p:oleObj>
          </a:graphicData>
        </a:graphic>
      </p:graphicFrame>
      <p:sp>
        <p:nvSpPr>
          <p:cNvPr id="57" name="Text Box 25"/>
          <p:cNvSpPr txBox="1">
            <a:spLocks noChangeArrowheads="1"/>
          </p:cNvSpPr>
          <p:nvPr/>
        </p:nvSpPr>
        <p:spPr bwMode="auto">
          <a:xfrm>
            <a:off x="257174" y="3558389"/>
            <a:ext cx="7972426" cy="163378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800" dirty="0" smtClean="0">
                <a:solidFill>
                  <a:prstClr val="black"/>
                </a:solidFill>
                <a:ea typeface="Arial" charset="0"/>
                <a:cs typeface="Arial" charset="0"/>
              </a:rPr>
              <a:t>Typical ‘</a:t>
            </a:r>
            <a:r>
              <a:rPr lang="en-US" sz="1800" i="1" dirty="0" err="1" smtClean="0">
                <a:solidFill>
                  <a:prstClr val="black"/>
                </a:solidFill>
                <a:ea typeface="Arial" charset="0"/>
                <a:cs typeface="Arial" charset="0"/>
              </a:rPr>
              <a:t>x</a:t>
            </a:r>
            <a:r>
              <a:rPr lang="en-US" sz="1800" dirty="0" smtClean="0">
                <a:solidFill>
                  <a:prstClr val="black"/>
                </a:solidFill>
                <a:ea typeface="Arial" charset="0"/>
                <a:cs typeface="Arial" charset="0"/>
              </a:rPr>
              <a:t>’ values </a:t>
            </a:r>
            <a:r>
              <a:rPr lang="en-US" sz="1400" dirty="0" smtClean="0">
                <a:solidFill>
                  <a:prstClr val="black"/>
                </a:solidFill>
                <a:ea typeface="Arial" charset="0"/>
                <a:cs typeface="Arial" charset="0"/>
              </a:rPr>
              <a:t>(assume: </a:t>
            </a:r>
            <a:r>
              <a:rPr lang="en-US" sz="1400" i="1" dirty="0" smtClean="0">
                <a:solidFill>
                  <a:prstClr val="black"/>
                </a:solidFill>
                <a:ea typeface="Arial" charset="0"/>
                <a:cs typeface="Arial" charset="0"/>
              </a:rPr>
              <a:t>x</a:t>
            </a:r>
            <a:r>
              <a:rPr lang="en-US" sz="1400" baseline="-25000" dirty="0" smtClean="0">
                <a:solidFill>
                  <a:prstClr val="black"/>
                </a:solidFill>
                <a:ea typeface="Arial" charset="0"/>
                <a:cs typeface="Arial" charset="0"/>
              </a:rPr>
              <a:t>1</a:t>
            </a:r>
            <a:r>
              <a:rPr lang="en-US" sz="1400" dirty="0" smtClean="0">
                <a:solidFill>
                  <a:prstClr val="black"/>
                </a:solidFill>
                <a:ea typeface="Arial" charset="0"/>
                <a:cs typeface="Arial" charset="0"/>
              </a:rPr>
              <a:t> = </a:t>
            </a:r>
            <a:r>
              <a:rPr lang="en-US" sz="1400" i="1" dirty="0" smtClean="0">
                <a:solidFill>
                  <a:prstClr val="black"/>
                </a:solidFill>
                <a:ea typeface="Arial" charset="0"/>
                <a:cs typeface="Arial" charset="0"/>
              </a:rPr>
              <a:t>x</a:t>
            </a:r>
            <a:r>
              <a:rPr lang="en-US" sz="1400" baseline="-25000" dirty="0" smtClean="0">
                <a:solidFill>
                  <a:prstClr val="black"/>
                </a:solidFill>
                <a:ea typeface="Arial" charset="0"/>
                <a:cs typeface="Arial" charset="0"/>
              </a:rPr>
              <a:t>2</a:t>
            </a:r>
            <a:r>
              <a:rPr lang="en-US" sz="1400" dirty="0" smtClean="0">
                <a:solidFill>
                  <a:prstClr val="black"/>
                </a:solidFill>
                <a:ea typeface="Arial" charset="0"/>
                <a:cs typeface="Arial" charset="0"/>
              </a:rPr>
              <a:t>)</a:t>
            </a:r>
            <a:endParaRPr lang="en-US" sz="1800" dirty="0" smtClean="0">
              <a:solidFill>
                <a:prstClr val="black"/>
              </a:solidFill>
              <a:ea typeface="Arial" charset="0"/>
              <a:cs typeface="Arial" charset="0"/>
            </a:endParaRPr>
          </a:p>
          <a:p>
            <a:pPr marL="804863" lvl="1" indent="-347663" defTabSz="90488">
              <a:lnSpc>
                <a:spcPct val="110000"/>
              </a:lnSpc>
              <a:spcBef>
                <a:spcPct val="50000"/>
              </a:spcBef>
            </a:pPr>
            <a:r>
              <a:rPr lang="en-US" sz="1400" b="1" dirty="0" smtClean="0">
                <a:solidFill>
                  <a:srgbClr val="7EB606">
                    <a:lumMod val="75000"/>
                  </a:srgbClr>
                </a:solidFill>
                <a:ea typeface="Arial" charset="0"/>
                <a:cs typeface="Arial" charset="0"/>
              </a:rPr>
              <a:t>LHC (√</a:t>
            </a:r>
            <a:r>
              <a:rPr lang="en-US" sz="1400" b="1" i="1" dirty="0" err="1" smtClean="0">
                <a:solidFill>
                  <a:srgbClr val="7EB606">
                    <a:lumMod val="75000"/>
                  </a:srgbClr>
                </a:solidFill>
                <a:ea typeface="Arial" charset="0"/>
                <a:cs typeface="Arial" charset="0"/>
              </a:rPr>
              <a:t>s</a:t>
            </a:r>
            <a:r>
              <a:rPr lang="en-US" sz="1400" b="1" dirty="0" smtClean="0">
                <a:solidFill>
                  <a:srgbClr val="7EB606">
                    <a:lumMod val="75000"/>
                  </a:srgbClr>
                </a:solidFill>
                <a:ea typeface="Arial" charset="0"/>
                <a:cs typeface="Arial" charset="0"/>
              </a:rPr>
              <a:t> = 14 </a:t>
            </a:r>
            <a:r>
              <a:rPr lang="en-US" sz="1400" b="1" dirty="0" err="1" smtClean="0">
                <a:solidFill>
                  <a:srgbClr val="7EB606">
                    <a:lumMod val="75000"/>
                  </a:srgbClr>
                </a:solidFill>
                <a:ea typeface="Arial" charset="0"/>
                <a:cs typeface="Arial" charset="0"/>
              </a:rPr>
              <a:t>TeV</a:t>
            </a:r>
            <a:r>
              <a:rPr lang="en-US" sz="1400" b="1" dirty="0" smtClean="0">
                <a:solidFill>
                  <a:srgbClr val="7EB606">
                    <a:lumMod val="75000"/>
                  </a:srgbClr>
                </a:solidFill>
                <a:ea typeface="Arial" charset="0"/>
                <a:cs typeface="Arial" charset="0"/>
              </a:rPr>
              <a:t>): 			</a:t>
            </a:r>
          </a:p>
          <a:p>
            <a:pPr marL="804863" lvl="1" indent="-347663" defTabSz="90488">
              <a:lnSpc>
                <a:spcPct val="110000"/>
              </a:lnSpc>
              <a:spcBef>
                <a:spcPct val="50000"/>
              </a:spcBef>
              <a:buFont typeface="Lucida Grande"/>
              <a:buChar char="﹣"/>
            </a:pPr>
            <a:r>
              <a:rPr lang="en-US" sz="1400" i="1" dirty="0" smtClean="0">
                <a:solidFill>
                  <a:srgbClr val="7EB606">
                    <a:lumMod val="75000"/>
                  </a:srgbClr>
                </a:solidFill>
                <a:ea typeface="Arial" charset="0"/>
                <a:cs typeface="Arial" charset="0"/>
              </a:rPr>
              <a:t>M</a:t>
            </a:r>
            <a:r>
              <a:rPr lang="en-US" sz="1400" i="1" baseline="-25000" dirty="0" smtClean="0">
                <a:solidFill>
                  <a:srgbClr val="7EB606">
                    <a:lumMod val="75000"/>
                  </a:srgbClr>
                </a:solidFill>
                <a:ea typeface="Arial" charset="0"/>
                <a:cs typeface="Arial" charset="0"/>
              </a:rPr>
              <a:t>X</a:t>
            </a:r>
            <a:r>
              <a:rPr lang="en-US" sz="1400" i="1" dirty="0" smtClean="0">
                <a:solidFill>
                  <a:srgbClr val="7EB606">
                    <a:lumMod val="75000"/>
                  </a:srgbClr>
                </a:solidFill>
                <a:ea typeface="Arial" charset="0"/>
                <a:cs typeface="Arial" charset="0"/>
              </a:rPr>
              <a:t> </a:t>
            </a:r>
            <a:r>
              <a:rPr lang="en-US" sz="1400" dirty="0" smtClean="0">
                <a:solidFill>
                  <a:srgbClr val="7EB606">
                    <a:lumMod val="75000"/>
                  </a:srgbClr>
                </a:solidFill>
                <a:ea typeface="Arial" charset="0"/>
                <a:cs typeface="Arial" charset="0"/>
              </a:rPr>
              <a:t>= 100 GeV (1 </a:t>
            </a:r>
            <a:r>
              <a:rPr lang="en-US" sz="1400" dirty="0" err="1" smtClean="0">
                <a:solidFill>
                  <a:srgbClr val="7EB606">
                    <a:lumMod val="75000"/>
                  </a:srgbClr>
                </a:solidFill>
                <a:ea typeface="Arial" charset="0"/>
                <a:cs typeface="Arial" charset="0"/>
              </a:rPr>
              <a:t>TeV</a:t>
            </a:r>
            <a:r>
              <a:rPr lang="en-US" sz="1400" dirty="0" smtClean="0">
                <a:solidFill>
                  <a:srgbClr val="7EB606">
                    <a:lumMod val="75000"/>
                  </a:srgbClr>
                </a:solidFill>
                <a:ea typeface="Arial" charset="0"/>
                <a:cs typeface="Arial" charset="0"/>
              </a:rPr>
              <a:t>) </a:t>
            </a:r>
            <a:r>
              <a:rPr lang="en-US" sz="1400" dirty="0" err="1" smtClean="0">
                <a:solidFill>
                  <a:srgbClr val="7EB606">
                    <a:lumMod val="75000"/>
                  </a:srgbClr>
                </a:solidFill>
                <a:ea typeface="Arial" charset="0"/>
                <a:cs typeface="Arial" charset="0"/>
                <a:sym typeface="Wingdings"/>
              </a:rPr>
              <a:t></a:t>
            </a:r>
            <a:r>
              <a:rPr lang="en-US" sz="1400" dirty="0" smtClean="0">
                <a:solidFill>
                  <a:srgbClr val="7EB606">
                    <a:lumMod val="75000"/>
                  </a:srgbClr>
                </a:solidFill>
                <a:ea typeface="Arial" charset="0"/>
                <a:cs typeface="Arial" charset="0"/>
                <a:sym typeface="Wingdings"/>
              </a:rPr>
              <a:t> &lt;</a:t>
            </a:r>
            <a:r>
              <a:rPr lang="en-US" sz="1400" i="1" dirty="0" err="1" smtClean="0">
                <a:solidFill>
                  <a:srgbClr val="7EB606">
                    <a:lumMod val="75000"/>
                  </a:srgbClr>
                </a:solidFill>
                <a:ea typeface="Arial" charset="0"/>
                <a:cs typeface="Arial" charset="0"/>
                <a:sym typeface="Wingdings"/>
              </a:rPr>
              <a:t>x</a:t>
            </a:r>
            <a:r>
              <a:rPr lang="en-US" sz="1400" i="1" dirty="0" smtClean="0">
                <a:solidFill>
                  <a:srgbClr val="7EB606">
                    <a:lumMod val="75000"/>
                  </a:srgbClr>
                </a:solidFill>
                <a:ea typeface="Arial" charset="0"/>
                <a:cs typeface="Arial" charset="0"/>
                <a:sym typeface="Wingdings"/>
              </a:rPr>
              <a:t>&gt;</a:t>
            </a:r>
            <a:r>
              <a:rPr lang="en-US" sz="1400" dirty="0" smtClean="0">
                <a:solidFill>
                  <a:srgbClr val="7EB606">
                    <a:lumMod val="75000"/>
                  </a:srgbClr>
                </a:solidFill>
                <a:ea typeface="Arial" charset="0"/>
                <a:cs typeface="Arial" charset="0"/>
                <a:sym typeface="Wingdings"/>
              </a:rPr>
              <a:t> = 0.007 (0.07) </a:t>
            </a:r>
            <a:endParaRPr lang="en-US" sz="1400" i="1" dirty="0" smtClean="0">
              <a:solidFill>
                <a:srgbClr val="7EB606">
                  <a:lumMod val="75000"/>
                </a:srgbClr>
              </a:solidFill>
              <a:ea typeface="Arial" charset="0"/>
              <a:cs typeface="Arial" charset="0"/>
            </a:endParaRPr>
          </a:p>
          <a:p>
            <a:pPr marL="804863" lvl="1" indent="-347663" defTabSz="90488">
              <a:lnSpc>
                <a:spcPct val="110000"/>
              </a:lnSpc>
              <a:spcBef>
                <a:spcPts val="300"/>
              </a:spcBef>
            </a:pPr>
            <a:r>
              <a:rPr lang="en-US" sz="1400" b="1" dirty="0" smtClean="0">
                <a:solidFill>
                  <a:srgbClr val="09213B">
                    <a:lumMod val="75000"/>
                    <a:lumOff val="25000"/>
                  </a:srgbClr>
                </a:solidFill>
                <a:ea typeface="Arial" charset="0"/>
                <a:cs typeface="Arial" charset="0"/>
              </a:rPr>
              <a:t>Tevatron (√</a:t>
            </a:r>
            <a:r>
              <a:rPr lang="en-US" sz="1400" b="1" i="1" dirty="0" err="1" smtClean="0">
                <a:solidFill>
                  <a:srgbClr val="09213B">
                    <a:lumMod val="75000"/>
                    <a:lumOff val="25000"/>
                  </a:srgbClr>
                </a:solidFill>
                <a:ea typeface="Arial" charset="0"/>
                <a:cs typeface="Arial" charset="0"/>
              </a:rPr>
              <a:t>s</a:t>
            </a:r>
            <a:r>
              <a:rPr lang="en-US" sz="1400" b="1" dirty="0" smtClean="0">
                <a:solidFill>
                  <a:srgbClr val="09213B">
                    <a:lumMod val="75000"/>
                    <a:lumOff val="25000"/>
                  </a:srgbClr>
                </a:solidFill>
                <a:ea typeface="Arial" charset="0"/>
                <a:cs typeface="Arial" charset="0"/>
              </a:rPr>
              <a:t> = 2 </a:t>
            </a:r>
            <a:r>
              <a:rPr lang="en-US" sz="1400" b="1" dirty="0" err="1" smtClean="0">
                <a:solidFill>
                  <a:srgbClr val="09213B">
                    <a:lumMod val="75000"/>
                    <a:lumOff val="25000"/>
                  </a:srgbClr>
                </a:solidFill>
                <a:ea typeface="Arial" charset="0"/>
                <a:cs typeface="Arial" charset="0"/>
              </a:rPr>
              <a:t>TeV</a:t>
            </a:r>
            <a:r>
              <a:rPr lang="en-US" sz="1400" b="1" dirty="0" smtClean="0">
                <a:solidFill>
                  <a:srgbClr val="09213B">
                    <a:lumMod val="75000"/>
                    <a:lumOff val="25000"/>
                  </a:srgbClr>
                </a:solidFill>
                <a:ea typeface="Arial" charset="0"/>
                <a:cs typeface="Arial" charset="0"/>
              </a:rPr>
              <a:t>):	</a:t>
            </a:r>
          </a:p>
          <a:p>
            <a:pPr marL="804863" lvl="1" indent="-347663" defTabSz="90488">
              <a:lnSpc>
                <a:spcPct val="110000"/>
              </a:lnSpc>
              <a:spcBef>
                <a:spcPts val="300"/>
              </a:spcBef>
              <a:buFont typeface="Lucida Grande"/>
              <a:buChar char="﹣"/>
            </a:pPr>
            <a:r>
              <a:rPr lang="en-US" sz="1400" i="1" dirty="0" smtClean="0">
                <a:solidFill>
                  <a:srgbClr val="09213B">
                    <a:lumMod val="75000"/>
                    <a:lumOff val="25000"/>
                  </a:srgbClr>
                </a:solidFill>
                <a:ea typeface="Arial" charset="0"/>
                <a:cs typeface="Arial" charset="0"/>
              </a:rPr>
              <a:t>M</a:t>
            </a:r>
            <a:r>
              <a:rPr lang="en-US" sz="1400" i="1" baseline="-25000" dirty="0" smtClean="0">
                <a:solidFill>
                  <a:srgbClr val="09213B">
                    <a:lumMod val="75000"/>
                    <a:lumOff val="25000"/>
                  </a:srgbClr>
                </a:solidFill>
                <a:ea typeface="Arial" charset="0"/>
                <a:cs typeface="Arial" charset="0"/>
              </a:rPr>
              <a:t>X</a:t>
            </a:r>
            <a:r>
              <a:rPr lang="en-US" sz="1400" i="1" dirty="0" smtClean="0">
                <a:solidFill>
                  <a:srgbClr val="09213B">
                    <a:lumMod val="75000"/>
                    <a:lumOff val="25000"/>
                  </a:srgbClr>
                </a:solidFill>
                <a:ea typeface="Arial" charset="0"/>
                <a:cs typeface="Arial" charset="0"/>
              </a:rPr>
              <a:t> </a:t>
            </a:r>
            <a:r>
              <a:rPr lang="en-US" sz="1400" dirty="0" smtClean="0">
                <a:solidFill>
                  <a:srgbClr val="09213B">
                    <a:lumMod val="75000"/>
                    <a:lumOff val="25000"/>
                  </a:srgbClr>
                </a:solidFill>
                <a:ea typeface="Arial" charset="0"/>
                <a:cs typeface="Arial" charset="0"/>
              </a:rPr>
              <a:t>= 100 GeV (1 </a:t>
            </a:r>
            <a:r>
              <a:rPr lang="en-US" sz="1400" dirty="0" err="1" smtClean="0">
                <a:solidFill>
                  <a:srgbClr val="09213B">
                    <a:lumMod val="75000"/>
                    <a:lumOff val="25000"/>
                  </a:srgbClr>
                </a:solidFill>
                <a:ea typeface="Arial" charset="0"/>
                <a:cs typeface="Arial" charset="0"/>
              </a:rPr>
              <a:t>TeV</a:t>
            </a:r>
            <a:r>
              <a:rPr lang="en-US" sz="1400" dirty="0" smtClean="0">
                <a:solidFill>
                  <a:srgbClr val="09213B">
                    <a:lumMod val="75000"/>
                    <a:lumOff val="25000"/>
                  </a:srgbClr>
                </a:solidFill>
                <a:ea typeface="Arial" charset="0"/>
                <a:cs typeface="Arial" charset="0"/>
              </a:rPr>
              <a:t>) </a:t>
            </a:r>
            <a:r>
              <a:rPr lang="en-US" sz="1400" dirty="0" err="1" smtClean="0">
                <a:solidFill>
                  <a:srgbClr val="09213B">
                    <a:lumMod val="75000"/>
                    <a:lumOff val="25000"/>
                  </a:srgbClr>
                </a:solidFill>
                <a:ea typeface="Arial" charset="0"/>
                <a:cs typeface="Arial" charset="0"/>
                <a:sym typeface="Wingdings"/>
              </a:rPr>
              <a:t></a:t>
            </a:r>
            <a:r>
              <a:rPr lang="en-US" sz="1400" dirty="0" smtClean="0">
                <a:solidFill>
                  <a:srgbClr val="09213B">
                    <a:lumMod val="75000"/>
                    <a:lumOff val="25000"/>
                  </a:srgbClr>
                </a:solidFill>
                <a:ea typeface="Arial" charset="0"/>
                <a:cs typeface="Arial" charset="0"/>
                <a:sym typeface="Wingdings"/>
              </a:rPr>
              <a:t> &lt;</a:t>
            </a:r>
            <a:r>
              <a:rPr lang="en-US" sz="1400" i="1" dirty="0" err="1" smtClean="0">
                <a:solidFill>
                  <a:srgbClr val="09213B">
                    <a:lumMod val="75000"/>
                    <a:lumOff val="25000"/>
                  </a:srgbClr>
                </a:solidFill>
                <a:ea typeface="Arial" charset="0"/>
                <a:cs typeface="Arial" charset="0"/>
                <a:sym typeface="Wingdings"/>
              </a:rPr>
              <a:t>x</a:t>
            </a:r>
            <a:r>
              <a:rPr lang="en-US" sz="1400" i="1" dirty="0" smtClean="0">
                <a:solidFill>
                  <a:srgbClr val="09213B">
                    <a:lumMod val="75000"/>
                    <a:lumOff val="25000"/>
                  </a:srgbClr>
                </a:solidFill>
                <a:ea typeface="Arial" charset="0"/>
                <a:cs typeface="Arial" charset="0"/>
                <a:sym typeface="Wingdings"/>
              </a:rPr>
              <a:t>&gt;</a:t>
            </a:r>
            <a:r>
              <a:rPr lang="en-US" sz="1400" dirty="0" smtClean="0">
                <a:solidFill>
                  <a:srgbClr val="09213B">
                    <a:lumMod val="75000"/>
                    <a:lumOff val="25000"/>
                  </a:srgbClr>
                </a:solidFill>
                <a:ea typeface="Arial" charset="0"/>
                <a:cs typeface="Arial" charset="0"/>
                <a:sym typeface="Wingdings"/>
              </a:rPr>
              <a:t> = 0.05 		(0.5)</a:t>
            </a:r>
            <a:endParaRPr lang="en-GB" sz="1400" dirty="0" smtClean="0">
              <a:solidFill>
                <a:srgbClr val="09213B">
                  <a:lumMod val="75000"/>
                  <a:lumOff val="25000"/>
                </a:srgbClr>
              </a:solidFill>
              <a:ea typeface="Arial" charset="0"/>
              <a:cs typeface="Arial" charset="0"/>
            </a:endParaRPr>
          </a:p>
        </p:txBody>
      </p:sp>
      <p:sp>
        <p:nvSpPr>
          <p:cNvPr id="67" name="Text Box 25"/>
          <p:cNvSpPr txBox="1">
            <a:spLocks noChangeArrowheads="1"/>
          </p:cNvSpPr>
          <p:nvPr/>
        </p:nvSpPr>
        <p:spPr bwMode="auto">
          <a:xfrm>
            <a:off x="257174" y="5334000"/>
            <a:ext cx="4543424" cy="1011559"/>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800" dirty="0" err="1" smtClean="0">
                <a:solidFill>
                  <a:prstClr val="black"/>
                </a:solidFill>
                <a:ea typeface="Arial" charset="0"/>
                <a:cs typeface="Arial" charset="0"/>
              </a:rPr>
              <a:t>PDFs</a:t>
            </a:r>
            <a:r>
              <a:rPr lang="en-US" sz="1800" dirty="0" smtClean="0">
                <a:solidFill>
                  <a:prstClr val="black"/>
                </a:solidFill>
                <a:ea typeface="Arial" charset="0"/>
                <a:cs typeface="Arial" charset="0"/>
              </a:rPr>
              <a:t> rise dramatically towards low </a:t>
            </a:r>
            <a:r>
              <a:rPr lang="en-US" sz="1800" i="1" dirty="0" err="1" smtClean="0">
                <a:solidFill>
                  <a:prstClr val="black"/>
                </a:solidFill>
                <a:ea typeface="Arial" charset="0"/>
                <a:cs typeface="Arial" charset="0"/>
              </a:rPr>
              <a:t>x</a:t>
            </a:r>
            <a:r>
              <a:rPr lang="en-US" sz="1800" dirty="0" smtClean="0">
                <a:solidFill>
                  <a:prstClr val="black"/>
                </a:solidFill>
                <a:ea typeface="Arial" charset="0"/>
                <a:cs typeface="Arial" charset="0"/>
              </a:rPr>
              <a:t>    </a:t>
            </a:r>
          </a:p>
          <a:p>
            <a:pPr marL="342900" indent="-342900">
              <a:lnSpc>
                <a:spcPct val="110000"/>
              </a:lnSpc>
              <a:spcBef>
                <a:spcPts val="300"/>
              </a:spcBef>
            </a:pPr>
            <a:r>
              <a:rPr lang="en-US" sz="1600" b="1" dirty="0" smtClean="0">
                <a:solidFill>
                  <a:srgbClr val="D00209"/>
                </a:solidFill>
                <a:ea typeface="Arial" charset="0"/>
                <a:cs typeface="Arial" charset="0"/>
                <a:sym typeface="Wingdings"/>
              </a:rPr>
              <a:t>	</a:t>
            </a:r>
            <a:r>
              <a:rPr lang="en-US" sz="1400" b="1" dirty="0" err="1" smtClean="0">
                <a:solidFill>
                  <a:srgbClr val="D00209"/>
                </a:solidFill>
                <a:ea typeface="Arial" charset="0"/>
                <a:cs typeface="Arial" charset="0"/>
                <a:sym typeface="Wingdings"/>
              </a:rPr>
              <a:t></a:t>
            </a:r>
            <a:r>
              <a:rPr lang="en-US" sz="1400" b="1" dirty="0" smtClean="0">
                <a:solidFill>
                  <a:srgbClr val="D00209"/>
                </a:solidFill>
                <a:ea typeface="Arial" charset="0"/>
                <a:cs typeface="Arial" charset="0"/>
                <a:sym typeface="Wingdings"/>
              </a:rPr>
              <a:t> larger cross sections at LHC                        </a:t>
            </a:r>
          </a:p>
          <a:p>
            <a:pPr marL="342900" indent="-342900">
              <a:lnSpc>
                <a:spcPct val="110000"/>
              </a:lnSpc>
              <a:spcBef>
                <a:spcPts val="300"/>
              </a:spcBef>
            </a:pPr>
            <a:r>
              <a:rPr lang="en-US" sz="1400" dirty="0" smtClean="0">
                <a:solidFill>
                  <a:prstClr val="black"/>
                </a:solidFill>
                <a:ea typeface="Arial" charset="0"/>
                <a:cs typeface="Arial" charset="0"/>
                <a:sym typeface="Wingdings"/>
              </a:rPr>
              <a:t>	</a:t>
            </a:r>
            <a:r>
              <a:rPr lang="en-US" sz="1400" dirty="0" err="1" smtClean="0">
                <a:solidFill>
                  <a:prstClr val="black"/>
                </a:solidFill>
                <a:ea typeface="Arial" charset="0"/>
                <a:cs typeface="Arial" charset="0"/>
                <a:sym typeface="Wingdings"/>
              </a:rPr>
              <a:t></a:t>
            </a:r>
            <a:r>
              <a:rPr lang="en-US" sz="1400" dirty="0" smtClean="0">
                <a:solidFill>
                  <a:prstClr val="black"/>
                </a:solidFill>
                <a:ea typeface="Arial" charset="0"/>
                <a:cs typeface="Arial" charset="0"/>
                <a:sym typeface="Wingdings"/>
              </a:rPr>
              <a:t> “gluon collider”</a:t>
            </a:r>
            <a:endParaRPr lang="en-US" sz="1600" dirty="0" smtClean="0">
              <a:solidFill>
                <a:prstClr val="black"/>
              </a:solidFill>
              <a:ea typeface="Arial" charset="0"/>
              <a:cs typeface="Arial" charset="0"/>
              <a:sym typeface="Wingdings"/>
            </a:endParaRPr>
          </a:p>
        </p:txBody>
      </p:sp>
      <p:pic>
        <p:nvPicPr>
          <p:cNvPr id="68" name="Picture 67" descr="dummy.pdf"/>
          <p:cNvPicPr>
            <a:picLocks noChangeAspect="1"/>
          </p:cNvPicPr>
          <p:nvPr/>
        </p:nvPicPr>
        <mc:AlternateContent>
          <mc:Choice xmlns:ma="http://schemas.microsoft.com/office/mac/drawingml/2008/main" Requires="ma">
            <p:blipFill>
              <a:blip r:embed="rId4"/>
              <a:srcRect l="50000" t="9293" r="1323" b="3368"/>
              <a:stretch>
                <a:fillRect/>
              </a:stretch>
            </p:blipFill>
          </mc:Choice>
          <mc:Fallback>
            <p:blipFill>
              <a:blip r:embed="rId5"/>
              <a:srcRect l="50000" t="9293" r="1323" b="3368"/>
              <a:stretch>
                <a:fillRect/>
              </a:stretch>
            </p:blipFill>
          </mc:Fallback>
        </mc:AlternateContent>
        <p:spPr>
          <a:xfrm>
            <a:off x="4816104" y="1615965"/>
            <a:ext cx="4023096" cy="4850453"/>
          </a:xfrm>
          <a:prstGeom prst="rect">
            <a:avLst/>
          </a:prstGeom>
        </p:spPr>
      </p:pic>
      <p:sp>
        <p:nvSpPr>
          <p:cNvPr id="16" name="TextBox 15"/>
          <p:cNvSpPr txBox="1"/>
          <p:nvPr/>
        </p:nvSpPr>
        <p:spPr>
          <a:xfrm>
            <a:off x="5552017" y="5171017"/>
            <a:ext cx="1962150" cy="577081"/>
          </a:xfrm>
          <a:prstGeom prst="rect">
            <a:avLst/>
          </a:prstGeom>
          <a:noFill/>
        </p:spPr>
        <p:txBody>
          <a:bodyPr wrap="square" rtlCol="0">
            <a:spAutoFit/>
          </a:bodyPr>
          <a:lstStyle/>
          <a:p>
            <a:r>
              <a:rPr lang="en-GB" sz="1050" dirty="0" err="1" smtClean="0">
                <a:solidFill>
                  <a:prstClr val="black">
                    <a:lumMod val="50000"/>
                    <a:lumOff val="50000"/>
                  </a:prstClr>
                </a:solidFill>
              </a:rPr>
              <a:t>PDFs</a:t>
            </a:r>
            <a:r>
              <a:rPr lang="en-GB" sz="1050" dirty="0" smtClean="0">
                <a:solidFill>
                  <a:prstClr val="black">
                    <a:lumMod val="50000"/>
                    <a:lumOff val="50000"/>
                  </a:prstClr>
                </a:solidFill>
              </a:rPr>
              <a:t> determined from    global fits to (primarily)        deep inelastic scattering data</a:t>
            </a:r>
            <a:endParaRPr lang="en-GB" sz="1050" dirty="0">
              <a:solidFill>
                <a:prstClr val="black">
                  <a:lumMod val="50000"/>
                  <a:lumOff val="50000"/>
                </a:prstClr>
              </a:solidFill>
            </a:endParaRPr>
          </a:p>
        </p:txBody>
      </p:sp>
      <p:sp>
        <p:nvSpPr>
          <p:cNvPr id="17" name="TextBox 16"/>
          <p:cNvSpPr txBox="1"/>
          <p:nvPr/>
        </p:nvSpPr>
        <p:spPr>
          <a:xfrm rot="16200000">
            <a:off x="7794665" y="4867316"/>
            <a:ext cx="1962150" cy="253916"/>
          </a:xfrm>
          <a:prstGeom prst="rect">
            <a:avLst/>
          </a:prstGeom>
          <a:noFill/>
        </p:spPr>
        <p:txBody>
          <a:bodyPr wrap="square" rtlCol="0">
            <a:spAutoFit/>
          </a:bodyPr>
          <a:lstStyle/>
          <a:p>
            <a:r>
              <a:rPr lang="en-GB" sz="1050" dirty="0" smtClean="0">
                <a:solidFill>
                  <a:prstClr val="black">
                    <a:lumMod val="50000"/>
                    <a:lumOff val="50000"/>
                  </a:prstClr>
                </a:solidFill>
              </a:rPr>
              <a:t>© MSTW 2008, NNLO</a:t>
            </a:r>
            <a:endParaRPr lang="en-GB" sz="1050" dirty="0">
              <a:solidFill>
                <a:prstClr val="black">
                  <a:lumMod val="50000"/>
                  <a:lumOff val="50000"/>
                </a:prstClr>
              </a:solidFill>
            </a:endParaRPr>
          </a:p>
        </p:txBody>
      </p:sp>
      <p:sp>
        <p:nvSpPr>
          <p:cNvPr id="13" name="TextBox 12"/>
          <p:cNvSpPr txBox="1"/>
          <p:nvPr/>
        </p:nvSpPr>
        <p:spPr>
          <a:xfrm>
            <a:off x="6019800" y="4028017"/>
            <a:ext cx="1062886" cy="307777"/>
          </a:xfrm>
          <a:prstGeom prst="rect">
            <a:avLst/>
          </a:prstGeom>
          <a:solidFill>
            <a:schemeClr val="bg1">
              <a:alpha val="83000"/>
            </a:schemeClr>
          </a:solidFill>
        </p:spPr>
        <p:txBody>
          <a:bodyPr wrap="none" rtlCol="0">
            <a:spAutoFit/>
          </a:bodyPr>
          <a:lstStyle/>
          <a:p>
            <a:r>
              <a:rPr lang="en-GB" sz="1400" dirty="0" smtClean="0">
                <a:solidFill>
                  <a:srgbClr val="595959"/>
                </a:solidFill>
              </a:rPr>
              <a:t>sea quarks</a:t>
            </a:r>
            <a:endParaRPr lang="en-GB" sz="1400" dirty="0">
              <a:solidFill>
                <a:srgbClr val="595959"/>
              </a:solidFill>
            </a:endParaRPr>
          </a:p>
        </p:txBody>
      </p:sp>
      <p:sp>
        <p:nvSpPr>
          <p:cNvPr id="14" name="TextBox 13"/>
          <p:cNvSpPr txBox="1"/>
          <p:nvPr/>
        </p:nvSpPr>
        <p:spPr>
          <a:xfrm>
            <a:off x="7504340" y="3210580"/>
            <a:ext cx="1182460" cy="523220"/>
          </a:xfrm>
          <a:prstGeom prst="rect">
            <a:avLst/>
          </a:prstGeom>
          <a:noFill/>
        </p:spPr>
        <p:txBody>
          <a:bodyPr wrap="square" rtlCol="0">
            <a:spAutoFit/>
          </a:bodyPr>
          <a:lstStyle/>
          <a:p>
            <a:r>
              <a:rPr lang="en-GB" sz="1400" dirty="0" smtClean="0">
                <a:solidFill>
                  <a:prstClr val="black">
                    <a:lumMod val="65000"/>
                    <a:lumOff val="35000"/>
                  </a:prstClr>
                </a:solidFill>
              </a:rPr>
              <a:t>valence quarks</a:t>
            </a:r>
            <a:endParaRPr lang="en-GB" sz="1400" dirty="0">
              <a:solidFill>
                <a:prstClr val="black">
                  <a:lumMod val="65000"/>
                  <a:lumOff val="35000"/>
                </a:prstClr>
              </a:solidFill>
            </a:endParaRPr>
          </a:p>
        </p:txBody>
      </p:sp>
    </p:spTree>
  </p:cSld>
  <p:clrMapOvr>
    <a:masterClrMapping/>
  </p:clrMapOvr>
  <p:transition spd="slow">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 Box 25"/>
          <p:cNvSpPr txBox="1">
            <a:spLocks noChangeArrowheads="1"/>
          </p:cNvSpPr>
          <p:nvPr/>
        </p:nvSpPr>
        <p:spPr bwMode="auto">
          <a:xfrm>
            <a:off x="257174" y="1066901"/>
            <a:ext cx="8505826" cy="369332"/>
          </a:xfrm>
          <a:prstGeom prst="rect">
            <a:avLst/>
          </a:prstGeom>
          <a:noFill/>
          <a:ln w="12700">
            <a:noFill/>
            <a:miter lim="800000"/>
            <a:headEnd/>
            <a:tailEnd/>
          </a:ln>
          <a:effectLst/>
        </p:spPr>
        <p:txBody>
          <a:bodyPr wrap="square">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800" dirty="0" smtClean="0">
                <a:solidFill>
                  <a:srgbClr val="18579B"/>
                </a:solidFill>
                <a:ea typeface="Arial" charset="0"/>
                <a:cs typeface="Arial" charset="0"/>
              </a:rPr>
              <a:t>Ratio of “</a:t>
            </a:r>
            <a:r>
              <a:rPr lang="en-US" sz="1800" dirty="0" err="1" smtClean="0">
                <a:solidFill>
                  <a:srgbClr val="18579B"/>
                </a:solidFill>
                <a:ea typeface="Arial" charset="0"/>
                <a:cs typeface="Arial" charset="0"/>
              </a:rPr>
              <a:t>parton</a:t>
            </a:r>
            <a:r>
              <a:rPr lang="en-US" sz="1800" dirty="0" smtClean="0">
                <a:solidFill>
                  <a:srgbClr val="18579B"/>
                </a:solidFill>
                <a:ea typeface="Arial" charset="0"/>
                <a:cs typeface="Arial" charset="0"/>
              </a:rPr>
              <a:t> luminosities” of LHC-to-Tevatron and LHC 7 TeV-to-14 </a:t>
            </a:r>
            <a:r>
              <a:rPr lang="en-US" sz="1800" dirty="0" err="1" smtClean="0">
                <a:solidFill>
                  <a:srgbClr val="18579B"/>
                </a:solidFill>
                <a:ea typeface="Arial" charset="0"/>
                <a:cs typeface="Arial" charset="0"/>
              </a:rPr>
              <a:t>TeV</a:t>
            </a:r>
            <a:endParaRPr lang="en-US" sz="1800" i="1" baseline="-25000" dirty="0" smtClean="0">
              <a:solidFill>
                <a:srgbClr val="18579B"/>
              </a:solidFill>
              <a:ea typeface="Arial" charset="0"/>
              <a:cs typeface="Arial" charset="0"/>
            </a:endParaRPr>
          </a:p>
        </p:txBody>
      </p:sp>
      <p:sp>
        <p:nvSpPr>
          <p:cNvPr id="3"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11"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GB" sz="3600" b="1" dirty="0" smtClean="0">
                <a:solidFill>
                  <a:srgbClr val="262626"/>
                </a:solidFill>
                <a:effectLst>
                  <a:outerShdw blurRad="38100" dist="38100" dir="2700000" algn="tl">
                    <a:srgbClr val="DDDDDD"/>
                  </a:outerShdw>
                </a:effectLst>
                <a:latin typeface="Calibri" charset="0"/>
                <a:ea typeface="Calibri" charset="0"/>
                <a:cs typeface="Calibri" charset="0"/>
              </a:rPr>
              <a:t>Parton Luminosities at LHC and Tevatron</a:t>
            </a:r>
            <a:endParaRPr lang="en-GB" sz="2800" b="1" dirty="0">
              <a:solidFill>
                <a:srgbClr val="E12B0D"/>
              </a:solidFill>
              <a:effectLst>
                <a:outerShdw blurRad="38100" dist="38100" dir="2700000" algn="tl">
                  <a:srgbClr val="DDDDDD"/>
                </a:outerShdw>
              </a:effectLst>
              <a:latin typeface="Calibri" charset="0"/>
              <a:ea typeface="Calibri" charset="0"/>
              <a:cs typeface="Calibri" charset="0"/>
            </a:endParaRPr>
          </a:p>
        </p:txBody>
      </p:sp>
      <p:sp>
        <p:nvSpPr>
          <p:cNvPr id="13" name="Rectangle 12"/>
          <p:cNvSpPr/>
          <p:nvPr/>
        </p:nvSpPr>
        <p:spPr>
          <a:xfrm>
            <a:off x="0" y="1877484"/>
            <a:ext cx="9117592" cy="36449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4" name="Picture 13" descr="lhclumi714_2009.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4509539" y="1702636"/>
            <a:ext cx="3567661" cy="3582682"/>
          </a:xfrm>
          <a:prstGeom prst="rect">
            <a:avLst/>
          </a:prstGeom>
        </p:spPr>
      </p:pic>
      <p:sp>
        <p:nvSpPr>
          <p:cNvPr id="15" name="TextBox 14"/>
          <p:cNvSpPr txBox="1"/>
          <p:nvPr/>
        </p:nvSpPr>
        <p:spPr>
          <a:xfrm>
            <a:off x="7895170" y="4185849"/>
            <a:ext cx="1132418" cy="707886"/>
          </a:xfrm>
          <a:prstGeom prst="rect">
            <a:avLst/>
          </a:prstGeom>
          <a:solidFill>
            <a:schemeClr val="tx1">
              <a:lumMod val="50000"/>
              <a:lumOff val="50000"/>
              <a:alpha val="69000"/>
            </a:schemeClr>
          </a:solidFill>
          <a:effectLst>
            <a:outerShdw blurRad="152400" dist="38100" dir="2700000">
              <a:srgbClr val="000000">
                <a:alpha val="16000"/>
              </a:srgbClr>
            </a:outerShdw>
          </a:effectLst>
        </p:spPr>
        <p:txBody>
          <a:bodyPr wrap="square" rtlCol="0">
            <a:spAutoFit/>
          </a:bodyPr>
          <a:lstStyle/>
          <a:p>
            <a:pPr algn="ctr"/>
            <a:r>
              <a:rPr lang="en-US" sz="1000" i="1" dirty="0" smtClean="0">
                <a:solidFill>
                  <a:srgbClr val="FFFFFF"/>
                </a:solidFill>
              </a:rPr>
              <a:t>J. </a:t>
            </a:r>
            <a:r>
              <a:rPr lang="en-US" sz="1000" i="1" dirty="0" err="1" smtClean="0">
                <a:solidFill>
                  <a:srgbClr val="FFFFFF"/>
                </a:solidFill>
              </a:rPr>
              <a:t>Stirling</a:t>
            </a:r>
            <a:r>
              <a:rPr lang="en-US" sz="1000" i="1" dirty="0" smtClean="0">
                <a:solidFill>
                  <a:srgbClr val="FFFFFF"/>
                </a:solidFill>
              </a:rPr>
              <a:t>: http://</a:t>
            </a:r>
            <a:r>
              <a:rPr lang="en-US" sz="1000" i="1" dirty="0" err="1" smtClean="0">
                <a:solidFill>
                  <a:srgbClr val="FFFFFF"/>
                </a:solidFill>
              </a:rPr>
              <a:t>projects.hepforge.org/mstwpdf/plots/plots.html</a:t>
            </a:r>
            <a:endParaRPr lang="en-GB" sz="1000" i="1" dirty="0">
              <a:solidFill>
                <a:srgbClr val="FFFFFF"/>
              </a:solidFill>
            </a:endParaRPr>
          </a:p>
        </p:txBody>
      </p:sp>
      <p:sp>
        <p:nvSpPr>
          <p:cNvPr id="18" name="Rectangle 17"/>
          <p:cNvSpPr/>
          <p:nvPr/>
        </p:nvSpPr>
        <p:spPr>
          <a:xfrm>
            <a:off x="2317750" y="1998135"/>
            <a:ext cx="306917" cy="1587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p:cNvSpPr/>
          <p:nvPr/>
        </p:nvSpPr>
        <p:spPr>
          <a:xfrm>
            <a:off x="304800" y="5306483"/>
            <a:ext cx="499533" cy="33231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0" name="Picture 19" descr="cmp_5.eps"/>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291243" y="1752237"/>
            <a:ext cx="3930779" cy="3635172"/>
          </a:xfrm>
          <a:prstGeom prst="rect">
            <a:avLst/>
          </a:prstGeom>
        </p:spPr>
      </p:pic>
      <p:grpSp>
        <p:nvGrpSpPr>
          <p:cNvPr id="2" name="Group 21"/>
          <p:cNvGrpSpPr/>
          <p:nvPr/>
        </p:nvGrpSpPr>
        <p:grpSpPr>
          <a:xfrm>
            <a:off x="6858000" y="2738174"/>
            <a:ext cx="2201442" cy="457200"/>
            <a:chOff x="2536697" y="3929856"/>
            <a:chExt cx="2201442" cy="457200"/>
          </a:xfrm>
        </p:grpSpPr>
        <p:sp>
          <p:nvSpPr>
            <p:cNvPr id="23" name="Rounded Rectangle 22"/>
            <p:cNvSpPr/>
            <p:nvPr/>
          </p:nvSpPr>
          <p:spPr>
            <a:xfrm>
              <a:off x="2536697" y="3929856"/>
              <a:ext cx="2201442" cy="457200"/>
            </a:xfrm>
            <a:prstGeom prst="roundRect">
              <a:avLst/>
            </a:prstGeom>
            <a:solidFill>
              <a:schemeClr val="bg1">
                <a:lumMod val="95000"/>
              </a:schemeClr>
            </a:solidFill>
            <a:ln w="635" cap="flat" cmpd="sng" algn="ctr">
              <a:solidFill>
                <a:schemeClr val="tx1">
                  <a:lumMod val="50000"/>
                  <a:lumOff val="50000"/>
                </a:schemeClr>
              </a:solidFill>
              <a:prstDash val="solid"/>
              <a:round/>
              <a:headEnd type="none" w="med" len="med"/>
              <a:tailEnd type="none" w="med" len="med"/>
            </a:ln>
            <a:effectLst>
              <a:outerShdw blurRad="50800" dist="38100" dir="270000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24" name="Object 2"/>
            <p:cNvGraphicFramePr>
              <a:graphicFrameLocks noChangeAspect="1"/>
            </p:cNvGraphicFramePr>
            <p:nvPr/>
          </p:nvGraphicFramePr>
          <p:xfrm>
            <a:off x="2992310" y="4010025"/>
            <a:ext cx="1184275" cy="252413"/>
          </p:xfrm>
          <a:graphic>
            <a:graphicData uri="http://schemas.openxmlformats.org/presentationml/2006/ole">
              <p:oleObj spid="_x0000_s3790850" name="Equation" r:id="rId7" imgW="1028700" imgH="215900" progId="Equation.DSMT4">
                <p:embed/>
              </p:oleObj>
            </a:graphicData>
          </a:graphic>
        </p:graphicFrame>
      </p:grpSp>
      <p:grpSp>
        <p:nvGrpSpPr>
          <p:cNvPr id="4" name="Group 24"/>
          <p:cNvGrpSpPr/>
          <p:nvPr/>
        </p:nvGrpSpPr>
        <p:grpSpPr>
          <a:xfrm>
            <a:off x="6858276" y="3304118"/>
            <a:ext cx="2201166" cy="457200"/>
            <a:chOff x="2536972" y="3929856"/>
            <a:chExt cx="2201166" cy="457200"/>
          </a:xfrm>
        </p:grpSpPr>
        <p:sp>
          <p:nvSpPr>
            <p:cNvPr id="26" name="Rounded Rectangle 25"/>
            <p:cNvSpPr/>
            <p:nvPr/>
          </p:nvSpPr>
          <p:spPr>
            <a:xfrm>
              <a:off x="2536972" y="3929856"/>
              <a:ext cx="2201166" cy="457200"/>
            </a:xfrm>
            <a:prstGeom prst="roundRect">
              <a:avLst/>
            </a:prstGeom>
            <a:solidFill>
              <a:schemeClr val="bg1">
                <a:lumMod val="95000"/>
              </a:schemeClr>
            </a:solidFill>
            <a:ln w="635" cap="flat" cmpd="sng" algn="ctr">
              <a:solidFill>
                <a:schemeClr val="tx1">
                  <a:lumMod val="50000"/>
                  <a:lumOff val="50000"/>
                </a:schemeClr>
              </a:solidFill>
              <a:prstDash val="solid"/>
              <a:round/>
              <a:headEnd type="none" w="med" len="med"/>
              <a:tailEnd type="none" w="med" len="med"/>
            </a:ln>
            <a:effectLst>
              <a:outerShdw blurRad="50800" dist="38100" dir="270000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27" name="Object 2"/>
            <p:cNvGraphicFramePr>
              <a:graphicFrameLocks noChangeAspect="1"/>
            </p:cNvGraphicFramePr>
            <p:nvPr/>
          </p:nvGraphicFramePr>
          <p:xfrm>
            <a:off x="2657346" y="4058444"/>
            <a:ext cx="1944688" cy="236537"/>
          </p:xfrm>
          <a:graphic>
            <a:graphicData uri="http://schemas.openxmlformats.org/presentationml/2006/ole">
              <p:oleObj spid="_x0000_s3790851" name="Equation" r:id="rId8" imgW="1689100" imgH="203200" progId="Equation.DSMT4">
                <p:embed/>
              </p:oleObj>
            </a:graphicData>
          </a:graphic>
        </p:graphicFrame>
      </p:grpSp>
      <p:grpSp>
        <p:nvGrpSpPr>
          <p:cNvPr id="5" name="Group 27"/>
          <p:cNvGrpSpPr/>
          <p:nvPr/>
        </p:nvGrpSpPr>
        <p:grpSpPr>
          <a:xfrm>
            <a:off x="1600200" y="4089403"/>
            <a:ext cx="2692233" cy="457200"/>
            <a:chOff x="2045905" y="3929856"/>
            <a:chExt cx="2692233" cy="457200"/>
          </a:xfrm>
        </p:grpSpPr>
        <p:sp>
          <p:nvSpPr>
            <p:cNvPr id="29" name="Rounded Rectangle 28"/>
            <p:cNvSpPr/>
            <p:nvPr/>
          </p:nvSpPr>
          <p:spPr>
            <a:xfrm>
              <a:off x="2045905" y="3929856"/>
              <a:ext cx="2692233" cy="457200"/>
            </a:xfrm>
            <a:prstGeom prst="roundRect">
              <a:avLst/>
            </a:prstGeom>
            <a:solidFill>
              <a:schemeClr val="bg1">
                <a:lumMod val="95000"/>
              </a:schemeClr>
            </a:solidFill>
            <a:ln w="635" cap="flat" cmpd="sng" algn="ctr">
              <a:solidFill>
                <a:schemeClr val="tx1">
                  <a:lumMod val="50000"/>
                  <a:lumOff val="50000"/>
                </a:schemeClr>
              </a:solidFill>
              <a:prstDash val="solid"/>
              <a:round/>
              <a:headEnd type="none" w="med" len="med"/>
              <a:tailEnd type="none" w="med" len="med"/>
            </a:ln>
            <a:effectLst>
              <a:outerShdw blurRad="50800" dist="38100" dir="270000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30" name="Object 2"/>
            <p:cNvGraphicFramePr>
              <a:graphicFrameLocks noChangeAspect="1"/>
            </p:cNvGraphicFramePr>
            <p:nvPr/>
          </p:nvGraphicFramePr>
          <p:xfrm>
            <a:off x="2143271" y="4030398"/>
            <a:ext cx="2470150" cy="250825"/>
          </p:xfrm>
          <a:graphic>
            <a:graphicData uri="http://schemas.openxmlformats.org/presentationml/2006/ole">
              <p:oleObj spid="_x0000_s3790852" name="Equation" r:id="rId9" imgW="2146300" imgH="215900" progId="Equation.DSMT4">
                <p:embed/>
              </p:oleObj>
            </a:graphicData>
          </a:graphic>
        </p:graphicFrame>
      </p:grpSp>
      <p:sp>
        <p:nvSpPr>
          <p:cNvPr id="31" name="Rectangle 30"/>
          <p:cNvSpPr/>
          <p:nvPr/>
        </p:nvSpPr>
        <p:spPr>
          <a:xfrm>
            <a:off x="260349" y="5552812"/>
            <a:ext cx="7391400" cy="661720"/>
          </a:xfrm>
          <a:prstGeom prst="rect">
            <a:avLst/>
          </a:prstGeom>
        </p:spPr>
        <p:txBody>
          <a:bodyPr wrap="square">
            <a:spAutoFit/>
          </a:bodyPr>
          <a:lstStyle/>
          <a:p>
            <a:pPr marL="360363" indent="-360363">
              <a:buFont typeface="Arial"/>
              <a:buChar char="•"/>
            </a:pPr>
            <a:r>
              <a:rPr lang="en-US" sz="1600" dirty="0" smtClean="0">
                <a:solidFill>
                  <a:schemeClr val="tx1">
                    <a:lumMod val="75000"/>
                    <a:lumOff val="25000"/>
                  </a:schemeClr>
                </a:solidFill>
              </a:rPr>
              <a:t>High </a:t>
            </a:r>
            <a:r>
              <a:rPr lang="en-US" sz="1600" i="1" dirty="0" smtClean="0">
                <a:solidFill>
                  <a:schemeClr val="tx1">
                    <a:lumMod val="75000"/>
                    <a:lumOff val="25000"/>
                  </a:schemeClr>
                </a:solidFill>
              </a:rPr>
              <a:t>M</a:t>
            </a:r>
            <a:r>
              <a:rPr lang="en-US" sz="1600" i="1" baseline="-25000" dirty="0" smtClean="0">
                <a:solidFill>
                  <a:schemeClr val="tx1">
                    <a:lumMod val="75000"/>
                    <a:lumOff val="25000"/>
                  </a:schemeClr>
                </a:solidFill>
              </a:rPr>
              <a:t>X</a:t>
            </a:r>
            <a:r>
              <a:rPr lang="en-US" sz="1600" dirty="0" smtClean="0">
                <a:solidFill>
                  <a:schemeClr val="tx1">
                    <a:lumMod val="75000"/>
                    <a:lumOff val="25000"/>
                  </a:schemeClr>
                </a:solidFill>
              </a:rPr>
              <a:t> production through gluon fusion requires large CM energy</a:t>
            </a:r>
          </a:p>
          <a:p>
            <a:pPr marL="360363" indent="-360363">
              <a:spcBef>
                <a:spcPts val="600"/>
              </a:spcBef>
              <a:buFont typeface="Arial"/>
              <a:buChar char="•"/>
            </a:pPr>
            <a:r>
              <a:rPr lang="en-GB" sz="1600" dirty="0" smtClean="0">
                <a:solidFill>
                  <a:schemeClr val="tx1">
                    <a:lumMod val="75000"/>
                    <a:lumOff val="25000"/>
                  </a:schemeClr>
                </a:solidFill>
              </a:rPr>
              <a:t>Less so for quark-</a:t>
            </a:r>
            <a:r>
              <a:rPr lang="en-GB" sz="1600" dirty="0" err="1" smtClean="0">
                <a:solidFill>
                  <a:schemeClr val="tx1">
                    <a:lumMod val="75000"/>
                    <a:lumOff val="25000"/>
                  </a:schemeClr>
                </a:solidFill>
              </a:rPr>
              <a:t>antiquark</a:t>
            </a:r>
            <a:r>
              <a:rPr lang="en-GB" sz="1600" dirty="0" smtClean="0">
                <a:solidFill>
                  <a:schemeClr val="tx1">
                    <a:lumMod val="75000"/>
                    <a:lumOff val="25000"/>
                  </a:schemeClr>
                </a:solidFill>
              </a:rPr>
              <a:t> scattering which has slow rise for </a:t>
            </a:r>
            <a:r>
              <a:rPr lang="en-GB" sz="1600" i="1" dirty="0" smtClean="0">
                <a:solidFill>
                  <a:schemeClr val="tx1">
                    <a:lumMod val="75000"/>
                    <a:lumOff val="25000"/>
                  </a:schemeClr>
                </a:solidFill>
              </a:rPr>
              <a:t>M</a:t>
            </a:r>
            <a:r>
              <a:rPr lang="en-GB" sz="1600" i="1" baseline="-25000" dirty="0" smtClean="0">
                <a:solidFill>
                  <a:schemeClr val="tx1">
                    <a:lumMod val="75000"/>
                    <a:lumOff val="25000"/>
                  </a:schemeClr>
                </a:solidFill>
              </a:rPr>
              <a:t>X</a:t>
            </a:r>
            <a:r>
              <a:rPr lang="en-GB" sz="1600" dirty="0" smtClean="0">
                <a:solidFill>
                  <a:schemeClr val="tx1">
                    <a:lumMod val="75000"/>
                    <a:lumOff val="25000"/>
                  </a:schemeClr>
                </a:solidFill>
              </a:rPr>
              <a:t> &lt; 300 GeV </a:t>
            </a:r>
            <a:endParaRPr lang="en-US" sz="1600" dirty="0" smtClean="0">
              <a:solidFill>
                <a:schemeClr val="tx1">
                  <a:lumMod val="75000"/>
                  <a:lumOff val="25000"/>
                </a:schemeClr>
              </a:solidFill>
            </a:endParaRPr>
          </a:p>
        </p:txBody>
      </p:sp>
    </p:spTree>
  </p:cSld>
  <p:clrMapOvr>
    <a:masterClrMapping/>
  </p:clrMapOvr>
  <p:transition spd="slow">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4" name="Rectangle 11"/>
          <p:cNvSpPr>
            <a:spLocks noChangeArrowheads="1"/>
          </p:cNvSpPr>
          <p:nvPr/>
        </p:nvSpPr>
        <p:spPr bwMode="auto">
          <a:xfrm>
            <a:off x="0" y="0"/>
            <a:ext cx="9144000" cy="1133475"/>
          </a:xfrm>
          <a:prstGeom prst="rect">
            <a:avLst/>
          </a:prstGeom>
          <a:solidFill>
            <a:srgbClr val="000000"/>
          </a:solidFill>
          <a:ln w="3175">
            <a:noFill/>
            <a:miter lim="800000"/>
            <a:headEnd/>
            <a:tailEnd/>
          </a:ln>
          <a:effectLst/>
        </p:spPr>
        <p:txBody>
          <a:bodyPr wrap="none"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pic>
        <p:nvPicPr>
          <p:cNvPr id="5" name="Picture 9" descr="Detector_Cut_Section"/>
          <p:cNvPicPr>
            <a:picLocks noChangeAspect="1" noChangeArrowheads="1"/>
          </p:cNvPicPr>
          <p:nvPr/>
        </p:nvPicPr>
        <p:blipFill>
          <a:blip r:embed="rId2"/>
          <a:srcRect/>
          <a:stretch>
            <a:fillRect/>
          </a:stretch>
        </p:blipFill>
        <p:spPr bwMode="auto">
          <a:xfrm>
            <a:off x="1422400" y="908050"/>
            <a:ext cx="6615113" cy="5365750"/>
          </a:xfrm>
          <a:prstGeom prst="rect">
            <a:avLst/>
          </a:prstGeom>
          <a:noFill/>
        </p:spPr>
      </p:pic>
      <p:pic>
        <p:nvPicPr>
          <p:cNvPr id="6" name="Picture 10" descr="ATLAS_White_560x720_0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351838" y="5408613"/>
            <a:ext cx="630237" cy="809625"/>
          </a:xfrm>
          <a:prstGeom prst="rect">
            <a:avLst/>
          </a:prstGeom>
          <a:noFill/>
          <a:ln w="9525">
            <a:solidFill>
              <a:srgbClr val="9BDEFF"/>
            </a:solidFill>
            <a:miter lim="800000"/>
            <a:headEnd/>
            <a:tailEnd/>
          </a:ln>
        </p:spPr>
      </p:pic>
      <p:sp>
        <p:nvSpPr>
          <p:cNvPr id="7" name="Text Box 12"/>
          <p:cNvSpPr txBox="1">
            <a:spLocks noChangeArrowheads="1"/>
          </p:cNvSpPr>
          <p:nvPr/>
        </p:nvSpPr>
        <p:spPr bwMode="auto">
          <a:xfrm>
            <a:off x="0" y="115888"/>
            <a:ext cx="9144000" cy="586957"/>
          </a:xfrm>
          <a:prstGeom prst="rect">
            <a:avLst/>
          </a:prstGeom>
          <a:solidFill>
            <a:srgbClr val="333333"/>
          </a:solidFill>
          <a:ln w="9525">
            <a:noFill/>
            <a:miter lim="800000"/>
            <a:headEnd/>
            <a:tailEnd/>
          </a:ln>
          <a:effectLst/>
        </p:spPr>
        <p:txBody>
          <a:bodyPr lIns="90000" tIns="46800" rIns="90000" bIns="46800">
            <a:prstTxWarp prst="textNoShape">
              <a:avLst/>
            </a:prstTxWarp>
            <a:spAutoFit/>
          </a:bodyPr>
          <a:lstStyle/>
          <a:p>
            <a:pPr algn="ctr" defTabSz="914400" eaLnBrk="0" fontAlgn="auto" hangingPunct="0">
              <a:spcBef>
                <a:spcPts val="0"/>
              </a:spcBef>
              <a:spcAft>
                <a:spcPts val="0"/>
              </a:spcAft>
              <a:defRPr/>
            </a:pPr>
            <a:r>
              <a:rPr lang="en-US" sz="3200" kern="0" dirty="0" smtClean="0">
                <a:solidFill>
                  <a:srgbClr val="FFFFFF"/>
                </a:solidFill>
                <a:latin typeface="Trebuchet MS"/>
                <a:cs typeface="Trebuchet MS"/>
              </a:rPr>
              <a:t>Detector </a:t>
            </a:r>
            <a:r>
              <a:rPr lang="en-US" sz="3200" kern="0" dirty="0">
                <a:solidFill>
                  <a:srgbClr val="FFFFFF"/>
                </a:solidFill>
                <a:latin typeface="Trebuchet MS"/>
                <a:cs typeface="Trebuchet MS"/>
              </a:rPr>
              <a:t>Layers</a:t>
            </a:r>
          </a:p>
        </p:txBody>
      </p:sp>
      <p:sp>
        <p:nvSpPr>
          <p:cNvPr id="8" name="Text Box 13"/>
          <p:cNvSpPr txBox="1">
            <a:spLocks noChangeArrowheads="1"/>
          </p:cNvSpPr>
          <p:nvPr/>
        </p:nvSpPr>
        <p:spPr bwMode="auto">
          <a:xfrm>
            <a:off x="115888" y="952500"/>
            <a:ext cx="1484311" cy="3472745"/>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2000" dirty="0">
                <a:solidFill>
                  <a:srgbClr val="EAEAEA"/>
                </a:solidFill>
                <a:latin typeface="Trebuchet MS"/>
                <a:ea typeface="Arial" charset="0"/>
                <a:cs typeface="Trebuchet MS"/>
              </a:rPr>
              <a:t>Particles are detected through their interaction with the active detector materials </a:t>
            </a:r>
          </a:p>
        </p:txBody>
      </p:sp>
    </p:spTree>
  </p:cSld>
  <p:clrMapOvr>
    <a:masterClrMapping/>
  </p:clrMapOvr>
  <p:transition spd="slow">
    <p:fade/>
  </p:transition>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5" descr="LHC-ATLAS"/>
          <p:cNvPicPr>
            <a:picLocks noChangeAspect="1" noChangeArrowheads="1"/>
          </p:cNvPicPr>
          <p:nvPr/>
        </p:nvPicPr>
        <p:blipFill>
          <a:blip r:embed="rId3">
            <a:lum bright="36000"/>
            <a:grayscl/>
          </a:blip>
          <a:srcRect/>
          <a:stretch>
            <a:fillRect/>
          </a:stretch>
        </p:blipFill>
        <p:spPr bwMode="auto">
          <a:xfrm>
            <a:off x="0" y="0"/>
            <a:ext cx="9144000" cy="6537325"/>
          </a:xfrm>
          <a:prstGeom prst="rect">
            <a:avLst/>
          </a:prstGeom>
          <a:noFill/>
          <a:ln w="9525">
            <a:noFill/>
            <a:miter lim="800000"/>
            <a:headEnd/>
            <a:tailEnd/>
          </a:ln>
        </p:spPr>
      </p:pic>
      <p:sp>
        <p:nvSpPr>
          <p:cNvPr id="165" name="Text Box 162"/>
          <p:cNvSpPr txBox="1">
            <a:spLocks noChangeArrowheads="1"/>
          </p:cNvSpPr>
          <p:nvPr/>
        </p:nvSpPr>
        <p:spPr bwMode="auto">
          <a:xfrm>
            <a:off x="0" y="-3175"/>
            <a:ext cx="9144000" cy="675250"/>
          </a:xfrm>
          <a:prstGeom prst="rect">
            <a:avLst/>
          </a:prstGeom>
          <a:solidFill>
            <a:schemeClr val="bg1">
              <a:alpha val="89000"/>
            </a:schemeClr>
          </a:solidFill>
          <a:ln w="9525">
            <a:noFill/>
            <a:miter lim="800000"/>
            <a:headEnd/>
            <a:tailEnd/>
          </a:ln>
          <a:effectLst/>
        </p:spPr>
        <p:txBody>
          <a:bodyPr lIns="90000" tIns="46800" rIns="90000" bIns="93600">
            <a:prstTxWarp prst="textNoShape">
              <a:avLst/>
            </a:prstTxWarp>
            <a:spAutoFit/>
          </a:bodyPr>
          <a:lstStyle/>
          <a:p>
            <a:pPr algn="ctr" eaLnBrk="0" hangingPunct="0">
              <a:lnSpc>
                <a:spcPct val="110000"/>
              </a:lnSpc>
            </a:pPr>
            <a:r>
              <a:rPr lang="en-US" sz="3200" i="1" dirty="0" err="1" smtClean="0">
                <a:solidFill>
                  <a:srgbClr val="000066"/>
                </a:solidFill>
                <a:latin typeface="Trebuchet MS"/>
                <a:cs typeface="Trebuchet MS"/>
              </a:rPr>
              <a:t>pp</a:t>
            </a:r>
            <a:r>
              <a:rPr lang="en-US" sz="3200" dirty="0" err="1" smtClean="0">
                <a:solidFill>
                  <a:srgbClr val="000066"/>
                </a:solidFill>
                <a:latin typeface="Trebuchet MS"/>
                <a:cs typeface="Trebuchet MS"/>
              </a:rPr>
              <a:t>(bar</a:t>
            </a:r>
            <a:r>
              <a:rPr lang="en-US" sz="3200" dirty="0" smtClean="0">
                <a:solidFill>
                  <a:srgbClr val="000066"/>
                </a:solidFill>
                <a:latin typeface="Trebuchet MS"/>
                <a:cs typeface="Trebuchet MS"/>
              </a:rPr>
              <a:t>) Cross Sections</a:t>
            </a:r>
          </a:p>
        </p:txBody>
      </p:sp>
      <p:sp>
        <p:nvSpPr>
          <p:cNvPr id="166" name="Rectangle 3"/>
          <p:cNvSpPr>
            <a:spLocks noChangeArrowheads="1"/>
          </p:cNvSpPr>
          <p:nvPr/>
        </p:nvSpPr>
        <p:spPr bwMode="auto">
          <a:xfrm>
            <a:off x="0" y="773113"/>
            <a:ext cx="9144000" cy="5773737"/>
          </a:xfrm>
          <a:prstGeom prst="rect">
            <a:avLst/>
          </a:prstGeom>
          <a:solidFill>
            <a:schemeClr val="bg1">
              <a:alpha val="83920"/>
            </a:schemeClr>
          </a:solidFill>
          <a:ln w="3175">
            <a:solidFill>
              <a:schemeClr val="bg2"/>
            </a:solidFill>
            <a:miter lim="800000"/>
            <a:headEnd/>
            <a:tailEnd/>
          </a:ln>
        </p:spPr>
        <p:txBody>
          <a:bodyPr lIns="90000" tIns="46800" rIns="90000" bIns="46800" anchor="ctr">
            <a:prstTxWarp prst="textNoShape">
              <a:avLst/>
            </a:prstTxWarp>
            <a:spAutoFit/>
          </a:bodyPr>
          <a:lstStyle/>
          <a:p>
            <a:endParaRPr lang="en-GB" sz="1800"/>
          </a:p>
        </p:txBody>
      </p:sp>
      <p:sp>
        <p:nvSpPr>
          <p:cNvPr id="167" name="Rectangle 166"/>
          <p:cNvSpPr/>
          <p:nvPr/>
        </p:nvSpPr>
        <p:spPr>
          <a:xfrm>
            <a:off x="110068" y="773113"/>
            <a:ext cx="3871912" cy="5773737"/>
          </a:xfrm>
          <a:prstGeom prst="rect">
            <a:avLst/>
          </a:prstGeom>
          <a:solidFill>
            <a:srgbClr val="FFFFFF"/>
          </a:solidFill>
          <a:ln>
            <a:noFill/>
          </a:ln>
          <a:effectLst>
            <a:outerShdw blurRad="165100" dist="23000" dir="5400000" rotWithShape="0">
              <a:srgbClr val="000000">
                <a:alpha val="24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GB" sz="1800">
              <a:solidFill>
                <a:srgbClr val="FFFFFF"/>
              </a:solidFill>
              <a:ea typeface="ＭＳ Ｐゴシック" charset="-128"/>
              <a:cs typeface="ＭＳ Ｐゴシック" charset="-128"/>
            </a:endParaRPr>
          </a:p>
        </p:txBody>
      </p:sp>
      <p:pic>
        <p:nvPicPr>
          <p:cNvPr id="168" name="Picture 4"/>
          <p:cNvPicPr>
            <a:picLocks noChangeAspect="1" noChangeArrowheads="1"/>
          </p:cNvPicPr>
          <p:nvPr/>
        </p:nvPicPr>
        <p:blipFill>
          <a:blip r:embed="rId4">
            <a:clrChange>
              <a:clrFrom>
                <a:srgbClr val="D9ECF0"/>
              </a:clrFrom>
              <a:clrTo>
                <a:srgbClr val="D9ECF0">
                  <a:alpha val="0"/>
                </a:srgbClr>
              </a:clrTo>
            </a:clrChange>
          </a:blip>
          <a:srcRect l="9737" r="16466"/>
          <a:stretch>
            <a:fillRect/>
          </a:stretch>
        </p:blipFill>
        <p:spPr bwMode="auto">
          <a:xfrm>
            <a:off x="168805" y="863600"/>
            <a:ext cx="3584575" cy="5637213"/>
          </a:xfrm>
          <a:prstGeom prst="rect">
            <a:avLst/>
          </a:prstGeom>
          <a:noFill/>
          <a:ln w="9525">
            <a:noFill/>
            <a:miter lim="800000"/>
            <a:headEnd/>
            <a:tailEnd/>
          </a:ln>
        </p:spPr>
      </p:pic>
      <p:sp>
        <p:nvSpPr>
          <p:cNvPr id="289" name="Line 125"/>
          <p:cNvSpPr>
            <a:spLocks noChangeShapeType="1"/>
          </p:cNvSpPr>
          <p:nvPr/>
        </p:nvSpPr>
        <p:spPr bwMode="auto">
          <a:xfrm flipH="1">
            <a:off x="2584980" y="1344613"/>
            <a:ext cx="0" cy="4657725"/>
          </a:xfrm>
          <a:prstGeom prst="line">
            <a:avLst/>
          </a:prstGeom>
          <a:noFill/>
          <a:ln w="22225">
            <a:solidFill>
              <a:srgbClr val="01CB14"/>
            </a:solidFill>
            <a:prstDash val="sysDot"/>
            <a:round/>
            <a:headEnd/>
            <a:tailEnd/>
          </a:ln>
          <a:effectLst>
            <a:outerShdw blurRad="50800" dist="38100" dir="13140000">
              <a:srgbClr val="000000">
                <a:alpha val="24000"/>
              </a:srgbClr>
            </a:outerShdw>
          </a:effectLst>
        </p:spPr>
        <p:txBody>
          <a:bodyPr lIns="90000" tIns="46800" rIns="90000" bIns="46800" anchor="ctr">
            <a:prstTxWarp prst="textNoShape">
              <a:avLst/>
            </a:prstTxWarp>
            <a:spAutoFit/>
          </a:bodyPr>
          <a:lstStyle/>
          <a:p>
            <a:pPr>
              <a:defRPr/>
            </a:pPr>
            <a:endParaRPr lang="en-GB" sz="1800">
              <a:latin typeface="Arial" pitchFamily="-65" charset="0"/>
              <a:ea typeface="ＭＳ Ｐゴシック" pitchFamily="-65" charset="-128"/>
              <a:cs typeface="ＭＳ Ｐゴシック" pitchFamily="-65" charset="-128"/>
            </a:endParaRPr>
          </a:p>
        </p:txBody>
      </p:sp>
      <p:sp>
        <p:nvSpPr>
          <p:cNvPr id="323" name="Line 125"/>
          <p:cNvSpPr>
            <a:spLocks noChangeShapeType="1"/>
          </p:cNvSpPr>
          <p:nvPr/>
        </p:nvSpPr>
        <p:spPr bwMode="auto">
          <a:xfrm flipH="1">
            <a:off x="2818343" y="1336675"/>
            <a:ext cx="0" cy="4713288"/>
          </a:xfrm>
          <a:prstGeom prst="line">
            <a:avLst/>
          </a:prstGeom>
          <a:noFill/>
          <a:ln w="22225">
            <a:solidFill>
              <a:srgbClr val="3366FF"/>
            </a:solidFill>
            <a:prstDash val="sysDot"/>
            <a:round/>
            <a:headEnd/>
            <a:tailEnd/>
          </a:ln>
          <a:effectLst>
            <a:outerShdw blurRad="50800" dist="38100" dir="13140000">
              <a:srgbClr val="000000">
                <a:alpha val="24000"/>
              </a:srgbClr>
            </a:outerShdw>
          </a:effectLst>
        </p:spPr>
        <p:txBody>
          <a:bodyPr lIns="90000" tIns="46800" rIns="90000" bIns="46800" anchor="ctr">
            <a:prstTxWarp prst="textNoShape">
              <a:avLst/>
            </a:prstTxWarp>
            <a:spAutoFit/>
          </a:bodyPr>
          <a:lstStyle/>
          <a:p>
            <a:pPr>
              <a:defRPr/>
            </a:pPr>
            <a:endParaRPr lang="en-GB" sz="1800">
              <a:latin typeface="Arial" pitchFamily="-65" charset="0"/>
              <a:ea typeface="ＭＳ Ｐゴシック" pitchFamily="-65" charset="-128"/>
              <a:cs typeface="ＭＳ Ｐゴシック" pitchFamily="-65" charset="-128"/>
            </a:endParaRPr>
          </a:p>
        </p:txBody>
      </p:sp>
      <p:graphicFrame>
        <p:nvGraphicFramePr>
          <p:cNvPr id="327" name="Table 326"/>
          <p:cNvGraphicFramePr>
            <a:graphicFrameLocks noGrp="1"/>
          </p:cNvGraphicFramePr>
          <p:nvPr/>
        </p:nvGraphicFramePr>
        <p:xfrm>
          <a:off x="4572000" y="1162050"/>
          <a:ext cx="4267200" cy="4181475"/>
        </p:xfrm>
        <a:graphic>
          <a:graphicData uri="http://schemas.openxmlformats.org/drawingml/2006/table">
            <a:tbl>
              <a:tblPr/>
              <a:tblGrid>
                <a:gridCol w="1422400"/>
                <a:gridCol w="1422400"/>
                <a:gridCol w="142240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FFFF"/>
                          </a:solidFill>
                          <a:effectLst/>
                          <a:latin typeface="Arial" charset="0"/>
                          <a:ea typeface="Arial" charset="0"/>
                          <a:cs typeface="Arial" charset="0"/>
                        </a:rPr>
                        <a:t>Process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FFFF"/>
                          </a:solidFill>
                          <a:effectLst/>
                          <a:latin typeface="Arial" charset="0"/>
                          <a:ea typeface="Arial" charset="0"/>
                          <a:cs typeface="Arial" charset="0"/>
                        </a:rPr>
                        <a:t>Cross section (nb) </a:t>
                      </a:r>
                      <a:r>
                        <a:rPr kumimoji="0" lang="en-GB" sz="1200" b="0" i="0" u="none" strike="noStrike" cap="none" normalizeH="0" baseline="0" smtClean="0">
                          <a:ln>
                            <a:noFill/>
                          </a:ln>
                          <a:solidFill>
                            <a:srgbClr val="FFFFFF"/>
                          </a:solidFill>
                          <a:effectLst/>
                          <a:latin typeface="Arial" charset="0"/>
                          <a:ea typeface="Arial" charset="0"/>
                          <a:cs typeface="Arial" charset="0"/>
                        </a:rPr>
                        <a:t>at 14 TeV CM energy</a:t>
                      </a:r>
                      <a:endParaRPr kumimoji="0" lang="en-GB" sz="1600" b="0" i="0" u="none" strike="noStrike" cap="none" normalizeH="0" baseline="0" smtClean="0">
                        <a:ln>
                          <a:noFill/>
                        </a:ln>
                        <a:solidFill>
                          <a:srgbClr val="FFFFFF"/>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FFFF"/>
                          </a:solidFill>
                          <a:effectLst/>
                          <a:latin typeface="Arial" charset="0"/>
                          <a:ea typeface="Arial" charset="0"/>
                          <a:cs typeface="Arial" charset="0"/>
                        </a:rPr>
                        <a:t>Production rates (Hz) </a:t>
                      </a:r>
                    </a:p>
                    <a:p>
                      <a:pPr marL="0" marR="0" lvl="0" indent="0" algn="l" defTabSz="457200" rtl="0" eaLnBrk="1" fontAlgn="base" latinLnBrk="0" hangingPunct="1">
                        <a:lnSpc>
                          <a:spcPct val="100000"/>
                        </a:lnSpc>
                        <a:spcBef>
                          <a:spcPts val="600"/>
                        </a:spcBef>
                        <a:spcAft>
                          <a:spcPct val="0"/>
                        </a:spcAft>
                        <a:buClrTx/>
                        <a:buSzTx/>
                        <a:buFontTx/>
                        <a:buNone/>
                        <a:tabLst/>
                      </a:pPr>
                      <a:r>
                        <a:rPr kumimoji="0" lang="en-GB" sz="1200" b="0" i="0" u="none" strike="noStrike" cap="none" normalizeH="0" baseline="0" smtClean="0">
                          <a:ln>
                            <a:noFill/>
                          </a:ln>
                          <a:solidFill>
                            <a:srgbClr val="FFFFFF"/>
                          </a:solidFill>
                          <a:effectLst/>
                          <a:latin typeface="Arial" charset="0"/>
                          <a:ea typeface="Arial" charset="0"/>
                          <a:cs typeface="Arial" charset="0"/>
                        </a:rPr>
                        <a:t>at </a:t>
                      </a:r>
                      <a:r>
                        <a:rPr kumimoji="0" lang="en-GB" sz="1200" b="0" i="1" u="none" strike="noStrike" cap="none" normalizeH="0" baseline="0" smtClean="0">
                          <a:ln>
                            <a:noFill/>
                          </a:ln>
                          <a:solidFill>
                            <a:srgbClr val="FFFFFF"/>
                          </a:solidFill>
                          <a:effectLst/>
                          <a:latin typeface="Arial" charset="0"/>
                          <a:ea typeface="Arial" charset="0"/>
                          <a:cs typeface="Arial" charset="0"/>
                        </a:rPr>
                        <a:t>L</a:t>
                      </a:r>
                      <a:r>
                        <a:rPr kumimoji="0" lang="en-GB" sz="1200" b="0" i="0" u="none" strike="noStrike" cap="none" normalizeH="0" baseline="0" smtClean="0">
                          <a:ln>
                            <a:noFill/>
                          </a:ln>
                          <a:solidFill>
                            <a:srgbClr val="FFFFFF"/>
                          </a:solidFill>
                          <a:effectLst/>
                          <a:latin typeface="Arial" charset="0"/>
                          <a:ea typeface="Arial" charset="0"/>
                          <a:cs typeface="Arial" charset="0"/>
                        </a:rPr>
                        <a:t>=10</a:t>
                      </a:r>
                      <a:r>
                        <a:rPr kumimoji="0" lang="en-GB" sz="1200" b="0" i="0" u="none" strike="noStrike" cap="none" normalizeH="0" baseline="30000" smtClean="0">
                          <a:ln>
                            <a:noFill/>
                          </a:ln>
                          <a:solidFill>
                            <a:srgbClr val="FFFFFF"/>
                          </a:solidFill>
                          <a:effectLst/>
                          <a:latin typeface="Arial" charset="0"/>
                          <a:ea typeface="Arial" charset="0"/>
                          <a:cs typeface="Arial" charset="0"/>
                        </a:rPr>
                        <a:t>34</a:t>
                      </a:r>
                      <a:r>
                        <a:rPr kumimoji="0" lang="en-GB" sz="1200" b="0" i="0" u="none" strike="noStrike" cap="none" normalizeH="0" baseline="0" smtClean="0">
                          <a:ln>
                            <a:noFill/>
                          </a:ln>
                          <a:solidFill>
                            <a:srgbClr val="FFFFFF"/>
                          </a:solidFill>
                          <a:effectLst/>
                          <a:latin typeface="Arial" charset="0"/>
                          <a:ea typeface="Arial" charset="0"/>
                          <a:cs typeface="Arial" charset="0"/>
                        </a:rPr>
                        <a:t> cm</a:t>
                      </a:r>
                      <a:r>
                        <a:rPr kumimoji="0" lang="en-GB" sz="1200" b="0" i="0" u="none" strike="noStrike" cap="none" normalizeH="0" baseline="30000" smtClean="0">
                          <a:ln>
                            <a:noFill/>
                          </a:ln>
                          <a:solidFill>
                            <a:srgbClr val="FFFFFF"/>
                          </a:solidFill>
                          <a:effectLst/>
                          <a:latin typeface="Arial" charset="0"/>
                          <a:ea typeface="Arial" charset="0"/>
                          <a:cs typeface="Arial" charset="0"/>
                        </a:rPr>
                        <a:t>−2</a:t>
                      </a:r>
                      <a:r>
                        <a:rPr kumimoji="0" lang="en-GB" sz="1200" b="0" i="0" u="none" strike="noStrike" cap="none" normalizeH="0" baseline="0" smtClean="0">
                          <a:ln>
                            <a:noFill/>
                          </a:ln>
                          <a:solidFill>
                            <a:srgbClr val="FFFFFF"/>
                          </a:solidFill>
                          <a:effectLst/>
                          <a:latin typeface="Arial" charset="0"/>
                          <a:ea typeface="Arial" charset="0"/>
                          <a:cs typeface="Arial" charset="0"/>
                        </a:rPr>
                        <a:t>s</a:t>
                      </a:r>
                      <a:r>
                        <a:rPr kumimoji="0" lang="en-GB" sz="1200" b="0" i="0" u="none" strike="noStrike" cap="none" normalizeH="0" baseline="30000" smtClean="0">
                          <a:ln>
                            <a:noFill/>
                          </a:ln>
                          <a:solidFill>
                            <a:srgbClr val="FFFFFF"/>
                          </a:solidFill>
                          <a:effectLst/>
                          <a:latin typeface="Arial" charset="0"/>
                          <a:ea typeface="Arial" charset="0"/>
                          <a:cs typeface="Arial" charset="0"/>
                        </a:rPr>
                        <a:t>−2</a:t>
                      </a:r>
                      <a:endParaRPr kumimoji="0" lang="en-GB" sz="1600" b="0" i="0" u="none" strike="noStrike" cap="none" normalizeH="0" baseline="30000" smtClean="0">
                        <a:ln>
                          <a:noFill/>
                        </a:ln>
                        <a:solidFill>
                          <a:srgbClr val="FFFFFF"/>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F7F7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10</a:t>
                      </a:r>
                      <a:r>
                        <a:rPr kumimoji="0" lang="en-GB" sz="1600" b="0" i="0" u="none" strike="noStrike" cap="none" normalizeH="0" baseline="30000" smtClean="0">
                          <a:ln>
                            <a:noFill/>
                          </a:ln>
                          <a:solidFill>
                            <a:srgbClr val="000000"/>
                          </a:solidFill>
                          <a:effectLst/>
                          <a:latin typeface="Arial" charset="0"/>
                          <a:ea typeface="Arial" charset="0"/>
                          <a:cs typeface="Arial" charset="0"/>
                        </a:rPr>
                        <a:t>8</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10</a:t>
                      </a:r>
                      <a:r>
                        <a:rPr kumimoji="0" lang="en-GB" sz="1600" b="0" i="0" u="none" strike="noStrike" cap="none" normalizeH="0" baseline="30000" smtClean="0">
                          <a:ln>
                            <a:noFill/>
                          </a:ln>
                          <a:solidFill>
                            <a:srgbClr val="000000"/>
                          </a:solidFill>
                          <a:effectLst/>
                          <a:latin typeface="Arial" charset="0"/>
                          <a:ea typeface="Arial" charset="0"/>
                          <a:cs typeface="Arial" charset="0"/>
                        </a:rPr>
                        <a:t>9</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600" b="0" i="1" u="none" strike="noStrike" cap="none" normalizeH="0" baseline="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5×10</a:t>
                      </a:r>
                      <a:r>
                        <a:rPr kumimoji="0" lang="en-GB" sz="1600" b="0" i="0" u="none" strike="noStrike" cap="none" normalizeH="0" baseline="30000" smtClean="0">
                          <a:ln>
                            <a:noFill/>
                          </a:ln>
                          <a:solidFill>
                            <a:srgbClr val="000000"/>
                          </a:solidFill>
                          <a:effectLst/>
                          <a:latin typeface="Arial" charset="0"/>
                          <a:ea typeface="Arial" charset="0"/>
                          <a:cs typeface="Arial" charset="0"/>
                        </a:rPr>
                        <a:t>5</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5×10</a:t>
                      </a:r>
                      <a:r>
                        <a:rPr kumimoji="0" lang="en-GB" sz="1600" b="0" i="0" u="none" strike="noStrike" cap="none" normalizeH="0" baseline="30000" smtClean="0">
                          <a:ln>
                            <a:noFill/>
                          </a:ln>
                          <a:solidFill>
                            <a:srgbClr val="000000"/>
                          </a:solidFill>
                          <a:effectLst/>
                          <a:latin typeface="Arial" charset="0"/>
                          <a:ea typeface="Arial" charset="0"/>
                          <a:cs typeface="Arial" charset="0"/>
                        </a:rPr>
                        <a:t>6</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FF0000"/>
                          </a:solidFill>
                          <a:effectLst/>
                          <a:latin typeface="Arial" charset="0"/>
                          <a:ea typeface="Arial" charset="0"/>
                          <a:cs typeface="Arial" charset="0"/>
                        </a:rPr>
                        <a:t>0.04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0000"/>
                          </a:solidFill>
                          <a:effectLst/>
                          <a:latin typeface="Arial" charset="0"/>
                          <a:ea typeface="Arial" charset="0"/>
                          <a:cs typeface="Arial" charset="0"/>
                        </a:rPr>
                        <a:t>0.4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FF0000"/>
                          </a:solidFill>
                          <a:effectLst/>
                          <a:latin typeface="Arial" charset="0"/>
                          <a:ea typeface="Arial" charset="0"/>
                          <a:cs typeface="Arial" charset="0"/>
                        </a:rPr>
                        <a:t>0.02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FF0000"/>
                          </a:solidFill>
                          <a:effectLst/>
                          <a:latin typeface="Arial" charset="0"/>
                          <a:ea typeface="Arial" charset="0"/>
                          <a:cs typeface="Arial" charset="0"/>
                        </a:rPr>
                        <a:t>0.2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bl>
          </a:graphicData>
        </a:graphic>
      </p:graphicFrame>
      <p:graphicFrame>
        <p:nvGraphicFramePr>
          <p:cNvPr id="328" name="Object 2"/>
          <p:cNvGraphicFramePr>
            <a:graphicFrameLocks noChangeAspect="1"/>
          </p:cNvGraphicFramePr>
          <p:nvPr/>
        </p:nvGraphicFramePr>
        <p:xfrm>
          <a:off x="4638675" y="2401888"/>
          <a:ext cx="304800" cy="285750"/>
        </p:xfrm>
        <a:graphic>
          <a:graphicData uri="http://schemas.openxmlformats.org/presentationml/2006/ole">
            <p:oleObj spid="_x0000_s3776514" name="Equation" r:id="rId5" imgW="228600" imgH="215900" progId="Equation.DSMT4">
              <p:embed/>
            </p:oleObj>
          </a:graphicData>
        </a:graphic>
      </p:graphicFrame>
      <p:graphicFrame>
        <p:nvGraphicFramePr>
          <p:cNvPr id="329" name="Object 3"/>
          <p:cNvGraphicFramePr>
            <a:graphicFrameLocks noChangeAspect="1"/>
          </p:cNvGraphicFramePr>
          <p:nvPr/>
        </p:nvGraphicFramePr>
        <p:xfrm>
          <a:off x="4648200" y="2817813"/>
          <a:ext cx="758825" cy="236537"/>
        </p:xfrm>
        <a:graphic>
          <a:graphicData uri="http://schemas.openxmlformats.org/presentationml/2006/ole">
            <p:oleObj spid="_x0000_s3776515" name="Equation" r:id="rId6" imgW="571500" imgH="177800" progId="Equation.DSMT4">
              <p:embed/>
            </p:oleObj>
          </a:graphicData>
        </a:graphic>
      </p:graphicFrame>
      <p:graphicFrame>
        <p:nvGraphicFramePr>
          <p:cNvPr id="330" name="Object 4"/>
          <p:cNvGraphicFramePr>
            <a:graphicFrameLocks noChangeAspect="1"/>
          </p:cNvGraphicFramePr>
          <p:nvPr/>
        </p:nvGraphicFramePr>
        <p:xfrm>
          <a:off x="4638675" y="3194050"/>
          <a:ext cx="657225" cy="219075"/>
        </p:xfrm>
        <a:graphic>
          <a:graphicData uri="http://schemas.openxmlformats.org/presentationml/2006/ole">
            <p:oleObj spid="_x0000_s3776516" name="Equation" r:id="rId7" imgW="495300" imgH="165100" progId="Equation.DSMT4">
              <p:embed/>
            </p:oleObj>
          </a:graphicData>
        </a:graphic>
      </p:graphicFrame>
      <p:graphicFrame>
        <p:nvGraphicFramePr>
          <p:cNvPr id="331" name="Object 5"/>
          <p:cNvGraphicFramePr>
            <a:graphicFrameLocks noChangeAspect="1"/>
          </p:cNvGraphicFramePr>
          <p:nvPr/>
        </p:nvGraphicFramePr>
        <p:xfrm>
          <a:off x="4648200" y="3508375"/>
          <a:ext cx="236538" cy="287338"/>
        </p:xfrm>
        <a:graphic>
          <a:graphicData uri="http://schemas.openxmlformats.org/presentationml/2006/ole">
            <p:oleObj spid="_x0000_s3776517" name="Equation" r:id="rId8" imgW="177800" imgH="215900" progId="Equation.DSMT4">
              <p:embed/>
            </p:oleObj>
          </a:graphicData>
        </a:graphic>
      </p:graphicFrame>
      <p:graphicFrame>
        <p:nvGraphicFramePr>
          <p:cNvPr id="332" name="Object 6"/>
          <p:cNvGraphicFramePr>
            <a:graphicFrameLocks noChangeAspect="1"/>
          </p:cNvGraphicFramePr>
          <p:nvPr/>
        </p:nvGraphicFramePr>
        <p:xfrm>
          <a:off x="4638675" y="3935413"/>
          <a:ext cx="977900" cy="269875"/>
        </p:xfrm>
        <a:graphic>
          <a:graphicData uri="http://schemas.openxmlformats.org/presentationml/2006/ole">
            <p:oleObj spid="_x0000_s3776518" name="Equation" r:id="rId9" imgW="736600" imgH="203200" progId="Equation.DSMT4">
              <p:embed/>
            </p:oleObj>
          </a:graphicData>
        </a:graphic>
      </p:graphicFrame>
      <p:graphicFrame>
        <p:nvGraphicFramePr>
          <p:cNvPr id="333" name="Object 7"/>
          <p:cNvGraphicFramePr>
            <a:graphicFrameLocks noChangeAspect="1"/>
          </p:cNvGraphicFramePr>
          <p:nvPr/>
        </p:nvGraphicFramePr>
        <p:xfrm>
          <a:off x="4638675" y="4291013"/>
          <a:ext cx="1012825" cy="287337"/>
        </p:xfrm>
        <a:graphic>
          <a:graphicData uri="http://schemas.openxmlformats.org/presentationml/2006/ole">
            <p:oleObj spid="_x0000_s3776519" name="Equation" r:id="rId10" imgW="762000" imgH="215900" progId="Equation.DSMT4">
              <p:embed/>
            </p:oleObj>
          </a:graphicData>
        </a:graphic>
      </p:graphicFrame>
      <p:graphicFrame>
        <p:nvGraphicFramePr>
          <p:cNvPr id="334" name="Object 8"/>
          <p:cNvGraphicFramePr>
            <a:graphicFrameLocks noChangeAspect="1"/>
          </p:cNvGraphicFramePr>
          <p:nvPr/>
        </p:nvGraphicFramePr>
        <p:xfrm>
          <a:off x="4648200" y="4679950"/>
          <a:ext cx="1198563" cy="269875"/>
        </p:xfrm>
        <a:graphic>
          <a:graphicData uri="http://schemas.openxmlformats.org/presentationml/2006/ole">
            <p:oleObj spid="_x0000_s3776520" name="Equation" r:id="rId11" imgW="901700" imgH="203200" progId="Equation.DSMT4">
              <p:embed/>
            </p:oleObj>
          </a:graphicData>
        </a:graphic>
      </p:graphicFrame>
      <p:graphicFrame>
        <p:nvGraphicFramePr>
          <p:cNvPr id="335" name="Object 9"/>
          <p:cNvGraphicFramePr>
            <a:graphicFrameLocks noChangeAspect="1"/>
          </p:cNvGraphicFramePr>
          <p:nvPr/>
        </p:nvGraphicFramePr>
        <p:xfrm>
          <a:off x="4648200" y="5040313"/>
          <a:ext cx="1198563" cy="269875"/>
        </p:xfrm>
        <a:graphic>
          <a:graphicData uri="http://schemas.openxmlformats.org/presentationml/2006/ole">
            <p:oleObj spid="_x0000_s3776521" name="Equation" r:id="rId12" imgW="901700" imgH="203200" progId="Equation.DSMT4">
              <p:embed/>
            </p:oleObj>
          </a:graphicData>
        </a:graphic>
      </p:graphicFrame>
      <p:graphicFrame>
        <p:nvGraphicFramePr>
          <p:cNvPr id="336" name="Object 10"/>
          <p:cNvGraphicFramePr>
            <a:graphicFrameLocks noChangeAspect="1"/>
          </p:cNvGraphicFramePr>
          <p:nvPr/>
        </p:nvGraphicFramePr>
        <p:xfrm>
          <a:off x="4572000" y="5429250"/>
          <a:ext cx="2524125" cy="819150"/>
        </p:xfrm>
        <a:graphic>
          <a:graphicData uri="http://schemas.openxmlformats.org/presentationml/2006/ole">
            <p:oleObj spid="_x0000_s3776522" name="Equation" r:id="rId13" imgW="2222500" imgH="723900" progId="Equation.DSMT4">
              <p:embed/>
            </p:oleObj>
          </a:graphicData>
        </a:graphic>
      </p:graphicFrame>
    </p:spTree>
  </p:cSld>
  <p:clrMapOvr>
    <a:masterClrMapping/>
  </p:clrMapOvr>
  <p:transition spd="slow">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5" descr="LHC-ATLAS"/>
          <p:cNvPicPr>
            <a:picLocks noChangeAspect="1" noChangeArrowheads="1"/>
          </p:cNvPicPr>
          <p:nvPr/>
        </p:nvPicPr>
        <p:blipFill>
          <a:blip r:embed="rId3">
            <a:lum bright="36000"/>
            <a:grayscl/>
          </a:blip>
          <a:srcRect/>
          <a:stretch>
            <a:fillRect/>
          </a:stretch>
        </p:blipFill>
        <p:spPr bwMode="auto">
          <a:xfrm>
            <a:off x="0" y="0"/>
            <a:ext cx="9144000" cy="6537325"/>
          </a:xfrm>
          <a:prstGeom prst="rect">
            <a:avLst/>
          </a:prstGeom>
          <a:noFill/>
          <a:ln w="9525">
            <a:noFill/>
            <a:miter lim="800000"/>
            <a:headEnd/>
            <a:tailEnd/>
          </a:ln>
        </p:spPr>
      </p:pic>
      <p:sp>
        <p:nvSpPr>
          <p:cNvPr id="165" name="Text Box 162"/>
          <p:cNvSpPr txBox="1">
            <a:spLocks noChangeArrowheads="1"/>
          </p:cNvSpPr>
          <p:nvPr/>
        </p:nvSpPr>
        <p:spPr bwMode="auto">
          <a:xfrm>
            <a:off x="0" y="-3175"/>
            <a:ext cx="9144000" cy="675250"/>
          </a:xfrm>
          <a:prstGeom prst="rect">
            <a:avLst/>
          </a:prstGeom>
          <a:solidFill>
            <a:schemeClr val="bg1">
              <a:alpha val="89000"/>
            </a:schemeClr>
          </a:solidFill>
          <a:ln w="9525">
            <a:noFill/>
            <a:miter lim="800000"/>
            <a:headEnd/>
            <a:tailEnd/>
          </a:ln>
          <a:effectLst/>
        </p:spPr>
        <p:txBody>
          <a:bodyPr lIns="90000" tIns="46800" rIns="90000" bIns="93600">
            <a:prstTxWarp prst="textNoShape">
              <a:avLst/>
            </a:prstTxWarp>
            <a:spAutoFit/>
          </a:bodyPr>
          <a:lstStyle/>
          <a:p>
            <a:pPr algn="ctr" eaLnBrk="0" hangingPunct="0">
              <a:lnSpc>
                <a:spcPct val="110000"/>
              </a:lnSpc>
            </a:pPr>
            <a:r>
              <a:rPr lang="en-US" sz="3200" i="1" dirty="0" err="1" smtClean="0">
                <a:solidFill>
                  <a:srgbClr val="000066"/>
                </a:solidFill>
                <a:latin typeface="Trebuchet MS"/>
                <a:cs typeface="Trebuchet MS"/>
              </a:rPr>
              <a:t>pp</a:t>
            </a:r>
            <a:r>
              <a:rPr lang="en-US" sz="3200" dirty="0" err="1" smtClean="0">
                <a:solidFill>
                  <a:srgbClr val="000066"/>
                </a:solidFill>
                <a:latin typeface="Trebuchet MS"/>
                <a:cs typeface="Trebuchet MS"/>
              </a:rPr>
              <a:t>(bar</a:t>
            </a:r>
            <a:r>
              <a:rPr lang="en-US" sz="3200" dirty="0" smtClean="0">
                <a:solidFill>
                  <a:srgbClr val="000066"/>
                </a:solidFill>
                <a:latin typeface="Trebuchet MS"/>
                <a:cs typeface="Trebuchet MS"/>
              </a:rPr>
              <a:t>) Cross Sections</a:t>
            </a:r>
          </a:p>
        </p:txBody>
      </p:sp>
      <p:sp>
        <p:nvSpPr>
          <p:cNvPr id="166" name="Rectangle 3"/>
          <p:cNvSpPr>
            <a:spLocks noChangeArrowheads="1"/>
          </p:cNvSpPr>
          <p:nvPr/>
        </p:nvSpPr>
        <p:spPr bwMode="auto">
          <a:xfrm>
            <a:off x="0" y="773113"/>
            <a:ext cx="9144000" cy="5773737"/>
          </a:xfrm>
          <a:prstGeom prst="rect">
            <a:avLst/>
          </a:prstGeom>
          <a:solidFill>
            <a:schemeClr val="bg1">
              <a:alpha val="83920"/>
            </a:schemeClr>
          </a:solidFill>
          <a:ln w="3175">
            <a:solidFill>
              <a:schemeClr val="bg2"/>
            </a:solidFill>
            <a:miter lim="800000"/>
            <a:headEnd/>
            <a:tailEnd/>
          </a:ln>
        </p:spPr>
        <p:txBody>
          <a:bodyPr lIns="90000" tIns="46800" rIns="90000" bIns="46800" anchor="ctr">
            <a:prstTxWarp prst="textNoShape">
              <a:avLst/>
            </a:prstTxWarp>
            <a:spAutoFit/>
          </a:bodyPr>
          <a:lstStyle/>
          <a:p>
            <a:endParaRPr lang="en-GB" sz="1800"/>
          </a:p>
        </p:txBody>
      </p:sp>
      <p:sp>
        <p:nvSpPr>
          <p:cNvPr id="167" name="Rectangle 166"/>
          <p:cNvSpPr/>
          <p:nvPr/>
        </p:nvSpPr>
        <p:spPr>
          <a:xfrm>
            <a:off x="110068" y="773113"/>
            <a:ext cx="3871912" cy="5773737"/>
          </a:xfrm>
          <a:prstGeom prst="rect">
            <a:avLst/>
          </a:prstGeom>
          <a:solidFill>
            <a:srgbClr val="FFFFFF"/>
          </a:solidFill>
          <a:ln>
            <a:noFill/>
          </a:ln>
          <a:effectLst>
            <a:outerShdw blurRad="165100" dist="23000" dir="5400000" rotWithShape="0">
              <a:srgbClr val="000000">
                <a:alpha val="24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GB" sz="1800">
              <a:solidFill>
                <a:srgbClr val="FFFFFF"/>
              </a:solidFill>
              <a:ea typeface="ＭＳ Ｐゴシック" charset="-128"/>
              <a:cs typeface="ＭＳ Ｐゴシック" charset="-128"/>
            </a:endParaRPr>
          </a:p>
        </p:txBody>
      </p:sp>
      <p:pic>
        <p:nvPicPr>
          <p:cNvPr id="168" name="Picture 4"/>
          <p:cNvPicPr>
            <a:picLocks noChangeAspect="1" noChangeArrowheads="1"/>
          </p:cNvPicPr>
          <p:nvPr/>
        </p:nvPicPr>
        <p:blipFill>
          <a:blip r:embed="rId4">
            <a:clrChange>
              <a:clrFrom>
                <a:srgbClr val="D9ECF0"/>
              </a:clrFrom>
              <a:clrTo>
                <a:srgbClr val="D9ECF0">
                  <a:alpha val="0"/>
                </a:srgbClr>
              </a:clrTo>
            </a:clrChange>
          </a:blip>
          <a:srcRect l="9737" r="16466"/>
          <a:stretch>
            <a:fillRect/>
          </a:stretch>
        </p:blipFill>
        <p:spPr bwMode="auto">
          <a:xfrm>
            <a:off x="168805" y="863600"/>
            <a:ext cx="3584575" cy="5637213"/>
          </a:xfrm>
          <a:prstGeom prst="rect">
            <a:avLst/>
          </a:prstGeom>
          <a:noFill/>
          <a:ln w="9525">
            <a:noFill/>
            <a:miter lim="800000"/>
            <a:headEnd/>
            <a:tailEnd/>
          </a:ln>
        </p:spPr>
      </p:pic>
      <p:sp>
        <p:nvSpPr>
          <p:cNvPr id="289" name="Line 125"/>
          <p:cNvSpPr>
            <a:spLocks noChangeShapeType="1"/>
          </p:cNvSpPr>
          <p:nvPr/>
        </p:nvSpPr>
        <p:spPr bwMode="auto">
          <a:xfrm flipH="1">
            <a:off x="2584980" y="1344613"/>
            <a:ext cx="0" cy="4657725"/>
          </a:xfrm>
          <a:prstGeom prst="line">
            <a:avLst/>
          </a:prstGeom>
          <a:noFill/>
          <a:ln w="22225">
            <a:solidFill>
              <a:srgbClr val="01CB14"/>
            </a:solidFill>
            <a:prstDash val="sysDot"/>
            <a:round/>
            <a:headEnd/>
            <a:tailEnd/>
          </a:ln>
          <a:effectLst>
            <a:outerShdw blurRad="50800" dist="38100" dir="13140000">
              <a:srgbClr val="000000">
                <a:alpha val="24000"/>
              </a:srgbClr>
            </a:outerShdw>
          </a:effectLst>
        </p:spPr>
        <p:txBody>
          <a:bodyPr lIns="90000" tIns="46800" rIns="90000" bIns="46800" anchor="ctr">
            <a:prstTxWarp prst="textNoShape">
              <a:avLst/>
            </a:prstTxWarp>
            <a:spAutoFit/>
          </a:bodyPr>
          <a:lstStyle/>
          <a:p>
            <a:pPr>
              <a:defRPr/>
            </a:pPr>
            <a:endParaRPr lang="en-GB" sz="1800">
              <a:latin typeface="Arial" pitchFamily="-65" charset="0"/>
              <a:ea typeface="ＭＳ Ｐゴシック" pitchFamily="-65" charset="-128"/>
              <a:cs typeface="ＭＳ Ｐゴシック" pitchFamily="-65" charset="-128"/>
            </a:endParaRPr>
          </a:p>
        </p:txBody>
      </p:sp>
      <p:sp>
        <p:nvSpPr>
          <p:cNvPr id="323" name="Line 125"/>
          <p:cNvSpPr>
            <a:spLocks noChangeShapeType="1"/>
          </p:cNvSpPr>
          <p:nvPr/>
        </p:nvSpPr>
        <p:spPr bwMode="auto">
          <a:xfrm flipH="1">
            <a:off x="2818343" y="1336675"/>
            <a:ext cx="0" cy="4713288"/>
          </a:xfrm>
          <a:prstGeom prst="line">
            <a:avLst/>
          </a:prstGeom>
          <a:noFill/>
          <a:ln w="22225">
            <a:solidFill>
              <a:srgbClr val="3366FF"/>
            </a:solidFill>
            <a:prstDash val="sysDot"/>
            <a:round/>
            <a:headEnd/>
            <a:tailEnd/>
          </a:ln>
          <a:effectLst>
            <a:outerShdw blurRad="50800" dist="38100" dir="13140000">
              <a:srgbClr val="000000">
                <a:alpha val="24000"/>
              </a:srgbClr>
            </a:outerShdw>
          </a:effectLst>
        </p:spPr>
        <p:txBody>
          <a:bodyPr lIns="90000" tIns="46800" rIns="90000" bIns="46800" anchor="ctr">
            <a:prstTxWarp prst="textNoShape">
              <a:avLst/>
            </a:prstTxWarp>
            <a:spAutoFit/>
          </a:bodyPr>
          <a:lstStyle/>
          <a:p>
            <a:pPr>
              <a:defRPr/>
            </a:pPr>
            <a:endParaRPr lang="en-GB" sz="1800">
              <a:latin typeface="Arial" pitchFamily="-65" charset="0"/>
              <a:ea typeface="ＭＳ Ｐゴシック" pitchFamily="-65" charset="-128"/>
              <a:cs typeface="ＭＳ Ｐゴシック" pitchFamily="-65" charset="-128"/>
            </a:endParaRPr>
          </a:p>
        </p:txBody>
      </p:sp>
      <p:graphicFrame>
        <p:nvGraphicFramePr>
          <p:cNvPr id="327" name="Table 326"/>
          <p:cNvGraphicFramePr>
            <a:graphicFrameLocks noGrp="1"/>
          </p:cNvGraphicFramePr>
          <p:nvPr/>
        </p:nvGraphicFramePr>
        <p:xfrm>
          <a:off x="4572000" y="1162050"/>
          <a:ext cx="4267200" cy="4181475"/>
        </p:xfrm>
        <a:graphic>
          <a:graphicData uri="http://schemas.openxmlformats.org/drawingml/2006/table">
            <a:tbl>
              <a:tblPr/>
              <a:tblGrid>
                <a:gridCol w="1422400"/>
                <a:gridCol w="1422400"/>
                <a:gridCol w="142240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FFFF"/>
                          </a:solidFill>
                          <a:effectLst/>
                          <a:latin typeface="Arial" charset="0"/>
                          <a:ea typeface="Arial" charset="0"/>
                          <a:cs typeface="Arial" charset="0"/>
                        </a:rPr>
                        <a:t>Process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FFFF"/>
                          </a:solidFill>
                          <a:effectLst/>
                          <a:latin typeface="Arial" charset="0"/>
                          <a:ea typeface="Arial" charset="0"/>
                          <a:cs typeface="Arial" charset="0"/>
                        </a:rPr>
                        <a:t>Cross section (nb) </a:t>
                      </a:r>
                      <a:r>
                        <a:rPr kumimoji="0" lang="en-GB" sz="1200" b="0" i="0" u="none" strike="noStrike" cap="none" normalizeH="0" baseline="0" smtClean="0">
                          <a:ln>
                            <a:noFill/>
                          </a:ln>
                          <a:solidFill>
                            <a:srgbClr val="FFFFFF"/>
                          </a:solidFill>
                          <a:effectLst/>
                          <a:latin typeface="Arial" charset="0"/>
                          <a:ea typeface="Arial" charset="0"/>
                          <a:cs typeface="Arial" charset="0"/>
                        </a:rPr>
                        <a:t>at 14 TeV CM energy</a:t>
                      </a:r>
                      <a:endParaRPr kumimoji="0" lang="en-GB" sz="1600" b="0" i="0" u="none" strike="noStrike" cap="none" normalizeH="0" baseline="0" smtClean="0">
                        <a:ln>
                          <a:noFill/>
                        </a:ln>
                        <a:solidFill>
                          <a:srgbClr val="FFFFFF"/>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FFFF"/>
                          </a:solidFill>
                          <a:effectLst/>
                          <a:latin typeface="Arial" charset="0"/>
                          <a:ea typeface="Arial" charset="0"/>
                          <a:cs typeface="Arial" charset="0"/>
                        </a:rPr>
                        <a:t>Production rates (Hz) </a:t>
                      </a:r>
                    </a:p>
                    <a:p>
                      <a:pPr marL="0" marR="0" lvl="0" indent="0" algn="l" defTabSz="457200" rtl="0" eaLnBrk="1" fontAlgn="base" latinLnBrk="0" hangingPunct="1">
                        <a:lnSpc>
                          <a:spcPct val="100000"/>
                        </a:lnSpc>
                        <a:spcBef>
                          <a:spcPts val="600"/>
                        </a:spcBef>
                        <a:spcAft>
                          <a:spcPct val="0"/>
                        </a:spcAft>
                        <a:buClrTx/>
                        <a:buSzTx/>
                        <a:buFontTx/>
                        <a:buNone/>
                        <a:tabLst/>
                      </a:pPr>
                      <a:r>
                        <a:rPr kumimoji="0" lang="en-GB" sz="1200" b="0" i="0" u="none" strike="noStrike" cap="none" normalizeH="0" baseline="0" smtClean="0">
                          <a:ln>
                            <a:noFill/>
                          </a:ln>
                          <a:solidFill>
                            <a:srgbClr val="FFFFFF"/>
                          </a:solidFill>
                          <a:effectLst/>
                          <a:latin typeface="Arial" charset="0"/>
                          <a:ea typeface="Arial" charset="0"/>
                          <a:cs typeface="Arial" charset="0"/>
                        </a:rPr>
                        <a:t>at </a:t>
                      </a:r>
                      <a:r>
                        <a:rPr kumimoji="0" lang="en-GB" sz="1200" b="0" i="1" u="none" strike="noStrike" cap="none" normalizeH="0" baseline="0" smtClean="0">
                          <a:ln>
                            <a:noFill/>
                          </a:ln>
                          <a:solidFill>
                            <a:srgbClr val="FFFFFF"/>
                          </a:solidFill>
                          <a:effectLst/>
                          <a:latin typeface="Arial" charset="0"/>
                          <a:ea typeface="Arial" charset="0"/>
                          <a:cs typeface="Arial" charset="0"/>
                        </a:rPr>
                        <a:t>L</a:t>
                      </a:r>
                      <a:r>
                        <a:rPr kumimoji="0" lang="en-GB" sz="1200" b="0" i="0" u="none" strike="noStrike" cap="none" normalizeH="0" baseline="0" smtClean="0">
                          <a:ln>
                            <a:noFill/>
                          </a:ln>
                          <a:solidFill>
                            <a:srgbClr val="FFFFFF"/>
                          </a:solidFill>
                          <a:effectLst/>
                          <a:latin typeface="Arial" charset="0"/>
                          <a:ea typeface="Arial" charset="0"/>
                          <a:cs typeface="Arial" charset="0"/>
                        </a:rPr>
                        <a:t>=10</a:t>
                      </a:r>
                      <a:r>
                        <a:rPr kumimoji="0" lang="en-GB" sz="1200" b="0" i="0" u="none" strike="noStrike" cap="none" normalizeH="0" baseline="30000" smtClean="0">
                          <a:ln>
                            <a:noFill/>
                          </a:ln>
                          <a:solidFill>
                            <a:srgbClr val="FFFFFF"/>
                          </a:solidFill>
                          <a:effectLst/>
                          <a:latin typeface="Arial" charset="0"/>
                          <a:ea typeface="Arial" charset="0"/>
                          <a:cs typeface="Arial" charset="0"/>
                        </a:rPr>
                        <a:t>34</a:t>
                      </a:r>
                      <a:r>
                        <a:rPr kumimoji="0" lang="en-GB" sz="1200" b="0" i="0" u="none" strike="noStrike" cap="none" normalizeH="0" baseline="0" smtClean="0">
                          <a:ln>
                            <a:noFill/>
                          </a:ln>
                          <a:solidFill>
                            <a:srgbClr val="FFFFFF"/>
                          </a:solidFill>
                          <a:effectLst/>
                          <a:latin typeface="Arial" charset="0"/>
                          <a:ea typeface="Arial" charset="0"/>
                          <a:cs typeface="Arial" charset="0"/>
                        </a:rPr>
                        <a:t> cm</a:t>
                      </a:r>
                      <a:r>
                        <a:rPr kumimoji="0" lang="en-GB" sz="1200" b="0" i="0" u="none" strike="noStrike" cap="none" normalizeH="0" baseline="30000" smtClean="0">
                          <a:ln>
                            <a:noFill/>
                          </a:ln>
                          <a:solidFill>
                            <a:srgbClr val="FFFFFF"/>
                          </a:solidFill>
                          <a:effectLst/>
                          <a:latin typeface="Arial" charset="0"/>
                          <a:ea typeface="Arial" charset="0"/>
                          <a:cs typeface="Arial" charset="0"/>
                        </a:rPr>
                        <a:t>−2</a:t>
                      </a:r>
                      <a:r>
                        <a:rPr kumimoji="0" lang="en-GB" sz="1200" b="0" i="0" u="none" strike="noStrike" cap="none" normalizeH="0" baseline="0" smtClean="0">
                          <a:ln>
                            <a:noFill/>
                          </a:ln>
                          <a:solidFill>
                            <a:srgbClr val="FFFFFF"/>
                          </a:solidFill>
                          <a:effectLst/>
                          <a:latin typeface="Arial" charset="0"/>
                          <a:ea typeface="Arial" charset="0"/>
                          <a:cs typeface="Arial" charset="0"/>
                        </a:rPr>
                        <a:t>s</a:t>
                      </a:r>
                      <a:r>
                        <a:rPr kumimoji="0" lang="en-GB" sz="1200" b="0" i="0" u="none" strike="noStrike" cap="none" normalizeH="0" baseline="30000" smtClean="0">
                          <a:ln>
                            <a:noFill/>
                          </a:ln>
                          <a:solidFill>
                            <a:srgbClr val="FFFFFF"/>
                          </a:solidFill>
                          <a:effectLst/>
                          <a:latin typeface="Arial" charset="0"/>
                          <a:ea typeface="Arial" charset="0"/>
                          <a:cs typeface="Arial" charset="0"/>
                        </a:rPr>
                        <a:t>−2</a:t>
                      </a:r>
                      <a:endParaRPr kumimoji="0" lang="en-GB" sz="1600" b="0" i="0" u="none" strike="noStrike" cap="none" normalizeH="0" baseline="30000" smtClean="0">
                        <a:ln>
                          <a:noFill/>
                        </a:ln>
                        <a:solidFill>
                          <a:srgbClr val="FFFFFF"/>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F7F7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10</a:t>
                      </a:r>
                      <a:r>
                        <a:rPr kumimoji="0" lang="en-GB" sz="1600" b="0" i="0" u="none" strike="noStrike" cap="none" normalizeH="0" baseline="30000" smtClean="0">
                          <a:ln>
                            <a:noFill/>
                          </a:ln>
                          <a:solidFill>
                            <a:srgbClr val="000000"/>
                          </a:solidFill>
                          <a:effectLst/>
                          <a:latin typeface="Arial" charset="0"/>
                          <a:ea typeface="Arial" charset="0"/>
                          <a:cs typeface="Arial" charset="0"/>
                        </a:rPr>
                        <a:t>8</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10</a:t>
                      </a:r>
                      <a:r>
                        <a:rPr kumimoji="0" lang="en-GB" sz="1600" b="0" i="0" u="none" strike="noStrike" cap="none" normalizeH="0" baseline="30000" smtClean="0">
                          <a:ln>
                            <a:noFill/>
                          </a:ln>
                          <a:solidFill>
                            <a:srgbClr val="000000"/>
                          </a:solidFill>
                          <a:effectLst/>
                          <a:latin typeface="Arial" charset="0"/>
                          <a:ea typeface="Arial" charset="0"/>
                          <a:cs typeface="Arial" charset="0"/>
                        </a:rPr>
                        <a:t>9</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600" b="0" i="1" u="none" strike="noStrike" cap="none" normalizeH="0" baseline="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5×10</a:t>
                      </a:r>
                      <a:r>
                        <a:rPr kumimoji="0" lang="en-GB" sz="1600" b="0" i="0" u="none" strike="noStrike" cap="none" normalizeH="0" baseline="30000" smtClean="0">
                          <a:ln>
                            <a:noFill/>
                          </a:ln>
                          <a:solidFill>
                            <a:srgbClr val="000000"/>
                          </a:solidFill>
                          <a:effectLst/>
                          <a:latin typeface="Arial" charset="0"/>
                          <a:ea typeface="Arial" charset="0"/>
                          <a:cs typeface="Arial" charset="0"/>
                        </a:rPr>
                        <a:t>5</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5×10</a:t>
                      </a:r>
                      <a:r>
                        <a:rPr kumimoji="0" lang="en-GB" sz="1600" b="0" i="0" u="none" strike="noStrike" cap="none" normalizeH="0" baseline="30000" smtClean="0">
                          <a:ln>
                            <a:noFill/>
                          </a:ln>
                          <a:solidFill>
                            <a:srgbClr val="000000"/>
                          </a:solidFill>
                          <a:effectLst/>
                          <a:latin typeface="Arial" charset="0"/>
                          <a:ea typeface="Arial" charset="0"/>
                          <a:cs typeface="Arial" charset="0"/>
                        </a:rPr>
                        <a:t>6</a:t>
                      </a:r>
                      <a:endParaRPr kumimoji="0" lang="en-GB" sz="1600" b="0" i="0" u="none" strike="noStrike" cap="none" normalizeH="0" baseline="0" smtClean="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0.04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0.02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charset="0"/>
                          <a:ea typeface="Arial" charset="0"/>
                          <a:cs typeface="Arial" charset="0"/>
                        </a:rPr>
                        <a:t>0.2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r>
            </a:tbl>
          </a:graphicData>
        </a:graphic>
      </p:graphicFrame>
      <p:graphicFrame>
        <p:nvGraphicFramePr>
          <p:cNvPr id="328" name="Object 2"/>
          <p:cNvGraphicFramePr>
            <a:graphicFrameLocks noChangeAspect="1"/>
          </p:cNvGraphicFramePr>
          <p:nvPr/>
        </p:nvGraphicFramePr>
        <p:xfrm>
          <a:off x="4638675" y="2401888"/>
          <a:ext cx="304800" cy="285750"/>
        </p:xfrm>
        <a:graphic>
          <a:graphicData uri="http://schemas.openxmlformats.org/presentationml/2006/ole">
            <p:oleObj spid="_x0000_s3777538" name="Equation" r:id="rId5" imgW="228600" imgH="215900" progId="Equation.DSMT4">
              <p:embed/>
            </p:oleObj>
          </a:graphicData>
        </a:graphic>
      </p:graphicFrame>
      <p:graphicFrame>
        <p:nvGraphicFramePr>
          <p:cNvPr id="329" name="Object 3"/>
          <p:cNvGraphicFramePr>
            <a:graphicFrameLocks noChangeAspect="1"/>
          </p:cNvGraphicFramePr>
          <p:nvPr/>
        </p:nvGraphicFramePr>
        <p:xfrm>
          <a:off x="4648200" y="2817813"/>
          <a:ext cx="758825" cy="236537"/>
        </p:xfrm>
        <a:graphic>
          <a:graphicData uri="http://schemas.openxmlformats.org/presentationml/2006/ole">
            <p:oleObj spid="_x0000_s3777539" name="Equation" r:id="rId6" imgW="571500" imgH="177800" progId="Equation.DSMT4">
              <p:embed/>
            </p:oleObj>
          </a:graphicData>
        </a:graphic>
      </p:graphicFrame>
      <p:graphicFrame>
        <p:nvGraphicFramePr>
          <p:cNvPr id="330" name="Object 4"/>
          <p:cNvGraphicFramePr>
            <a:graphicFrameLocks noChangeAspect="1"/>
          </p:cNvGraphicFramePr>
          <p:nvPr/>
        </p:nvGraphicFramePr>
        <p:xfrm>
          <a:off x="4638675" y="3194050"/>
          <a:ext cx="657225" cy="219075"/>
        </p:xfrm>
        <a:graphic>
          <a:graphicData uri="http://schemas.openxmlformats.org/presentationml/2006/ole">
            <p:oleObj spid="_x0000_s3777540" name="Equation" r:id="rId7" imgW="495300" imgH="165100" progId="Equation.DSMT4">
              <p:embed/>
            </p:oleObj>
          </a:graphicData>
        </a:graphic>
      </p:graphicFrame>
      <p:graphicFrame>
        <p:nvGraphicFramePr>
          <p:cNvPr id="331" name="Object 5"/>
          <p:cNvGraphicFramePr>
            <a:graphicFrameLocks noChangeAspect="1"/>
          </p:cNvGraphicFramePr>
          <p:nvPr/>
        </p:nvGraphicFramePr>
        <p:xfrm>
          <a:off x="4648200" y="3508375"/>
          <a:ext cx="236538" cy="287338"/>
        </p:xfrm>
        <a:graphic>
          <a:graphicData uri="http://schemas.openxmlformats.org/presentationml/2006/ole">
            <p:oleObj spid="_x0000_s3777541" name="Equation" r:id="rId8" imgW="177800" imgH="215900" progId="Equation.DSMT4">
              <p:embed/>
            </p:oleObj>
          </a:graphicData>
        </a:graphic>
      </p:graphicFrame>
      <p:graphicFrame>
        <p:nvGraphicFramePr>
          <p:cNvPr id="332" name="Object 6"/>
          <p:cNvGraphicFramePr>
            <a:graphicFrameLocks noChangeAspect="1"/>
          </p:cNvGraphicFramePr>
          <p:nvPr/>
        </p:nvGraphicFramePr>
        <p:xfrm>
          <a:off x="4638675" y="3935413"/>
          <a:ext cx="977900" cy="269875"/>
        </p:xfrm>
        <a:graphic>
          <a:graphicData uri="http://schemas.openxmlformats.org/presentationml/2006/ole">
            <p:oleObj spid="_x0000_s3777542" name="Equation" r:id="rId9" imgW="736600" imgH="203200" progId="Equation.DSMT4">
              <p:embed/>
            </p:oleObj>
          </a:graphicData>
        </a:graphic>
      </p:graphicFrame>
      <p:graphicFrame>
        <p:nvGraphicFramePr>
          <p:cNvPr id="333" name="Object 7"/>
          <p:cNvGraphicFramePr>
            <a:graphicFrameLocks noChangeAspect="1"/>
          </p:cNvGraphicFramePr>
          <p:nvPr/>
        </p:nvGraphicFramePr>
        <p:xfrm>
          <a:off x="4638675" y="4291013"/>
          <a:ext cx="1012825" cy="287337"/>
        </p:xfrm>
        <a:graphic>
          <a:graphicData uri="http://schemas.openxmlformats.org/presentationml/2006/ole">
            <p:oleObj spid="_x0000_s3777543" name="Equation" r:id="rId10" imgW="762000" imgH="215900" progId="Equation.DSMT4">
              <p:embed/>
            </p:oleObj>
          </a:graphicData>
        </a:graphic>
      </p:graphicFrame>
      <p:graphicFrame>
        <p:nvGraphicFramePr>
          <p:cNvPr id="334" name="Object 8"/>
          <p:cNvGraphicFramePr>
            <a:graphicFrameLocks noChangeAspect="1"/>
          </p:cNvGraphicFramePr>
          <p:nvPr/>
        </p:nvGraphicFramePr>
        <p:xfrm>
          <a:off x="4648200" y="4679950"/>
          <a:ext cx="1198563" cy="269875"/>
        </p:xfrm>
        <a:graphic>
          <a:graphicData uri="http://schemas.openxmlformats.org/presentationml/2006/ole">
            <p:oleObj spid="_x0000_s3777544" name="Equation" r:id="rId11" imgW="901700" imgH="203200" progId="Equation.DSMT4">
              <p:embed/>
            </p:oleObj>
          </a:graphicData>
        </a:graphic>
      </p:graphicFrame>
      <p:graphicFrame>
        <p:nvGraphicFramePr>
          <p:cNvPr id="335" name="Object 9"/>
          <p:cNvGraphicFramePr>
            <a:graphicFrameLocks noChangeAspect="1"/>
          </p:cNvGraphicFramePr>
          <p:nvPr/>
        </p:nvGraphicFramePr>
        <p:xfrm>
          <a:off x="4648200" y="5040313"/>
          <a:ext cx="1198563" cy="269875"/>
        </p:xfrm>
        <a:graphic>
          <a:graphicData uri="http://schemas.openxmlformats.org/presentationml/2006/ole">
            <p:oleObj spid="_x0000_s3777545" name="Equation" r:id="rId12" imgW="901700" imgH="203200" progId="Equation.DSMT4">
              <p:embed/>
            </p:oleObj>
          </a:graphicData>
        </a:graphic>
      </p:graphicFrame>
      <p:graphicFrame>
        <p:nvGraphicFramePr>
          <p:cNvPr id="336" name="Object 10"/>
          <p:cNvGraphicFramePr>
            <a:graphicFrameLocks noChangeAspect="1"/>
          </p:cNvGraphicFramePr>
          <p:nvPr/>
        </p:nvGraphicFramePr>
        <p:xfrm>
          <a:off x="4572000" y="5429250"/>
          <a:ext cx="2524125" cy="819150"/>
        </p:xfrm>
        <a:graphic>
          <a:graphicData uri="http://schemas.openxmlformats.org/presentationml/2006/ole">
            <p:oleObj spid="_x0000_s3777546" name="Equation" r:id="rId13" imgW="2222500" imgH="723900" progId="Equation.DSMT4">
              <p:embed/>
            </p:oleObj>
          </a:graphicData>
        </a:graphic>
      </p:graphicFrame>
      <p:sp>
        <p:nvSpPr>
          <p:cNvPr id="23" name="Rectangle 160"/>
          <p:cNvSpPr>
            <a:spLocks noChangeArrowheads="1"/>
          </p:cNvSpPr>
          <p:nvPr/>
        </p:nvSpPr>
        <p:spPr bwMode="auto">
          <a:xfrm>
            <a:off x="558800" y="2286002"/>
            <a:ext cx="8026400" cy="2200276"/>
          </a:xfrm>
          <a:prstGeom prst="rect">
            <a:avLst/>
          </a:prstGeom>
          <a:solidFill>
            <a:srgbClr val="FF6600"/>
          </a:solidFill>
          <a:ln w="63500">
            <a:solidFill>
              <a:srgbClr val="FF9933"/>
            </a:solidFill>
            <a:miter lim="800000"/>
            <a:headEnd/>
            <a:tailEnd/>
          </a:ln>
          <a:effectLst>
            <a:outerShdw blurRad="546100" dist="107763" dir="2700000" algn="ctr" rotWithShape="0">
              <a:srgbClr val="000000">
                <a:alpha val="51000"/>
              </a:srgbClr>
            </a:outerShdw>
          </a:effectLst>
        </p:spPr>
        <p:txBody>
          <a:bodyPr wrap="square" anchor="ctr">
            <a:prstTxWarp prst="textNoShape">
              <a:avLst/>
            </a:prstTxWarp>
            <a:spAutoFit/>
          </a:bodyPr>
          <a:lstStyle/>
          <a:p>
            <a:endParaRPr lang="en-GB"/>
          </a:p>
        </p:txBody>
      </p:sp>
      <p:sp>
        <p:nvSpPr>
          <p:cNvPr id="24" name="Rectangle 161"/>
          <p:cNvSpPr>
            <a:spLocks noChangeArrowheads="1"/>
          </p:cNvSpPr>
          <p:nvPr/>
        </p:nvSpPr>
        <p:spPr bwMode="auto">
          <a:xfrm>
            <a:off x="385763" y="2506665"/>
            <a:ext cx="8016875" cy="1692276"/>
          </a:xfrm>
          <a:prstGeom prst="rect">
            <a:avLst/>
          </a:prstGeom>
          <a:noFill/>
          <a:ln w="12700">
            <a:noFill/>
            <a:miter lim="800000"/>
            <a:headEnd/>
            <a:tailEnd/>
          </a:ln>
          <a:effectLst/>
        </p:spPr>
        <p:txBody>
          <a:bodyPr wrap="square">
            <a:prstTxWarp prst="textNoShape">
              <a:avLst/>
            </a:prstTxWarp>
            <a:spAutoFit/>
          </a:bodyPr>
          <a:lstStyle/>
          <a:p>
            <a:pPr marL="457200" indent="-457200">
              <a:spcBef>
                <a:spcPct val="50000"/>
              </a:spcBef>
            </a:pPr>
            <a:r>
              <a:rPr lang="en-US" sz="2400" dirty="0">
                <a:solidFill>
                  <a:schemeClr val="bg1"/>
                </a:solidFill>
                <a:latin typeface="Trebuchet MS"/>
                <a:cs typeface="Trebuchet MS"/>
              </a:rPr>
              <a:t> 	Many orders of magnitude between QCD background and primary physics channels </a:t>
            </a:r>
            <a:r>
              <a:rPr lang="en-US" sz="2400" dirty="0" smtClean="0">
                <a:solidFill>
                  <a:schemeClr val="bg1"/>
                </a:solidFill>
                <a:latin typeface="Trebuchet MS"/>
                <a:cs typeface="Trebuchet MS"/>
              </a:rPr>
              <a:t>	</a:t>
            </a:r>
            <a:r>
              <a:rPr lang="en-US" sz="1800" dirty="0" smtClean="0">
                <a:solidFill>
                  <a:schemeClr val="bg1"/>
                </a:solidFill>
                <a:latin typeface="Trebuchet MS"/>
                <a:cs typeface="Trebuchet MS"/>
              </a:rPr>
              <a:t>(only one in five billion events is Higgs – Tevatron: only every trillionth event!)</a:t>
            </a:r>
            <a:r>
              <a:rPr lang="en-US" sz="2400" dirty="0" smtClean="0">
                <a:solidFill>
                  <a:schemeClr val="bg1"/>
                </a:solidFill>
                <a:latin typeface="Trebuchet MS"/>
                <a:cs typeface="Trebuchet MS"/>
              </a:rPr>
              <a:t>	</a:t>
            </a:r>
            <a:r>
              <a:rPr lang="en-US" sz="2400" dirty="0">
                <a:solidFill>
                  <a:schemeClr val="bg1"/>
                </a:solidFill>
                <a:latin typeface="Trebuchet MS"/>
                <a:cs typeface="Trebuchet MS"/>
              </a:rPr>
              <a:t>		    </a:t>
            </a:r>
          </a:p>
          <a:p>
            <a:pPr marL="457200" indent="-457200">
              <a:lnSpc>
                <a:spcPct val="80000"/>
              </a:lnSpc>
              <a:spcBef>
                <a:spcPct val="50000"/>
              </a:spcBef>
            </a:pPr>
            <a:r>
              <a:rPr lang="en-US" sz="2400" dirty="0">
                <a:solidFill>
                  <a:schemeClr val="bg1"/>
                </a:solidFill>
                <a:latin typeface="Trebuchet MS"/>
                <a:cs typeface="Trebuchet MS"/>
              </a:rPr>
              <a:t> 	</a:t>
            </a:r>
            <a:r>
              <a:rPr lang="en-US" sz="2400" dirty="0" err="1">
                <a:solidFill>
                  <a:schemeClr val="bg1"/>
                </a:solidFill>
                <a:latin typeface="Trebuchet MS"/>
                <a:cs typeface="Trebuchet MS"/>
                <a:sym typeface="Wingdings" charset="2"/>
              </a:rPr>
              <a:t></a:t>
            </a:r>
            <a:r>
              <a:rPr lang="en-US" sz="2400" dirty="0">
                <a:solidFill>
                  <a:schemeClr val="bg1"/>
                </a:solidFill>
                <a:latin typeface="Trebuchet MS"/>
                <a:cs typeface="Trebuchet MS"/>
                <a:sym typeface="Wingdings" charset="2"/>
              </a:rPr>
              <a:t> </a:t>
            </a:r>
            <a:r>
              <a:rPr lang="en-US" sz="2400" b="1" dirty="0">
                <a:solidFill>
                  <a:schemeClr val="bg1"/>
                </a:solidFill>
                <a:latin typeface="Trebuchet MS"/>
                <a:cs typeface="Trebuchet MS"/>
                <a:sym typeface="Wingdings" charset="2"/>
              </a:rPr>
              <a:t>This fact drives the</a:t>
            </a:r>
            <a:r>
              <a:rPr lang="en-US" sz="2400" b="1" dirty="0" smtClean="0">
                <a:solidFill>
                  <a:schemeClr val="bg1"/>
                </a:solidFill>
                <a:latin typeface="Trebuchet MS"/>
                <a:cs typeface="Trebuchet MS"/>
                <a:sym typeface="Wingdings" charset="2"/>
              </a:rPr>
              <a:t> trigger and detector </a:t>
            </a:r>
            <a:r>
              <a:rPr lang="en-US" sz="2400" b="1" dirty="0">
                <a:solidFill>
                  <a:schemeClr val="bg1"/>
                </a:solidFill>
                <a:latin typeface="Trebuchet MS"/>
                <a:cs typeface="Trebuchet MS"/>
                <a:sym typeface="Wingdings" charset="2"/>
              </a:rPr>
              <a:t>design</a:t>
            </a:r>
            <a:endParaRPr lang="en-US" sz="2000" b="1" dirty="0">
              <a:solidFill>
                <a:schemeClr val="bg1"/>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AutoShape 7"/>
          <p:cNvSpPr>
            <a:spLocks noChangeArrowheads="1"/>
          </p:cNvSpPr>
          <p:nvPr/>
        </p:nvSpPr>
        <p:spPr bwMode="auto">
          <a:xfrm>
            <a:off x="762000" y="762000"/>
            <a:ext cx="7696200" cy="5029200"/>
          </a:xfrm>
          <a:prstGeom prst="roundRect">
            <a:avLst>
              <a:gd name="adj" fmla="val 16667"/>
            </a:avLst>
          </a:prstGeom>
          <a:solidFill>
            <a:schemeClr val="bg1">
              <a:alpha val="94000"/>
            </a:schemeClr>
          </a:solidFill>
          <a:ln w="9525">
            <a:solidFill>
              <a:schemeClr val="bg1"/>
            </a:solidFill>
            <a:round/>
            <a:headEnd/>
            <a:tailEnd/>
          </a:ln>
          <a:effectLst/>
        </p:spPr>
        <p:txBody>
          <a:bodyPr wrap="none" anchor="ctr">
            <a:prstTxWarp prst="textNoShape">
              <a:avLst/>
            </a:prstTxWarp>
          </a:bodyPr>
          <a:lstStyle/>
          <a:p>
            <a:endParaRPr lang="en-GB"/>
          </a:p>
        </p:txBody>
      </p:sp>
      <p:sp>
        <p:nvSpPr>
          <p:cNvPr id="4" name="Rectangle 4"/>
          <p:cNvSpPr>
            <a:spLocks noChangeArrowheads="1"/>
          </p:cNvSpPr>
          <p:nvPr/>
        </p:nvSpPr>
        <p:spPr bwMode="auto">
          <a:xfrm>
            <a:off x="914400" y="914400"/>
            <a:ext cx="7620000" cy="4679871"/>
          </a:xfrm>
          <a:prstGeom prst="rect">
            <a:avLst/>
          </a:prstGeom>
          <a:noFill/>
          <a:ln w="12700">
            <a:noFill/>
            <a:miter lim="800000"/>
            <a:headEnd/>
            <a:tailEnd/>
          </a:ln>
        </p:spPr>
        <p:txBody>
          <a:bodyPr wrap="square" lIns="90000" tIns="46800" rIns="90000" bIns="46800">
            <a:prstTxWarp prst="textNoShape">
              <a:avLst/>
            </a:prstTxWarp>
            <a:spAutoFit/>
          </a:bodyPr>
          <a:lstStyle/>
          <a:p>
            <a:pPr marL="719138" indent="-454025" defTabSz="914400">
              <a:lnSpc>
                <a:spcPct val="110000"/>
              </a:lnSpc>
              <a:spcBef>
                <a:spcPct val="50000"/>
              </a:spcBef>
            </a:pPr>
            <a:r>
              <a:rPr lang="en-GB" sz="2800" dirty="0" smtClean="0">
                <a:solidFill>
                  <a:srgbClr val="000000"/>
                </a:solidFill>
                <a:latin typeface="Trebuchet MS"/>
                <a:cs typeface="Trebuchet MS"/>
              </a:rPr>
              <a:t>The LHC proton-proton Physics Programme</a:t>
            </a:r>
          </a:p>
          <a:p>
            <a:pPr marL="719138" indent="-454025" defTabSz="914400">
              <a:lnSpc>
                <a:spcPct val="110000"/>
              </a:lnSpc>
              <a:spcBef>
                <a:spcPts val="1800"/>
              </a:spcBef>
              <a:buFontTx/>
              <a:buAutoNum type="arabicPeriod"/>
            </a:pPr>
            <a:r>
              <a:rPr lang="en-GB" sz="2000" dirty="0" smtClean="0">
                <a:solidFill>
                  <a:srgbClr val="D00209"/>
                </a:solidFill>
                <a:latin typeface="Trebuchet MS"/>
                <a:cs typeface="Trebuchet MS"/>
              </a:rPr>
              <a:t> Mass and electroweak symmetry breaking</a:t>
            </a:r>
          </a:p>
          <a:p>
            <a:pPr marL="1262063" lvl="2" indent="-444500" defTabSz="914400">
              <a:lnSpc>
                <a:spcPct val="110000"/>
              </a:lnSpc>
              <a:spcBef>
                <a:spcPct val="50000"/>
              </a:spcBef>
              <a:buFont typeface="Arial" charset="0"/>
              <a:buChar char="―"/>
            </a:pPr>
            <a:r>
              <a:rPr lang="en-GB" sz="1400" dirty="0" smtClean="0">
                <a:solidFill>
                  <a:schemeClr val="tx1">
                    <a:lumMod val="95000"/>
                    <a:lumOff val="5000"/>
                  </a:schemeClr>
                </a:solidFill>
                <a:latin typeface="Trebuchet MS"/>
                <a:ea typeface="Arial" charset="0"/>
                <a:cs typeface="Trebuchet MS"/>
                <a:sym typeface="Symbol" charset="2"/>
              </a:rPr>
              <a:t>Search for the Higgs Boson, measurement of its properties</a:t>
            </a:r>
          </a:p>
          <a:p>
            <a:pPr marL="719138" indent="-454025" defTabSz="914400">
              <a:lnSpc>
                <a:spcPct val="110000"/>
              </a:lnSpc>
              <a:spcBef>
                <a:spcPct val="50000"/>
              </a:spcBef>
              <a:buFont typeface="+mj-lt"/>
              <a:buAutoNum type="arabicPeriod"/>
            </a:pPr>
            <a:r>
              <a:rPr lang="en-GB" sz="2000" dirty="0" smtClean="0">
                <a:solidFill>
                  <a:srgbClr val="D00209"/>
                </a:solidFill>
                <a:latin typeface="Trebuchet MS"/>
                <a:cs typeface="Trebuchet MS"/>
              </a:rPr>
              <a:t> Hierarchy in the </a:t>
            </a:r>
            <a:r>
              <a:rPr lang="en-GB" sz="2000" dirty="0" err="1" smtClean="0">
                <a:solidFill>
                  <a:srgbClr val="D00209"/>
                </a:solidFill>
                <a:latin typeface="Trebuchet MS"/>
                <a:cs typeface="Trebuchet MS"/>
              </a:rPr>
              <a:t>TeV</a:t>
            </a:r>
            <a:r>
              <a:rPr lang="en-GB" sz="2000" dirty="0" smtClean="0">
                <a:solidFill>
                  <a:srgbClr val="D00209"/>
                </a:solidFill>
                <a:latin typeface="Trebuchet MS"/>
                <a:cs typeface="Trebuchet MS"/>
              </a:rPr>
              <a:t> domain</a:t>
            </a:r>
            <a:r>
              <a:rPr lang="en-GB" sz="1600" dirty="0" smtClean="0">
                <a:solidFill>
                  <a:srgbClr val="D00209"/>
                </a:solidFill>
                <a:latin typeface="Trebuchet MS"/>
                <a:cs typeface="Trebuchet MS"/>
              </a:rPr>
              <a:t> </a:t>
            </a:r>
          </a:p>
          <a:p>
            <a:pPr marL="1262063" lvl="2" indent="-444500" defTabSz="914400">
              <a:lnSpc>
                <a:spcPct val="110000"/>
              </a:lnSpc>
              <a:spcBef>
                <a:spcPct val="50000"/>
              </a:spcBef>
              <a:buFont typeface="Arial" charset="0"/>
              <a:buChar char="―"/>
            </a:pPr>
            <a:r>
              <a:rPr lang="en-GB" sz="1400" dirty="0" smtClean="0">
                <a:solidFill>
                  <a:schemeClr val="tx1">
                    <a:lumMod val="95000"/>
                    <a:lumOff val="5000"/>
                  </a:schemeClr>
                </a:solidFill>
                <a:latin typeface="Trebuchet MS"/>
                <a:ea typeface="Arial" charset="0"/>
                <a:cs typeface="Trebuchet MS"/>
                <a:sym typeface="Symbol" charset="2"/>
              </a:rPr>
              <a:t>Search for new phenomena moderating the hierarchy problem</a:t>
            </a:r>
          </a:p>
          <a:p>
            <a:pPr marL="1262063" lvl="2" indent="-444500" defTabSz="914400">
              <a:lnSpc>
                <a:spcPct val="110000"/>
              </a:lnSpc>
              <a:spcBef>
                <a:spcPct val="50000"/>
              </a:spcBef>
              <a:buFont typeface="Arial" charset="0"/>
              <a:buChar char="―"/>
            </a:pPr>
            <a:r>
              <a:rPr lang="en-GB" sz="1400" dirty="0" smtClean="0">
                <a:solidFill>
                  <a:schemeClr val="tx1">
                    <a:lumMod val="95000"/>
                    <a:lumOff val="5000"/>
                  </a:schemeClr>
                </a:solidFill>
                <a:latin typeface="Trebuchet MS"/>
                <a:ea typeface="Arial" charset="0"/>
                <a:cs typeface="Trebuchet MS"/>
                <a:sym typeface="Symbol" charset="2"/>
              </a:rPr>
              <a:t>Search for the unexpected at the high-energy frontier</a:t>
            </a:r>
          </a:p>
          <a:p>
            <a:pPr marL="719138" indent="-454025" defTabSz="914400">
              <a:lnSpc>
                <a:spcPct val="110000"/>
              </a:lnSpc>
              <a:spcBef>
                <a:spcPct val="50000"/>
              </a:spcBef>
              <a:buFont typeface="+mj-lt"/>
              <a:buAutoNum type="arabicPeriod"/>
            </a:pPr>
            <a:r>
              <a:rPr lang="en-GB" sz="2000" dirty="0" smtClean="0">
                <a:solidFill>
                  <a:srgbClr val="D00209"/>
                </a:solidFill>
                <a:latin typeface="Trebuchet MS"/>
                <a:cs typeface="Trebuchet MS"/>
              </a:rPr>
              <a:t> Electroweak unification and strong interactions</a:t>
            </a:r>
            <a:r>
              <a:rPr lang="en-GB" sz="1600" dirty="0" smtClean="0">
                <a:solidFill>
                  <a:srgbClr val="D00209"/>
                </a:solidFill>
                <a:latin typeface="Trebuchet MS"/>
                <a:cs typeface="Trebuchet MS"/>
              </a:rPr>
              <a:t> </a:t>
            </a:r>
          </a:p>
          <a:p>
            <a:pPr marL="1262063" lvl="2" indent="-444500" defTabSz="914400">
              <a:lnSpc>
                <a:spcPct val="110000"/>
              </a:lnSpc>
              <a:spcBef>
                <a:spcPct val="50000"/>
              </a:spcBef>
              <a:buFont typeface="Arial" charset="0"/>
              <a:buChar char="―"/>
            </a:pPr>
            <a:r>
              <a:rPr lang="en-GB" sz="1400" dirty="0" smtClean="0">
                <a:solidFill>
                  <a:schemeClr val="tx1">
                    <a:lumMod val="95000"/>
                    <a:lumOff val="5000"/>
                  </a:schemeClr>
                </a:solidFill>
                <a:latin typeface="Trebuchet MS"/>
                <a:ea typeface="Arial" charset="0"/>
                <a:cs typeface="Trebuchet MS"/>
                <a:sym typeface="Symbol" charset="2"/>
              </a:rPr>
              <a:t>Precision measurements and tests of the Standard Model</a:t>
            </a:r>
          </a:p>
          <a:p>
            <a:pPr marL="1262063" lvl="2" indent="-444500" defTabSz="914400">
              <a:lnSpc>
                <a:spcPct val="110000"/>
              </a:lnSpc>
              <a:spcBef>
                <a:spcPct val="50000"/>
              </a:spcBef>
              <a:buFont typeface="Arial" charset="0"/>
              <a:buChar char="―"/>
            </a:pPr>
            <a:r>
              <a:rPr lang="en-GB" sz="1400" dirty="0" smtClean="0">
                <a:solidFill>
                  <a:schemeClr val="tx1">
                    <a:lumMod val="95000"/>
                    <a:lumOff val="5000"/>
                  </a:schemeClr>
                </a:solidFill>
                <a:latin typeface="Trebuchet MS"/>
                <a:ea typeface="Arial" charset="0"/>
                <a:cs typeface="Trebuchet MS"/>
                <a:sym typeface="Symbol" charset="2"/>
              </a:rPr>
              <a:t>Tests of perturbative QCD at the high-energy frontier</a:t>
            </a:r>
          </a:p>
          <a:p>
            <a:pPr marL="719138" indent="-454025" defTabSz="914400">
              <a:lnSpc>
                <a:spcPct val="110000"/>
              </a:lnSpc>
              <a:spcBef>
                <a:spcPct val="50000"/>
              </a:spcBef>
              <a:buFont typeface="+mj-lt"/>
              <a:buAutoNum type="arabicPeriod"/>
            </a:pPr>
            <a:r>
              <a:rPr lang="en-GB" sz="2000" dirty="0" smtClean="0">
                <a:solidFill>
                  <a:srgbClr val="D00209"/>
                </a:solidFill>
                <a:latin typeface="Trebuchet MS"/>
                <a:cs typeface="Trebuchet MS"/>
              </a:rPr>
              <a:t> Flavour</a:t>
            </a:r>
            <a:r>
              <a:rPr lang="en-GB" sz="1600" dirty="0" smtClean="0">
                <a:solidFill>
                  <a:srgbClr val="D00209"/>
                </a:solidFill>
                <a:latin typeface="Trebuchet MS"/>
                <a:cs typeface="Trebuchet MS"/>
              </a:rPr>
              <a:t> </a:t>
            </a:r>
          </a:p>
          <a:p>
            <a:pPr marL="1262063" lvl="2" indent="-444500" defTabSz="914400">
              <a:lnSpc>
                <a:spcPct val="110000"/>
              </a:lnSpc>
              <a:spcBef>
                <a:spcPct val="50000"/>
              </a:spcBef>
              <a:buFont typeface="Arial" charset="0"/>
              <a:buChar char="―"/>
            </a:pPr>
            <a:r>
              <a:rPr lang="en-GB" sz="1400" i="1" dirty="0" smtClean="0">
                <a:solidFill>
                  <a:schemeClr val="tx1">
                    <a:lumMod val="95000"/>
                    <a:lumOff val="5000"/>
                  </a:schemeClr>
                </a:solidFill>
                <a:latin typeface="Trebuchet MS"/>
                <a:ea typeface="Arial" charset="0"/>
                <a:cs typeface="Trebuchet MS"/>
                <a:sym typeface="Symbol" charset="2"/>
              </a:rPr>
              <a:t>B, D</a:t>
            </a:r>
            <a:r>
              <a:rPr lang="en-GB" sz="1400" dirty="0" smtClean="0">
                <a:solidFill>
                  <a:schemeClr val="tx1">
                    <a:lumMod val="95000"/>
                    <a:lumOff val="5000"/>
                  </a:schemeClr>
                </a:solidFill>
                <a:latin typeface="Trebuchet MS"/>
                <a:ea typeface="Arial" charset="0"/>
                <a:cs typeface="Trebuchet MS"/>
                <a:sym typeface="Symbol" charset="2"/>
              </a:rPr>
              <a:t> mixing, rare decays and </a:t>
            </a:r>
            <a:r>
              <a:rPr lang="en-GB" sz="1400" i="1" dirty="0" smtClean="0">
                <a:solidFill>
                  <a:schemeClr val="tx1">
                    <a:lumMod val="95000"/>
                    <a:lumOff val="5000"/>
                  </a:schemeClr>
                </a:solidFill>
                <a:latin typeface="Trebuchet MS"/>
                <a:ea typeface="Arial" charset="0"/>
                <a:cs typeface="Trebuchet MS"/>
                <a:sym typeface="Symbol" charset="2"/>
              </a:rPr>
              <a:t>CP</a:t>
            </a:r>
            <a:r>
              <a:rPr lang="en-GB" sz="1400" dirty="0" smtClean="0">
                <a:solidFill>
                  <a:schemeClr val="tx1">
                    <a:lumMod val="95000"/>
                    <a:lumOff val="5000"/>
                  </a:schemeClr>
                </a:solidFill>
                <a:latin typeface="Trebuchet MS"/>
                <a:ea typeface="Arial" charset="0"/>
                <a:cs typeface="Trebuchet MS"/>
                <a:sym typeface="Symbol" charset="2"/>
              </a:rPr>
              <a:t> violation as tests of the Standard Model</a:t>
            </a:r>
          </a:p>
        </p:txBody>
      </p:sp>
    </p:spTree>
  </p:cSld>
  <p:clrMapOvr>
    <a:masterClrMapping/>
  </p:clrMapOvr>
  <p:transition spd="slow">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bg>
      <p:bgPr>
        <a:solidFill>
          <a:srgbClr val="333333"/>
        </a:solidFill>
        <a:effectLst/>
      </p:bgPr>
    </p:bg>
    <p:spTree>
      <p:nvGrpSpPr>
        <p:cNvPr id="1" name=""/>
        <p:cNvGrpSpPr/>
        <p:nvPr/>
      </p:nvGrpSpPr>
      <p:grpSpPr>
        <a:xfrm>
          <a:off x="0" y="0"/>
          <a:ext cx="0" cy="0"/>
          <a:chOff x="0" y="0"/>
          <a:chExt cx="0" cy="0"/>
        </a:xfrm>
      </p:grpSpPr>
      <p:sp>
        <p:nvSpPr>
          <p:cNvPr id="1215490"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defTabSz="914400" eaLnBrk="0" hangingPunct="0"/>
            <a:r>
              <a:rPr lang="en-US" sz="3200" dirty="0" smtClean="0">
                <a:solidFill>
                  <a:prstClr val="white"/>
                </a:solidFill>
                <a:latin typeface="Trebuchet MS"/>
                <a:cs typeface="Trebuchet MS"/>
              </a:rPr>
              <a:t>  ATLAS / CMS Physics</a:t>
            </a:r>
            <a:endParaRPr lang="en-US" sz="3200" dirty="0">
              <a:solidFill>
                <a:prstClr val="white"/>
              </a:solidFill>
              <a:latin typeface="Trebuchet MS"/>
              <a:cs typeface="Trebuchet MS"/>
            </a:endParaRPr>
          </a:p>
        </p:txBody>
      </p:sp>
      <p:grpSp>
        <p:nvGrpSpPr>
          <p:cNvPr id="2" name="Group 86"/>
          <p:cNvGrpSpPr/>
          <p:nvPr/>
        </p:nvGrpSpPr>
        <p:grpSpPr>
          <a:xfrm>
            <a:off x="228602" y="969623"/>
            <a:ext cx="459580" cy="4593771"/>
            <a:chOff x="228602" y="969623"/>
            <a:chExt cx="459580" cy="4593771"/>
          </a:xfrm>
        </p:grpSpPr>
        <p:cxnSp>
          <p:nvCxnSpPr>
            <p:cNvPr id="11" name="Straight Connector 10"/>
            <p:cNvCxnSpPr/>
            <p:nvPr/>
          </p:nvCxnSpPr>
          <p:spPr>
            <a:xfrm rot="5400000" flipH="1" flipV="1">
              <a:off x="-1559718" y="3315494"/>
              <a:ext cx="4494212" cy="1588"/>
            </a:xfrm>
            <a:prstGeom prst="line">
              <a:avLst/>
            </a:prstGeom>
            <a:ln>
              <a:solidFill>
                <a:schemeClr val="bg1">
                  <a:lumMod val="95000"/>
                </a:schemeClr>
              </a:solidFill>
              <a:tailEnd type="triangle" w="lg" len="lg"/>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rot="16200000">
              <a:off x="-846061" y="2044286"/>
              <a:ext cx="2487880" cy="338554"/>
            </a:xfrm>
            <a:prstGeom prst="rect">
              <a:avLst/>
            </a:prstGeom>
            <a:noFill/>
          </p:spPr>
          <p:txBody>
            <a:bodyPr wrap="none" rtlCol="0">
              <a:spAutoFit/>
            </a:bodyPr>
            <a:lstStyle/>
            <a:p>
              <a:r>
                <a:rPr lang="en-GB" sz="1600" dirty="0" smtClean="0">
                  <a:solidFill>
                    <a:prstClr val="white">
                      <a:lumMod val="95000"/>
                    </a:prstClr>
                  </a:solidFill>
                </a:rPr>
                <a:t>Physics Sensitivity / Time</a:t>
              </a:r>
              <a:endParaRPr lang="en-GB" sz="1600" dirty="0">
                <a:solidFill>
                  <a:prstClr val="white">
                    <a:lumMod val="95000"/>
                  </a:prstClr>
                </a:solidFill>
              </a:endParaRPr>
            </a:p>
          </p:txBody>
        </p:sp>
      </p:grpSp>
      <p:cxnSp>
        <p:nvCxnSpPr>
          <p:cNvPr id="37" name="Straight Connector 36"/>
          <p:cNvCxnSpPr/>
          <p:nvPr/>
        </p:nvCxnSpPr>
        <p:spPr>
          <a:xfrm flipV="1">
            <a:off x="688182" y="391583"/>
            <a:ext cx="8043068" cy="5171017"/>
          </a:xfrm>
          <a:prstGeom prst="line">
            <a:avLst/>
          </a:prstGeom>
          <a:ln w="25400" cap="flat" cmpd="sng" algn="ctr">
            <a:solidFill>
              <a:srgbClr val="FF8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0" y="6280149"/>
            <a:ext cx="2679026" cy="246221"/>
          </a:xfrm>
          <a:prstGeom prst="rect">
            <a:avLst/>
          </a:prstGeom>
          <a:noFill/>
        </p:spPr>
        <p:txBody>
          <a:bodyPr wrap="none" rtlCol="0">
            <a:spAutoFit/>
          </a:bodyPr>
          <a:lstStyle/>
          <a:p>
            <a:pPr algn="r"/>
            <a:r>
              <a:rPr lang="en-GB" sz="1000" dirty="0" smtClean="0">
                <a:solidFill>
                  <a:prstClr val="white">
                    <a:lumMod val="65000"/>
                  </a:prstClr>
                </a:solidFill>
              </a:rPr>
              <a:t>© P. </a:t>
            </a:r>
            <a:r>
              <a:rPr lang="en-GB" sz="1000" dirty="0" err="1" smtClean="0">
                <a:solidFill>
                  <a:prstClr val="white">
                    <a:lumMod val="65000"/>
                  </a:prstClr>
                </a:solidFill>
              </a:rPr>
              <a:t>Schieferdecker</a:t>
            </a:r>
            <a:r>
              <a:rPr lang="en-GB" sz="1000" dirty="0" smtClean="0">
                <a:solidFill>
                  <a:prstClr val="white">
                    <a:lumMod val="65000"/>
                  </a:prstClr>
                </a:solidFill>
              </a:rPr>
              <a:t>, Dec 17, 2010 at CERN</a:t>
            </a:r>
            <a:endParaRPr lang="en-GB" sz="1000" dirty="0">
              <a:solidFill>
                <a:prstClr val="white">
                  <a:lumMod val="65000"/>
                </a:prstClr>
              </a:solidFill>
            </a:endParaRPr>
          </a:p>
        </p:txBody>
      </p:sp>
      <p:sp>
        <p:nvSpPr>
          <p:cNvPr id="40" name="TextBox 39"/>
          <p:cNvSpPr txBox="1"/>
          <p:nvPr/>
        </p:nvSpPr>
        <p:spPr>
          <a:xfrm>
            <a:off x="772583" y="4572000"/>
            <a:ext cx="1895259" cy="338554"/>
          </a:xfrm>
          <a:prstGeom prst="rect">
            <a:avLst/>
          </a:prstGeom>
          <a:noFill/>
        </p:spPr>
        <p:txBody>
          <a:bodyPr wrap="square" rtlCol="0">
            <a:spAutoFit/>
          </a:bodyPr>
          <a:lstStyle/>
          <a:p>
            <a:r>
              <a:rPr lang="en-GB" sz="1600" dirty="0" smtClean="0">
                <a:solidFill>
                  <a:srgbClr val="FFE106"/>
                </a:solidFill>
              </a:rPr>
              <a:t>Min bias</a:t>
            </a:r>
            <a:endParaRPr lang="en-GB" sz="1600" baseline="30000" dirty="0">
              <a:solidFill>
                <a:srgbClr val="FFE106"/>
              </a:solidFill>
            </a:endParaRPr>
          </a:p>
        </p:txBody>
      </p:sp>
      <p:sp>
        <p:nvSpPr>
          <p:cNvPr id="41" name="TextBox 40"/>
          <p:cNvSpPr txBox="1"/>
          <p:nvPr/>
        </p:nvSpPr>
        <p:spPr>
          <a:xfrm>
            <a:off x="1623485" y="4233446"/>
            <a:ext cx="1131671" cy="338554"/>
          </a:xfrm>
          <a:prstGeom prst="rect">
            <a:avLst/>
          </a:prstGeom>
          <a:noFill/>
        </p:spPr>
        <p:txBody>
          <a:bodyPr wrap="square" rtlCol="0">
            <a:spAutoFit/>
          </a:bodyPr>
          <a:lstStyle/>
          <a:p>
            <a:r>
              <a:rPr lang="en-GB" sz="1600" dirty="0" smtClean="0">
                <a:solidFill>
                  <a:srgbClr val="FFE106"/>
                </a:solidFill>
              </a:rPr>
              <a:t>Dijet</a:t>
            </a:r>
            <a:endParaRPr lang="en-GB" sz="1600" baseline="30000" dirty="0">
              <a:solidFill>
                <a:srgbClr val="FFE106"/>
              </a:solidFill>
            </a:endParaRPr>
          </a:p>
        </p:txBody>
      </p:sp>
      <p:sp>
        <p:nvSpPr>
          <p:cNvPr id="42" name="TextBox 41"/>
          <p:cNvSpPr txBox="1"/>
          <p:nvPr/>
        </p:nvSpPr>
        <p:spPr>
          <a:xfrm>
            <a:off x="1403349" y="3623846"/>
            <a:ext cx="2452906" cy="338554"/>
          </a:xfrm>
          <a:prstGeom prst="rect">
            <a:avLst/>
          </a:prstGeom>
          <a:noFill/>
        </p:spPr>
        <p:txBody>
          <a:bodyPr wrap="square" rtlCol="0">
            <a:spAutoFit/>
          </a:bodyPr>
          <a:lstStyle/>
          <a:p>
            <a:r>
              <a:rPr lang="en-GB" sz="1600" i="1" dirty="0" smtClean="0">
                <a:solidFill>
                  <a:srgbClr val="FFE106"/>
                </a:solidFill>
              </a:rPr>
              <a:t>W</a:t>
            </a:r>
            <a:r>
              <a:rPr lang="en-GB" sz="1600" dirty="0" smtClean="0">
                <a:solidFill>
                  <a:srgbClr val="FFE106"/>
                </a:solidFill>
              </a:rPr>
              <a:t> </a:t>
            </a:r>
            <a:r>
              <a:rPr lang="en-GB" sz="1600" i="1" dirty="0" smtClean="0">
                <a:solidFill>
                  <a:srgbClr val="FFE106"/>
                </a:solidFill>
              </a:rPr>
              <a:t>/ Z</a:t>
            </a:r>
            <a:r>
              <a:rPr lang="en-GB" sz="1600" dirty="0" smtClean="0">
                <a:solidFill>
                  <a:srgbClr val="FFE106"/>
                </a:solidFill>
              </a:rPr>
              <a:t> Observation</a:t>
            </a:r>
            <a:endParaRPr lang="en-GB" sz="1600" baseline="30000" dirty="0">
              <a:solidFill>
                <a:srgbClr val="FFE106"/>
              </a:solidFill>
            </a:endParaRPr>
          </a:p>
        </p:txBody>
      </p:sp>
      <p:grpSp>
        <p:nvGrpSpPr>
          <p:cNvPr id="3" name="Group 85"/>
          <p:cNvGrpSpPr/>
          <p:nvPr/>
        </p:nvGrpSpPr>
        <p:grpSpPr>
          <a:xfrm>
            <a:off x="685800" y="5410200"/>
            <a:ext cx="8077200" cy="893234"/>
            <a:chOff x="685800" y="5410200"/>
            <a:chExt cx="8077200" cy="893234"/>
          </a:xfrm>
        </p:grpSpPr>
        <p:cxnSp>
          <p:nvCxnSpPr>
            <p:cNvPr id="10" name="Straight Connector 9"/>
            <p:cNvCxnSpPr/>
            <p:nvPr/>
          </p:nvCxnSpPr>
          <p:spPr>
            <a:xfrm>
              <a:off x="685800" y="5562600"/>
              <a:ext cx="8001000" cy="2382"/>
            </a:xfrm>
            <a:prstGeom prst="line">
              <a:avLst/>
            </a:prstGeom>
            <a:ln>
              <a:solidFill>
                <a:schemeClr val="bg1">
                  <a:lumMod val="95000"/>
                </a:schemeClr>
              </a:solidFill>
              <a:tailEnd type="triangle" w="lg" len="lg"/>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6616559" y="5964880"/>
              <a:ext cx="2146441" cy="338554"/>
            </a:xfrm>
            <a:prstGeom prst="rect">
              <a:avLst/>
            </a:prstGeom>
            <a:noFill/>
          </p:spPr>
          <p:txBody>
            <a:bodyPr wrap="none" rtlCol="0">
              <a:spAutoFit/>
            </a:bodyPr>
            <a:lstStyle/>
            <a:p>
              <a:r>
                <a:rPr lang="en-GB" sz="1600" dirty="0" smtClean="0">
                  <a:solidFill>
                    <a:prstClr val="white">
                      <a:lumMod val="95000"/>
                    </a:prstClr>
                  </a:solidFill>
                </a:rPr>
                <a:t>Integrated Luminosity</a:t>
              </a:r>
              <a:endParaRPr lang="en-GB" sz="1600" dirty="0">
                <a:solidFill>
                  <a:prstClr val="white">
                    <a:lumMod val="95000"/>
                  </a:prstClr>
                </a:solidFill>
              </a:endParaRPr>
            </a:p>
          </p:txBody>
        </p:sp>
        <p:cxnSp>
          <p:nvCxnSpPr>
            <p:cNvPr id="20" name="Straight Connector 19"/>
            <p:cNvCxnSpPr/>
            <p:nvPr/>
          </p:nvCxnSpPr>
          <p:spPr>
            <a:xfrm rot="5400000">
              <a:off x="2132805"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a:off x="2894805" y="5487988"/>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a:off x="3656805"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4418805"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5180805" y="5487988"/>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5942805"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6704805"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a:off x="7466805" y="5487988"/>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8228805"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2616634" y="5638800"/>
              <a:ext cx="736165" cy="338554"/>
            </a:xfrm>
            <a:prstGeom prst="rect">
              <a:avLst/>
            </a:prstGeom>
            <a:noFill/>
          </p:spPr>
          <p:txBody>
            <a:bodyPr wrap="none" rtlCol="0">
              <a:spAutoFit/>
            </a:bodyPr>
            <a:lstStyle/>
            <a:p>
              <a:r>
                <a:rPr lang="en-GB" sz="1600" dirty="0" smtClean="0">
                  <a:solidFill>
                    <a:prstClr val="white">
                      <a:lumMod val="95000"/>
                    </a:prstClr>
                  </a:solidFill>
                </a:rPr>
                <a:t>1 </a:t>
              </a:r>
              <a:r>
                <a:rPr lang="en-GB" sz="1600" dirty="0" err="1" smtClean="0">
                  <a:solidFill>
                    <a:prstClr val="white">
                      <a:lumMod val="95000"/>
                    </a:prstClr>
                  </a:solidFill>
                </a:rPr>
                <a:t>nb</a:t>
              </a:r>
              <a:r>
                <a:rPr lang="en-GB" sz="1600" baseline="30000" dirty="0" smtClean="0">
                  <a:solidFill>
                    <a:prstClr val="white">
                      <a:lumMod val="95000"/>
                    </a:prstClr>
                  </a:solidFill>
                </a:rPr>
                <a:t>–1</a:t>
              </a:r>
              <a:endParaRPr lang="en-GB" sz="1600" baseline="30000" dirty="0">
                <a:solidFill>
                  <a:prstClr val="white">
                    <a:lumMod val="95000"/>
                  </a:prstClr>
                </a:solidFill>
              </a:endParaRPr>
            </a:p>
          </p:txBody>
        </p:sp>
        <p:sp>
          <p:nvSpPr>
            <p:cNvPr id="33" name="TextBox 32"/>
            <p:cNvSpPr txBox="1"/>
            <p:nvPr/>
          </p:nvSpPr>
          <p:spPr>
            <a:xfrm>
              <a:off x="4902634" y="5638800"/>
              <a:ext cx="736165" cy="338554"/>
            </a:xfrm>
            <a:prstGeom prst="rect">
              <a:avLst/>
            </a:prstGeom>
            <a:noFill/>
          </p:spPr>
          <p:txBody>
            <a:bodyPr wrap="none" rtlCol="0">
              <a:spAutoFit/>
            </a:bodyPr>
            <a:lstStyle/>
            <a:p>
              <a:r>
                <a:rPr lang="en-GB" sz="1600" dirty="0" smtClean="0">
                  <a:solidFill>
                    <a:prstClr val="white">
                      <a:lumMod val="95000"/>
                    </a:prstClr>
                  </a:solidFill>
                </a:rPr>
                <a:t>1 </a:t>
              </a:r>
              <a:r>
                <a:rPr lang="en-GB" sz="1600" dirty="0" err="1" smtClean="0">
                  <a:solidFill>
                    <a:prstClr val="white">
                      <a:lumMod val="95000"/>
                    </a:prstClr>
                  </a:solidFill>
                </a:rPr>
                <a:t>pb</a:t>
              </a:r>
              <a:r>
                <a:rPr lang="en-GB" sz="1600" baseline="30000" dirty="0" smtClean="0">
                  <a:solidFill>
                    <a:prstClr val="white">
                      <a:lumMod val="95000"/>
                    </a:prstClr>
                  </a:solidFill>
                </a:rPr>
                <a:t>–1</a:t>
              </a:r>
              <a:endParaRPr lang="en-GB" sz="1600" baseline="30000" dirty="0">
                <a:solidFill>
                  <a:prstClr val="white">
                    <a:lumMod val="95000"/>
                  </a:prstClr>
                </a:solidFill>
              </a:endParaRPr>
            </a:p>
          </p:txBody>
        </p:sp>
        <p:sp>
          <p:nvSpPr>
            <p:cNvPr id="34" name="TextBox 33"/>
            <p:cNvSpPr txBox="1"/>
            <p:nvPr/>
          </p:nvSpPr>
          <p:spPr>
            <a:xfrm>
              <a:off x="7264834" y="5638800"/>
              <a:ext cx="679058" cy="338554"/>
            </a:xfrm>
            <a:prstGeom prst="rect">
              <a:avLst/>
            </a:prstGeom>
            <a:noFill/>
          </p:spPr>
          <p:txBody>
            <a:bodyPr wrap="none" rtlCol="0">
              <a:spAutoFit/>
            </a:bodyPr>
            <a:lstStyle/>
            <a:p>
              <a:r>
                <a:rPr lang="en-GB" sz="1600" dirty="0" smtClean="0">
                  <a:solidFill>
                    <a:prstClr val="white">
                      <a:lumMod val="95000"/>
                    </a:prstClr>
                  </a:solidFill>
                </a:rPr>
                <a:t>1 </a:t>
              </a:r>
              <a:r>
                <a:rPr lang="en-GB" sz="1600" dirty="0" err="1" smtClean="0">
                  <a:solidFill>
                    <a:prstClr val="white">
                      <a:lumMod val="95000"/>
                    </a:prstClr>
                  </a:solidFill>
                </a:rPr>
                <a:t>fb</a:t>
              </a:r>
              <a:r>
                <a:rPr lang="en-GB" sz="1600" baseline="30000" dirty="0" smtClean="0">
                  <a:solidFill>
                    <a:prstClr val="white">
                      <a:lumMod val="95000"/>
                    </a:prstClr>
                  </a:solidFill>
                </a:rPr>
                <a:t>–1</a:t>
              </a:r>
              <a:endParaRPr lang="en-GB" sz="1600" baseline="30000" dirty="0">
                <a:solidFill>
                  <a:prstClr val="white">
                    <a:lumMod val="95000"/>
                  </a:prstClr>
                </a:solidFill>
              </a:endParaRPr>
            </a:p>
          </p:txBody>
        </p:sp>
        <p:cxnSp>
          <p:nvCxnSpPr>
            <p:cNvPr id="46" name="Straight Connector 45"/>
            <p:cNvCxnSpPr/>
            <p:nvPr/>
          </p:nvCxnSpPr>
          <p:spPr>
            <a:xfrm rot="5400000">
              <a:off x="1372394" y="5485606"/>
              <a:ext cx="152400" cy="1588"/>
            </a:xfrm>
            <a:prstGeom prst="line">
              <a:avLst/>
            </a:prstGeom>
            <a:ln w="12700" cap="flat" cmpd="sng" algn="ctr">
              <a:solidFill>
                <a:srgbClr val="F2F2F2"/>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4" name="Group 87"/>
          <p:cNvGrpSpPr/>
          <p:nvPr/>
        </p:nvGrpSpPr>
        <p:grpSpPr>
          <a:xfrm>
            <a:off x="3581400" y="3399633"/>
            <a:ext cx="2452906" cy="1293018"/>
            <a:chOff x="3581400" y="3399633"/>
            <a:chExt cx="2452906" cy="1293018"/>
          </a:xfrm>
        </p:grpSpPr>
        <p:sp>
          <p:nvSpPr>
            <p:cNvPr id="44" name="TextBox 43"/>
            <p:cNvSpPr txBox="1"/>
            <p:nvPr/>
          </p:nvSpPr>
          <p:spPr>
            <a:xfrm>
              <a:off x="3581400" y="4354097"/>
              <a:ext cx="2452906" cy="338554"/>
            </a:xfrm>
            <a:prstGeom prst="rect">
              <a:avLst/>
            </a:prstGeom>
            <a:noFill/>
          </p:spPr>
          <p:txBody>
            <a:bodyPr wrap="square" rtlCol="0">
              <a:spAutoFit/>
            </a:bodyPr>
            <a:lstStyle/>
            <a:p>
              <a:r>
                <a:rPr lang="en-GB" sz="1600" i="1" dirty="0" smtClean="0">
                  <a:solidFill>
                    <a:srgbClr val="00F7FF"/>
                  </a:solidFill>
                </a:rPr>
                <a:t>ICHEP 2010</a:t>
              </a:r>
              <a:endParaRPr lang="en-GB" sz="1600" baseline="30000" dirty="0">
                <a:solidFill>
                  <a:srgbClr val="00F7FF"/>
                </a:solidFill>
              </a:endParaRPr>
            </a:p>
          </p:txBody>
        </p:sp>
        <p:cxnSp>
          <p:nvCxnSpPr>
            <p:cNvPr id="47" name="Straight Connector 46"/>
            <p:cNvCxnSpPr/>
            <p:nvPr/>
          </p:nvCxnSpPr>
          <p:spPr>
            <a:xfrm rot="5400000" flipH="1" flipV="1">
              <a:off x="3789570" y="3876468"/>
              <a:ext cx="955258" cy="1588"/>
            </a:xfrm>
            <a:prstGeom prst="line">
              <a:avLst/>
            </a:prstGeom>
            <a:ln w="12700" cap="flat" cmpd="sng" algn="ctr">
              <a:solidFill>
                <a:srgbClr val="00F7FF"/>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5" name="Group 88"/>
          <p:cNvGrpSpPr/>
          <p:nvPr/>
        </p:nvGrpSpPr>
        <p:grpSpPr>
          <a:xfrm>
            <a:off x="5090894" y="2440782"/>
            <a:ext cx="2452906" cy="1293018"/>
            <a:chOff x="5090894" y="2440782"/>
            <a:chExt cx="2452906" cy="1293018"/>
          </a:xfrm>
        </p:grpSpPr>
        <p:sp>
          <p:nvSpPr>
            <p:cNvPr id="55" name="TextBox 54"/>
            <p:cNvSpPr txBox="1"/>
            <p:nvPr/>
          </p:nvSpPr>
          <p:spPr>
            <a:xfrm>
              <a:off x="5090894" y="3395246"/>
              <a:ext cx="2452906" cy="338554"/>
            </a:xfrm>
            <a:prstGeom prst="rect">
              <a:avLst/>
            </a:prstGeom>
            <a:noFill/>
          </p:spPr>
          <p:txBody>
            <a:bodyPr wrap="square" rtlCol="0">
              <a:spAutoFit/>
            </a:bodyPr>
            <a:lstStyle/>
            <a:p>
              <a:r>
                <a:rPr lang="en-GB" sz="1600" i="1" dirty="0" err="1" smtClean="0">
                  <a:solidFill>
                    <a:srgbClr val="00F7FF"/>
                  </a:solidFill>
                </a:rPr>
                <a:t>Moriond</a:t>
              </a:r>
              <a:r>
                <a:rPr lang="en-GB" sz="1600" i="1" dirty="0" smtClean="0">
                  <a:solidFill>
                    <a:srgbClr val="00F7FF"/>
                  </a:solidFill>
                </a:rPr>
                <a:t> 2011</a:t>
              </a:r>
              <a:endParaRPr lang="en-GB" sz="1600" i="1" dirty="0">
                <a:solidFill>
                  <a:srgbClr val="00F7FF"/>
                </a:solidFill>
              </a:endParaRPr>
            </a:p>
          </p:txBody>
        </p:sp>
        <p:cxnSp>
          <p:nvCxnSpPr>
            <p:cNvPr id="56" name="Straight Connector 55"/>
            <p:cNvCxnSpPr/>
            <p:nvPr/>
          </p:nvCxnSpPr>
          <p:spPr>
            <a:xfrm rot="5400000" flipH="1" flipV="1">
              <a:off x="5299064" y="2917617"/>
              <a:ext cx="955258" cy="1588"/>
            </a:xfrm>
            <a:prstGeom prst="line">
              <a:avLst/>
            </a:prstGeom>
            <a:ln w="12700" cap="flat" cmpd="sng" algn="ctr">
              <a:solidFill>
                <a:srgbClr val="00F7FF"/>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6" name="Group 89"/>
          <p:cNvGrpSpPr/>
          <p:nvPr/>
        </p:nvGrpSpPr>
        <p:grpSpPr>
          <a:xfrm>
            <a:off x="6477000" y="1545960"/>
            <a:ext cx="1828800" cy="1654440"/>
            <a:chOff x="6477000" y="1545960"/>
            <a:chExt cx="1828800" cy="1654440"/>
          </a:xfrm>
        </p:grpSpPr>
        <p:sp>
          <p:nvSpPr>
            <p:cNvPr id="57" name="TextBox 56"/>
            <p:cNvSpPr txBox="1"/>
            <p:nvPr/>
          </p:nvSpPr>
          <p:spPr>
            <a:xfrm>
              <a:off x="6477000" y="2861846"/>
              <a:ext cx="1828800" cy="338554"/>
            </a:xfrm>
            <a:prstGeom prst="rect">
              <a:avLst/>
            </a:prstGeom>
            <a:noFill/>
          </p:spPr>
          <p:txBody>
            <a:bodyPr wrap="square" rtlCol="0">
              <a:spAutoFit/>
            </a:bodyPr>
            <a:lstStyle/>
            <a:p>
              <a:r>
                <a:rPr lang="en-GB" sz="1600" i="1" dirty="0" smtClean="0">
                  <a:solidFill>
                    <a:srgbClr val="00F7FF"/>
                  </a:solidFill>
                </a:rPr>
                <a:t>EPS HEP 2011</a:t>
              </a:r>
              <a:endParaRPr lang="en-GB" sz="1600" dirty="0">
                <a:solidFill>
                  <a:srgbClr val="00F7FF"/>
                </a:solidFill>
              </a:endParaRPr>
            </a:p>
          </p:txBody>
        </p:sp>
        <p:cxnSp>
          <p:nvCxnSpPr>
            <p:cNvPr id="58" name="Straight Connector 57"/>
            <p:cNvCxnSpPr/>
            <p:nvPr/>
          </p:nvCxnSpPr>
          <p:spPr>
            <a:xfrm rot="5400000" flipH="1" flipV="1">
              <a:off x="6518856" y="2189903"/>
              <a:ext cx="1289474" cy="1588"/>
            </a:xfrm>
            <a:prstGeom prst="line">
              <a:avLst/>
            </a:prstGeom>
            <a:ln w="12700" cap="flat" cmpd="sng" algn="ctr">
              <a:solidFill>
                <a:srgbClr val="00F7FF"/>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7" name="Group 91"/>
          <p:cNvGrpSpPr/>
          <p:nvPr/>
        </p:nvGrpSpPr>
        <p:grpSpPr>
          <a:xfrm>
            <a:off x="2819400" y="2391944"/>
            <a:ext cx="2452906" cy="338554"/>
            <a:chOff x="2819400" y="2391944"/>
            <a:chExt cx="2452906" cy="338554"/>
          </a:xfrm>
        </p:grpSpPr>
        <p:sp>
          <p:nvSpPr>
            <p:cNvPr id="53" name="TextBox 52"/>
            <p:cNvSpPr txBox="1"/>
            <p:nvPr/>
          </p:nvSpPr>
          <p:spPr>
            <a:xfrm>
              <a:off x="2819400" y="2391944"/>
              <a:ext cx="2452906" cy="338554"/>
            </a:xfrm>
            <a:prstGeom prst="rect">
              <a:avLst/>
            </a:prstGeom>
            <a:noFill/>
          </p:spPr>
          <p:txBody>
            <a:bodyPr wrap="square" rtlCol="0">
              <a:spAutoFit/>
            </a:bodyPr>
            <a:lstStyle/>
            <a:p>
              <a:r>
                <a:rPr lang="en-GB" sz="1600" dirty="0" smtClean="0">
                  <a:solidFill>
                    <a:srgbClr val="FFE106"/>
                  </a:solidFill>
                </a:rPr>
                <a:t>top Observation</a:t>
              </a:r>
              <a:endParaRPr lang="en-GB" sz="1600" baseline="30000" dirty="0">
                <a:solidFill>
                  <a:srgbClr val="FFE106"/>
                </a:solidFill>
              </a:endParaRPr>
            </a:p>
          </p:txBody>
        </p:sp>
        <p:cxnSp>
          <p:nvCxnSpPr>
            <p:cNvPr id="59" name="Straight Connector 58"/>
            <p:cNvCxnSpPr/>
            <p:nvPr/>
          </p:nvCxnSpPr>
          <p:spPr>
            <a:xfrm rot="10800000">
              <a:off x="4451882" y="2590800"/>
              <a:ext cx="639012" cy="1"/>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8" name="Group 92"/>
          <p:cNvGrpSpPr/>
          <p:nvPr/>
        </p:nvGrpSpPr>
        <p:grpSpPr>
          <a:xfrm>
            <a:off x="1515536" y="2165463"/>
            <a:ext cx="3917952" cy="338554"/>
            <a:chOff x="1515536" y="2165463"/>
            <a:chExt cx="3917952" cy="338554"/>
          </a:xfrm>
        </p:grpSpPr>
        <p:sp>
          <p:nvSpPr>
            <p:cNvPr id="54" name="TextBox 53"/>
            <p:cNvSpPr txBox="1"/>
            <p:nvPr/>
          </p:nvSpPr>
          <p:spPr>
            <a:xfrm>
              <a:off x="1515536" y="2165463"/>
              <a:ext cx="2452906" cy="338554"/>
            </a:xfrm>
            <a:prstGeom prst="rect">
              <a:avLst/>
            </a:prstGeom>
            <a:noFill/>
          </p:spPr>
          <p:txBody>
            <a:bodyPr wrap="square" rtlCol="0">
              <a:spAutoFit/>
            </a:bodyPr>
            <a:lstStyle/>
            <a:p>
              <a:r>
                <a:rPr lang="en-GB" sz="1600" i="1" dirty="0" smtClean="0">
                  <a:solidFill>
                    <a:srgbClr val="FFE106"/>
                  </a:solidFill>
                </a:rPr>
                <a:t>W</a:t>
              </a:r>
              <a:r>
                <a:rPr lang="en-GB" sz="1600" dirty="0" smtClean="0">
                  <a:solidFill>
                    <a:srgbClr val="FFE106"/>
                  </a:solidFill>
                </a:rPr>
                <a:t> / </a:t>
              </a:r>
              <a:r>
                <a:rPr lang="en-GB" sz="1600" i="1" dirty="0" smtClean="0">
                  <a:solidFill>
                    <a:srgbClr val="FFE106"/>
                  </a:solidFill>
                </a:rPr>
                <a:t>Z</a:t>
              </a:r>
              <a:r>
                <a:rPr lang="en-GB" sz="1600" dirty="0" smtClean="0">
                  <a:solidFill>
                    <a:srgbClr val="FFE106"/>
                  </a:solidFill>
                </a:rPr>
                <a:t> + jets</a:t>
              </a:r>
              <a:endParaRPr lang="en-GB" sz="1600" baseline="30000" dirty="0">
                <a:solidFill>
                  <a:srgbClr val="FFE106"/>
                </a:solidFill>
              </a:endParaRPr>
            </a:p>
          </p:txBody>
        </p:sp>
        <p:cxnSp>
          <p:nvCxnSpPr>
            <p:cNvPr id="63" name="Straight Connector 62"/>
            <p:cNvCxnSpPr/>
            <p:nvPr/>
          </p:nvCxnSpPr>
          <p:spPr>
            <a:xfrm rot="10800000">
              <a:off x="2755156" y="2371194"/>
              <a:ext cx="2678332" cy="1588"/>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9" name="Group 93"/>
          <p:cNvGrpSpPr/>
          <p:nvPr/>
        </p:nvGrpSpPr>
        <p:grpSpPr>
          <a:xfrm>
            <a:off x="2895600" y="1981200"/>
            <a:ext cx="2809491" cy="338554"/>
            <a:chOff x="2895600" y="1981200"/>
            <a:chExt cx="2809491" cy="338554"/>
          </a:xfrm>
        </p:grpSpPr>
        <p:sp>
          <p:nvSpPr>
            <p:cNvPr id="64" name="TextBox 63"/>
            <p:cNvSpPr txBox="1"/>
            <p:nvPr/>
          </p:nvSpPr>
          <p:spPr>
            <a:xfrm>
              <a:off x="2895600" y="1981200"/>
              <a:ext cx="2133600" cy="338554"/>
            </a:xfrm>
            <a:prstGeom prst="rect">
              <a:avLst/>
            </a:prstGeom>
            <a:noFill/>
          </p:spPr>
          <p:txBody>
            <a:bodyPr wrap="square" rtlCol="0">
              <a:spAutoFit/>
            </a:bodyPr>
            <a:lstStyle/>
            <a:p>
              <a:r>
                <a:rPr lang="en-GB" sz="1600" dirty="0" smtClean="0">
                  <a:solidFill>
                    <a:srgbClr val="FFE106"/>
                  </a:solidFill>
                </a:rPr>
                <a:t>top Measurements</a:t>
              </a:r>
              <a:endParaRPr lang="en-GB" sz="1600" baseline="30000" dirty="0">
                <a:solidFill>
                  <a:srgbClr val="FFE106"/>
                </a:solidFill>
              </a:endParaRPr>
            </a:p>
          </p:txBody>
        </p:sp>
        <p:cxnSp>
          <p:nvCxnSpPr>
            <p:cNvPr id="65" name="Straight Connector 64"/>
            <p:cNvCxnSpPr/>
            <p:nvPr/>
          </p:nvCxnSpPr>
          <p:spPr>
            <a:xfrm>
              <a:off x="4800600" y="2208212"/>
              <a:ext cx="904491" cy="1"/>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2" name="Group 94"/>
          <p:cNvGrpSpPr/>
          <p:nvPr/>
        </p:nvGrpSpPr>
        <p:grpSpPr>
          <a:xfrm>
            <a:off x="3426881" y="1621366"/>
            <a:ext cx="2897719" cy="338554"/>
            <a:chOff x="3426881" y="1621366"/>
            <a:chExt cx="2897719" cy="338554"/>
          </a:xfrm>
        </p:grpSpPr>
        <p:sp>
          <p:nvSpPr>
            <p:cNvPr id="74" name="TextBox 73"/>
            <p:cNvSpPr txBox="1"/>
            <p:nvPr/>
          </p:nvSpPr>
          <p:spPr>
            <a:xfrm>
              <a:off x="3426881" y="1621366"/>
              <a:ext cx="2133600" cy="338554"/>
            </a:xfrm>
            <a:prstGeom prst="rect">
              <a:avLst/>
            </a:prstGeom>
            <a:noFill/>
          </p:spPr>
          <p:txBody>
            <a:bodyPr wrap="square" rtlCol="0">
              <a:spAutoFit/>
            </a:bodyPr>
            <a:lstStyle/>
            <a:p>
              <a:r>
                <a:rPr lang="en-GB" sz="1600" i="1" dirty="0" smtClean="0">
                  <a:solidFill>
                    <a:srgbClr val="FFE106"/>
                  </a:solidFill>
                </a:rPr>
                <a:t>WW </a:t>
              </a:r>
              <a:r>
                <a:rPr lang="en-GB" sz="1600" dirty="0" smtClean="0">
                  <a:solidFill>
                    <a:srgbClr val="FFE106"/>
                  </a:solidFill>
                </a:rPr>
                <a:t>Measurements</a:t>
              </a:r>
              <a:endParaRPr lang="en-GB" sz="1600" baseline="30000" dirty="0">
                <a:solidFill>
                  <a:srgbClr val="FFE106"/>
                </a:solidFill>
              </a:endParaRPr>
            </a:p>
          </p:txBody>
        </p:sp>
        <p:cxnSp>
          <p:nvCxnSpPr>
            <p:cNvPr id="75" name="Straight Connector 74"/>
            <p:cNvCxnSpPr/>
            <p:nvPr/>
          </p:nvCxnSpPr>
          <p:spPr>
            <a:xfrm>
              <a:off x="5420109" y="1827212"/>
              <a:ext cx="904491" cy="1"/>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4" name="Group 95"/>
          <p:cNvGrpSpPr/>
          <p:nvPr/>
        </p:nvGrpSpPr>
        <p:grpSpPr>
          <a:xfrm>
            <a:off x="4212166" y="1327149"/>
            <a:ext cx="2569634" cy="338554"/>
            <a:chOff x="4212166" y="1327149"/>
            <a:chExt cx="2569634" cy="338554"/>
          </a:xfrm>
        </p:grpSpPr>
        <p:sp>
          <p:nvSpPr>
            <p:cNvPr id="76" name="TextBox 75"/>
            <p:cNvSpPr txBox="1"/>
            <p:nvPr/>
          </p:nvSpPr>
          <p:spPr>
            <a:xfrm>
              <a:off x="4212166" y="1327149"/>
              <a:ext cx="2133600" cy="338554"/>
            </a:xfrm>
            <a:prstGeom prst="rect">
              <a:avLst/>
            </a:prstGeom>
            <a:noFill/>
          </p:spPr>
          <p:txBody>
            <a:bodyPr wrap="square" rtlCol="0">
              <a:spAutoFit/>
            </a:bodyPr>
            <a:lstStyle/>
            <a:p>
              <a:r>
                <a:rPr lang="en-GB" sz="1600" i="1" dirty="0" smtClean="0">
                  <a:solidFill>
                    <a:srgbClr val="FFE106"/>
                  </a:solidFill>
                </a:rPr>
                <a:t>WZ </a:t>
              </a:r>
              <a:r>
                <a:rPr lang="en-GB" sz="1600" dirty="0" smtClean="0">
                  <a:solidFill>
                    <a:srgbClr val="FFE106"/>
                  </a:solidFill>
                </a:rPr>
                <a:t>Observation</a:t>
              </a:r>
              <a:endParaRPr lang="en-GB" sz="1600" baseline="30000" dirty="0">
                <a:solidFill>
                  <a:srgbClr val="FFE106"/>
                </a:solidFill>
              </a:endParaRPr>
            </a:p>
          </p:txBody>
        </p:sp>
        <p:cxnSp>
          <p:nvCxnSpPr>
            <p:cNvPr id="77" name="Straight Connector 76"/>
            <p:cNvCxnSpPr/>
            <p:nvPr/>
          </p:nvCxnSpPr>
          <p:spPr>
            <a:xfrm>
              <a:off x="5877309" y="1522412"/>
              <a:ext cx="904491" cy="1"/>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5" name="Group 96"/>
          <p:cNvGrpSpPr/>
          <p:nvPr/>
        </p:nvGrpSpPr>
        <p:grpSpPr>
          <a:xfrm>
            <a:off x="4637617" y="903817"/>
            <a:ext cx="2753783" cy="338554"/>
            <a:chOff x="4637617" y="903817"/>
            <a:chExt cx="2753783" cy="338554"/>
          </a:xfrm>
        </p:grpSpPr>
        <p:sp>
          <p:nvSpPr>
            <p:cNvPr id="78" name="TextBox 77"/>
            <p:cNvSpPr txBox="1"/>
            <p:nvPr/>
          </p:nvSpPr>
          <p:spPr>
            <a:xfrm>
              <a:off x="4637617" y="903817"/>
              <a:ext cx="2133600" cy="338554"/>
            </a:xfrm>
            <a:prstGeom prst="rect">
              <a:avLst/>
            </a:prstGeom>
            <a:noFill/>
          </p:spPr>
          <p:txBody>
            <a:bodyPr wrap="square" rtlCol="0">
              <a:spAutoFit/>
            </a:bodyPr>
            <a:lstStyle/>
            <a:p>
              <a:r>
                <a:rPr lang="en-GB" sz="1600" i="1" dirty="0" smtClean="0">
                  <a:solidFill>
                    <a:srgbClr val="FFE106"/>
                  </a:solidFill>
                </a:rPr>
                <a:t>ZZ </a:t>
              </a:r>
              <a:r>
                <a:rPr lang="en-GB" sz="1600" dirty="0" smtClean="0">
                  <a:solidFill>
                    <a:srgbClr val="FFE106"/>
                  </a:solidFill>
                </a:rPr>
                <a:t>Measurements</a:t>
              </a:r>
              <a:endParaRPr lang="en-GB" sz="1600" baseline="30000" dirty="0">
                <a:solidFill>
                  <a:srgbClr val="FFE106"/>
                </a:solidFill>
              </a:endParaRPr>
            </a:p>
          </p:txBody>
        </p:sp>
        <p:cxnSp>
          <p:nvCxnSpPr>
            <p:cNvPr id="79" name="Straight Connector 78"/>
            <p:cNvCxnSpPr/>
            <p:nvPr/>
          </p:nvCxnSpPr>
          <p:spPr>
            <a:xfrm>
              <a:off x="6486909" y="1109663"/>
              <a:ext cx="904491" cy="1"/>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82" name="TextBox 81"/>
          <p:cNvSpPr txBox="1"/>
          <p:nvPr/>
        </p:nvSpPr>
        <p:spPr>
          <a:xfrm>
            <a:off x="5714999" y="381000"/>
            <a:ext cx="2895601" cy="338554"/>
          </a:xfrm>
          <a:prstGeom prst="rect">
            <a:avLst/>
          </a:prstGeom>
          <a:noFill/>
        </p:spPr>
        <p:txBody>
          <a:bodyPr wrap="square" rtlCol="0">
            <a:spAutoFit/>
          </a:bodyPr>
          <a:lstStyle/>
          <a:p>
            <a:r>
              <a:rPr lang="en-GB" sz="1600" b="1" i="1" dirty="0" smtClean="0">
                <a:solidFill>
                  <a:srgbClr val="96FF16"/>
                </a:solidFill>
              </a:rPr>
              <a:t>Higgs ?  SUSY ?  W‘ / Z’ ?</a:t>
            </a:r>
            <a:endParaRPr lang="en-GB" sz="1600" b="1" baseline="30000" dirty="0">
              <a:solidFill>
                <a:srgbClr val="96FF16"/>
              </a:solidFill>
            </a:endParaRPr>
          </a:p>
        </p:txBody>
      </p:sp>
      <p:grpSp>
        <p:nvGrpSpPr>
          <p:cNvPr id="17" name="Group 90"/>
          <p:cNvGrpSpPr/>
          <p:nvPr/>
        </p:nvGrpSpPr>
        <p:grpSpPr>
          <a:xfrm>
            <a:off x="677333" y="2941590"/>
            <a:ext cx="3361267" cy="584776"/>
            <a:chOff x="677333" y="2941590"/>
            <a:chExt cx="3361267" cy="584776"/>
          </a:xfrm>
        </p:grpSpPr>
        <p:sp>
          <p:nvSpPr>
            <p:cNvPr id="83" name="TextBox 82"/>
            <p:cNvSpPr txBox="1"/>
            <p:nvPr/>
          </p:nvSpPr>
          <p:spPr>
            <a:xfrm>
              <a:off x="677333" y="2941590"/>
              <a:ext cx="2870199" cy="584776"/>
            </a:xfrm>
            <a:prstGeom prst="rect">
              <a:avLst/>
            </a:prstGeom>
            <a:noFill/>
          </p:spPr>
          <p:txBody>
            <a:bodyPr wrap="square" rtlCol="0">
              <a:spAutoFit/>
            </a:bodyPr>
            <a:lstStyle/>
            <a:p>
              <a:pPr algn="r"/>
              <a:r>
                <a:rPr lang="en-GB" sz="1600" i="1" dirty="0" smtClean="0">
                  <a:solidFill>
                    <a:srgbClr val="FFE106"/>
                  </a:solidFill>
                </a:rPr>
                <a:t>W</a:t>
              </a:r>
              <a:r>
                <a:rPr lang="en-GB" sz="1600" dirty="0" smtClean="0">
                  <a:solidFill>
                    <a:srgbClr val="FFE106"/>
                  </a:solidFill>
                </a:rPr>
                <a:t> </a:t>
              </a:r>
              <a:r>
                <a:rPr lang="en-GB" sz="1600" i="1" dirty="0" smtClean="0">
                  <a:solidFill>
                    <a:srgbClr val="FFE106"/>
                  </a:solidFill>
                </a:rPr>
                <a:t>/ Z</a:t>
              </a:r>
              <a:r>
                <a:rPr lang="en-GB" sz="1600" dirty="0" smtClean="0">
                  <a:solidFill>
                    <a:srgbClr val="FFE106"/>
                  </a:solidFill>
                </a:rPr>
                <a:t> Measurements</a:t>
              </a:r>
              <a:endParaRPr lang="en-GB" sz="1600" i="1" dirty="0" smtClean="0">
                <a:solidFill>
                  <a:srgbClr val="FFE106"/>
                </a:solidFill>
              </a:endParaRPr>
            </a:p>
            <a:p>
              <a:pPr algn="r"/>
              <a:r>
                <a:rPr lang="en-GB" sz="1600" b="1" i="1" dirty="0" smtClean="0">
                  <a:solidFill>
                    <a:srgbClr val="96FF16"/>
                  </a:solidFill>
                </a:rPr>
                <a:t>First New Physics limit (</a:t>
              </a:r>
              <a:r>
                <a:rPr lang="en-GB" sz="1600" b="1" i="1" dirty="0" err="1" smtClean="0">
                  <a:solidFill>
                    <a:srgbClr val="96FF16"/>
                  </a:solidFill>
                </a:rPr>
                <a:t>q</a:t>
              </a:r>
              <a:r>
                <a:rPr lang="en-GB" sz="1600" b="1" i="1" dirty="0" smtClean="0">
                  <a:solidFill>
                    <a:srgbClr val="96FF16"/>
                  </a:solidFill>
                </a:rPr>
                <a:t>*)</a:t>
              </a:r>
              <a:endParaRPr lang="en-GB" sz="1600" b="1" baseline="30000" dirty="0">
                <a:solidFill>
                  <a:srgbClr val="96FF16"/>
                </a:solidFill>
              </a:endParaRPr>
            </a:p>
          </p:txBody>
        </p:sp>
        <p:cxnSp>
          <p:nvCxnSpPr>
            <p:cNvPr id="84" name="Straight Connector 83"/>
            <p:cNvCxnSpPr/>
            <p:nvPr/>
          </p:nvCxnSpPr>
          <p:spPr>
            <a:xfrm rot="10800000">
              <a:off x="3581400" y="3276600"/>
              <a:ext cx="457200" cy="2"/>
            </a:xfrm>
            <a:prstGeom prst="line">
              <a:avLst/>
            </a:prstGeom>
            <a:ln w="12700" cap="flat" cmpd="sng" algn="ctr">
              <a:solidFill>
                <a:srgbClr val="FFE10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8" name="Group 89"/>
          <p:cNvGrpSpPr/>
          <p:nvPr/>
        </p:nvGrpSpPr>
        <p:grpSpPr>
          <a:xfrm>
            <a:off x="7315200" y="1295400"/>
            <a:ext cx="1828800" cy="1539240"/>
            <a:chOff x="7010400" y="1545166"/>
            <a:chExt cx="1828800" cy="1539240"/>
          </a:xfrm>
        </p:grpSpPr>
        <p:sp>
          <p:nvSpPr>
            <p:cNvPr id="61" name="TextBox 60"/>
            <p:cNvSpPr txBox="1"/>
            <p:nvPr/>
          </p:nvSpPr>
          <p:spPr>
            <a:xfrm>
              <a:off x="7010400" y="2499630"/>
              <a:ext cx="1828800" cy="584776"/>
            </a:xfrm>
            <a:prstGeom prst="rect">
              <a:avLst/>
            </a:prstGeom>
            <a:noFill/>
          </p:spPr>
          <p:txBody>
            <a:bodyPr wrap="square" rtlCol="0">
              <a:spAutoFit/>
            </a:bodyPr>
            <a:lstStyle/>
            <a:p>
              <a:r>
                <a:rPr lang="en-GB" sz="1600" i="1" dirty="0" smtClean="0">
                  <a:solidFill>
                    <a:srgbClr val="00F7FF"/>
                  </a:solidFill>
                </a:rPr>
                <a:t>Lepton-Photon 2011</a:t>
              </a:r>
              <a:endParaRPr lang="en-GB" sz="1600" dirty="0">
                <a:solidFill>
                  <a:srgbClr val="00F7FF"/>
                </a:solidFill>
              </a:endParaRPr>
            </a:p>
          </p:txBody>
        </p:sp>
        <p:cxnSp>
          <p:nvCxnSpPr>
            <p:cNvPr id="62" name="Straight Connector 61"/>
            <p:cNvCxnSpPr/>
            <p:nvPr/>
          </p:nvCxnSpPr>
          <p:spPr>
            <a:xfrm rot="5400000" flipH="1" flipV="1">
              <a:off x="6685170" y="2022001"/>
              <a:ext cx="955258" cy="1588"/>
            </a:xfrm>
            <a:prstGeom prst="line">
              <a:avLst/>
            </a:prstGeom>
            <a:ln w="12700" cap="flat" cmpd="sng" algn="ctr">
              <a:solidFill>
                <a:srgbClr val="00F7FF"/>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500"/>
                                        <p:tgtEl>
                                          <p:spTgt spid="4"/>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up)">
                                      <p:cBhvr>
                                        <p:cTn id="31" dur="500"/>
                                        <p:tgtEl>
                                          <p:spTgt spid="18"/>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500"/>
                                        <p:tgtEl>
                                          <p:spTgt spid="40"/>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500"/>
                                        <p:tgtEl>
                                          <p:spTgt spid="41"/>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left)">
                                      <p:cBhvr>
                                        <p:cTn id="43" dur="500"/>
                                        <p:tgtEl>
                                          <p:spTgt spid="42"/>
                                        </p:tgtEl>
                                      </p:cBhvr>
                                    </p:animEffec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5500"/>
                            </p:stCondLst>
                            <p:childTnLst>
                              <p:par>
                                <p:cTn id="49" presetID="22" presetClass="entr" presetSubtype="8"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par>
                          <p:cTn id="52" fill="hold">
                            <p:stCondLst>
                              <p:cond delay="6000"/>
                            </p:stCondLst>
                            <p:childTnLst>
                              <p:par>
                                <p:cTn id="53" presetID="22" presetClass="entr" presetSubtype="8" fill="hold" nodeType="after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par>
                          <p:cTn id="56" fill="hold">
                            <p:stCondLst>
                              <p:cond delay="6500"/>
                            </p:stCondLst>
                            <p:childTnLst>
                              <p:par>
                                <p:cTn id="57" presetID="22" presetClass="entr" presetSubtype="8"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left)">
                                      <p:cBhvr>
                                        <p:cTn id="59" dur="500"/>
                                        <p:tgtEl>
                                          <p:spTgt spid="9"/>
                                        </p:tgtEl>
                                      </p:cBhvr>
                                    </p:animEffect>
                                  </p:childTnLst>
                                </p:cTn>
                              </p:par>
                            </p:childTnLst>
                          </p:cTn>
                        </p:par>
                        <p:par>
                          <p:cTn id="60" fill="hold">
                            <p:stCondLst>
                              <p:cond delay="7000"/>
                            </p:stCondLst>
                            <p:childTnLst>
                              <p:par>
                                <p:cTn id="61" presetID="22" presetClass="entr" presetSubtype="8" fill="hold" nodeType="after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left)">
                                      <p:cBhvr>
                                        <p:cTn id="63" dur="500"/>
                                        <p:tgtEl>
                                          <p:spTgt spid="12"/>
                                        </p:tgtEl>
                                      </p:cBhvr>
                                    </p:animEffect>
                                  </p:childTnLst>
                                </p:cTn>
                              </p:par>
                            </p:childTnLst>
                          </p:cTn>
                        </p:par>
                        <p:par>
                          <p:cTn id="64" fill="hold">
                            <p:stCondLst>
                              <p:cond delay="7500"/>
                            </p:stCondLst>
                            <p:childTnLst>
                              <p:par>
                                <p:cTn id="65" presetID="22" presetClass="entr" presetSubtype="8" fill="hold"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500"/>
                                        <p:tgtEl>
                                          <p:spTgt spid="14"/>
                                        </p:tgtEl>
                                      </p:cBhvr>
                                    </p:animEffect>
                                  </p:childTnLst>
                                </p:cTn>
                              </p:par>
                            </p:childTnLst>
                          </p:cTn>
                        </p:par>
                        <p:par>
                          <p:cTn id="68" fill="hold">
                            <p:stCondLst>
                              <p:cond delay="8000"/>
                            </p:stCondLst>
                            <p:childTnLst>
                              <p:par>
                                <p:cTn id="69" presetID="22" presetClass="entr" presetSubtype="8"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left)">
                                      <p:cBhvr>
                                        <p:cTn id="71" dur="500"/>
                                        <p:tgtEl>
                                          <p:spTgt spid="15"/>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82"/>
                                        </p:tgtEl>
                                        <p:attrNameLst>
                                          <p:attrName>style.visibility</p:attrName>
                                        </p:attrNameLst>
                                      </p:cBhvr>
                                      <p:to>
                                        <p:strVal val="visible"/>
                                      </p:to>
                                    </p:set>
                                    <p:animEffect transition="in" filter="wipe(left)">
                                      <p:cBhvr>
                                        <p:cTn id="75"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82" grpId="0"/>
    </p:bld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ATLAS and CMS have unambiguously seen top events</a:t>
            </a:r>
            <a:endParaRPr lang="en-US" sz="2800" dirty="0" smtClean="0">
              <a:solidFill>
                <a:prstClr val="black"/>
              </a:solidFill>
              <a:latin typeface="Arial"/>
              <a:cs typeface="Arial"/>
            </a:endParaRPr>
          </a:p>
          <a:p>
            <a:pPr>
              <a:spcBef>
                <a:spcPts val="600"/>
              </a:spcBef>
            </a:pPr>
            <a:r>
              <a:rPr lang="en-US" sz="2000" dirty="0" smtClean="0">
                <a:solidFill>
                  <a:prstClr val="black"/>
                </a:solidFill>
                <a:latin typeface="Trebuchet MS"/>
                <a:cs typeface="Trebuchet MS"/>
              </a:rPr>
              <a:t>Both experiments measured cross sections and top properties</a:t>
            </a:r>
          </a:p>
        </p:txBody>
      </p:sp>
      <p:sp>
        <p:nvSpPr>
          <p:cNvPr id="13" name="Rectangle 12"/>
          <p:cNvSpPr/>
          <p:nvPr/>
        </p:nvSpPr>
        <p:spPr>
          <a:xfrm>
            <a:off x="0" y="1487320"/>
            <a:ext cx="9144000" cy="47610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4" name="Text Box 25"/>
          <p:cNvSpPr txBox="1">
            <a:spLocks noChangeArrowheads="1"/>
          </p:cNvSpPr>
          <p:nvPr/>
        </p:nvSpPr>
        <p:spPr bwMode="auto">
          <a:xfrm>
            <a:off x="104773" y="1769261"/>
            <a:ext cx="8810627" cy="392415"/>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US" sz="1800" b="1" dirty="0" smtClean="0">
                <a:solidFill>
                  <a:prstClr val="black"/>
                </a:solidFill>
                <a:effectLst>
                  <a:glow rad="228600">
                    <a:prstClr val="white">
                      <a:alpha val="85000"/>
                    </a:prstClr>
                  </a:glow>
                </a:effectLst>
                <a:latin typeface="Trebuchet MS"/>
                <a:ea typeface="Arial" charset="0"/>
                <a:cs typeface="Trebuchet MS"/>
              </a:rPr>
              <a:t>The top quark is the heaviest known elementary particle</a:t>
            </a:r>
            <a:endParaRPr lang="en-US" sz="1800" b="1" i="1" baseline="-25000" dirty="0" smtClean="0">
              <a:solidFill>
                <a:srgbClr val="D00209"/>
              </a:solidFill>
              <a:effectLst>
                <a:glow rad="228600">
                  <a:prstClr val="white">
                    <a:alpha val="85000"/>
                  </a:prstClr>
                </a:glow>
              </a:effectLst>
              <a:latin typeface="Trebuchet MS"/>
              <a:ea typeface="Arial" charset="0"/>
              <a:cs typeface="Trebuchet MS"/>
            </a:endParaRPr>
          </a:p>
        </p:txBody>
      </p:sp>
      <p:sp>
        <p:nvSpPr>
          <p:cNvPr id="116" name="Rectangle 115"/>
          <p:cNvSpPr/>
          <p:nvPr/>
        </p:nvSpPr>
        <p:spPr>
          <a:xfrm>
            <a:off x="152400" y="2264236"/>
            <a:ext cx="5181600" cy="3800015"/>
          </a:xfrm>
          <a:prstGeom prst="rect">
            <a:avLst/>
          </a:prstGeom>
        </p:spPr>
        <p:txBody>
          <a:bodyPr wrap="square">
            <a:spAutoFit/>
          </a:bodyPr>
          <a:lstStyle/>
          <a:p>
            <a:pPr marL="347663" indent="-347663">
              <a:lnSpc>
                <a:spcPct val="110000"/>
              </a:lnSpc>
              <a:spcBef>
                <a:spcPts val="1560"/>
              </a:spcBef>
              <a:buFont typeface="Lucida Grande"/>
              <a:buChar char="﹣"/>
            </a:pPr>
            <a:r>
              <a:rPr lang="en-US" sz="1600" dirty="0" smtClean="0">
                <a:solidFill>
                  <a:prstClr val="black"/>
                </a:solidFill>
                <a:latin typeface="Trebuchet MS"/>
                <a:ea typeface="Arial" charset="0"/>
                <a:cs typeface="Trebuchet MS"/>
              </a:rPr>
              <a:t>Almost as heavy as a gold atom…</a:t>
            </a:r>
          </a:p>
          <a:p>
            <a:pPr marL="347663" indent="-347663">
              <a:lnSpc>
                <a:spcPct val="110000"/>
              </a:lnSpc>
              <a:spcBef>
                <a:spcPts val="900"/>
              </a:spcBef>
              <a:buFont typeface="Lucida Grande"/>
              <a:buChar char="﹣"/>
            </a:pPr>
            <a:r>
              <a:rPr lang="en-US" sz="1600" dirty="0" smtClean="0">
                <a:solidFill>
                  <a:prstClr val="black"/>
                </a:solidFill>
                <a:latin typeface="Trebuchet MS"/>
                <a:ea typeface="Arial" charset="0"/>
                <a:cs typeface="Trebuchet MS"/>
              </a:rPr>
              <a:t>It is that heavy that it decays to </a:t>
            </a:r>
            <a:r>
              <a:rPr lang="en-US" sz="1600" i="1" dirty="0" err="1" smtClean="0">
                <a:solidFill>
                  <a:prstClr val="black"/>
                </a:solidFill>
                <a:latin typeface="Trebuchet MS"/>
                <a:ea typeface="Arial" charset="0"/>
                <a:cs typeface="Trebuchet MS"/>
              </a:rPr>
              <a:t>bW</a:t>
            </a:r>
            <a:r>
              <a:rPr lang="en-US" sz="800" i="1" dirty="0" smtClean="0">
                <a:solidFill>
                  <a:prstClr val="black"/>
                </a:solidFill>
                <a:latin typeface="Trebuchet MS"/>
                <a:ea typeface="Arial" charset="0"/>
                <a:cs typeface="Trebuchet MS"/>
              </a:rPr>
              <a:t> </a:t>
            </a:r>
            <a:r>
              <a:rPr lang="en-US" sz="1600" baseline="30000" dirty="0" smtClean="0">
                <a:solidFill>
                  <a:prstClr val="black"/>
                </a:solidFill>
                <a:latin typeface="Trebuchet MS"/>
                <a:ea typeface="Arial" charset="0"/>
                <a:cs typeface="Trebuchet MS"/>
              </a:rPr>
              <a:t>+</a:t>
            </a:r>
            <a:r>
              <a:rPr lang="en-US" sz="1600" dirty="0" smtClean="0">
                <a:solidFill>
                  <a:prstClr val="black"/>
                </a:solidFill>
                <a:latin typeface="Trebuchet MS"/>
                <a:ea typeface="Arial" charset="0"/>
                <a:cs typeface="Trebuchet MS"/>
              </a:rPr>
              <a:t> before it can form hadrons: its lifetime of 5×10</a:t>
            </a:r>
            <a:r>
              <a:rPr lang="en-US" sz="1600" baseline="30000" dirty="0" smtClean="0">
                <a:solidFill>
                  <a:prstClr val="black"/>
                </a:solidFill>
                <a:latin typeface="Trebuchet MS"/>
                <a:ea typeface="Arial" charset="0"/>
                <a:cs typeface="Trebuchet MS"/>
              </a:rPr>
              <a:t>–25</a:t>
            </a:r>
            <a:r>
              <a:rPr lang="en-US" sz="1600" dirty="0" smtClean="0">
                <a:solidFill>
                  <a:prstClr val="black"/>
                </a:solidFill>
                <a:latin typeface="Trebuchet MS"/>
                <a:ea typeface="Arial" charset="0"/>
                <a:cs typeface="Trebuchet MS"/>
              </a:rPr>
              <a:t> </a:t>
            </a:r>
            <a:r>
              <a:rPr lang="en-US" sz="1600" dirty="0" err="1" smtClean="0">
                <a:solidFill>
                  <a:prstClr val="black"/>
                </a:solidFill>
                <a:latin typeface="Trebuchet MS"/>
                <a:ea typeface="Arial" charset="0"/>
                <a:cs typeface="Trebuchet MS"/>
              </a:rPr>
              <a:t>s</a:t>
            </a:r>
            <a:r>
              <a:rPr lang="en-US" sz="1600" dirty="0" smtClean="0">
                <a:solidFill>
                  <a:prstClr val="black"/>
                </a:solidFill>
                <a:latin typeface="Trebuchet MS"/>
                <a:ea typeface="Arial" charset="0"/>
                <a:cs typeface="Trebuchet MS"/>
              </a:rPr>
              <a:t> (half a </a:t>
            </a:r>
            <a:r>
              <a:rPr lang="en-US" sz="1600" i="1" dirty="0" err="1" smtClean="0">
                <a:solidFill>
                  <a:prstClr val="black"/>
                </a:solidFill>
                <a:latin typeface="Trebuchet MS"/>
                <a:cs typeface="Trebuchet MS"/>
              </a:rPr>
              <a:t>yoctosecond</a:t>
            </a:r>
            <a:r>
              <a:rPr lang="en-US" sz="1600" i="1" dirty="0" smtClean="0">
                <a:solidFill>
                  <a:prstClr val="black"/>
                </a:solidFill>
                <a:latin typeface="Trebuchet MS"/>
                <a:cs typeface="Trebuchet MS"/>
              </a:rPr>
              <a:t>, </a:t>
            </a:r>
            <a:r>
              <a:rPr lang="en-US" sz="1600" dirty="0" err="1" smtClean="0">
                <a:solidFill>
                  <a:prstClr val="black"/>
                </a:solidFill>
                <a:latin typeface="Symbol" charset="2"/>
                <a:cs typeface="Symbol" charset="2"/>
              </a:rPr>
              <a:t>G</a:t>
            </a:r>
            <a:r>
              <a:rPr lang="en-US" sz="1600" i="1" dirty="0" err="1" smtClean="0">
                <a:solidFill>
                  <a:prstClr val="black"/>
                </a:solidFill>
                <a:latin typeface="Trebuchet MS"/>
                <a:cs typeface="Trebuchet MS"/>
              </a:rPr>
              <a:t>t</a:t>
            </a:r>
            <a:r>
              <a:rPr lang="en-US" sz="1600" dirty="0" smtClean="0">
                <a:solidFill>
                  <a:prstClr val="black"/>
                </a:solidFill>
                <a:latin typeface="Trebuchet MS"/>
                <a:cs typeface="Trebuchet MS"/>
              </a:rPr>
              <a:t> ≈ 1.5 GeV) </a:t>
            </a:r>
            <a:r>
              <a:rPr lang="en-US" sz="1600" dirty="0" smtClean="0">
                <a:solidFill>
                  <a:prstClr val="black"/>
                </a:solidFill>
                <a:latin typeface="Trebuchet MS"/>
                <a:ea typeface="Arial" charset="0"/>
                <a:cs typeface="Trebuchet MS"/>
              </a:rPr>
              <a:t>is smaller than </a:t>
            </a:r>
            <a:r>
              <a:rPr lang="en-US" sz="1600" dirty="0" err="1" smtClean="0">
                <a:solidFill>
                  <a:prstClr val="black"/>
                </a:solidFill>
                <a:latin typeface="Trebuchet MS"/>
                <a:ea typeface="Arial" charset="0"/>
                <a:cs typeface="Trebuchet MS"/>
              </a:rPr>
              <a:t>hadronization</a:t>
            </a:r>
            <a:r>
              <a:rPr lang="en-US" sz="1600" dirty="0" smtClean="0">
                <a:solidFill>
                  <a:prstClr val="black"/>
                </a:solidFill>
                <a:latin typeface="Trebuchet MS"/>
                <a:ea typeface="Arial" charset="0"/>
                <a:cs typeface="Trebuchet MS"/>
              </a:rPr>
              <a:t> time: 1/</a:t>
            </a:r>
            <a:r>
              <a:rPr lang="en-US" sz="1600" dirty="0" smtClean="0">
                <a:solidFill>
                  <a:prstClr val="black"/>
                </a:solidFill>
                <a:latin typeface="Symbol" charset="2"/>
                <a:ea typeface="Arial" charset="0"/>
                <a:cs typeface="Symbol" charset="2"/>
              </a:rPr>
              <a:t>L</a:t>
            </a:r>
            <a:r>
              <a:rPr lang="en-US" sz="1600" baseline="-25000" dirty="0" smtClean="0">
                <a:solidFill>
                  <a:prstClr val="black"/>
                </a:solidFill>
                <a:latin typeface="Trebuchet MS"/>
                <a:ea typeface="Arial" charset="0"/>
                <a:cs typeface="Trebuchet MS"/>
              </a:rPr>
              <a:t>QCD</a:t>
            </a:r>
            <a:r>
              <a:rPr lang="en-US" sz="1600" dirty="0" smtClean="0">
                <a:solidFill>
                  <a:prstClr val="black"/>
                </a:solidFill>
                <a:latin typeface="Trebuchet MS"/>
                <a:ea typeface="Arial" charset="0"/>
                <a:cs typeface="Trebuchet MS"/>
              </a:rPr>
              <a:t> ~ 3×10</a:t>
            </a:r>
            <a:r>
              <a:rPr lang="en-US" sz="1600" baseline="30000" dirty="0" smtClean="0">
                <a:solidFill>
                  <a:prstClr val="black"/>
                </a:solidFill>
                <a:latin typeface="Trebuchet MS"/>
                <a:ea typeface="Arial" charset="0"/>
                <a:cs typeface="Trebuchet MS"/>
              </a:rPr>
              <a:t>–24</a:t>
            </a:r>
            <a:r>
              <a:rPr lang="en-US" sz="1600" dirty="0" smtClean="0">
                <a:solidFill>
                  <a:prstClr val="black"/>
                </a:solidFill>
                <a:latin typeface="Trebuchet MS"/>
                <a:ea typeface="Arial" charset="0"/>
                <a:cs typeface="Trebuchet MS"/>
              </a:rPr>
              <a:t> </a:t>
            </a:r>
            <a:r>
              <a:rPr lang="en-US" sz="1600" dirty="0" err="1" smtClean="0">
                <a:solidFill>
                  <a:prstClr val="black"/>
                </a:solidFill>
                <a:latin typeface="Trebuchet MS"/>
                <a:ea typeface="Arial" charset="0"/>
                <a:cs typeface="Trebuchet MS"/>
              </a:rPr>
              <a:t>s</a:t>
            </a:r>
            <a:endParaRPr lang="en-US" sz="1600" dirty="0" smtClean="0">
              <a:solidFill>
                <a:prstClr val="black"/>
              </a:solidFill>
              <a:latin typeface="Trebuchet MS"/>
              <a:ea typeface="Arial" charset="0"/>
              <a:cs typeface="Trebuchet MS"/>
            </a:endParaRPr>
          </a:p>
          <a:p>
            <a:pPr marL="347663" indent="-347663">
              <a:lnSpc>
                <a:spcPct val="110000"/>
              </a:lnSpc>
              <a:spcBef>
                <a:spcPts val="900"/>
              </a:spcBef>
              <a:buFont typeface="Lucida Grande"/>
              <a:buChar char="﹣"/>
            </a:pPr>
            <a:r>
              <a:rPr lang="en-US" sz="1600" dirty="0" smtClean="0">
                <a:solidFill>
                  <a:prstClr val="black"/>
                </a:solidFill>
                <a:latin typeface="Trebuchet MS"/>
                <a:ea typeface="Arial" charset="0"/>
                <a:cs typeface="Trebuchet MS"/>
              </a:rPr>
              <a:t>When a top</a:t>
            </a:r>
            <a:r>
              <a:rPr lang="en-US" sz="1600" i="1" dirty="0" smtClean="0">
                <a:solidFill>
                  <a:prstClr val="black"/>
                </a:solidFill>
                <a:latin typeface="Trebuchet MS"/>
                <a:ea typeface="Arial" charset="0"/>
                <a:cs typeface="Trebuchet MS"/>
              </a:rPr>
              <a:t> </a:t>
            </a:r>
            <a:r>
              <a:rPr lang="en-US" sz="1600" dirty="0" smtClean="0">
                <a:solidFill>
                  <a:prstClr val="black"/>
                </a:solidFill>
                <a:latin typeface="Trebuchet MS"/>
                <a:ea typeface="Arial" charset="0"/>
                <a:cs typeface="Trebuchet MS"/>
              </a:rPr>
              <a:t>pair is produced at LHC, it can only fly ~0.1 fm within its lifetime, but the typical </a:t>
            </a:r>
            <a:r>
              <a:rPr lang="en-US" sz="1600" dirty="0" err="1" smtClean="0">
                <a:solidFill>
                  <a:prstClr val="black"/>
                </a:solidFill>
                <a:latin typeface="Trebuchet MS"/>
                <a:ea typeface="Arial" charset="0"/>
                <a:cs typeface="Trebuchet MS"/>
              </a:rPr>
              <a:t>hadron</a:t>
            </a:r>
            <a:r>
              <a:rPr lang="en-US" sz="1600" dirty="0" smtClean="0">
                <a:solidFill>
                  <a:prstClr val="black"/>
                </a:solidFill>
                <a:latin typeface="Trebuchet MS"/>
                <a:ea typeface="Arial" charset="0"/>
                <a:cs typeface="Trebuchet MS"/>
              </a:rPr>
              <a:t> size is 1 fm. At 0.1 fm, QCD is weak due to asymptotic freedom</a:t>
            </a:r>
          </a:p>
          <a:p>
            <a:pPr marL="347663" indent="-347663">
              <a:lnSpc>
                <a:spcPct val="110000"/>
              </a:lnSpc>
              <a:spcBef>
                <a:spcPts val="900"/>
              </a:spcBef>
              <a:buFont typeface="Lucida Grande"/>
              <a:buChar char="﹣"/>
            </a:pPr>
            <a:r>
              <a:rPr lang="en-US" sz="1600" dirty="0" smtClean="0">
                <a:solidFill>
                  <a:prstClr val="black"/>
                </a:solidFill>
                <a:latin typeface="Trebuchet MS"/>
                <a:ea typeface="Arial" charset="0"/>
                <a:cs typeface="Trebuchet MS"/>
              </a:rPr>
              <a:t>There are thus no </a:t>
            </a:r>
            <a:r>
              <a:rPr lang="en-US" sz="1600" dirty="0" err="1" smtClean="0">
                <a:solidFill>
                  <a:prstClr val="black"/>
                </a:solidFill>
                <a:latin typeface="Trebuchet MS"/>
                <a:ea typeface="Arial" charset="0"/>
                <a:cs typeface="Trebuchet MS"/>
              </a:rPr>
              <a:t>topponium</a:t>
            </a:r>
            <a:r>
              <a:rPr lang="en-US" sz="1600" dirty="0" smtClean="0">
                <a:solidFill>
                  <a:prstClr val="black"/>
                </a:solidFill>
                <a:latin typeface="Trebuchet MS"/>
                <a:ea typeface="Arial" charset="0"/>
                <a:cs typeface="Trebuchet MS"/>
              </a:rPr>
              <a:t> bound states</a:t>
            </a:r>
          </a:p>
          <a:p>
            <a:pPr marL="347663" indent="-347663">
              <a:lnSpc>
                <a:spcPct val="110000"/>
              </a:lnSpc>
              <a:spcBef>
                <a:spcPts val="900"/>
              </a:spcBef>
              <a:buFont typeface="Lucida Grande"/>
              <a:buChar char="﹣"/>
            </a:pPr>
            <a:r>
              <a:rPr lang="en-US" sz="1600" dirty="0" smtClean="0">
                <a:solidFill>
                  <a:srgbClr val="D00209"/>
                </a:solidFill>
                <a:sym typeface="Symbol" charset="2"/>
              </a:rPr>
              <a:t>Top is believed to be preferably involved in reactions with </a:t>
            </a:r>
            <a:r>
              <a:rPr lang="en-US" sz="1600" b="1" dirty="0" smtClean="0">
                <a:solidFill>
                  <a:srgbClr val="D00209"/>
                </a:solidFill>
                <a:sym typeface="Symbol" charset="2"/>
              </a:rPr>
              <a:t>heavy new physics particles</a:t>
            </a:r>
            <a:endParaRPr lang="en-GB" sz="1600" dirty="0" smtClean="0">
              <a:solidFill>
                <a:srgbClr val="D00209"/>
              </a:solidFill>
              <a:latin typeface="Trebuchet MS"/>
              <a:ea typeface="Arial" charset="0"/>
              <a:cs typeface="Trebuchet MS"/>
            </a:endParaRPr>
          </a:p>
        </p:txBody>
      </p:sp>
      <p:pic>
        <p:nvPicPr>
          <p:cNvPr id="8" name="Picture 7"/>
          <p:cNvPicPr>
            <a:picLocks noChangeAspect="1"/>
          </p:cNvPicPr>
          <p:nvPr/>
        </p:nvPicPr>
        <p:blipFill>
          <a:blip r:embed="rId2"/>
          <a:stretch>
            <a:fillRect/>
          </a:stretch>
        </p:blipFill>
        <p:spPr>
          <a:xfrm>
            <a:off x="5638800" y="2385815"/>
            <a:ext cx="3308350" cy="3113741"/>
          </a:xfrm>
          <a:prstGeom prst="rect">
            <a:avLst/>
          </a:prstGeom>
          <a:effectLst>
            <a:outerShdw blurRad="203200" dist="38100" dir="2700000">
              <a:srgbClr val="000000">
                <a:alpha val="18000"/>
              </a:srgbClr>
            </a:outerShdw>
          </a:effectLst>
        </p:spPr>
      </p:pic>
      <p:sp>
        <p:nvSpPr>
          <p:cNvPr id="9" name="Rectangle 8"/>
          <p:cNvSpPr/>
          <p:nvPr/>
        </p:nvSpPr>
        <p:spPr>
          <a:xfrm>
            <a:off x="7010400" y="5499556"/>
            <a:ext cx="2056973" cy="215444"/>
          </a:xfrm>
          <a:prstGeom prst="rect">
            <a:avLst/>
          </a:prstGeom>
        </p:spPr>
        <p:txBody>
          <a:bodyPr wrap="none">
            <a:spAutoFit/>
          </a:bodyPr>
          <a:lstStyle/>
          <a:p>
            <a:r>
              <a:rPr lang="en-US" sz="800" dirty="0" smtClean="0">
                <a:solidFill>
                  <a:prstClr val="black">
                    <a:lumMod val="50000"/>
                    <a:lumOff val="50000"/>
                  </a:prstClr>
                </a:solidFill>
                <a:latin typeface="Trebuchet MS"/>
                <a:cs typeface="Trebuchet MS"/>
              </a:rPr>
              <a:t>© Kurt </a:t>
            </a:r>
            <a:r>
              <a:rPr lang="en-US" sz="800" dirty="0" err="1" smtClean="0">
                <a:solidFill>
                  <a:prstClr val="black">
                    <a:lumMod val="50000"/>
                    <a:lumOff val="50000"/>
                  </a:prstClr>
                </a:solidFill>
                <a:latin typeface="Trebuchet MS"/>
                <a:cs typeface="Trebuchet MS"/>
              </a:rPr>
              <a:t>Riesselmann</a:t>
            </a:r>
            <a:r>
              <a:rPr lang="en-US" sz="800" dirty="0" smtClean="0">
                <a:solidFill>
                  <a:prstClr val="black">
                    <a:lumMod val="50000"/>
                    <a:lumOff val="50000"/>
                  </a:prstClr>
                </a:solidFill>
                <a:latin typeface="Trebuchet MS"/>
                <a:cs typeface="Trebuchet MS"/>
              </a:rPr>
              <a:t>, Symmetry 04-05-07</a:t>
            </a:r>
            <a:endParaRPr lang="en-GB" sz="800" dirty="0">
              <a:solidFill>
                <a:prstClr val="black">
                  <a:lumMod val="50000"/>
                  <a:lumOff val="50000"/>
                </a:prstClr>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6" grpId="0"/>
    </p:bld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searches at the LHC</a:t>
            </a:r>
          </a:p>
          <a:p>
            <a:pPr>
              <a:spcBef>
                <a:spcPts val="600"/>
              </a:spcBef>
            </a:pPr>
            <a:r>
              <a:rPr lang="en-US" sz="2000" dirty="0" smtClean="0">
                <a:solidFill>
                  <a:prstClr val="black"/>
                </a:solidFill>
                <a:latin typeface="Trebuchet MS"/>
                <a:cs typeface="Trebuchet MS"/>
              </a:rPr>
              <a:t>Dependence of the branching fractions on </a:t>
            </a:r>
            <a:r>
              <a:rPr lang="en-US" sz="2000" i="1" dirty="0" smtClean="0">
                <a:solidFill>
                  <a:prstClr val="black"/>
                </a:solidFill>
                <a:latin typeface="Trebuchet MS"/>
                <a:cs typeface="Trebuchet MS"/>
              </a:rPr>
              <a:t>M</a:t>
            </a:r>
            <a:r>
              <a:rPr lang="en-US" sz="2000" i="1" baseline="-25000" dirty="0" smtClean="0">
                <a:solidFill>
                  <a:prstClr val="black"/>
                </a:solidFill>
                <a:latin typeface="Trebuchet MS"/>
                <a:cs typeface="Trebuchet MS"/>
              </a:rPr>
              <a:t>H</a:t>
            </a:r>
            <a:r>
              <a:rPr lang="en-US" sz="2000" dirty="0" smtClean="0">
                <a:solidFill>
                  <a:prstClr val="black"/>
                </a:solidFill>
                <a:latin typeface="Trebuchet MS"/>
                <a:cs typeface="Trebuchet MS"/>
              </a:rPr>
              <a:t> drives search strategy</a:t>
            </a:r>
          </a:p>
        </p:txBody>
      </p:sp>
      <p:sp>
        <p:nvSpPr>
          <p:cNvPr id="13" name="Rectangle 12"/>
          <p:cNvSpPr/>
          <p:nvPr/>
        </p:nvSpPr>
        <p:spPr>
          <a:xfrm>
            <a:off x="0" y="1524000"/>
            <a:ext cx="9144000" cy="472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6" name="Picture 15" descr="higgs_brs.png"/>
          <p:cNvPicPr>
            <a:picLocks noChangeAspect="1"/>
          </p:cNvPicPr>
          <p:nvPr/>
        </p:nvPicPr>
        <p:blipFill>
          <a:blip r:embed="rId3"/>
          <a:stretch>
            <a:fillRect/>
          </a:stretch>
        </p:blipFill>
        <p:spPr>
          <a:xfrm>
            <a:off x="227203" y="1985795"/>
            <a:ext cx="4649597" cy="3287395"/>
          </a:xfrm>
          <a:prstGeom prst="rect">
            <a:avLst/>
          </a:prstGeom>
        </p:spPr>
      </p:pic>
      <p:sp>
        <p:nvSpPr>
          <p:cNvPr id="20" name="Rectangle 19"/>
          <p:cNvSpPr/>
          <p:nvPr/>
        </p:nvSpPr>
        <p:spPr>
          <a:xfrm>
            <a:off x="4953000" y="1981200"/>
            <a:ext cx="3733800" cy="661720"/>
          </a:xfrm>
          <a:prstGeom prst="rect">
            <a:avLst/>
          </a:prstGeom>
        </p:spPr>
        <p:txBody>
          <a:bodyPr wrap="square">
            <a:spAutoFit/>
          </a:bodyPr>
          <a:lstStyle/>
          <a:p>
            <a:pPr defTabSz="182563"/>
            <a:r>
              <a:rPr lang="en-US" sz="1600" dirty="0" smtClean="0">
                <a:solidFill>
                  <a:prstClr val="black">
                    <a:lumMod val="75000"/>
                    <a:lumOff val="25000"/>
                  </a:prstClr>
                </a:solidFill>
                <a:latin typeface="Trebuchet MS"/>
                <a:cs typeface="Trebuchet MS"/>
              </a:rPr>
              <a:t>For </a:t>
            </a:r>
            <a:r>
              <a:rPr lang="en-US" sz="1600" dirty="0" smtClean="0">
                <a:solidFill>
                  <a:srgbClr val="D00209"/>
                </a:solidFill>
                <a:latin typeface="Trebuchet MS"/>
                <a:cs typeface="Trebuchet MS"/>
              </a:rPr>
              <a:t>medium to heavy Higgs</a:t>
            </a:r>
            <a:r>
              <a:rPr lang="en-US" sz="1600" dirty="0" smtClean="0">
                <a:solidFill>
                  <a:prstClr val="black">
                    <a:lumMod val="75000"/>
                    <a:lumOff val="25000"/>
                  </a:prstClr>
                </a:solidFill>
                <a:latin typeface="Trebuchet MS"/>
                <a:cs typeface="Trebuchet MS"/>
              </a:rPr>
              <a:t>:</a:t>
            </a:r>
          </a:p>
          <a:p>
            <a:pPr marL="360363" indent="-276225" defTabSz="182563">
              <a:spcBef>
                <a:spcPts val="600"/>
              </a:spcBef>
              <a:buFont typeface="Arial"/>
              <a:buChar char="•"/>
            </a:pPr>
            <a:r>
              <a:rPr lang="en-US" sz="1600" dirty="0" smtClean="0">
                <a:solidFill>
                  <a:prstClr val="black">
                    <a:lumMod val="75000"/>
                    <a:lumOff val="25000"/>
                  </a:prstClr>
                </a:solidFill>
                <a:latin typeface="Trebuchet MS"/>
                <a:cs typeface="Trebuchet MS"/>
              </a:rPr>
              <a:t>Lepton final states via </a:t>
            </a:r>
            <a:r>
              <a:rPr lang="en-US" sz="1600" i="1" dirty="0" smtClean="0">
                <a:solidFill>
                  <a:prstClr val="black">
                    <a:lumMod val="75000"/>
                    <a:lumOff val="25000"/>
                  </a:prstClr>
                </a:solidFill>
                <a:latin typeface="Trebuchet MS"/>
                <a:cs typeface="Trebuchet MS"/>
              </a:rPr>
              <a:t>WW</a:t>
            </a:r>
            <a:r>
              <a:rPr lang="en-US" sz="1600" baseline="30000" dirty="0" smtClean="0">
                <a:solidFill>
                  <a:prstClr val="black">
                    <a:lumMod val="75000"/>
                    <a:lumOff val="25000"/>
                  </a:prstClr>
                </a:solidFill>
                <a:latin typeface="Trebuchet MS"/>
                <a:cs typeface="Trebuchet MS"/>
              </a:rPr>
              <a:t>(</a:t>
            </a:r>
            <a:r>
              <a:rPr lang="en-US" sz="1600" dirty="0" smtClean="0">
                <a:solidFill>
                  <a:prstClr val="black">
                    <a:lumMod val="75000"/>
                    <a:lumOff val="25000"/>
                  </a:prstClr>
                </a:solidFill>
                <a:latin typeface="Trebuchet MS"/>
                <a:cs typeface="Trebuchet MS"/>
              </a:rPr>
              <a:t>*</a:t>
            </a:r>
            <a:r>
              <a:rPr lang="en-US" sz="1600" baseline="30000" dirty="0" smtClean="0">
                <a:solidFill>
                  <a:prstClr val="black">
                    <a:lumMod val="75000"/>
                    <a:lumOff val="25000"/>
                  </a:prstClr>
                </a:solidFill>
                <a:latin typeface="Trebuchet MS"/>
                <a:cs typeface="Trebuchet MS"/>
              </a:rPr>
              <a:t>)</a:t>
            </a:r>
            <a:r>
              <a:rPr lang="en-US" sz="1600" dirty="0" smtClean="0">
                <a:solidFill>
                  <a:prstClr val="black">
                    <a:lumMod val="75000"/>
                    <a:lumOff val="25000"/>
                  </a:prstClr>
                </a:solidFill>
                <a:latin typeface="Trebuchet MS"/>
                <a:cs typeface="Trebuchet MS"/>
              </a:rPr>
              <a:t>, </a:t>
            </a:r>
            <a:r>
              <a:rPr lang="en-US" sz="1600" i="1" dirty="0" smtClean="0">
                <a:solidFill>
                  <a:prstClr val="black">
                    <a:lumMod val="75000"/>
                    <a:lumOff val="25000"/>
                  </a:prstClr>
                </a:solidFill>
                <a:latin typeface="Trebuchet MS"/>
                <a:cs typeface="Trebuchet MS"/>
              </a:rPr>
              <a:t>ZZ</a:t>
            </a:r>
            <a:r>
              <a:rPr lang="en-US" sz="1600" baseline="30000" dirty="0" smtClean="0">
                <a:solidFill>
                  <a:prstClr val="black">
                    <a:lumMod val="75000"/>
                    <a:lumOff val="25000"/>
                  </a:prstClr>
                </a:solidFill>
                <a:latin typeface="Trebuchet MS"/>
                <a:cs typeface="Trebuchet MS"/>
              </a:rPr>
              <a:t>(</a:t>
            </a:r>
            <a:r>
              <a:rPr lang="en-US" sz="1600" dirty="0" smtClean="0">
                <a:solidFill>
                  <a:prstClr val="black">
                    <a:lumMod val="75000"/>
                    <a:lumOff val="25000"/>
                  </a:prstClr>
                </a:solidFill>
                <a:latin typeface="Trebuchet MS"/>
                <a:cs typeface="Trebuchet MS"/>
              </a:rPr>
              <a:t>*</a:t>
            </a:r>
            <a:r>
              <a:rPr lang="en-US" sz="1600" baseline="30000" dirty="0" smtClean="0">
                <a:solidFill>
                  <a:prstClr val="black">
                    <a:lumMod val="75000"/>
                    <a:lumOff val="25000"/>
                  </a:prstClr>
                </a:solidFill>
                <a:latin typeface="Trebuchet MS"/>
                <a:cs typeface="Trebuchet MS"/>
              </a:rPr>
              <a:t>)</a:t>
            </a:r>
          </a:p>
        </p:txBody>
      </p:sp>
      <p:sp>
        <p:nvSpPr>
          <p:cNvPr id="21" name="Rectangle 20"/>
          <p:cNvSpPr/>
          <p:nvPr/>
        </p:nvSpPr>
        <p:spPr>
          <a:xfrm>
            <a:off x="4953000" y="2819400"/>
            <a:ext cx="3733800" cy="1231106"/>
          </a:xfrm>
          <a:prstGeom prst="rect">
            <a:avLst/>
          </a:prstGeom>
        </p:spPr>
        <p:txBody>
          <a:bodyPr wrap="square">
            <a:spAutoFit/>
          </a:bodyPr>
          <a:lstStyle/>
          <a:p>
            <a:pPr defTabSz="182563"/>
            <a:r>
              <a:rPr lang="en-US" sz="1600" dirty="0" smtClean="0">
                <a:solidFill>
                  <a:prstClr val="black">
                    <a:lumMod val="75000"/>
                    <a:lumOff val="25000"/>
                  </a:prstClr>
                </a:solidFill>
                <a:latin typeface="Trebuchet MS"/>
                <a:cs typeface="Trebuchet MS"/>
              </a:rPr>
              <a:t>For </a:t>
            </a:r>
            <a:r>
              <a:rPr lang="en-US" sz="1600" dirty="0" smtClean="0">
                <a:solidFill>
                  <a:srgbClr val="D00209"/>
                </a:solidFill>
                <a:latin typeface="Trebuchet MS"/>
                <a:cs typeface="Trebuchet MS"/>
              </a:rPr>
              <a:t>light Higgs</a:t>
            </a:r>
            <a:r>
              <a:rPr lang="en-US" sz="1600" dirty="0" smtClean="0">
                <a:solidFill>
                  <a:prstClr val="black">
                    <a:lumMod val="75000"/>
                    <a:lumOff val="25000"/>
                  </a:prstClr>
                </a:solidFill>
                <a:latin typeface="Trebuchet MS"/>
                <a:cs typeface="Trebuchet MS"/>
              </a:rPr>
              <a:t>:</a:t>
            </a:r>
          </a:p>
          <a:p>
            <a:pPr marL="360363" indent="-276225" defTabSz="182563">
              <a:spcBef>
                <a:spcPts val="600"/>
              </a:spcBef>
              <a:buFont typeface="Arial"/>
              <a:buChar char="•"/>
            </a:pPr>
            <a:r>
              <a:rPr lang="en-US" sz="1600" dirty="0" smtClean="0">
                <a:solidFill>
                  <a:prstClr val="black">
                    <a:lumMod val="75000"/>
                    <a:lumOff val="25000"/>
                  </a:prstClr>
                </a:solidFill>
                <a:latin typeface="Trebuchet MS"/>
                <a:cs typeface="Trebuchet MS"/>
              </a:rPr>
              <a:t>Lepton final states via </a:t>
            </a:r>
            <a:r>
              <a:rPr lang="en-US" sz="1600" i="1" dirty="0" smtClean="0">
                <a:solidFill>
                  <a:prstClr val="black">
                    <a:lumMod val="75000"/>
                    <a:lumOff val="25000"/>
                  </a:prstClr>
                </a:solidFill>
                <a:latin typeface="Trebuchet MS"/>
                <a:cs typeface="Trebuchet MS"/>
              </a:rPr>
              <a:t>WW*</a:t>
            </a:r>
            <a:r>
              <a:rPr lang="en-US" sz="1600" dirty="0" smtClean="0">
                <a:solidFill>
                  <a:prstClr val="black">
                    <a:lumMod val="75000"/>
                    <a:lumOff val="25000"/>
                  </a:prstClr>
                </a:solidFill>
                <a:latin typeface="Trebuchet MS"/>
                <a:cs typeface="Trebuchet MS"/>
              </a:rPr>
              <a:t>, </a:t>
            </a:r>
            <a:r>
              <a:rPr lang="en-US" sz="1600" i="1" dirty="0" smtClean="0">
                <a:solidFill>
                  <a:prstClr val="black">
                    <a:lumMod val="75000"/>
                    <a:lumOff val="25000"/>
                  </a:prstClr>
                </a:solidFill>
                <a:latin typeface="Trebuchet MS"/>
                <a:cs typeface="Trebuchet MS"/>
              </a:rPr>
              <a:t>ZZ*</a:t>
            </a:r>
          </a:p>
          <a:p>
            <a:pPr marL="360363" indent="-276225" defTabSz="182563">
              <a:spcBef>
                <a:spcPts val="300"/>
              </a:spcBef>
              <a:buFont typeface="Arial"/>
              <a:buChar char="•"/>
            </a:pPr>
            <a:r>
              <a:rPr lang="en-US" sz="1600" dirty="0" smtClean="0">
                <a:solidFill>
                  <a:prstClr val="black">
                    <a:lumMod val="75000"/>
                    <a:lumOff val="25000"/>
                  </a:prstClr>
                </a:solidFill>
                <a:latin typeface="Trebuchet MS"/>
                <a:cs typeface="Trebuchet MS"/>
              </a:rPr>
              <a:t>Di-photon final state</a:t>
            </a:r>
          </a:p>
          <a:p>
            <a:pPr marL="360363" indent="-276225" defTabSz="182563">
              <a:spcBef>
                <a:spcPts val="300"/>
              </a:spcBef>
              <a:buFont typeface="Arial"/>
              <a:buChar char="•"/>
            </a:pPr>
            <a:r>
              <a:rPr lang="en-US" sz="1600" dirty="0" smtClean="0">
                <a:solidFill>
                  <a:prstClr val="black">
                    <a:lumMod val="75000"/>
                    <a:lumOff val="25000"/>
                  </a:prstClr>
                </a:solidFill>
                <a:latin typeface="Trebuchet MS"/>
                <a:cs typeface="Trebuchet MS"/>
              </a:rPr>
              <a:t>Di-tau final state </a:t>
            </a:r>
          </a:p>
        </p:txBody>
      </p:sp>
      <p:sp>
        <p:nvSpPr>
          <p:cNvPr id="22" name="Rectangle 21"/>
          <p:cNvSpPr/>
          <p:nvPr/>
        </p:nvSpPr>
        <p:spPr>
          <a:xfrm>
            <a:off x="4953000" y="4216062"/>
            <a:ext cx="3962400" cy="1277273"/>
          </a:xfrm>
          <a:prstGeom prst="rect">
            <a:avLst/>
          </a:prstGeom>
        </p:spPr>
        <p:txBody>
          <a:bodyPr wrap="square">
            <a:spAutoFit/>
          </a:bodyPr>
          <a:lstStyle/>
          <a:p>
            <a:pPr defTabSz="182563"/>
            <a:r>
              <a:rPr lang="en-US" sz="1600" dirty="0" smtClean="0">
                <a:solidFill>
                  <a:prstClr val="black">
                    <a:lumMod val="75000"/>
                    <a:lumOff val="25000"/>
                  </a:prstClr>
                </a:solidFill>
                <a:latin typeface="Trebuchet MS"/>
                <a:cs typeface="Trebuchet MS"/>
              </a:rPr>
              <a:t>The dominant </a:t>
            </a:r>
            <a:r>
              <a:rPr lang="en-US" sz="1600" i="1" dirty="0" smtClean="0">
                <a:solidFill>
                  <a:prstClr val="black">
                    <a:lumMod val="75000"/>
                    <a:lumOff val="25000"/>
                  </a:prstClr>
                </a:solidFill>
                <a:latin typeface="Trebuchet MS"/>
                <a:cs typeface="Trebuchet MS"/>
              </a:rPr>
              <a:t>H</a:t>
            </a:r>
            <a:r>
              <a:rPr lang="en-US" sz="1600" dirty="0" smtClean="0">
                <a:solidFill>
                  <a:prstClr val="black">
                    <a:lumMod val="75000"/>
                    <a:lumOff val="25000"/>
                  </a:prstClr>
                </a:solidFill>
                <a:latin typeface="Trebuchet MS"/>
                <a:cs typeface="Trebuchet MS"/>
              </a:rPr>
              <a:t> </a:t>
            </a:r>
            <a:r>
              <a:rPr lang="en-US" sz="1600" dirty="0" smtClean="0">
                <a:solidFill>
                  <a:prstClr val="black">
                    <a:lumMod val="75000"/>
                    <a:lumOff val="25000"/>
                  </a:prstClr>
                </a:solidFill>
                <a:latin typeface="Symbol" charset="2"/>
                <a:cs typeface="Symbol" charset="2"/>
                <a:sym typeface="Wingdings"/>
              </a:rPr>
              <a:t>®</a:t>
            </a:r>
            <a:r>
              <a:rPr lang="en-US" sz="1600" dirty="0" smtClean="0">
                <a:solidFill>
                  <a:prstClr val="black">
                    <a:lumMod val="75000"/>
                    <a:lumOff val="25000"/>
                  </a:prstClr>
                </a:solidFill>
                <a:latin typeface="Trebuchet MS"/>
                <a:cs typeface="Trebuchet MS"/>
                <a:sym typeface="Wingdings"/>
              </a:rPr>
              <a:t> </a:t>
            </a:r>
            <a:r>
              <a:rPr lang="en-US" sz="1600" i="1" dirty="0" smtClean="0">
                <a:solidFill>
                  <a:prstClr val="black">
                    <a:lumMod val="75000"/>
                    <a:lumOff val="25000"/>
                  </a:prstClr>
                </a:solidFill>
                <a:latin typeface="Trebuchet MS"/>
                <a:cs typeface="Trebuchet MS"/>
              </a:rPr>
              <a:t>bb</a:t>
            </a:r>
            <a:r>
              <a:rPr lang="en-US" sz="1600" dirty="0" smtClean="0">
                <a:solidFill>
                  <a:prstClr val="black">
                    <a:lumMod val="75000"/>
                    <a:lumOff val="25000"/>
                  </a:prstClr>
                </a:solidFill>
                <a:latin typeface="Trebuchet MS"/>
                <a:cs typeface="Trebuchet MS"/>
              </a:rPr>
              <a:t> mode is only exploitable in association with </a:t>
            </a:r>
            <a:r>
              <a:rPr lang="en-US" sz="1600" i="1" dirty="0" smtClean="0">
                <a:solidFill>
                  <a:prstClr val="black">
                    <a:lumMod val="75000"/>
                    <a:lumOff val="25000"/>
                  </a:prstClr>
                </a:solidFill>
                <a:latin typeface="Trebuchet MS"/>
                <a:cs typeface="Trebuchet MS"/>
              </a:rPr>
              <a:t>W</a:t>
            </a:r>
            <a:r>
              <a:rPr lang="en-US" sz="1600" dirty="0" smtClean="0">
                <a:solidFill>
                  <a:prstClr val="black">
                    <a:lumMod val="75000"/>
                    <a:lumOff val="25000"/>
                  </a:prstClr>
                </a:solidFill>
                <a:latin typeface="Trebuchet MS"/>
                <a:cs typeface="Trebuchet MS"/>
              </a:rPr>
              <a:t>/</a:t>
            </a:r>
            <a:r>
              <a:rPr lang="en-US" sz="1600" i="1" dirty="0" smtClean="0">
                <a:solidFill>
                  <a:prstClr val="black">
                    <a:lumMod val="75000"/>
                    <a:lumOff val="25000"/>
                  </a:prstClr>
                </a:solidFill>
                <a:latin typeface="Trebuchet MS"/>
                <a:cs typeface="Trebuchet MS"/>
              </a:rPr>
              <a:t>Z</a:t>
            </a:r>
            <a:r>
              <a:rPr lang="en-US" sz="1600" dirty="0" smtClean="0">
                <a:solidFill>
                  <a:prstClr val="black">
                    <a:lumMod val="75000"/>
                    <a:lumOff val="25000"/>
                  </a:prstClr>
                </a:solidFill>
                <a:latin typeface="Trebuchet MS"/>
                <a:cs typeface="Trebuchet MS"/>
              </a:rPr>
              <a:t> or </a:t>
            </a:r>
            <a:r>
              <a:rPr lang="en-US" sz="1600" i="1" dirty="0" err="1" smtClean="0">
                <a:solidFill>
                  <a:prstClr val="black">
                    <a:lumMod val="75000"/>
                    <a:lumOff val="25000"/>
                  </a:prstClr>
                </a:solidFill>
                <a:latin typeface="Trebuchet MS"/>
                <a:cs typeface="Trebuchet MS"/>
              </a:rPr>
              <a:t>tt</a:t>
            </a:r>
            <a:r>
              <a:rPr lang="en-US" sz="1600" dirty="0" smtClean="0">
                <a:solidFill>
                  <a:prstClr val="black">
                    <a:lumMod val="75000"/>
                    <a:lumOff val="25000"/>
                  </a:prstClr>
                </a:solidFill>
                <a:latin typeface="Trebuchet MS"/>
                <a:cs typeface="Trebuchet MS"/>
              </a:rPr>
              <a:t>, also with strong Higgs boost</a:t>
            </a:r>
          </a:p>
          <a:p>
            <a:pPr defTabSz="182563">
              <a:spcBef>
                <a:spcPts val="600"/>
              </a:spcBef>
            </a:pPr>
            <a:r>
              <a:rPr lang="en-US" sz="1200" dirty="0" smtClean="0">
                <a:solidFill>
                  <a:prstClr val="black">
                    <a:lumMod val="75000"/>
                    <a:lumOff val="25000"/>
                  </a:prstClr>
                </a:solidFill>
                <a:latin typeface="Trebuchet MS"/>
                <a:cs typeface="Trebuchet MS"/>
              </a:rPr>
              <a:t>Associated leptons provide trigger signal as they help to reduce huge QCD background, </a:t>
            </a:r>
            <a:r>
              <a:rPr lang="en-US" sz="1200" dirty="0" err="1" smtClean="0">
                <a:solidFill>
                  <a:prstClr val="black">
                    <a:lumMod val="75000"/>
                    <a:lumOff val="25000"/>
                  </a:prstClr>
                </a:solidFill>
                <a:latin typeface="Trebuchet MS"/>
                <a:cs typeface="Trebuchet MS"/>
              </a:rPr>
              <a:t>s(</a:t>
            </a:r>
            <a:r>
              <a:rPr lang="en-US" sz="1200" i="1" dirty="0" err="1" smtClean="0">
                <a:solidFill>
                  <a:prstClr val="black">
                    <a:lumMod val="75000"/>
                    <a:lumOff val="25000"/>
                  </a:prstClr>
                </a:solidFill>
                <a:latin typeface="Trebuchet MS"/>
                <a:cs typeface="Trebuchet MS"/>
              </a:rPr>
              <a:t>bb</a:t>
            </a:r>
            <a:r>
              <a:rPr lang="en-US" sz="1200" dirty="0" smtClean="0">
                <a:solidFill>
                  <a:prstClr val="black">
                    <a:lumMod val="75000"/>
                    <a:lumOff val="25000"/>
                  </a:prstClr>
                </a:solidFill>
                <a:latin typeface="Trebuchet MS"/>
                <a:cs typeface="Trebuchet MS"/>
              </a:rPr>
              <a:t>) ~ O(100 µ</a:t>
            </a:r>
            <a:r>
              <a:rPr lang="en-US" sz="1200" dirty="0" err="1" smtClean="0">
                <a:solidFill>
                  <a:prstClr val="black">
                    <a:lumMod val="75000"/>
                    <a:lumOff val="25000"/>
                  </a:prstClr>
                </a:solidFill>
                <a:latin typeface="Trebuchet MS"/>
                <a:cs typeface="Trebuchet MS"/>
              </a:rPr>
              <a:t>b</a:t>
            </a:r>
            <a:r>
              <a:rPr lang="en-US" sz="1200" dirty="0" smtClean="0">
                <a:solidFill>
                  <a:prstClr val="black">
                    <a:lumMod val="75000"/>
                    <a:lumOff val="25000"/>
                  </a:prstClr>
                </a:solidFill>
                <a:latin typeface="Trebuchet MS"/>
                <a:cs typeface="Trebuchet MS"/>
              </a:rPr>
              <a:t>) </a:t>
            </a:r>
            <a:endParaRPr lang="en-US" sz="1200" i="1" dirty="0" smtClean="0">
              <a:solidFill>
                <a:prstClr val="black">
                  <a:lumMod val="75000"/>
                  <a:lumOff val="25000"/>
                </a:prstClr>
              </a:solidFill>
              <a:latin typeface="Trebuchet MS"/>
              <a:cs typeface="Trebuchet MS"/>
            </a:endParaRPr>
          </a:p>
        </p:txBody>
      </p:sp>
      <p:graphicFrame>
        <p:nvGraphicFramePr>
          <p:cNvPr id="31" name="Object 4"/>
          <p:cNvGraphicFramePr>
            <a:graphicFrameLocks noChangeAspect="1"/>
          </p:cNvGraphicFramePr>
          <p:nvPr/>
        </p:nvGraphicFramePr>
        <p:xfrm>
          <a:off x="762000" y="1722438"/>
          <a:ext cx="1704975" cy="295275"/>
        </p:xfrm>
        <a:graphic>
          <a:graphicData uri="http://schemas.openxmlformats.org/presentationml/2006/ole">
            <p:oleObj spid="_x0000_s3877890" name="Equation" r:id="rId4" imgW="1562100" imgH="266700" progId="Equation.DSMT4">
              <p:embed/>
            </p:oleObj>
          </a:graphicData>
        </a:graphic>
      </p:graphicFrame>
      <p:graphicFrame>
        <p:nvGraphicFramePr>
          <p:cNvPr id="32" name="Object 6"/>
          <p:cNvGraphicFramePr>
            <a:graphicFrameLocks noChangeAspect="1"/>
          </p:cNvGraphicFramePr>
          <p:nvPr/>
        </p:nvGraphicFramePr>
        <p:xfrm>
          <a:off x="3429000" y="2667000"/>
          <a:ext cx="846137" cy="223837"/>
        </p:xfrm>
        <a:graphic>
          <a:graphicData uri="http://schemas.openxmlformats.org/presentationml/2006/ole">
            <p:oleObj spid="_x0000_s3877891" name="Equation" r:id="rId5" imgW="774700" imgH="203200" progId="Equation.DSMT4">
              <p:embed/>
            </p:oleObj>
          </a:graphicData>
        </a:graphic>
      </p:graphicFrame>
      <p:graphicFrame>
        <p:nvGraphicFramePr>
          <p:cNvPr id="33" name="Object 8"/>
          <p:cNvGraphicFramePr>
            <a:graphicFrameLocks noChangeAspect="1"/>
          </p:cNvGraphicFramePr>
          <p:nvPr/>
        </p:nvGraphicFramePr>
        <p:xfrm>
          <a:off x="2743200" y="5486400"/>
          <a:ext cx="790575" cy="223837"/>
        </p:xfrm>
        <a:graphic>
          <a:graphicData uri="http://schemas.openxmlformats.org/presentationml/2006/ole">
            <p:oleObj spid="_x0000_s3877892" name="Equation" r:id="rId6" imgW="723900" imgH="203200" progId="Equation.DSMT4">
              <p:embed/>
            </p:oleObj>
          </a:graphicData>
        </a:graphic>
      </p:graphicFrame>
      <p:pic>
        <p:nvPicPr>
          <p:cNvPr id="35" name="Picture 34"/>
          <p:cNvPicPr>
            <a:picLocks noChangeAspect="1"/>
          </p:cNvPicPr>
          <p:nvPr/>
        </p:nvPicPr>
        <p:blipFill>
          <a:blip r:embed="rId7"/>
          <a:srcRect l="634" r="78843"/>
          <a:stretch>
            <a:fillRect/>
          </a:stretch>
        </p:blipFill>
        <p:spPr>
          <a:xfrm>
            <a:off x="715754" y="5181600"/>
            <a:ext cx="949060" cy="909926"/>
          </a:xfrm>
          <a:prstGeom prst="rect">
            <a:avLst/>
          </a:prstGeom>
        </p:spPr>
      </p:pic>
      <p:pic>
        <p:nvPicPr>
          <p:cNvPr id="36" name="Picture 35"/>
          <p:cNvPicPr>
            <a:picLocks noChangeAspect="1"/>
          </p:cNvPicPr>
          <p:nvPr/>
        </p:nvPicPr>
        <p:blipFill>
          <a:blip r:embed="rId7"/>
          <a:srcRect l="52578" r="26088"/>
          <a:stretch>
            <a:fillRect/>
          </a:stretch>
        </p:blipFill>
        <p:spPr>
          <a:xfrm>
            <a:off x="1676400" y="5186074"/>
            <a:ext cx="986571" cy="909926"/>
          </a:xfrm>
          <a:prstGeom prst="rect">
            <a:avLst/>
          </a:prstGeom>
        </p:spPr>
      </p:pic>
      <p:graphicFrame>
        <p:nvGraphicFramePr>
          <p:cNvPr id="2825226" name="Object 10"/>
          <p:cNvGraphicFramePr>
            <a:graphicFrameLocks noChangeAspect="1"/>
          </p:cNvGraphicFramePr>
          <p:nvPr/>
        </p:nvGraphicFramePr>
        <p:xfrm>
          <a:off x="2928938" y="5654675"/>
          <a:ext cx="1871662" cy="365125"/>
        </p:xfrm>
        <a:graphic>
          <a:graphicData uri="http://schemas.openxmlformats.org/presentationml/2006/ole">
            <p:oleObj spid="_x0000_s3877893" name="Equation" r:id="rId8" imgW="1714500" imgH="330200" progId="Equation.DSMT4">
              <p:embed/>
            </p:oleObj>
          </a:graphicData>
        </a:graphic>
      </p:graphicFrame>
      <p:graphicFrame>
        <p:nvGraphicFramePr>
          <p:cNvPr id="2825227" name="Object 11"/>
          <p:cNvGraphicFramePr>
            <a:graphicFrameLocks noChangeAspect="1"/>
          </p:cNvGraphicFramePr>
          <p:nvPr/>
        </p:nvGraphicFramePr>
        <p:xfrm>
          <a:off x="3421062" y="2890837"/>
          <a:ext cx="1303338" cy="279400"/>
        </p:xfrm>
        <a:graphic>
          <a:graphicData uri="http://schemas.openxmlformats.org/presentationml/2006/ole">
            <p:oleObj spid="_x0000_s3877894" name="Equation" r:id="rId9" imgW="1193800" imgH="254000" progId="Equation.DSMT4">
              <p:embed/>
            </p:oleObj>
          </a:graphicData>
        </a:graphic>
      </p:graphicFrame>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smtClean="0">
                <a:solidFill>
                  <a:sysClr val="windowText" lastClr="000000"/>
                </a:solidFill>
                <a:latin typeface="Trebuchet MS"/>
                <a:cs typeface="Trebuchet MS"/>
              </a:rPr>
              <a:t>Elementary particle physics is successfully described by </a:t>
            </a:r>
            <a:r>
              <a:rPr lang="en-US" sz="1600" b="1" kern="0" dirty="0" smtClean="0">
                <a:solidFill>
                  <a:srgbClr val="D00209"/>
                </a:solidFill>
                <a:latin typeface="Trebuchet MS"/>
                <a:cs typeface="Trebuchet MS"/>
              </a:rPr>
              <a:t>local gauge theories</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8"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9" name="TextBox 8"/>
          <p:cNvSpPr txBox="1"/>
          <p:nvPr/>
        </p:nvSpPr>
        <p:spPr>
          <a:xfrm>
            <a:off x="304800" y="1644651"/>
            <a:ext cx="8839200" cy="1154162"/>
          </a:xfrm>
          <a:prstGeom prst="rect">
            <a:avLst/>
          </a:prstGeom>
          <a:noFill/>
        </p:spPr>
        <p:txBody>
          <a:bodyPr wrap="square" rtlCol="0">
            <a:spAutoFit/>
          </a:bodyPr>
          <a:lstStyle/>
          <a:p>
            <a:pPr>
              <a:spcBef>
                <a:spcPts val="1800"/>
              </a:spcBef>
            </a:pPr>
            <a:r>
              <a:rPr lang="en-US" sz="1800" dirty="0" smtClean="0">
                <a:solidFill>
                  <a:srgbClr val="D00209"/>
                </a:solidFill>
                <a:latin typeface="Trebuchet MS"/>
                <a:cs typeface="Trebuchet MS"/>
              </a:rPr>
              <a:t>Gauge symmetry </a:t>
            </a:r>
            <a:r>
              <a:rPr lang="en-GB" sz="1800" dirty="0" smtClean="0">
                <a:solidFill>
                  <a:schemeClr val="tx1">
                    <a:lumMod val="85000"/>
                    <a:lumOff val="15000"/>
                  </a:schemeClr>
                </a:solidFill>
                <a:latin typeface="Trebuchet MS"/>
                <a:ea typeface="Arial" charset="0"/>
                <a:cs typeface="Trebuchet MS"/>
              </a:rPr>
              <a:t>is the invariance of equations of motion with respect to a local transformation belonging to a symmetry group</a:t>
            </a:r>
            <a:endParaRPr lang="en-US" sz="1800" dirty="0" smtClean="0">
              <a:solidFill>
                <a:srgbClr val="D00209"/>
              </a:solidFill>
              <a:latin typeface="Trebuchet MS"/>
              <a:ea typeface="Arial" charset="0"/>
              <a:cs typeface="Trebuchet MS"/>
              <a:sym typeface="Wingdings"/>
            </a:endParaRPr>
          </a:p>
          <a:p>
            <a:pPr>
              <a:spcBef>
                <a:spcPts val="1800"/>
              </a:spcBef>
            </a:pPr>
            <a:r>
              <a:rPr lang="en-US" sz="1800" dirty="0" smtClean="0">
                <a:solidFill>
                  <a:schemeClr val="tx1">
                    <a:lumMod val="85000"/>
                    <a:lumOff val="15000"/>
                  </a:schemeClr>
                </a:solidFill>
                <a:latin typeface="Trebuchet MS"/>
                <a:ea typeface="Arial" charset="0"/>
                <a:cs typeface="Trebuchet MS"/>
                <a:sym typeface="Wingdings"/>
              </a:rPr>
              <a:t>Example: translation group — uniform movement of particle</a:t>
            </a:r>
            <a:endParaRPr lang="en-US" sz="1800" dirty="0" smtClean="0">
              <a:solidFill>
                <a:schemeClr val="tx1">
                  <a:lumMod val="85000"/>
                  <a:lumOff val="15000"/>
                </a:schemeClr>
              </a:solidFill>
              <a:latin typeface="Trebuchet MS"/>
              <a:cs typeface="Trebuchet MS"/>
            </a:endParaRPr>
          </a:p>
        </p:txBody>
      </p:sp>
      <p:sp>
        <p:nvSpPr>
          <p:cNvPr id="10" name="Line 31"/>
          <p:cNvSpPr>
            <a:spLocks noChangeShapeType="1"/>
          </p:cNvSpPr>
          <p:nvPr/>
        </p:nvSpPr>
        <p:spPr bwMode="auto">
          <a:xfrm>
            <a:off x="6015038" y="3480436"/>
            <a:ext cx="630237" cy="179387"/>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11" name="Line 7"/>
          <p:cNvSpPr>
            <a:spLocks noChangeShapeType="1"/>
          </p:cNvSpPr>
          <p:nvPr/>
        </p:nvSpPr>
        <p:spPr bwMode="auto">
          <a:xfrm flipV="1">
            <a:off x="1824038" y="3299461"/>
            <a:ext cx="990600" cy="685800"/>
          </a:xfrm>
          <a:prstGeom prst="line">
            <a:avLst/>
          </a:prstGeom>
          <a:noFill/>
          <a:ln w="12700">
            <a:solidFill>
              <a:schemeClr val="tx1"/>
            </a:solidFill>
            <a:round/>
            <a:headEnd/>
            <a:tailEnd type="triangle" w="med" len="med"/>
          </a:ln>
          <a:effectLst/>
        </p:spPr>
        <p:txBody>
          <a:bodyPr>
            <a:prstTxWarp prst="textNoShape">
              <a:avLst/>
            </a:prstTxWarp>
          </a:bodyPr>
          <a:lstStyle/>
          <a:p>
            <a:endParaRPr lang="en-GB"/>
          </a:p>
        </p:txBody>
      </p:sp>
      <p:sp>
        <p:nvSpPr>
          <p:cNvPr id="12" name="Line 9"/>
          <p:cNvSpPr>
            <a:spLocks noChangeShapeType="1"/>
          </p:cNvSpPr>
          <p:nvPr/>
        </p:nvSpPr>
        <p:spPr bwMode="auto">
          <a:xfrm flipV="1">
            <a:off x="2098675" y="3794761"/>
            <a:ext cx="850900" cy="41275"/>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13" name="Freeform 12"/>
          <p:cNvSpPr>
            <a:spLocks/>
          </p:cNvSpPr>
          <p:nvPr/>
        </p:nvSpPr>
        <p:spPr bwMode="auto">
          <a:xfrm>
            <a:off x="6049963" y="3240723"/>
            <a:ext cx="762000" cy="914400"/>
          </a:xfrm>
          <a:custGeom>
            <a:avLst/>
            <a:gdLst/>
            <a:ahLst/>
            <a:cxnLst>
              <a:cxn ang="0">
                <a:pos x="0" y="576"/>
              </a:cxn>
              <a:cxn ang="0">
                <a:pos x="96" y="528"/>
              </a:cxn>
              <a:cxn ang="0">
                <a:pos x="192" y="384"/>
              </a:cxn>
              <a:cxn ang="0">
                <a:pos x="432" y="240"/>
              </a:cxn>
              <a:cxn ang="0">
                <a:pos x="432" y="48"/>
              </a:cxn>
              <a:cxn ang="0">
                <a:pos x="480" y="0"/>
              </a:cxn>
            </a:cxnLst>
            <a:rect l="0" t="0" r="r" b="b"/>
            <a:pathLst>
              <a:path w="480" h="576">
                <a:moveTo>
                  <a:pt x="0" y="576"/>
                </a:moveTo>
                <a:cubicBezTo>
                  <a:pt x="32" y="568"/>
                  <a:pt x="64" y="560"/>
                  <a:pt x="96" y="528"/>
                </a:cubicBezTo>
                <a:cubicBezTo>
                  <a:pt x="128" y="496"/>
                  <a:pt x="136" y="432"/>
                  <a:pt x="192" y="384"/>
                </a:cubicBezTo>
                <a:cubicBezTo>
                  <a:pt x="248" y="336"/>
                  <a:pt x="392" y="296"/>
                  <a:pt x="432" y="240"/>
                </a:cubicBezTo>
                <a:cubicBezTo>
                  <a:pt x="472" y="184"/>
                  <a:pt x="424" y="88"/>
                  <a:pt x="432" y="48"/>
                </a:cubicBezTo>
                <a:cubicBezTo>
                  <a:pt x="440" y="8"/>
                  <a:pt x="460" y="4"/>
                  <a:pt x="480" y="0"/>
                </a:cubicBezTo>
              </a:path>
            </a:pathLst>
          </a:custGeom>
          <a:noFill/>
          <a:ln w="12700">
            <a:solidFill>
              <a:schemeClr val="tx1"/>
            </a:solidFill>
            <a:round/>
            <a:headEnd/>
            <a:tailEnd type="triangle" w="med" len="med"/>
          </a:ln>
          <a:effectLst/>
        </p:spPr>
        <p:txBody>
          <a:bodyPr>
            <a:prstTxWarp prst="textNoShape">
              <a:avLst/>
            </a:prstTxWarp>
          </a:bodyPr>
          <a:lstStyle/>
          <a:p>
            <a:endParaRPr lang="en-GB"/>
          </a:p>
        </p:txBody>
      </p:sp>
      <p:sp>
        <p:nvSpPr>
          <p:cNvPr id="14" name="Oval 17"/>
          <p:cNvSpPr>
            <a:spLocks noChangeAspect="1" noChangeArrowheads="1"/>
          </p:cNvSpPr>
          <p:nvPr/>
        </p:nvSpPr>
        <p:spPr bwMode="auto">
          <a:xfrm>
            <a:off x="2009775" y="3759836"/>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sp>
        <p:nvSpPr>
          <p:cNvPr id="15" name="Text Box 18"/>
          <p:cNvSpPr txBox="1">
            <a:spLocks noChangeArrowheads="1"/>
          </p:cNvSpPr>
          <p:nvPr/>
        </p:nvSpPr>
        <p:spPr bwMode="auto">
          <a:xfrm>
            <a:off x="609600" y="3031173"/>
            <a:ext cx="1619250" cy="586957"/>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i="1" dirty="0" smtClean="0">
                <a:solidFill>
                  <a:srgbClr val="D00209"/>
                </a:solidFill>
                <a:latin typeface="Trebuchet MS"/>
                <a:cs typeface="Trebuchet MS"/>
              </a:rPr>
              <a:t>Global </a:t>
            </a:r>
          </a:p>
          <a:p>
            <a:r>
              <a:rPr lang="en-GB" sz="1600" dirty="0" smtClean="0">
                <a:solidFill>
                  <a:schemeClr val="tx1">
                    <a:lumMod val="65000"/>
                    <a:lumOff val="35000"/>
                  </a:schemeClr>
                </a:solidFill>
                <a:latin typeface="Trebuchet MS"/>
                <a:cs typeface="Trebuchet MS"/>
              </a:rPr>
              <a:t>symmetry</a:t>
            </a:r>
            <a:r>
              <a:rPr lang="en-GB" sz="1600" dirty="0" smtClean="0">
                <a:solidFill>
                  <a:srgbClr val="43618D"/>
                </a:solidFill>
                <a:latin typeface="Trebuchet MS"/>
                <a:cs typeface="Trebuchet MS"/>
              </a:rPr>
              <a:t>:</a:t>
            </a:r>
            <a:endParaRPr lang="en-GB" sz="1600" dirty="0">
              <a:solidFill>
                <a:srgbClr val="43618D"/>
              </a:solidFill>
              <a:latin typeface="Trebuchet MS"/>
              <a:cs typeface="Trebuchet MS"/>
            </a:endParaRPr>
          </a:p>
        </p:txBody>
      </p:sp>
      <p:sp>
        <p:nvSpPr>
          <p:cNvPr id="16" name="Text Box 19"/>
          <p:cNvSpPr txBox="1">
            <a:spLocks noChangeArrowheads="1"/>
          </p:cNvSpPr>
          <p:nvPr/>
        </p:nvSpPr>
        <p:spPr bwMode="auto">
          <a:xfrm>
            <a:off x="4210050" y="3029586"/>
            <a:ext cx="1619250" cy="586957"/>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i="1" dirty="0" smtClean="0">
                <a:solidFill>
                  <a:srgbClr val="D00209"/>
                </a:solidFill>
                <a:latin typeface="Trebuchet MS"/>
                <a:cs typeface="Trebuchet MS"/>
              </a:rPr>
              <a:t>Local</a:t>
            </a:r>
          </a:p>
          <a:p>
            <a:r>
              <a:rPr lang="en-GB" sz="1600" dirty="0" smtClean="0">
                <a:solidFill>
                  <a:srgbClr val="595959"/>
                </a:solidFill>
                <a:latin typeface="Trebuchet MS"/>
                <a:cs typeface="Trebuchet MS"/>
              </a:rPr>
              <a:t>symmetry:</a:t>
            </a:r>
            <a:endParaRPr lang="en-GB" sz="1600" dirty="0">
              <a:solidFill>
                <a:srgbClr val="595959"/>
              </a:solidFill>
              <a:latin typeface="Trebuchet MS"/>
              <a:cs typeface="Trebuchet MS"/>
            </a:endParaRPr>
          </a:p>
        </p:txBody>
      </p:sp>
      <p:sp>
        <p:nvSpPr>
          <p:cNvPr id="18" name="Text Box 27"/>
          <p:cNvSpPr txBox="1">
            <a:spLocks noChangeArrowheads="1"/>
          </p:cNvSpPr>
          <p:nvPr/>
        </p:nvSpPr>
        <p:spPr bwMode="auto">
          <a:xfrm rot="19532869">
            <a:off x="1920048" y="3252740"/>
            <a:ext cx="90017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latin typeface="Trebuchet MS"/>
                <a:cs typeface="Trebuchet MS"/>
              </a:rPr>
              <a:t>movement</a:t>
            </a:r>
            <a:endParaRPr lang="en-GB" sz="1200" dirty="0">
              <a:latin typeface="Trebuchet MS"/>
              <a:cs typeface="Trebuchet MS"/>
            </a:endParaRPr>
          </a:p>
        </p:txBody>
      </p:sp>
      <p:graphicFrame>
        <p:nvGraphicFramePr>
          <p:cNvPr id="19" name="Object 18"/>
          <p:cNvGraphicFramePr>
            <a:graphicFrameLocks noChangeAspect="1"/>
          </p:cNvGraphicFramePr>
          <p:nvPr/>
        </p:nvGraphicFramePr>
        <p:xfrm>
          <a:off x="1982788" y="4324350"/>
          <a:ext cx="1155700" cy="293688"/>
        </p:xfrm>
        <a:graphic>
          <a:graphicData uri="http://schemas.openxmlformats.org/presentationml/2006/ole">
            <p:oleObj spid="_x0000_s3761154" name="Equation" r:id="rId3" imgW="711200" imgH="177800" progId="Equation.DSMT4">
              <p:embed/>
            </p:oleObj>
          </a:graphicData>
        </a:graphic>
      </p:graphicFrame>
      <p:sp>
        <p:nvSpPr>
          <p:cNvPr id="20" name="Text Box 30"/>
          <p:cNvSpPr txBox="1">
            <a:spLocks noChangeArrowheads="1"/>
          </p:cNvSpPr>
          <p:nvPr/>
        </p:nvSpPr>
        <p:spPr bwMode="auto">
          <a:xfrm rot="19532869">
            <a:off x="5468111" y="3201940"/>
            <a:ext cx="90017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t>movement</a:t>
            </a:r>
            <a:endParaRPr lang="en-GB" sz="1200" dirty="0"/>
          </a:p>
        </p:txBody>
      </p:sp>
      <p:sp>
        <p:nvSpPr>
          <p:cNvPr id="21" name="Line 32"/>
          <p:cNvSpPr>
            <a:spLocks noChangeShapeType="1"/>
          </p:cNvSpPr>
          <p:nvPr/>
        </p:nvSpPr>
        <p:spPr bwMode="auto">
          <a:xfrm>
            <a:off x="6189663" y="3370898"/>
            <a:ext cx="539750" cy="0"/>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22" name="Line 10"/>
          <p:cNvSpPr>
            <a:spLocks noChangeShapeType="1"/>
          </p:cNvSpPr>
          <p:nvPr/>
        </p:nvSpPr>
        <p:spPr bwMode="auto">
          <a:xfrm flipV="1">
            <a:off x="5364163" y="3240723"/>
            <a:ext cx="990600" cy="685800"/>
          </a:xfrm>
          <a:prstGeom prst="line">
            <a:avLst/>
          </a:prstGeom>
          <a:noFill/>
          <a:ln w="12700">
            <a:solidFill>
              <a:schemeClr val="tx1"/>
            </a:solidFill>
            <a:round/>
            <a:headEnd/>
            <a:tailEnd type="triangle" w="med" len="med"/>
          </a:ln>
          <a:effectLst/>
        </p:spPr>
        <p:txBody>
          <a:bodyPr>
            <a:prstTxWarp prst="textNoShape">
              <a:avLst/>
            </a:prstTxWarp>
          </a:bodyPr>
          <a:lstStyle/>
          <a:p>
            <a:endParaRPr lang="en-GB"/>
          </a:p>
        </p:txBody>
      </p:sp>
      <p:sp>
        <p:nvSpPr>
          <p:cNvPr id="23" name="Oval 34"/>
          <p:cNvSpPr>
            <a:spLocks noChangeAspect="1" noChangeArrowheads="1"/>
          </p:cNvSpPr>
          <p:nvPr/>
        </p:nvSpPr>
        <p:spPr bwMode="auto">
          <a:xfrm>
            <a:off x="6311900" y="3794761"/>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sp>
        <p:nvSpPr>
          <p:cNvPr id="24" name="Line 11"/>
          <p:cNvSpPr>
            <a:spLocks noChangeShapeType="1"/>
          </p:cNvSpPr>
          <p:nvPr/>
        </p:nvSpPr>
        <p:spPr bwMode="auto">
          <a:xfrm>
            <a:off x="5592763" y="3774123"/>
            <a:ext cx="687387" cy="65088"/>
          </a:xfrm>
          <a:prstGeom prst="line">
            <a:avLst/>
          </a:prstGeom>
          <a:noFill/>
          <a:ln w="25400">
            <a:solidFill>
              <a:srgbClr val="FF0000"/>
            </a:solidFill>
            <a:prstDash val="sysDot"/>
            <a:round/>
            <a:headEnd/>
            <a:tailEnd type="triangle" w="med" len="med"/>
          </a:ln>
          <a:effectLst/>
        </p:spPr>
        <p:txBody>
          <a:bodyPr>
            <a:prstTxWarp prst="textNoShape">
              <a:avLst/>
            </a:prstTxWarp>
          </a:bodyPr>
          <a:lstStyle/>
          <a:p>
            <a:endParaRPr lang="en-GB"/>
          </a:p>
        </p:txBody>
      </p:sp>
      <p:sp>
        <p:nvSpPr>
          <p:cNvPr id="25" name="Oval 33"/>
          <p:cNvSpPr>
            <a:spLocks noChangeAspect="1" noChangeArrowheads="1"/>
          </p:cNvSpPr>
          <p:nvPr/>
        </p:nvSpPr>
        <p:spPr bwMode="auto">
          <a:xfrm>
            <a:off x="5527675" y="3705861"/>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graphicFrame>
        <p:nvGraphicFramePr>
          <p:cNvPr id="26" name="Object 35"/>
          <p:cNvGraphicFramePr>
            <a:graphicFrameLocks noChangeAspect="1"/>
          </p:cNvGraphicFramePr>
          <p:nvPr/>
        </p:nvGraphicFramePr>
        <p:xfrm>
          <a:off x="5400675" y="4303713"/>
          <a:ext cx="1630363" cy="334962"/>
        </p:xfrm>
        <a:graphic>
          <a:graphicData uri="http://schemas.openxmlformats.org/presentationml/2006/ole">
            <p:oleObj spid="_x0000_s3761155" name="Equation" r:id="rId4" imgW="1003300" imgH="203200" progId="Equation.DSMT4">
              <p:embed/>
            </p:oleObj>
          </a:graphicData>
        </a:graphic>
      </p:graphicFrame>
      <p:sp>
        <p:nvSpPr>
          <p:cNvPr id="27" name="Line 36"/>
          <p:cNvSpPr>
            <a:spLocks noChangeShapeType="1"/>
          </p:cNvSpPr>
          <p:nvPr/>
        </p:nvSpPr>
        <p:spPr bwMode="auto">
          <a:xfrm flipV="1">
            <a:off x="2730500" y="3308986"/>
            <a:ext cx="990600" cy="685800"/>
          </a:xfrm>
          <a:prstGeom prst="line">
            <a:avLst/>
          </a:prstGeom>
          <a:noFill/>
          <a:ln w="12700">
            <a:solidFill>
              <a:schemeClr val="tx1"/>
            </a:solidFill>
            <a:round/>
            <a:headEnd/>
            <a:tailEnd type="triangle" w="med" len="med"/>
          </a:ln>
          <a:effectLst/>
        </p:spPr>
        <p:txBody>
          <a:bodyPr>
            <a:prstTxWarp prst="textNoShape">
              <a:avLst/>
            </a:prstTxWarp>
          </a:bodyPr>
          <a:lstStyle/>
          <a:p>
            <a:endParaRPr lang="en-GB"/>
          </a:p>
        </p:txBody>
      </p:sp>
      <p:sp>
        <p:nvSpPr>
          <p:cNvPr id="28" name="Oval 28"/>
          <p:cNvSpPr>
            <a:spLocks noChangeAspect="1" noChangeArrowheads="1"/>
          </p:cNvSpPr>
          <p:nvPr/>
        </p:nvSpPr>
        <p:spPr bwMode="auto">
          <a:xfrm>
            <a:off x="2952750" y="3750311"/>
            <a:ext cx="111125" cy="111125"/>
          </a:xfrm>
          <a:prstGeom prst="ellipse">
            <a:avLst/>
          </a:prstGeom>
          <a:solidFill>
            <a:srgbClr val="43618D"/>
          </a:solidFill>
          <a:ln w="9525">
            <a:solidFill>
              <a:srgbClr val="43618D"/>
            </a:solidFill>
            <a:round/>
            <a:headEnd/>
            <a:tailEnd/>
          </a:ln>
          <a:effectLst/>
        </p:spPr>
        <p:txBody>
          <a:bodyPr wrap="none" anchor="ctr">
            <a:prstTxWarp prst="textNoShape">
              <a:avLst/>
            </a:prstTxWarp>
          </a:bodyPr>
          <a:lstStyle/>
          <a:p>
            <a:endParaRPr lang="en-GB"/>
          </a:p>
        </p:txBody>
      </p:sp>
      <p:sp>
        <p:nvSpPr>
          <p:cNvPr id="29" name="Text Box 37"/>
          <p:cNvSpPr txBox="1">
            <a:spLocks noChangeArrowheads="1"/>
          </p:cNvSpPr>
          <p:nvPr/>
        </p:nvSpPr>
        <p:spPr bwMode="auto">
          <a:xfrm>
            <a:off x="6864350" y="2985136"/>
            <a:ext cx="1665288" cy="648512"/>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200" dirty="0" smtClean="0">
                <a:latin typeface="Trebuchet MS"/>
                <a:cs typeface="Trebuchet MS"/>
              </a:rPr>
              <a:t>movement under influence of a potential</a:t>
            </a:r>
            <a:endParaRPr lang="en-GB" sz="1200" dirty="0">
              <a:latin typeface="Trebuchet MS"/>
              <a:cs typeface="Trebuchet MS"/>
            </a:endParaRPr>
          </a:p>
        </p:txBody>
      </p:sp>
      <p:sp>
        <p:nvSpPr>
          <p:cNvPr id="30" name="Rounded Rectangle 29"/>
          <p:cNvSpPr/>
          <p:nvPr/>
        </p:nvSpPr>
        <p:spPr>
          <a:xfrm>
            <a:off x="304800" y="4847168"/>
            <a:ext cx="8609542" cy="1386416"/>
          </a:xfrm>
          <a:prstGeom prst="roundRect">
            <a:avLst/>
          </a:prstGeom>
          <a:solidFill>
            <a:schemeClr val="bg1">
              <a:alpha val="91000"/>
            </a:schemeClr>
          </a:solidFill>
          <a:ln>
            <a:solidFill>
              <a:schemeClr val="bg1">
                <a:lumMod val="85000"/>
              </a:schemeClr>
            </a:solidFill>
          </a:ln>
          <a:effectLst>
            <a:outerShdw blurRad="165100" dist="23000" dir="5400000" rotWithShape="0">
              <a:srgbClr val="000000">
                <a:alpha val="1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Rectangle 21"/>
          <p:cNvSpPr>
            <a:spLocks noChangeArrowheads="1"/>
          </p:cNvSpPr>
          <p:nvPr/>
        </p:nvSpPr>
        <p:spPr bwMode="auto">
          <a:xfrm>
            <a:off x="458258" y="5073651"/>
            <a:ext cx="8315325" cy="97167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595959"/>
                </a:solidFill>
                <a:latin typeface="Trebuchet MS"/>
                <a:cs typeface="Trebuchet MS"/>
              </a:rPr>
              <a:t>We can do so for </a:t>
            </a:r>
            <a:r>
              <a:rPr lang="en-US" sz="1600" dirty="0" smtClean="0">
                <a:solidFill>
                  <a:srgbClr val="D00209"/>
                </a:solidFill>
                <a:latin typeface="Trebuchet MS"/>
                <a:cs typeface="Trebuchet MS"/>
              </a:rPr>
              <a:t>all fundamental forces </a:t>
            </a:r>
            <a:r>
              <a:rPr lang="en-US" sz="1600" dirty="0" smtClean="0">
                <a:solidFill>
                  <a:srgbClr val="595959"/>
                </a:solidFill>
                <a:latin typeface="Trebuchet MS"/>
                <a:cs typeface="Trebuchet MS"/>
              </a:rPr>
              <a:t>of the Standard Model, which have thus a</a:t>
            </a:r>
          </a:p>
          <a:p>
            <a:pPr algn="ctr"/>
            <a:endParaRPr lang="en-US" sz="900" dirty="0" smtClean="0">
              <a:solidFill>
                <a:srgbClr val="595959"/>
              </a:solidFill>
              <a:latin typeface="Trebuchet MS"/>
              <a:cs typeface="Trebuchet MS"/>
            </a:endParaRPr>
          </a:p>
          <a:p>
            <a:pPr algn="ctr"/>
            <a:r>
              <a:rPr lang="en-US" sz="3200" dirty="0" smtClean="0">
                <a:solidFill>
                  <a:srgbClr val="D00209"/>
                </a:solidFill>
                <a:latin typeface="Trebuchet MS"/>
                <a:cs typeface="Trebuchet MS"/>
              </a:rPr>
              <a:t>Geometric origin !</a:t>
            </a:r>
            <a:endParaRPr lang="en-GB" sz="3200" dirty="0" smtClean="0">
              <a:solidFill>
                <a:srgbClr val="D00209"/>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Combining all channels </a:t>
            </a:r>
            <a:r>
              <a:rPr lang="en-US" sz="2000" dirty="0" smtClean="0">
                <a:solidFill>
                  <a:prstClr val="black"/>
                </a:solidFill>
                <a:latin typeface="Trebuchet MS"/>
                <a:cs typeface="Trebuchet MS"/>
              </a:rPr>
              <a:t>(status: Lepton-Photon 2011)</a:t>
            </a:r>
          </a:p>
          <a:p>
            <a:pPr>
              <a:spcBef>
                <a:spcPts val="600"/>
              </a:spcBef>
            </a:pPr>
            <a:r>
              <a:rPr lang="en-US" sz="2000" dirty="0" smtClean="0">
                <a:solidFill>
                  <a:prstClr val="black"/>
                </a:solidFill>
                <a:latin typeface="Trebuchet MS"/>
                <a:cs typeface="Trebuchet MS"/>
              </a:rPr>
              <a:t>At high mass also </a:t>
            </a:r>
            <a:r>
              <a:rPr lang="en-US" sz="2000" i="1" dirty="0" smtClean="0">
                <a:solidFill>
                  <a:prstClr val="black"/>
                </a:solidFill>
                <a:latin typeface="Trebuchet MS"/>
                <a:cs typeface="Trebuchet MS"/>
              </a:rPr>
              <a:t>WW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err="1" smtClean="0">
                <a:solidFill>
                  <a:prstClr val="black"/>
                </a:solidFill>
                <a:latin typeface="Trebuchet MS"/>
                <a:cs typeface="Trebuchet MS"/>
              </a:rPr>
              <a:t>llqq</a:t>
            </a:r>
            <a:r>
              <a:rPr lang="en-US" sz="2000" dirty="0" smtClean="0">
                <a:solidFill>
                  <a:prstClr val="black"/>
                </a:solidFill>
                <a:latin typeface="Trebuchet MS"/>
                <a:cs typeface="Trebuchet MS"/>
              </a:rPr>
              <a:t> and </a:t>
            </a:r>
            <a:r>
              <a:rPr lang="en-US" sz="2000" i="1" dirty="0" smtClean="0">
                <a:solidFill>
                  <a:prstClr val="black"/>
                </a:solidFill>
                <a:latin typeface="Trebuchet MS"/>
                <a:cs typeface="Trebuchet MS"/>
              </a:rPr>
              <a:t>ZZ</a:t>
            </a:r>
            <a:r>
              <a:rPr lang="en-US" sz="2000" dirty="0" smtClean="0">
                <a:solidFill>
                  <a:prstClr val="black"/>
                </a:solidFill>
                <a:latin typeface="Trebuchet MS"/>
                <a:cs typeface="Trebuchet MS"/>
              </a:rPr>
              <a:t>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err="1" smtClean="0">
                <a:solidFill>
                  <a:prstClr val="black"/>
                </a:solidFill>
                <a:latin typeface="Trebuchet MS"/>
                <a:cs typeface="Trebuchet MS"/>
              </a:rPr>
              <a:t>ll</a:t>
            </a:r>
            <a:r>
              <a:rPr lang="en-US" sz="2000" i="1" dirty="0" err="1" smtClean="0">
                <a:solidFill>
                  <a:prstClr val="black"/>
                </a:solidFill>
                <a:latin typeface="Symbol" charset="2"/>
                <a:cs typeface="Symbol" charset="2"/>
              </a:rPr>
              <a:t>nn</a:t>
            </a:r>
            <a:r>
              <a:rPr lang="en-US" sz="2000" dirty="0" smtClean="0">
                <a:solidFill>
                  <a:prstClr val="black"/>
                </a:solidFill>
                <a:latin typeface="Trebuchet MS"/>
                <a:cs typeface="Trebuchet MS"/>
              </a:rPr>
              <a:t> channels contribute</a:t>
            </a:r>
          </a:p>
        </p:txBody>
      </p:sp>
      <p:sp>
        <p:nvSpPr>
          <p:cNvPr id="32" name="Text Box 11"/>
          <p:cNvSpPr txBox="1">
            <a:spLocks noChangeArrowheads="1"/>
          </p:cNvSpPr>
          <p:nvPr/>
        </p:nvSpPr>
        <p:spPr bwMode="auto">
          <a:xfrm>
            <a:off x="152400" y="1823642"/>
            <a:ext cx="1066800" cy="740845"/>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Individual results (ATLAS)</a:t>
            </a:r>
          </a:p>
        </p:txBody>
      </p:sp>
      <p:sp>
        <p:nvSpPr>
          <p:cNvPr id="23" name="TextBox 22"/>
          <p:cNvSpPr txBox="1"/>
          <p:nvPr/>
        </p:nvSpPr>
        <p:spPr>
          <a:xfrm>
            <a:off x="6705600" y="1460956"/>
            <a:ext cx="24383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ATLAS-CONF-2011-135, CMS-PAS-HIG-11-022</a:t>
            </a:r>
          </a:p>
        </p:txBody>
      </p:sp>
      <p:pic>
        <p:nvPicPr>
          <p:cNvPr id="11" name="Picture 10" descr="Untitled.pdf"/>
          <p:cNvPicPr>
            <a:picLocks noChangeAspect="1"/>
          </p:cNvPicPr>
          <p:nvPr/>
        </p:nvPicPr>
        <mc:AlternateContent>
          <mc:Choice xmlns:ma="http://schemas.microsoft.com/office/mac/drawingml/2008/main" Requires="ma">
            <p:blipFill>
              <a:blip r:embed="rId2"/>
              <a:srcRect l="6055" t="2579" r="3851" b="942"/>
              <a:stretch>
                <a:fillRect/>
              </a:stretch>
            </p:blipFill>
          </mc:Choice>
          <mc:Fallback>
            <p:blipFill>
              <a:blip r:embed="rId3"/>
              <a:srcRect l="6055" t="2579" r="3851" b="942"/>
              <a:stretch>
                <a:fillRect/>
              </a:stretch>
            </p:blipFill>
          </mc:Fallback>
        </mc:AlternateContent>
        <p:spPr>
          <a:xfrm>
            <a:off x="1447800" y="1828800"/>
            <a:ext cx="6688667" cy="4244520"/>
          </a:xfrm>
          <a:prstGeom prst="rect">
            <a:avLst/>
          </a:prstGeom>
        </p:spPr>
      </p:pic>
    </p:spTree>
  </p:cSld>
  <p:clrMapOvr>
    <a:masterClrMapping/>
  </p:clrMapOvr>
  <p:transition spd="slow">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Combining all channels </a:t>
            </a:r>
            <a:r>
              <a:rPr lang="en-US" sz="2000" dirty="0" smtClean="0">
                <a:solidFill>
                  <a:prstClr val="black"/>
                </a:solidFill>
                <a:latin typeface="Trebuchet MS"/>
                <a:cs typeface="Trebuchet MS"/>
              </a:rPr>
              <a:t>(status: Lepton-Photon 2011)</a:t>
            </a:r>
          </a:p>
          <a:p>
            <a:pPr>
              <a:spcBef>
                <a:spcPts val="600"/>
              </a:spcBef>
            </a:pPr>
            <a:r>
              <a:rPr lang="en-US" sz="2000" dirty="0" smtClean="0">
                <a:solidFill>
                  <a:prstClr val="black"/>
                </a:solidFill>
                <a:latin typeface="Trebuchet MS"/>
                <a:cs typeface="Trebuchet MS"/>
              </a:rPr>
              <a:t>At high mass also </a:t>
            </a:r>
            <a:r>
              <a:rPr lang="en-US" sz="2000" i="1" dirty="0" smtClean="0">
                <a:solidFill>
                  <a:prstClr val="black"/>
                </a:solidFill>
                <a:latin typeface="Trebuchet MS"/>
                <a:cs typeface="Trebuchet MS"/>
              </a:rPr>
              <a:t>WW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err="1" smtClean="0">
                <a:solidFill>
                  <a:prstClr val="black"/>
                </a:solidFill>
                <a:latin typeface="Trebuchet MS"/>
                <a:cs typeface="Trebuchet MS"/>
              </a:rPr>
              <a:t>llqq</a:t>
            </a:r>
            <a:r>
              <a:rPr lang="en-US" sz="2000" dirty="0" smtClean="0">
                <a:solidFill>
                  <a:prstClr val="black"/>
                </a:solidFill>
                <a:latin typeface="Trebuchet MS"/>
                <a:cs typeface="Trebuchet MS"/>
              </a:rPr>
              <a:t> and </a:t>
            </a:r>
            <a:r>
              <a:rPr lang="en-US" sz="2000" i="1" dirty="0" smtClean="0">
                <a:solidFill>
                  <a:prstClr val="black"/>
                </a:solidFill>
                <a:latin typeface="Trebuchet MS"/>
                <a:cs typeface="Trebuchet MS"/>
              </a:rPr>
              <a:t>ZZ</a:t>
            </a:r>
            <a:r>
              <a:rPr lang="en-US" sz="2000" dirty="0" smtClean="0">
                <a:solidFill>
                  <a:prstClr val="black"/>
                </a:solidFill>
                <a:latin typeface="Trebuchet MS"/>
                <a:cs typeface="Trebuchet MS"/>
              </a:rPr>
              <a:t>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err="1" smtClean="0">
                <a:solidFill>
                  <a:prstClr val="black"/>
                </a:solidFill>
                <a:latin typeface="Trebuchet MS"/>
                <a:cs typeface="Trebuchet MS"/>
              </a:rPr>
              <a:t>ll</a:t>
            </a:r>
            <a:r>
              <a:rPr lang="en-US" sz="2000" i="1" dirty="0" err="1" smtClean="0">
                <a:solidFill>
                  <a:prstClr val="black"/>
                </a:solidFill>
                <a:latin typeface="Symbol" charset="2"/>
                <a:cs typeface="Symbol" charset="2"/>
              </a:rPr>
              <a:t>nn</a:t>
            </a:r>
            <a:r>
              <a:rPr lang="en-US" sz="2000" dirty="0" smtClean="0">
                <a:solidFill>
                  <a:prstClr val="black"/>
                </a:solidFill>
                <a:latin typeface="Trebuchet MS"/>
                <a:cs typeface="Trebuchet MS"/>
              </a:rPr>
              <a:t> channels contribute</a:t>
            </a:r>
          </a:p>
        </p:txBody>
      </p:sp>
      <p:sp>
        <p:nvSpPr>
          <p:cNvPr id="32" name="Text Box 11"/>
          <p:cNvSpPr txBox="1">
            <a:spLocks noChangeArrowheads="1"/>
          </p:cNvSpPr>
          <p:nvPr/>
        </p:nvSpPr>
        <p:spPr bwMode="auto">
          <a:xfrm>
            <a:off x="152399" y="1823642"/>
            <a:ext cx="8420099"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Background-only hypothesis — </a:t>
            </a:r>
            <a:r>
              <a:rPr lang="en-US" sz="1400" b="1" dirty="0" err="1" smtClean="0">
                <a:solidFill>
                  <a:srgbClr val="595959"/>
                </a:solidFill>
                <a:latin typeface="Trebuchet MS"/>
                <a:cs typeface="Trebuchet MS"/>
              </a:rPr>
              <a:t>p</a:t>
            </a:r>
            <a:r>
              <a:rPr lang="en-US" sz="1400" b="1" dirty="0" smtClean="0">
                <a:solidFill>
                  <a:srgbClr val="595959"/>
                </a:solidFill>
                <a:latin typeface="Trebuchet MS"/>
                <a:cs typeface="Trebuchet MS"/>
              </a:rPr>
              <a:t>-value (left: ATLAS — low mass region, right: CMS — all masses)</a:t>
            </a:r>
          </a:p>
        </p:txBody>
      </p:sp>
      <p:sp>
        <p:nvSpPr>
          <p:cNvPr id="23" name="TextBox 22"/>
          <p:cNvSpPr txBox="1"/>
          <p:nvPr/>
        </p:nvSpPr>
        <p:spPr>
          <a:xfrm>
            <a:off x="6705600" y="1460956"/>
            <a:ext cx="24383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ATLAS-CONF-2011-135, CMS-PAS-HIG-11-022</a:t>
            </a:r>
          </a:p>
        </p:txBody>
      </p:sp>
      <p:sp>
        <p:nvSpPr>
          <p:cNvPr id="10" name="Rectangle 9"/>
          <p:cNvSpPr/>
          <p:nvPr/>
        </p:nvSpPr>
        <p:spPr>
          <a:xfrm>
            <a:off x="422909" y="5681246"/>
            <a:ext cx="8416291" cy="338554"/>
          </a:xfrm>
          <a:prstGeom prst="rect">
            <a:avLst/>
          </a:prstGeom>
        </p:spPr>
        <p:txBody>
          <a:bodyPr wrap="square">
            <a:spAutoFit/>
          </a:bodyPr>
          <a:lstStyle/>
          <a:p>
            <a:pPr algn="r">
              <a:spcBef>
                <a:spcPts val="1800"/>
              </a:spcBef>
            </a:pPr>
            <a:r>
              <a:rPr lang="en-US" sz="1600" dirty="0" smtClean="0">
                <a:solidFill>
                  <a:srgbClr val="D00209"/>
                </a:solidFill>
                <a:latin typeface="Trebuchet MS"/>
                <a:cs typeface="Trebuchet MS"/>
                <a:sym typeface="Wingdings"/>
              </a:rPr>
              <a:t>All experiments see some excess at ~140—150 GeV, but appears too weak to be SM Higgs</a:t>
            </a:r>
            <a:endParaRPr lang="en-US" sz="1600" baseline="30000" dirty="0" smtClean="0">
              <a:solidFill>
                <a:srgbClr val="D00209"/>
              </a:solidFill>
              <a:latin typeface="Trebuchet MS"/>
              <a:ea typeface="Arial" charset="0"/>
              <a:cs typeface="Trebuchet MS"/>
            </a:endParaRPr>
          </a:p>
        </p:txBody>
      </p:sp>
      <p:pic>
        <p:nvPicPr>
          <p:cNvPr id="15" name="Picture 14" descr="Untitled.pdf"/>
          <p:cNvPicPr>
            <a:picLocks noChangeAspect="1"/>
          </p:cNvPicPr>
          <p:nvPr/>
        </p:nvPicPr>
        <mc:AlternateContent>
          <mc:Choice xmlns:ma="http://schemas.microsoft.com/office/mac/drawingml/2008/main" Requires="ma">
            <p:blipFill>
              <a:blip r:embed="rId2"/>
              <a:srcRect l="3355" r="3089"/>
              <a:stretch>
                <a:fillRect/>
              </a:stretch>
            </p:blipFill>
          </mc:Choice>
          <mc:Fallback>
            <p:blipFill>
              <a:blip r:embed="rId3"/>
              <a:srcRect l="3355" r="3089"/>
              <a:stretch>
                <a:fillRect/>
              </a:stretch>
            </p:blipFill>
          </mc:Fallback>
        </mc:AlternateContent>
        <p:spPr>
          <a:xfrm>
            <a:off x="76200" y="2254812"/>
            <a:ext cx="4342010" cy="3364178"/>
          </a:xfrm>
          <a:prstGeom prst="rect">
            <a:avLst/>
          </a:prstGeom>
        </p:spPr>
      </p:pic>
      <p:pic>
        <p:nvPicPr>
          <p:cNvPr id="16" name="Picture 15" descr="pval_ml_comb_liny.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495800" y="2327734"/>
            <a:ext cx="4604007" cy="3110902"/>
          </a:xfrm>
          <a:prstGeom prst="rect">
            <a:avLst/>
          </a:prstGeom>
        </p:spPr>
      </p:pic>
    </p:spTree>
  </p:cSld>
  <p:clrMapOvr>
    <a:masterClrMapping/>
  </p:clrMapOvr>
  <p:transition spd="slow">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Rectangle 2"/>
          <p:cNvSpPr>
            <a:spLocks noChangeArrowheads="1"/>
          </p:cNvSpPr>
          <p:nvPr/>
        </p:nvSpPr>
        <p:spPr bwMode="auto">
          <a:xfrm>
            <a:off x="0" y="1722120"/>
            <a:ext cx="9144000" cy="4602480"/>
          </a:xfrm>
          <a:prstGeom prst="rect">
            <a:avLst/>
          </a:prstGeom>
          <a:solidFill>
            <a:srgbClr val="FFFFFF"/>
          </a:solidFill>
          <a:ln w="635" cap="flat" cmpd="sng" algn="ctr">
            <a:solidFill>
              <a:schemeClr val="bg1">
                <a:lumMod val="85000"/>
              </a:schemeClr>
            </a:solidFill>
            <a:prstDash val="solid"/>
            <a:miter lim="800000"/>
            <a:headEnd type="none" w="med" len="med"/>
            <a:tailEnd type="none" w="med" len="med"/>
          </a:ln>
          <a:effectLst/>
        </p:spPr>
        <p:txBody>
          <a:bodyPr wrap="square"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sp>
        <p:nvSpPr>
          <p:cNvPr id="4"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5"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Exclusion Potential vs. Luminosity</a:t>
            </a:r>
            <a:endParaRPr lang="en-US" sz="3600" b="1" dirty="0">
              <a:solidFill>
                <a:srgbClr val="E12B0D"/>
              </a:solidFill>
              <a:effectLst>
                <a:outerShdw blurRad="38100" dist="38100" dir="2700000" algn="tl">
                  <a:srgbClr val="DDDDDD"/>
                </a:outerShdw>
              </a:effectLst>
              <a:latin typeface="Calibri" charset="0"/>
              <a:ea typeface="Calibri" charset="0"/>
              <a:cs typeface="Calibri" charset="0"/>
            </a:endParaRPr>
          </a:p>
        </p:txBody>
      </p:sp>
      <p:sp>
        <p:nvSpPr>
          <p:cNvPr id="14" name="Rectangle 16"/>
          <p:cNvSpPr>
            <a:spLocks noChangeArrowheads="1"/>
          </p:cNvSpPr>
          <p:nvPr/>
        </p:nvSpPr>
        <p:spPr bwMode="auto">
          <a:xfrm>
            <a:off x="1828800" y="2235200"/>
            <a:ext cx="838200" cy="127000"/>
          </a:xfrm>
          <a:prstGeom prst="rect">
            <a:avLst/>
          </a:prstGeom>
          <a:solidFill>
            <a:schemeClr val="bg1"/>
          </a:solidFill>
          <a:ln w="9525">
            <a:noFill/>
            <a:miter lim="800000"/>
            <a:headEnd/>
            <a:tailEnd/>
          </a:ln>
          <a:effectLst/>
        </p:spPr>
        <p:txBody>
          <a:bodyPr anchor="ctr">
            <a:prstTxWarp prst="textNoShape">
              <a:avLst/>
            </a:prstTxWarp>
            <a:spAutoFit/>
          </a:bodyPr>
          <a:lstStyle/>
          <a:p>
            <a:endParaRPr lang="en-GB">
              <a:solidFill>
                <a:prstClr val="black"/>
              </a:solidFill>
            </a:endParaRPr>
          </a:p>
        </p:txBody>
      </p:sp>
      <p:sp>
        <p:nvSpPr>
          <p:cNvPr id="15" name="Rectangle 17"/>
          <p:cNvSpPr>
            <a:spLocks noChangeArrowheads="1"/>
          </p:cNvSpPr>
          <p:nvPr/>
        </p:nvSpPr>
        <p:spPr bwMode="auto">
          <a:xfrm>
            <a:off x="5943600" y="2235200"/>
            <a:ext cx="1357313" cy="101600"/>
          </a:xfrm>
          <a:prstGeom prst="rect">
            <a:avLst/>
          </a:prstGeom>
          <a:solidFill>
            <a:schemeClr val="bg1"/>
          </a:solidFill>
          <a:ln w="9525">
            <a:noFill/>
            <a:miter lim="800000"/>
            <a:headEnd/>
            <a:tailEnd/>
          </a:ln>
          <a:effectLst/>
        </p:spPr>
        <p:txBody>
          <a:bodyPr anchor="ctr">
            <a:prstTxWarp prst="textNoShape">
              <a:avLst/>
            </a:prstTxWarp>
            <a:spAutoFit/>
          </a:bodyPr>
          <a:lstStyle/>
          <a:p>
            <a:endParaRPr lang="en-GB">
              <a:solidFill>
                <a:prstClr val="black"/>
              </a:solidFill>
            </a:endParaRPr>
          </a:p>
        </p:txBody>
      </p:sp>
      <p:sp>
        <p:nvSpPr>
          <p:cNvPr id="16" name="Text Box 18"/>
          <p:cNvSpPr txBox="1">
            <a:spLocks noChangeArrowheads="1"/>
          </p:cNvSpPr>
          <p:nvPr/>
        </p:nvSpPr>
        <p:spPr bwMode="auto">
          <a:xfrm>
            <a:off x="5181600" y="2514600"/>
            <a:ext cx="1220788" cy="304800"/>
          </a:xfrm>
          <a:prstGeom prst="rect">
            <a:avLst/>
          </a:prstGeom>
          <a:noFill/>
          <a:ln w="9525">
            <a:noFill/>
            <a:miter lim="800000"/>
            <a:headEnd/>
            <a:tailEnd/>
          </a:ln>
          <a:effectLst/>
        </p:spPr>
        <p:txBody>
          <a:bodyPr wrap="none">
            <a:prstTxWarp prst="textNoShape">
              <a:avLst/>
            </a:prstTxWarp>
            <a:spAutoFit/>
          </a:bodyPr>
          <a:lstStyle/>
          <a:p>
            <a:r>
              <a:rPr lang="en-GB" sz="1400">
                <a:solidFill>
                  <a:prstClr val="white"/>
                </a:solidFill>
              </a:rPr>
              <a:t>Exclusion CL</a:t>
            </a:r>
          </a:p>
        </p:txBody>
      </p:sp>
      <p:sp>
        <p:nvSpPr>
          <p:cNvPr id="17" name="Text Box 19"/>
          <p:cNvSpPr txBox="1">
            <a:spLocks noChangeArrowheads="1"/>
          </p:cNvSpPr>
          <p:nvPr/>
        </p:nvSpPr>
        <p:spPr bwMode="auto">
          <a:xfrm>
            <a:off x="2514600" y="4876800"/>
            <a:ext cx="1141413" cy="304800"/>
          </a:xfrm>
          <a:prstGeom prst="rect">
            <a:avLst/>
          </a:prstGeom>
          <a:noFill/>
          <a:ln w="9525">
            <a:noFill/>
            <a:miter lim="800000"/>
            <a:headEnd/>
            <a:tailEnd/>
          </a:ln>
          <a:effectLst/>
        </p:spPr>
        <p:txBody>
          <a:bodyPr wrap="none">
            <a:prstTxWarp prst="textNoShape">
              <a:avLst/>
            </a:prstTxWarp>
            <a:spAutoFit/>
          </a:bodyPr>
          <a:lstStyle/>
          <a:p>
            <a:r>
              <a:rPr lang="en-GB" sz="1400">
                <a:solidFill>
                  <a:prstClr val="white"/>
                </a:solidFill>
              </a:rPr>
              <a:t>Significance</a:t>
            </a:r>
          </a:p>
        </p:txBody>
      </p:sp>
      <p:sp>
        <p:nvSpPr>
          <p:cNvPr id="24" name="TextBox 23"/>
          <p:cNvSpPr txBox="1"/>
          <p:nvPr/>
        </p:nvSpPr>
        <p:spPr>
          <a:xfrm rot="16200000">
            <a:off x="-631418" y="2353539"/>
            <a:ext cx="1478281"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i="1" kern="0" dirty="0" smtClean="0">
                <a:solidFill>
                  <a:srgbClr val="FFFFFF"/>
                </a:solidFill>
              </a:rPr>
              <a:t>ATL-PHYS-PUB-2010-015</a:t>
            </a:r>
          </a:p>
        </p:txBody>
      </p:sp>
      <p:sp>
        <p:nvSpPr>
          <p:cNvPr id="19" name="TextBox 18"/>
          <p:cNvSpPr txBox="1"/>
          <p:nvPr/>
        </p:nvSpPr>
        <p:spPr>
          <a:xfrm>
            <a:off x="6438900" y="1967468"/>
            <a:ext cx="2057400" cy="738664"/>
          </a:xfrm>
          <a:prstGeom prst="rect">
            <a:avLst/>
          </a:prstGeom>
          <a:noFill/>
        </p:spPr>
        <p:txBody>
          <a:bodyPr wrap="square" rtlCol="0">
            <a:spAutoFit/>
          </a:bodyPr>
          <a:lstStyle/>
          <a:p>
            <a:r>
              <a:rPr lang="en-GB" sz="1400" dirty="0" smtClean="0">
                <a:solidFill>
                  <a:srgbClr val="D00209"/>
                </a:solidFill>
              </a:rPr>
              <a:t>Further improvement from combination of ATLAS and CMS </a:t>
            </a:r>
          </a:p>
        </p:txBody>
      </p:sp>
      <p:sp>
        <p:nvSpPr>
          <p:cNvPr id="21" name="Text Box 25"/>
          <p:cNvSpPr txBox="1">
            <a:spLocks noChangeArrowheads="1"/>
          </p:cNvSpPr>
          <p:nvPr/>
        </p:nvSpPr>
        <p:spPr bwMode="auto">
          <a:xfrm>
            <a:off x="0" y="5864423"/>
            <a:ext cx="9144000" cy="307777"/>
          </a:xfrm>
          <a:prstGeom prst="rect">
            <a:avLst/>
          </a:prstGeom>
          <a:noFill/>
          <a:ln w="9525">
            <a:noFill/>
            <a:miter lim="800000"/>
            <a:headEnd/>
            <a:tailEnd/>
          </a:ln>
          <a:effectLst/>
        </p:spPr>
        <p:txBody>
          <a:bodyPr wrap="square">
            <a:prstTxWarp prst="textNoShape">
              <a:avLst/>
            </a:prstTxWarp>
            <a:spAutoFit/>
          </a:bodyPr>
          <a:lstStyle/>
          <a:p>
            <a:pPr algn="ctr" defTabSz="568325">
              <a:tabLst>
                <a:tab pos="1482725" algn="l"/>
              </a:tabLst>
            </a:pPr>
            <a:r>
              <a:rPr lang="en-US" sz="1400" b="1" dirty="0" smtClean="0">
                <a:solidFill>
                  <a:srgbClr val="D00209"/>
                </a:solidFill>
              </a:rPr>
              <a:t>Each doubling of luminosity can reduce lower limit by ~ 7 GeV</a:t>
            </a:r>
            <a:endParaRPr lang="en-GB" sz="1400" b="1" baseline="30000" dirty="0">
              <a:solidFill>
                <a:srgbClr val="D00209"/>
              </a:solidFill>
            </a:endParaRPr>
          </a:p>
        </p:txBody>
      </p:sp>
      <p:sp>
        <p:nvSpPr>
          <p:cNvPr id="22" name="Rectangle 21"/>
          <p:cNvSpPr/>
          <p:nvPr/>
        </p:nvSpPr>
        <p:spPr>
          <a:xfrm>
            <a:off x="457200" y="1143000"/>
            <a:ext cx="8534400" cy="369332"/>
          </a:xfrm>
          <a:prstGeom prst="rect">
            <a:avLst/>
          </a:prstGeom>
        </p:spPr>
        <p:txBody>
          <a:bodyPr wrap="square">
            <a:spAutoFit/>
          </a:bodyPr>
          <a:lstStyle/>
          <a:p>
            <a:pPr marL="0" lvl="1"/>
            <a:r>
              <a:rPr lang="en-US" sz="1800" dirty="0" smtClean="0">
                <a:solidFill>
                  <a:prstClr val="black"/>
                </a:solidFill>
              </a:rPr>
              <a:t>ATLAS combination of all considered channels at 7 </a:t>
            </a:r>
            <a:r>
              <a:rPr lang="en-US" sz="1800" dirty="0" err="1" smtClean="0">
                <a:solidFill>
                  <a:prstClr val="black"/>
                </a:solidFill>
              </a:rPr>
              <a:t>TeV</a:t>
            </a:r>
            <a:r>
              <a:rPr lang="en-US" sz="1800" dirty="0" smtClean="0">
                <a:solidFill>
                  <a:prstClr val="black"/>
                </a:solidFill>
              </a:rPr>
              <a:t> with 1, 2, 5 </a:t>
            </a:r>
            <a:r>
              <a:rPr lang="en-US" sz="1800" dirty="0" err="1" smtClean="0">
                <a:solidFill>
                  <a:prstClr val="black"/>
                </a:solidFill>
              </a:rPr>
              <a:t>fb</a:t>
            </a:r>
            <a:r>
              <a:rPr lang="en-US" sz="1800" baseline="30000" dirty="0" smtClean="0">
                <a:solidFill>
                  <a:prstClr val="black"/>
                </a:solidFill>
              </a:rPr>
              <a:t>–1</a:t>
            </a:r>
            <a:r>
              <a:rPr lang="en-US" sz="1800" dirty="0" smtClean="0">
                <a:solidFill>
                  <a:prstClr val="black"/>
                </a:solidFill>
              </a:rPr>
              <a:t> luminosity</a:t>
            </a:r>
          </a:p>
        </p:txBody>
      </p:sp>
      <p:pic>
        <p:nvPicPr>
          <p:cNvPr id="26" name="Picture 25" descr="dummy.pdf"/>
          <p:cNvPicPr>
            <a:picLocks noChangeAspect="1"/>
          </p:cNvPicPr>
          <p:nvPr/>
        </p:nvPicPr>
        <mc:AlternateContent>
          <mc:Choice xmlns:ma="http://schemas.microsoft.com/office/mac/drawingml/2008/main" Requires="ma">
            <p:blipFill>
              <a:blip r:embed="rId2"/>
              <a:srcRect l="12901" t="16667" r="50383" b="65555"/>
              <a:stretch>
                <a:fillRect/>
              </a:stretch>
            </p:blipFill>
          </mc:Choice>
          <mc:Fallback>
            <p:blipFill>
              <a:blip r:embed="rId3"/>
              <a:srcRect l="12901" t="16667" r="50383" b="65555"/>
              <a:stretch>
                <a:fillRect/>
              </a:stretch>
            </p:blipFill>
          </mc:Fallback>
        </mc:AlternateContent>
        <p:spPr>
          <a:xfrm>
            <a:off x="590550" y="1825228"/>
            <a:ext cx="5676900" cy="3889208"/>
          </a:xfrm>
          <a:prstGeom prst="rect">
            <a:avLst/>
          </a:prstGeom>
        </p:spPr>
      </p:pic>
    </p:spTree>
  </p:cSld>
  <p:clrMapOvr>
    <a:masterClrMapping/>
  </p:clrMapOvr>
  <p:transition spd="slow">
    <p:fad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Rectangle 2"/>
          <p:cNvSpPr>
            <a:spLocks noChangeArrowheads="1"/>
          </p:cNvSpPr>
          <p:nvPr/>
        </p:nvSpPr>
        <p:spPr bwMode="auto">
          <a:xfrm>
            <a:off x="0" y="1722120"/>
            <a:ext cx="9144000" cy="4602480"/>
          </a:xfrm>
          <a:prstGeom prst="rect">
            <a:avLst/>
          </a:prstGeom>
          <a:solidFill>
            <a:srgbClr val="FFFFFF"/>
          </a:solidFill>
          <a:ln w="635" cap="flat" cmpd="sng" algn="ctr">
            <a:solidFill>
              <a:schemeClr val="bg1">
                <a:lumMod val="85000"/>
              </a:schemeClr>
            </a:solidFill>
            <a:prstDash val="solid"/>
            <a:miter lim="800000"/>
            <a:headEnd type="none" w="med" len="med"/>
            <a:tailEnd type="none" w="med" len="med"/>
          </a:ln>
          <a:effectLst/>
        </p:spPr>
        <p:txBody>
          <a:bodyPr wrap="square"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sp>
        <p:nvSpPr>
          <p:cNvPr id="4"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5"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3</a:t>
            </a:r>
            <a:r>
              <a:rPr lang="en-US" sz="3600" b="1" dirty="0" smtClean="0">
                <a:solidFill>
                  <a:srgbClr val="262626"/>
                </a:solidFill>
                <a:effectLst>
                  <a:outerShdw blurRad="38100" dist="38100" dir="2700000" algn="tl">
                    <a:srgbClr val="DDDDDD"/>
                  </a:outerShdw>
                </a:effectLst>
                <a:latin typeface="Symbol" charset="2"/>
                <a:ea typeface="Calibri" charset="0"/>
                <a:cs typeface="Symbol" charset="2"/>
              </a:rPr>
              <a:t>s</a:t>
            </a: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 Evidence Potential vs. Luminosity</a:t>
            </a:r>
            <a:endParaRPr lang="en-US" sz="3600" b="1" dirty="0">
              <a:solidFill>
                <a:srgbClr val="E12B0D"/>
              </a:solidFill>
              <a:effectLst>
                <a:outerShdw blurRad="38100" dist="38100" dir="2700000" algn="tl">
                  <a:srgbClr val="DDDDDD"/>
                </a:outerShdw>
              </a:effectLst>
              <a:latin typeface="Calibri" charset="0"/>
              <a:ea typeface="Calibri" charset="0"/>
              <a:cs typeface="Calibri" charset="0"/>
            </a:endParaRPr>
          </a:p>
        </p:txBody>
      </p:sp>
      <p:sp>
        <p:nvSpPr>
          <p:cNvPr id="14" name="Rectangle 16"/>
          <p:cNvSpPr>
            <a:spLocks noChangeArrowheads="1"/>
          </p:cNvSpPr>
          <p:nvPr/>
        </p:nvSpPr>
        <p:spPr bwMode="auto">
          <a:xfrm>
            <a:off x="1828800" y="2235200"/>
            <a:ext cx="838200" cy="127000"/>
          </a:xfrm>
          <a:prstGeom prst="rect">
            <a:avLst/>
          </a:prstGeom>
          <a:solidFill>
            <a:schemeClr val="bg1"/>
          </a:solidFill>
          <a:ln w="9525">
            <a:noFill/>
            <a:miter lim="800000"/>
            <a:headEnd/>
            <a:tailEnd/>
          </a:ln>
          <a:effectLst/>
        </p:spPr>
        <p:txBody>
          <a:bodyPr anchor="ctr">
            <a:prstTxWarp prst="textNoShape">
              <a:avLst/>
            </a:prstTxWarp>
            <a:spAutoFit/>
          </a:bodyPr>
          <a:lstStyle/>
          <a:p>
            <a:endParaRPr lang="en-GB">
              <a:solidFill>
                <a:prstClr val="black"/>
              </a:solidFill>
            </a:endParaRPr>
          </a:p>
        </p:txBody>
      </p:sp>
      <p:sp>
        <p:nvSpPr>
          <p:cNvPr id="15" name="Rectangle 17"/>
          <p:cNvSpPr>
            <a:spLocks noChangeArrowheads="1"/>
          </p:cNvSpPr>
          <p:nvPr/>
        </p:nvSpPr>
        <p:spPr bwMode="auto">
          <a:xfrm>
            <a:off x="5943600" y="2235200"/>
            <a:ext cx="1357313" cy="101600"/>
          </a:xfrm>
          <a:prstGeom prst="rect">
            <a:avLst/>
          </a:prstGeom>
          <a:solidFill>
            <a:schemeClr val="bg1"/>
          </a:solidFill>
          <a:ln w="9525">
            <a:noFill/>
            <a:miter lim="800000"/>
            <a:headEnd/>
            <a:tailEnd/>
          </a:ln>
          <a:effectLst/>
        </p:spPr>
        <p:txBody>
          <a:bodyPr anchor="ctr">
            <a:prstTxWarp prst="textNoShape">
              <a:avLst/>
            </a:prstTxWarp>
            <a:spAutoFit/>
          </a:bodyPr>
          <a:lstStyle/>
          <a:p>
            <a:endParaRPr lang="en-GB">
              <a:solidFill>
                <a:prstClr val="black"/>
              </a:solidFill>
            </a:endParaRPr>
          </a:p>
        </p:txBody>
      </p:sp>
      <p:sp>
        <p:nvSpPr>
          <p:cNvPr id="16" name="Text Box 18"/>
          <p:cNvSpPr txBox="1">
            <a:spLocks noChangeArrowheads="1"/>
          </p:cNvSpPr>
          <p:nvPr/>
        </p:nvSpPr>
        <p:spPr bwMode="auto">
          <a:xfrm>
            <a:off x="5181600" y="2514600"/>
            <a:ext cx="1220788" cy="304800"/>
          </a:xfrm>
          <a:prstGeom prst="rect">
            <a:avLst/>
          </a:prstGeom>
          <a:noFill/>
          <a:ln w="9525">
            <a:noFill/>
            <a:miter lim="800000"/>
            <a:headEnd/>
            <a:tailEnd/>
          </a:ln>
          <a:effectLst/>
        </p:spPr>
        <p:txBody>
          <a:bodyPr wrap="none">
            <a:prstTxWarp prst="textNoShape">
              <a:avLst/>
            </a:prstTxWarp>
            <a:spAutoFit/>
          </a:bodyPr>
          <a:lstStyle/>
          <a:p>
            <a:r>
              <a:rPr lang="en-GB" sz="1400">
                <a:solidFill>
                  <a:prstClr val="white"/>
                </a:solidFill>
              </a:rPr>
              <a:t>Exclusion CL</a:t>
            </a:r>
          </a:p>
        </p:txBody>
      </p:sp>
      <p:sp>
        <p:nvSpPr>
          <p:cNvPr id="17" name="Text Box 19"/>
          <p:cNvSpPr txBox="1">
            <a:spLocks noChangeArrowheads="1"/>
          </p:cNvSpPr>
          <p:nvPr/>
        </p:nvSpPr>
        <p:spPr bwMode="auto">
          <a:xfrm>
            <a:off x="2514600" y="4876800"/>
            <a:ext cx="1141413" cy="304800"/>
          </a:xfrm>
          <a:prstGeom prst="rect">
            <a:avLst/>
          </a:prstGeom>
          <a:noFill/>
          <a:ln w="9525">
            <a:noFill/>
            <a:miter lim="800000"/>
            <a:headEnd/>
            <a:tailEnd/>
          </a:ln>
          <a:effectLst/>
        </p:spPr>
        <p:txBody>
          <a:bodyPr wrap="none">
            <a:prstTxWarp prst="textNoShape">
              <a:avLst/>
            </a:prstTxWarp>
            <a:spAutoFit/>
          </a:bodyPr>
          <a:lstStyle/>
          <a:p>
            <a:r>
              <a:rPr lang="en-GB" sz="1400">
                <a:solidFill>
                  <a:prstClr val="white"/>
                </a:solidFill>
              </a:rPr>
              <a:t>Significance</a:t>
            </a:r>
          </a:p>
        </p:txBody>
      </p:sp>
      <p:sp>
        <p:nvSpPr>
          <p:cNvPr id="24" name="TextBox 23"/>
          <p:cNvSpPr txBox="1"/>
          <p:nvPr/>
        </p:nvSpPr>
        <p:spPr>
          <a:xfrm rot="16200000">
            <a:off x="-631418" y="2353539"/>
            <a:ext cx="1478281"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i="1" kern="0" dirty="0" smtClean="0">
                <a:solidFill>
                  <a:srgbClr val="FFFFFF"/>
                </a:solidFill>
              </a:rPr>
              <a:t>ATL-PHYS-PUB-2010-015</a:t>
            </a:r>
          </a:p>
        </p:txBody>
      </p:sp>
      <p:sp>
        <p:nvSpPr>
          <p:cNvPr id="19" name="TextBox 18"/>
          <p:cNvSpPr txBox="1"/>
          <p:nvPr/>
        </p:nvSpPr>
        <p:spPr>
          <a:xfrm>
            <a:off x="6438900" y="1967468"/>
            <a:ext cx="2057400" cy="738664"/>
          </a:xfrm>
          <a:prstGeom prst="rect">
            <a:avLst/>
          </a:prstGeom>
          <a:noFill/>
        </p:spPr>
        <p:txBody>
          <a:bodyPr wrap="square" rtlCol="0">
            <a:spAutoFit/>
          </a:bodyPr>
          <a:lstStyle/>
          <a:p>
            <a:r>
              <a:rPr lang="en-GB" sz="1400" dirty="0" smtClean="0">
                <a:solidFill>
                  <a:srgbClr val="D00209"/>
                </a:solidFill>
              </a:rPr>
              <a:t>Further improvement from combination of ATLAS and CMS </a:t>
            </a:r>
          </a:p>
        </p:txBody>
      </p:sp>
      <p:sp>
        <p:nvSpPr>
          <p:cNvPr id="21" name="Text Box 25"/>
          <p:cNvSpPr txBox="1">
            <a:spLocks noChangeArrowheads="1"/>
          </p:cNvSpPr>
          <p:nvPr/>
        </p:nvSpPr>
        <p:spPr bwMode="auto">
          <a:xfrm>
            <a:off x="0" y="5864423"/>
            <a:ext cx="9144000" cy="307777"/>
          </a:xfrm>
          <a:prstGeom prst="rect">
            <a:avLst/>
          </a:prstGeom>
          <a:noFill/>
          <a:ln w="9525">
            <a:noFill/>
            <a:miter lim="800000"/>
            <a:headEnd/>
            <a:tailEnd/>
          </a:ln>
          <a:effectLst/>
        </p:spPr>
        <p:txBody>
          <a:bodyPr wrap="square">
            <a:prstTxWarp prst="textNoShape">
              <a:avLst/>
            </a:prstTxWarp>
            <a:spAutoFit/>
          </a:bodyPr>
          <a:lstStyle/>
          <a:p>
            <a:pPr algn="ctr" defTabSz="568325">
              <a:tabLst>
                <a:tab pos="1482725" algn="l"/>
              </a:tabLst>
            </a:pPr>
            <a:r>
              <a:rPr lang="en-US" sz="1400" b="1" dirty="0" smtClean="0">
                <a:solidFill>
                  <a:srgbClr val="D00209"/>
                </a:solidFill>
              </a:rPr>
              <a:t>For 1 </a:t>
            </a:r>
            <a:r>
              <a:rPr lang="en-US" sz="1400" b="1" dirty="0" err="1" smtClean="0">
                <a:solidFill>
                  <a:srgbClr val="D00209"/>
                </a:solidFill>
              </a:rPr>
              <a:t>fb</a:t>
            </a:r>
            <a:r>
              <a:rPr lang="en-US" sz="1400" b="1" baseline="30000" dirty="0" smtClean="0">
                <a:solidFill>
                  <a:srgbClr val="D00209"/>
                </a:solidFill>
              </a:rPr>
              <a:t>–1</a:t>
            </a:r>
            <a:r>
              <a:rPr lang="en-US" sz="1400" b="1" dirty="0" smtClean="0">
                <a:solidFill>
                  <a:srgbClr val="D00209"/>
                </a:solidFill>
              </a:rPr>
              <a:t>, 3</a:t>
            </a:r>
            <a:r>
              <a:rPr lang="en-US" sz="1400" b="1" dirty="0" smtClean="0">
                <a:solidFill>
                  <a:srgbClr val="D00209"/>
                </a:solidFill>
                <a:latin typeface="Symbol" charset="2"/>
                <a:cs typeface="Symbol" charset="2"/>
              </a:rPr>
              <a:t>s</a:t>
            </a:r>
            <a:r>
              <a:rPr lang="en-US" sz="1400" b="1" dirty="0" smtClean="0">
                <a:solidFill>
                  <a:srgbClr val="D00209"/>
                </a:solidFill>
              </a:rPr>
              <a:t> evidence possible for 139–180 GeV, for ATLAS &amp; CMS </a:t>
            </a:r>
            <a:r>
              <a:rPr lang="en-US" sz="1400" b="1" dirty="0" err="1" smtClean="0">
                <a:solidFill>
                  <a:srgbClr val="D00209"/>
                </a:solidFill>
                <a:sym typeface="Wingdings"/>
              </a:rPr>
              <a:t></a:t>
            </a:r>
            <a:r>
              <a:rPr lang="en-US" sz="1400" b="1" dirty="0" smtClean="0">
                <a:solidFill>
                  <a:srgbClr val="D00209"/>
                </a:solidFill>
                <a:sym typeface="Wingdings"/>
              </a:rPr>
              <a:t> down to 131 GeV </a:t>
            </a:r>
            <a:endParaRPr lang="en-GB" sz="1400" b="1" baseline="30000" dirty="0">
              <a:solidFill>
                <a:srgbClr val="D00209"/>
              </a:solidFill>
            </a:endParaRPr>
          </a:p>
        </p:txBody>
      </p:sp>
      <p:sp>
        <p:nvSpPr>
          <p:cNvPr id="22" name="Rectangle 21"/>
          <p:cNvSpPr/>
          <p:nvPr/>
        </p:nvSpPr>
        <p:spPr>
          <a:xfrm>
            <a:off x="457200" y="1143000"/>
            <a:ext cx="8534400" cy="369332"/>
          </a:xfrm>
          <a:prstGeom prst="rect">
            <a:avLst/>
          </a:prstGeom>
        </p:spPr>
        <p:txBody>
          <a:bodyPr wrap="square">
            <a:spAutoFit/>
          </a:bodyPr>
          <a:lstStyle/>
          <a:p>
            <a:pPr marL="0" lvl="1"/>
            <a:r>
              <a:rPr lang="en-US" sz="1800" dirty="0" smtClean="0">
                <a:solidFill>
                  <a:prstClr val="black"/>
                </a:solidFill>
              </a:rPr>
              <a:t>ATLAS combination of all considered channels at 7 </a:t>
            </a:r>
            <a:r>
              <a:rPr lang="en-US" sz="1800" dirty="0" err="1" smtClean="0">
                <a:solidFill>
                  <a:prstClr val="black"/>
                </a:solidFill>
              </a:rPr>
              <a:t>TeV</a:t>
            </a:r>
            <a:r>
              <a:rPr lang="en-US" sz="1800" dirty="0" smtClean="0">
                <a:solidFill>
                  <a:prstClr val="black"/>
                </a:solidFill>
              </a:rPr>
              <a:t> with 1, 2, 5 </a:t>
            </a:r>
            <a:r>
              <a:rPr lang="en-US" sz="1800" dirty="0" err="1" smtClean="0">
                <a:solidFill>
                  <a:prstClr val="black"/>
                </a:solidFill>
              </a:rPr>
              <a:t>fb</a:t>
            </a:r>
            <a:r>
              <a:rPr lang="en-US" sz="1800" baseline="30000" dirty="0" smtClean="0">
                <a:solidFill>
                  <a:prstClr val="black"/>
                </a:solidFill>
              </a:rPr>
              <a:t>–1</a:t>
            </a:r>
            <a:r>
              <a:rPr lang="en-US" sz="1800" dirty="0" smtClean="0">
                <a:solidFill>
                  <a:prstClr val="black"/>
                </a:solidFill>
              </a:rPr>
              <a:t> luminosity</a:t>
            </a:r>
          </a:p>
        </p:txBody>
      </p:sp>
      <p:pic>
        <p:nvPicPr>
          <p:cNvPr id="27" name="Picture 26" descr="dummy.pdf"/>
          <p:cNvPicPr>
            <a:picLocks noChangeAspect="1"/>
          </p:cNvPicPr>
          <p:nvPr/>
        </p:nvPicPr>
        <mc:AlternateContent>
          <mc:Choice xmlns:ma="http://schemas.microsoft.com/office/mac/drawingml/2008/main" Requires="ma">
            <p:blipFill>
              <a:blip r:embed="rId2"/>
              <a:srcRect l="50694" t="16667" r="11477" b="65555"/>
              <a:stretch>
                <a:fillRect/>
              </a:stretch>
            </p:blipFill>
          </mc:Choice>
          <mc:Fallback>
            <p:blipFill>
              <a:blip r:embed="rId3"/>
              <a:srcRect l="50694" t="16667" r="11477" b="65555"/>
              <a:stretch>
                <a:fillRect/>
              </a:stretch>
            </p:blipFill>
          </mc:Fallback>
        </mc:AlternateContent>
        <p:spPr>
          <a:xfrm>
            <a:off x="622807" y="1824650"/>
            <a:ext cx="5850467" cy="3890783"/>
          </a:xfrm>
          <a:prstGeom prst="rect">
            <a:avLst/>
          </a:prstGeom>
        </p:spPr>
      </p:pic>
    </p:spTree>
  </p:cSld>
  <p:clrMapOvr>
    <a:masterClrMapping/>
  </p:clrMapOvr>
  <p:transition spd="slow">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 name="Rectangle 24"/>
          <p:cNvSpPr/>
          <p:nvPr/>
        </p:nvSpPr>
        <p:spPr>
          <a:xfrm>
            <a:off x="3150929" y="3636433"/>
            <a:ext cx="5283987" cy="169334"/>
          </a:xfrm>
          <a:prstGeom prst="rect">
            <a:avLst/>
          </a:prstGeom>
          <a:gradFill flip="none" rotWithShape="1">
            <a:gsLst>
              <a:gs pos="18000">
                <a:schemeClr val="bg1">
                  <a:alpha val="82000"/>
                </a:schemeClr>
              </a:gs>
              <a:gs pos="100000">
                <a:schemeClr val="tx1">
                  <a:lumMod val="65000"/>
                  <a:lumOff val="35000"/>
                  <a:alpha val="82000"/>
                </a:schemeClr>
              </a:gs>
              <a:gs pos="51000">
                <a:schemeClr val="bg1">
                  <a:lumMod val="50000"/>
                  <a:alpha val="82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GB" sz="3600" b="1" dirty="0" smtClean="0">
                <a:solidFill>
                  <a:srgbClr val="262626"/>
                </a:solidFill>
                <a:effectLst>
                  <a:outerShdw blurRad="38100" dist="38100" dir="2700000" algn="tl">
                    <a:srgbClr val="DDDDDD"/>
                  </a:outerShdw>
                </a:effectLst>
                <a:latin typeface="Calibri" charset="0"/>
                <a:ea typeface="Calibri" charset="0"/>
                <a:cs typeface="Calibri" charset="0"/>
              </a:rPr>
              <a:t>Unitarity </a:t>
            </a:r>
            <a:r>
              <a:rPr lang="en-GB" sz="2800" b="1" dirty="0" smtClean="0">
                <a:solidFill>
                  <a:srgbClr val="262626"/>
                </a:solidFill>
                <a:effectLst>
                  <a:outerShdw blurRad="38100" dist="38100" dir="2700000" algn="tl">
                    <a:srgbClr val="DDDDDD"/>
                  </a:outerShdw>
                </a:effectLst>
                <a:latin typeface="Calibri" charset="0"/>
                <a:ea typeface="Calibri" charset="0"/>
                <a:cs typeface="Calibri" charset="0"/>
              </a:rPr>
              <a:t>– the Higgs Boson as UV Regulator</a:t>
            </a:r>
            <a:endParaRPr lang="en-GB" sz="2800" b="1" dirty="0">
              <a:solidFill>
                <a:srgbClr val="262626"/>
              </a:solidFill>
              <a:effectLst>
                <a:outerShdw blurRad="38100" dist="38100" dir="2700000" algn="tl">
                  <a:srgbClr val="DDDDDD"/>
                </a:outerShdw>
              </a:effectLst>
              <a:latin typeface="Calibri" charset="0"/>
              <a:ea typeface="Calibri" charset="0"/>
              <a:cs typeface="Calibri" charset="0"/>
            </a:endParaRPr>
          </a:p>
        </p:txBody>
      </p:sp>
      <p:sp>
        <p:nvSpPr>
          <p:cNvPr id="48131"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48132" name="Text Box 4"/>
          <p:cNvSpPr txBox="1">
            <a:spLocks noChangeArrowheads="1"/>
          </p:cNvSpPr>
          <p:nvPr/>
        </p:nvSpPr>
        <p:spPr bwMode="auto">
          <a:xfrm>
            <a:off x="304800" y="1143000"/>
            <a:ext cx="8475662" cy="710067"/>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dirty="0" smtClean="0">
                <a:solidFill>
                  <a:srgbClr val="18579B"/>
                </a:solidFill>
                <a:ea typeface="Arial" charset="0"/>
                <a:cs typeface="Arial" charset="0"/>
              </a:rPr>
              <a:t>Unitarity problem: the amplitude of </a:t>
            </a:r>
            <a:r>
              <a:rPr lang="en-GB" sz="1600" dirty="0" smtClean="0">
                <a:solidFill>
                  <a:srgbClr val="18579B"/>
                </a:solidFill>
                <a:ea typeface="Arial" charset="0"/>
                <a:cs typeface="Arial" charset="0"/>
              </a:rPr>
              <a:t>(longitudinal – since the </a:t>
            </a:r>
            <a:r>
              <a:rPr lang="en-GB" sz="1600" i="1" dirty="0" smtClean="0">
                <a:solidFill>
                  <a:srgbClr val="18579B"/>
                </a:solidFill>
                <a:ea typeface="Arial" charset="0"/>
                <a:cs typeface="Arial" charset="0"/>
              </a:rPr>
              <a:t>W</a:t>
            </a:r>
            <a:r>
              <a:rPr lang="en-GB" sz="1600" dirty="0" smtClean="0">
                <a:solidFill>
                  <a:srgbClr val="18579B"/>
                </a:solidFill>
                <a:ea typeface="Arial" charset="0"/>
                <a:cs typeface="Arial" charset="0"/>
              </a:rPr>
              <a:t>’s are massive)</a:t>
            </a:r>
            <a:r>
              <a:rPr lang="en-GB" sz="2000" dirty="0" smtClean="0">
                <a:solidFill>
                  <a:srgbClr val="18579B"/>
                </a:solidFill>
                <a:ea typeface="Arial" charset="0"/>
                <a:cs typeface="Arial" charset="0"/>
              </a:rPr>
              <a:t>          </a:t>
            </a:r>
            <a:r>
              <a:rPr lang="en-GB" sz="2000" i="1" dirty="0" smtClean="0">
                <a:solidFill>
                  <a:srgbClr val="18579B"/>
                </a:solidFill>
                <a:ea typeface="Arial" charset="0"/>
                <a:cs typeface="Arial" charset="0"/>
              </a:rPr>
              <a:t>W</a:t>
            </a:r>
            <a:r>
              <a:rPr lang="en-GB" sz="1000" i="1" dirty="0" smtClean="0">
                <a:solidFill>
                  <a:srgbClr val="18579B"/>
                </a:solidFill>
                <a:ea typeface="Arial" charset="0"/>
                <a:cs typeface="Arial" charset="0"/>
              </a:rPr>
              <a:t> </a:t>
            </a:r>
            <a:r>
              <a:rPr lang="en-GB" sz="2000" baseline="30000" dirty="0" smtClean="0">
                <a:solidFill>
                  <a:srgbClr val="18579B"/>
                </a:solidFill>
                <a:ea typeface="Arial" charset="0"/>
                <a:cs typeface="Arial" charset="0"/>
              </a:rPr>
              <a:t>+</a:t>
            </a:r>
            <a:r>
              <a:rPr lang="en-GB" sz="2000" i="1" dirty="0" smtClean="0">
                <a:solidFill>
                  <a:srgbClr val="18579B"/>
                </a:solidFill>
                <a:ea typeface="Arial" charset="0"/>
                <a:cs typeface="Arial" charset="0"/>
              </a:rPr>
              <a:t>W</a:t>
            </a:r>
            <a:r>
              <a:rPr lang="en-GB" sz="1000" i="1" dirty="0" smtClean="0">
                <a:solidFill>
                  <a:srgbClr val="18579B"/>
                </a:solidFill>
                <a:ea typeface="Arial" charset="0"/>
                <a:cs typeface="Arial" charset="0"/>
              </a:rPr>
              <a:t> </a:t>
            </a:r>
            <a:r>
              <a:rPr lang="en-GB" sz="2000" baseline="30000" dirty="0" smtClean="0">
                <a:solidFill>
                  <a:srgbClr val="18579B"/>
                </a:solidFill>
                <a:ea typeface="Arial" charset="0"/>
                <a:cs typeface="Arial" charset="0"/>
              </a:rPr>
              <a:t>–</a:t>
            </a:r>
            <a:r>
              <a:rPr lang="en-GB" sz="2000" dirty="0" smtClean="0">
                <a:solidFill>
                  <a:srgbClr val="18579B"/>
                </a:solidFill>
                <a:ea typeface="Arial" charset="0"/>
                <a:cs typeface="Arial" charset="0"/>
              </a:rPr>
              <a:t> scattering diverges if only </a:t>
            </a:r>
            <a:r>
              <a:rPr lang="en-GB" sz="2000" i="1" dirty="0" smtClean="0">
                <a:solidFill>
                  <a:srgbClr val="18579B"/>
                </a:solidFill>
                <a:ea typeface="Arial" charset="0"/>
                <a:cs typeface="Arial" charset="0"/>
              </a:rPr>
              <a:t>Z</a:t>
            </a:r>
            <a:r>
              <a:rPr lang="en-GB" sz="2000" dirty="0" smtClean="0">
                <a:solidFill>
                  <a:srgbClr val="18579B"/>
                </a:solidFill>
                <a:ea typeface="Arial" charset="0"/>
                <a:cs typeface="Arial" charset="0"/>
              </a:rPr>
              <a:t> bosons and photons are exchanged:</a:t>
            </a:r>
          </a:p>
        </p:txBody>
      </p:sp>
      <p:sp>
        <p:nvSpPr>
          <p:cNvPr id="14" name="Rectangle 7"/>
          <p:cNvSpPr>
            <a:spLocks noChangeArrowheads="1"/>
          </p:cNvSpPr>
          <p:nvPr/>
        </p:nvSpPr>
        <p:spPr bwMode="auto">
          <a:xfrm>
            <a:off x="3150929" y="2091267"/>
            <a:ext cx="5275522" cy="1545166"/>
          </a:xfrm>
          <a:prstGeom prst="rect">
            <a:avLst/>
          </a:prstGeom>
          <a:solidFill>
            <a:srgbClr val="FFFFFF"/>
          </a:solidFill>
          <a:ln w="3175">
            <a:solidFill>
              <a:srgbClr val="BFBFBF"/>
            </a:solidFill>
            <a:miter lim="800000"/>
            <a:headEnd/>
            <a:tailEnd/>
          </a:ln>
          <a:effectLst/>
        </p:spPr>
        <p:txBody>
          <a:bodyPr wrap="square" anchor="ctr">
            <a:prstTxWarp prst="textNoShape">
              <a:avLst/>
            </a:prstTxWarp>
            <a:spAutoFit/>
          </a:bodyPr>
          <a:lstStyle/>
          <a:p>
            <a:endParaRPr lang="en-GB">
              <a:solidFill>
                <a:prstClr val="black"/>
              </a:solidFill>
            </a:endParaRPr>
          </a:p>
        </p:txBody>
      </p:sp>
      <p:pic>
        <p:nvPicPr>
          <p:cNvPr id="15" name="Picture 8"/>
          <p:cNvPicPr>
            <a:picLocks noChangeAspect="1" noChangeArrowheads="1"/>
          </p:cNvPicPr>
          <p:nvPr/>
        </p:nvPicPr>
        <p:blipFill>
          <a:blip r:embed="rId3"/>
          <a:srcRect l="72704" b="7217"/>
          <a:stretch>
            <a:fillRect/>
          </a:stretch>
        </p:blipFill>
        <p:spPr bwMode="auto">
          <a:xfrm>
            <a:off x="6689964" y="2140080"/>
            <a:ext cx="1665040" cy="1371601"/>
          </a:xfrm>
          <a:prstGeom prst="rect">
            <a:avLst/>
          </a:prstGeom>
          <a:noFill/>
          <a:ln w="12700">
            <a:noFill/>
            <a:miter lim="800000"/>
            <a:headEnd/>
            <a:tailEnd/>
          </a:ln>
          <a:effectLst/>
        </p:spPr>
      </p:pic>
      <p:pic>
        <p:nvPicPr>
          <p:cNvPr id="16" name="Picture 9"/>
          <p:cNvPicPr>
            <a:picLocks noChangeAspect="1" noChangeArrowheads="1"/>
          </p:cNvPicPr>
          <p:nvPr/>
        </p:nvPicPr>
        <p:blipFill>
          <a:blip r:embed="rId3"/>
          <a:srcRect l="36371" r="35532" b="7068"/>
          <a:stretch>
            <a:fillRect/>
          </a:stretch>
        </p:blipFill>
        <p:spPr bwMode="auto">
          <a:xfrm>
            <a:off x="4937364" y="2137556"/>
            <a:ext cx="1713946" cy="1373824"/>
          </a:xfrm>
          <a:prstGeom prst="rect">
            <a:avLst/>
          </a:prstGeom>
          <a:noFill/>
          <a:ln w="12700">
            <a:noFill/>
            <a:miter lim="800000"/>
            <a:headEnd/>
            <a:tailEnd/>
          </a:ln>
          <a:effectLst/>
        </p:spPr>
      </p:pic>
      <p:pic>
        <p:nvPicPr>
          <p:cNvPr id="17" name="Picture 10"/>
          <p:cNvPicPr>
            <a:picLocks noChangeAspect="1" noChangeArrowheads="1"/>
          </p:cNvPicPr>
          <p:nvPr/>
        </p:nvPicPr>
        <p:blipFill>
          <a:blip r:embed="rId3"/>
          <a:srcRect r="70226" b="7217"/>
          <a:stretch>
            <a:fillRect/>
          </a:stretch>
        </p:blipFill>
        <p:spPr bwMode="auto">
          <a:xfrm>
            <a:off x="3205434" y="2140082"/>
            <a:ext cx="1816205" cy="1371600"/>
          </a:xfrm>
          <a:prstGeom prst="rect">
            <a:avLst/>
          </a:prstGeom>
          <a:noFill/>
          <a:ln w="12700">
            <a:noFill/>
            <a:miter lim="800000"/>
            <a:headEnd/>
            <a:tailEnd/>
          </a:ln>
          <a:effectLst/>
        </p:spPr>
      </p:pic>
      <p:sp>
        <p:nvSpPr>
          <p:cNvPr id="19" name="Text Box 17"/>
          <p:cNvSpPr txBox="1">
            <a:spLocks noChangeArrowheads="1"/>
          </p:cNvSpPr>
          <p:nvPr/>
        </p:nvSpPr>
        <p:spPr bwMode="auto">
          <a:xfrm>
            <a:off x="440688" y="5410200"/>
            <a:ext cx="8703312" cy="1000274"/>
          </a:xfrm>
          <a:prstGeom prst="rect">
            <a:avLst/>
          </a:prstGeom>
          <a:noFill/>
          <a:ln w="12700">
            <a:noFill/>
            <a:miter lim="800000"/>
            <a:headEnd/>
            <a:tailEnd/>
          </a:ln>
          <a:effectLst/>
        </p:spPr>
        <p:txBody>
          <a:bodyPr wrap="square">
            <a:prstTxWarp prst="textNoShape">
              <a:avLst/>
            </a:prstTxWarp>
            <a:spAutoFit/>
          </a:bodyPr>
          <a:lstStyle/>
          <a:p>
            <a:pPr marL="342900" indent="-342900">
              <a:spcBef>
                <a:spcPct val="50000"/>
              </a:spcBef>
              <a:buFont typeface="Wingdings" charset="2"/>
              <a:buChar char="à"/>
            </a:pPr>
            <a:r>
              <a:rPr lang="en-GB" sz="2000" dirty="0" smtClean="0">
                <a:solidFill>
                  <a:srgbClr val="D00209"/>
                </a:solidFill>
                <a:ea typeface="Arial" charset="0"/>
                <a:cs typeface="Arial" charset="0"/>
                <a:sym typeface="Symbol" charset="2"/>
              </a:rPr>
              <a:t>Higgs exchange regularises matrix element </a:t>
            </a:r>
            <a:r>
              <a:rPr lang="en-GB" sz="1600" dirty="0" smtClean="0">
                <a:solidFill>
                  <a:srgbClr val="D00209"/>
                </a:solidFill>
                <a:ea typeface="Arial" charset="0"/>
                <a:cs typeface="Arial" charset="0"/>
                <a:sym typeface="Symbol" charset="2"/>
              </a:rPr>
              <a:t>(if </a:t>
            </a:r>
            <a:r>
              <a:rPr lang="en-GB" sz="1600" i="1" dirty="0" smtClean="0">
                <a:solidFill>
                  <a:srgbClr val="D00209"/>
                </a:solidFill>
                <a:ea typeface="Arial" charset="0"/>
                <a:cs typeface="Arial" charset="0"/>
                <a:sym typeface="Symbol" charset="2"/>
              </a:rPr>
              <a:t>M</a:t>
            </a:r>
            <a:r>
              <a:rPr lang="en-GB" sz="1600" i="1" baseline="-25000" dirty="0" smtClean="0">
                <a:solidFill>
                  <a:srgbClr val="D00209"/>
                </a:solidFill>
                <a:ea typeface="Arial" charset="0"/>
                <a:cs typeface="Arial" charset="0"/>
                <a:sym typeface="Symbol" charset="2"/>
              </a:rPr>
              <a:t>H</a:t>
            </a:r>
            <a:r>
              <a:rPr lang="en-GB" sz="1600" i="1" dirty="0" smtClean="0">
                <a:solidFill>
                  <a:srgbClr val="D00209"/>
                </a:solidFill>
                <a:ea typeface="Arial" charset="0"/>
                <a:cs typeface="Arial" charset="0"/>
                <a:sym typeface="Symbol" charset="2"/>
              </a:rPr>
              <a:t> </a:t>
            </a:r>
            <a:r>
              <a:rPr lang="en-GB" sz="1600" dirty="0" smtClean="0">
                <a:solidFill>
                  <a:srgbClr val="D00209"/>
                </a:solidFill>
                <a:ea typeface="Arial" charset="0"/>
                <a:cs typeface="Arial" charset="0"/>
                <a:sym typeface="Symbol" charset="2"/>
              </a:rPr>
              <a:t>≤ 1/√</a:t>
            </a:r>
            <a:r>
              <a:rPr lang="en-GB" sz="1600" i="1" dirty="0" smtClean="0">
                <a:solidFill>
                  <a:srgbClr val="D00209"/>
                </a:solidFill>
                <a:ea typeface="Arial" charset="0"/>
                <a:cs typeface="Arial" charset="0"/>
                <a:sym typeface="Symbol" charset="2"/>
              </a:rPr>
              <a:t>G</a:t>
            </a:r>
            <a:r>
              <a:rPr lang="en-GB" sz="1600" i="1" baseline="-25000" dirty="0" smtClean="0">
                <a:solidFill>
                  <a:srgbClr val="D00209"/>
                </a:solidFill>
                <a:ea typeface="Arial" charset="0"/>
                <a:cs typeface="Arial" charset="0"/>
                <a:sym typeface="Symbol" charset="2"/>
              </a:rPr>
              <a:t>F </a:t>
            </a:r>
            <a:r>
              <a:rPr lang="en-GB" sz="1600" dirty="0" smtClean="0">
                <a:solidFill>
                  <a:srgbClr val="D00209"/>
                </a:solidFill>
                <a:ea typeface="Arial" charset="0"/>
                <a:cs typeface="Arial" charset="0"/>
                <a:sym typeface="Symbol" charset="2"/>
              </a:rPr>
              <a:t>~ 300 GeV, while when doing a proper partial wave analysis of the scattering amplitude, the limit weakens)</a:t>
            </a:r>
          </a:p>
          <a:p>
            <a:pPr marL="342900" indent="-342900">
              <a:spcBef>
                <a:spcPts val="600"/>
              </a:spcBef>
              <a:buFont typeface="Wingdings" charset="2"/>
              <a:buChar char="à"/>
            </a:pPr>
            <a:r>
              <a:rPr lang="en-GB" sz="1800" b="1" dirty="0" smtClean="0">
                <a:solidFill>
                  <a:srgbClr val="D00209"/>
                </a:solidFill>
                <a:ea typeface="Arial" charset="0"/>
                <a:cs typeface="Arial" charset="0"/>
                <a:sym typeface="Symbol" charset="2"/>
              </a:rPr>
              <a:t>Higgs is a “UV Moderator”</a:t>
            </a:r>
            <a:endParaRPr lang="en-GB" sz="1800" b="1" dirty="0">
              <a:solidFill>
                <a:srgbClr val="D00209"/>
              </a:solidFill>
              <a:ea typeface="Arial" charset="0"/>
              <a:cs typeface="Arial" charset="0"/>
              <a:sym typeface="Symbol" charset="2"/>
            </a:endParaRPr>
          </a:p>
        </p:txBody>
      </p:sp>
      <p:grpSp>
        <p:nvGrpSpPr>
          <p:cNvPr id="2" name="Group 25"/>
          <p:cNvGrpSpPr/>
          <p:nvPr/>
        </p:nvGrpSpPr>
        <p:grpSpPr>
          <a:xfrm>
            <a:off x="4887416" y="3805767"/>
            <a:ext cx="3539035" cy="1449916"/>
            <a:chOff x="4887416" y="3958167"/>
            <a:chExt cx="3539035" cy="1449916"/>
          </a:xfrm>
        </p:grpSpPr>
        <p:sp>
          <p:nvSpPr>
            <p:cNvPr id="20" name="Rectangle 18"/>
            <p:cNvSpPr>
              <a:spLocks noChangeArrowheads="1"/>
            </p:cNvSpPr>
            <p:nvPr/>
          </p:nvSpPr>
          <p:spPr bwMode="auto">
            <a:xfrm>
              <a:off x="4887416" y="3958167"/>
              <a:ext cx="3539035" cy="1449916"/>
            </a:xfrm>
            <a:prstGeom prst="rect">
              <a:avLst/>
            </a:prstGeom>
            <a:solidFill>
              <a:srgbClr val="FFFFFF"/>
            </a:solidFill>
            <a:ln w="3175">
              <a:solidFill>
                <a:srgbClr val="BFBFBF"/>
              </a:solidFill>
              <a:miter lim="800000"/>
              <a:headEnd/>
              <a:tailEnd/>
            </a:ln>
            <a:effectLst/>
          </p:spPr>
          <p:txBody>
            <a:bodyPr wrap="square" anchor="ctr">
              <a:prstTxWarp prst="textNoShape">
                <a:avLst/>
              </a:prstTxWarp>
              <a:spAutoFit/>
            </a:bodyPr>
            <a:lstStyle/>
            <a:p>
              <a:endParaRPr lang="en-GB">
                <a:solidFill>
                  <a:prstClr val="black"/>
                </a:solidFill>
              </a:endParaRPr>
            </a:p>
          </p:txBody>
        </p:sp>
        <p:grpSp>
          <p:nvGrpSpPr>
            <p:cNvPr id="3" name="Group 19"/>
            <p:cNvGrpSpPr>
              <a:grpSpLocks/>
            </p:cNvGrpSpPr>
            <p:nvPr/>
          </p:nvGrpSpPr>
          <p:grpSpPr bwMode="auto">
            <a:xfrm>
              <a:off x="4932106" y="3999909"/>
              <a:ext cx="3451821" cy="1324801"/>
              <a:chOff x="2608" y="2614"/>
              <a:chExt cx="1566" cy="618"/>
            </a:xfrm>
          </p:grpSpPr>
          <p:pic>
            <p:nvPicPr>
              <p:cNvPr id="22" name="Picture 20"/>
              <p:cNvPicPr>
                <a:picLocks noChangeAspect="1" noChangeArrowheads="1"/>
              </p:cNvPicPr>
              <p:nvPr/>
            </p:nvPicPr>
            <p:blipFill>
              <a:blip r:embed="rId3"/>
              <a:srcRect l="36371" r="35532" b="7068"/>
              <a:stretch>
                <a:fillRect/>
              </a:stretch>
            </p:blipFill>
            <p:spPr bwMode="auto">
              <a:xfrm>
                <a:off x="3403" y="2614"/>
                <a:ext cx="771" cy="618"/>
              </a:xfrm>
              <a:prstGeom prst="rect">
                <a:avLst/>
              </a:prstGeom>
              <a:noFill/>
              <a:ln w="12700">
                <a:noFill/>
                <a:miter lim="800000"/>
                <a:headEnd/>
                <a:tailEnd/>
              </a:ln>
              <a:effectLst/>
            </p:spPr>
          </p:pic>
          <p:sp>
            <p:nvSpPr>
              <p:cNvPr id="23" name="Rectangle 21"/>
              <p:cNvSpPr>
                <a:spLocks noChangeArrowheads="1"/>
              </p:cNvSpPr>
              <p:nvPr/>
            </p:nvSpPr>
            <p:spPr bwMode="auto">
              <a:xfrm>
                <a:off x="3584" y="2869"/>
                <a:ext cx="363" cy="215"/>
              </a:xfrm>
              <a:prstGeom prst="rect">
                <a:avLst/>
              </a:prstGeom>
              <a:solidFill>
                <a:srgbClr val="FFFFFF"/>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28" name="Line 22"/>
              <p:cNvSpPr>
                <a:spLocks noChangeShapeType="1"/>
              </p:cNvSpPr>
              <p:nvPr/>
            </p:nvSpPr>
            <p:spPr bwMode="auto">
              <a:xfrm>
                <a:off x="3752" y="2841"/>
                <a:ext cx="0" cy="272"/>
              </a:xfrm>
              <a:prstGeom prst="line">
                <a:avLst/>
              </a:prstGeom>
              <a:noFill/>
              <a:ln w="12700">
                <a:solidFill>
                  <a:srgbClr val="4D4D4D"/>
                </a:solidFill>
                <a:prstDash val="dash"/>
                <a:round/>
                <a:headEnd/>
                <a:tailEnd/>
              </a:ln>
              <a:effectLst/>
            </p:spPr>
            <p:txBody>
              <a:bodyPr wrap="square" anchor="ctr">
                <a:prstTxWarp prst="textNoShape">
                  <a:avLst/>
                </a:prstTxWarp>
                <a:spAutoFit/>
              </a:bodyPr>
              <a:lstStyle/>
              <a:p>
                <a:endParaRPr lang="en-GB">
                  <a:solidFill>
                    <a:prstClr val="black"/>
                  </a:solidFill>
                </a:endParaRPr>
              </a:p>
            </p:txBody>
          </p:sp>
          <p:pic>
            <p:nvPicPr>
              <p:cNvPr id="29" name="Picture 23"/>
              <p:cNvPicPr>
                <a:picLocks noChangeAspect="1" noChangeArrowheads="1"/>
              </p:cNvPicPr>
              <p:nvPr/>
            </p:nvPicPr>
            <p:blipFill>
              <a:blip r:embed="rId3"/>
              <a:srcRect r="70226" b="7217"/>
              <a:stretch>
                <a:fillRect/>
              </a:stretch>
            </p:blipFill>
            <p:spPr bwMode="auto">
              <a:xfrm>
                <a:off x="2608" y="2614"/>
                <a:ext cx="817" cy="617"/>
              </a:xfrm>
              <a:prstGeom prst="rect">
                <a:avLst/>
              </a:prstGeom>
              <a:noFill/>
              <a:ln w="12700">
                <a:noFill/>
                <a:miter lim="800000"/>
                <a:headEnd/>
                <a:tailEnd/>
              </a:ln>
              <a:effectLst/>
            </p:spPr>
          </p:pic>
          <p:sp>
            <p:nvSpPr>
              <p:cNvPr id="30" name="Rectangle 24"/>
              <p:cNvSpPr>
                <a:spLocks noChangeArrowheads="1"/>
              </p:cNvSpPr>
              <p:nvPr/>
            </p:nvSpPr>
            <p:spPr bwMode="auto">
              <a:xfrm>
                <a:off x="2899" y="2858"/>
                <a:ext cx="140" cy="215"/>
              </a:xfrm>
              <a:prstGeom prst="rect">
                <a:avLst/>
              </a:prstGeom>
              <a:solidFill>
                <a:srgbClr val="FFFFFF"/>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31" name="Line 25"/>
              <p:cNvSpPr>
                <a:spLocks noChangeShapeType="1"/>
              </p:cNvSpPr>
              <p:nvPr/>
            </p:nvSpPr>
            <p:spPr bwMode="auto">
              <a:xfrm>
                <a:off x="2905" y="2969"/>
                <a:ext cx="136" cy="0"/>
              </a:xfrm>
              <a:prstGeom prst="line">
                <a:avLst/>
              </a:prstGeom>
              <a:noFill/>
              <a:ln w="12700">
                <a:solidFill>
                  <a:srgbClr val="4D4D4D"/>
                </a:solidFill>
                <a:prstDash val="dash"/>
                <a:round/>
                <a:headEnd/>
                <a:tailEnd/>
              </a:ln>
              <a:effectLst/>
            </p:spPr>
            <p:txBody>
              <a:bodyPr wrap="square" anchor="ctr">
                <a:prstTxWarp prst="textNoShape">
                  <a:avLst/>
                </a:prstTxWarp>
                <a:spAutoFit/>
              </a:bodyPr>
              <a:lstStyle/>
              <a:p>
                <a:endParaRPr lang="en-GB">
                  <a:solidFill>
                    <a:prstClr val="black"/>
                  </a:solidFill>
                </a:endParaRPr>
              </a:p>
            </p:txBody>
          </p:sp>
          <p:sp>
            <p:nvSpPr>
              <p:cNvPr id="32" name="Text Box 26"/>
              <p:cNvSpPr txBox="1">
                <a:spLocks noChangeArrowheads="1"/>
              </p:cNvSpPr>
              <p:nvPr/>
            </p:nvSpPr>
            <p:spPr bwMode="auto">
              <a:xfrm>
                <a:off x="3720" y="2869"/>
                <a:ext cx="197" cy="144"/>
              </a:xfrm>
              <a:prstGeom prst="rect">
                <a:avLst/>
              </a:prstGeom>
              <a:noFill/>
              <a:ln w="12700">
                <a:noFill/>
                <a:miter lim="800000"/>
                <a:headEnd/>
                <a:tailEnd/>
              </a:ln>
              <a:effectLst/>
            </p:spPr>
            <p:txBody>
              <a:bodyPr wrap="square">
                <a:prstTxWarp prst="textNoShape">
                  <a:avLst/>
                </a:prstTxWarp>
                <a:spAutoFit/>
              </a:bodyPr>
              <a:lstStyle/>
              <a:p>
                <a:pPr marL="342900" indent="-342900" algn="ctr">
                  <a:spcBef>
                    <a:spcPct val="50000"/>
                  </a:spcBef>
                </a:pPr>
                <a:r>
                  <a:rPr lang="en-GB" sz="1400" i="1" smtClean="0">
                    <a:solidFill>
                      <a:srgbClr val="4D4D4D"/>
                    </a:solidFill>
                    <a:latin typeface="Times New Roman" charset="0"/>
                    <a:ea typeface="Arial" charset="0"/>
                    <a:cs typeface="Arial" charset="0"/>
                  </a:rPr>
                  <a:t>H</a:t>
                </a:r>
                <a:endParaRPr lang="en-GB" sz="1400" i="1">
                  <a:solidFill>
                    <a:srgbClr val="4D4D4D"/>
                  </a:solidFill>
                  <a:latin typeface="Times New Roman" charset="0"/>
                  <a:ea typeface="Arial" charset="0"/>
                  <a:cs typeface="Arial" charset="0"/>
                </a:endParaRPr>
              </a:p>
            </p:txBody>
          </p:sp>
          <p:sp>
            <p:nvSpPr>
              <p:cNvPr id="33" name="Text Box 27"/>
              <p:cNvSpPr txBox="1">
                <a:spLocks noChangeArrowheads="1"/>
              </p:cNvSpPr>
              <p:nvPr/>
            </p:nvSpPr>
            <p:spPr bwMode="auto">
              <a:xfrm>
                <a:off x="2878" y="2802"/>
                <a:ext cx="197" cy="144"/>
              </a:xfrm>
              <a:prstGeom prst="rect">
                <a:avLst/>
              </a:prstGeom>
              <a:noFill/>
              <a:ln w="12700">
                <a:noFill/>
                <a:miter lim="800000"/>
                <a:headEnd/>
                <a:tailEnd/>
              </a:ln>
              <a:effectLst/>
            </p:spPr>
            <p:txBody>
              <a:bodyPr wrap="square">
                <a:prstTxWarp prst="textNoShape">
                  <a:avLst/>
                </a:prstTxWarp>
                <a:spAutoFit/>
              </a:bodyPr>
              <a:lstStyle/>
              <a:p>
                <a:pPr marL="342900" indent="-342900" algn="ctr">
                  <a:spcBef>
                    <a:spcPct val="50000"/>
                  </a:spcBef>
                </a:pPr>
                <a:r>
                  <a:rPr lang="en-GB" sz="1400" i="1" smtClean="0">
                    <a:solidFill>
                      <a:srgbClr val="4D4D4D"/>
                    </a:solidFill>
                    <a:latin typeface="Times New Roman" charset="0"/>
                    <a:ea typeface="Arial" charset="0"/>
                    <a:cs typeface="Arial" charset="0"/>
                  </a:rPr>
                  <a:t>H</a:t>
                </a:r>
                <a:endParaRPr lang="en-GB" sz="1400" i="1">
                  <a:solidFill>
                    <a:srgbClr val="4D4D4D"/>
                  </a:solidFill>
                  <a:latin typeface="Times New Roman" charset="0"/>
                  <a:ea typeface="Arial" charset="0"/>
                  <a:cs typeface="Arial" charset="0"/>
                </a:endParaRPr>
              </a:p>
            </p:txBody>
          </p:sp>
        </p:grpSp>
      </p:grpSp>
      <p:graphicFrame>
        <p:nvGraphicFramePr>
          <p:cNvPr id="311301" name="Object 5"/>
          <p:cNvGraphicFramePr>
            <a:graphicFrameLocks noChangeAspect="1"/>
          </p:cNvGraphicFramePr>
          <p:nvPr/>
        </p:nvGraphicFramePr>
        <p:xfrm>
          <a:off x="398205" y="2133600"/>
          <a:ext cx="2538413" cy="1003300"/>
        </p:xfrm>
        <a:graphic>
          <a:graphicData uri="http://schemas.openxmlformats.org/presentationml/2006/ole">
            <p:oleObj spid="_x0000_s3787778" name="Equation" r:id="rId4" imgW="1562100" imgH="609600" progId="Equation.DSMT4">
              <p:embed/>
            </p:oleObj>
          </a:graphicData>
        </a:graphic>
      </p:graphicFrame>
      <p:graphicFrame>
        <p:nvGraphicFramePr>
          <p:cNvPr id="320518" name="Object 6"/>
          <p:cNvGraphicFramePr>
            <a:graphicFrameLocks noChangeAspect="1"/>
          </p:cNvGraphicFramePr>
          <p:nvPr/>
        </p:nvGraphicFramePr>
        <p:xfrm>
          <a:off x="381000" y="3822700"/>
          <a:ext cx="4003675" cy="1358900"/>
        </p:xfrm>
        <a:graphic>
          <a:graphicData uri="http://schemas.openxmlformats.org/presentationml/2006/ole">
            <p:oleObj spid="_x0000_s3787779" name="Equation" r:id="rId5" imgW="2463800" imgH="825500" progId="Equation.DSMT4">
              <p:embed/>
            </p:oleObj>
          </a:graphicData>
        </a:graphic>
      </p:graphicFrame>
      <p:sp>
        <p:nvSpPr>
          <p:cNvPr id="24" name="Text Box 95"/>
          <p:cNvSpPr txBox="1">
            <a:spLocks noChangeArrowheads="1"/>
          </p:cNvSpPr>
          <p:nvPr/>
        </p:nvSpPr>
        <p:spPr bwMode="auto">
          <a:xfrm>
            <a:off x="4536440" y="3580977"/>
            <a:ext cx="3962400" cy="248402"/>
          </a:xfrm>
          <a:prstGeom prst="rect">
            <a:avLst/>
          </a:prstGeom>
          <a:noFill/>
          <a:ln w="3175">
            <a:noFill/>
            <a:miter lim="800000"/>
            <a:headEnd/>
            <a:tailEnd/>
          </a:ln>
          <a:effectLst/>
        </p:spPr>
        <p:txBody>
          <a:bodyPr wrap="square" lIns="90000" tIns="46800" rIns="90000" bIns="46800">
            <a:prstTxWarp prst="textNoShape">
              <a:avLst/>
            </a:prstTxWarp>
            <a:spAutoFit/>
          </a:bodyPr>
          <a:lstStyle/>
          <a:p>
            <a:pPr algn="r" defTabSz="914400" fontAlgn="auto">
              <a:spcBef>
                <a:spcPts val="0"/>
              </a:spcBef>
              <a:spcAft>
                <a:spcPts val="0"/>
              </a:spcAft>
              <a:defRPr/>
            </a:pPr>
            <a:r>
              <a:rPr lang="en-GB" sz="1000" kern="0" dirty="0" smtClean="0">
                <a:solidFill>
                  <a:prstClr val="white"/>
                </a:solidFill>
              </a:rPr>
              <a:t>Scattering diagrams of longitudinally polarised </a:t>
            </a:r>
            <a:r>
              <a:rPr lang="en-GB" sz="1000" i="1" kern="0" dirty="0" smtClean="0">
                <a:solidFill>
                  <a:prstClr val="white"/>
                </a:solidFill>
              </a:rPr>
              <a:t>W</a:t>
            </a:r>
            <a:r>
              <a:rPr lang="en-GB" sz="1000" kern="0" dirty="0" smtClean="0">
                <a:solidFill>
                  <a:prstClr val="white"/>
                </a:solidFill>
              </a:rPr>
              <a:t> bosons</a:t>
            </a:r>
            <a:endParaRPr lang="en-GB" sz="1000" kern="0" dirty="0">
              <a:solidFill>
                <a:prstClr val="white"/>
              </a:solidFil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20518"/>
                                        </p:tgtEl>
                                        <p:attrNameLst>
                                          <p:attrName>style.visibility</p:attrName>
                                        </p:attrNameLst>
                                      </p:cBhvr>
                                      <p:to>
                                        <p:strVal val="visible"/>
                                      </p:to>
                                    </p:set>
                                    <p:animEffect transition="in" filter="fade">
                                      <p:cBhvr>
                                        <p:cTn id="15" dur="200"/>
                                        <p:tgtEl>
                                          <p:spTgt spid="320518"/>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9" grpId="0"/>
      <p:bldP spid="24" grpId="0"/>
    </p:bld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 name="Rectangle 18"/>
          <p:cNvSpPr>
            <a:spLocks noChangeArrowheads="1"/>
          </p:cNvSpPr>
          <p:nvPr/>
        </p:nvSpPr>
        <p:spPr bwMode="auto">
          <a:xfrm>
            <a:off x="990600" y="2362200"/>
            <a:ext cx="2743200" cy="2590800"/>
          </a:xfrm>
          <a:prstGeom prst="rect">
            <a:avLst/>
          </a:prstGeom>
          <a:solidFill>
            <a:schemeClr val="bg1"/>
          </a:solidFill>
          <a:ln w="127" cap="flat" cmpd="sng" algn="ctr">
            <a:solidFill>
              <a:schemeClr val="bg1">
                <a:lumMod val="75000"/>
              </a:schemeClr>
            </a:solidFill>
            <a:prstDash val="solid"/>
            <a:miter lim="800000"/>
            <a:headEnd type="none" w="med" len="med"/>
            <a:tailEnd type="none" w="med" len="med"/>
          </a:ln>
          <a:effectLst/>
        </p:spPr>
        <p:txBody>
          <a:bodyPr wrap="square" anchor="ctr">
            <a:prstTxWarp prst="textNoShape">
              <a:avLst/>
            </a:prstTxWarp>
            <a:spAutoFit/>
          </a:bodyPr>
          <a:lstStyle/>
          <a:p>
            <a:endParaRPr lang="en-GB">
              <a:solidFill>
                <a:prstClr val="black"/>
              </a:solidFill>
            </a:endParaRPr>
          </a:p>
        </p:txBody>
      </p:sp>
      <p:sp>
        <p:nvSpPr>
          <p:cNvPr id="4"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GB" sz="3600" b="1" dirty="0" smtClean="0">
                <a:solidFill>
                  <a:srgbClr val="262626"/>
                </a:solidFill>
                <a:effectLst>
                  <a:outerShdw blurRad="38100" dist="38100" dir="2700000" algn="tl">
                    <a:srgbClr val="DDDDDD"/>
                  </a:outerShdw>
                </a:effectLst>
                <a:latin typeface="Calibri" charset="0"/>
                <a:ea typeface="Calibri" charset="0"/>
                <a:cs typeface="Calibri" charset="0"/>
              </a:rPr>
              <a:t>Strong </a:t>
            </a:r>
            <a:r>
              <a:rPr lang="en-GB" sz="3600" b="1" i="1" dirty="0" smtClean="0">
                <a:solidFill>
                  <a:srgbClr val="262626"/>
                </a:solidFill>
                <a:effectLst>
                  <a:outerShdw blurRad="38100" dist="38100" dir="2700000" algn="tl">
                    <a:srgbClr val="DDDDDD"/>
                  </a:outerShdw>
                </a:effectLst>
                <a:latin typeface="Calibri" charset="0"/>
                <a:ea typeface="Calibri" charset="0"/>
                <a:cs typeface="Calibri" charset="0"/>
              </a:rPr>
              <a:t>WW </a:t>
            </a:r>
            <a:r>
              <a:rPr lang="en-GB" sz="3600" b="1" dirty="0" smtClean="0">
                <a:solidFill>
                  <a:srgbClr val="262626"/>
                </a:solidFill>
                <a:effectLst>
                  <a:outerShdw blurRad="38100" dist="38100" dir="2700000" algn="tl">
                    <a:srgbClr val="DDDDDD"/>
                  </a:outerShdw>
                </a:effectLst>
                <a:latin typeface="Calibri" charset="0"/>
                <a:ea typeface="Calibri" charset="0"/>
                <a:cs typeface="Calibri" charset="0"/>
              </a:rPr>
              <a:t>Scattering ?</a:t>
            </a:r>
            <a:endParaRPr lang="en-GB" sz="3600" b="1" dirty="0">
              <a:solidFill>
                <a:srgbClr val="262626"/>
              </a:solidFill>
              <a:effectLst>
                <a:outerShdw blurRad="38100" dist="38100" dir="2700000" algn="tl">
                  <a:srgbClr val="DDDDDD"/>
                </a:outerShdw>
              </a:effectLst>
              <a:latin typeface="Calibri" charset="0"/>
              <a:ea typeface="Calibri" charset="0"/>
              <a:cs typeface="Calibri" charset="0"/>
            </a:endParaRPr>
          </a:p>
        </p:txBody>
      </p:sp>
      <p:sp>
        <p:nvSpPr>
          <p:cNvPr id="48131"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48132" name="Text Box 4"/>
          <p:cNvSpPr txBox="1">
            <a:spLocks noChangeArrowheads="1"/>
          </p:cNvSpPr>
          <p:nvPr/>
        </p:nvSpPr>
        <p:spPr bwMode="auto">
          <a:xfrm>
            <a:off x="304800" y="1143000"/>
            <a:ext cx="8686800" cy="1017844"/>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smtClean="0">
                <a:solidFill>
                  <a:srgbClr val="18579B"/>
                </a:solidFill>
                <a:ea typeface="Arial" charset="0"/>
                <a:cs typeface="Arial" charset="0"/>
              </a:rPr>
              <a:t>If the Higgs is very heavy, or if EW symmetry is broken by something else than a Higgs condensate (</a:t>
            </a:r>
            <a:r>
              <a:rPr lang="en-GB" sz="2000" i="1" smtClean="0">
                <a:solidFill>
                  <a:srgbClr val="18579B"/>
                </a:solidFill>
                <a:ea typeface="Arial" charset="0"/>
                <a:cs typeface="Arial" charset="0"/>
              </a:rPr>
              <a:t>e.g.</a:t>
            </a:r>
            <a:r>
              <a:rPr lang="en-GB" sz="2000" smtClean="0">
                <a:solidFill>
                  <a:srgbClr val="18579B"/>
                </a:solidFill>
                <a:ea typeface="Arial" charset="0"/>
                <a:cs typeface="Arial" charset="0"/>
              </a:rPr>
              <a:t>, by strong interactions), </a:t>
            </a:r>
            <a:r>
              <a:rPr lang="en-GB" sz="2000" i="1" smtClean="0">
                <a:solidFill>
                  <a:srgbClr val="18579B"/>
                </a:solidFill>
                <a:ea typeface="Arial" charset="0"/>
                <a:cs typeface="Arial" charset="0"/>
              </a:rPr>
              <a:t>W</a:t>
            </a:r>
            <a:r>
              <a:rPr lang="en-GB" sz="2000" smtClean="0">
                <a:solidFill>
                  <a:srgbClr val="18579B"/>
                </a:solidFill>
                <a:ea typeface="Arial" charset="0"/>
                <a:cs typeface="Arial" charset="0"/>
              </a:rPr>
              <a:t> bosons would become </a:t>
            </a:r>
            <a:r>
              <a:rPr lang="en-GB" sz="2000" b="1" smtClean="0">
                <a:solidFill>
                  <a:srgbClr val="18579B"/>
                </a:solidFill>
                <a:ea typeface="Arial" charset="0"/>
                <a:cs typeface="Arial" charset="0"/>
              </a:rPr>
              <a:t>strongly interacting particles at TeV scale</a:t>
            </a:r>
            <a:r>
              <a:rPr lang="en-GB" sz="2000" smtClean="0">
                <a:solidFill>
                  <a:srgbClr val="18579B"/>
                </a:solidFill>
                <a:ea typeface="Arial" charset="0"/>
                <a:cs typeface="Arial" charset="0"/>
              </a:rPr>
              <a:t>. </a:t>
            </a:r>
            <a:endParaRPr lang="en-GB" sz="2000" dirty="0" smtClean="0">
              <a:solidFill>
                <a:srgbClr val="18579B"/>
              </a:solidFill>
              <a:ea typeface="Arial" charset="0"/>
              <a:cs typeface="Arial" charset="0"/>
            </a:endParaRPr>
          </a:p>
        </p:txBody>
      </p:sp>
      <p:sp>
        <p:nvSpPr>
          <p:cNvPr id="26" name="Text Box 95"/>
          <p:cNvSpPr txBox="1">
            <a:spLocks noChangeArrowheads="1"/>
          </p:cNvSpPr>
          <p:nvPr/>
        </p:nvSpPr>
        <p:spPr bwMode="auto">
          <a:xfrm>
            <a:off x="3733800" y="2286000"/>
            <a:ext cx="1371600"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pPr defTabSz="914400" fontAlgn="auto">
              <a:spcBef>
                <a:spcPts val="0"/>
              </a:spcBef>
              <a:spcAft>
                <a:spcPts val="0"/>
              </a:spcAft>
              <a:defRPr/>
            </a:pPr>
            <a:r>
              <a:rPr lang="en-GB" sz="1200" kern="0" dirty="0" smtClean="0">
                <a:solidFill>
                  <a:prstClr val="black">
                    <a:lumMod val="50000"/>
                    <a:lumOff val="50000"/>
                  </a:prstClr>
                </a:solidFill>
              </a:rPr>
              <a:t>Fusion of longitudinally polarised </a:t>
            </a:r>
            <a:r>
              <a:rPr lang="en-GB" sz="1200" i="1" kern="0" dirty="0" smtClean="0">
                <a:solidFill>
                  <a:prstClr val="black">
                    <a:lumMod val="50000"/>
                    <a:lumOff val="50000"/>
                  </a:prstClr>
                </a:solidFill>
              </a:rPr>
              <a:t>W</a:t>
            </a:r>
            <a:r>
              <a:rPr lang="en-GB" sz="1200" kern="0" dirty="0" smtClean="0">
                <a:solidFill>
                  <a:prstClr val="black">
                    <a:lumMod val="50000"/>
                    <a:lumOff val="50000"/>
                  </a:prstClr>
                </a:solidFill>
              </a:rPr>
              <a:t> at the LHC  </a:t>
            </a:r>
            <a:endParaRPr lang="en-GB" sz="1200" kern="0" dirty="0">
              <a:solidFill>
                <a:prstClr val="black">
                  <a:lumMod val="50000"/>
                  <a:lumOff val="50000"/>
                </a:prstClr>
              </a:solidFill>
            </a:endParaRPr>
          </a:p>
        </p:txBody>
      </p:sp>
      <p:sp>
        <p:nvSpPr>
          <p:cNvPr id="27" name="Text Box 4"/>
          <p:cNvSpPr txBox="1">
            <a:spLocks noChangeArrowheads="1"/>
          </p:cNvSpPr>
          <p:nvPr/>
        </p:nvSpPr>
        <p:spPr bwMode="auto">
          <a:xfrm>
            <a:off x="304800" y="5154356"/>
            <a:ext cx="4953000" cy="710067"/>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dirty="0" smtClean="0">
                <a:solidFill>
                  <a:srgbClr val="D00209"/>
                </a:solidFill>
                <a:ea typeface="Arial" charset="0"/>
                <a:cs typeface="Arial" charset="0"/>
              </a:rPr>
              <a:t>Growth of scattering amplitude cancelled at </a:t>
            </a:r>
            <a:r>
              <a:rPr lang="en-GB" sz="2000" i="1" dirty="0" err="1" smtClean="0">
                <a:solidFill>
                  <a:srgbClr val="D00209"/>
                </a:solidFill>
                <a:ea typeface="Arial" charset="0"/>
                <a:cs typeface="Arial" charset="0"/>
              </a:rPr>
              <a:t>O</a:t>
            </a:r>
            <a:r>
              <a:rPr lang="en-GB" sz="2000" dirty="0" err="1" smtClean="0">
                <a:solidFill>
                  <a:srgbClr val="D00209"/>
                </a:solidFill>
                <a:ea typeface="Arial" charset="0"/>
                <a:cs typeface="Arial" charset="0"/>
              </a:rPr>
              <a:t>(TeV</a:t>
            </a:r>
            <a:r>
              <a:rPr lang="en-GB" sz="2000" dirty="0" smtClean="0">
                <a:solidFill>
                  <a:srgbClr val="D00209"/>
                </a:solidFill>
                <a:ea typeface="Arial" charset="0"/>
                <a:cs typeface="Arial" charset="0"/>
              </a:rPr>
              <a:t>) by exchange of new fields</a:t>
            </a:r>
          </a:p>
        </p:txBody>
      </p:sp>
      <p:sp>
        <p:nvSpPr>
          <p:cNvPr id="37" name="Text Box 4"/>
          <p:cNvSpPr txBox="1">
            <a:spLocks noChangeArrowheads="1"/>
          </p:cNvSpPr>
          <p:nvPr/>
        </p:nvSpPr>
        <p:spPr bwMode="auto">
          <a:xfrm>
            <a:off x="304800" y="5922309"/>
            <a:ext cx="7573154" cy="402291"/>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dirty="0" smtClean="0">
                <a:solidFill>
                  <a:srgbClr val="18579B"/>
                </a:solidFill>
                <a:ea typeface="Arial" charset="0"/>
                <a:cs typeface="Arial" charset="0"/>
              </a:rPr>
              <a:t>The experimental signature could be strong </a:t>
            </a:r>
            <a:r>
              <a:rPr lang="en-GB" sz="2000" b="1" i="1" dirty="0" smtClean="0">
                <a:solidFill>
                  <a:srgbClr val="18579B"/>
                </a:solidFill>
                <a:ea typeface="Arial" charset="0"/>
                <a:cs typeface="Arial" charset="0"/>
              </a:rPr>
              <a:t>WW</a:t>
            </a:r>
            <a:r>
              <a:rPr lang="en-GB" sz="2000" b="1" dirty="0" smtClean="0">
                <a:solidFill>
                  <a:srgbClr val="18579B"/>
                </a:solidFill>
                <a:ea typeface="Arial" charset="0"/>
                <a:cs typeface="Arial" charset="0"/>
              </a:rPr>
              <a:t> resonances</a:t>
            </a:r>
          </a:p>
        </p:txBody>
      </p:sp>
      <p:grpSp>
        <p:nvGrpSpPr>
          <p:cNvPr id="2" name="Group 12"/>
          <p:cNvGrpSpPr/>
          <p:nvPr/>
        </p:nvGrpSpPr>
        <p:grpSpPr>
          <a:xfrm>
            <a:off x="5791200" y="2438400"/>
            <a:ext cx="3200400" cy="3372224"/>
            <a:chOff x="5791200" y="2590800"/>
            <a:chExt cx="3200400" cy="3372224"/>
          </a:xfrm>
        </p:grpSpPr>
        <p:pic>
          <p:nvPicPr>
            <p:cNvPr id="35" name="Picture 34"/>
            <p:cNvPicPr>
              <a:picLocks noChangeAspect="1"/>
            </p:cNvPicPr>
            <p:nvPr/>
          </p:nvPicPr>
          <p:blipFill>
            <a:blip r:embed="rId2"/>
            <a:stretch>
              <a:fillRect/>
            </a:stretch>
          </p:blipFill>
          <p:spPr>
            <a:xfrm>
              <a:off x="5791200" y="2868355"/>
              <a:ext cx="3200400" cy="3094669"/>
            </a:xfrm>
            <a:prstGeom prst="rect">
              <a:avLst/>
            </a:prstGeom>
          </p:spPr>
        </p:pic>
        <p:sp>
          <p:nvSpPr>
            <p:cNvPr id="38" name="TextBox 37"/>
            <p:cNvSpPr txBox="1"/>
            <p:nvPr/>
          </p:nvSpPr>
          <p:spPr>
            <a:xfrm>
              <a:off x="6187363" y="2590800"/>
              <a:ext cx="2681191" cy="246221"/>
            </a:xfrm>
            <a:prstGeom prst="rect">
              <a:avLst/>
            </a:prstGeom>
            <a:solidFill>
              <a:schemeClr val="tx1">
                <a:lumMod val="50000"/>
                <a:lumOff val="50000"/>
                <a:alpha val="69000"/>
              </a:schemeClr>
            </a:solidFill>
            <a:effectLst>
              <a:outerShdw blurRad="152400" dist="38100" dir="2700000">
                <a:srgbClr val="000000">
                  <a:alpha val="16000"/>
                </a:srgbClr>
              </a:outerShdw>
            </a:effectLst>
          </p:spPr>
          <p:txBody>
            <a:bodyPr wrap="square" rtlCol="0">
              <a:spAutoFit/>
            </a:bodyPr>
            <a:lstStyle/>
            <a:p>
              <a:pPr algn="ctr"/>
              <a:r>
                <a:rPr lang="en-GB" sz="1000" i="1" dirty="0" smtClean="0">
                  <a:solidFill>
                    <a:srgbClr val="FFFFFF"/>
                  </a:solidFill>
                </a:rPr>
                <a:t>S. </a:t>
              </a:r>
              <a:r>
                <a:rPr lang="en-GB" sz="1000" i="1" dirty="0" err="1" smtClean="0">
                  <a:solidFill>
                    <a:srgbClr val="FFFFFF"/>
                  </a:solidFill>
                </a:rPr>
                <a:t>Allwood</a:t>
              </a:r>
              <a:r>
                <a:rPr lang="en-GB" sz="1000" i="1" dirty="0" smtClean="0">
                  <a:solidFill>
                    <a:srgbClr val="FFFFFF"/>
                  </a:solidFill>
                </a:rPr>
                <a:t>, thesis, Manchester U, 2006</a:t>
              </a:r>
              <a:endParaRPr lang="en-GB" sz="1000" i="1" dirty="0">
                <a:solidFill>
                  <a:srgbClr val="FFFFFF"/>
                </a:solidFill>
              </a:endParaRPr>
            </a:p>
          </p:txBody>
        </p:sp>
      </p:grpSp>
      <p:pic>
        <p:nvPicPr>
          <p:cNvPr id="13" name="Picture 12" descr="dummy.pdf"/>
          <p:cNvPicPr>
            <a:picLocks noChangeAspect="1"/>
          </p:cNvPicPr>
          <p:nvPr/>
        </p:nvPicPr>
        <mc:AlternateContent>
          <mc:Choice xmlns:ma="http://schemas.microsoft.com/office/mac/drawingml/2008/main" Requires="ma">
            <p:blipFill>
              <a:blip r:embed="rId3"/>
              <a:srcRect l="39935" t="23333" r="39934" b="60398"/>
              <a:stretch>
                <a:fillRect/>
              </a:stretch>
            </p:blipFill>
          </mc:Choice>
          <mc:Fallback>
            <p:blipFill>
              <a:blip r:embed="rId4"/>
              <a:srcRect l="39935" t="23333" r="39934" b="60398"/>
              <a:stretch>
                <a:fillRect/>
              </a:stretch>
            </p:blipFill>
          </mc:Fallback>
        </mc:AlternateContent>
        <p:spPr>
          <a:xfrm>
            <a:off x="1295400" y="2465644"/>
            <a:ext cx="2232507" cy="2334956"/>
          </a:xfrm>
          <a:prstGeom prst="rect">
            <a:avLst/>
          </a:prstGeom>
        </p:spPr>
      </p:pic>
      <p:sp>
        <p:nvSpPr>
          <p:cNvPr id="14" name="TextBox 13"/>
          <p:cNvSpPr txBox="1"/>
          <p:nvPr/>
        </p:nvSpPr>
        <p:spPr>
          <a:xfrm>
            <a:off x="2286000" y="3515783"/>
            <a:ext cx="475611" cy="338554"/>
          </a:xfrm>
          <a:prstGeom prst="rect">
            <a:avLst/>
          </a:prstGeom>
          <a:noFill/>
        </p:spPr>
        <p:txBody>
          <a:bodyPr wrap="none" rtlCol="0">
            <a:spAutoFit/>
          </a:bodyPr>
          <a:lstStyle/>
          <a:p>
            <a:r>
              <a:rPr lang="en-GB" sz="1600" dirty="0" smtClean="0">
                <a:solidFill>
                  <a:srgbClr val="D00209"/>
                </a:solidFill>
              </a:rPr>
              <a:t>+ ?</a:t>
            </a:r>
            <a:endParaRPr lang="en-GB" sz="1600" dirty="0">
              <a:solidFill>
                <a:srgbClr val="D00209"/>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7" grpId="0"/>
    </p:bld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 name="Rectangle 18"/>
          <p:cNvSpPr>
            <a:spLocks noChangeArrowheads="1"/>
          </p:cNvSpPr>
          <p:nvPr/>
        </p:nvSpPr>
        <p:spPr bwMode="auto">
          <a:xfrm>
            <a:off x="457200" y="2438400"/>
            <a:ext cx="4953000" cy="1284544"/>
          </a:xfrm>
          <a:prstGeom prst="rect">
            <a:avLst/>
          </a:prstGeom>
          <a:solidFill>
            <a:schemeClr val="bg1"/>
          </a:solidFill>
          <a:ln w="127" cap="flat" cmpd="sng" algn="ctr">
            <a:solidFill>
              <a:schemeClr val="bg1">
                <a:lumMod val="75000"/>
              </a:schemeClr>
            </a:solidFill>
            <a:prstDash val="solid"/>
            <a:miter lim="800000"/>
            <a:headEnd type="none" w="med" len="med"/>
            <a:tailEnd type="none" w="med" len="med"/>
          </a:ln>
          <a:effectLst/>
        </p:spPr>
        <p:txBody>
          <a:bodyPr wrap="square" anchor="ctr">
            <a:prstTxWarp prst="textNoShape">
              <a:avLst/>
            </a:prstTxWarp>
            <a:spAutoFit/>
          </a:bodyPr>
          <a:lstStyle/>
          <a:p>
            <a:endParaRPr lang="en-GB">
              <a:solidFill>
                <a:prstClr val="black"/>
              </a:solidFill>
            </a:endParaRPr>
          </a:p>
        </p:txBody>
      </p:sp>
      <p:sp>
        <p:nvSpPr>
          <p:cNvPr id="4"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GB" sz="3600" b="1" dirty="0" smtClean="0">
                <a:solidFill>
                  <a:srgbClr val="262626"/>
                </a:solidFill>
                <a:effectLst>
                  <a:outerShdw blurRad="38100" dist="38100" dir="2700000" algn="tl">
                    <a:srgbClr val="DDDDDD"/>
                  </a:outerShdw>
                </a:effectLst>
                <a:latin typeface="Calibri" charset="0"/>
                <a:ea typeface="Calibri" charset="0"/>
                <a:cs typeface="Calibri" charset="0"/>
              </a:rPr>
              <a:t>Strong WW Scattering ?</a:t>
            </a:r>
            <a:endParaRPr lang="en-GB" sz="3600" b="1" dirty="0">
              <a:solidFill>
                <a:srgbClr val="262626"/>
              </a:solidFill>
              <a:effectLst>
                <a:outerShdw blurRad="38100" dist="38100" dir="2700000" algn="tl">
                  <a:srgbClr val="DDDDDD"/>
                </a:outerShdw>
              </a:effectLst>
              <a:latin typeface="Calibri" charset="0"/>
              <a:ea typeface="Calibri" charset="0"/>
              <a:cs typeface="Calibri" charset="0"/>
            </a:endParaRPr>
          </a:p>
        </p:txBody>
      </p:sp>
      <p:sp>
        <p:nvSpPr>
          <p:cNvPr id="48131"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48132" name="Text Box 4"/>
          <p:cNvSpPr txBox="1">
            <a:spLocks noChangeArrowheads="1"/>
          </p:cNvSpPr>
          <p:nvPr/>
        </p:nvSpPr>
        <p:spPr bwMode="auto">
          <a:xfrm>
            <a:off x="304800" y="1143000"/>
            <a:ext cx="8686800" cy="1017844"/>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smtClean="0">
                <a:solidFill>
                  <a:srgbClr val="18579B"/>
                </a:solidFill>
                <a:ea typeface="Arial" charset="0"/>
                <a:cs typeface="Arial" charset="0"/>
              </a:rPr>
              <a:t>If the Higgs is very heavy, or if EW symmetry is broken by something else than a Higgs condensate (</a:t>
            </a:r>
            <a:r>
              <a:rPr lang="en-GB" sz="2000" i="1" smtClean="0">
                <a:solidFill>
                  <a:srgbClr val="18579B"/>
                </a:solidFill>
                <a:ea typeface="Arial" charset="0"/>
                <a:cs typeface="Arial" charset="0"/>
              </a:rPr>
              <a:t>e.g.</a:t>
            </a:r>
            <a:r>
              <a:rPr lang="en-GB" sz="2000" smtClean="0">
                <a:solidFill>
                  <a:srgbClr val="18579B"/>
                </a:solidFill>
                <a:ea typeface="Arial" charset="0"/>
                <a:cs typeface="Arial" charset="0"/>
              </a:rPr>
              <a:t>, by strong interactions), </a:t>
            </a:r>
            <a:r>
              <a:rPr lang="en-GB" sz="2000" i="1" smtClean="0">
                <a:solidFill>
                  <a:srgbClr val="18579B"/>
                </a:solidFill>
                <a:ea typeface="Arial" charset="0"/>
                <a:cs typeface="Arial" charset="0"/>
              </a:rPr>
              <a:t>W</a:t>
            </a:r>
            <a:r>
              <a:rPr lang="en-GB" sz="2000" smtClean="0">
                <a:solidFill>
                  <a:srgbClr val="18579B"/>
                </a:solidFill>
                <a:ea typeface="Arial" charset="0"/>
                <a:cs typeface="Arial" charset="0"/>
              </a:rPr>
              <a:t> bosons would become </a:t>
            </a:r>
            <a:r>
              <a:rPr lang="en-GB" sz="2000" b="1" smtClean="0">
                <a:solidFill>
                  <a:srgbClr val="18579B"/>
                </a:solidFill>
                <a:ea typeface="Arial" charset="0"/>
                <a:cs typeface="Arial" charset="0"/>
              </a:rPr>
              <a:t>strongly interacting particles at TeV scale</a:t>
            </a:r>
            <a:r>
              <a:rPr lang="en-GB" sz="2000" smtClean="0">
                <a:solidFill>
                  <a:srgbClr val="18579B"/>
                </a:solidFill>
                <a:ea typeface="Arial" charset="0"/>
                <a:cs typeface="Arial" charset="0"/>
              </a:rPr>
              <a:t>. </a:t>
            </a:r>
            <a:endParaRPr lang="en-GB" sz="2000" dirty="0" smtClean="0">
              <a:solidFill>
                <a:srgbClr val="18579B"/>
              </a:solidFill>
              <a:ea typeface="Arial" charset="0"/>
              <a:cs typeface="Arial" charset="0"/>
            </a:endParaRPr>
          </a:p>
        </p:txBody>
      </p:sp>
      <p:pic>
        <p:nvPicPr>
          <p:cNvPr id="24" name="Picture 23"/>
          <p:cNvPicPr>
            <a:picLocks noChangeAspect="1"/>
          </p:cNvPicPr>
          <p:nvPr/>
        </p:nvPicPr>
        <p:blipFill>
          <a:blip r:embed="rId2">
            <a:clrChange>
              <a:clrFrom>
                <a:srgbClr val="F9FFFF"/>
              </a:clrFrom>
              <a:clrTo>
                <a:srgbClr val="F9FFFF">
                  <a:alpha val="0"/>
                </a:srgbClr>
              </a:clrTo>
            </a:clrChange>
          </a:blip>
          <a:stretch>
            <a:fillRect/>
          </a:stretch>
        </p:blipFill>
        <p:spPr>
          <a:xfrm>
            <a:off x="990600" y="2555165"/>
            <a:ext cx="3733800" cy="1078369"/>
          </a:xfrm>
          <a:prstGeom prst="rect">
            <a:avLst/>
          </a:prstGeom>
          <a:effectLst/>
        </p:spPr>
      </p:pic>
      <p:sp>
        <p:nvSpPr>
          <p:cNvPr id="26" name="Text Box 95"/>
          <p:cNvSpPr txBox="1">
            <a:spLocks noChangeArrowheads="1"/>
          </p:cNvSpPr>
          <p:nvPr/>
        </p:nvSpPr>
        <p:spPr bwMode="auto">
          <a:xfrm>
            <a:off x="1524000" y="3722944"/>
            <a:ext cx="3962400" cy="279180"/>
          </a:xfrm>
          <a:prstGeom prst="rect">
            <a:avLst/>
          </a:prstGeom>
          <a:noFill/>
          <a:ln w="3175">
            <a:noFill/>
            <a:miter lim="800000"/>
            <a:headEnd/>
            <a:tailEnd/>
          </a:ln>
          <a:effectLst/>
        </p:spPr>
        <p:txBody>
          <a:bodyPr wrap="square" lIns="90000" tIns="46800" rIns="90000" bIns="46800">
            <a:prstTxWarp prst="textNoShape">
              <a:avLst/>
            </a:prstTxWarp>
            <a:spAutoFit/>
          </a:bodyPr>
          <a:lstStyle/>
          <a:p>
            <a:pPr algn="r" defTabSz="914400" fontAlgn="auto">
              <a:spcBef>
                <a:spcPts val="0"/>
              </a:spcBef>
              <a:spcAft>
                <a:spcPts val="0"/>
              </a:spcAft>
              <a:defRPr/>
            </a:pPr>
            <a:r>
              <a:rPr lang="en-GB" sz="1200" kern="0" smtClean="0">
                <a:solidFill>
                  <a:prstClr val="black">
                    <a:lumMod val="50000"/>
                    <a:lumOff val="50000"/>
                  </a:prstClr>
                </a:solidFill>
              </a:rPr>
              <a:t>Fusion of longitudinally polarised </a:t>
            </a:r>
            <a:r>
              <a:rPr lang="en-GB" sz="1200" i="1" kern="0" smtClean="0">
                <a:solidFill>
                  <a:prstClr val="black">
                    <a:lumMod val="50000"/>
                    <a:lumOff val="50000"/>
                  </a:prstClr>
                </a:solidFill>
              </a:rPr>
              <a:t>W</a:t>
            </a:r>
            <a:r>
              <a:rPr lang="en-GB" sz="1200" kern="0" smtClean="0">
                <a:solidFill>
                  <a:prstClr val="black">
                    <a:lumMod val="50000"/>
                    <a:lumOff val="50000"/>
                  </a:prstClr>
                </a:solidFill>
              </a:rPr>
              <a:t> at the LHC  </a:t>
            </a:r>
            <a:endParaRPr lang="en-GB" sz="1200" kern="0" dirty="0">
              <a:solidFill>
                <a:prstClr val="black">
                  <a:lumMod val="50000"/>
                  <a:lumOff val="50000"/>
                </a:prstClr>
              </a:solidFill>
            </a:endParaRPr>
          </a:p>
        </p:txBody>
      </p:sp>
      <p:sp>
        <p:nvSpPr>
          <p:cNvPr id="27" name="Text Box 4"/>
          <p:cNvSpPr txBox="1">
            <a:spLocks noChangeArrowheads="1"/>
          </p:cNvSpPr>
          <p:nvPr/>
        </p:nvSpPr>
        <p:spPr bwMode="auto">
          <a:xfrm>
            <a:off x="304800" y="4163756"/>
            <a:ext cx="5181600" cy="1017844"/>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dirty="0" smtClean="0">
                <a:solidFill>
                  <a:srgbClr val="E12B0D"/>
                </a:solidFill>
                <a:ea typeface="Arial" charset="0"/>
                <a:cs typeface="Arial" charset="0"/>
              </a:rPr>
              <a:t>The growth of the scattering amplitude is cancelled at scale </a:t>
            </a:r>
            <a:r>
              <a:rPr lang="en-GB" sz="2000" i="1" dirty="0" smtClean="0">
                <a:solidFill>
                  <a:srgbClr val="E12B0D"/>
                </a:solidFill>
                <a:ea typeface="Arial" charset="0"/>
                <a:cs typeface="Arial" charset="0"/>
              </a:rPr>
              <a:t>M</a:t>
            </a:r>
            <a:r>
              <a:rPr lang="en-GB" sz="2000" baseline="-25000" dirty="0" smtClean="0">
                <a:solidFill>
                  <a:srgbClr val="E12B0D"/>
                </a:solidFill>
                <a:ea typeface="Arial" charset="0"/>
                <a:cs typeface="Arial" charset="0"/>
              </a:rPr>
              <a:t>SB</a:t>
            </a:r>
            <a:r>
              <a:rPr lang="en-GB" sz="2000" dirty="0" smtClean="0">
                <a:solidFill>
                  <a:srgbClr val="E12B0D"/>
                </a:solidFill>
                <a:ea typeface="Arial" charset="0"/>
                <a:cs typeface="Arial" charset="0"/>
              </a:rPr>
              <a:t> of </a:t>
            </a:r>
            <a:r>
              <a:rPr lang="en-GB" sz="2000" i="1" dirty="0" err="1" smtClean="0">
                <a:solidFill>
                  <a:srgbClr val="E12B0D"/>
                </a:solidFill>
                <a:ea typeface="Arial" charset="0"/>
                <a:cs typeface="Arial" charset="0"/>
              </a:rPr>
              <a:t>O</a:t>
            </a:r>
            <a:r>
              <a:rPr lang="en-GB" sz="2000" dirty="0" err="1" smtClean="0">
                <a:solidFill>
                  <a:srgbClr val="E12B0D"/>
                </a:solidFill>
                <a:ea typeface="Arial" charset="0"/>
                <a:cs typeface="Arial" charset="0"/>
              </a:rPr>
              <a:t>(TeV</a:t>
            </a:r>
            <a:r>
              <a:rPr lang="en-GB" sz="2000" dirty="0" smtClean="0">
                <a:solidFill>
                  <a:srgbClr val="E12B0D"/>
                </a:solidFill>
                <a:ea typeface="Arial" charset="0"/>
                <a:cs typeface="Arial" charset="0"/>
              </a:rPr>
              <a:t>) (</a:t>
            </a:r>
            <a:r>
              <a:rPr lang="en-GB" sz="2000" dirty="0" err="1" smtClean="0">
                <a:solidFill>
                  <a:srgbClr val="E12B0D"/>
                </a:solidFill>
                <a:ea typeface="Arial" charset="0"/>
                <a:cs typeface="Arial" charset="0"/>
              </a:rPr>
              <a:t>unitarity</a:t>
            </a:r>
            <a:r>
              <a:rPr lang="en-GB" sz="2000" dirty="0" smtClean="0">
                <a:solidFill>
                  <a:srgbClr val="E12B0D"/>
                </a:solidFill>
                <a:ea typeface="Arial" charset="0"/>
                <a:cs typeface="Arial" charset="0"/>
              </a:rPr>
              <a:t> limit) by exchange of new fields from </a:t>
            </a:r>
            <a:r>
              <a:rPr lang="en-GB" sz="2000" i="1" dirty="0" smtClean="0">
                <a:solidFill>
                  <a:srgbClr val="E12B0D"/>
                </a:solidFill>
                <a:latin typeface=""/>
                <a:ea typeface="Arial" charset="0"/>
                <a:cs typeface=""/>
              </a:rPr>
              <a:t>L</a:t>
            </a:r>
            <a:r>
              <a:rPr lang="en-GB" sz="2000" baseline="-25000" dirty="0" smtClean="0">
                <a:solidFill>
                  <a:srgbClr val="E12B0D"/>
                </a:solidFill>
                <a:ea typeface="Arial" charset="0"/>
                <a:cs typeface="Arial" charset="0"/>
              </a:rPr>
              <a:t>SB</a:t>
            </a:r>
            <a:r>
              <a:rPr lang="en-GB" sz="2000" dirty="0" smtClean="0">
                <a:solidFill>
                  <a:srgbClr val="E12B0D"/>
                </a:solidFill>
                <a:ea typeface="Arial" charset="0"/>
                <a:cs typeface="Arial" charset="0"/>
              </a:rPr>
              <a:t>  </a:t>
            </a:r>
          </a:p>
        </p:txBody>
      </p:sp>
      <p:sp>
        <p:nvSpPr>
          <p:cNvPr id="37" name="Text Box 4"/>
          <p:cNvSpPr txBox="1">
            <a:spLocks noChangeArrowheads="1"/>
          </p:cNvSpPr>
          <p:nvPr/>
        </p:nvSpPr>
        <p:spPr bwMode="auto">
          <a:xfrm>
            <a:off x="304800" y="5306756"/>
            <a:ext cx="4953000" cy="710067"/>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2000" dirty="0" smtClean="0">
                <a:solidFill>
                  <a:srgbClr val="18579B"/>
                </a:solidFill>
                <a:ea typeface="Arial" charset="0"/>
                <a:cs typeface="Arial" charset="0"/>
              </a:rPr>
              <a:t>The experimental signature could be strong </a:t>
            </a:r>
            <a:r>
              <a:rPr lang="en-GB" sz="2000" b="1" i="1" dirty="0" smtClean="0">
                <a:solidFill>
                  <a:srgbClr val="18579B"/>
                </a:solidFill>
                <a:ea typeface="Arial" charset="0"/>
                <a:cs typeface="Arial" charset="0"/>
              </a:rPr>
              <a:t>WW</a:t>
            </a:r>
            <a:r>
              <a:rPr lang="en-GB" sz="2000" b="1" dirty="0" smtClean="0">
                <a:solidFill>
                  <a:srgbClr val="18579B"/>
                </a:solidFill>
                <a:ea typeface="Arial" charset="0"/>
                <a:cs typeface="Arial" charset="0"/>
              </a:rPr>
              <a:t> resonances</a:t>
            </a:r>
          </a:p>
        </p:txBody>
      </p:sp>
      <p:grpSp>
        <p:nvGrpSpPr>
          <p:cNvPr id="2" name="Group 12"/>
          <p:cNvGrpSpPr/>
          <p:nvPr/>
        </p:nvGrpSpPr>
        <p:grpSpPr>
          <a:xfrm>
            <a:off x="5791200" y="2438400"/>
            <a:ext cx="3200400" cy="3372224"/>
            <a:chOff x="5791200" y="2590800"/>
            <a:chExt cx="3200400" cy="3372224"/>
          </a:xfrm>
        </p:grpSpPr>
        <p:pic>
          <p:nvPicPr>
            <p:cNvPr id="35" name="Picture 34"/>
            <p:cNvPicPr>
              <a:picLocks noChangeAspect="1"/>
            </p:cNvPicPr>
            <p:nvPr/>
          </p:nvPicPr>
          <p:blipFill>
            <a:blip r:embed="rId3"/>
            <a:stretch>
              <a:fillRect/>
            </a:stretch>
          </p:blipFill>
          <p:spPr>
            <a:xfrm>
              <a:off x="5791200" y="2868355"/>
              <a:ext cx="3200400" cy="3094669"/>
            </a:xfrm>
            <a:prstGeom prst="rect">
              <a:avLst/>
            </a:prstGeom>
          </p:spPr>
        </p:pic>
        <p:sp>
          <p:nvSpPr>
            <p:cNvPr id="38" name="TextBox 37"/>
            <p:cNvSpPr txBox="1"/>
            <p:nvPr/>
          </p:nvSpPr>
          <p:spPr>
            <a:xfrm>
              <a:off x="6187363" y="2590800"/>
              <a:ext cx="2681191" cy="246221"/>
            </a:xfrm>
            <a:prstGeom prst="rect">
              <a:avLst/>
            </a:prstGeom>
            <a:solidFill>
              <a:schemeClr val="tx1">
                <a:lumMod val="50000"/>
                <a:lumOff val="50000"/>
                <a:alpha val="69000"/>
              </a:schemeClr>
            </a:solidFill>
            <a:effectLst>
              <a:outerShdw blurRad="152400" dist="38100" dir="2700000">
                <a:srgbClr val="000000">
                  <a:alpha val="16000"/>
                </a:srgbClr>
              </a:outerShdw>
            </a:effectLst>
          </p:spPr>
          <p:txBody>
            <a:bodyPr wrap="square" rtlCol="0">
              <a:spAutoFit/>
            </a:bodyPr>
            <a:lstStyle/>
            <a:p>
              <a:pPr algn="ctr"/>
              <a:r>
                <a:rPr lang="en-GB" sz="1000" i="1" dirty="0" smtClean="0">
                  <a:solidFill>
                    <a:srgbClr val="FFFFFF"/>
                  </a:solidFill>
                </a:rPr>
                <a:t>S. </a:t>
              </a:r>
              <a:r>
                <a:rPr lang="en-GB" sz="1000" i="1" dirty="0" err="1" smtClean="0">
                  <a:solidFill>
                    <a:srgbClr val="FFFFFF"/>
                  </a:solidFill>
                </a:rPr>
                <a:t>Allwood</a:t>
              </a:r>
              <a:r>
                <a:rPr lang="en-GB" sz="1000" i="1" dirty="0" smtClean="0">
                  <a:solidFill>
                    <a:srgbClr val="FFFFFF"/>
                  </a:solidFill>
                </a:rPr>
                <a:t>, thesis, Manchester U, 2006</a:t>
              </a:r>
              <a:endParaRPr lang="en-GB" sz="1000" i="1" dirty="0">
                <a:solidFill>
                  <a:srgbClr val="FFFFFF"/>
                </a:solidFill>
              </a:endParaRPr>
            </a:p>
          </p:txBody>
        </p:sp>
      </p:grpSp>
      <p:sp>
        <p:nvSpPr>
          <p:cNvPr id="14" name="Rectangle 13"/>
          <p:cNvSpPr/>
          <p:nvPr/>
        </p:nvSpPr>
        <p:spPr>
          <a:xfrm>
            <a:off x="0" y="914400"/>
            <a:ext cx="9144000" cy="5410200"/>
          </a:xfrm>
          <a:prstGeom prst="rect">
            <a:avLst/>
          </a:prstGeom>
          <a:solidFill>
            <a:schemeClr val="bg1">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 name="TextBox 12"/>
          <p:cNvSpPr txBox="1"/>
          <p:nvPr/>
        </p:nvSpPr>
        <p:spPr>
          <a:xfrm>
            <a:off x="0" y="1675656"/>
            <a:ext cx="9144000" cy="3184155"/>
          </a:xfrm>
          <a:prstGeom prst="rect">
            <a:avLst/>
          </a:prstGeom>
          <a:noFill/>
          <a:effectLst/>
        </p:spPr>
        <p:txBody>
          <a:bodyPr wrap="square" lIns="0" tIns="842400" rIns="0" bIns="878400" rtlCol="0" anchor="ctr" anchorCtr="0">
            <a:spAutoFit/>
          </a:bodyPr>
          <a:lstStyle/>
          <a:p>
            <a:pPr algn="ctr"/>
            <a:r>
              <a:rPr lang="en-US" sz="2800" b="1" dirty="0" smtClean="0">
                <a:solidFill>
                  <a:srgbClr val="E12B0D"/>
                </a:solidFill>
                <a:effectLst>
                  <a:glow rad="317500">
                    <a:prstClr val="white"/>
                  </a:glow>
                </a:effectLst>
              </a:rPr>
              <a:t>If the LHC does not find a Higgs boson, the study     of longitudinal gauge boson scattering is the key !</a:t>
            </a:r>
          </a:p>
          <a:p>
            <a:pPr algn="ctr">
              <a:spcBef>
                <a:spcPts val="1200"/>
              </a:spcBef>
            </a:pPr>
            <a:r>
              <a:rPr lang="en-US" sz="2800" b="1" dirty="0" smtClean="0">
                <a:solidFill>
                  <a:srgbClr val="E12B0D"/>
                </a:solidFill>
                <a:effectLst>
                  <a:glow rad="317500">
                    <a:prstClr val="white"/>
                  </a:glow>
                </a:effectLst>
              </a:rPr>
              <a:t>This requires large statistics </a:t>
            </a:r>
            <a:r>
              <a:rPr lang="en-US" sz="2800" b="1" dirty="0" err="1" smtClean="0">
                <a:solidFill>
                  <a:srgbClr val="E12B0D"/>
                </a:solidFill>
                <a:effectLst>
                  <a:glow rad="317500">
                    <a:prstClr val="white"/>
                  </a:glow>
                </a:effectLst>
                <a:sym typeface="Wingdings"/>
              </a:rPr>
              <a:t></a:t>
            </a:r>
            <a:r>
              <a:rPr lang="en-US" sz="2800" b="1" dirty="0" smtClean="0">
                <a:solidFill>
                  <a:srgbClr val="E12B0D"/>
                </a:solidFill>
                <a:effectLst>
                  <a:glow rad="317500">
                    <a:prstClr val="white"/>
                  </a:glow>
                </a:effectLst>
                <a:sym typeface="Wingdings"/>
              </a:rPr>
              <a:t> </a:t>
            </a:r>
            <a:r>
              <a:rPr lang="en-US" sz="2800" b="1" dirty="0" err="1" smtClean="0">
                <a:solidFill>
                  <a:srgbClr val="E12B0D"/>
                </a:solidFill>
                <a:effectLst>
                  <a:glow rad="317500">
                    <a:prstClr val="white"/>
                  </a:glow>
                </a:effectLst>
                <a:sym typeface="Wingdings"/>
              </a:rPr>
              <a:t>sLHC</a:t>
            </a:r>
            <a:endParaRPr lang="en-US" sz="2800" b="1" dirty="0" smtClean="0">
              <a:solidFill>
                <a:srgbClr val="E12B0D"/>
              </a:solidFill>
              <a:effectLst>
                <a:glow rad="317500">
                  <a:prstClr val="white"/>
                </a:glow>
              </a:effectLst>
            </a:endParaRPr>
          </a:p>
        </p:txBody>
      </p:sp>
    </p:spTree>
  </p:cSld>
  <p:clrMapOvr>
    <a:masterClrMapping/>
  </p:clrMapOvr>
  <p:transition spd="slow">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4" name="Oval 2"/>
          <p:cNvSpPr>
            <a:spLocks noChangeArrowheads="1"/>
          </p:cNvSpPr>
          <p:nvPr/>
        </p:nvSpPr>
        <p:spPr bwMode="auto">
          <a:xfrm>
            <a:off x="5651500" y="2176463"/>
            <a:ext cx="647700" cy="647700"/>
          </a:xfrm>
          <a:prstGeom prst="ellipse">
            <a:avLst/>
          </a:prstGeom>
          <a:noFill/>
          <a:ln w="19050">
            <a:solidFill>
              <a:srgbClr val="FFFF00"/>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5" name="Text Box 3"/>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Mass of the Scalar is Unprotected</a:t>
            </a:r>
            <a:endParaRPr lang="en-US" sz="2000" dirty="0">
              <a:solidFill>
                <a:prstClr val="white"/>
              </a:solidFill>
              <a:latin typeface="Trebuchet MS"/>
              <a:cs typeface="Trebuchet MS"/>
            </a:endParaRPr>
          </a:p>
        </p:txBody>
      </p:sp>
      <p:sp>
        <p:nvSpPr>
          <p:cNvPr id="6" name="Text Box 4"/>
          <p:cNvSpPr txBox="1">
            <a:spLocks noChangeArrowheads="1"/>
          </p:cNvSpPr>
          <p:nvPr/>
        </p:nvSpPr>
        <p:spPr bwMode="auto">
          <a:xfrm>
            <a:off x="250825" y="908050"/>
            <a:ext cx="8659813" cy="703263"/>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US" sz="1600" b="1" dirty="0">
                <a:solidFill>
                  <a:prstClr val="white"/>
                </a:solidFill>
                <a:ea typeface="Arial" charset="0"/>
                <a:cs typeface="Arial" charset="0"/>
              </a:rPr>
              <a:t>If a Higgs boson with mass &lt; 1 </a:t>
            </a:r>
            <a:r>
              <a:rPr lang="en-US" sz="1600" b="1" dirty="0" err="1">
                <a:solidFill>
                  <a:prstClr val="white"/>
                </a:solidFill>
                <a:ea typeface="Arial" charset="0"/>
                <a:cs typeface="Arial" charset="0"/>
              </a:rPr>
              <a:t>TeV</a:t>
            </a:r>
            <a:r>
              <a:rPr lang="en-US" sz="1600" b="1" dirty="0">
                <a:solidFill>
                  <a:prstClr val="white"/>
                </a:solidFill>
                <a:ea typeface="Arial" charset="0"/>
                <a:cs typeface="Arial" charset="0"/>
              </a:rPr>
              <a:t> is discovered, the Standard Model is complete !</a:t>
            </a:r>
          </a:p>
          <a:p>
            <a:pPr marL="342900" indent="-342900">
              <a:spcBef>
                <a:spcPct val="50000"/>
              </a:spcBef>
              <a:buFont typeface="Arial"/>
              <a:buChar char="•"/>
            </a:pPr>
            <a:r>
              <a:rPr lang="en-US" sz="1600" dirty="0">
                <a:solidFill>
                  <a:prstClr val="white"/>
                </a:solidFill>
                <a:ea typeface="Arial" charset="0"/>
                <a:cs typeface="Arial" charset="0"/>
              </a:rPr>
              <a:t>However, when computing radiative corrections to the bare Higgs mass a problem occurs:</a:t>
            </a:r>
            <a:endParaRPr lang="en-US" sz="1200" dirty="0">
              <a:solidFill>
                <a:prstClr val="white"/>
              </a:solidFill>
              <a:ea typeface="Arial" charset="0"/>
              <a:cs typeface="Arial" charset="0"/>
              <a:sym typeface="Symbol" charset="2"/>
            </a:endParaRPr>
          </a:p>
        </p:txBody>
      </p:sp>
      <p:sp>
        <p:nvSpPr>
          <p:cNvPr id="7" name="Line 5"/>
          <p:cNvSpPr>
            <a:spLocks noChangeShapeType="1"/>
          </p:cNvSpPr>
          <p:nvPr/>
        </p:nvSpPr>
        <p:spPr bwMode="auto">
          <a:xfrm>
            <a:off x="1473200" y="2479675"/>
            <a:ext cx="1009650" cy="0"/>
          </a:xfrm>
          <a:prstGeom prst="line">
            <a:avLst/>
          </a:prstGeom>
          <a:noFill/>
          <a:ln w="19050">
            <a:solidFill>
              <a:srgbClr val="FFFF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8" name="Line 6"/>
          <p:cNvSpPr>
            <a:spLocks noChangeShapeType="1"/>
          </p:cNvSpPr>
          <p:nvPr/>
        </p:nvSpPr>
        <p:spPr bwMode="auto">
          <a:xfrm>
            <a:off x="3128963" y="2479675"/>
            <a:ext cx="1009650" cy="0"/>
          </a:xfrm>
          <a:prstGeom prst="line">
            <a:avLst/>
          </a:prstGeom>
          <a:noFill/>
          <a:ln w="19050">
            <a:solidFill>
              <a:srgbClr val="FFFF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9" name="Oval 7"/>
          <p:cNvSpPr>
            <a:spLocks noChangeArrowheads="1"/>
          </p:cNvSpPr>
          <p:nvPr/>
        </p:nvSpPr>
        <p:spPr bwMode="auto">
          <a:xfrm>
            <a:off x="2482850" y="2157413"/>
            <a:ext cx="647700" cy="647700"/>
          </a:xfrm>
          <a:prstGeom prst="ellipse">
            <a:avLst/>
          </a:prstGeom>
          <a:noFill/>
          <a:ln w="19050">
            <a:solidFill>
              <a:srgbClr val="00FF00"/>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10" name="Object 8"/>
          <p:cNvGraphicFramePr>
            <a:graphicFrameLocks noChangeAspect="1"/>
          </p:cNvGraphicFramePr>
          <p:nvPr/>
        </p:nvGraphicFramePr>
        <p:xfrm>
          <a:off x="2736850" y="2174875"/>
          <a:ext cx="131763" cy="230188"/>
        </p:xfrm>
        <a:graphic>
          <a:graphicData uri="http://schemas.openxmlformats.org/presentationml/2006/ole">
            <p:oleObj spid="_x0000_s3130370" name="Equation" r:id="rId3" imgW="101600" imgH="177800" progId="Equation.DSMT4">
              <p:embed/>
            </p:oleObj>
          </a:graphicData>
        </a:graphic>
      </p:graphicFrame>
      <p:graphicFrame>
        <p:nvGraphicFramePr>
          <p:cNvPr id="11" name="Object 9"/>
          <p:cNvGraphicFramePr>
            <a:graphicFrameLocks noChangeAspect="1"/>
          </p:cNvGraphicFramePr>
          <p:nvPr/>
        </p:nvGraphicFramePr>
        <p:xfrm>
          <a:off x="2732088" y="2517775"/>
          <a:ext cx="165100" cy="280988"/>
        </p:xfrm>
        <a:graphic>
          <a:graphicData uri="http://schemas.openxmlformats.org/presentationml/2006/ole">
            <p:oleObj spid="_x0000_s3130371" name="Equation" r:id="rId4" imgW="127000" imgH="215900" progId="Equation.DSMT4">
              <p:embed/>
            </p:oleObj>
          </a:graphicData>
        </a:graphic>
      </p:graphicFrame>
      <p:sp>
        <p:nvSpPr>
          <p:cNvPr id="12" name="Oval 10"/>
          <p:cNvSpPr>
            <a:spLocks noChangeArrowheads="1"/>
          </p:cNvSpPr>
          <p:nvPr/>
        </p:nvSpPr>
        <p:spPr bwMode="auto">
          <a:xfrm>
            <a:off x="3097213" y="2439988"/>
            <a:ext cx="71437"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13" name="Oval 11"/>
          <p:cNvSpPr>
            <a:spLocks noChangeArrowheads="1"/>
          </p:cNvSpPr>
          <p:nvPr/>
        </p:nvSpPr>
        <p:spPr bwMode="auto">
          <a:xfrm>
            <a:off x="2443163" y="2439988"/>
            <a:ext cx="71437"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14" name="Line 12"/>
          <p:cNvSpPr>
            <a:spLocks noChangeShapeType="1"/>
          </p:cNvSpPr>
          <p:nvPr/>
        </p:nvSpPr>
        <p:spPr bwMode="auto">
          <a:xfrm flipV="1">
            <a:off x="4616450" y="2817813"/>
            <a:ext cx="2690813" cy="22225"/>
          </a:xfrm>
          <a:prstGeom prst="line">
            <a:avLst/>
          </a:prstGeom>
          <a:noFill/>
          <a:ln w="19050">
            <a:solidFill>
              <a:srgbClr val="FFFF00"/>
            </a:solidFill>
            <a:prstDash val="dash"/>
            <a:round/>
            <a:headEnd/>
            <a:tailEnd/>
          </a:ln>
          <a:effectLst/>
        </p:spPr>
        <p:txBody>
          <a:bodyPr anchor="ctr">
            <a:prstTxWarp prst="textNoShape">
              <a:avLst/>
            </a:prstTxWarp>
            <a:spAutoFit/>
          </a:bodyPr>
          <a:lstStyle/>
          <a:p>
            <a:endParaRPr lang="en-GB">
              <a:solidFill>
                <a:prstClr val="black"/>
              </a:solidFill>
            </a:endParaRPr>
          </a:p>
        </p:txBody>
      </p:sp>
      <p:sp>
        <p:nvSpPr>
          <p:cNvPr id="15" name="Oval 13"/>
          <p:cNvSpPr>
            <a:spLocks noChangeArrowheads="1"/>
          </p:cNvSpPr>
          <p:nvPr/>
        </p:nvSpPr>
        <p:spPr bwMode="auto">
          <a:xfrm>
            <a:off x="5934075" y="2784475"/>
            <a:ext cx="71438"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16" name="Object 14"/>
          <p:cNvGraphicFramePr>
            <a:graphicFrameLocks noChangeAspect="1"/>
          </p:cNvGraphicFramePr>
          <p:nvPr/>
        </p:nvGraphicFramePr>
        <p:xfrm>
          <a:off x="1833563" y="2203450"/>
          <a:ext cx="214312" cy="214313"/>
        </p:xfrm>
        <a:graphic>
          <a:graphicData uri="http://schemas.openxmlformats.org/presentationml/2006/ole">
            <p:oleObj spid="_x0000_s3130372" name="Equation" r:id="rId5" imgW="165100" imgH="165100" progId="Equation.DSMT4">
              <p:embed/>
            </p:oleObj>
          </a:graphicData>
        </a:graphic>
      </p:graphicFrame>
      <p:graphicFrame>
        <p:nvGraphicFramePr>
          <p:cNvPr id="17" name="Object 15"/>
          <p:cNvGraphicFramePr>
            <a:graphicFrameLocks noChangeAspect="1"/>
          </p:cNvGraphicFramePr>
          <p:nvPr/>
        </p:nvGraphicFramePr>
        <p:xfrm>
          <a:off x="3563938" y="2201863"/>
          <a:ext cx="214312" cy="214312"/>
        </p:xfrm>
        <a:graphic>
          <a:graphicData uri="http://schemas.openxmlformats.org/presentationml/2006/ole">
            <p:oleObj spid="_x0000_s3130373" name="Equation" r:id="rId6" imgW="165100" imgH="165100" progId="Equation.DSMT4">
              <p:embed/>
            </p:oleObj>
          </a:graphicData>
        </a:graphic>
      </p:graphicFrame>
      <p:graphicFrame>
        <p:nvGraphicFramePr>
          <p:cNvPr id="18" name="Object 16"/>
          <p:cNvGraphicFramePr>
            <a:graphicFrameLocks noChangeAspect="1"/>
          </p:cNvGraphicFramePr>
          <p:nvPr/>
        </p:nvGraphicFramePr>
        <p:xfrm>
          <a:off x="5076825" y="2530475"/>
          <a:ext cx="214313" cy="214313"/>
        </p:xfrm>
        <a:graphic>
          <a:graphicData uri="http://schemas.openxmlformats.org/presentationml/2006/ole">
            <p:oleObj spid="_x0000_s3130374" name="Equation" r:id="rId7" imgW="165100" imgH="165100" progId="Equation.DSMT4">
              <p:embed/>
            </p:oleObj>
          </a:graphicData>
        </a:graphic>
      </p:graphicFrame>
      <p:graphicFrame>
        <p:nvGraphicFramePr>
          <p:cNvPr id="19" name="Object 17"/>
          <p:cNvGraphicFramePr>
            <a:graphicFrameLocks noChangeAspect="1"/>
          </p:cNvGraphicFramePr>
          <p:nvPr/>
        </p:nvGraphicFramePr>
        <p:xfrm>
          <a:off x="6657975" y="2528888"/>
          <a:ext cx="214313" cy="214312"/>
        </p:xfrm>
        <a:graphic>
          <a:graphicData uri="http://schemas.openxmlformats.org/presentationml/2006/ole">
            <p:oleObj spid="_x0000_s3130375" name="Equation" r:id="rId8" imgW="165100" imgH="165100" progId="Equation.DSMT4">
              <p:embed/>
            </p:oleObj>
          </a:graphicData>
        </a:graphic>
      </p:graphicFrame>
      <p:graphicFrame>
        <p:nvGraphicFramePr>
          <p:cNvPr id="20" name="Object 18"/>
          <p:cNvGraphicFramePr>
            <a:graphicFrameLocks noChangeAspect="1"/>
          </p:cNvGraphicFramePr>
          <p:nvPr/>
        </p:nvGraphicFramePr>
        <p:xfrm>
          <a:off x="5581650" y="1900238"/>
          <a:ext cx="825500" cy="263525"/>
        </p:xfrm>
        <a:graphic>
          <a:graphicData uri="http://schemas.openxmlformats.org/presentationml/2006/ole">
            <p:oleObj spid="_x0000_s3130376" name="Equation" r:id="rId9" imgW="635000" imgH="203200" progId="Equation.DSMT4">
              <p:embed/>
            </p:oleObj>
          </a:graphicData>
        </a:graphic>
      </p:graphicFrame>
      <p:sp>
        <p:nvSpPr>
          <p:cNvPr id="21" name="Rectangle 19"/>
          <p:cNvSpPr>
            <a:spLocks noChangeArrowheads="1"/>
          </p:cNvSpPr>
          <p:nvPr/>
        </p:nvSpPr>
        <p:spPr bwMode="auto">
          <a:xfrm>
            <a:off x="1258888" y="1843088"/>
            <a:ext cx="6264275" cy="1152525"/>
          </a:xfrm>
          <a:prstGeom prst="rect">
            <a:avLst/>
          </a:prstGeom>
          <a:noFill/>
          <a:ln w="3175">
            <a:solidFill>
              <a:schemeClr val="bg2"/>
            </a:solidFill>
            <a:miter lim="800000"/>
            <a:headEnd/>
            <a:tailEnd/>
          </a:ln>
          <a:effectLst/>
        </p:spPr>
        <p:txBody>
          <a:bodyPr anchor="ctr">
            <a:prstTxWarp prst="textNoShape">
              <a:avLst/>
            </a:prstTxWarp>
            <a:spAutoFit/>
          </a:bodyPr>
          <a:lstStyle/>
          <a:p>
            <a:endParaRPr lang="en-GB">
              <a:solidFill>
                <a:prstClr val="black"/>
              </a:solidFill>
            </a:endParaRPr>
          </a:p>
        </p:txBody>
      </p:sp>
      <p:sp>
        <p:nvSpPr>
          <p:cNvPr id="22" name="Text Box 20"/>
          <p:cNvSpPr txBox="1">
            <a:spLocks noChangeArrowheads="1"/>
          </p:cNvSpPr>
          <p:nvPr/>
        </p:nvSpPr>
        <p:spPr bwMode="auto">
          <a:xfrm>
            <a:off x="7164388" y="2428875"/>
            <a:ext cx="1389062" cy="639763"/>
          </a:xfrm>
          <a:prstGeom prst="rect">
            <a:avLst/>
          </a:prstGeom>
          <a:noFill/>
          <a:ln w="3175">
            <a:noFill/>
            <a:miter lim="800000"/>
            <a:headEnd/>
            <a:tailEnd/>
          </a:ln>
          <a:effectLst/>
        </p:spPr>
        <p:txBody>
          <a:bodyPr>
            <a:prstTxWarp prst="textNoShape">
              <a:avLst/>
            </a:prstTxWarp>
            <a:spAutoFit/>
          </a:bodyPr>
          <a:lstStyle/>
          <a:p>
            <a:pPr marL="342900" indent="-342900">
              <a:spcBef>
                <a:spcPct val="50000"/>
              </a:spcBef>
            </a:pPr>
            <a:r>
              <a:rPr lang="en-US" sz="1200">
                <a:solidFill>
                  <a:prstClr val="white"/>
                </a:solidFill>
                <a:ea typeface="Arial" charset="0"/>
                <a:cs typeface="Arial" charset="0"/>
              </a:rPr>
              <a:t>	Higgs radiative corrections</a:t>
            </a:r>
            <a:endParaRPr lang="fr-FR" sz="1200">
              <a:solidFill>
                <a:prstClr val="white"/>
              </a:solidFill>
              <a:ea typeface="Arial" charset="0"/>
              <a:cs typeface="Arial" charset="0"/>
            </a:endParaRPr>
          </a:p>
        </p:txBody>
      </p:sp>
      <p:sp>
        <p:nvSpPr>
          <p:cNvPr id="23" name="AutoShape 21"/>
          <p:cNvSpPr>
            <a:spLocks/>
          </p:cNvSpPr>
          <p:nvPr/>
        </p:nvSpPr>
        <p:spPr bwMode="auto">
          <a:xfrm rot="16200000">
            <a:off x="4861719" y="3264694"/>
            <a:ext cx="142875" cy="1439863"/>
          </a:xfrm>
          <a:prstGeom prst="leftBrace">
            <a:avLst>
              <a:gd name="adj1" fmla="val 83982"/>
              <a:gd name="adj2" fmla="val 50000"/>
            </a:avLst>
          </a:prstGeom>
          <a:noFill/>
          <a:ln w="3175">
            <a:solidFill>
              <a:srgbClr val="FF7575"/>
            </a:solidFill>
            <a:round/>
            <a:headEnd/>
            <a:tailEnd/>
          </a:ln>
          <a:effectLst/>
        </p:spPr>
        <p:txBody>
          <a:bodyPr anchor="ctr">
            <a:prstTxWarp prst="textNoShape">
              <a:avLst/>
            </a:prstTxWarp>
            <a:spAutoFit/>
          </a:bodyPr>
          <a:lstStyle/>
          <a:p>
            <a:endParaRPr lang="en-GB">
              <a:solidFill>
                <a:prstClr val="black"/>
              </a:solidFill>
            </a:endParaRPr>
          </a:p>
        </p:txBody>
      </p:sp>
      <p:sp>
        <p:nvSpPr>
          <p:cNvPr id="24" name="Text Box 22"/>
          <p:cNvSpPr txBox="1">
            <a:spLocks noChangeArrowheads="1"/>
          </p:cNvSpPr>
          <p:nvPr/>
        </p:nvSpPr>
        <p:spPr bwMode="auto">
          <a:xfrm>
            <a:off x="3854450" y="4017963"/>
            <a:ext cx="2251075" cy="274637"/>
          </a:xfrm>
          <a:prstGeom prst="rect">
            <a:avLst/>
          </a:prstGeom>
          <a:noFill/>
          <a:ln w="3175">
            <a:noFill/>
            <a:miter lim="800000"/>
            <a:headEnd/>
            <a:tailEnd/>
          </a:ln>
          <a:effectLst/>
        </p:spPr>
        <p:txBody>
          <a:bodyPr wrap="none">
            <a:prstTxWarp prst="textNoShape">
              <a:avLst/>
            </a:prstTxWarp>
            <a:spAutoFit/>
          </a:bodyPr>
          <a:lstStyle/>
          <a:p>
            <a:pPr marL="342900" indent="-342900" algn="ctr">
              <a:spcBef>
                <a:spcPct val="50000"/>
              </a:spcBef>
            </a:pPr>
            <a:r>
              <a:rPr lang="en-US" sz="1200">
                <a:solidFill>
                  <a:srgbClr val="FF7575"/>
                </a:solidFill>
                <a:ea typeface="Arial" charset="0"/>
                <a:cs typeface="Arial" charset="0"/>
              </a:rPr>
              <a:t>Integral quadratically divergent</a:t>
            </a:r>
            <a:endParaRPr lang="fr-FR" sz="1200">
              <a:solidFill>
                <a:srgbClr val="FF7575"/>
              </a:solidFill>
              <a:ea typeface="Arial" charset="0"/>
              <a:cs typeface="Arial" charset="0"/>
            </a:endParaRPr>
          </a:p>
        </p:txBody>
      </p:sp>
      <p:grpSp>
        <p:nvGrpSpPr>
          <p:cNvPr id="2" name="Group 23"/>
          <p:cNvGrpSpPr>
            <a:grpSpLocks/>
          </p:cNvGrpSpPr>
          <p:nvPr/>
        </p:nvGrpSpPr>
        <p:grpSpPr bwMode="auto">
          <a:xfrm>
            <a:off x="709613" y="3214690"/>
            <a:ext cx="7540625" cy="774701"/>
            <a:chOff x="447" y="2116"/>
            <a:chExt cx="4750" cy="488"/>
          </a:xfrm>
        </p:grpSpPr>
        <p:graphicFrame>
          <p:nvGraphicFramePr>
            <p:cNvPr id="26" name="Object 24"/>
            <p:cNvGraphicFramePr>
              <a:graphicFrameLocks noChangeAspect="1"/>
            </p:cNvGraphicFramePr>
            <p:nvPr/>
          </p:nvGraphicFramePr>
          <p:xfrm>
            <a:off x="859" y="2220"/>
            <a:ext cx="811" cy="208"/>
          </p:xfrm>
          <a:graphic>
            <a:graphicData uri="http://schemas.openxmlformats.org/presentationml/2006/ole">
              <p:oleObj spid="_x0000_s3130377" name="Equation" r:id="rId10" imgW="990600" imgH="254000" progId="Equation.DSMT4">
                <p:embed/>
              </p:oleObj>
            </a:graphicData>
          </a:graphic>
        </p:graphicFrame>
        <p:graphicFrame>
          <p:nvGraphicFramePr>
            <p:cNvPr id="27" name="Object 25"/>
            <p:cNvGraphicFramePr>
              <a:graphicFrameLocks noChangeAspect="1"/>
            </p:cNvGraphicFramePr>
            <p:nvPr/>
          </p:nvGraphicFramePr>
          <p:xfrm>
            <a:off x="2308" y="2116"/>
            <a:ext cx="2889" cy="488"/>
          </p:xfrm>
          <a:graphic>
            <a:graphicData uri="http://schemas.openxmlformats.org/presentationml/2006/ole">
              <p:oleObj spid="_x0000_s3130378" name="Equation" r:id="rId11" imgW="3530600" imgH="596900" progId="Equation.DSMT4">
                <p:embed/>
              </p:oleObj>
            </a:graphicData>
          </a:graphic>
        </p:graphicFrame>
        <p:sp>
          <p:nvSpPr>
            <p:cNvPr id="28" name="Text Box 26"/>
            <p:cNvSpPr txBox="1">
              <a:spLocks noChangeArrowheads="1"/>
            </p:cNvSpPr>
            <p:nvPr/>
          </p:nvSpPr>
          <p:spPr bwMode="auto">
            <a:xfrm>
              <a:off x="1763" y="2225"/>
              <a:ext cx="451" cy="192"/>
            </a:xfrm>
            <a:prstGeom prst="rect">
              <a:avLst/>
            </a:prstGeom>
            <a:noFill/>
            <a:ln w="3175">
              <a:noFill/>
              <a:miter lim="800000"/>
              <a:headEnd/>
              <a:tailEnd/>
            </a:ln>
            <a:effectLst/>
          </p:spPr>
          <p:txBody>
            <a:bodyPr wrap="none">
              <a:prstTxWarp prst="textNoShape">
                <a:avLst/>
              </a:prstTxWarp>
              <a:spAutoFit/>
            </a:bodyPr>
            <a:lstStyle/>
            <a:p>
              <a:pPr marL="342900" indent="-342900" algn="ctr">
                <a:spcBef>
                  <a:spcPct val="50000"/>
                </a:spcBef>
              </a:pPr>
              <a:r>
                <a:rPr lang="en-US" sz="1400">
                  <a:solidFill>
                    <a:prstClr val="white"/>
                  </a:solidFill>
                  <a:ea typeface="Arial" charset="0"/>
                  <a:cs typeface="Arial" charset="0"/>
                </a:rPr>
                <a:t>where:</a:t>
              </a:r>
              <a:endParaRPr lang="fr-FR" sz="1400">
                <a:solidFill>
                  <a:prstClr val="white"/>
                </a:solidFill>
                <a:ea typeface="Arial" charset="0"/>
                <a:cs typeface="Arial" charset="0"/>
              </a:endParaRPr>
            </a:p>
          </p:txBody>
        </p:sp>
        <p:sp>
          <p:nvSpPr>
            <p:cNvPr id="29" name="AutoShape 27"/>
            <p:cNvSpPr>
              <a:spLocks noChangeArrowheads="1"/>
            </p:cNvSpPr>
            <p:nvPr/>
          </p:nvSpPr>
          <p:spPr bwMode="auto">
            <a:xfrm>
              <a:off x="447" y="2265"/>
              <a:ext cx="282" cy="108"/>
            </a:xfrm>
            <a:custGeom>
              <a:avLst/>
              <a:gdLst>
                <a:gd name="G0" fmla="+- 14600 0 0"/>
                <a:gd name="G1" fmla="+- 5727 0 0"/>
                <a:gd name="G2" fmla="+- 21600 0 5727"/>
                <a:gd name="G3" fmla="+- 10800 0 5727"/>
                <a:gd name="G4" fmla="+- 21600 0 14600"/>
                <a:gd name="G5" fmla="*/ G4 G3 10800"/>
                <a:gd name="G6" fmla="+- 21600 0 G5"/>
                <a:gd name="T0" fmla="*/ 14600 w 21600"/>
                <a:gd name="T1" fmla="*/ 0 h 21600"/>
                <a:gd name="T2" fmla="*/ 0 w 21600"/>
                <a:gd name="T3" fmla="*/ 10800 h 21600"/>
                <a:gd name="T4" fmla="*/ 146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4600" y="0"/>
                  </a:moveTo>
                  <a:lnTo>
                    <a:pt x="14600" y="5727"/>
                  </a:lnTo>
                  <a:lnTo>
                    <a:pt x="3375" y="5727"/>
                  </a:lnTo>
                  <a:lnTo>
                    <a:pt x="3375" y="15873"/>
                  </a:lnTo>
                  <a:lnTo>
                    <a:pt x="14600" y="15873"/>
                  </a:lnTo>
                  <a:lnTo>
                    <a:pt x="14600" y="21600"/>
                  </a:lnTo>
                  <a:lnTo>
                    <a:pt x="21600" y="10800"/>
                  </a:lnTo>
                  <a:close/>
                </a:path>
                <a:path w="21600" h="21600">
                  <a:moveTo>
                    <a:pt x="1350" y="5727"/>
                  </a:moveTo>
                  <a:lnTo>
                    <a:pt x="1350" y="15873"/>
                  </a:lnTo>
                  <a:lnTo>
                    <a:pt x="2700" y="15873"/>
                  </a:lnTo>
                  <a:lnTo>
                    <a:pt x="2700" y="5727"/>
                  </a:lnTo>
                  <a:close/>
                </a:path>
                <a:path w="21600" h="21600">
                  <a:moveTo>
                    <a:pt x="0" y="5727"/>
                  </a:moveTo>
                  <a:lnTo>
                    <a:pt x="0" y="15873"/>
                  </a:lnTo>
                  <a:lnTo>
                    <a:pt x="675" y="15873"/>
                  </a:lnTo>
                  <a:lnTo>
                    <a:pt x="675" y="5727"/>
                  </a:lnTo>
                  <a:close/>
                </a:path>
              </a:pathLst>
            </a:custGeom>
            <a:gradFill rotWithShape="0">
              <a:gsLst>
                <a:gs pos="0">
                  <a:srgbClr val="03D4A8"/>
                </a:gs>
                <a:gs pos="25000">
                  <a:srgbClr val="21D6E0"/>
                </a:gs>
                <a:gs pos="75000">
                  <a:srgbClr val="0087E6"/>
                </a:gs>
                <a:gs pos="100000">
                  <a:srgbClr val="005CBF"/>
                </a:gs>
              </a:gsLst>
              <a:lin ang="0" scaled="1"/>
            </a:gradFill>
            <a:ln w="12700">
              <a:noFill/>
              <a:miter lim="800000"/>
              <a:headEnd/>
              <a:tailEnd/>
            </a:ln>
            <a:effectLst/>
          </p:spPr>
          <p:txBody>
            <a:bodyPr wrap="none" anchor="ctr">
              <a:prstTxWarp prst="textNoShape">
                <a:avLst/>
              </a:prstTxWarp>
            </a:bodyPr>
            <a:lstStyle/>
            <a:p>
              <a:endParaRPr lang="en-GB">
                <a:solidFill>
                  <a:prstClr val="black"/>
                </a:solidFill>
              </a:endParaRPr>
            </a:p>
          </p:txBody>
        </p:sp>
      </p:grpSp>
      <p:sp>
        <p:nvSpPr>
          <p:cNvPr id="30" name="Text Box 28"/>
          <p:cNvSpPr txBox="1">
            <a:spLocks noChangeArrowheads="1"/>
          </p:cNvSpPr>
          <p:nvPr/>
        </p:nvSpPr>
        <p:spPr bwMode="auto">
          <a:xfrm>
            <a:off x="250825" y="4437063"/>
            <a:ext cx="8893175" cy="1069975"/>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US" sz="1600" dirty="0">
                <a:solidFill>
                  <a:prstClr val="white"/>
                </a:solidFill>
                <a:ea typeface="Arial" charset="0"/>
                <a:cs typeface="Arial" charset="0"/>
              </a:rPr>
              <a:t>The cut-off sets the scale where new particles and physical laws must come in </a:t>
            </a:r>
          </a:p>
          <a:p>
            <a:pPr marL="342900" indent="-342900">
              <a:spcBef>
                <a:spcPct val="50000"/>
              </a:spcBef>
              <a:buFont typeface="Arial"/>
              <a:buChar char="•"/>
            </a:pPr>
            <a:r>
              <a:rPr lang="en-US" sz="1600" dirty="0">
                <a:solidFill>
                  <a:prstClr val="white"/>
                </a:solidFill>
                <a:ea typeface="Arial" charset="0"/>
                <a:cs typeface="Arial" charset="0"/>
              </a:rPr>
              <a:t>Above the EW scale we only know of two scales: GUT (~10</a:t>
            </a:r>
            <a:r>
              <a:rPr lang="en-US" sz="1600" baseline="30000" dirty="0">
                <a:solidFill>
                  <a:prstClr val="white"/>
                </a:solidFill>
                <a:ea typeface="Arial" charset="0"/>
                <a:cs typeface="Arial" charset="0"/>
              </a:rPr>
              <a:t>16</a:t>
            </a:r>
            <a:r>
              <a:rPr lang="en-US" sz="1600" dirty="0">
                <a:solidFill>
                  <a:prstClr val="white"/>
                </a:solidFill>
                <a:ea typeface="Arial" charset="0"/>
                <a:cs typeface="Arial" charset="0"/>
              </a:rPr>
              <a:t> GeV) and Planck (~10</a:t>
            </a:r>
            <a:r>
              <a:rPr lang="en-US" sz="1600" baseline="30000" dirty="0">
                <a:solidFill>
                  <a:prstClr val="white"/>
                </a:solidFill>
                <a:ea typeface="Arial" charset="0"/>
                <a:cs typeface="Arial" charset="0"/>
              </a:rPr>
              <a:t>19</a:t>
            </a:r>
            <a:r>
              <a:rPr lang="en-US" sz="1600" dirty="0">
                <a:solidFill>
                  <a:prstClr val="white"/>
                </a:solidFill>
                <a:ea typeface="Arial" charset="0"/>
                <a:cs typeface="Arial" charset="0"/>
              </a:rPr>
              <a:t> GeV)</a:t>
            </a:r>
          </a:p>
          <a:p>
            <a:pPr marL="342900" indent="-342900">
              <a:spcBef>
                <a:spcPct val="50000"/>
              </a:spcBef>
              <a:buFont typeface="Arial"/>
              <a:buChar char="•"/>
            </a:pPr>
            <a:r>
              <a:rPr lang="en-US" sz="1600" dirty="0">
                <a:solidFill>
                  <a:prstClr val="white"/>
                </a:solidFill>
                <a:ea typeface="Arial" charset="0"/>
                <a:cs typeface="Arial" charset="0"/>
              </a:rPr>
              <a:t>Such a cut-off would require an incredible amount of </a:t>
            </a:r>
            <a:r>
              <a:rPr lang="en-US" sz="1600" dirty="0" err="1">
                <a:solidFill>
                  <a:prstClr val="white"/>
                </a:solidFill>
                <a:ea typeface="Arial" charset="0"/>
                <a:cs typeface="Arial" charset="0"/>
              </a:rPr>
              <a:t>finetuning</a:t>
            </a:r>
            <a:r>
              <a:rPr lang="en-US" sz="1600" dirty="0">
                <a:solidFill>
                  <a:prstClr val="white"/>
                </a:solidFill>
                <a:ea typeface="Arial" charset="0"/>
                <a:cs typeface="Arial" charset="0"/>
              </a:rPr>
              <a:t> to keep </a:t>
            </a:r>
            <a:r>
              <a:rPr lang="en-US" sz="1600" i="1" dirty="0" err="1">
                <a:solidFill>
                  <a:prstClr val="white"/>
                </a:solidFill>
                <a:ea typeface="Arial" charset="0"/>
                <a:cs typeface="Arial" charset="0"/>
              </a:rPr>
              <a:t>m</a:t>
            </a:r>
            <a:r>
              <a:rPr lang="en-US" sz="1600" i="1" baseline="-25000" dirty="0" err="1">
                <a:solidFill>
                  <a:prstClr val="white"/>
                </a:solidFill>
                <a:ea typeface="Arial" charset="0"/>
                <a:cs typeface="Arial" charset="0"/>
              </a:rPr>
              <a:t>H</a:t>
            </a:r>
            <a:r>
              <a:rPr lang="en-US" sz="1600" dirty="0">
                <a:solidFill>
                  <a:prstClr val="white"/>
                </a:solidFill>
                <a:ea typeface="Arial" charset="0"/>
                <a:cs typeface="Arial" charset="0"/>
              </a:rPr>
              <a:t> light and stable</a:t>
            </a:r>
            <a:endParaRPr lang="en-US" sz="1600" dirty="0">
              <a:solidFill>
                <a:prstClr val="black"/>
              </a:solidFill>
              <a:ea typeface="Arial" charset="0"/>
              <a:cs typeface="Arial" charset="0"/>
            </a:endParaRPr>
          </a:p>
        </p:txBody>
      </p:sp>
      <p:graphicFrame>
        <p:nvGraphicFramePr>
          <p:cNvPr id="31" name="Object 29"/>
          <p:cNvGraphicFramePr>
            <a:graphicFrameLocks noChangeAspect="1"/>
          </p:cNvGraphicFramePr>
          <p:nvPr/>
        </p:nvGraphicFramePr>
        <p:xfrm>
          <a:off x="3041650" y="5610225"/>
          <a:ext cx="2967038" cy="577850"/>
        </p:xfrm>
        <a:graphic>
          <a:graphicData uri="http://schemas.openxmlformats.org/presentationml/2006/ole">
            <p:oleObj spid="_x0000_s3130379" name="Equation" r:id="rId12" imgW="2286000" imgH="444500" progId="Equation.DSMT4">
              <p:embed/>
            </p:oleObj>
          </a:graphicData>
        </a:graphic>
      </p:graphicFrame>
      <p:sp>
        <p:nvSpPr>
          <p:cNvPr id="32" name="Rectangle 30"/>
          <p:cNvSpPr>
            <a:spLocks noChangeArrowheads="1"/>
          </p:cNvSpPr>
          <p:nvPr/>
        </p:nvSpPr>
        <p:spPr bwMode="auto">
          <a:xfrm>
            <a:off x="6011863" y="3149600"/>
            <a:ext cx="2736850" cy="865188"/>
          </a:xfrm>
          <a:prstGeom prst="rect">
            <a:avLst/>
          </a:prstGeom>
          <a:solidFill>
            <a:schemeClr val="tx1">
              <a:lumMod val="85000"/>
              <a:lumOff val="15000"/>
            </a:schemeClr>
          </a:solidFill>
          <a:ln w="3175">
            <a:noFill/>
            <a:miter lim="800000"/>
            <a:headEnd/>
            <a:tailEnd/>
          </a:ln>
          <a:effectLst/>
        </p:spPr>
        <p:txBody>
          <a:bodyPr anchor="ctr">
            <a:prstTxWarp prst="textNoShape">
              <a:avLst/>
            </a:prstTxWarp>
            <a:spAutoFit/>
          </a:bodyPr>
          <a:lstStyle/>
          <a:p>
            <a:endParaRPr lang="en-GB">
              <a:solidFill>
                <a:prstClr val="black"/>
              </a:solidFil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500"/>
                            </p:stCondLst>
                            <p:childTnLst>
                              <p:par>
                                <p:cTn id="17" presetID="10" presetClass="exit" presetSubtype="0" fill="hold" grpId="0" nodeType="after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up)">
                                      <p:cBhvr>
                                        <p:cTn id="24" dur="500"/>
                                        <p:tgtEl>
                                          <p:spTgt spid="30"/>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30" grpId="0"/>
      <p:bldP spid="32" grpId="0" animBg="1"/>
    </p:bld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3" name="Text Box 2"/>
          <p:cNvSpPr txBox="1">
            <a:spLocks noChangeArrowheads="1"/>
          </p:cNvSpPr>
          <p:nvPr/>
        </p:nvSpPr>
        <p:spPr bwMode="auto">
          <a:xfrm>
            <a:off x="-1" y="115888"/>
            <a:ext cx="9144001" cy="586957"/>
          </a:xfrm>
          <a:prstGeom prst="rect">
            <a:avLst/>
          </a:prstGeom>
          <a:noFill/>
          <a:ln w="9525">
            <a:noFill/>
            <a:miter lim="800000"/>
            <a:headEnd/>
            <a:tailEnd/>
          </a:ln>
          <a:effectLst/>
        </p:spPr>
        <p:txBody>
          <a:bodyPr wrap="square"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a:t>
            </a:r>
            <a:r>
              <a:rPr lang="en-US" sz="3200" dirty="0" smtClean="0">
                <a:solidFill>
                  <a:prstClr val="white"/>
                </a:solidFill>
                <a:latin typeface="Trebuchet MS"/>
                <a:cs typeface="Trebuchet MS"/>
              </a:rPr>
              <a:t>“Gauge Hierarchy Problem”</a:t>
            </a:r>
            <a:endParaRPr lang="en-US" sz="2000" dirty="0">
              <a:solidFill>
                <a:prstClr val="white"/>
              </a:solidFill>
              <a:latin typeface="Trebuchet MS"/>
              <a:cs typeface="Trebuchet MS"/>
            </a:endParaRPr>
          </a:p>
        </p:txBody>
      </p:sp>
      <p:sp>
        <p:nvSpPr>
          <p:cNvPr id="34" name="Text Box 3"/>
          <p:cNvSpPr txBox="1">
            <a:spLocks noChangeArrowheads="1"/>
          </p:cNvSpPr>
          <p:nvPr/>
        </p:nvSpPr>
        <p:spPr bwMode="auto">
          <a:xfrm>
            <a:off x="250825" y="1543050"/>
            <a:ext cx="8740775" cy="1704975"/>
          </a:xfrm>
          <a:prstGeom prst="rect">
            <a:avLst/>
          </a:prstGeom>
          <a:noFill/>
          <a:ln w="12700">
            <a:noFill/>
            <a:miter lim="800000"/>
            <a:headEnd/>
            <a:tailEnd/>
          </a:ln>
          <a:effectLst/>
        </p:spPr>
        <p:txBody>
          <a:bodyPr wrap="square">
            <a:prstTxWarp prst="textNoShape">
              <a:avLst/>
            </a:prstTxWarp>
            <a:spAutoFit/>
          </a:bodyPr>
          <a:lstStyle/>
          <a:p>
            <a:pPr marL="342900" indent="-342900">
              <a:spcBef>
                <a:spcPct val="50000"/>
              </a:spcBef>
              <a:buFont typeface="Arial"/>
              <a:buChar char="•"/>
            </a:pPr>
            <a:r>
              <a:rPr lang="en-US" sz="1600" dirty="0">
                <a:solidFill>
                  <a:prstClr val="white"/>
                </a:solidFill>
                <a:latin typeface="Trebuchet MS"/>
                <a:ea typeface="Arial" charset="0"/>
                <a:cs typeface="Trebuchet MS"/>
              </a:rPr>
              <a:t>…denotes this </a:t>
            </a:r>
            <a:r>
              <a:rPr lang="en-US" sz="1600" dirty="0" err="1">
                <a:solidFill>
                  <a:prstClr val="white"/>
                </a:solidFill>
                <a:latin typeface="Trebuchet MS"/>
                <a:ea typeface="Arial" charset="0"/>
                <a:cs typeface="Trebuchet MS"/>
              </a:rPr>
              <a:t>finetuning</a:t>
            </a:r>
            <a:r>
              <a:rPr lang="en-US" sz="1600" dirty="0">
                <a:solidFill>
                  <a:prstClr val="white"/>
                </a:solidFill>
                <a:latin typeface="Trebuchet MS"/>
                <a:ea typeface="Arial" charset="0"/>
                <a:cs typeface="Trebuchet MS"/>
              </a:rPr>
              <a:t> of parameters, and the strong dependence of physics at the weak scale on the physics at (presumably) much higher scale.</a:t>
            </a:r>
          </a:p>
          <a:p>
            <a:pPr marL="342900" indent="-342900">
              <a:lnSpc>
                <a:spcPct val="130000"/>
              </a:lnSpc>
              <a:spcBef>
                <a:spcPct val="50000"/>
              </a:spcBef>
              <a:buFont typeface="Arial"/>
              <a:buChar char="•"/>
            </a:pPr>
            <a:r>
              <a:rPr lang="en-US" sz="1600" dirty="0">
                <a:solidFill>
                  <a:prstClr val="white"/>
                </a:solidFill>
                <a:latin typeface="Trebuchet MS"/>
                <a:ea typeface="Arial" charset="0"/>
                <a:cs typeface="Trebuchet MS"/>
              </a:rPr>
              <a:t>If the Higgs radiative corrections are cut off at the scale of gravity, why is the scale of electroweak symmetry breaking so different from the scale of gravity? Why is</a:t>
            </a:r>
            <a:r>
              <a:rPr lang="en-US" sz="1600" dirty="0" smtClean="0">
                <a:solidFill>
                  <a:prstClr val="white"/>
                </a:solidFill>
                <a:latin typeface="Trebuchet MS"/>
                <a:ea typeface="Arial" charset="0"/>
                <a:cs typeface="Trebuchet MS"/>
              </a:rPr>
              <a:t> </a:t>
            </a:r>
            <a:r>
              <a:rPr lang="en-US" sz="1600" i="1" dirty="0" smtClean="0">
                <a:solidFill>
                  <a:prstClr val="white"/>
                </a:solidFill>
                <a:latin typeface="Trebuchet MS"/>
                <a:ea typeface="Arial" charset="0"/>
                <a:cs typeface="Trebuchet MS"/>
              </a:rPr>
              <a:t>M</a:t>
            </a:r>
            <a:r>
              <a:rPr lang="en-US" sz="1600" i="1" baseline="-25000" dirty="0" smtClean="0">
                <a:solidFill>
                  <a:prstClr val="white"/>
                </a:solidFill>
                <a:latin typeface="Trebuchet MS"/>
                <a:ea typeface="Arial" charset="0"/>
                <a:cs typeface="Trebuchet MS"/>
              </a:rPr>
              <a:t>W</a:t>
            </a:r>
            <a:r>
              <a:rPr lang="en-US" sz="1600" dirty="0" smtClean="0">
                <a:solidFill>
                  <a:prstClr val="white"/>
                </a:solidFill>
                <a:latin typeface="Trebuchet MS"/>
                <a:ea typeface="Arial" charset="0"/>
                <a:cs typeface="Trebuchet MS"/>
              </a:rPr>
              <a:t> </a:t>
            </a:r>
            <a:r>
              <a:rPr lang="en-US" sz="1600" dirty="0" err="1">
                <a:solidFill>
                  <a:prstClr val="white"/>
                </a:solidFill>
                <a:latin typeface="Trebuchet MS"/>
                <a:ea typeface="Arial" charset="0"/>
                <a:cs typeface="Trebuchet MS"/>
                <a:sym typeface="MT Extra" charset="0"/>
              </a:rPr>
              <a:t></a:t>
            </a:r>
            <a:r>
              <a:rPr lang="en-US" sz="1600" dirty="0">
                <a:solidFill>
                  <a:prstClr val="white"/>
                </a:solidFill>
                <a:latin typeface="Trebuchet MS"/>
                <a:ea typeface="Arial" charset="0"/>
                <a:cs typeface="Trebuchet MS"/>
              </a:rPr>
              <a:t> </a:t>
            </a:r>
            <a:r>
              <a:rPr lang="en-US" sz="1600" i="1" dirty="0" err="1">
                <a:solidFill>
                  <a:prstClr val="white"/>
                </a:solidFill>
                <a:latin typeface="Trebuchet MS"/>
                <a:ea typeface="Arial" charset="0"/>
                <a:cs typeface="Trebuchet MS"/>
              </a:rPr>
              <a:t>M</a:t>
            </a:r>
            <a:r>
              <a:rPr lang="en-US" sz="1600" baseline="-25000" dirty="0" err="1">
                <a:solidFill>
                  <a:prstClr val="white"/>
                </a:solidFill>
                <a:latin typeface="Trebuchet MS"/>
                <a:ea typeface="Arial" charset="0"/>
                <a:cs typeface="Trebuchet MS"/>
              </a:rPr>
              <a:t>Pl</a:t>
            </a:r>
            <a:r>
              <a:rPr lang="en-US" sz="1600" dirty="0">
                <a:solidFill>
                  <a:prstClr val="white"/>
                </a:solidFill>
                <a:latin typeface="Trebuchet MS"/>
                <a:ea typeface="Arial" charset="0"/>
                <a:cs typeface="Trebuchet MS"/>
              </a:rPr>
              <a:t> ?</a:t>
            </a:r>
          </a:p>
          <a:p>
            <a:pPr marL="342900" indent="-342900">
              <a:spcBef>
                <a:spcPct val="50000"/>
              </a:spcBef>
              <a:buFont typeface="Arial"/>
              <a:buChar char="•"/>
            </a:pPr>
            <a:r>
              <a:rPr lang="en-US" sz="1600" dirty="0">
                <a:solidFill>
                  <a:prstClr val="white"/>
                </a:solidFill>
                <a:latin typeface="Trebuchet MS"/>
                <a:ea typeface="Arial" charset="0"/>
                <a:cs typeface="Trebuchet MS"/>
              </a:rPr>
              <a:t>Equivalently, why is gravity so weak?</a:t>
            </a:r>
          </a:p>
        </p:txBody>
      </p:sp>
      <p:graphicFrame>
        <p:nvGraphicFramePr>
          <p:cNvPr id="35" name="Object 4"/>
          <p:cNvGraphicFramePr>
            <a:graphicFrameLocks noChangeAspect="1"/>
          </p:cNvGraphicFramePr>
          <p:nvPr/>
        </p:nvGraphicFramePr>
        <p:xfrm>
          <a:off x="4308475" y="2816754"/>
          <a:ext cx="2343150" cy="658812"/>
        </p:xfrm>
        <a:graphic>
          <a:graphicData uri="http://schemas.openxmlformats.org/presentationml/2006/ole">
            <p:oleObj spid="_x0000_s3863554" name="Equation" r:id="rId3" imgW="1803400" imgH="508000" progId="Equation.DSMT4">
              <p:embed/>
            </p:oleObj>
          </a:graphicData>
        </a:graphic>
      </p:graphicFrame>
      <p:sp>
        <p:nvSpPr>
          <p:cNvPr id="37" name="Text Box 6"/>
          <p:cNvSpPr txBox="1">
            <a:spLocks noChangeArrowheads="1"/>
          </p:cNvSpPr>
          <p:nvPr/>
        </p:nvSpPr>
        <p:spPr bwMode="auto">
          <a:xfrm>
            <a:off x="242888" y="3735388"/>
            <a:ext cx="8901112" cy="2677656"/>
          </a:xfrm>
          <a:prstGeom prst="rect">
            <a:avLst/>
          </a:prstGeom>
          <a:noFill/>
          <a:ln w="3175">
            <a:noFill/>
            <a:miter lim="800000"/>
            <a:headEnd/>
            <a:tailEnd/>
          </a:ln>
          <a:effectLst/>
        </p:spPr>
        <p:txBody>
          <a:bodyPr wrap="square">
            <a:prstTxWarp prst="textNoShape">
              <a:avLst/>
            </a:prstTxWarp>
            <a:spAutoFit/>
          </a:bodyPr>
          <a:lstStyle/>
          <a:p>
            <a:pPr>
              <a:spcBef>
                <a:spcPct val="50000"/>
              </a:spcBef>
            </a:pPr>
            <a:r>
              <a:rPr lang="en-US" sz="1600" dirty="0" smtClean="0">
                <a:solidFill>
                  <a:srgbClr val="CCFFCC"/>
                </a:solidFill>
                <a:latin typeface="Trebuchet MS"/>
                <a:ea typeface="Arial" charset="0"/>
                <a:cs typeface="Trebuchet MS"/>
              </a:rPr>
              <a:t>Ultimately, the missing protection of the scalar Higgs boson mass is related to the </a:t>
            </a:r>
            <a:r>
              <a:rPr lang="en-US" sz="1600" b="1" dirty="0" smtClean="0">
                <a:solidFill>
                  <a:srgbClr val="CCFFCC"/>
                </a:solidFill>
                <a:latin typeface="Trebuchet MS"/>
                <a:ea typeface="Arial" charset="0"/>
                <a:cs typeface="Trebuchet MS"/>
              </a:rPr>
              <a:t>absence of a symmetry principle</a:t>
            </a:r>
            <a:r>
              <a:rPr lang="en-US" sz="1600" dirty="0" smtClean="0">
                <a:solidFill>
                  <a:srgbClr val="CCFFCC"/>
                </a:solidFill>
                <a:latin typeface="Trebuchet MS"/>
                <a:ea typeface="Arial" charset="0"/>
                <a:cs typeface="Trebuchet MS"/>
              </a:rPr>
              <a:t>. Indeed, setting the Higgs mass to zero in the SM </a:t>
            </a:r>
            <a:r>
              <a:rPr lang="en-US" sz="1600" dirty="0" err="1" smtClean="0">
                <a:solidFill>
                  <a:srgbClr val="CCFFCC"/>
                </a:solidFill>
                <a:latin typeface="Trebuchet MS"/>
                <a:ea typeface="Arial" charset="0"/>
                <a:cs typeface="Trebuchet MS"/>
              </a:rPr>
              <a:t>Lagrangian</a:t>
            </a:r>
            <a:r>
              <a:rPr lang="en-US" sz="1600" dirty="0" smtClean="0">
                <a:solidFill>
                  <a:srgbClr val="CCFFCC"/>
                </a:solidFill>
                <a:latin typeface="Trebuchet MS"/>
                <a:ea typeface="Arial" charset="0"/>
                <a:cs typeface="Trebuchet MS"/>
              </a:rPr>
              <a:t>, </a:t>
            </a:r>
            <a:r>
              <a:rPr lang="en-US" sz="1600" b="1" dirty="0" smtClean="0">
                <a:solidFill>
                  <a:srgbClr val="CCFFCC"/>
                </a:solidFill>
                <a:latin typeface="Trebuchet MS"/>
                <a:ea typeface="Arial" charset="0"/>
                <a:cs typeface="Trebuchet MS"/>
              </a:rPr>
              <a:t>does not restore any symmetry in the model</a:t>
            </a:r>
            <a:r>
              <a:rPr lang="en-US" sz="1600" dirty="0" smtClean="0">
                <a:solidFill>
                  <a:srgbClr val="CCFFCC"/>
                </a:solidFill>
                <a:latin typeface="Trebuchet MS"/>
                <a:ea typeface="Arial" charset="0"/>
                <a:cs typeface="Trebuchet MS"/>
              </a:rPr>
              <a:t>.</a:t>
            </a:r>
          </a:p>
          <a:p>
            <a:pPr marL="444500" indent="-444500">
              <a:spcBef>
                <a:spcPct val="50000"/>
              </a:spcBef>
            </a:pPr>
            <a:r>
              <a:rPr lang="en-US" sz="1600" dirty="0" smtClean="0">
                <a:solidFill>
                  <a:srgbClr val="66CCFF"/>
                </a:solidFill>
                <a:latin typeface="Trebuchet MS"/>
                <a:ea typeface="Arial" charset="0"/>
                <a:cs typeface="Trebuchet MS"/>
              </a:rPr>
              <a:t>	</a:t>
            </a:r>
            <a:r>
              <a:rPr lang="en-US" sz="1600" dirty="0" smtClean="0">
                <a:solidFill>
                  <a:prstClr val="white"/>
                </a:solidFill>
                <a:latin typeface="Trebuchet MS"/>
                <a:ea typeface="Arial" charset="0"/>
                <a:cs typeface="Trebuchet MS"/>
              </a:rPr>
              <a:t>New physics models should address this. </a:t>
            </a:r>
            <a:r>
              <a:rPr lang="en-US" sz="1600" b="1" dirty="0" smtClean="0">
                <a:solidFill>
                  <a:prstClr val="white"/>
                </a:solidFill>
                <a:latin typeface="Trebuchet MS"/>
                <a:ea typeface="Arial" charset="0"/>
                <a:cs typeface="Trebuchet MS"/>
              </a:rPr>
              <a:t>Supersymmetry </a:t>
            </a:r>
            <a:r>
              <a:rPr lang="en-US" sz="1600" dirty="0" smtClean="0">
                <a:solidFill>
                  <a:prstClr val="white"/>
                </a:solidFill>
                <a:latin typeface="Trebuchet MS"/>
                <a:ea typeface="Arial" charset="0"/>
                <a:cs typeface="Trebuchet MS"/>
              </a:rPr>
              <a:t>for example offers the feature that </a:t>
            </a:r>
            <a:r>
              <a:rPr lang="en-US" sz="1600" dirty="0" err="1" smtClean="0">
                <a:solidFill>
                  <a:prstClr val="white"/>
                </a:solidFill>
                <a:latin typeface="Trebuchet MS"/>
                <a:ea typeface="Arial" charset="0"/>
                <a:cs typeface="Trebuchet MS"/>
              </a:rPr>
              <a:t>fermionic</a:t>
            </a:r>
            <a:r>
              <a:rPr lang="en-US" sz="1600" dirty="0" smtClean="0">
                <a:solidFill>
                  <a:prstClr val="white"/>
                </a:solidFill>
                <a:latin typeface="Trebuchet MS"/>
                <a:ea typeface="Arial" charset="0"/>
                <a:cs typeface="Trebuchet MS"/>
              </a:rPr>
              <a:t> and </a:t>
            </a:r>
            <a:r>
              <a:rPr lang="en-US" sz="1600" dirty="0" err="1" smtClean="0">
                <a:solidFill>
                  <a:prstClr val="white"/>
                </a:solidFill>
                <a:latin typeface="Trebuchet MS"/>
                <a:ea typeface="Arial" charset="0"/>
                <a:cs typeface="Trebuchet MS"/>
              </a:rPr>
              <a:t>bosonic</a:t>
            </a:r>
            <a:r>
              <a:rPr lang="en-US" sz="1600" dirty="0" smtClean="0">
                <a:solidFill>
                  <a:prstClr val="white"/>
                </a:solidFill>
                <a:latin typeface="Trebuchet MS"/>
                <a:ea typeface="Arial" charset="0"/>
                <a:cs typeface="Trebuchet MS"/>
              </a:rPr>
              <a:t> </a:t>
            </a:r>
            <a:r>
              <a:rPr lang="en-US" sz="1600" dirty="0" err="1" smtClean="0">
                <a:solidFill>
                  <a:prstClr val="white"/>
                </a:solidFill>
                <a:latin typeface="Trebuchet MS"/>
                <a:ea typeface="Arial" charset="0"/>
                <a:cs typeface="Trebuchet MS"/>
              </a:rPr>
              <a:t>d.o.f</a:t>
            </a:r>
            <a:r>
              <a:rPr lang="en-US" sz="1600" dirty="0" smtClean="0">
                <a:solidFill>
                  <a:prstClr val="white"/>
                </a:solidFill>
                <a:latin typeface="Trebuchet MS"/>
                <a:ea typeface="Arial" charset="0"/>
                <a:cs typeface="Trebuchet MS"/>
              </a:rPr>
              <a:t>. </a:t>
            </a:r>
            <a:r>
              <a:rPr lang="en-US" sz="1600" dirty="0" err="1" smtClean="0">
                <a:solidFill>
                  <a:prstClr val="white"/>
                </a:solidFill>
                <a:latin typeface="Trebuchet MS"/>
                <a:ea typeface="Arial" charset="0"/>
                <a:cs typeface="Trebuchet MS"/>
              </a:rPr>
              <a:t>consipire</a:t>
            </a:r>
            <a:r>
              <a:rPr lang="en-US" sz="1600" dirty="0" smtClean="0">
                <a:solidFill>
                  <a:prstClr val="white"/>
                </a:solidFill>
                <a:latin typeface="Trebuchet MS"/>
                <a:ea typeface="Arial" charset="0"/>
                <a:cs typeface="Trebuchet MS"/>
              </a:rPr>
              <a:t> to cancel the quadratic loop divergences, when the symmetry is exact</a:t>
            </a:r>
          </a:p>
          <a:p>
            <a:pPr marL="444500" indent="-444500">
              <a:spcBef>
                <a:spcPct val="50000"/>
              </a:spcBef>
            </a:pPr>
            <a:r>
              <a:rPr lang="en-US" sz="1600" dirty="0" smtClean="0">
                <a:solidFill>
                  <a:prstClr val="white"/>
                </a:solidFill>
                <a:latin typeface="Trebuchet MS"/>
                <a:ea typeface="Arial" charset="0"/>
                <a:cs typeface="Trebuchet MS"/>
              </a:rPr>
              <a:t>	Other models, like the </a:t>
            </a:r>
            <a:r>
              <a:rPr lang="en-US" sz="1600" b="1" dirty="0" smtClean="0">
                <a:solidFill>
                  <a:prstClr val="white"/>
                </a:solidFill>
                <a:latin typeface="Trebuchet MS"/>
                <a:ea typeface="Arial" charset="0"/>
                <a:cs typeface="Trebuchet MS"/>
              </a:rPr>
              <a:t>Little Higgs</a:t>
            </a:r>
            <a:r>
              <a:rPr lang="en-US" sz="1600" dirty="0" smtClean="0">
                <a:solidFill>
                  <a:prstClr val="white"/>
                </a:solidFill>
                <a:latin typeface="Trebuchet MS"/>
                <a:ea typeface="Arial" charset="0"/>
                <a:cs typeface="Trebuchet MS"/>
              </a:rPr>
              <a:t>, interpret the Higgs as Goldstone boson of some approximate symmetry. </a:t>
            </a:r>
          </a:p>
          <a:p>
            <a:pPr marL="444500" indent="-444500">
              <a:spcBef>
                <a:spcPct val="50000"/>
              </a:spcBef>
            </a:pPr>
            <a:r>
              <a:rPr lang="en-US" sz="1600" dirty="0" smtClean="0">
                <a:solidFill>
                  <a:srgbClr val="FFFF00"/>
                </a:solidFill>
                <a:latin typeface="Trebuchet MS"/>
                <a:ea typeface="Arial" charset="0"/>
                <a:cs typeface="Trebuchet MS"/>
              </a:rPr>
              <a:t>	</a:t>
            </a:r>
            <a:r>
              <a:rPr lang="en-US" sz="1600" dirty="0" err="1" smtClean="0">
                <a:solidFill>
                  <a:srgbClr val="FFFF00"/>
                </a:solidFill>
                <a:latin typeface="Trebuchet MS"/>
                <a:ea typeface="Arial" charset="0"/>
                <a:cs typeface="Trebuchet MS"/>
                <a:sym typeface="Wingdings"/>
              </a:rPr>
              <a:t></a:t>
            </a:r>
            <a:r>
              <a:rPr lang="en-US" sz="1600" dirty="0" smtClean="0">
                <a:solidFill>
                  <a:srgbClr val="FFFF00"/>
                </a:solidFill>
                <a:latin typeface="Trebuchet MS"/>
                <a:ea typeface="Arial" charset="0"/>
                <a:cs typeface="Trebuchet MS"/>
                <a:sym typeface="Wingdings"/>
              </a:rPr>
              <a:t> </a:t>
            </a:r>
            <a:r>
              <a:rPr lang="en-US" sz="1600" i="1" dirty="0" smtClean="0">
                <a:solidFill>
                  <a:srgbClr val="FFFF00"/>
                </a:solidFill>
                <a:latin typeface="Trebuchet MS"/>
                <a:ea typeface="Arial" charset="0"/>
                <a:cs typeface="Trebuchet MS"/>
                <a:sym typeface="Wingdings"/>
              </a:rPr>
              <a:t>M</a:t>
            </a:r>
            <a:r>
              <a:rPr lang="en-US" sz="1600" i="1" baseline="-25000" dirty="0" smtClean="0">
                <a:solidFill>
                  <a:srgbClr val="FFFF00"/>
                </a:solidFill>
                <a:latin typeface="Trebuchet MS"/>
                <a:ea typeface="Arial" charset="0"/>
                <a:cs typeface="Trebuchet MS"/>
                <a:sym typeface="Wingdings"/>
              </a:rPr>
              <a:t>H</a:t>
            </a:r>
            <a:r>
              <a:rPr lang="en-US" sz="1600" dirty="0" smtClean="0">
                <a:solidFill>
                  <a:srgbClr val="FFFF00"/>
                </a:solidFill>
                <a:latin typeface="Trebuchet MS"/>
                <a:ea typeface="Arial" charset="0"/>
                <a:cs typeface="Trebuchet MS"/>
                <a:sym typeface="Wingdings"/>
              </a:rPr>
              <a:t> becomes a deviation from some exact symmetry, and thus is </a:t>
            </a:r>
            <a:r>
              <a:rPr lang="en-US" sz="1600" b="1" dirty="0" smtClean="0">
                <a:solidFill>
                  <a:srgbClr val="FFFF00"/>
                </a:solidFill>
                <a:latin typeface="Trebuchet MS"/>
                <a:ea typeface="Arial" charset="0"/>
                <a:cs typeface="Trebuchet MS"/>
                <a:sym typeface="Wingdings"/>
              </a:rPr>
              <a:t>intrinsically small </a:t>
            </a:r>
            <a:r>
              <a:rPr lang="en-US" sz="1600" dirty="0" smtClean="0">
                <a:solidFill>
                  <a:srgbClr val="FFFF00"/>
                </a:solidFill>
                <a:latin typeface="Trebuchet MS"/>
                <a:ea typeface="Arial" charset="0"/>
                <a:cs typeface="Trebuchet MS"/>
                <a:sym typeface="Wingdings"/>
              </a:rPr>
              <a:t>!</a:t>
            </a:r>
            <a:endParaRPr lang="fr-FR" sz="1600" dirty="0">
              <a:solidFill>
                <a:srgbClr val="FFFF00"/>
              </a:solidFill>
              <a:latin typeface="Trebuchet MS"/>
              <a:ea typeface="Arial" charset="0"/>
              <a:cs typeface="Trebuchet MS"/>
            </a:endParaRPr>
          </a:p>
        </p:txBody>
      </p:sp>
      <p:sp>
        <p:nvSpPr>
          <p:cNvPr id="38" name="Text Box 7"/>
          <p:cNvSpPr txBox="1">
            <a:spLocks noChangeArrowheads="1"/>
          </p:cNvSpPr>
          <p:nvPr/>
        </p:nvSpPr>
        <p:spPr bwMode="auto">
          <a:xfrm>
            <a:off x="242888" y="937151"/>
            <a:ext cx="4723995" cy="461665"/>
          </a:xfrm>
          <a:prstGeom prst="rect">
            <a:avLst/>
          </a:prstGeom>
          <a:noFill/>
          <a:ln w="3175">
            <a:noFill/>
            <a:miter lim="800000"/>
            <a:headEnd/>
            <a:tailEnd/>
          </a:ln>
          <a:effectLst/>
        </p:spPr>
        <p:txBody>
          <a:bodyPr wrap="square">
            <a:prstTxWarp prst="textNoShape">
              <a:avLst/>
            </a:prstTxWarp>
            <a:spAutoFit/>
          </a:bodyPr>
          <a:lstStyle/>
          <a:p>
            <a:pPr marL="342900" indent="-342900">
              <a:spcBef>
                <a:spcPct val="50000"/>
              </a:spcBef>
            </a:pPr>
            <a:r>
              <a:rPr lang="en-US" dirty="0">
                <a:solidFill>
                  <a:srgbClr val="FFFF66"/>
                </a:solidFill>
                <a:latin typeface="Trebuchet MS"/>
                <a:ea typeface="Arial" charset="0"/>
                <a:cs typeface="Trebuchet MS"/>
              </a:rPr>
              <a:t>The Gauge Hierarchy Problem…</a:t>
            </a:r>
            <a:endParaRPr lang="fr-FR" dirty="0">
              <a:solidFill>
                <a:srgbClr val="FFFF66"/>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up)">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4" name="Oval 2"/>
          <p:cNvSpPr>
            <a:spLocks noChangeArrowheads="1"/>
          </p:cNvSpPr>
          <p:nvPr/>
        </p:nvSpPr>
        <p:spPr bwMode="auto">
          <a:xfrm>
            <a:off x="5651500" y="2176463"/>
            <a:ext cx="647700" cy="647700"/>
          </a:xfrm>
          <a:prstGeom prst="ellipse">
            <a:avLst/>
          </a:prstGeom>
          <a:noFill/>
          <a:ln w="19050">
            <a:solidFill>
              <a:srgbClr val="FFFF00"/>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5" name="Text Box 3"/>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Mass of the Scalar is Unprotected</a:t>
            </a:r>
            <a:endParaRPr lang="en-US" sz="2000" dirty="0">
              <a:solidFill>
                <a:prstClr val="white"/>
              </a:solidFill>
              <a:latin typeface="Trebuchet MS"/>
              <a:cs typeface="Trebuchet MS"/>
            </a:endParaRPr>
          </a:p>
        </p:txBody>
      </p:sp>
      <p:sp>
        <p:nvSpPr>
          <p:cNvPr id="6" name="Text Box 4"/>
          <p:cNvSpPr txBox="1">
            <a:spLocks noChangeArrowheads="1"/>
          </p:cNvSpPr>
          <p:nvPr/>
        </p:nvSpPr>
        <p:spPr bwMode="auto">
          <a:xfrm>
            <a:off x="250825" y="908050"/>
            <a:ext cx="8659813" cy="703263"/>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US" sz="1600" b="1">
                <a:solidFill>
                  <a:prstClr val="white"/>
                </a:solidFill>
                <a:ea typeface="Arial" charset="0"/>
                <a:cs typeface="Arial" charset="0"/>
              </a:rPr>
              <a:t>If a Higgs boson with mass &lt; 1 TeV is discovered, the Standard Model is complete !</a:t>
            </a:r>
          </a:p>
          <a:p>
            <a:pPr marL="342900" indent="-342900">
              <a:spcBef>
                <a:spcPct val="50000"/>
              </a:spcBef>
              <a:buFont typeface="Arial"/>
              <a:buChar char="•"/>
            </a:pPr>
            <a:r>
              <a:rPr lang="en-US" sz="1600">
                <a:solidFill>
                  <a:prstClr val="white"/>
                </a:solidFill>
                <a:ea typeface="Arial" charset="0"/>
                <a:cs typeface="Arial" charset="0"/>
              </a:rPr>
              <a:t>However, when computing radiative corrections to the bare Higgs mass a problem occurs:</a:t>
            </a:r>
            <a:endParaRPr lang="en-US" sz="1200">
              <a:solidFill>
                <a:prstClr val="white"/>
              </a:solidFill>
              <a:ea typeface="Arial" charset="0"/>
              <a:cs typeface="Arial" charset="0"/>
              <a:sym typeface="Symbol" charset="2"/>
            </a:endParaRPr>
          </a:p>
        </p:txBody>
      </p:sp>
      <p:sp>
        <p:nvSpPr>
          <p:cNvPr id="7" name="Line 5"/>
          <p:cNvSpPr>
            <a:spLocks noChangeShapeType="1"/>
          </p:cNvSpPr>
          <p:nvPr/>
        </p:nvSpPr>
        <p:spPr bwMode="auto">
          <a:xfrm>
            <a:off x="1473200" y="2479675"/>
            <a:ext cx="1009650" cy="0"/>
          </a:xfrm>
          <a:prstGeom prst="line">
            <a:avLst/>
          </a:prstGeom>
          <a:noFill/>
          <a:ln w="19050">
            <a:solidFill>
              <a:srgbClr val="FFFF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8" name="Line 6"/>
          <p:cNvSpPr>
            <a:spLocks noChangeShapeType="1"/>
          </p:cNvSpPr>
          <p:nvPr/>
        </p:nvSpPr>
        <p:spPr bwMode="auto">
          <a:xfrm>
            <a:off x="3128963" y="2479675"/>
            <a:ext cx="1009650" cy="0"/>
          </a:xfrm>
          <a:prstGeom prst="line">
            <a:avLst/>
          </a:prstGeom>
          <a:noFill/>
          <a:ln w="19050">
            <a:solidFill>
              <a:srgbClr val="FFFF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9" name="Oval 7"/>
          <p:cNvSpPr>
            <a:spLocks noChangeArrowheads="1"/>
          </p:cNvSpPr>
          <p:nvPr/>
        </p:nvSpPr>
        <p:spPr bwMode="auto">
          <a:xfrm>
            <a:off x="2482850" y="2157413"/>
            <a:ext cx="647700" cy="647700"/>
          </a:xfrm>
          <a:prstGeom prst="ellipse">
            <a:avLst/>
          </a:prstGeom>
          <a:noFill/>
          <a:ln w="19050">
            <a:solidFill>
              <a:srgbClr val="00FF00"/>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10" name="Object 8"/>
          <p:cNvGraphicFramePr>
            <a:graphicFrameLocks noChangeAspect="1"/>
          </p:cNvGraphicFramePr>
          <p:nvPr/>
        </p:nvGraphicFramePr>
        <p:xfrm>
          <a:off x="2736850" y="2174875"/>
          <a:ext cx="131763" cy="230188"/>
        </p:xfrm>
        <a:graphic>
          <a:graphicData uri="http://schemas.openxmlformats.org/presentationml/2006/ole">
            <p:oleObj spid="_x0000_s3131394" name="Equation" r:id="rId3" imgW="101600" imgH="177800" progId="Equation.DSMT4">
              <p:embed/>
            </p:oleObj>
          </a:graphicData>
        </a:graphic>
      </p:graphicFrame>
      <p:graphicFrame>
        <p:nvGraphicFramePr>
          <p:cNvPr id="11" name="Object 9"/>
          <p:cNvGraphicFramePr>
            <a:graphicFrameLocks noChangeAspect="1"/>
          </p:cNvGraphicFramePr>
          <p:nvPr/>
        </p:nvGraphicFramePr>
        <p:xfrm>
          <a:off x="2732088" y="2517775"/>
          <a:ext cx="165100" cy="280988"/>
        </p:xfrm>
        <a:graphic>
          <a:graphicData uri="http://schemas.openxmlformats.org/presentationml/2006/ole">
            <p:oleObj spid="_x0000_s3131395" name="Equation" r:id="rId4" imgW="127000" imgH="215900" progId="Equation.DSMT4">
              <p:embed/>
            </p:oleObj>
          </a:graphicData>
        </a:graphic>
      </p:graphicFrame>
      <p:sp>
        <p:nvSpPr>
          <p:cNvPr id="12" name="Oval 10"/>
          <p:cNvSpPr>
            <a:spLocks noChangeArrowheads="1"/>
          </p:cNvSpPr>
          <p:nvPr/>
        </p:nvSpPr>
        <p:spPr bwMode="auto">
          <a:xfrm>
            <a:off x="3097213" y="2439988"/>
            <a:ext cx="71437"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13" name="Oval 11"/>
          <p:cNvSpPr>
            <a:spLocks noChangeArrowheads="1"/>
          </p:cNvSpPr>
          <p:nvPr/>
        </p:nvSpPr>
        <p:spPr bwMode="auto">
          <a:xfrm>
            <a:off x="2443163" y="2439988"/>
            <a:ext cx="71437"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14" name="Line 12"/>
          <p:cNvSpPr>
            <a:spLocks noChangeShapeType="1"/>
          </p:cNvSpPr>
          <p:nvPr/>
        </p:nvSpPr>
        <p:spPr bwMode="auto">
          <a:xfrm flipV="1">
            <a:off x="4616450" y="2817813"/>
            <a:ext cx="2690813" cy="22225"/>
          </a:xfrm>
          <a:prstGeom prst="line">
            <a:avLst/>
          </a:prstGeom>
          <a:noFill/>
          <a:ln w="19050">
            <a:solidFill>
              <a:srgbClr val="FFFF00"/>
            </a:solidFill>
            <a:prstDash val="dash"/>
            <a:round/>
            <a:headEnd/>
            <a:tailEnd/>
          </a:ln>
          <a:effectLst/>
        </p:spPr>
        <p:txBody>
          <a:bodyPr anchor="ctr">
            <a:prstTxWarp prst="textNoShape">
              <a:avLst/>
            </a:prstTxWarp>
            <a:spAutoFit/>
          </a:bodyPr>
          <a:lstStyle/>
          <a:p>
            <a:endParaRPr lang="en-GB">
              <a:solidFill>
                <a:prstClr val="black"/>
              </a:solidFill>
            </a:endParaRPr>
          </a:p>
        </p:txBody>
      </p:sp>
      <p:sp>
        <p:nvSpPr>
          <p:cNvPr id="15" name="Oval 13"/>
          <p:cNvSpPr>
            <a:spLocks noChangeArrowheads="1"/>
          </p:cNvSpPr>
          <p:nvPr/>
        </p:nvSpPr>
        <p:spPr bwMode="auto">
          <a:xfrm>
            <a:off x="5934075" y="2784475"/>
            <a:ext cx="71438"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16" name="Object 14"/>
          <p:cNvGraphicFramePr>
            <a:graphicFrameLocks noChangeAspect="1"/>
          </p:cNvGraphicFramePr>
          <p:nvPr/>
        </p:nvGraphicFramePr>
        <p:xfrm>
          <a:off x="1833563" y="2203450"/>
          <a:ext cx="214312" cy="214313"/>
        </p:xfrm>
        <a:graphic>
          <a:graphicData uri="http://schemas.openxmlformats.org/presentationml/2006/ole">
            <p:oleObj spid="_x0000_s3131396" name="Equation" r:id="rId5" imgW="165100" imgH="165100" progId="Equation.DSMT4">
              <p:embed/>
            </p:oleObj>
          </a:graphicData>
        </a:graphic>
      </p:graphicFrame>
      <p:graphicFrame>
        <p:nvGraphicFramePr>
          <p:cNvPr id="17" name="Object 15"/>
          <p:cNvGraphicFramePr>
            <a:graphicFrameLocks noChangeAspect="1"/>
          </p:cNvGraphicFramePr>
          <p:nvPr/>
        </p:nvGraphicFramePr>
        <p:xfrm>
          <a:off x="3563938" y="2201863"/>
          <a:ext cx="214312" cy="214312"/>
        </p:xfrm>
        <a:graphic>
          <a:graphicData uri="http://schemas.openxmlformats.org/presentationml/2006/ole">
            <p:oleObj spid="_x0000_s3131397" name="Equation" r:id="rId6" imgW="165100" imgH="165100" progId="Equation.DSMT4">
              <p:embed/>
            </p:oleObj>
          </a:graphicData>
        </a:graphic>
      </p:graphicFrame>
      <p:graphicFrame>
        <p:nvGraphicFramePr>
          <p:cNvPr id="18" name="Object 16"/>
          <p:cNvGraphicFramePr>
            <a:graphicFrameLocks noChangeAspect="1"/>
          </p:cNvGraphicFramePr>
          <p:nvPr/>
        </p:nvGraphicFramePr>
        <p:xfrm>
          <a:off x="5076825" y="2530475"/>
          <a:ext cx="214313" cy="214313"/>
        </p:xfrm>
        <a:graphic>
          <a:graphicData uri="http://schemas.openxmlformats.org/presentationml/2006/ole">
            <p:oleObj spid="_x0000_s3131398" name="Equation" r:id="rId7" imgW="165100" imgH="165100" progId="Equation.DSMT4">
              <p:embed/>
            </p:oleObj>
          </a:graphicData>
        </a:graphic>
      </p:graphicFrame>
      <p:graphicFrame>
        <p:nvGraphicFramePr>
          <p:cNvPr id="19" name="Object 17"/>
          <p:cNvGraphicFramePr>
            <a:graphicFrameLocks noChangeAspect="1"/>
          </p:cNvGraphicFramePr>
          <p:nvPr/>
        </p:nvGraphicFramePr>
        <p:xfrm>
          <a:off x="6657975" y="2528888"/>
          <a:ext cx="214313" cy="214312"/>
        </p:xfrm>
        <a:graphic>
          <a:graphicData uri="http://schemas.openxmlformats.org/presentationml/2006/ole">
            <p:oleObj spid="_x0000_s3131399" name="Equation" r:id="rId8" imgW="165100" imgH="165100" progId="Equation.DSMT4">
              <p:embed/>
            </p:oleObj>
          </a:graphicData>
        </a:graphic>
      </p:graphicFrame>
      <p:graphicFrame>
        <p:nvGraphicFramePr>
          <p:cNvPr id="20" name="Object 18"/>
          <p:cNvGraphicFramePr>
            <a:graphicFrameLocks noChangeAspect="1"/>
          </p:cNvGraphicFramePr>
          <p:nvPr/>
        </p:nvGraphicFramePr>
        <p:xfrm>
          <a:off x="5581650" y="1900238"/>
          <a:ext cx="825500" cy="263525"/>
        </p:xfrm>
        <a:graphic>
          <a:graphicData uri="http://schemas.openxmlformats.org/presentationml/2006/ole">
            <p:oleObj spid="_x0000_s3131400" name="Equation" r:id="rId9" imgW="635000" imgH="203200" progId="Equation.DSMT4">
              <p:embed/>
            </p:oleObj>
          </a:graphicData>
        </a:graphic>
      </p:graphicFrame>
      <p:sp>
        <p:nvSpPr>
          <p:cNvPr id="21" name="Rectangle 19"/>
          <p:cNvSpPr>
            <a:spLocks noChangeArrowheads="1"/>
          </p:cNvSpPr>
          <p:nvPr/>
        </p:nvSpPr>
        <p:spPr bwMode="auto">
          <a:xfrm>
            <a:off x="1258888" y="1843088"/>
            <a:ext cx="6264275" cy="1152525"/>
          </a:xfrm>
          <a:prstGeom prst="rect">
            <a:avLst/>
          </a:prstGeom>
          <a:noFill/>
          <a:ln w="3175">
            <a:solidFill>
              <a:schemeClr val="bg2"/>
            </a:solidFill>
            <a:miter lim="800000"/>
            <a:headEnd/>
            <a:tailEnd/>
          </a:ln>
          <a:effectLst/>
        </p:spPr>
        <p:txBody>
          <a:bodyPr anchor="ctr">
            <a:prstTxWarp prst="textNoShape">
              <a:avLst/>
            </a:prstTxWarp>
            <a:spAutoFit/>
          </a:bodyPr>
          <a:lstStyle/>
          <a:p>
            <a:endParaRPr lang="en-GB">
              <a:solidFill>
                <a:prstClr val="black"/>
              </a:solidFill>
            </a:endParaRPr>
          </a:p>
        </p:txBody>
      </p:sp>
      <p:sp>
        <p:nvSpPr>
          <p:cNvPr id="22" name="Text Box 20"/>
          <p:cNvSpPr txBox="1">
            <a:spLocks noChangeArrowheads="1"/>
          </p:cNvSpPr>
          <p:nvPr/>
        </p:nvSpPr>
        <p:spPr bwMode="auto">
          <a:xfrm>
            <a:off x="7164388" y="2428875"/>
            <a:ext cx="1389062" cy="639763"/>
          </a:xfrm>
          <a:prstGeom prst="rect">
            <a:avLst/>
          </a:prstGeom>
          <a:noFill/>
          <a:ln w="3175">
            <a:noFill/>
            <a:miter lim="800000"/>
            <a:headEnd/>
            <a:tailEnd/>
          </a:ln>
          <a:effectLst/>
        </p:spPr>
        <p:txBody>
          <a:bodyPr>
            <a:prstTxWarp prst="textNoShape">
              <a:avLst/>
            </a:prstTxWarp>
            <a:spAutoFit/>
          </a:bodyPr>
          <a:lstStyle/>
          <a:p>
            <a:pPr marL="342900" indent="-342900">
              <a:spcBef>
                <a:spcPct val="50000"/>
              </a:spcBef>
            </a:pPr>
            <a:r>
              <a:rPr lang="en-US" sz="1200">
                <a:solidFill>
                  <a:prstClr val="white"/>
                </a:solidFill>
                <a:ea typeface="Arial" charset="0"/>
                <a:cs typeface="Arial" charset="0"/>
              </a:rPr>
              <a:t>	Higgs radiative corrections</a:t>
            </a:r>
            <a:endParaRPr lang="fr-FR" sz="1200">
              <a:solidFill>
                <a:prstClr val="white"/>
              </a:solidFill>
              <a:ea typeface="Arial" charset="0"/>
              <a:cs typeface="Arial" charset="0"/>
            </a:endParaRPr>
          </a:p>
        </p:txBody>
      </p:sp>
      <p:sp>
        <p:nvSpPr>
          <p:cNvPr id="23" name="AutoShape 21"/>
          <p:cNvSpPr>
            <a:spLocks/>
          </p:cNvSpPr>
          <p:nvPr/>
        </p:nvSpPr>
        <p:spPr bwMode="auto">
          <a:xfrm rot="16200000">
            <a:off x="4861719" y="3264694"/>
            <a:ext cx="142875" cy="1439863"/>
          </a:xfrm>
          <a:prstGeom prst="leftBrace">
            <a:avLst>
              <a:gd name="adj1" fmla="val 83982"/>
              <a:gd name="adj2" fmla="val 50000"/>
            </a:avLst>
          </a:prstGeom>
          <a:noFill/>
          <a:ln w="3175">
            <a:solidFill>
              <a:srgbClr val="FF7575"/>
            </a:solidFill>
            <a:round/>
            <a:headEnd/>
            <a:tailEnd/>
          </a:ln>
          <a:effectLst/>
        </p:spPr>
        <p:txBody>
          <a:bodyPr anchor="ctr">
            <a:prstTxWarp prst="textNoShape">
              <a:avLst/>
            </a:prstTxWarp>
            <a:spAutoFit/>
          </a:bodyPr>
          <a:lstStyle/>
          <a:p>
            <a:endParaRPr lang="en-GB">
              <a:solidFill>
                <a:prstClr val="black"/>
              </a:solidFill>
            </a:endParaRPr>
          </a:p>
        </p:txBody>
      </p:sp>
      <p:sp>
        <p:nvSpPr>
          <p:cNvPr id="24" name="Text Box 22"/>
          <p:cNvSpPr txBox="1">
            <a:spLocks noChangeArrowheads="1"/>
          </p:cNvSpPr>
          <p:nvPr/>
        </p:nvSpPr>
        <p:spPr bwMode="auto">
          <a:xfrm>
            <a:off x="3854450" y="4017963"/>
            <a:ext cx="2251075" cy="274637"/>
          </a:xfrm>
          <a:prstGeom prst="rect">
            <a:avLst/>
          </a:prstGeom>
          <a:noFill/>
          <a:ln w="3175">
            <a:noFill/>
            <a:miter lim="800000"/>
            <a:headEnd/>
            <a:tailEnd/>
          </a:ln>
          <a:effectLst/>
        </p:spPr>
        <p:txBody>
          <a:bodyPr wrap="none">
            <a:prstTxWarp prst="textNoShape">
              <a:avLst/>
            </a:prstTxWarp>
            <a:spAutoFit/>
          </a:bodyPr>
          <a:lstStyle/>
          <a:p>
            <a:pPr marL="342900" indent="-342900" algn="ctr">
              <a:spcBef>
                <a:spcPct val="50000"/>
              </a:spcBef>
            </a:pPr>
            <a:r>
              <a:rPr lang="en-US" sz="1200">
                <a:solidFill>
                  <a:srgbClr val="FF7575"/>
                </a:solidFill>
                <a:ea typeface="Arial" charset="0"/>
                <a:cs typeface="Arial" charset="0"/>
              </a:rPr>
              <a:t>Integral quadratically divergent</a:t>
            </a:r>
            <a:endParaRPr lang="fr-FR" sz="1200">
              <a:solidFill>
                <a:srgbClr val="FF7575"/>
              </a:solidFill>
              <a:ea typeface="Arial" charset="0"/>
              <a:cs typeface="Arial" charset="0"/>
            </a:endParaRPr>
          </a:p>
        </p:txBody>
      </p:sp>
      <p:grpSp>
        <p:nvGrpSpPr>
          <p:cNvPr id="2" name="Group 23"/>
          <p:cNvGrpSpPr>
            <a:grpSpLocks/>
          </p:cNvGrpSpPr>
          <p:nvPr/>
        </p:nvGrpSpPr>
        <p:grpSpPr bwMode="auto">
          <a:xfrm>
            <a:off x="709613" y="3214690"/>
            <a:ext cx="7540625" cy="774701"/>
            <a:chOff x="447" y="2116"/>
            <a:chExt cx="4750" cy="488"/>
          </a:xfrm>
        </p:grpSpPr>
        <p:graphicFrame>
          <p:nvGraphicFramePr>
            <p:cNvPr id="26" name="Object 24"/>
            <p:cNvGraphicFramePr>
              <a:graphicFrameLocks noChangeAspect="1"/>
            </p:cNvGraphicFramePr>
            <p:nvPr/>
          </p:nvGraphicFramePr>
          <p:xfrm>
            <a:off x="859" y="2220"/>
            <a:ext cx="811" cy="208"/>
          </p:xfrm>
          <a:graphic>
            <a:graphicData uri="http://schemas.openxmlformats.org/presentationml/2006/ole">
              <p:oleObj spid="_x0000_s3131401" name="Equation" r:id="rId10" imgW="990600" imgH="254000" progId="Equation.DSMT4">
                <p:embed/>
              </p:oleObj>
            </a:graphicData>
          </a:graphic>
        </p:graphicFrame>
        <p:graphicFrame>
          <p:nvGraphicFramePr>
            <p:cNvPr id="27" name="Object 25"/>
            <p:cNvGraphicFramePr>
              <a:graphicFrameLocks noChangeAspect="1"/>
            </p:cNvGraphicFramePr>
            <p:nvPr/>
          </p:nvGraphicFramePr>
          <p:xfrm>
            <a:off x="2308" y="2116"/>
            <a:ext cx="2889" cy="488"/>
          </p:xfrm>
          <a:graphic>
            <a:graphicData uri="http://schemas.openxmlformats.org/presentationml/2006/ole">
              <p:oleObj spid="_x0000_s3131402" name="Equation" r:id="rId11" imgW="3530600" imgH="596900" progId="Equation.DSMT4">
                <p:embed/>
              </p:oleObj>
            </a:graphicData>
          </a:graphic>
        </p:graphicFrame>
        <p:sp>
          <p:nvSpPr>
            <p:cNvPr id="28" name="Text Box 26"/>
            <p:cNvSpPr txBox="1">
              <a:spLocks noChangeArrowheads="1"/>
            </p:cNvSpPr>
            <p:nvPr/>
          </p:nvSpPr>
          <p:spPr bwMode="auto">
            <a:xfrm>
              <a:off x="1763" y="2225"/>
              <a:ext cx="451" cy="192"/>
            </a:xfrm>
            <a:prstGeom prst="rect">
              <a:avLst/>
            </a:prstGeom>
            <a:noFill/>
            <a:ln w="3175">
              <a:noFill/>
              <a:miter lim="800000"/>
              <a:headEnd/>
              <a:tailEnd/>
            </a:ln>
            <a:effectLst/>
          </p:spPr>
          <p:txBody>
            <a:bodyPr wrap="none">
              <a:prstTxWarp prst="textNoShape">
                <a:avLst/>
              </a:prstTxWarp>
              <a:spAutoFit/>
            </a:bodyPr>
            <a:lstStyle/>
            <a:p>
              <a:pPr marL="342900" indent="-342900" algn="ctr">
                <a:spcBef>
                  <a:spcPct val="50000"/>
                </a:spcBef>
              </a:pPr>
              <a:r>
                <a:rPr lang="en-US" sz="1400">
                  <a:solidFill>
                    <a:prstClr val="white"/>
                  </a:solidFill>
                  <a:ea typeface="Arial" charset="0"/>
                  <a:cs typeface="Arial" charset="0"/>
                </a:rPr>
                <a:t>where:</a:t>
              </a:r>
              <a:endParaRPr lang="fr-FR" sz="1400">
                <a:solidFill>
                  <a:prstClr val="white"/>
                </a:solidFill>
                <a:ea typeface="Arial" charset="0"/>
                <a:cs typeface="Arial" charset="0"/>
              </a:endParaRPr>
            </a:p>
          </p:txBody>
        </p:sp>
        <p:sp>
          <p:nvSpPr>
            <p:cNvPr id="29" name="AutoShape 27"/>
            <p:cNvSpPr>
              <a:spLocks noChangeArrowheads="1"/>
            </p:cNvSpPr>
            <p:nvPr/>
          </p:nvSpPr>
          <p:spPr bwMode="auto">
            <a:xfrm>
              <a:off x="447" y="2265"/>
              <a:ext cx="282" cy="108"/>
            </a:xfrm>
            <a:custGeom>
              <a:avLst/>
              <a:gdLst>
                <a:gd name="G0" fmla="+- 14600 0 0"/>
                <a:gd name="G1" fmla="+- 5727 0 0"/>
                <a:gd name="G2" fmla="+- 21600 0 5727"/>
                <a:gd name="G3" fmla="+- 10800 0 5727"/>
                <a:gd name="G4" fmla="+- 21600 0 14600"/>
                <a:gd name="G5" fmla="*/ G4 G3 10800"/>
                <a:gd name="G6" fmla="+- 21600 0 G5"/>
                <a:gd name="T0" fmla="*/ 14600 w 21600"/>
                <a:gd name="T1" fmla="*/ 0 h 21600"/>
                <a:gd name="T2" fmla="*/ 0 w 21600"/>
                <a:gd name="T3" fmla="*/ 10800 h 21600"/>
                <a:gd name="T4" fmla="*/ 146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4600" y="0"/>
                  </a:moveTo>
                  <a:lnTo>
                    <a:pt x="14600" y="5727"/>
                  </a:lnTo>
                  <a:lnTo>
                    <a:pt x="3375" y="5727"/>
                  </a:lnTo>
                  <a:lnTo>
                    <a:pt x="3375" y="15873"/>
                  </a:lnTo>
                  <a:lnTo>
                    <a:pt x="14600" y="15873"/>
                  </a:lnTo>
                  <a:lnTo>
                    <a:pt x="14600" y="21600"/>
                  </a:lnTo>
                  <a:lnTo>
                    <a:pt x="21600" y="10800"/>
                  </a:lnTo>
                  <a:close/>
                </a:path>
                <a:path w="21600" h="21600">
                  <a:moveTo>
                    <a:pt x="1350" y="5727"/>
                  </a:moveTo>
                  <a:lnTo>
                    <a:pt x="1350" y="15873"/>
                  </a:lnTo>
                  <a:lnTo>
                    <a:pt x="2700" y="15873"/>
                  </a:lnTo>
                  <a:lnTo>
                    <a:pt x="2700" y="5727"/>
                  </a:lnTo>
                  <a:close/>
                </a:path>
                <a:path w="21600" h="21600">
                  <a:moveTo>
                    <a:pt x="0" y="5727"/>
                  </a:moveTo>
                  <a:lnTo>
                    <a:pt x="0" y="15873"/>
                  </a:lnTo>
                  <a:lnTo>
                    <a:pt x="675" y="15873"/>
                  </a:lnTo>
                  <a:lnTo>
                    <a:pt x="675" y="5727"/>
                  </a:lnTo>
                  <a:close/>
                </a:path>
              </a:pathLst>
            </a:custGeom>
            <a:gradFill rotWithShape="0">
              <a:gsLst>
                <a:gs pos="0">
                  <a:srgbClr val="03D4A8"/>
                </a:gs>
                <a:gs pos="25000">
                  <a:srgbClr val="21D6E0"/>
                </a:gs>
                <a:gs pos="75000">
                  <a:srgbClr val="0087E6"/>
                </a:gs>
                <a:gs pos="100000">
                  <a:srgbClr val="005CBF"/>
                </a:gs>
              </a:gsLst>
              <a:lin ang="0" scaled="1"/>
            </a:gradFill>
            <a:ln w="12700">
              <a:noFill/>
              <a:miter lim="800000"/>
              <a:headEnd/>
              <a:tailEnd/>
            </a:ln>
            <a:effectLst/>
          </p:spPr>
          <p:txBody>
            <a:bodyPr wrap="none" anchor="ctr">
              <a:prstTxWarp prst="textNoShape">
                <a:avLst/>
              </a:prstTxWarp>
            </a:bodyPr>
            <a:lstStyle/>
            <a:p>
              <a:endParaRPr lang="en-GB">
                <a:solidFill>
                  <a:prstClr val="black"/>
                </a:solidFill>
              </a:endParaRPr>
            </a:p>
          </p:txBody>
        </p:sp>
      </p:grpSp>
      <p:sp>
        <p:nvSpPr>
          <p:cNvPr id="30" name="Text Box 28"/>
          <p:cNvSpPr txBox="1">
            <a:spLocks noChangeArrowheads="1"/>
          </p:cNvSpPr>
          <p:nvPr/>
        </p:nvSpPr>
        <p:spPr bwMode="auto">
          <a:xfrm>
            <a:off x="250825" y="4437063"/>
            <a:ext cx="8893175" cy="1069975"/>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US" sz="1600">
                <a:solidFill>
                  <a:prstClr val="white"/>
                </a:solidFill>
                <a:ea typeface="Arial" charset="0"/>
                <a:cs typeface="Arial" charset="0"/>
              </a:rPr>
              <a:t>The cut-off sets the scale where new particles and physical laws must come in </a:t>
            </a:r>
          </a:p>
          <a:p>
            <a:pPr marL="342900" indent="-342900">
              <a:spcBef>
                <a:spcPct val="50000"/>
              </a:spcBef>
              <a:buFont typeface="Arial"/>
              <a:buChar char="•"/>
            </a:pPr>
            <a:r>
              <a:rPr lang="en-US" sz="1600">
                <a:solidFill>
                  <a:prstClr val="white"/>
                </a:solidFill>
                <a:ea typeface="Arial" charset="0"/>
                <a:cs typeface="Arial" charset="0"/>
              </a:rPr>
              <a:t>Above the EW scale we only know of two scales: GUT (~10</a:t>
            </a:r>
            <a:r>
              <a:rPr lang="en-US" sz="1600" baseline="30000">
                <a:solidFill>
                  <a:prstClr val="white"/>
                </a:solidFill>
                <a:ea typeface="Arial" charset="0"/>
                <a:cs typeface="Arial" charset="0"/>
              </a:rPr>
              <a:t>16</a:t>
            </a:r>
            <a:r>
              <a:rPr lang="en-US" sz="1600">
                <a:solidFill>
                  <a:prstClr val="white"/>
                </a:solidFill>
                <a:ea typeface="Arial" charset="0"/>
                <a:cs typeface="Arial" charset="0"/>
              </a:rPr>
              <a:t> GeV) and Planck (~10</a:t>
            </a:r>
            <a:r>
              <a:rPr lang="en-US" sz="1600" baseline="30000">
                <a:solidFill>
                  <a:prstClr val="white"/>
                </a:solidFill>
                <a:ea typeface="Arial" charset="0"/>
                <a:cs typeface="Arial" charset="0"/>
              </a:rPr>
              <a:t>19</a:t>
            </a:r>
            <a:r>
              <a:rPr lang="en-US" sz="1600">
                <a:solidFill>
                  <a:prstClr val="white"/>
                </a:solidFill>
                <a:ea typeface="Arial" charset="0"/>
                <a:cs typeface="Arial" charset="0"/>
              </a:rPr>
              <a:t> GeV)</a:t>
            </a:r>
          </a:p>
          <a:p>
            <a:pPr marL="342900" indent="-342900">
              <a:spcBef>
                <a:spcPct val="50000"/>
              </a:spcBef>
              <a:buFont typeface="Arial"/>
              <a:buChar char="•"/>
            </a:pPr>
            <a:r>
              <a:rPr lang="en-US" sz="1600">
                <a:solidFill>
                  <a:prstClr val="white"/>
                </a:solidFill>
                <a:ea typeface="Arial" charset="0"/>
                <a:cs typeface="Arial" charset="0"/>
              </a:rPr>
              <a:t>Such a cut-off would require an incredible amount of finetuning to keep </a:t>
            </a:r>
            <a:r>
              <a:rPr lang="en-US" sz="1600" i="1">
                <a:solidFill>
                  <a:prstClr val="white"/>
                </a:solidFill>
                <a:ea typeface="Arial" charset="0"/>
                <a:cs typeface="Arial" charset="0"/>
              </a:rPr>
              <a:t>m</a:t>
            </a:r>
            <a:r>
              <a:rPr lang="en-US" sz="1600" i="1" baseline="-25000">
                <a:solidFill>
                  <a:prstClr val="white"/>
                </a:solidFill>
                <a:ea typeface="Arial" charset="0"/>
                <a:cs typeface="Arial" charset="0"/>
              </a:rPr>
              <a:t>H</a:t>
            </a:r>
            <a:r>
              <a:rPr lang="en-US" sz="1600">
                <a:solidFill>
                  <a:prstClr val="white"/>
                </a:solidFill>
                <a:ea typeface="Arial" charset="0"/>
                <a:cs typeface="Arial" charset="0"/>
              </a:rPr>
              <a:t> light and stable</a:t>
            </a:r>
            <a:endParaRPr lang="en-US" sz="1600">
              <a:solidFill>
                <a:prstClr val="black"/>
              </a:solidFill>
              <a:ea typeface="Arial" charset="0"/>
              <a:cs typeface="Arial" charset="0"/>
            </a:endParaRPr>
          </a:p>
        </p:txBody>
      </p:sp>
      <p:graphicFrame>
        <p:nvGraphicFramePr>
          <p:cNvPr id="31" name="Object 29"/>
          <p:cNvGraphicFramePr>
            <a:graphicFrameLocks noChangeAspect="1"/>
          </p:cNvGraphicFramePr>
          <p:nvPr/>
        </p:nvGraphicFramePr>
        <p:xfrm>
          <a:off x="3041650" y="5610225"/>
          <a:ext cx="2967038" cy="577850"/>
        </p:xfrm>
        <a:graphic>
          <a:graphicData uri="http://schemas.openxmlformats.org/presentationml/2006/ole">
            <p:oleObj spid="_x0000_s3131403" name="Equation" r:id="rId12" imgW="2286000" imgH="444500" progId="Equation.DSMT4">
              <p:embed/>
            </p:oleObj>
          </a:graphicData>
        </a:graphic>
      </p:graphicFrame>
      <p:sp>
        <p:nvSpPr>
          <p:cNvPr id="32" name="Rectangle 30"/>
          <p:cNvSpPr>
            <a:spLocks noChangeArrowheads="1"/>
          </p:cNvSpPr>
          <p:nvPr/>
        </p:nvSpPr>
        <p:spPr bwMode="auto">
          <a:xfrm>
            <a:off x="6011863" y="3149600"/>
            <a:ext cx="2736850" cy="865188"/>
          </a:xfrm>
          <a:prstGeom prst="rect">
            <a:avLst/>
          </a:prstGeom>
          <a:solidFill>
            <a:schemeClr val="tx1">
              <a:lumMod val="85000"/>
              <a:lumOff val="15000"/>
            </a:schemeClr>
          </a:solidFill>
          <a:ln w="3175">
            <a:noFill/>
            <a:miter lim="800000"/>
            <a:headEnd/>
            <a:tailEnd/>
          </a:ln>
          <a:effectLst/>
        </p:spPr>
        <p:txBody>
          <a:bodyPr anchor="ctr">
            <a:prstTxWarp prst="textNoShape">
              <a:avLst/>
            </a:prstTxWarp>
            <a:spAutoFit/>
          </a:bodyPr>
          <a:lstStyle/>
          <a:p>
            <a:endParaRPr lang="en-GB">
              <a:solidFill>
                <a:prstClr val="black"/>
              </a:solidFill>
            </a:endParaRPr>
          </a:p>
        </p:txBody>
      </p:sp>
      <p:sp>
        <p:nvSpPr>
          <p:cNvPr id="34" name="Rectangle 33"/>
          <p:cNvSpPr/>
          <p:nvPr/>
        </p:nvSpPr>
        <p:spPr>
          <a:xfrm>
            <a:off x="0" y="836083"/>
            <a:ext cx="9144000" cy="4774142"/>
          </a:xfrm>
          <a:prstGeom prst="rect">
            <a:avLst/>
          </a:prstGeom>
          <a:solidFill>
            <a:schemeClr val="tx1">
              <a:lumMod val="85000"/>
              <a:lumOff val="15000"/>
              <a:alpha val="7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3" name="Rounded Rectangular Callout 32"/>
          <p:cNvSpPr/>
          <p:nvPr/>
        </p:nvSpPr>
        <p:spPr>
          <a:xfrm>
            <a:off x="250826" y="2405063"/>
            <a:ext cx="8659812" cy="3011486"/>
          </a:xfrm>
          <a:prstGeom prst="wedgeRoundRectCallout">
            <a:avLst>
              <a:gd name="adj1" fmla="val -13251"/>
              <a:gd name="adj2" fmla="val 58909"/>
              <a:gd name="adj3" fmla="val 16667"/>
            </a:avLst>
          </a:prstGeom>
          <a:solidFill>
            <a:srgbClr val="184B5B"/>
          </a:solidFill>
          <a:ln>
            <a:noFill/>
          </a:ln>
          <a:effectLst>
            <a:glow rad="101600">
              <a:schemeClr val="bg1"/>
            </a:glow>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50000"/>
              </a:spcBef>
            </a:pPr>
            <a:r>
              <a:rPr lang="en-US" sz="1800" dirty="0" smtClean="0">
                <a:solidFill>
                  <a:srgbClr val="CCFFCC"/>
                </a:solidFill>
                <a:ea typeface="Arial" charset="0"/>
                <a:cs typeface="Arial" charset="0"/>
              </a:rPr>
              <a:t>Missing protection of scalar Higgs mass is related to </a:t>
            </a:r>
            <a:r>
              <a:rPr lang="en-US" sz="1800" b="1" dirty="0" smtClean="0">
                <a:solidFill>
                  <a:srgbClr val="CCFFCC"/>
                </a:solidFill>
                <a:ea typeface="Arial" charset="0"/>
                <a:cs typeface="Arial" charset="0"/>
              </a:rPr>
              <a:t>absence of a symmetry principle</a:t>
            </a:r>
            <a:r>
              <a:rPr lang="en-US" sz="1800" dirty="0" smtClean="0">
                <a:solidFill>
                  <a:srgbClr val="CCFFCC"/>
                </a:solidFill>
                <a:ea typeface="Arial" charset="0"/>
                <a:cs typeface="Arial" charset="0"/>
              </a:rPr>
              <a:t>. Setting </a:t>
            </a:r>
            <a:r>
              <a:rPr lang="en-US" sz="1800" i="1" dirty="0" err="1" smtClean="0">
                <a:solidFill>
                  <a:srgbClr val="CCFFCC"/>
                </a:solidFill>
                <a:ea typeface="Arial" charset="0"/>
                <a:cs typeface="Arial" charset="0"/>
              </a:rPr>
              <a:t>m</a:t>
            </a:r>
            <a:r>
              <a:rPr lang="en-US" sz="1800" i="1" baseline="-25000" dirty="0" err="1" smtClean="0">
                <a:solidFill>
                  <a:srgbClr val="CCFFCC"/>
                </a:solidFill>
                <a:ea typeface="Arial" charset="0"/>
                <a:cs typeface="Arial" charset="0"/>
              </a:rPr>
              <a:t>H</a:t>
            </a:r>
            <a:r>
              <a:rPr lang="en-US" sz="1800" dirty="0" smtClean="0">
                <a:solidFill>
                  <a:srgbClr val="CCFFCC"/>
                </a:solidFill>
                <a:ea typeface="Arial" charset="0"/>
                <a:cs typeface="Arial" charset="0"/>
              </a:rPr>
              <a:t> = 0 in SM </a:t>
            </a:r>
            <a:r>
              <a:rPr lang="en-US" sz="1800" dirty="0" err="1" smtClean="0">
                <a:solidFill>
                  <a:srgbClr val="CCFFCC"/>
                </a:solidFill>
                <a:ea typeface="Arial" charset="0"/>
                <a:cs typeface="Arial" charset="0"/>
              </a:rPr>
              <a:t>Lagrangian</a:t>
            </a:r>
            <a:r>
              <a:rPr lang="en-US" sz="1800" dirty="0" smtClean="0">
                <a:solidFill>
                  <a:srgbClr val="CCFFCC"/>
                </a:solidFill>
                <a:ea typeface="Arial" charset="0"/>
                <a:cs typeface="Arial" charset="0"/>
              </a:rPr>
              <a:t>, </a:t>
            </a:r>
            <a:r>
              <a:rPr lang="en-US" sz="1800" b="1" dirty="0" smtClean="0">
                <a:solidFill>
                  <a:srgbClr val="CCFFCC"/>
                </a:solidFill>
                <a:ea typeface="Arial" charset="0"/>
                <a:cs typeface="Arial" charset="0"/>
              </a:rPr>
              <a:t>does not restore any symmetry in the model</a:t>
            </a:r>
            <a:r>
              <a:rPr lang="en-US" sz="1800" dirty="0" smtClean="0">
                <a:solidFill>
                  <a:srgbClr val="CCFFCC"/>
                </a:solidFill>
                <a:ea typeface="Arial" charset="0"/>
                <a:cs typeface="Arial" charset="0"/>
              </a:rPr>
              <a:t>.</a:t>
            </a:r>
          </a:p>
          <a:p>
            <a:pPr marL="444500" indent="-444500">
              <a:spcBef>
                <a:spcPts val="1680"/>
              </a:spcBef>
            </a:pPr>
            <a:r>
              <a:rPr lang="en-US" sz="1800" dirty="0" smtClean="0">
                <a:solidFill>
                  <a:srgbClr val="66CCFF"/>
                </a:solidFill>
                <a:ea typeface="Arial" charset="0"/>
                <a:cs typeface="Arial" charset="0"/>
              </a:rPr>
              <a:t>	</a:t>
            </a:r>
            <a:r>
              <a:rPr lang="en-US" sz="1800" dirty="0" smtClean="0">
                <a:solidFill>
                  <a:prstClr val="white"/>
                </a:solidFill>
                <a:ea typeface="Arial" charset="0"/>
                <a:cs typeface="Arial" charset="0"/>
              </a:rPr>
              <a:t>New physics models should address this. In </a:t>
            </a:r>
            <a:r>
              <a:rPr lang="en-US" sz="1800" b="1" dirty="0" smtClean="0">
                <a:solidFill>
                  <a:prstClr val="white"/>
                </a:solidFill>
                <a:ea typeface="Arial" charset="0"/>
                <a:cs typeface="Arial" charset="0"/>
              </a:rPr>
              <a:t>Supersymmetry </a:t>
            </a:r>
            <a:r>
              <a:rPr lang="en-US" sz="1800" dirty="0" smtClean="0">
                <a:solidFill>
                  <a:prstClr val="white"/>
                </a:solidFill>
                <a:ea typeface="Arial" charset="0"/>
                <a:cs typeface="Arial" charset="0"/>
              </a:rPr>
              <a:t>for example </a:t>
            </a:r>
            <a:r>
              <a:rPr lang="en-US" sz="1800" dirty="0" err="1" smtClean="0">
                <a:solidFill>
                  <a:prstClr val="white"/>
                </a:solidFill>
                <a:ea typeface="Arial" charset="0"/>
                <a:cs typeface="Arial" charset="0"/>
              </a:rPr>
              <a:t>fermionic</a:t>
            </a:r>
            <a:r>
              <a:rPr lang="en-US" sz="1800" dirty="0" smtClean="0">
                <a:solidFill>
                  <a:prstClr val="white"/>
                </a:solidFill>
                <a:ea typeface="Arial" charset="0"/>
                <a:cs typeface="Arial" charset="0"/>
              </a:rPr>
              <a:t> and </a:t>
            </a:r>
            <a:r>
              <a:rPr lang="en-US" sz="1800" dirty="0" err="1" smtClean="0">
                <a:solidFill>
                  <a:prstClr val="white"/>
                </a:solidFill>
                <a:ea typeface="Arial" charset="0"/>
                <a:cs typeface="Arial" charset="0"/>
              </a:rPr>
              <a:t>bosonic</a:t>
            </a:r>
            <a:r>
              <a:rPr lang="en-US" sz="1800" dirty="0" smtClean="0">
                <a:solidFill>
                  <a:prstClr val="white"/>
                </a:solidFill>
                <a:ea typeface="Arial" charset="0"/>
                <a:cs typeface="Arial" charset="0"/>
              </a:rPr>
              <a:t> </a:t>
            </a:r>
            <a:r>
              <a:rPr lang="en-US" sz="1800" dirty="0" err="1" smtClean="0">
                <a:solidFill>
                  <a:prstClr val="white"/>
                </a:solidFill>
                <a:ea typeface="Arial" charset="0"/>
                <a:cs typeface="Arial" charset="0"/>
              </a:rPr>
              <a:t>d.o.f</a:t>
            </a:r>
            <a:r>
              <a:rPr lang="en-US" sz="1800" dirty="0" smtClean="0">
                <a:solidFill>
                  <a:prstClr val="white"/>
                </a:solidFill>
                <a:ea typeface="Arial" charset="0"/>
                <a:cs typeface="Arial" charset="0"/>
              </a:rPr>
              <a:t>. </a:t>
            </a:r>
            <a:r>
              <a:rPr lang="en-US" sz="1800" dirty="0" err="1" smtClean="0">
                <a:solidFill>
                  <a:prstClr val="white"/>
                </a:solidFill>
                <a:ea typeface="Arial" charset="0"/>
                <a:cs typeface="Arial" charset="0"/>
              </a:rPr>
              <a:t>consipire</a:t>
            </a:r>
            <a:r>
              <a:rPr lang="en-US" sz="1800" dirty="0" smtClean="0">
                <a:solidFill>
                  <a:prstClr val="white"/>
                </a:solidFill>
                <a:ea typeface="Arial" charset="0"/>
                <a:cs typeface="Arial" charset="0"/>
              </a:rPr>
              <a:t> to cancel loop divergences, when symmetry is exact</a:t>
            </a:r>
          </a:p>
          <a:p>
            <a:pPr marL="444500" indent="-444500">
              <a:spcBef>
                <a:spcPts val="1680"/>
              </a:spcBef>
            </a:pPr>
            <a:r>
              <a:rPr lang="en-US" sz="1800" dirty="0" smtClean="0">
                <a:solidFill>
                  <a:prstClr val="white"/>
                </a:solidFill>
                <a:ea typeface="Arial" charset="0"/>
                <a:cs typeface="Arial" charset="0"/>
              </a:rPr>
              <a:t>	Other models, like the </a:t>
            </a:r>
            <a:r>
              <a:rPr lang="en-US" sz="1800" b="1" dirty="0" smtClean="0">
                <a:solidFill>
                  <a:prstClr val="white"/>
                </a:solidFill>
                <a:ea typeface="Arial" charset="0"/>
                <a:cs typeface="Arial" charset="0"/>
              </a:rPr>
              <a:t>Little Higgs</a:t>
            </a:r>
            <a:r>
              <a:rPr lang="en-US" sz="1800" dirty="0" smtClean="0">
                <a:solidFill>
                  <a:prstClr val="white"/>
                </a:solidFill>
                <a:ea typeface="Arial" charset="0"/>
                <a:cs typeface="Arial" charset="0"/>
              </a:rPr>
              <a:t>, interpret the Higgs as Goldstone boson of some approximate symmetry. </a:t>
            </a:r>
          </a:p>
          <a:p>
            <a:pPr marL="444500" indent="-444500">
              <a:spcBef>
                <a:spcPts val="1680"/>
              </a:spcBef>
            </a:pPr>
            <a:r>
              <a:rPr lang="en-US" sz="1800" dirty="0" smtClean="0">
                <a:solidFill>
                  <a:srgbClr val="FFFF00"/>
                </a:solidFill>
                <a:ea typeface="Arial" charset="0"/>
                <a:cs typeface="Arial" charset="0"/>
              </a:rPr>
              <a:t>	</a:t>
            </a:r>
            <a:r>
              <a:rPr lang="en-US" sz="1800" i="1" dirty="0" smtClean="0">
                <a:solidFill>
                  <a:srgbClr val="FFFF00"/>
                </a:solidFill>
                <a:ea typeface="Arial" charset="0"/>
                <a:cs typeface="Arial" charset="0"/>
                <a:sym typeface="Wingdings"/>
              </a:rPr>
              <a:t>M</a:t>
            </a:r>
            <a:r>
              <a:rPr lang="en-US" sz="1800" i="1" baseline="-25000" dirty="0" smtClean="0">
                <a:solidFill>
                  <a:srgbClr val="FFFF00"/>
                </a:solidFill>
                <a:ea typeface="Arial" charset="0"/>
                <a:cs typeface="Arial" charset="0"/>
                <a:sym typeface="Wingdings"/>
              </a:rPr>
              <a:t>H</a:t>
            </a:r>
            <a:r>
              <a:rPr lang="en-US" sz="1800" dirty="0" smtClean="0">
                <a:solidFill>
                  <a:srgbClr val="FFFF00"/>
                </a:solidFill>
                <a:ea typeface="Arial" charset="0"/>
                <a:cs typeface="Arial" charset="0"/>
                <a:sym typeface="Wingdings"/>
              </a:rPr>
              <a:t> becomes deviation from some exact symmetry, and is thus </a:t>
            </a:r>
            <a:r>
              <a:rPr lang="en-US" sz="1800" b="1" dirty="0" smtClean="0">
                <a:solidFill>
                  <a:srgbClr val="FFFF00"/>
                </a:solidFill>
                <a:ea typeface="Arial" charset="0"/>
                <a:cs typeface="Arial" charset="0"/>
                <a:sym typeface="Wingdings"/>
              </a:rPr>
              <a:t>intrinsically small </a:t>
            </a:r>
            <a:r>
              <a:rPr lang="en-US" sz="1800" dirty="0" smtClean="0">
                <a:solidFill>
                  <a:srgbClr val="FFFF00"/>
                </a:solidFill>
                <a:ea typeface="Arial" charset="0"/>
                <a:cs typeface="Arial" charset="0"/>
                <a:sym typeface="Wingdings"/>
              </a:rPr>
              <a:t>!</a:t>
            </a:r>
            <a:endParaRPr lang="fr-FR" sz="1800" dirty="0">
              <a:solidFill>
                <a:srgbClr val="FFFF00"/>
              </a:solidFill>
              <a:ea typeface="Arial" charset="0"/>
              <a:cs typeface="Arial" charset="0"/>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err="1" smtClean="0">
                <a:solidFill>
                  <a:sysClr val="windowText" lastClr="000000"/>
                </a:solidFill>
                <a:latin typeface="Trebuchet MS"/>
                <a:cs typeface="Trebuchet MS"/>
              </a:rPr>
              <a:t>Brout-Englert-Higgs</a:t>
            </a:r>
            <a:r>
              <a:rPr lang="en-US" sz="1600" b="1" kern="0" dirty="0" smtClean="0">
                <a:solidFill>
                  <a:sysClr val="windowText" lastClr="000000"/>
                </a:solidFill>
                <a:latin typeface="Trebuchet MS"/>
                <a:cs typeface="Trebuchet MS"/>
              </a:rPr>
              <a:t> mechanism</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8"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9" name="TextBox 8"/>
          <p:cNvSpPr txBox="1"/>
          <p:nvPr/>
        </p:nvSpPr>
        <p:spPr>
          <a:xfrm>
            <a:off x="304800" y="1644651"/>
            <a:ext cx="8722783" cy="1384995"/>
          </a:xfrm>
          <a:prstGeom prst="rect">
            <a:avLst/>
          </a:prstGeom>
          <a:noFill/>
        </p:spPr>
        <p:txBody>
          <a:bodyPr wrap="square" rtlCol="0">
            <a:spAutoFit/>
          </a:bodyPr>
          <a:lstStyle/>
          <a:p>
            <a:pPr>
              <a:spcBef>
                <a:spcPts val="1800"/>
              </a:spcBef>
            </a:pPr>
            <a:r>
              <a:rPr lang="en-US" sz="1800" i="1" dirty="0" smtClean="0">
                <a:solidFill>
                  <a:schemeClr val="tx1">
                    <a:lumMod val="85000"/>
                    <a:lumOff val="15000"/>
                  </a:schemeClr>
                </a:solidFill>
                <a:latin typeface="Trebuchet MS"/>
                <a:cs typeface="Trebuchet MS"/>
              </a:rPr>
              <a:t>A problem</a:t>
            </a:r>
            <a:r>
              <a:rPr lang="en-US" sz="1800" dirty="0" smtClean="0">
                <a:solidFill>
                  <a:schemeClr val="tx1">
                    <a:lumMod val="85000"/>
                    <a:lumOff val="15000"/>
                  </a:schemeClr>
                </a:solidFill>
                <a:latin typeface="Trebuchet MS"/>
                <a:cs typeface="Trebuchet MS"/>
              </a:rPr>
              <a:t>: local gauge symmetry requires </a:t>
            </a:r>
            <a:r>
              <a:rPr lang="en-US" sz="1800" dirty="0" err="1" smtClean="0">
                <a:solidFill>
                  <a:srgbClr val="D00209"/>
                </a:solidFill>
                <a:latin typeface="Trebuchet MS"/>
                <a:cs typeface="Trebuchet MS"/>
              </a:rPr>
              <a:t>massless</a:t>
            </a:r>
            <a:r>
              <a:rPr lang="en-US" sz="1800" dirty="0" smtClean="0">
                <a:solidFill>
                  <a:srgbClr val="D00209"/>
                </a:solidFill>
                <a:latin typeface="Trebuchet MS"/>
                <a:cs typeface="Trebuchet MS"/>
              </a:rPr>
              <a:t> spin-1 “gauge” (=force) boson</a:t>
            </a:r>
          </a:p>
          <a:p>
            <a:pPr>
              <a:spcBef>
                <a:spcPts val="1800"/>
              </a:spcBef>
            </a:pPr>
            <a:r>
              <a:rPr lang="en-US" sz="1800" dirty="0" smtClean="0">
                <a:solidFill>
                  <a:schemeClr val="tx1">
                    <a:lumMod val="85000"/>
                    <a:lumOff val="15000"/>
                  </a:schemeClr>
                </a:solidFill>
                <a:latin typeface="Trebuchet MS"/>
                <a:cs typeface="Trebuchet MS"/>
              </a:rPr>
              <a:t>This has been well verified for QED, with a </a:t>
            </a:r>
            <a:r>
              <a:rPr lang="en-US" sz="1800" dirty="0" err="1" smtClean="0">
                <a:solidFill>
                  <a:schemeClr val="tx1">
                    <a:lumMod val="85000"/>
                    <a:lumOff val="15000"/>
                  </a:schemeClr>
                </a:solidFill>
                <a:latin typeface="Trebuchet MS"/>
                <a:cs typeface="Trebuchet MS"/>
              </a:rPr>
              <a:t>massless</a:t>
            </a:r>
            <a:r>
              <a:rPr lang="en-US" sz="1800" dirty="0" smtClean="0">
                <a:solidFill>
                  <a:schemeClr val="tx1">
                    <a:lumMod val="85000"/>
                    <a:lumOff val="15000"/>
                  </a:schemeClr>
                </a:solidFill>
                <a:latin typeface="Trebuchet MS"/>
                <a:cs typeface="Trebuchet MS"/>
              </a:rPr>
              <a:t> photon </a:t>
            </a:r>
            <a:r>
              <a:rPr lang="en-US" sz="1600" dirty="0" smtClean="0">
                <a:solidFill>
                  <a:schemeClr val="tx1">
                    <a:lumMod val="65000"/>
                    <a:lumOff val="35000"/>
                  </a:schemeClr>
                </a:solidFill>
                <a:latin typeface="Trebuchet MS"/>
                <a:cs typeface="Trebuchet MS"/>
              </a:rPr>
              <a:t>(= infinite range)</a:t>
            </a:r>
            <a:endParaRPr lang="en-US" sz="1800" dirty="0" smtClean="0">
              <a:solidFill>
                <a:schemeClr val="tx1">
                  <a:lumMod val="65000"/>
                  <a:lumOff val="35000"/>
                </a:schemeClr>
              </a:solidFill>
              <a:latin typeface="Trebuchet MS"/>
              <a:cs typeface="Trebuchet MS"/>
            </a:endParaRPr>
          </a:p>
          <a:p>
            <a:pPr>
              <a:spcBef>
                <a:spcPts val="1800"/>
              </a:spcBef>
            </a:pPr>
            <a:r>
              <a:rPr lang="en-US" sz="1800" dirty="0" smtClean="0">
                <a:solidFill>
                  <a:schemeClr val="tx1">
                    <a:lumMod val="85000"/>
                    <a:lumOff val="15000"/>
                  </a:schemeClr>
                </a:solidFill>
                <a:latin typeface="Trebuchet MS"/>
                <a:cs typeface="Trebuchet MS"/>
              </a:rPr>
              <a:t>However, the </a:t>
            </a:r>
            <a:r>
              <a:rPr lang="en-US" sz="1800" i="1" dirty="0" smtClean="0">
                <a:solidFill>
                  <a:srgbClr val="D00209"/>
                </a:solidFill>
                <a:latin typeface="Trebuchet MS"/>
                <a:cs typeface="Trebuchet MS"/>
              </a:rPr>
              <a:t>W</a:t>
            </a:r>
            <a:r>
              <a:rPr lang="en-US" sz="1800" dirty="0" smtClean="0">
                <a:solidFill>
                  <a:srgbClr val="D00209"/>
                </a:solidFill>
                <a:latin typeface="Trebuchet MS"/>
                <a:cs typeface="Trebuchet MS"/>
              </a:rPr>
              <a:t>, </a:t>
            </a:r>
            <a:r>
              <a:rPr lang="en-US" sz="1800" i="1" dirty="0" smtClean="0">
                <a:solidFill>
                  <a:srgbClr val="D00209"/>
                </a:solidFill>
                <a:latin typeface="Trebuchet MS"/>
                <a:cs typeface="Trebuchet MS"/>
              </a:rPr>
              <a:t>Z</a:t>
            </a:r>
            <a:r>
              <a:rPr lang="en-US" sz="1800" dirty="0" smtClean="0">
                <a:solidFill>
                  <a:srgbClr val="D00209"/>
                </a:solidFill>
                <a:latin typeface="Trebuchet MS"/>
                <a:cs typeface="Trebuchet MS"/>
              </a:rPr>
              <a:t> bosons are massive </a:t>
            </a:r>
            <a:r>
              <a:rPr lang="en-US" sz="1600" dirty="0" smtClean="0">
                <a:solidFill>
                  <a:srgbClr val="595959"/>
                </a:solidFill>
                <a:latin typeface="Trebuchet MS"/>
                <a:cs typeface="Trebuchet MS"/>
              </a:rPr>
              <a:t>(= finite range ~10</a:t>
            </a:r>
            <a:r>
              <a:rPr lang="en-US" sz="1600" baseline="30000" dirty="0" smtClean="0">
                <a:solidFill>
                  <a:srgbClr val="595959"/>
                </a:solidFill>
                <a:latin typeface="Trebuchet MS"/>
                <a:cs typeface="Trebuchet MS"/>
              </a:rPr>
              <a:t>−15</a:t>
            </a:r>
            <a:r>
              <a:rPr lang="en-US" sz="1600" dirty="0" smtClean="0">
                <a:solidFill>
                  <a:srgbClr val="595959"/>
                </a:solidFill>
                <a:latin typeface="Trebuchet MS"/>
                <a:cs typeface="Trebuchet MS"/>
              </a:rPr>
              <a:t> cm)</a:t>
            </a:r>
            <a:endParaRPr lang="en-US" sz="1800" dirty="0" smtClean="0">
              <a:solidFill>
                <a:srgbClr val="595959"/>
              </a:solidFill>
              <a:latin typeface="Trebuchet MS"/>
              <a:cs typeface="Trebuchet MS"/>
            </a:endParaRPr>
          </a:p>
        </p:txBody>
      </p:sp>
      <p:sp>
        <p:nvSpPr>
          <p:cNvPr id="34" name="Rectangle 33"/>
          <p:cNvSpPr/>
          <p:nvPr/>
        </p:nvSpPr>
        <p:spPr>
          <a:xfrm>
            <a:off x="0" y="5435024"/>
            <a:ext cx="9144000" cy="633123"/>
          </a:xfrm>
          <a:prstGeom prst="rect">
            <a:avLst/>
          </a:prstGeom>
          <a:solidFill>
            <a:srgbClr val="CCFF00"/>
          </a:solidFill>
        </p:spPr>
        <p:txBody>
          <a:bodyPr wrap="square" bIns="93600">
            <a:spAutoFit/>
          </a:bodyPr>
          <a:lstStyle/>
          <a:p>
            <a:pPr algn="ctr">
              <a:spcBef>
                <a:spcPts val="1800"/>
              </a:spcBef>
            </a:pPr>
            <a:r>
              <a:rPr lang="en-US" sz="1800" dirty="0" smtClean="0">
                <a:solidFill>
                  <a:schemeClr val="tx1">
                    <a:lumMod val="85000"/>
                    <a:lumOff val="15000"/>
                  </a:schemeClr>
                </a:solidFill>
                <a:latin typeface="Trebuchet MS"/>
                <a:cs typeface="Trebuchet MS"/>
              </a:rPr>
              <a:t>This is called the  </a:t>
            </a:r>
            <a:r>
              <a:rPr lang="en-US" sz="3200" dirty="0" err="1" smtClean="0">
                <a:solidFill>
                  <a:srgbClr val="D00209"/>
                </a:solidFill>
                <a:latin typeface="Trebuchet MS"/>
                <a:cs typeface="Trebuchet MS"/>
              </a:rPr>
              <a:t>Brout-Englert-Higgs</a:t>
            </a:r>
            <a:r>
              <a:rPr lang="en-US" sz="3200" dirty="0" smtClean="0">
                <a:solidFill>
                  <a:srgbClr val="D00209"/>
                </a:solidFill>
                <a:latin typeface="Trebuchet MS"/>
                <a:cs typeface="Trebuchet MS"/>
              </a:rPr>
              <a:t> Mechanism</a:t>
            </a:r>
            <a:endParaRPr lang="en-US" dirty="0" smtClean="0">
              <a:solidFill>
                <a:srgbClr val="D00209"/>
              </a:solidFill>
              <a:latin typeface="Trebuchet MS"/>
              <a:cs typeface="Trebuchet MS"/>
            </a:endParaRPr>
          </a:p>
        </p:txBody>
      </p:sp>
      <p:sp>
        <p:nvSpPr>
          <p:cNvPr id="35" name="Rectangle 34"/>
          <p:cNvSpPr/>
          <p:nvPr/>
        </p:nvSpPr>
        <p:spPr>
          <a:xfrm>
            <a:off x="304800" y="4572000"/>
            <a:ext cx="8534400" cy="646331"/>
          </a:xfrm>
          <a:prstGeom prst="rect">
            <a:avLst/>
          </a:prstGeom>
        </p:spPr>
        <p:txBody>
          <a:bodyPr wrap="square">
            <a:spAutoFit/>
          </a:bodyPr>
          <a:lstStyle/>
          <a:p>
            <a:pPr lvl="0">
              <a:spcBef>
                <a:spcPts val="1800"/>
              </a:spcBef>
            </a:pPr>
            <a:r>
              <a:rPr lang="en-US" sz="1800" i="1" dirty="0" err="1" smtClean="0">
                <a:solidFill>
                  <a:prstClr val="black">
                    <a:lumMod val="85000"/>
                    <a:lumOff val="15000"/>
                  </a:prstClr>
                </a:solidFill>
                <a:latin typeface="Symbol" charset="2"/>
                <a:cs typeface="Symbol" charset="2"/>
              </a:rPr>
              <a:t>f</a:t>
            </a:r>
            <a:r>
              <a:rPr lang="en-US" sz="1800" dirty="0" smtClean="0">
                <a:solidFill>
                  <a:prstClr val="black">
                    <a:lumMod val="85000"/>
                    <a:lumOff val="15000"/>
                  </a:prstClr>
                </a:solidFill>
                <a:latin typeface="Trebuchet MS"/>
                <a:cs typeface="Trebuchet MS"/>
              </a:rPr>
              <a:t> is a complex doublet field: 3 </a:t>
            </a:r>
            <a:r>
              <a:rPr lang="en-US" sz="1800" dirty="0" err="1" smtClean="0">
                <a:solidFill>
                  <a:prstClr val="black">
                    <a:lumMod val="85000"/>
                    <a:lumOff val="15000"/>
                  </a:prstClr>
                </a:solidFill>
                <a:latin typeface="Trebuchet MS"/>
                <a:cs typeface="Trebuchet MS"/>
              </a:rPr>
              <a:t>d.o.fs</a:t>
            </a:r>
            <a:r>
              <a:rPr lang="en-US" sz="1800" dirty="0" smtClean="0">
                <a:solidFill>
                  <a:prstClr val="black">
                    <a:lumMod val="85000"/>
                    <a:lumOff val="15000"/>
                  </a:prstClr>
                </a:solidFill>
                <a:latin typeface="Trebuchet MS"/>
                <a:cs typeface="Trebuchet MS"/>
              </a:rPr>
              <a:t> become </a:t>
            </a:r>
            <a:r>
              <a:rPr lang="en-US" sz="1800" i="1" dirty="0" smtClean="0">
                <a:solidFill>
                  <a:prstClr val="black">
                    <a:lumMod val="85000"/>
                    <a:lumOff val="15000"/>
                  </a:prstClr>
                </a:solidFill>
                <a:latin typeface="Trebuchet MS"/>
                <a:cs typeface="Trebuchet MS"/>
              </a:rPr>
              <a:t>Z</a:t>
            </a:r>
            <a:r>
              <a:rPr lang="en-US" sz="1800" dirty="0" smtClean="0">
                <a:solidFill>
                  <a:prstClr val="black">
                    <a:lumMod val="85000"/>
                    <a:lumOff val="15000"/>
                  </a:prstClr>
                </a:solidFill>
                <a:latin typeface="Trebuchet MS"/>
                <a:cs typeface="Trebuchet MS"/>
              </a:rPr>
              <a:t>, </a:t>
            </a:r>
            <a:r>
              <a:rPr lang="en-US" sz="1800" i="1" dirty="0" smtClean="0">
                <a:solidFill>
                  <a:prstClr val="black">
                    <a:lumMod val="85000"/>
                    <a:lumOff val="15000"/>
                  </a:prstClr>
                </a:solidFill>
                <a:latin typeface="Trebuchet MS"/>
                <a:cs typeface="Trebuchet MS"/>
              </a:rPr>
              <a:t>W</a:t>
            </a:r>
            <a:r>
              <a:rPr lang="en-US" sz="900" i="1" dirty="0" smtClean="0">
                <a:solidFill>
                  <a:prstClr val="black">
                    <a:lumMod val="85000"/>
                    <a:lumOff val="15000"/>
                  </a:prstClr>
                </a:solidFill>
                <a:latin typeface="Trebuchet MS"/>
                <a:cs typeface="Trebuchet MS"/>
              </a:rPr>
              <a:t> </a:t>
            </a:r>
            <a:r>
              <a:rPr lang="en-US" sz="1800" baseline="30000" dirty="0" smtClean="0">
                <a:solidFill>
                  <a:prstClr val="black">
                    <a:lumMod val="85000"/>
                    <a:lumOff val="15000"/>
                  </a:prstClr>
                </a:solidFill>
                <a:latin typeface="Trebuchet MS"/>
                <a:cs typeface="Trebuchet MS"/>
              </a:rPr>
              <a:t>±</a:t>
            </a:r>
            <a:r>
              <a:rPr lang="en-US" sz="1800" dirty="0" smtClean="0">
                <a:solidFill>
                  <a:prstClr val="black">
                    <a:lumMod val="85000"/>
                    <a:lumOff val="15000"/>
                  </a:prstClr>
                </a:solidFill>
                <a:latin typeface="Trebuchet MS"/>
                <a:cs typeface="Trebuchet MS"/>
              </a:rPr>
              <a:t> masses, remaining </a:t>
            </a:r>
            <a:r>
              <a:rPr lang="en-US" sz="1800" dirty="0" err="1" smtClean="0">
                <a:solidFill>
                  <a:prstClr val="black">
                    <a:lumMod val="85000"/>
                    <a:lumOff val="15000"/>
                  </a:prstClr>
                </a:solidFill>
                <a:latin typeface="Trebuchet MS"/>
                <a:cs typeface="Trebuchet MS"/>
              </a:rPr>
              <a:t>d.o.f</a:t>
            </a:r>
            <a:r>
              <a:rPr lang="en-US" sz="1800" dirty="0" smtClean="0">
                <a:solidFill>
                  <a:prstClr val="black">
                    <a:lumMod val="85000"/>
                    <a:lumOff val="15000"/>
                  </a:prstClr>
                </a:solidFill>
                <a:latin typeface="Trebuchet MS"/>
                <a:cs typeface="Trebuchet MS"/>
              </a:rPr>
              <a:t> is </a:t>
            </a:r>
            <a:r>
              <a:rPr lang="en-US" sz="1800" dirty="0" smtClean="0">
                <a:solidFill>
                  <a:srgbClr val="D00209"/>
                </a:solidFill>
                <a:latin typeface="Trebuchet MS"/>
                <a:cs typeface="Trebuchet MS"/>
              </a:rPr>
              <a:t>massive scalar Higgs boson </a:t>
            </a:r>
          </a:p>
        </p:txBody>
      </p:sp>
      <p:grpSp>
        <p:nvGrpSpPr>
          <p:cNvPr id="38" name="Group 37"/>
          <p:cNvGrpSpPr/>
          <p:nvPr/>
        </p:nvGrpSpPr>
        <p:grpSpPr>
          <a:xfrm>
            <a:off x="304800" y="3169428"/>
            <a:ext cx="8382000" cy="1270042"/>
            <a:chOff x="304800" y="3169428"/>
            <a:chExt cx="8382000" cy="1270042"/>
          </a:xfrm>
        </p:grpSpPr>
        <p:graphicFrame>
          <p:nvGraphicFramePr>
            <p:cNvPr id="3762180" name="Object 4"/>
            <p:cNvGraphicFramePr>
              <a:graphicFrameLocks noChangeAspect="1"/>
            </p:cNvGraphicFramePr>
            <p:nvPr/>
          </p:nvGraphicFramePr>
          <p:xfrm>
            <a:off x="2133600" y="3937820"/>
            <a:ext cx="3529013" cy="501650"/>
          </p:xfrm>
          <a:graphic>
            <a:graphicData uri="http://schemas.openxmlformats.org/presentationml/2006/ole">
              <p:oleObj spid="_x0000_s3762180" name="Equation" r:id="rId3" imgW="2171700" imgH="304800" progId="Equation.DSMT4">
                <p:embed/>
              </p:oleObj>
            </a:graphicData>
          </a:graphic>
        </p:graphicFrame>
        <p:sp>
          <p:nvSpPr>
            <p:cNvPr id="36" name="Rectangle 35"/>
            <p:cNvSpPr/>
            <p:nvPr/>
          </p:nvSpPr>
          <p:spPr>
            <a:xfrm>
              <a:off x="304800" y="3169428"/>
              <a:ext cx="8382000" cy="646331"/>
            </a:xfrm>
            <a:prstGeom prst="rect">
              <a:avLst/>
            </a:prstGeom>
          </p:spPr>
          <p:txBody>
            <a:bodyPr wrap="square">
              <a:spAutoFit/>
            </a:bodyPr>
            <a:lstStyle/>
            <a:p>
              <a:pPr lvl="0">
                <a:spcBef>
                  <a:spcPts val="1800"/>
                </a:spcBef>
              </a:pPr>
              <a:r>
                <a:rPr lang="en-US" sz="1800" dirty="0" smtClean="0">
                  <a:solidFill>
                    <a:prstClr val="black">
                      <a:lumMod val="85000"/>
                      <a:lumOff val="15000"/>
                    </a:prstClr>
                  </a:solidFill>
                  <a:latin typeface="Trebuchet MS"/>
                  <a:cs typeface="Trebuchet MS"/>
                </a:rPr>
                <a:t>Only way to break gauge symmetry consistently is to </a:t>
              </a:r>
              <a:r>
                <a:rPr lang="en-US" sz="1800" dirty="0" smtClean="0">
                  <a:solidFill>
                    <a:srgbClr val="D00209"/>
                  </a:solidFill>
                  <a:latin typeface="Trebuchet MS"/>
                  <a:cs typeface="Trebuchet MS"/>
                </a:rPr>
                <a:t>spontaneously break the symmetry of the vacuum:</a:t>
              </a:r>
              <a:endParaRPr lang="en-US" sz="1800" i="1" dirty="0" smtClean="0">
                <a:solidFill>
                  <a:srgbClr val="D00209"/>
                </a:solidFill>
                <a:latin typeface="Trebuchet MS"/>
                <a:cs typeface="Trebuchet MS"/>
              </a:endParaRPr>
            </a:p>
          </p:txBody>
        </p:sp>
      </p:grpSp>
      <p:sp>
        <p:nvSpPr>
          <p:cNvPr id="39" name="TextBox 38"/>
          <p:cNvSpPr txBox="1"/>
          <p:nvPr/>
        </p:nvSpPr>
        <p:spPr>
          <a:xfrm>
            <a:off x="5867400" y="4031497"/>
            <a:ext cx="2908743" cy="276999"/>
          </a:xfrm>
          <a:prstGeom prst="rect">
            <a:avLst/>
          </a:prstGeom>
          <a:noFill/>
        </p:spPr>
        <p:txBody>
          <a:bodyPr wrap="none" rtlCol="0">
            <a:spAutoFit/>
          </a:bodyPr>
          <a:lstStyle/>
          <a:p>
            <a:r>
              <a:rPr lang="en-GB" sz="1200" dirty="0" smtClean="0">
                <a:solidFill>
                  <a:schemeClr val="tx1">
                    <a:lumMod val="50000"/>
                    <a:lumOff val="50000"/>
                  </a:schemeClr>
                </a:solidFill>
                <a:latin typeface="Trebuchet MS"/>
                <a:cs typeface="Trebuchet MS"/>
              </a:rPr>
              <a:t>[ non-zero vacuum expectation value ]</a:t>
            </a:r>
            <a:endParaRPr lang="en-GB" sz="1200" dirty="0">
              <a:solidFill>
                <a:schemeClr val="tx1">
                  <a:lumMod val="50000"/>
                  <a:lumOff val="50000"/>
                </a:schemeClr>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3000"/>
                                        <p:tgtEl>
                                          <p:spTgt spid="3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9" grpId="0"/>
    </p:bld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0" y="6172200"/>
            <a:ext cx="9144000" cy="6858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2" descr="195154main_WRstarBH2"/>
          <p:cNvPicPr>
            <a:picLocks noChangeAspect="1" noChangeArrowheads="1"/>
          </p:cNvPicPr>
          <p:nvPr/>
        </p:nvPicPr>
        <p:blipFill>
          <a:blip r:embed="rId2"/>
          <a:srcRect/>
          <a:stretch>
            <a:fillRect/>
          </a:stretch>
        </p:blipFill>
        <p:spPr bwMode="auto">
          <a:xfrm>
            <a:off x="0" y="3174"/>
            <a:ext cx="9144000" cy="6854826"/>
          </a:xfrm>
          <a:prstGeom prst="rect">
            <a:avLst/>
          </a:prstGeom>
          <a:noFill/>
        </p:spPr>
      </p:pic>
      <p:sp>
        <p:nvSpPr>
          <p:cNvPr id="6" name="Rectangle 4"/>
          <p:cNvSpPr>
            <a:spLocks noChangeArrowheads="1"/>
          </p:cNvSpPr>
          <p:nvPr/>
        </p:nvSpPr>
        <p:spPr bwMode="auto">
          <a:xfrm>
            <a:off x="96838" y="6520934"/>
            <a:ext cx="8003694" cy="184666"/>
          </a:xfrm>
          <a:prstGeom prst="rect">
            <a:avLst/>
          </a:prstGeom>
          <a:noFill/>
          <a:ln w="3175">
            <a:noFill/>
            <a:miter lim="800000"/>
            <a:headEnd/>
            <a:tailEnd/>
          </a:ln>
          <a:effectLst/>
        </p:spPr>
        <p:txBody>
          <a:bodyPr wrap="none" lIns="0" tIns="0" rIns="0" bIns="0" anchor="ctr">
            <a:prstTxWarp prst="textNoShape">
              <a:avLst/>
            </a:prstTxWarp>
            <a:spAutoFit/>
          </a:bodyPr>
          <a:lstStyle/>
          <a:p>
            <a:pPr defTabSz="914400"/>
            <a:r>
              <a:rPr lang="en-US" sz="1200" dirty="0">
                <a:solidFill>
                  <a:prstClr val="white"/>
                </a:solidFill>
                <a:latin typeface="Trebuchet MS"/>
                <a:cs typeface="Trebuchet MS"/>
              </a:rPr>
              <a:t>Artist’s portrayal of the IC 10 X-1 system: the black hole lies at the upper left and its companion star is on the right </a:t>
            </a:r>
          </a:p>
        </p:txBody>
      </p:sp>
      <p:sp>
        <p:nvSpPr>
          <p:cNvPr id="7" name="Rectangle 5"/>
          <p:cNvSpPr>
            <a:spLocks noChangeArrowheads="1"/>
          </p:cNvSpPr>
          <p:nvPr/>
        </p:nvSpPr>
        <p:spPr bwMode="auto">
          <a:xfrm>
            <a:off x="3692227" y="185966"/>
            <a:ext cx="5283498" cy="215444"/>
          </a:xfrm>
          <a:prstGeom prst="rect">
            <a:avLst/>
          </a:prstGeom>
          <a:noFill/>
          <a:ln w="3175">
            <a:noFill/>
            <a:miter lim="800000"/>
            <a:headEnd/>
            <a:tailEnd/>
          </a:ln>
          <a:effectLst/>
        </p:spPr>
        <p:txBody>
          <a:bodyPr wrap="none" lIns="0" tIns="0" rIns="0" bIns="0" anchor="ctr">
            <a:prstTxWarp prst="textNoShape">
              <a:avLst/>
            </a:prstTxWarp>
            <a:spAutoFit/>
          </a:bodyPr>
          <a:lstStyle/>
          <a:p>
            <a:pPr algn="r" defTabSz="914400"/>
            <a:r>
              <a:rPr lang="en-US" sz="1400" dirty="0" smtClean="0">
                <a:solidFill>
                  <a:prstClr val="white"/>
                </a:solidFill>
                <a:latin typeface="Trebuchet MS"/>
                <a:cs typeface="Trebuchet MS"/>
              </a:rPr>
              <a:t>Record </a:t>
            </a:r>
            <a:r>
              <a:rPr lang="en-US" sz="1400" dirty="0">
                <a:solidFill>
                  <a:prstClr val="white"/>
                </a:solidFill>
                <a:latin typeface="Trebuchet MS"/>
                <a:cs typeface="Trebuchet MS"/>
              </a:rPr>
              <a:t>Black Hole with 24–33 Solar Masses in IC 10 dwarf galaxy</a:t>
            </a:r>
          </a:p>
        </p:txBody>
      </p:sp>
      <p:sp>
        <p:nvSpPr>
          <p:cNvPr id="8" name="Text Box 3"/>
          <p:cNvSpPr txBox="1">
            <a:spLocks noChangeArrowheads="1"/>
          </p:cNvSpPr>
          <p:nvPr/>
        </p:nvSpPr>
        <p:spPr bwMode="auto">
          <a:xfrm>
            <a:off x="207950" y="1892163"/>
            <a:ext cx="8750148" cy="3541612"/>
          </a:xfrm>
          <a:prstGeom prst="rect">
            <a:avLst/>
          </a:prstGeom>
          <a:noFill/>
          <a:ln w="9525">
            <a:noFill/>
            <a:miter lim="800000"/>
            <a:headEnd/>
            <a:tailEnd/>
          </a:ln>
          <a:effectLst/>
        </p:spPr>
        <p:txBody>
          <a:bodyPr wrap="square" lIns="90000" tIns="46800" rIns="90000" bIns="46800">
            <a:prstTxWarp prst="textNoShape">
              <a:avLst/>
            </a:prstTxWarp>
            <a:spAutoFit/>
          </a:bodyPr>
          <a:lstStyle/>
          <a:p>
            <a:pPr algn="ctr" defTabSz="914400" eaLnBrk="0" hangingPunct="0"/>
            <a:r>
              <a:rPr lang="en-US" sz="2800" dirty="0" smtClean="0">
                <a:solidFill>
                  <a:prstClr val="white"/>
                </a:solidFill>
                <a:latin typeface="Trebuchet MS"/>
                <a:cs typeface="Trebuchet MS"/>
              </a:rPr>
              <a:t>Many of these models have fascinating features. Compact extra dimensions, for example, are small, curled dimensions of micron size or much smaller. If gravitons propagates in them gravity may become strong. If SM fields propagate in the extra dimensions, they may develop new high-mass states. If the new phenomena are of </a:t>
            </a:r>
            <a:r>
              <a:rPr lang="en-US" sz="2800" dirty="0" err="1" smtClean="0">
                <a:solidFill>
                  <a:prstClr val="white"/>
                </a:solidFill>
                <a:latin typeface="Trebuchet MS"/>
                <a:cs typeface="Trebuchet MS"/>
              </a:rPr>
              <a:t>TeV</a:t>
            </a:r>
            <a:r>
              <a:rPr lang="en-US" sz="2800" dirty="0" smtClean="0">
                <a:solidFill>
                  <a:prstClr val="white"/>
                </a:solidFill>
                <a:latin typeface="Trebuchet MS"/>
                <a:cs typeface="Trebuchet MS"/>
              </a:rPr>
              <a:t> scale we should see them. We hence must search for them at the LHC!</a:t>
            </a:r>
            <a:endParaRPr lang="en-US" sz="6000" dirty="0">
              <a:solidFill>
                <a:prstClr val="white"/>
              </a:solidFill>
              <a:latin typeface="Trebuchet MS"/>
              <a:cs typeface="Trebuchet MS"/>
            </a:endParaRPr>
          </a:p>
        </p:txBody>
      </p:sp>
      <p:pic>
        <p:nvPicPr>
          <p:cNvPr id="4" name="Picture 3" descr="AtlasSearches_bsmlhc1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0" y="0"/>
            <a:ext cx="9144000" cy="6858000"/>
          </a:xfrm>
          <a:prstGeom prst="rect">
            <a:avLst/>
          </a:prstGeom>
        </p:spPr>
      </p:pic>
      <p:pic>
        <p:nvPicPr>
          <p:cNvPr id="9" name="Picture 8" descr="AtlasSearches_6jun1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0" y="0"/>
            <a:ext cx="9144000" cy="6858000"/>
          </a:xfrm>
          <a:prstGeom prst="rect">
            <a:avLst/>
          </a:prstGeom>
        </p:spPr>
      </p:pic>
      <p:sp>
        <p:nvSpPr>
          <p:cNvPr id="10" name="Rectangle 9"/>
          <p:cNvSpPr/>
          <p:nvPr/>
        </p:nvSpPr>
        <p:spPr>
          <a:xfrm>
            <a:off x="0" y="0"/>
            <a:ext cx="9144000" cy="6858000"/>
          </a:xfrm>
          <a:prstGeom prst="rect">
            <a:avLst/>
          </a:prstGeom>
          <a:solidFill>
            <a:schemeClr val="bg1">
              <a:alpha val="8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p:cNvSpPr/>
          <p:nvPr/>
        </p:nvSpPr>
        <p:spPr>
          <a:xfrm>
            <a:off x="762000" y="592667"/>
            <a:ext cx="7410450" cy="5579533"/>
          </a:xfrm>
          <a:prstGeom prst="rect">
            <a:avLst/>
          </a:prstGeom>
          <a:solidFill>
            <a:srgbClr val="FFFFFF"/>
          </a:solidFill>
          <a:ln>
            <a:noFill/>
          </a:ln>
          <a:effectLst>
            <a:outerShdw blurRad="3429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2" name="Picture 11" descr="NPLine.pdf"/>
          <p:cNvPicPr>
            <a:picLocks noChangeAspect="1"/>
          </p:cNvPicPr>
          <p:nvPr/>
        </p:nvPicPr>
        <p:blipFill>
          <a:blip r:embed="rId7"/>
          <a:stretch>
            <a:fillRect/>
          </a:stretch>
        </p:blipFill>
        <p:spPr>
          <a:xfrm>
            <a:off x="954292" y="844550"/>
            <a:ext cx="7193084" cy="5168900"/>
          </a:xfrm>
          <a:prstGeom prst="rect">
            <a:avLst/>
          </a:prstGeom>
        </p:spPr>
      </p:pic>
      <p:sp>
        <p:nvSpPr>
          <p:cNvPr id="13" name="Rectangle 12"/>
          <p:cNvSpPr/>
          <p:nvPr/>
        </p:nvSpPr>
        <p:spPr>
          <a:xfrm>
            <a:off x="3276600" y="833735"/>
            <a:ext cx="4572000" cy="461665"/>
          </a:xfrm>
          <a:prstGeom prst="rect">
            <a:avLst/>
          </a:prstGeom>
        </p:spPr>
        <p:txBody>
          <a:bodyPr>
            <a:spAutoFit/>
          </a:bodyPr>
          <a:lstStyle/>
          <a:p>
            <a:pPr algn="r"/>
            <a:r>
              <a:rPr lang="en-GB" dirty="0" smtClean="0">
                <a:solidFill>
                  <a:srgbClr val="000090"/>
                </a:solidFill>
                <a:latin typeface="Trebuchet MS"/>
                <a:cs typeface="Trebuchet MS"/>
              </a:rPr>
              <a:t>Is SUSY out already?</a:t>
            </a:r>
          </a:p>
        </p:txBody>
      </p:sp>
      <p:sp>
        <p:nvSpPr>
          <p:cNvPr id="14" name="Rectangle 13"/>
          <p:cNvSpPr/>
          <p:nvPr/>
        </p:nvSpPr>
        <p:spPr>
          <a:xfrm>
            <a:off x="2971800" y="2133600"/>
            <a:ext cx="4572000" cy="646331"/>
          </a:xfrm>
          <a:prstGeom prst="rect">
            <a:avLst/>
          </a:prstGeom>
        </p:spPr>
        <p:txBody>
          <a:bodyPr>
            <a:spAutoFit/>
          </a:bodyPr>
          <a:lstStyle/>
          <a:p>
            <a:pPr algn="r"/>
            <a:r>
              <a:rPr lang="en-GB" dirty="0" smtClean="0">
                <a:solidFill>
                  <a:srgbClr val="000090"/>
                </a:solidFill>
                <a:latin typeface="Trebuchet MS"/>
                <a:cs typeface="Trebuchet MS"/>
              </a:rPr>
              <a:t>Not quite … yet!</a:t>
            </a:r>
          </a:p>
          <a:p>
            <a:pPr algn="r"/>
            <a:r>
              <a:rPr lang="en-GB" sz="1200" dirty="0" smtClean="0">
                <a:solidFill>
                  <a:srgbClr val="000090"/>
                </a:solidFill>
                <a:latin typeface="Trebuchet MS"/>
                <a:cs typeface="Trebuchet MS"/>
              </a:rPr>
              <a:t>But the interest seems to decrease?</a:t>
            </a:r>
            <a:endParaRPr lang="en-GB" dirty="0" smtClean="0">
              <a:solidFill>
                <a:srgbClr val="000090"/>
              </a:solidFill>
              <a:latin typeface="Trebuchet MS"/>
              <a:cs typeface="Trebuchet MS"/>
            </a:endParaRPr>
          </a:p>
        </p:txBody>
      </p:sp>
      <p:sp>
        <p:nvSpPr>
          <p:cNvPr id="15" name="TextBox 14"/>
          <p:cNvSpPr txBox="1"/>
          <p:nvPr/>
        </p:nvSpPr>
        <p:spPr>
          <a:xfrm>
            <a:off x="745525" y="5874950"/>
            <a:ext cx="2049209" cy="276999"/>
          </a:xfrm>
          <a:prstGeom prst="rect">
            <a:avLst/>
          </a:prstGeom>
          <a:noFill/>
        </p:spPr>
        <p:txBody>
          <a:bodyPr wrap="none" rtlCol="0">
            <a:spAutoFit/>
          </a:bodyPr>
          <a:lstStyle/>
          <a:p>
            <a:r>
              <a:rPr lang="en-GB" sz="1200" dirty="0" smtClean="0">
                <a:solidFill>
                  <a:srgbClr val="E12B0D"/>
                </a:solidFill>
              </a:rPr>
              <a:t>Caution: serious science ;-)</a:t>
            </a:r>
            <a:endParaRPr lang="en-GB" sz="1200" dirty="0">
              <a:solidFill>
                <a:srgbClr val="E12B0D"/>
              </a:solidFill>
            </a:endParaRPr>
          </a:p>
        </p:txBody>
      </p:sp>
      <p:sp>
        <p:nvSpPr>
          <p:cNvPr id="16" name="TextBox 15"/>
          <p:cNvSpPr txBox="1"/>
          <p:nvPr/>
        </p:nvSpPr>
        <p:spPr>
          <a:xfrm rot="16200000">
            <a:off x="6963280" y="4344927"/>
            <a:ext cx="1899478" cy="261610"/>
          </a:xfrm>
          <a:prstGeom prst="rect">
            <a:avLst/>
          </a:prstGeom>
          <a:noFill/>
        </p:spPr>
        <p:txBody>
          <a:bodyPr wrap="none" rtlCol="0">
            <a:spAutoFit/>
          </a:bodyPr>
          <a:lstStyle/>
          <a:p>
            <a:r>
              <a:rPr lang="en-GB" sz="1100" dirty="0" smtClean="0">
                <a:solidFill>
                  <a:schemeClr val="tx1">
                    <a:lumMod val="50000"/>
                    <a:lumOff val="50000"/>
                  </a:schemeClr>
                </a:solidFill>
              </a:rPr>
              <a:t>Blunt extrapolation for 2011</a:t>
            </a:r>
            <a:endParaRPr lang="en-GB" sz="1100" dirty="0">
              <a:solidFill>
                <a:schemeClr val="tx1">
                  <a:lumMod val="50000"/>
                  <a:lumOff val="50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0" y="6172200"/>
            <a:ext cx="9144000" cy="6858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2" descr="195154main_WRstarBH2"/>
          <p:cNvPicPr>
            <a:picLocks noChangeAspect="1" noChangeArrowheads="1"/>
          </p:cNvPicPr>
          <p:nvPr/>
        </p:nvPicPr>
        <p:blipFill>
          <a:blip r:embed="rId2"/>
          <a:srcRect/>
          <a:stretch>
            <a:fillRect/>
          </a:stretch>
        </p:blipFill>
        <p:spPr bwMode="auto">
          <a:xfrm>
            <a:off x="0" y="3174"/>
            <a:ext cx="9144000" cy="6854826"/>
          </a:xfrm>
          <a:prstGeom prst="rect">
            <a:avLst/>
          </a:prstGeom>
          <a:noFill/>
        </p:spPr>
      </p:pic>
      <p:sp>
        <p:nvSpPr>
          <p:cNvPr id="6" name="Rectangle 4"/>
          <p:cNvSpPr>
            <a:spLocks noChangeArrowheads="1"/>
          </p:cNvSpPr>
          <p:nvPr/>
        </p:nvSpPr>
        <p:spPr bwMode="auto">
          <a:xfrm>
            <a:off x="96838" y="6520934"/>
            <a:ext cx="8003694" cy="184666"/>
          </a:xfrm>
          <a:prstGeom prst="rect">
            <a:avLst/>
          </a:prstGeom>
          <a:noFill/>
          <a:ln w="3175">
            <a:noFill/>
            <a:miter lim="800000"/>
            <a:headEnd/>
            <a:tailEnd/>
          </a:ln>
          <a:effectLst/>
        </p:spPr>
        <p:txBody>
          <a:bodyPr wrap="none" lIns="0" tIns="0" rIns="0" bIns="0" anchor="ctr">
            <a:prstTxWarp prst="textNoShape">
              <a:avLst/>
            </a:prstTxWarp>
            <a:spAutoFit/>
          </a:bodyPr>
          <a:lstStyle/>
          <a:p>
            <a:pPr defTabSz="914400"/>
            <a:r>
              <a:rPr lang="en-US" sz="1200" dirty="0">
                <a:solidFill>
                  <a:prstClr val="white"/>
                </a:solidFill>
                <a:latin typeface="Trebuchet MS"/>
                <a:cs typeface="Trebuchet MS"/>
              </a:rPr>
              <a:t>Artist’s portrayal of the IC 10 X-1 system: the black hole lies at the upper left and its companion star is on the right </a:t>
            </a:r>
          </a:p>
        </p:txBody>
      </p:sp>
      <p:sp>
        <p:nvSpPr>
          <p:cNvPr id="7" name="Rectangle 5"/>
          <p:cNvSpPr>
            <a:spLocks noChangeArrowheads="1"/>
          </p:cNvSpPr>
          <p:nvPr/>
        </p:nvSpPr>
        <p:spPr bwMode="auto">
          <a:xfrm>
            <a:off x="3692227" y="185966"/>
            <a:ext cx="5283498" cy="215444"/>
          </a:xfrm>
          <a:prstGeom prst="rect">
            <a:avLst/>
          </a:prstGeom>
          <a:noFill/>
          <a:ln w="3175">
            <a:noFill/>
            <a:miter lim="800000"/>
            <a:headEnd/>
            <a:tailEnd/>
          </a:ln>
          <a:effectLst/>
        </p:spPr>
        <p:txBody>
          <a:bodyPr wrap="none" lIns="0" tIns="0" rIns="0" bIns="0" anchor="ctr">
            <a:prstTxWarp prst="textNoShape">
              <a:avLst/>
            </a:prstTxWarp>
            <a:spAutoFit/>
          </a:bodyPr>
          <a:lstStyle/>
          <a:p>
            <a:pPr algn="r" defTabSz="914400"/>
            <a:r>
              <a:rPr lang="en-US" sz="1400" dirty="0" smtClean="0">
                <a:solidFill>
                  <a:prstClr val="white"/>
                </a:solidFill>
                <a:latin typeface="Trebuchet MS"/>
                <a:cs typeface="Trebuchet MS"/>
              </a:rPr>
              <a:t>Record </a:t>
            </a:r>
            <a:r>
              <a:rPr lang="en-US" sz="1400" dirty="0">
                <a:solidFill>
                  <a:prstClr val="white"/>
                </a:solidFill>
                <a:latin typeface="Trebuchet MS"/>
                <a:cs typeface="Trebuchet MS"/>
              </a:rPr>
              <a:t>Black Hole with 24–33 Solar Masses in IC 10 dwarf galaxy</a:t>
            </a:r>
          </a:p>
        </p:txBody>
      </p:sp>
      <p:sp>
        <p:nvSpPr>
          <p:cNvPr id="8" name="Text Box 3"/>
          <p:cNvSpPr txBox="1">
            <a:spLocks noChangeArrowheads="1"/>
          </p:cNvSpPr>
          <p:nvPr/>
        </p:nvSpPr>
        <p:spPr bwMode="auto">
          <a:xfrm>
            <a:off x="207950" y="1892163"/>
            <a:ext cx="8750148" cy="3541612"/>
          </a:xfrm>
          <a:prstGeom prst="rect">
            <a:avLst/>
          </a:prstGeom>
          <a:noFill/>
          <a:ln w="9525">
            <a:noFill/>
            <a:miter lim="800000"/>
            <a:headEnd/>
            <a:tailEnd/>
          </a:ln>
          <a:effectLst/>
        </p:spPr>
        <p:txBody>
          <a:bodyPr wrap="square" lIns="90000" tIns="46800" rIns="90000" bIns="46800">
            <a:prstTxWarp prst="textNoShape">
              <a:avLst/>
            </a:prstTxWarp>
            <a:spAutoFit/>
          </a:bodyPr>
          <a:lstStyle/>
          <a:p>
            <a:pPr algn="ctr" defTabSz="914400" eaLnBrk="0" hangingPunct="0"/>
            <a:r>
              <a:rPr lang="en-US" sz="2800" dirty="0" smtClean="0">
                <a:solidFill>
                  <a:prstClr val="white"/>
                </a:solidFill>
                <a:latin typeface="Trebuchet MS"/>
                <a:cs typeface="Trebuchet MS"/>
              </a:rPr>
              <a:t>Many of these models have fascinating features. Compact extra dimensions, for example, are small, curled dimensions of micron size or much smaller. If gravitons propagates in them gravity may become strong. If SM fields propagate in the extra dimensions, they may develop new high-mass states. If the new phenomena are of </a:t>
            </a:r>
            <a:r>
              <a:rPr lang="en-US" sz="2800" dirty="0" err="1" smtClean="0">
                <a:solidFill>
                  <a:prstClr val="white"/>
                </a:solidFill>
                <a:latin typeface="Trebuchet MS"/>
                <a:cs typeface="Trebuchet MS"/>
              </a:rPr>
              <a:t>TeV</a:t>
            </a:r>
            <a:r>
              <a:rPr lang="en-US" sz="2800" dirty="0" smtClean="0">
                <a:solidFill>
                  <a:prstClr val="white"/>
                </a:solidFill>
                <a:latin typeface="Trebuchet MS"/>
                <a:cs typeface="Trebuchet MS"/>
              </a:rPr>
              <a:t> scale we should see them. We hence must search for them at the LHC!</a:t>
            </a:r>
            <a:endParaRPr lang="en-US" sz="6000" dirty="0">
              <a:solidFill>
                <a:prstClr val="white"/>
              </a:solidFill>
              <a:latin typeface="Trebuchet MS"/>
              <a:cs typeface="Trebuchet MS"/>
            </a:endParaRPr>
          </a:p>
        </p:txBody>
      </p:sp>
      <p:pic>
        <p:nvPicPr>
          <p:cNvPr id="4" name="Picture 3" descr="AtlasSearches_bsmlhc1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0" y="0"/>
            <a:ext cx="9144000" cy="6858000"/>
          </a:xfrm>
          <a:prstGeom prst="rect">
            <a:avLst/>
          </a:prstGeom>
        </p:spPr>
      </p:pic>
      <p:pic>
        <p:nvPicPr>
          <p:cNvPr id="9" name="Picture 8" descr="AtlasSearches_6jun1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0" y="0"/>
            <a:ext cx="9144000" cy="6858000"/>
          </a:xfrm>
          <a:prstGeom prst="rect">
            <a:avLst/>
          </a:prstGeom>
        </p:spPr>
      </p:pic>
      <p:sp>
        <p:nvSpPr>
          <p:cNvPr id="10" name="Rectangle 9"/>
          <p:cNvSpPr/>
          <p:nvPr/>
        </p:nvSpPr>
        <p:spPr>
          <a:xfrm>
            <a:off x="0" y="0"/>
            <a:ext cx="9144000" cy="6858000"/>
          </a:xfrm>
          <a:prstGeom prst="rect">
            <a:avLst/>
          </a:prstGeom>
          <a:solidFill>
            <a:schemeClr val="bg1">
              <a:alpha val="8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p:cNvSpPr/>
          <p:nvPr/>
        </p:nvSpPr>
        <p:spPr>
          <a:xfrm>
            <a:off x="762000" y="592667"/>
            <a:ext cx="7410450" cy="5579533"/>
          </a:xfrm>
          <a:prstGeom prst="rect">
            <a:avLst/>
          </a:prstGeom>
          <a:solidFill>
            <a:srgbClr val="FFFFFF"/>
          </a:solidFill>
          <a:ln>
            <a:noFill/>
          </a:ln>
          <a:effectLst>
            <a:outerShdw blurRad="3429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2" name="Picture 11" descr="NPLine.pdf"/>
          <p:cNvPicPr>
            <a:picLocks noChangeAspect="1"/>
          </p:cNvPicPr>
          <p:nvPr/>
        </p:nvPicPr>
        <p:blipFill>
          <a:blip r:embed="rId7"/>
          <a:stretch>
            <a:fillRect/>
          </a:stretch>
        </p:blipFill>
        <p:spPr>
          <a:xfrm>
            <a:off x="954292" y="844550"/>
            <a:ext cx="7193084" cy="5168899"/>
          </a:xfrm>
          <a:prstGeom prst="rect">
            <a:avLst/>
          </a:prstGeom>
        </p:spPr>
      </p:pic>
      <p:sp>
        <p:nvSpPr>
          <p:cNvPr id="13" name="Rectangle 12"/>
          <p:cNvSpPr/>
          <p:nvPr/>
        </p:nvSpPr>
        <p:spPr>
          <a:xfrm>
            <a:off x="2057400" y="2734270"/>
            <a:ext cx="3429000" cy="923330"/>
          </a:xfrm>
          <a:prstGeom prst="rect">
            <a:avLst/>
          </a:prstGeom>
        </p:spPr>
        <p:txBody>
          <a:bodyPr wrap="square">
            <a:spAutoFit/>
          </a:bodyPr>
          <a:lstStyle/>
          <a:p>
            <a:r>
              <a:rPr lang="en-GB" sz="1800" dirty="0" smtClean="0">
                <a:solidFill>
                  <a:srgbClr val="E12B0D"/>
                </a:solidFill>
                <a:latin typeface="Trebuchet MS"/>
                <a:cs typeface="Trebuchet MS"/>
              </a:rPr>
              <a:t>The LHC cumulates the hopes of an entire generation of particle physicists</a:t>
            </a:r>
          </a:p>
        </p:txBody>
      </p:sp>
      <p:sp>
        <p:nvSpPr>
          <p:cNvPr id="14" name="TextBox 13"/>
          <p:cNvSpPr txBox="1"/>
          <p:nvPr/>
        </p:nvSpPr>
        <p:spPr>
          <a:xfrm>
            <a:off x="745525" y="5874950"/>
            <a:ext cx="2049209" cy="276999"/>
          </a:xfrm>
          <a:prstGeom prst="rect">
            <a:avLst/>
          </a:prstGeom>
          <a:noFill/>
        </p:spPr>
        <p:txBody>
          <a:bodyPr wrap="none" rtlCol="0">
            <a:spAutoFit/>
          </a:bodyPr>
          <a:lstStyle/>
          <a:p>
            <a:r>
              <a:rPr lang="en-GB" sz="1200" dirty="0" smtClean="0">
                <a:solidFill>
                  <a:srgbClr val="E12B0D"/>
                </a:solidFill>
              </a:rPr>
              <a:t>Caution: serious science ;-)</a:t>
            </a:r>
            <a:endParaRPr lang="en-GB" sz="1200" dirty="0">
              <a:solidFill>
                <a:srgbClr val="E12B0D"/>
              </a:solidFill>
            </a:endParaRPr>
          </a:p>
        </p:txBody>
      </p:sp>
      <p:sp>
        <p:nvSpPr>
          <p:cNvPr id="15" name="TextBox 14"/>
          <p:cNvSpPr txBox="1"/>
          <p:nvPr/>
        </p:nvSpPr>
        <p:spPr>
          <a:xfrm rot="16200000">
            <a:off x="6963280" y="4344927"/>
            <a:ext cx="1899478" cy="261610"/>
          </a:xfrm>
          <a:prstGeom prst="rect">
            <a:avLst/>
          </a:prstGeom>
          <a:noFill/>
        </p:spPr>
        <p:txBody>
          <a:bodyPr wrap="none" rtlCol="0">
            <a:spAutoFit/>
          </a:bodyPr>
          <a:lstStyle/>
          <a:p>
            <a:r>
              <a:rPr lang="en-GB" sz="1100" dirty="0" smtClean="0">
                <a:solidFill>
                  <a:schemeClr val="tx1">
                    <a:lumMod val="50000"/>
                    <a:lumOff val="50000"/>
                  </a:schemeClr>
                </a:solidFill>
              </a:rPr>
              <a:t>Blunt extrapolation for 2011</a:t>
            </a:r>
            <a:endParaRPr lang="en-GB" sz="1100" dirty="0">
              <a:solidFill>
                <a:schemeClr val="tx1">
                  <a:lumMod val="50000"/>
                  <a:lumOff val="50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err="1" smtClean="0">
                <a:solidFill>
                  <a:sysClr val="windowText" lastClr="000000"/>
                </a:solidFill>
                <a:latin typeface="Trebuchet MS"/>
                <a:cs typeface="Trebuchet MS"/>
              </a:rPr>
              <a:t>Brout-Englert-Higgs</a:t>
            </a:r>
            <a:r>
              <a:rPr lang="en-US" sz="1600" b="1" kern="0" dirty="0" smtClean="0">
                <a:solidFill>
                  <a:sysClr val="windowText" lastClr="000000"/>
                </a:solidFill>
                <a:latin typeface="Trebuchet MS"/>
                <a:cs typeface="Trebuchet MS"/>
              </a:rPr>
              <a:t> mechanism</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195" name="Rectangle 194"/>
          <p:cNvSpPr/>
          <p:nvPr/>
        </p:nvSpPr>
        <p:spPr>
          <a:xfrm>
            <a:off x="4038600" y="1448427"/>
            <a:ext cx="5105400" cy="49530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p:cNvSpPr/>
          <p:nvPr/>
        </p:nvSpPr>
        <p:spPr>
          <a:xfrm>
            <a:off x="4031399" y="1447800"/>
            <a:ext cx="5105400" cy="4953000"/>
          </a:xfrm>
          <a:prstGeom prst="rect">
            <a:avLst/>
          </a:prstGeom>
          <a:solidFill>
            <a:srgbClr val="CAF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TextBox 35"/>
          <p:cNvSpPr txBox="1"/>
          <p:nvPr/>
        </p:nvSpPr>
        <p:spPr>
          <a:xfrm>
            <a:off x="4031399" y="1504890"/>
            <a:ext cx="5105400" cy="400110"/>
          </a:xfrm>
          <a:prstGeom prst="rect">
            <a:avLst/>
          </a:prstGeom>
          <a:noFill/>
        </p:spPr>
        <p:txBody>
          <a:bodyPr wrap="square" rtlCol="0">
            <a:spAutoFit/>
          </a:bodyPr>
          <a:lstStyle/>
          <a:p>
            <a:pPr algn="ctr"/>
            <a:r>
              <a:rPr lang="en-GB" sz="2000" i="1" dirty="0" smtClean="0">
                <a:solidFill>
                  <a:schemeClr val="accent1">
                    <a:lumMod val="75000"/>
                  </a:schemeClr>
                </a:solidFill>
                <a:latin typeface="Trebuchet MS"/>
                <a:cs typeface="Trebuchet MS"/>
              </a:rPr>
              <a:t>Higgs quantum liquid in broken phase</a:t>
            </a:r>
            <a:endParaRPr lang="en-GB" sz="2000" i="1" dirty="0">
              <a:solidFill>
                <a:schemeClr val="accent1">
                  <a:lumMod val="75000"/>
                </a:schemeClr>
              </a:solidFill>
              <a:latin typeface="Trebuchet MS"/>
              <a:cs typeface="Trebuchet MS"/>
            </a:endParaRPr>
          </a:p>
        </p:txBody>
      </p:sp>
      <p:grpSp>
        <p:nvGrpSpPr>
          <p:cNvPr id="194" name="Group 193"/>
          <p:cNvGrpSpPr/>
          <p:nvPr/>
        </p:nvGrpSpPr>
        <p:grpSpPr>
          <a:xfrm>
            <a:off x="4031399" y="2240526"/>
            <a:ext cx="5105400" cy="4150032"/>
            <a:chOff x="4031399" y="2240526"/>
            <a:chExt cx="5105400" cy="4150032"/>
          </a:xfrm>
        </p:grpSpPr>
        <p:grpSp>
          <p:nvGrpSpPr>
            <p:cNvPr id="21" name="Group 20"/>
            <p:cNvGrpSpPr/>
            <p:nvPr/>
          </p:nvGrpSpPr>
          <p:grpSpPr>
            <a:xfrm>
              <a:off x="5776798" y="2874964"/>
              <a:ext cx="2921081" cy="148741"/>
              <a:chOff x="822326" y="2286000"/>
              <a:chExt cx="4130674" cy="173037"/>
            </a:xfrm>
          </p:grpSpPr>
          <p:sp>
            <p:nvSpPr>
              <p:cNvPr id="22" name="Freeform 21"/>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23"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grpSp>
        <p:sp>
          <p:nvSpPr>
            <p:cNvPr id="29" name="TextBox 28"/>
            <p:cNvSpPr txBox="1"/>
            <p:nvPr/>
          </p:nvSpPr>
          <p:spPr>
            <a:xfrm>
              <a:off x="4268400" y="2240526"/>
              <a:ext cx="941283" cy="369332"/>
            </a:xfrm>
            <a:prstGeom prst="rect">
              <a:avLst/>
            </a:prstGeom>
            <a:noFill/>
          </p:spPr>
          <p:txBody>
            <a:bodyPr wrap="none" rtlCol="0">
              <a:spAutoFit/>
            </a:bodyPr>
            <a:lstStyle/>
            <a:p>
              <a:r>
                <a:rPr lang="en-GB" sz="1800" dirty="0" smtClean="0">
                  <a:latin typeface="Trebuchet MS"/>
                  <a:cs typeface="Trebuchet MS"/>
                </a:rPr>
                <a:t>Gravity</a:t>
              </a:r>
              <a:endParaRPr lang="en-GB" sz="1800" dirty="0">
                <a:latin typeface="Trebuchet MS"/>
                <a:cs typeface="Trebuchet MS"/>
              </a:endParaRPr>
            </a:p>
          </p:txBody>
        </p:sp>
        <p:sp>
          <p:nvSpPr>
            <p:cNvPr id="32" name="TextBox 31"/>
            <p:cNvSpPr txBox="1"/>
            <p:nvPr/>
          </p:nvSpPr>
          <p:spPr>
            <a:xfrm>
              <a:off x="8104065" y="6128948"/>
              <a:ext cx="1012248" cy="261610"/>
            </a:xfrm>
            <a:prstGeom prst="rect">
              <a:avLst/>
            </a:prstGeom>
            <a:noFill/>
          </p:spPr>
          <p:txBody>
            <a:bodyPr wrap="none" rtlCol="0">
              <a:spAutoFit/>
            </a:bodyPr>
            <a:lstStyle/>
            <a:p>
              <a:pPr algn="r"/>
              <a:r>
                <a:rPr lang="en-GB" sz="1100" dirty="0" smtClean="0">
                  <a:solidFill>
                    <a:srgbClr val="7F7F7F"/>
                  </a:solidFill>
                  <a:latin typeface="Trebuchet MS"/>
                  <a:cs typeface="Trebuchet MS"/>
                </a:rPr>
                <a:t>H. Murayama</a:t>
              </a:r>
              <a:endParaRPr lang="en-GB" sz="1100" dirty="0">
                <a:solidFill>
                  <a:srgbClr val="7F7F7F"/>
                </a:solidFill>
                <a:latin typeface="Trebuchet MS"/>
                <a:cs typeface="Trebuchet MS"/>
              </a:endParaRPr>
            </a:p>
          </p:txBody>
        </p:sp>
        <p:sp>
          <p:nvSpPr>
            <p:cNvPr id="35" name="TextBox 34"/>
            <p:cNvSpPr txBox="1"/>
            <p:nvPr/>
          </p:nvSpPr>
          <p:spPr>
            <a:xfrm>
              <a:off x="4259999" y="2754816"/>
              <a:ext cx="1137526" cy="369332"/>
            </a:xfrm>
            <a:prstGeom prst="rect">
              <a:avLst/>
            </a:prstGeom>
            <a:noFill/>
          </p:spPr>
          <p:txBody>
            <a:bodyPr wrap="none" rtlCol="0">
              <a:spAutoFit/>
            </a:bodyPr>
            <a:lstStyle/>
            <a:p>
              <a:r>
                <a:rPr lang="en-GB" sz="1800" dirty="0" smtClean="0">
                  <a:latin typeface="Trebuchet MS"/>
                  <a:cs typeface="Trebuchet MS"/>
                </a:rPr>
                <a:t>EM boson</a:t>
              </a:r>
              <a:endParaRPr lang="en-GB" sz="1800" dirty="0">
                <a:latin typeface="Trebuchet MS"/>
                <a:cs typeface="Trebuchet MS"/>
              </a:endParaRPr>
            </a:p>
          </p:txBody>
        </p:sp>
        <p:sp>
          <p:nvSpPr>
            <p:cNvPr id="37" name="TextBox 36"/>
            <p:cNvSpPr txBox="1"/>
            <p:nvPr/>
          </p:nvSpPr>
          <p:spPr>
            <a:xfrm>
              <a:off x="4273378" y="4400490"/>
              <a:ext cx="1174495" cy="369332"/>
            </a:xfrm>
            <a:prstGeom prst="rect">
              <a:avLst/>
            </a:prstGeom>
            <a:noFill/>
          </p:spPr>
          <p:txBody>
            <a:bodyPr wrap="none" rtlCol="0">
              <a:spAutoFit/>
            </a:bodyPr>
            <a:lstStyle/>
            <a:p>
              <a:r>
                <a:rPr lang="en-GB" sz="1800" dirty="0" smtClean="0">
                  <a:latin typeface="Trebuchet MS"/>
                  <a:cs typeface="Trebuchet MS"/>
                </a:rPr>
                <a:t>Neutrinos</a:t>
              </a:r>
              <a:endParaRPr lang="en-GB" sz="1800" dirty="0">
                <a:latin typeface="Trebuchet MS"/>
                <a:cs typeface="Trebuchet MS"/>
              </a:endParaRPr>
            </a:p>
          </p:txBody>
        </p:sp>
        <p:cxnSp>
          <p:nvCxnSpPr>
            <p:cNvPr id="39" name="Straight Connector 38"/>
            <p:cNvCxnSpPr/>
            <p:nvPr/>
          </p:nvCxnSpPr>
          <p:spPr>
            <a:xfrm flipV="1">
              <a:off x="5821250" y="4465074"/>
              <a:ext cx="1631948"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7453198" y="4465074"/>
              <a:ext cx="1305008" cy="22757"/>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6462598" y="4429842"/>
              <a:ext cx="436261" cy="369332"/>
            </a:xfrm>
            <a:prstGeom prst="rect">
              <a:avLst/>
            </a:prstGeom>
            <a:noFill/>
          </p:spPr>
          <p:txBody>
            <a:bodyPr wrap="none" rtlCol="0">
              <a:spAutoFit/>
            </a:bodyPr>
            <a:lstStyle/>
            <a:p>
              <a:r>
                <a:rPr lang="en-GB" sz="1800" i="1" dirty="0" err="1" smtClean="0">
                  <a:latin typeface="Symbol" charset="2"/>
                  <a:cs typeface="Symbol" charset="2"/>
                </a:rPr>
                <a:t>n</a:t>
              </a:r>
              <a:r>
                <a:rPr lang="en-GB" sz="1800" i="1" baseline="-25000" dirty="0" err="1" smtClean="0"/>
                <a:t>L</a:t>
              </a:r>
              <a:endParaRPr lang="en-GB" sz="1800" i="1" baseline="-25000" dirty="0"/>
            </a:p>
          </p:txBody>
        </p:sp>
        <p:sp>
          <p:nvSpPr>
            <p:cNvPr id="45" name="TextBox 44"/>
            <p:cNvSpPr txBox="1"/>
            <p:nvPr/>
          </p:nvSpPr>
          <p:spPr>
            <a:xfrm>
              <a:off x="8062798" y="4409358"/>
              <a:ext cx="436261" cy="369332"/>
            </a:xfrm>
            <a:prstGeom prst="rect">
              <a:avLst/>
            </a:prstGeom>
            <a:noFill/>
          </p:spPr>
          <p:txBody>
            <a:bodyPr wrap="none" rtlCol="0">
              <a:spAutoFit/>
            </a:bodyPr>
            <a:lstStyle/>
            <a:p>
              <a:r>
                <a:rPr lang="en-GB" sz="1800" i="1" dirty="0" err="1" smtClean="0">
                  <a:latin typeface="Symbol" charset="2"/>
                  <a:cs typeface="Symbol" charset="2"/>
                </a:rPr>
                <a:t>n</a:t>
              </a:r>
              <a:r>
                <a:rPr lang="en-GB" sz="1800" i="1" baseline="-25000" dirty="0" err="1" smtClean="0"/>
                <a:t>L</a:t>
              </a:r>
              <a:endParaRPr lang="en-GB" sz="1800" i="1" baseline="-25000" dirty="0"/>
            </a:p>
          </p:txBody>
        </p:sp>
        <p:sp>
          <p:nvSpPr>
            <p:cNvPr id="46" name="TextBox 45"/>
            <p:cNvSpPr txBox="1"/>
            <p:nvPr/>
          </p:nvSpPr>
          <p:spPr>
            <a:xfrm>
              <a:off x="7212000" y="4215990"/>
              <a:ext cx="364403" cy="461665"/>
            </a:xfrm>
            <a:prstGeom prst="rect">
              <a:avLst/>
            </a:prstGeom>
            <a:noFill/>
          </p:spPr>
          <p:txBody>
            <a:bodyPr wrap="none" rtlCol="0">
              <a:spAutoFit/>
            </a:bodyPr>
            <a:lstStyle/>
            <a:p>
              <a:r>
                <a:rPr lang="en-GB" dirty="0" smtClean="0">
                  <a:solidFill>
                    <a:srgbClr val="D00209"/>
                  </a:solidFill>
                </a:rPr>
                <a:t>×</a:t>
              </a:r>
              <a:endParaRPr lang="en-GB" dirty="0">
                <a:solidFill>
                  <a:srgbClr val="D00209"/>
                </a:solidFill>
              </a:endParaRPr>
            </a:p>
          </p:txBody>
        </p:sp>
        <p:sp>
          <p:nvSpPr>
            <p:cNvPr id="47" name="TextBox 46"/>
            <p:cNvSpPr txBox="1"/>
            <p:nvPr/>
          </p:nvSpPr>
          <p:spPr>
            <a:xfrm>
              <a:off x="7354157" y="4215990"/>
              <a:ext cx="364403" cy="461665"/>
            </a:xfrm>
            <a:prstGeom prst="rect">
              <a:avLst/>
            </a:prstGeom>
            <a:noFill/>
          </p:spPr>
          <p:txBody>
            <a:bodyPr wrap="none" rtlCol="0">
              <a:spAutoFit/>
            </a:bodyPr>
            <a:lstStyle/>
            <a:p>
              <a:r>
                <a:rPr lang="en-GB" dirty="0" smtClean="0">
                  <a:solidFill>
                    <a:srgbClr val="D00209"/>
                  </a:solidFill>
                </a:rPr>
                <a:t>×</a:t>
              </a:r>
              <a:endParaRPr lang="en-GB" dirty="0">
                <a:solidFill>
                  <a:srgbClr val="D00209"/>
                </a:solidFill>
              </a:endParaRPr>
            </a:p>
          </p:txBody>
        </p:sp>
        <p:sp>
          <p:nvSpPr>
            <p:cNvPr id="48" name="TextBox 47"/>
            <p:cNvSpPr txBox="1"/>
            <p:nvPr/>
          </p:nvSpPr>
          <p:spPr>
            <a:xfrm>
              <a:off x="7302211" y="4487831"/>
              <a:ext cx="481388" cy="338554"/>
            </a:xfrm>
            <a:prstGeom prst="rect">
              <a:avLst/>
            </a:prstGeom>
            <a:noFill/>
          </p:spPr>
          <p:txBody>
            <a:bodyPr wrap="none" rtlCol="0">
              <a:spAutoFit/>
            </a:bodyPr>
            <a:lstStyle/>
            <a:p>
              <a:r>
                <a:rPr lang="en-GB" sz="1600" dirty="0" smtClean="0">
                  <a:solidFill>
                    <a:srgbClr val="D00209"/>
                  </a:solidFill>
                  <a:latin typeface="Symbol" charset="2"/>
                  <a:cs typeface="Symbol" charset="2"/>
                </a:rPr>
                <a:t>L</a:t>
              </a:r>
              <a:r>
                <a:rPr lang="en-GB" sz="1600" baseline="30000" dirty="0" smtClean="0">
                  <a:solidFill>
                    <a:srgbClr val="D00209"/>
                  </a:solidFill>
                </a:rPr>
                <a:t>−1</a:t>
              </a:r>
              <a:endParaRPr lang="en-GB" sz="1600" baseline="30000" dirty="0">
                <a:solidFill>
                  <a:srgbClr val="D00209"/>
                </a:solidFill>
              </a:endParaRPr>
            </a:p>
          </p:txBody>
        </p:sp>
        <p:sp>
          <p:nvSpPr>
            <p:cNvPr id="49" name="TextBox 48"/>
            <p:cNvSpPr txBox="1"/>
            <p:nvPr/>
          </p:nvSpPr>
          <p:spPr>
            <a:xfrm>
              <a:off x="4268948" y="4964657"/>
              <a:ext cx="1141245" cy="369332"/>
            </a:xfrm>
            <a:prstGeom prst="rect">
              <a:avLst/>
            </a:prstGeom>
            <a:noFill/>
          </p:spPr>
          <p:txBody>
            <a:bodyPr wrap="none" rtlCol="0">
              <a:spAutoFit/>
            </a:bodyPr>
            <a:lstStyle/>
            <a:p>
              <a:r>
                <a:rPr lang="en-GB" sz="1800" dirty="0" smtClean="0">
                  <a:latin typeface="Trebuchet MS"/>
                  <a:cs typeface="Trebuchet MS"/>
                </a:rPr>
                <a:t>Electrons</a:t>
              </a:r>
              <a:endParaRPr lang="en-GB" sz="1800" dirty="0">
                <a:latin typeface="Trebuchet MS"/>
                <a:cs typeface="Trebuchet MS"/>
              </a:endParaRPr>
            </a:p>
          </p:txBody>
        </p:sp>
        <p:cxnSp>
          <p:nvCxnSpPr>
            <p:cNvPr id="50" name="Straight Connector 49"/>
            <p:cNvCxnSpPr/>
            <p:nvPr/>
          </p:nvCxnSpPr>
          <p:spPr>
            <a:xfrm flipV="1">
              <a:off x="5816638" y="5070209"/>
              <a:ext cx="1169328"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6985966" y="5070209"/>
              <a:ext cx="900621"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6254484" y="5018958"/>
              <a:ext cx="431579" cy="369332"/>
            </a:xfrm>
            <a:prstGeom prst="rect">
              <a:avLst/>
            </a:prstGeom>
            <a:noFill/>
          </p:spPr>
          <p:txBody>
            <a:bodyPr wrap="none" rtlCol="0">
              <a:spAutoFit/>
            </a:bodyPr>
            <a:lstStyle/>
            <a:p>
              <a:r>
                <a:rPr lang="en-GB" sz="1800" i="1" dirty="0" err="1" smtClean="0">
                  <a:latin typeface="Trebuchet MS"/>
                  <a:cs typeface="Trebuchet MS"/>
                </a:rPr>
                <a:t>e</a:t>
              </a:r>
              <a:r>
                <a:rPr lang="en-GB" sz="1800" i="1" baseline="-25000" dirty="0" err="1" smtClean="0"/>
                <a:t>L</a:t>
              </a:r>
              <a:endParaRPr lang="en-GB" sz="1800" i="1" baseline="-25000" dirty="0"/>
            </a:p>
          </p:txBody>
        </p:sp>
        <p:sp>
          <p:nvSpPr>
            <p:cNvPr id="53" name="TextBox 52"/>
            <p:cNvSpPr txBox="1"/>
            <p:nvPr/>
          </p:nvSpPr>
          <p:spPr>
            <a:xfrm>
              <a:off x="8326626" y="5040868"/>
              <a:ext cx="431579" cy="369332"/>
            </a:xfrm>
            <a:prstGeom prst="rect">
              <a:avLst/>
            </a:prstGeom>
            <a:noFill/>
          </p:spPr>
          <p:txBody>
            <a:bodyPr wrap="none" rtlCol="0">
              <a:spAutoFit/>
            </a:bodyPr>
            <a:lstStyle/>
            <a:p>
              <a:r>
                <a:rPr lang="en-GB" sz="1800" i="1" dirty="0" err="1" smtClean="0">
                  <a:latin typeface="Trebuchet MS"/>
                  <a:cs typeface="Trebuchet MS"/>
                </a:rPr>
                <a:t>e</a:t>
              </a:r>
              <a:r>
                <a:rPr lang="en-GB" sz="1800" i="1" baseline="-25000" dirty="0" err="1" smtClean="0"/>
                <a:t>L</a:t>
              </a:r>
              <a:endParaRPr lang="en-GB" sz="1800" i="1" baseline="-25000" dirty="0"/>
            </a:p>
          </p:txBody>
        </p:sp>
        <p:sp>
          <p:nvSpPr>
            <p:cNvPr id="55" name="TextBox 54"/>
            <p:cNvSpPr txBox="1"/>
            <p:nvPr/>
          </p:nvSpPr>
          <p:spPr>
            <a:xfrm>
              <a:off x="6823112" y="4862093"/>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cxnSp>
          <p:nvCxnSpPr>
            <p:cNvPr id="62" name="Straight Connector 61"/>
            <p:cNvCxnSpPr/>
            <p:nvPr/>
          </p:nvCxnSpPr>
          <p:spPr>
            <a:xfrm flipV="1">
              <a:off x="7886587" y="5070209"/>
              <a:ext cx="871618" cy="152400"/>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a:off x="4268400" y="5551551"/>
              <a:ext cx="1197764" cy="369332"/>
            </a:xfrm>
            <a:prstGeom prst="rect">
              <a:avLst/>
            </a:prstGeom>
            <a:noFill/>
          </p:spPr>
          <p:txBody>
            <a:bodyPr wrap="none" rtlCol="0">
              <a:spAutoFit/>
            </a:bodyPr>
            <a:lstStyle/>
            <a:p>
              <a:r>
                <a:rPr lang="en-GB" sz="1800" dirty="0" smtClean="0">
                  <a:latin typeface="Trebuchet MS"/>
                  <a:cs typeface="Trebuchet MS"/>
                </a:rPr>
                <a:t>Top quark</a:t>
              </a:r>
              <a:endParaRPr lang="en-GB" sz="1800" dirty="0">
                <a:latin typeface="Trebuchet MS"/>
                <a:cs typeface="Trebuchet MS"/>
              </a:endParaRPr>
            </a:p>
          </p:txBody>
        </p:sp>
        <p:cxnSp>
          <p:nvCxnSpPr>
            <p:cNvPr id="69" name="Straight Connector 68"/>
            <p:cNvCxnSpPr/>
            <p:nvPr/>
          </p:nvCxnSpPr>
          <p:spPr>
            <a:xfrm flipV="1">
              <a:off x="5816638" y="5684274"/>
              <a:ext cx="264960"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5707799" y="5760474"/>
              <a:ext cx="404528" cy="369332"/>
            </a:xfrm>
            <a:prstGeom prst="rect">
              <a:avLst/>
            </a:prstGeom>
            <a:noFill/>
          </p:spPr>
          <p:txBody>
            <a:bodyPr wrap="none" rtlCol="0">
              <a:spAutoFit/>
            </a:bodyPr>
            <a:lstStyle/>
            <a:p>
              <a:r>
                <a:rPr lang="en-GB" sz="1800" i="1" dirty="0" err="1" smtClean="0">
                  <a:latin typeface="Trebuchet MS"/>
                  <a:cs typeface="Trebuchet MS"/>
                </a:rPr>
                <a:t>t</a:t>
              </a:r>
              <a:r>
                <a:rPr lang="en-GB" sz="1800" i="1" baseline="-25000" dirty="0" err="1" smtClean="0"/>
                <a:t>L</a:t>
              </a:r>
              <a:endParaRPr lang="en-GB" sz="1800" i="1" baseline="-25000" dirty="0"/>
            </a:p>
          </p:txBody>
        </p:sp>
        <p:sp>
          <p:nvSpPr>
            <p:cNvPr id="73" name="TextBox 72"/>
            <p:cNvSpPr txBox="1"/>
            <p:nvPr/>
          </p:nvSpPr>
          <p:spPr>
            <a:xfrm>
              <a:off x="7196039" y="5036672"/>
              <a:ext cx="459907" cy="369332"/>
            </a:xfrm>
            <a:prstGeom prst="rect">
              <a:avLst/>
            </a:prstGeom>
            <a:noFill/>
          </p:spPr>
          <p:txBody>
            <a:bodyPr wrap="none" rtlCol="0">
              <a:spAutoFit/>
            </a:bodyPr>
            <a:lstStyle/>
            <a:p>
              <a:r>
                <a:rPr lang="en-GB" sz="1800" i="1" dirty="0" err="1" smtClean="0">
                  <a:latin typeface="Trebuchet MS"/>
                  <a:cs typeface="Trebuchet MS"/>
                </a:rPr>
                <a:t>e</a:t>
              </a:r>
              <a:r>
                <a:rPr lang="en-GB" sz="1800" i="1" baseline="-25000" dirty="0" err="1" smtClean="0"/>
                <a:t>R</a:t>
              </a:r>
              <a:endParaRPr lang="en-GB" sz="1800" i="1" baseline="-25000" dirty="0"/>
            </a:p>
          </p:txBody>
        </p:sp>
        <p:sp>
          <p:nvSpPr>
            <p:cNvPr id="54" name="TextBox 53"/>
            <p:cNvSpPr txBox="1"/>
            <p:nvPr/>
          </p:nvSpPr>
          <p:spPr>
            <a:xfrm>
              <a:off x="7726024" y="5014493"/>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cxnSp>
          <p:nvCxnSpPr>
            <p:cNvPr id="79" name="Straight Connector 78"/>
            <p:cNvCxnSpPr/>
            <p:nvPr/>
          </p:nvCxnSpPr>
          <p:spPr>
            <a:xfrm rot="5400000" flipH="1" flipV="1">
              <a:off x="5893402" y="5759910"/>
              <a:ext cx="263832" cy="1125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V="1">
              <a:off x="5969038" y="5836674"/>
              <a:ext cx="264960" cy="1193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rot="5400000">
              <a:off x="6102103" y="5704778"/>
              <a:ext cx="26379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rot="16200000" flipH="1">
              <a:off x="6111553" y="5715815"/>
              <a:ext cx="416982" cy="1311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rot="5400000">
              <a:off x="6263953" y="5846939"/>
              <a:ext cx="264584" cy="2127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flipH="1" flipV="1">
              <a:off x="6396641" y="5583919"/>
              <a:ext cx="151609" cy="13112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16200000" flipV="1">
              <a:off x="6396642" y="5715045"/>
              <a:ext cx="304011" cy="2127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flipV="1">
              <a:off x="6559287" y="5726077"/>
              <a:ext cx="152397" cy="15161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16200000" flipV="1">
              <a:off x="6636302" y="5803054"/>
              <a:ext cx="262995" cy="11063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rot="5400000" flipH="1" flipV="1">
              <a:off x="6773041" y="5776942"/>
              <a:ext cx="262996" cy="162854"/>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08" name="TextBox 107"/>
            <p:cNvSpPr txBox="1"/>
            <p:nvPr/>
          </p:nvSpPr>
          <p:spPr>
            <a:xfrm>
              <a:off x="5992956" y="5559675"/>
              <a:ext cx="314841" cy="276999"/>
            </a:xfrm>
            <a:prstGeom prst="rect">
              <a:avLst/>
            </a:prstGeom>
            <a:noFill/>
          </p:spPr>
          <p:txBody>
            <a:bodyPr wrap="none" rtlCol="0">
              <a:spAutoFit/>
            </a:bodyPr>
            <a:lstStyle/>
            <a:p>
              <a:r>
                <a:rPr lang="en-GB" sz="1800" i="1" baseline="-25000" dirty="0" smtClean="0"/>
                <a:t>R</a:t>
              </a:r>
              <a:endParaRPr lang="en-GB" sz="1800" i="1" baseline="-25000" dirty="0"/>
            </a:p>
          </p:txBody>
        </p:sp>
        <p:sp>
          <p:nvSpPr>
            <p:cNvPr id="109" name="TextBox 108"/>
            <p:cNvSpPr txBox="1"/>
            <p:nvPr/>
          </p:nvSpPr>
          <p:spPr>
            <a:xfrm>
              <a:off x="6040626" y="5785464"/>
              <a:ext cx="286513" cy="276999"/>
            </a:xfrm>
            <a:prstGeom prst="rect">
              <a:avLst/>
            </a:prstGeom>
            <a:noFill/>
          </p:spPr>
          <p:txBody>
            <a:bodyPr wrap="none" rtlCol="0">
              <a:spAutoFit/>
            </a:bodyPr>
            <a:lstStyle/>
            <a:p>
              <a:r>
                <a:rPr lang="en-GB" sz="1800" i="1" baseline="-25000" dirty="0" smtClean="0"/>
                <a:t>L</a:t>
              </a:r>
              <a:endParaRPr lang="en-GB" sz="1800" i="1" baseline="-25000" dirty="0"/>
            </a:p>
          </p:txBody>
        </p:sp>
        <p:sp>
          <p:nvSpPr>
            <p:cNvPr id="110" name="TextBox 109"/>
            <p:cNvSpPr txBox="1"/>
            <p:nvPr/>
          </p:nvSpPr>
          <p:spPr>
            <a:xfrm>
              <a:off x="6244241" y="5379474"/>
              <a:ext cx="286513" cy="276999"/>
            </a:xfrm>
            <a:prstGeom prst="rect">
              <a:avLst/>
            </a:prstGeom>
            <a:noFill/>
          </p:spPr>
          <p:txBody>
            <a:bodyPr wrap="none" rtlCol="0">
              <a:spAutoFit/>
            </a:bodyPr>
            <a:lstStyle/>
            <a:p>
              <a:r>
                <a:rPr lang="en-GB" sz="1800" i="1" baseline="-25000" dirty="0" smtClean="0"/>
                <a:t>L</a:t>
              </a:r>
              <a:endParaRPr lang="en-GB" sz="1800" i="1" baseline="-25000" dirty="0"/>
            </a:p>
          </p:txBody>
        </p:sp>
        <p:sp>
          <p:nvSpPr>
            <p:cNvPr id="113" name="TextBox 112"/>
            <p:cNvSpPr txBox="1"/>
            <p:nvPr/>
          </p:nvSpPr>
          <p:spPr>
            <a:xfrm>
              <a:off x="6330684" y="5640381"/>
              <a:ext cx="314841" cy="276999"/>
            </a:xfrm>
            <a:prstGeom prst="rect">
              <a:avLst/>
            </a:prstGeom>
            <a:noFill/>
          </p:spPr>
          <p:txBody>
            <a:bodyPr wrap="none" rtlCol="0">
              <a:spAutoFit/>
            </a:bodyPr>
            <a:lstStyle/>
            <a:p>
              <a:r>
                <a:rPr lang="en-GB" sz="1800" i="1" baseline="-25000" dirty="0" smtClean="0"/>
                <a:t>R</a:t>
              </a:r>
              <a:endParaRPr lang="en-GB" sz="1800" i="1" baseline="-25000" dirty="0"/>
            </a:p>
          </p:txBody>
        </p:sp>
        <p:sp>
          <p:nvSpPr>
            <p:cNvPr id="114" name="TextBox 113"/>
            <p:cNvSpPr txBox="1"/>
            <p:nvPr/>
          </p:nvSpPr>
          <p:spPr>
            <a:xfrm>
              <a:off x="6487785" y="5439696"/>
              <a:ext cx="314841" cy="276999"/>
            </a:xfrm>
            <a:prstGeom prst="rect">
              <a:avLst/>
            </a:prstGeom>
            <a:noFill/>
          </p:spPr>
          <p:txBody>
            <a:bodyPr wrap="none" rtlCol="0">
              <a:spAutoFit/>
            </a:bodyPr>
            <a:lstStyle/>
            <a:p>
              <a:r>
                <a:rPr lang="en-GB" sz="1800" i="1" baseline="-25000" dirty="0" smtClean="0"/>
                <a:t>R</a:t>
              </a:r>
              <a:endParaRPr lang="en-GB" sz="1800" i="1" baseline="-25000" dirty="0"/>
            </a:p>
          </p:txBody>
        </p:sp>
        <p:sp>
          <p:nvSpPr>
            <p:cNvPr id="115" name="TextBox 114"/>
            <p:cNvSpPr txBox="1"/>
            <p:nvPr/>
          </p:nvSpPr>
          <p:spPr>
            <a:xfrm>
              <a:off x="6527512" y="5716581"/>
              <a:ext cx="286513" cy="276999"/>
            </a:xfrm>
            <a:prstGeom prst="rect">
              <a:avLst/>
            </a:prstGeom>
            <a:noFill/>
          </p:spPr>
          <p:txBody>
            <a:bodyPr wrap="none" rtlCol="0">
              <a:spAutoFit/>
            </a:bodyPr>
            <a:lstStyle/>
            <a:p>
              <a:r>
                <a:rPr lang="en-GB" sz="1800" i="1" baseline="-25000" dirty="0" smtClean="0"/>
                <a:t>L</a:t>
              </a:r>
              <a:endParaRPr lang="en-GB" sz="1800" i="1" baseline="-25000" dirty="0"/>
            </a:p>
          </p:txBody>
        </p:sp>
        <p:sp>
          <p:nvSpPr>
            <p:cNvPr id="116" name="TextBox 115"/>
            <p:cNvSpPr txBox="1"/>
            <p:nvPr/>
          </p:nvSpPr>
          <p:spPr>
            <a:xfrm>
              <a:off x="6679912" y="5511390"/>
              <a:ext cx="314841" cy="276999"/>
            </a:xfrm>
            <a:prstGeom prst="rect">
              <a:avLst/>
            </a:prstGeom>
            <a:noFill/>
          </p:spPr>
          <p:txBody>
            <a:bodyPr wrap="none" rtlCol="0">
              <a:spAutoFit/>
            </a:bodyPr>
            <a:lstStyle/>
            <a:p>
              <a:r>
                <a:rPr lang="en-GB" sz="1800" i="1" baseline="-25000" dirty="0" smtClean="0"/>
                <a:t>R</a:t>
              </a:r>
              <a:endParaRPr lang="en-GB" sz="1800" i="1" baseline="-25000" dirty="0"/>
            </a:p>
          </p:txBody>
        </p:sp>
        <p:sp>
          <p:nvSpPr>
            <p:cNvPr id="117" name="TextBox 116"/>
            <p:cNvSpPr txBox="1"/>
            <p:nvPr/>
          </p:nvSpPr>
          <p:spPr>
            <a:xfrm>
              <a:off x="6848097" y="5747307"/>
              <a:ext cx="286513" cy="276999"/>
            </a:xfrm>
            <a:prstGeom prst="rect">
              <a:avLst/>
            </a:prstGeom>
            <a:noFill/>
          </p:spPr>
          <p:txBody>
            <a:bodyPr wrap="none" rtlCol="0">
              <a:spAutoFit/>
            </a:bodyPr>
            <a:lstStyle/>
            <a:p>
              <a:r>
                <a:rPr lang="en-GB" sz="1800" i="1" baseline="-25000" dirty="0" smtClean="0"/>
                <a:t>L</a:t>
              </a:r>
              <a:endParaRPr lang="en-GB" sz="1800" i="1" baseline="-25000" dirty="0"/>
            </a:p>
          </p:txBody>
        </p:sp>
        <p:sp>
          <p:nvSpPr>
            <p:cNvPr id="76" name="TextBox 75"/>
            <p:cNvSpPr txBox="1"/>
            <p:nvPr/>
          </p:nvSpPr>
          <p:spPr>
            <a:xfrm>
              <a:off x="5905295" y="5480705"/>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18" name="TextBox 117"/>
            <p:cNvSpPr txBox="1"/>
            <p:nvPr/>
          </p:nvSpPr>
          <p:spPr>
            <a:xfrm>
              <a:off x="5811863" y="572088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19" name="TextBox 118"/>
            <p:cNvSpPr txBox="1"/>
            <p:nvPr/>
          </p:nvSpPr>
          <p:spPr>
            <a:xfrm>
              <a:off x="6056450" y="562282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0" name="TextBox 119"/>
            <p:cNvSpPr txBox="1"/>
            <p:nvPr/>
          </p:nvSpPr>
          <p:spPr>
            <a:xfrm>
              <a:off x="6085934" y="536923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1" name="TextBox 120"/>
            <p:cNvSpPr txBox="1"/>
            <p:nvPr/>
          </p:nvSpPr>
          <p:spPr>
            <a:xfrm>
              <a:off x="6217848" y="57720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2" name="TextBox 121"/>
            <p:cNvSpPr txBox="1"/>
            <p:nvPr/>
          </p:nvSpPr>
          <p:spPr>
            <a:xfrm>
              <a:off x="6247332" y="55113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3" name="TextBox 122"/>
            <p:cNvSpPr txBox="1"/>
            <p:nvPr/>
          </p:nvSpPr>
          <p:spPr>
            <a:xfrm>
              <a:off x="6379246" y="5354484"/>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4" name="TextBox 123"/>
            <p:cNvSpPr txBox="1"/>
            <p:nvPr/>
          </p:nvSpPr>
          <p:spPr>
            <a:xfrm>
              <a:off x="6398487" y="5659428"/>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5" name="TextBox 124"/>
            <p:cNvSpPr txBox="1"/>
            <p:nvPr/>
          </p:nvSpPr>
          <p:spPr>
            <a:xfrm>
              <a:off x="6540644" y="55113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6" name="TextBox 125"/>
            <p:cNvSpPr txBox="1"/>
            <p:nvPr/>
          </p:nvSpPr>
          <p:spPr>
            <a:xfrm>
              <a:off x="6662315" y="576621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27" name="TextBox 126"/>
            <p:cNvSpPr txBox="1"/>
            <p:nvPr/>
          </p:nvSpPr>
          <p:spPr>
            <a:xfrm>
              <a:off x="4256380" y="3346977"/>
              <a:ext cx="1399805" cy="369332"/>
            </a:xfrm>
            <a:prstGeom prst="rect">
              <a:avLst/>
            </a:prstGeom>
            <a:noFill/>
          </p:spPr>
          <p:txBody>
            <a:bodyPr wrap="none" rtlCol="0">
              <a:spAutoFit/>
            </a:bodyPr>
            <a:lstStyle/>
            <a:p>
              <a:r>
                <a:rPr lang="en-GB" sz="1800" dirty="0" smtClean="0">
                  <a:latin typeface="Trebuchet MS"/>
                  <a:cs typeface="Trebuchet MS"/>
                </a:rPr>
                <a:t>Weak boson</a:t>
              </a:r>
              <a:endParaRPr lang="en-GB" sz="1800" dirty="0">
                <a:latin typeface="Trebuchet MS"/>
                <a:cs typeface="Trebuchet MS"/>
              </a:endParaRPr>
            </a:p>
          </p:txBody>
        </p:sp>
        <p:grpSp>
          <p:nvGrpSpPr>
            <p:cNvPr id="166" name="Group 165"/>
            <p:cNvGrpSpPr/>
            <p:nvPr/>
          </p:nvGrpSpPr>
          <p:grpSpPr>
            <a:xfrm>
              <a:off x="5776798" y="2386343"/>
              <a:ext cx="2921081" cy="148741"/>
              <a:chOff x="822326" y="2286000"/>
              <a:chExt cx="4130674" cy="173037"/>
            </a:xfrm>
          </p:grpSpPr>
          <p:sp>
            <p:nvSpPr>
              <p:cNvPr id="167" name="Freeform 166"/>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68"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grpSp>
        <p:sp>
          <p:nvSpPr>
            <p:cNvPr id="169" name="Freeform 168"/>
            <p:cNvSpPr>
              <a:spLocks/>
            </p:cNvSpPr>
            <p:nvPr/>
          </p:nvSpPr>
          <p:spPr bwMode="auto">
            <a:xfrm rot="19692356" flipH="1">
              <a:off x="5776798" y="3408397"/>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0" name="Freeform 169"/>
            <p:cNvSpPr>
              <a:spLocks/>
            </p:cNvSpPr>
            <p:nvPr/>
          </p:nvSpPr>
          <p:spPr bwMode="auto">
            <a:xfrm rot="4290640" flipH="1">
              <a:off x="6112582" y="3526625"/>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1" name="Freeform 170"/>
            <p:cNvSpPr>
              <a:spLocks/>
            </p:cNvSpPr>
            <p:nvPr/>
          </p:nvSpPr>
          <p:spPr bwMode="auto">
            <a:xfrm rot="17853592" flipV="1">
              <a:off x="6305954" y="3557817"/>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2" name="Freeform 171"/>
            <p:cNvSpPr>
              <a:spLocks/>
            </p:cNvSpPr>
            <p:nvPr/>
          </p:nvSpPr>
          <p:spPr bwMode="auto">
            <a:xfrm rot="5645767" flipH="1">
              <a:off x="6437868" y="3598075"/>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3" name="Freeform 172"/>
            <p:cNvSpPr>
              <a:spLocks/>
            </p:cNvSpPr>
            <p:nvPr/>
          </p:nvSpPr>
          <p:spPr bwMode="auto">
            <a:xfrm rot="8591611" flipH="1">
              <a:off x="6624578" y="3699442"/>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4" name="Freeform 173"/>
            <p:cNvSpPr>
              <a:spLocks/>
            </p:cNvSpPr>
            <p:nvPr/>
          </p:nvSpPr>
          <p:spPr bwMode="auto">
            <a:xfrm rot="1306208" flipH="1">
              <a:off x="7082547" y="3599293"/>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5" name="Freeform 174"/>
            <p:cNvSpPr>
              <a:spLocks/>
            </p:cNvSpPr>
            <p:nvPr/>
          </p:nvSpPr>
          <p:spPr bwMode="auto">
            <a:xfrm rot="4028254" flipH="1">
              <a:off x="7234947" y="3437995"/>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p>
          </p:txBody>
        </p:sp>
        <p:sp>
          <p:nvSpPr>
            <p:cNvPr id="176" name="TextBox 175"/>
            <p:cNvSpPr txBox="1"/>
            <p:nvPr/>
          </p:nvSpPr>
          <p:spPr>
            <a:xfrm>
              <a:off x="6975512" y="3332316"/>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77" name="TextBox 176"/>
            <p:cNvSpPr txBox="1"/>
            <p:nvPr/>
          </p:nvSpPr>
          <p:spPr>
            <a:xfrm>
              <a:off x="7428050" y="351544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78" name="TextBox 177"/>
            <p:cNvSpPr txBox="1"/>
            <p:nvPr/>
          </p:nvSpPr>
          <p:spPr>
            <a:xfrm>
              <a:off x="6534299" y="366784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79" name="TextBox 178"/>
            <p:cNvSpPr txBox="1"/>
            <p:nvPr/>
          </p:nvSpPr>
          <p:spPr>
            <a:xfrm>
              <a:off x="6533054" y="31812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80" name="TextBox 179"/>
            <p:cNvSpPr txBox="1"/>
            <p:nvPr/>
          </p:nvSpPr>
          <p:spPr>
            <a:xfrm>
              <a:off x="6112327" y="310945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cxnSp>
          <p:nvCxnSpPr>
            <p:cNvPr id="182" name="Straight Connector 181"/>
            <p:cNvCxnSpPr/>
            <p:nvPr/>
          </p:nvCxnSpPr>
          <p:spPr>
            <a:xfrm>
              <a:off x="4031399" y="4145526"/>
              <a:ext cx="5105400" cy="1588"/>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191" name="Rectangle 190"/>
          <p:cNvSpPr/>
          <p:nvPr/>
        </p:nvSpPr>
        <p:spPr>
          <a:xfrm>
            <a:off x="228600" y="1600200"/>
            <a:ext cx="3726599" cy="923330"/>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schemeClr val="tx1">
                    <a:lumMod val="85000"/>
                    <a:lumOff val="15000"/>
                  </a:schemeClr>
                </a:solidFill>
                <a:latin typeface="Trebuchet MS"/>
                <a:ea typeface="Arial" charset="0"/>
                <a:cs typeface="Trebuchet MS"/>
              </a:rPr>
              <a:t>Let’s imagine all particles have zero mass </a:t>
            </a:r>
            <a:r>
              <a:rPr lang="en-US" sz="1800" dirty="0" err="1" smtClean="0">
                <a:solidFill>
                  <a:schemeClr val="tx1">
                    <a:lumMod val="85000"/>
                    <a:lumOff val="15000"/>
                  </a:schemeClr>
                </a:solidFill>
                <a:latin typeface="Trebuchet MS"/>
                <a:ea typeface="Arial" charset="0"/>
                <a:cs typeface="Trebuchet MS"/>
                <a:sym typeface="Wingdings"/>
              </a:rPr>
              <a:t></a:t>
            </a:r>
            <a:r>
              <a:rPr lang="en-US" sz="1800" dirty="0" smtClean="0">
                <a:solidFill>
                  <a:schemeClr val="tx1">
                    <a:lumMod val="85000"/>
                    <a:lumOff val="15000"/>
                  </a:schemeClr>
                </a:solidFill>
                <a:latin typeface="Trebuchet MS"/>
                <a:ea typeface="Arial" charset="0"/>
                <a:cs typeface="Trebuchet MS"/>
                <a:sym typeface="Wingdings"/>
              </a:rPr>
              <a:t> gauge symmetry is respected</a:t>
            </a:r>
            <a:endParaRPr lang="en-GB" sz="1800" dirty="0" smtClean="0">
              <a:solidFill>
                <a:schemeClr val="tx1">
                  <a:lumMod val="85000"/>
                  <a:lumOff val="15000"/>
                </a:schemeClr>
              </a:solidFill>
              <a:latin typeface="Trebuchet MS"/>
              <a:ea typeface="Arial" charset="0"/>
              <a:cs typeface="Trebuchet MS"/>
            </a:endParaRPr>
          </a:p>
        </p:txBody>
      </p:sp>
      <p:sp>
        <p:nvSpPr>
          <p:cNvPr id="192" name="Rectangle 191"/>
          <p:cNvSpPr/>
          <p:nvPr/>
        </p:nvSpPr>
        <p:spPr>
          <a:xfrm>
            <a:off x="228600" y="2652432"/>
            <a:ext cx="3581400" cy="1431161"/>
          </a:xfrm>
          <a:prstGeom prst="rect">
            <a:avLst/>
          </a:prstGeom>
        </p:spPr>
        <p:txBody>
          <a:bodyPr wrap="square">
            <a:spAutoFit/>
          </a:bodyPr>
          <a:lstStyle/>
          <a:p>
            <a:pPr lvl="0">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prstClr val="black">
                    <a:lumMod val="85000"/>
                    <a:lumOff val="15000"/>
                  </a:prstClr>
                </a:solidFill>
                <a:latin typeface="Trebuchet MS"/>
                <a:ea typeface="Arial" charset="0"/>
                <a:cs typeface="Trebuchet MS"/>
              </a:rPr>
              <a:t>A </a:t>
            </a:r>
            <a:r>
              <a:rPr lang="en-GB" sz="1800" b="1" dirty="0" smtClean="0">
                <a:solidFill>
                  <a:prstClr val="black">
                    <a:lumMod val="85000"/>
                    <a:lumOff val="15000"/>
                  </a:prstClr>
                </a:solidFill>
                <a:latin typeface="Trebuchet MS"/>
                <a:ea typeface="Arial" charset="0"/>
                <a:cs typeface="Trebuchet MS"/>
              </a:rPr>
              <a:t>Higgs field </a:t>
            </a:r>
            <a:r>
              <a:rPr lang="en-GB" sz="1800" dirty="0" smtClean="0">
                <a:solidFill>
                  <a:prstClr val="black">
                    <a:lumMod val="85000"/>
                    <a:lumOff val="15000"/>
                  </a:prstClr>
                </a:solidFill>
                <a:latin typeface="Trebuchet MS"/>
                <a:ea typeface="Arial" charset="0"/>
                <a:cs typeface="Trebuchet MS"/>
                <a:sym typeface="Wingdings"/>
              </a:rPr>
              <a:t>displaces ground state breaking gauge symmetry</a:t>
            </a:r>
          </a:p>
          <a:p>
            <a:pPr lvl="0">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b="1" dirty="0" smtClean="0">
                <a:solidFill>
                  <a:prstClr val="black">
                    <a:lumMod val="85000"/>
                    <a:lumOff val="15000"/>
                  </a:prstClr>
                </a:solidFill>
                <a:latin typeface="Trebuchet MS"/>
                <a:ea typeface="Arial" charset="0"/>
                <a:cs typeface="Trebuchet MS"/>
                <a:sym typeface="Wingdings"/>
              </a:rPr>
              <a:t>It </a:t>
            </a:r>
            <a:r>
              <a:rPr lang="en-GB" sz="1800" b="1" dirty="0" smtClean="0">
                <a:solidFill>
                  <a:prstClr val="black">
                    <a:lumMod val="85000"/>
                    <a:lumOff val="15000"/>
                  </a:prstClr>
                </a:solidFill>
                <a:latin typeface="Trebuchet MS"/>
                <a:ea typeface="Arial" charset="0"/>
                <a:cs typeface="Trebuchet MS"/>
              </a:rPr>
              <a:t>fills all space time </a:t>
            </a:r>
            <a:r>
              <a:rPr lang="en-GB" sz="1800" dirty="0" smtClean="0">
                <a:solidFill>
                  <a:prstClr val="black">
                    <a:lumMod val="85000"/>
                    <a:lumOff val="15000"/>
                  </a:prstClr>
                </a:solidFill>
                <a:latin typeface="Trebuchet MS"/>
                <a:ea typeface="Arial" charset="0"/>
                <a:cs typeface="Trebuchet MS"/>
              </a:rPr>
              <a:t>(but w/o orientation as spin=0)</a:t>
            </a:r>
            <a:endParaRPr lang="en-GB" sz="1800" b="1" dirty="0" smtClean="0">
              <a:solidFill>
                <a:prstClr val="black">
                  <a:lumMod val="85000"/>
                  <a:lumOff val="15000"/>
                </a:prstClr>
              </a:solidFill>
              <a:latin typeface="Trebuchet MS"/>
              <a:ea typeface="Arial" charset="0"/>
              <a:cs typeface="Trebuchet MS"/>
              <a:sym typeface="Wingdings"/>
            </a:endParaRPr>
          </a:p>
        </p:txBody>
      </p:sp>
      <p:sp>
        <p:nvSpPr>
          <p:cNvPr id="193" name="Rectangle 192"/>
          <p:cNvSpPr/>
          <p:nvPr/>
        </p:nvSpPr>
        <p:spPr>
          <a:xfrm>
            <a:off x="228601" y="4230029"/>
            <a:ext cx="3581400" cy="1985159"/>
          </a:xfrm>
          <a:prstGeom prst="rect">
            <a:avLst/>
          </a:prstGeom>
        </p:spPr>
        <p:txBody>
          <a:bodyPr wrap="square">
            <a:spAutoFit/>
          </a:bodyPr>
          <a:lstStyle/>
          <a:p>
            <a:pPr lvl="0">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prstClr val="black">
                    <a:lumMod val="85000"/>
                    <a:lumOff val="15000"/>
                  </a:prstClr>
                </a:solidFill>
                <a:latin typeface="Trebuchet MS"/>
                <a:ea typeface="Arial" charset="0"/>
                <a:cs typeface="Trebuchet MS"/>
                <a:sym typeface="Wingdings"/>
              </a:rPr>
              <a:t>The particles interact with the Higgs field thus reducing                                  their velocity, </a:t>
            </a:r>
            <a:r>
              <a:rPr lang="en-GB" sz="1800" b="1" dirty="0" smtClean="0">
                <a:solidFill>
                  <a:prstClr val="black">
                    <a:lumMod val="85000"/>
                    <a:lumOff val="15000"/>
                  </a:prstClr>
                </a:solidFill>
                <a:latin typeface="Trebuchet MS"/>
                <a:ea typeface="Arial" charset="0"/>
                <a:cs typeface="Trebuchet MS"/>
                <a:sym typeface="Wingdings"/>
              </a:rPr>
              <a:t>which is equivalent to acquiring a mass </a:t>
            </a:r>
          </a:p>
          <a:p>
            <a:pPr lvl="0">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800" dirty="0" err="1" smtClean="0">
                <a:solidFill>
                  <a:prstClr val="black">
                    <a:lumMod val="85000"/>
                    <a:lumOff val="15000"/>
                  </a:prstClr>
                </a:solidFill>
                <a:latin typeface="Trebuchet MS"/>
                <a:ea typeface="Arial" charset="0"/>
                <a:cs typeface="Trebuchet MS"/>
                <a:sym typeface="Wingdings"/>
              </a:rPr>
              <a:t></a:t>
            </a:r>
            <a:r>
              <a:rPr lang="en-US" sz="1800" dirty="0" smtClean="0">
                <a:solidFill>
                  <a:prstClr val="black">
                    <a:lumMod val="85000"/>
                    <a:lumOff val="15000"/>
                  </a:prstClr>
                </a:solidFill>
                <a:latin typeface="Trebuchet MS"/>
                <a:ea typeface="Arial" charset="0"/>
                <a:cs typeface="Trebuchet MS"/>
                <a:sym typeface="Wingdings"/>
              </a:rPr>
              <a:t> </a:t>
            </a:r>
            <a:r>
              <a:rPr lang="en-GB" sz="1800" dirty="0" smtClean="0">
                <a:solidFill>
                  <a:prstClr val="black">
                    <a:lumMod val="85000"/>
                    <a:lumOff val="15000"/>
                  </a:prstClr>
                </a:solidFill>
                <a:latin typeface="Trebuchet MS"/>
                <a:ea typeface="Arial" charset="0"/>
                <a:cs typeface="Trebuchet MS"/>
                <a:sym typeface="Wingdings"/>
              </a:rPr>
              <a:t>Action of the Higgs field creates a </a:t>
            </a:r>
            <a:r>
              <a:rPr lang="en-GB" sz="1800" b="1" i="1" dirty="0" smtClean="0">
                <a:solidFill>
                  <a:prstClr val="black">
                    <a:lumMod val="85000"/>
                    <a:lumOff val="15000"/>
                  </a:prstClr>
                </a:solidFill>
                <a:latin typeface="Trebuchet MS"/>
                <a:ea typeface="Arial" charset="0"/>
                <a:cs typeface="Trebuchet MS"/>
                <a:sym typeface="Wingdings"/>
              </a:rPr>
              <a:t>vacuum viscosity</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500"/>
                                        <p:tgtEl>
                                          <p:spTgt spid="19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30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20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3"/>
                                        </p:tgtEl>
                                        <p:attrNameLst>
                                          <p:attrName>style.visibility</p:attrName>
                                        </p:attrNameLst>
                                      </p:cBhvr>
                                      <p:to>
                                        <p:strVal val="visible"/>
                                      </p:to>
                                    </p:set>
                                    <p:animEffect transition="in" filter="fade">
                                      <p:cBhvr>
                                        <p:cTn id="18" dur="500"/>
                                        <p:tgtEl>
                                          <p:spTgt spid="193"/>
                                        </p:tgtEl>
                                      </p:cBhvr>
                                    </p:animEffect>
                                  </p:childTnLst>
                                </p:cTn>
                              </p:par>
                              <p:par>
                                <p:cTn id="19" presetID="22" presetClass="entr" presetSubtype="8" fill="hold" nodeType="withEffect">
                                  <p:stCondLst>
                                    <p:cond delay="0"/>
                                  </p:stCondLst>
                                  <p:childTnLst>
                                    <p:set>
                                      <p:cBhvr>
                                        <p:cTn id="20" dur="1" fill="hold">
                                          <p:stCondLst>
                                            <p:cond delay="0"/>
                                          </p:stCondLst>
                                        </p:cTn>
                                        <p:tgtEl>
                                          <p:spTgt spid="194"/>
                                        </p:tgtEl>
                                        <p:attrNameLst>
                                          <p:attrName>style.visibility</p:attrName>
                                        </p:attrNameLst>
                                      </p:cBhvr>
                                      <p:to>
                                        <p:strVal val="visible"/>
                                      </p:to>
                                    </p:set>
                                    <p:animEffect transition="in" filter="wipe(left)">
                                      <p:cBhvr>
                                        <p:cTn id="21" dur="20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6" grpId="0"/>
      <p:bldP spid="192" grpId="0"/>
      <p:bldP spid="193"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AutoShape 11"/>
          <p:cNvSpPr>
            <a:spLocks noChangeArrowheads="1"/>
          </p:cNvSpPr>
          <p:nvPr/>
        </p:nvSpPr>
        <p:spPr bwMode="auto">
          <a:xfrm>
            <a:off x="304800" y="2252375"/>
            <a:ext cx="4870450" cy="2014825"/>
          </a:xfrm>
          <a:prstGeom prst="roundRect">
            <a:avLst>
              <a:gd name="adj" fmla="val 16667"/>
            </a:avLst>
          </a:prstGeom>
          <a:solidFill>
            <a:srgbClr val="FFFFFF">
              <a:alpha val="92155"/>
            </a:srgbClr>
          </a:solidFill>
          <a:ln w="3175">
            <a:solidFill>
              <a:schemeClr val="bg1"/>
            </a:solidFill>
            <a:round/>
            <a:headEnd/>
            <a:tailEnd/>
          </a:ln>
          <a:effectLst>
            <a:outerShdw blurRad="342900" dist="38100" dir="2700000">
              <a:srgbClr val="000000">
                <a:alpha val="60000"/>
              </a:srgbClr>
            </a:outerShdw>
          </a:effectLst>
        </p:spPr>
        <p:txBody>
          <a:bodyPr wrap="square" lIns="90000" tIns="46800" rIns="90000" bIns="126000" anchor="ctr">
            <a:prstTxWarp prst="textNoShape">
              <a:avLst/>
            </a:prstTxWarp>
            <a:spAutoFit/>
          </a:bodyPr>
          <a:lstStyle/>
          <a:p>
            <a:pPr algn="ctr">
              <a:defRPr/>
            </a:pPr>
            <a:r>
              <a:rPr lang="en-GB" sz="3600" dirty="0" smtClean="0">
                <a:solidFill>
                  <a:prstClr val="black"/>
                </a:solidFill>
                <a:latin typeface="Trebuchet MS"/>
                <a:ea typeface="Calibri" charset="0"/>
                <a:cs typeface="Trebuchet MS"/>
              </a:rPr>
              <a:t>The Higgs boson –   </a:t>
            </a:r>
            <a:r>
              <a:rPr lang="en-GB" sz="3600" dirty="0" smtClean="0">
                <a:solidFill>
                  <a:srgbClr val="E12B0D"/>
                </a:solidFill>
                <a:latin typeface="Trebuchet MS"/>
                <a:ea typeface="Calibri" charset="0"/>
                <a:cs typeface="Trebuchet MS"/>
              </a:rPr>
              <a:t>last of the particles ?</a:t>
            </a:r>
          </a:p>
          <a:p>
            <a:pPr algn="ctr">
              <a:spcBef>
                <a:spcPts val="1800"/>
              </a:spcBef>
              <a:defRPr/>
            </a:pPr>
            <a:r>
              <a:rPr lang="en-GB" sz="2000" dirty="0" smtClean="0">
                <a:solidFill>
                  <a:srgbClr val="000000"/>
                </a:solidFill>
                <a:latin typeface="Trebuchet MS"/>
                <a:ea typeface="Calibri" charset="0"/>
                <a:cs typeface="Trebuchet MS"/>
              </a:rPr>
              <a:t>What is known about the Higgs Boson ?</a:t>
            </a:r>
            <a:endParaRPr lang="en-GB" sz="2000" dirty="0">
              <a:solidFill>
                <a:srgbClr val="000000"/>
              </a:solidFill>
              <a:latin typeface="Trebuchet MS"/>
              <a:ea typeface="Calibri" charset="0"/>
              <a:cs typeface="Trebuchet MS"/>
            </a:endParaRPr>
          </a:p>
        </p:txBody>
      </p:sp>
      <p:pic>
        <p:nvPicPr>
          <p:cNvPr id="11" name="Picture 93" descr="cms_higgs"/>
          <p:cNvPicPr>
            <a:picLocks noChangeAspect="1" noChangeArrowheads="1"/>
          </p:cNvPicPr>
          <p:nvPr/>
        </p:nvPicPr>
        <p:blipFill>
          <a:blip r:embed="rId2">
            <a:lum bright="54000"/>
            <a:grayscl/>
          </a:blip>
          <a:srcRect l="2612" r="2040"/>
          <a:stretch>
            <a:fillRect/>
          </a:stretch>
        </p:blipFill>
        <p:spPr bwMode="auto">
          <a:xfrm>
            <a:off x="0" y="5440362"/>
            <a:ext cx="4481513" cy="1136650"/>
          </a:xfrm>
          <a:prstGeom prst="rect">
            <a:avLst/>
          </a:prstGeom>
          <a:noFill/>
        </p:spPr>
      </p:pic>
      <p:pic>
        <p:nvPicPr>
          <p:cNvPr id="12" name="Picture 95" descr="CERN-Higgs"/>
          <p:cNvPicPr>
            <a:picLocks noChangeAspect="1" noChangeArrowheads="1"/>
          </p:cNvPicPr>
          <p:nvPr/>
        </p:nvPicPr>
        <p:blipFill>
          <a:blip r:embed="rId3">
            <a:lum bright="54000"/>
            <a:grayscl/>
          </a:blip>
          <a:srcRect/>
          <a:stretch>
            <a:fillRect/>
          </a:stretch>
        </p:blipFill>
        <p:spPr bwMode="auto">
          <a:xfrm>
            <a:off x="4437063" y="5440362"/>
            <a:ext cx="4706937" cy="1136650"/>
          </a:xfrm>
          <a:prstGeom prst="rect">
            <a:avLst/>
          </a:prstGeom>
          <a:noFill/>
        </p:spPr>
      </p:pic>
      <p:sp>
        <p:nvSpPr>
          <p:cNvPr id="7" name="Text Box 13"/>
          <p:cNvSpPr txBox="1">
            <a:spLocks noChangeArrowheads="1"/>
          </p:cNvSpPr>
          <p:nvPr/>
        </p:nvSpPr>
        <p:spPr bwMode="auto">
          <a:xfrm>
            <a:off x="3795713" y="6291792"/>
            <a:ext cx="550862" cy="228600"/>
          </a:xfrm>
          <a:prstGeom prst="rect">
            <a:avLst/>
          </a:prstGeom>
          <a:noFill/>
          <a:ln w="3175">
            <a:noFill/>
            <a:miter lim="800000"/>
            <a:headEnd/>
            <a:tailEnd/>
          </a:ln>
        </p:spPr>
        <p:txBody>
          <a:bodyPr wrap="none" lIns="90000" tIns="46800" rIns="90000" bIns="46800">
            <a:prstTxWarp prst="textNoShape">
              <a:avLst/>
            </a:prstTxWarp>
            <a:spAutoFit/>
          </a:bodyPr>
          <a:lstStyle/>
          <a:p>
            <a:r>
              <a:rPr lang="fr-FR" sz="900">
                <a:solidFill>
                  <a:prstClr val="white"/>
                </a:solidFill>
                <a:ea typeface="Arial" charset="0"/>
                <a:cs typeface="Arial" charset="0"/>
              </a:rPr>
              <a:t>© </a:t>
            </a:r>
            <a:r>
              <a:rPr lang="fr-FR" sz="900">
                <a:solidFill>
                  <a:prstClr val="white"/>
                </a:solidFill>
              </a:rPr>
              <a:t>CMS</a:t>
            </a:r>
          </a:p>
        </p:txBody>
      </p:sp>
      <p:sp>
        <p:nvSpPr>
          <p:cNvPr id="8" name="Text Box 14"/>
          <p:cNvSpPr txBox="1">
            <a:spLocks noChangeArrowheads="1"/>
          </p:cNvSpPr>
          <p:nvPr/>
        </p:nvSpPr>
        <p:spPr bwMode="auto">
          <a:xfrm>
            <a:off x="4516438" y="6298142"/>
            <a:ext cx="658812" cy="228600"/>
          </a:xfrm>
          <a:prstGeom prst="rect">
            <a:avLst/>
          </a:prstGeom>
          <a:noFill/>
          <a:ln w="3175">
            <a:noFill/>
            <a:miter lim="800000"/>
            <a:headEnd/>
            <a:tailEnd/>
          </a:ln>
        </p:spPr>
        <p:txBody>
          <a:bodyPr wrap="none" lIns="90000" tIns="46800" rIns="90000" bIns="46800">
            <a:prstTxWarp prst="textNoShape">
              <a:avLst/>
            </a:prstTxWarp>
            <a:spAutoFit/>
          </a:bodyPr>
          <a:lstStyle/>
          <a:p>
            <a:r>
              <a:rPr lang="fr-FR" sz="900">
                <a:solidFill>
                  <a:prstClr val="white"/>
                </a:solidFill>
                <a:ea typeface="Arial" charset="0"/>
                <a:cs typeface="Arial" charset="0"/>
              </a:rPr>
              <a:t>© </a:t>
            </a:r>
            <a:r>
              <a:rPr lang="fr-FR" sz="900">
                <a:solidFill>
                  <a:prstClr val="white"/>
                </a:solidFill>
              </a:rPr>
              <a:t>ATLAS</a:t>
            </a:r>
          </a:p>
        </p:txBody>
      </p:sp>
      <p:sp>
        <p:nvSpPr>
          <p:cNvPr id="10" name="Rectangle 84"/>
          <p:cNvSpPr>
            <a:spLocks noChangeArrowheads="1"/>
          </p:cNvSpPr>
          <p:nvPr/>
        </p:nvSpPr>
        <p:spPr bwMode="auto">
          <a:xfrm>
            <a:off x="5599112" y="1343025"/>
            <a:ext cx="3240088" cy="3914775"/>
          </a:xfrm>
          <a:prstGeom prst="rect">
            <a:avLst/>
          </a:prstGeom>
          <a:solidFill>
            <a:srgbClr val="EAEAEA"/>
          </a:solidFill>
          <a:ln w="3175">
            <a:solidFill>
              <a:srgbClr val="808080"/>
            </a:solidFill>
            <a:miter lim="800000"/>
            <a:headEnd/>
            <a:tailEnd/>
          </a:ln>
          <a:effectLst>
            <a:outerShdw blurRad="228600" dist="38100" dir="2700000">
              <a:srgbClr val="000000">
                <a:alpha val="24000"/>
              </a:srgbClr>
            </a:outerShdw>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pic>
        <p:nvPicPr>
          <p:cNvPr id="13" name="Picture 85" descr="peter_higgs"/>
          <p:cNvPicPr>
            <a:picLocks noChangeArrowheads="1"/>
          </p:cNvPicPr>
          <p:nvPr/>
        </p:nvPicPr>
        <p:blipFill>
          <a:blip r:embed="rId4"/>
          <a:srcRect/>
          <a:stretch>
            <a:fillRect/>
          </a:stretch>
        </p:blipFill>
        <p:spPr bwMode="auto">
          <a:xfrm>
            <a:off x="5778500" y="1735137"/>
            <a:ext cx="2863850" cy="3306762"/>
          </a:xfrm>
          <a:prstGeom prst="rect">
            <a:avLst/>
          </a:prstGeom>
          <a:noFill/>
        </p:spPr>
      </p:pic>
      <p:sp>
        <p:nvSpPr>
          <p:cNvPr id="14" name="Text Box 86"/>
          <p:cNvSpPr txBox="1">
            <a:spLocks noChangeArrowheads="1"/>
          </p:cNvSpPr>
          <p:nvPr/>
        </p:nvSpPr>
        <p:spPr bwMode="auto">
          <a:xfrm>
            <a:off x="6081447" y="1433512"/>
            <a:ext cx="2324631" cy="243656"/>
          </a:xfrm>
          <a:prstGeom prst="rect">
            <a:avLst/>
          </a:prstGeom>
          <a:noFill/>
          <a:ln w="28575">
            <a:noFill/>
            <a:miter lim="800000"/>
            <a:headEnd/>
            <a:tailEnd/>
          </a:ln>
          <a:effectLst/>
        </p:spPr>
        <p:txBody>
          <a:bodyPr wrap="none" lIns="90488" tIns="44450" rIns="90488" bIns="44450">
            <a:prstTxWarp prst="textNoShape">
              <a:avLst/>
            </a:prstTxWarp>
            <a:spAutoFit/>
          </a:bodyPr>
          <a:lstStyle/>
          <a:p>
            <a:pPr algn="ctr" defTabSz="914400" eaLnBrk="0" fontAlgn="auto" hangingPunct="0">
              <a:spcBef>
                <a:spcPts val="0"/>
              </a:spcBef>
              <a:spcAft>
                <a:spcPts val="0"/>
              </a:spcAft>
              <a:buFont typeface="Symbol" charset="2"/>
              <a:buNone/>
              <a:defRPr/>
            </a:pPr>
            <a:r>
              <a:rPr lang="en-US" sz="1000" kern="0" dirty="0">
                <a:solidFill>
                  <a:sysClr val="windowText" lastClr="000000"/>
                </a:solidFill>
                <a:latin typeface="Trebuchet MS"/>
                <a:cs typeface="Trebuchet MS"/>
              </a:rPr>
              <a:t>P.W. Higgs, Phys. </a:t>
            </a:r>
            <a:r>
              <a:rPr lang="en-US" sz="1000" kern="0" dirty="0" err="1">
                <a:solidFill>
                  <a:sysClr val="windowText" lastClr="000000"/>
                </a:solidFill>
                <a:latin typeface="Trebuchet MS"/>
                <a:cs typeface="Trebuchet MS"/>
              </a:rPr>
              <a:t>Lett</a:t>
            </a:r>
            <a:r>
              <a:rPr lang="en-US" sz="1000" kern="0" dirty="0">
                <a:solidFill>
                  <a:sysClr val="windowText" lastClr="000000"/>
                </a:solidFill>
                <a:latin typeface="Trebuchet MS"/>
                <a:cs typeface="Trebuchet MS"/>
              </a:rPr>
              <a:t>. 12 (1964) 132</a:t>
            </a:r>
          </a:p>
        </p:txBody>
      </p:sp>
      <p:sp>
        <p:nvSpPr>
          <p:cNvPr id="15" name="TextBox 14"/>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The Higgs boson is the last elusive elementary particle of the SM</a:t>
            </a:r>
            <a:endParaRPr lang="en-GB" dirty="0">
              <a:solidFill>
                <a:prstClr val="black"/>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 name="Rectangle 40"/>
          <p:cNvSpPr/>
          <p:nvPr/>
        </p:nvSpPr>
        <p:spPr>
          <a:xfrm>
            <a:off x="0" y="1143000"/>
            <a:ext cx="9144000" cy="52578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1" name="Text Box 80"/>
          <p:cNvSpPr txBox="1">
            <a:spLocks noChangeArrowheads="1"/>
          </p:cNvSpPr>
          <p:nvPr/>
        </p:nvSpPr>
        <p:spPr bwMode="auto">
          <a:xfrm>
            <a:off x="252413" y="2307762"/>
            <a:ext cx="4852988" cy="2091342"/>
          </a:xfrm>
          <a:prstGeom prst="rect">
            <a:avLst/>
          </a:prstGeom>
          <a:noFill/>
          <a:ln w="12700">
            <a:noFill/>
            <a:miter lim="800000"/>
            <a:headEnd/>
            <a:tailEnd/>
          </a:ln>
          <a:effectLst/>
        </p:spPr>
        <p:txBody>
          <a:bodyPr wrap="square">
            <a:prstTxWarp prst="textNoShape">
              <a:avLst/>
            </a:prstTxWarp>
            <a:spAutoFit/>
          </a:bodyPr>
          <a:lstStyle/>
          <a:p>
            <a:pPr marL="342900" indent="-342900" defTabSz="914400" fontAlgn="auto">
              <a:lnSpc>
                <a:spcPct val="110000"/>
              </a:lnSpc>
              <a:spcBef>
                <a:spcPct val="50000"/>
              </a:spcBef>
              <a:spcAft>
                <a:spcPts val="0"/>
              </a:spcAft>
              <a:buFont typeface="Arial"/>
              <a:buChar char="•"/>
              <a:defRPr/>
            </a:pPr>
            <a:r>
              <a:rPr lang="en-GB" sz="1800" kern="0" dirty="0" smtClean="0">
                <a:solidFill>
                  <a:sysClr val="windowText" lastClr="000000"/>
                </a:solidFill>
                <a:latin typeface="Trebuchet MS"/>
                <a:ea typeface="Arial" charset="0"/>
                <a:cs typeface="Trebuchet MS"/>
              </a:rPr>
              <a:t>a theoretical </a:t>
            </a:r>
            <a:r>
              <a:rPr lang="en-GB" sz="1800" kern="0" dirty="0">
                <a:solidFill>
                  <a:sysClr val="windowText" lastClr="000000"/>
                </a:solidFill>
                <a:latin typeface="Trebuchet MS"/>
                <a:ea typeface="Arial" charset="0"/>
                <a:cs typeface="Trebuchet MS"/>
              </a:rPr>
              <a:t>concept</a:t>
            </a:r>
            <a:endParaRPr lang="en-GB" sz="1800" kern="0" dirty="0" smtClean="0">
              <a:solidFill>
                <a:sysClr val="windowText" lastClr="000000"/>
              </a:solidFill>
              <a:latin typeface="Trebuchet MS"/>
              <a:ea typeface="Arial" charset="0"/>
              <a:cs typeface="Trebuchet MS"/>
            </a:endParaRPr>
          </a:p>
          <a:p>
            <a:pPr marL="342900" indent="-342900" defTabSz="914400" fontAlgn="auto">
              <a:lnSpc>
                <a:spcPct val="110000"/>
              </a:lnSpc>
              <a:spcBef>
                <a:spcPct val="50000"/>
              </a:spcBef>
              <a:spcAft>
                <a:spcPts val="0"/>
              </a:spcAft>
              <a:buFont typeface="Arial"/>
              <a:buChar char="•"/>
              <a:defRPr/>
            </a:pPr>
            <a:r>
              <a:rPr lang="en-GB" sz="1800" kern="0" dirty="0" smtClean="0">
                <a:solidFill>
                  <a:sysClr val="windowText" lastClr="000000"/>
                </a:solidFill>
                <a:latin typeface="Trebuchet MS"/>
                <a:ea typeface="Arial" charset="0"/>
                <a:cs typeface="Trebuchet MS"/>
                <a:sym typeface="Symbol" charset="2"/>
              </a:rPr>
              <a:t>an </a:t>
            </a:r>
            <a:r>
              <a:rPr lang="en-GB" sz="1800" kern="0" dirty="0">
                <a:solidFill>
                  <a:sysClr val="windowText" lastClr="000000"/>
                </a:solidFill>
                <a:latin typeface="Trebuchet MS"/>
                <a:ea typeface="Arial" charset="0"/>
                <a:cs typeface="Trebuchet MS"/>
                <a:sym typeface="Symbol" charset="2"/>
              </a:rPr>
              <a:t>incarnation of the “Communist</a:t>
            </a:r>
            <a:r>
              <a:rPr lang="en-GB" sz="1800" kern="0" dirty="0" smtClean="0">
                <a:solidFill>
                  <a:sysClr val="windowText" lastClr="000000"/>
                </a:solidFill>
                <a:latin typeface="Trebuchet MS"/>
                <a:ea typeface="Arial" charset="0"/>
                <a:cs typeface="Trebuchet MS"/>
                <a:sym typeface="Symbol" charset="2"/>
              </a:rPr>
              <a:t> Party </a:t>
            </a:r>
            <a:r>
              <a:rPr lang="en-GB" sz="1800" kern="0" dirty="0">
                <a:solidFill>
                  <a:sysClr val="windowText" lastClr="000000"/>
                </a:solidFill>
                <a:latin typeface="Trebuchet MS"/>
                <a:ea typeface="Arial" charset="0"/>
                <a:cs typeface="Trebuchet MS"/>
                <a:sym typeface="Symbol" charset="2"/>
              </a:rPr>
              <a:t>since it controls the </a:t>
            </a:r>
            <a:r>
              <a:rPr lang="en-GB" sz="1800" i="1" kern="0" dirty="0">
                <a:solidFill>
                  <a:sysClr val="windowText" lastClr="000000"/>
                </a:solidFill>
                <a:latin typeface="Trebuchet MS"/>
                <a:ea typeface="Arial" charset="0"/>
                <a:cs typeface="Trebuchet MS"/>
                <a:sym typeface="Symbol" charset="2"/>
              </a:rPr>
              <a:t>Masses</a:t>
            </a:r>
            <a:r>
              <a:rPr lang="en-GB" sz="1800" kern="0" dirty="0">
                <a:solidFill>
                  <a:sysClr val="windowText" lastClr="000000"/>
                </a:solidFill>
                <a:latin typeface="Trebuchet MS"/>
                <a:ea typeface="Arial" charset="0"/>
                <a:cs typeface="Trebuchet MS"/>
                <a:sym typeface="Symbol" charset="2"/>
              </a:rPr>
              <a:t>”                                      </a:t>
            </a:r>
            <a:endParaRPr lang="en-GB" sz="1800" kern="0" dirty="0" smtClean="0">
              <a:solidFill>
                <a:sysClr val="windowText" lastClr="000000"/>
              </a:solidFill>
              <a:latin typeface="Trebuchet MS"/>
              <a:ea typeface="Arial" charset="0"/>
              <a:cs typeface="Trebuchet MS"/>
              <a:sym typeface="Symbol" charset="2"/>
            </a:endParaRPr>
          </a:p>
          <a:p>
            <a:pPr marL="342900" indent="-342900" defTabSz="914400" fontAlgn="auto">
              <a:lnSpc>
                <a:spcPct val="60000"/>
              </a:lnSpc>
              <a:spcBef>
                <a:spcPct val="50000"/>
              </a:spcBef>
              <a:spcAft>
                <a:spcPts val="0"/>
              </a:spcAft>
              <a:defRPr/>
            </a:pPr>
            <a:r>
              <a:rPr lang="en-GB" sz="1200" kern="0" dirty="0" smtClean="0">
                <a:solidFill>
                  <a:sysClr val="windowText" lastClr="000000"/>
                </a:solidFill>
                <a:latin typeface="Trebuchet MS"/>
                <a:ea typeface="Arial" charset="0"/>
                <a:cs typeface="Trebuchet MS"/>
                <a:sym typeface="Symbol" charset="2"/>
              </a:rPr>
              <a:t>	[</a:t>
            </a:r>
            <a:r>
              <a:rPr lang="en-US" sz="1200" kern="0" dirty="0">
                <a:solidFill>
                  <a:sysClr val="windowText" lastClr="000000"/>
                </a:solidFill>
                <a:latin typeface="Trebuchet MS"/>
                <a:cs typeface="Trebuchet MS"/>
              </a:rPr>
              <a:t>L. Alvarez-</a:t>
            </a:r>
            <a:r>
              <a:rPr lang="en-US" sz="1200" kern="0" dirty="0" err="1">
                <a:solidFill>
                  <a:sysClr val="windowText" lastClr="000000"/>
                </a:solidFill>
                <a:latin typeface="Trebuchet MS"/>
                <a:cs typeface="Trebuchet MS"/>
              </a:rPr>
              <a:t>Gaumé</a:t>
            </a:r>
            <a:r>
              <a:rPr lang="en-US" sz="1200" kern="0" dirty="0">
                <a:solidFill>
                  <a:sysClr val="windowText" lastClr="000000"/>
                </a:solidFill>
                <a:latin typeface="Trebuchet MS"/>
                <a:cs typeface="Trebuchet MS"/>
              </a:rPr>
              <a:t> at CERN summer school in </a:t>
            </a:r>
            <a:r>
              <a:rPr lang="en-US" sz="1200" kern="0" dirty="0" err="1">
                <a:solidFill>
                  <a:sysClr val="windowText" lastClr="000000"/>
                </a:solidFill>
                <a:latin typeface="Trebuchet MS"/>
                <a:cs typeface="Trebuchet MS"/>
              </a:rPr>
              <a:t>Alushta</a:t>
            </a:r>
            <a:r>
              <a:rPr lang="en-US" sz="1200" kern="0" dirty="0">
                <a:solidFill>
                  <a:sysClr val="windowText" lastClr="000000"/>
                </a:solidFill>
                <a:latin typeface="Trebuchet MS"/>
                <a:cs typeface="Trebuchet MS"/>
              </a:rPr>
              <a:t>]</a:t>
            </a:r>
            <a:endParaRPr lang="en-US" sz="1200" kern="0" dirty="0" smtClean="0">
              <a:solidFill>
                <a:sysClr val="windowText" lastClr="000000"/>
              </a:solidFill>
              <a:latin typeface="Trebuchet MS"/>
              <a:cs typeface="Trebuchet MS"/>
            </a:endParaRPr>
          </a:p>
          <a:p>
            <a:pPr marL="342900" indent="-342900" defTabSz="914400" fontAlgn="auto">
              <a:lnSpc>
                <a:spcPct val="110000"/>
              </a:lnSpc>
              <a:spcBef>
                <a:spcPct val="50000"/>
              </a:spcBef>
              <a:spcAft>
                <a:spcPts val="0"/>
              </a:spcAft>
              <a:buFont typeface="Arial"/>
              <a:buChar char="•"/>
              <a:defRPr/>
            </a:pPr>
            <a:r>
              <a:rPr lang="en-GB" sz="1800" kern="0" dirty="0" smtClean="0">
                <a:solidFill>
                  <a:sysClr val="windowText" lastClr="000000"/>
                </a:solidFill>
                <a:latin typeface="Trebuchet MS"/>
                <a:ea typeface="Arial" charset="0"/>
                <a:cs typeface="Trebuchet MS"/>
              </a:rPr>
              <a:t>a </a:t>
            </a:r>
            <a:r>
              <a:rPr lang="en-GB" sz="1800" kern="0" dirty="0">
                <a:solidFill>
                  <a:sysClr val="windowText" lastClr="000000"/>
                </a:solidFill>
                <a:latin typeface="Trebuchet MS"/>
                <a:ea typeface="Arial" charset="0"/>
                <a:cs typeface="Trebuchet MS"/>
              </a:rPr>
              <a:t>painful part of the first chapter in              our PhD thesis …</a:t>
            </a:r>
          </a:p>
        </p:txBody>
      </p:sp>
      <p:sp>
        <p:nvSpPr>
          <p:cNvPr id="32" name="Text Box 81"/>
          <p:cNvSpPr txBox="1">
            <a:spLocks noChangeArrowheads="1"/>
          </p:cNvSpPr>
          <p:nvPr/>
        </p:nvSpPr>
        <p:spPr bwMode="auto">
          <a:xfrm>
            <a:off x="206375" y="1447800"/>
            <a:ext cx="2400319" cy="309958"/>
          </a:xfrm>
          <a:prstGeom prst="rect">
            <a:avLst/>
          </a:prstGeom>
          <a:noFill/>
          <a:ln w="3175">
            <a:noFill/>
            <a:miter lim="800000"/>
            <a:headEnd/>
            <a:tailEnd/>
          </a:ln>
          <a:effectLst/>
        </p:spPr>
        <p:txBody>
          <a:bodyPr wrap="none" lIns="90000" tIns="46800" rIns="90000" bIns="46800">
            <a:prstTxWarp prst="textNoShape">
              <a:avLst/>
            </a:prstTxWarp>
            <a:spAutoFit/>
          </a:bodyPr>
          <a:lstStyle/>
          <a:p>
            <a:pPr defTabSz="914400" fontAlgn="auto">
              <a:spcBef>
                <a:spcPts val="0"/>
              </a:spcBef>
              <a:spcAft>
                <a:spcPts val="0"/>
              </a:spcAft>
              <a:defRPr/>
            </a:pPr>
            <a:r>
              <a:rPr lang="en-GB" sz="1400" i="1" kern="0" dirty="0" smtClean="0">
                <a:solidFill>
                  <a:srgbClr val="FF0000"/>
                </a:solidFill>
                <a:latin typeface="Trebuchet MS"/>
                <a:cs typeface="Trebuchet MS"/>
              </a:rPr>
              <a:t>Daniel </a:t>
            </a:r>
            <a:r>
              <a:rPr lang="en-GB" sz="1400" i="1" kern="0" dirty="0" err="1">
                <a:solidFill>
                  <a:srgbClr val="FF0000"/>
                </a:solidFill>
                <a:latin typeface="Trebuchet MS"/>
                <a:cs typeface="Trebuchet MS"/>
              </a:rPr>
              <a:t>Froidevaux</a:t>
            </a:r>
            <a:r>
              <a:rPr lang="en-GB" sz="1400" i="1" kern="0" dirty="0" smtClean="0">
                <a:solidFill>
                  <a:srgbClr val="FF0000"/>
                </a:solidFill>
                <a:latin typeface="Trebuchet MS"/>
                <a:cs typeface="Trebuchet MS"/>
              </a:rPr>
              <a:t> (CERN):</a:t>
            </a:r>
            <a:endParaRPr lang="en-GB" sz="1400" i="1" kern="0" dirty="0">
              <a:solidFill>
                <a:srgbClr val="FF0000"/>
              </a:solidFill>
              <a:latin typeface="Trebuchet MS"/>
              <a:cs typeface="Trebuchet MS"/>
            </a:endParaRPr>
          </a:p>
        </p:txBody>
      </p:sp>
      <p:sp>
        <p:nvSpPr>
          <p:cNvPr id="33" name="Rectangle 82"/>
          <p:cNvSpPr>
            <a:spLocks noChangeArrowheads="1"/>
          </p:cNvSpPr>
          <p:nvPr/>
        </p:nvSpPr>
        <p:spPr bwMode="auto">
          <a:xfrm>
            <a:off x="206374" y="1838287"/>
            <a:ext cx="5507038" cy="371513"/>
          </a:xfrm>
          <a:prstGeom prst="rect">
            <a:avLst/>
          </a:prstGeom>
          <a:noFill/>
          <a:ln w="3175">
            <a:noFill/>
            <a:miter lim="800000"/>
            <a:headEnd/>
            <a:tailEnd/>
          </a:ln>
          <a:effectLst/>
        </p:spPr>
        <p:txBody>
          <a:bodyPr wrap="square" lIns="90000" tIns="46800" rIns="90000" bIns="46800">
            <a:prstTxWarp prst="textNoShape">
              <a:avLst/>
            </a:prstTxWarp>
            <a:spAutoFit/>
          </a:bodyPr>
          <a:lstStyle/>
          <a:p>
            <a:pPr defTabSz="914400" fontAlgn="auto">
              <a:spcBef>
                <a:spcPts val="0"/>
              </a:spcBef>
              <a:spcAft>
                <a:spcPts val="0"/>
              </a:spcAft>
              <a:defRPr/>
            </a:pPr>
            <a:r>
              <a:rPr lang="en-GB" sz="1800" b="1" kern="0" dirty="0">
                <a:solidFill>
                  <a:sysClr val="windowText" lastClr="000000"/>
                </a:solidFill>
                <a:latin typeface="Trebuchet MS"/>
                <a:cs typeface="Trebuchet MS"/>
              </a:rPr>
              <a:t>The Higgs has been with us for</a:t>
            </a:r>
            <a:r>
              <a:rPr lang="en-GB" sz="1800" b="1" kern="0" dirty="0" smtClean="0">
                <a:solidFill>
                  <a:sysClr val="windowText" lastClr="000000"/>
                </a:solidFill>
                <a:latin typeface="Trebuchet MS"/>
                <a:cs typeface="Trebuchet MS"/>
              </a:rPr>
              <a:t> &gt;4 decades as</a:t>
            </a:r>
            <a:endParaRPr lang="en-GB" sz="1800" b="1" kern="0" dirty="0">
              <a:solidFill>
                <a:sysClr val="windowText" lastClr="000000"/>
              </a:solidFill>
              <a:latin typeface="Trebuchet MS"/>
              <a:cs typeface="Trebuchet MS"/>
            </a:endParaRPr>
          </a:p>
        </p:txBody>
      </p:sp>
      <p:sp>
        <p:nvSpPr>
          <p:cNvPr id="34" name="Rectangle 84"/>
          <p:cNvSpPr>
            <a:spLocks noChangeArrowheads="1"/>
          </p:cNvSpPr>
          <p:nvPr/>
        </p:nvSpPr>
        <p:spPr bwMode="auto">
          <a:xfrm>
            <a:off x="5599112" y="1343025"/>
            <a:ext cx="3240088" cy="3914775"/>
          </a:xfrm>
          <a:prstGeom prst="rect">
            <a:avLst/>
          </a:prstGeom>
          <a:solidFill>
            <a:srgbClr val="EAEAEA"/>
          </a:solidFill>
          <a:ln w="3175">
            <a:solidFill>
              <a:srgbClr val="808080"/>
            </a:solidFill>
            <a:miter lim="800000"/>
            <a:headEnd/>
            <a:tailEnd/>
          </a:ln>
          <a:effectLst>
            <a:outerShdw blurRad="228600" dist="38100" dir="2700000">
              <a:srgbClr val="000000">
                <a:alpha val="24000"/>
              </a:srgbClr>
            </a:outerShdw>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pic>
        <p:nvPicPr>
          <p:cNvPr id="35" name="Picture 85" descr="peter_higgs"/>
          <p:cNvPicPr>
            <a:picLocks noChangeArrowheads="1"/>
          </p:cNvPicPr>
          <p:nvPr/>
        </p:nvPicPr>
        <p:blipFill>
          <a:blip r:embed="rId2"/>
          <a:srcRect/>
          <a:stretch>
            <a:fillRect/>
          </a:stretch>
        </p:blipFill>
        <p:spPr bwMode="auto">
          <a:xfrm>
            <a:off x="5778500" y="1735137"/>
            <a:ext cx="2863850" cy="3306762"/>
          </a:xfrm>
          <a:prstGeom prst="rect">
            <a:avLst/>
          </a:prstGeom>
          <a:noFill/>
        </p:spPr>
      </p:pic>
      <p:sp>
        <p:nvSpPr>
          <p:cNvPr id="36" name="Text Box 86"/>
          <p:cNvSpPr txBox="1">
            <a:spLocks noChangeArrowheads="1"/>
          </p:cNvSpPr>
          <p:nvPr/>
        </p:nvSpPr>
        <p:spPr bwMode="auto">
          <a:xfrm>
            <a:off x="6081447" y="1433512"/>
            <a:ext cx="2324631" cy="243656"/>
          </a:xfrm>
          <a:prstGeom prst="rect">
            <a:avLst/>
          </a:prstGeom>
          <a:noFill/>
          <a:ln w="28575">
            <a:noFill/>
            <a:miter lim="800000"/>
            <a:headEnd/>
            <a:tailEnd/>
          </a:ln>
          <a:effectLst/>
        </p:spPr>
        <p:txBody>
          <a:bodyPr wrap="none" lIns="90488" tIns="44450" rIns="90488" bIns="44450">
            <a:prstTxWarp prst="textNoShape">
              <a:avLst/>
            </a:prstTxWarp>
            <a:spAutoFit/>
          </a:bodyPr>
          <a:lstStyle/>
          <a:p>
            <a:pPr algn="ctr" defTabSz="914400" eaLnBrk="0" fontAlgn="auto" hangingPunct="0">
              <a:spcBef>
                <a:spcPts val="0"/>
              </a:spcBef>
              <a:spcAft>
                <a:spcPts val="0"/>
              </a:spcAft>
              <a:buFont typeface="Symbol" charset="2"/>
              <a:buNone/>
              <a:defRPr/>
            </a:pPr>
            <a:r>
              <a:rPr lang="en-US" sz="1000" kern="0" dirty="0">
                <a:solidFill>
                  <a:sysClr val="windowText" lastClr="000000"/>
                </a:solidFill>
                <a:latin typeface="Trebuchet MS"/>
                <a:cs typeface="Trebuchet MS"/>
              </a:rPr>
              <a:t>P.W. Higgs, Phys. </a:t>
            </a:r>
            <a:r>
              <a:rPr lang="en-US" sz="1000" kern="0" dirty="0" err="1">
                <a:solidFill>
                  <a:sysClr val="windowText" lastClr="000000"/>
                </a:solidFill>
                <a:latin typeface="Trebuchet MS"/>
                <a:cs typeface="Trebuchet MS"/>
              </a:rPr>
              <a:t>Lett</a:t>
            </a:r>
            <a:r>
              <a:rPr lang="en-US" sz="1000" kern="0" dirty="0">
                <a:solidFill>
                  <a:sysClr val="windowText" lastClr="000000"/>
                </a:solidFill>
                <a:latin typeface="Trebuchet MS"/>
                <a:cs typeface="Trebuchet MS"/>
              </a:rPr>
              <a:t>. 12 (1964) 132</a:t>
            </a:r>
          </a:p>
        </p:txBody>
      </p:sp>
      <p:pic>
        <p:nvPicPr>
          <p:cNvPr id="37" name="Picture 93" descr="cms_higgs"/>
          <p:cNvPicPr>
            <a:picLocks noChangeAspect="1" noChangeArrowheads="1"/>
          </p:cNvPicPr>
          <p:nvPr/>
        </p:nvPicPr>
        <p:blipFill>
          <a:blip r:embed="rId3">
            <a:lum bright="54000"/>
            <a:grayscl/>
          </a:blip>
          <a:srcRect l="2612" r="2040"/>
          <a:stretch>
            <a:fillRect/>
          </a:stretch>
        </p:blipFill>
        <p:spPr bwMode="auto">
          <a:xfrm>
            <a:off x="0" y="5440362"/>
            <a:ext cx="4481513" cy="1136650"/>
          </a:xfrm>
          <a:prstGeom prst="rect">
            <a:avLst/>
          </a:prstGeom>
          <a:noFill/>
        </p:spPr>
      </p:pic>
      <p:pic>
        <p:nvPicPr>
          <p:cNvPr id="38" name="Picture 95" descr="CERN-Higgs"/>
          <p:cNvPicPr>
            <a:picLocks noChangeAspect="1" noChangeArrowheads="1"/>
          </p:cNvPicPr>
          <p:nvPr/>
        </p:nvPicPr>
        <p:blipFill>
          <a:blip r:embed="rId4">
            <a:lum bright="54000"/>
            <a:grayscl/>
          </a:blip>
          <a:srcRect/>
          <a:stretch>
            <a:fillRect/>
          </a:stretch>
        </p:blipFill>
        <p:spPr bwMode="auto">
          <a:xfrm>
            <a:off x="4437063" y="5440362"/>
            <a:ext cx="4706937" cy="1136650"/>
          </a:xfrm>
          <a:prstGeom prst="rect">
            <a:avLst/>
          </a:prstGeom>
          <a:noFill/>
        </p:spPr>
      </p:pic>
      <p:sp>
        <p:nvSpPr>
          <p:cNvPr id="42" name="TextBox 4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The Higgs boson is the last elusive elementary particle of the SM</a:t>
            </a:r>
            <a:endParaRPr lang="en-GB" dirty="0">
              <a:solidFill>
                <a:prstClr val="black"/>
              </a:solidFill>
              <a:latin typeface="Trebuchet MS"/>
              <a:cs typeface="Trebuchet MS"/>
            </a:endParaRPr>
          </a:p>
        </p:txBody>
      </p:sp>
      <p:sp>
        <p:nvSpPr>
          <p:cNvPr id="43" name="Text Box 13"/>
          <p:cNvSpPr txBox="1">
            <a:spLocks noChangeArrowheads="1"/>
          </p:cNvSpPr>
          <p:nvPr/>
        </p:nvSpPr>
        <p:spPr bwMode="auto">
          <a:xfrm>
            <a:off x="3795713" y="6291792"/>
            <a:ext cx="550862" cy="228600"/>
          </a:xfrm>
          <a:prstGeom prst="rect">
            <a:avLst/>
          </a:prstGeom>
          <a:noFill/>
          <a:ln w="3175">
            <a:noFill/>
            <a:miter lim="800000"/>
            <a:headEnd/>
            <a:tailEnd/>
          </a:ln>
        </p:spPr>
        <p:txBody>
          <a:bodyPr wrap="none" lIns="90000" tIns="46800" rIns="90000" bIns="46800">
            <a:prstTxWarp prst="textNoShape">
              <a:avLst/>
            </a:prstTxWarp>
            <a:spAutoFit/>
          </a:bodyPr>
          <a:lstStyle/>
          <a:p>
            <a:r>
              <a:rPr lang="fr-FR" sz="900">
                <a:solidFill>
                  <a:prstClr val="white"/>
                </a:solidFill>
                <a:ea typeface="Arial" charset="0"/>
                <a:cs typeface="Arial" charset="0"/>
              </a:rPr>
              <a:t>© </a:t>
            </a:r>
            <a:r>
              <a:rPr lang="fr-FR" sz="900">
                <a:solidFill>
                  <a:prstClr val="white"/>
                </a:solidFill>
              </a:rPr>
              <a:t>CMS</a:t>
            </a:r>
          </a:p>
        </p:txBody>
      </p:sp>
      <p:sp>
        <p:nvSpPr>
          <p:cNvPr id="44" name="Text Box 14"/>
          <p:cNvSpPr txBox="1">
            <a:spLocks noChangeArrowheads="1"/>
          </p:cNvSpPr>
          <p:nvPr/>
        </p:nvSpPr>
        <p:spPr bwMode="auto">
          <a:xfrm>
            <a:off x="4516438" y="6298142"/>
            <a:ext cx="658812" cy="228600"/>
          </a:xfrm>
          <a:prstGeom prst="rect">
            <a:avLst/>
          </a:prstGeom>
          <a:noFill/>
          <a:ln w="3175">
            <a:noFill/>
            <a:miter lim="800000"/>
            <a:headEnd/>
            <a:tailEnd/>
          </a:ln>
        </p:spPr>
        <p:txBody>
          <a:bodyPr wrap="none" lIns="90000" tIns="46800" rIns="90000" bIns="46800">
            <a:prstTxWarp prst="textNoShape">
              <a:avLst/>
            </a:prstTxWarp>
            <a:spAutoFit/>
          </a:bodyPr>
          <a:lstStyle/>
          <a:p>
            <a:r>
              <a:rPr lang="fr-FR" sz="900">
                <a:solidFill>
                  <a:prstClr val="white"/>
                </a:solidFill>
                <a:ea typeface="Arial" charset="0"/>
                <a:cs typeface="Arial" charset="0"/>
              </a:rPr>
              <a:t>© </a:t>
            </a:r>
            <a:r>
              <a:rPr lang="fr-FR" sz="900">
                <a:solidFill>
                  <a:prstClr val="white"/>
                </a:solidFill>
              </a:rPr>
              <a:t>ATLAS</a:t>
            </a: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 name="Rectangle 22"/>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 name="TextBox 1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The Higgs boson should not be too light, and not too heavy…</a:t>
            </a:r>
            <a:endParaRPr lang="en-GB" dirty="0">
              <a:solidFill>
                <a:prstClr val="black"/>
              </a:solidFill>
              <a:latin typeface="Trebuchet MS"/>
              <a:cs typeface="Trebuchet MS"/>
            </a:endParaRPr>
          </a:p>
        </p:txBody>
      </p:sp>
      <p:grpSp>
        <p:nvGrpSpPr>
          <p:cNvPr id="13" name="Group 60"/>
          <p:cNvGrpSpPr/>
          <p:nvPr/>
        </p:nvGrpSpPr>
        <p:grpSpPr>
          <a:xfrm>
            <a:off x="0" y="5562600"/>
            <a:ext cx="9144000" cy="762000"/>
            <a:chOff x="0" y="5628217"/>
            <a:chExt cx="9144000" cy="762000"/>
          </a:xfrm>
        </p:grpSpPr>
        <p:sp>
          <p:nvSpPr>
            <p:cNvPr id="14" name="Rectangle 13"/>
            <p:cNvSpPr/>
            <p:nvPr/>
          </p:nvSpPr>
          <p:spPr>
            <a:xfrm>
              <a:off x="0" y="5628217"/>
              <a:ext cx="9144000" cy="762000"/>
            </a:xfrm>
            <a:prstGeom prst="rect">
              <a:avLst/>
            </a:prstGeom>
            <a:solidFill>
              <a:schemeClr val="bg1">
                <a:alpha val="91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Trebuchet MS"/>
                <a:cs typeface="Trebuchet MS"/>
              </a:endParaRPr>
            </a:p>
          </p:txBody>
        </p:sp>
        <p:sp>
          <p:nvSpPr>
            <p:cNvPr id="15" name="Text Box 4"/>
            <p:cNvSpPr txBox="1">
              <a:spLocks noChangeArrowheads="1"/>
            </p:cNvSpPr>
            <p:nvPr/>
          </p:nvSpPr>
          <p:spPr bwMode="auto">
            <a:xfrm>
              <a:off x="827560" y="5669861"/>
              <a:ext cx="7508669" cy="648512"/>
            </a:xfrm>
            <a:prstGeom prst="rect">
              <a:avLst/>
            </a:prstGeom>
            <a:noFill/>
            <a:ln w="9525">
              <a:noFill/>
              <a:round/>
              <a:headEnd/>
              <a:tailEnd/>
            </a:ln>
          </p:spPr>
          <p:txBody>
            <a:bodyPr wrap="square" lIns="90000" tIns="46800" rIns="90000" bIns="46800">
              <a:prstTxWarp prst="textNoShape">
                <a:avLst/>
              </a:prstTxWarp>
              <a:spAutoFit/>
            </a:bodyPr>
            <a:lstStyle/>
            <a:p>
              <a:pPr algn="ct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srgbClr val="D00209"/>
                  </a:solidFill>
                  <a:latin typeface="Trebuchet MS"/>
                  <a:ea typeface="Arial" charset="0"/>
                  <a:cs typeface="Trebuchet MS"/>
                </a:rPr>
                <a:t>The SM Higgs must steer a narrow course between two disastrous situations if the SM is to survive up to the Planck scale </a:t>
              </a:r>
              <a:r>
                <a:rPr lang="en-GB" sz="1800" i="1" dirty="0" smtClean="0">
                  <a:solidFill>
                    <a:srgbClr val="D00209"/>
                  </a:solidFill>
                  <a:latin typeface="Trebuchet MS"/>
                  <a:ea typeface="Arial" charset="0"/>
                  <a:cs typeface="Trebuchet MS"/>
                </a:rPr>
                <a:t>M</a:t>
              </a:r>
              <a:r>
                <a:rPr lang="en-GB" sz="1800" i="1" baseline="-25000" dirty="0" smtClean="0">
                  <a:solidFill>
                    <a:srgbClr val="D00209"/>
                  </a:solidFill>
                  <a:latin typeface="Trebuchet MS"/>
                  <a:ea typeface="Arial" charset="0"/>
                  <a:cs typeface="Trebuchet MS"/>
                </a:rPr>
                <a:t>P</a:t>
              </a:r>
              <a:r>
                <a:rPr lang="en-GB" sz="1800" dirty="0" smtClean="0">
                  <a:solidFill>
                    <a:srgbClr val="D00209"/>
                  </a:solidFill>
                  <a:latin typeface="Trebuchet MS"/>
                  <a:ea typeface="Arial" charset="0"/>
                  <a:cs typeface="Trebuchet MS"/>
                </a:rPr>
                <a:t> ~ 2×10</a:t>
              </a:r>
              <a:r>
                <a:rPr lang="en-GB" sz="1800" baseline="30000" dirty="0" smtClean="0">
                  <a:solidFill>
                    <a:srgbClr val="D00209"/>
                  </a:solidFill>
                  <a:latin typeface="Trebuchet MS"/>
                  <a:ea typeface="Arial" charset="0"/>
                  <a:cs typeface="Trebuchet MS"/>
                </a:rPr>
                <a:t>18</a:t>
              </a:r>
              <a:r>
                <a:rPr lang="en-GB" sz="1800" dirty="0" smtClean="0">
                  <a:solidFill>
                    <a:srgbClr val="D00209"/>
                  </a:solidFill>
                  <a:latin typeface="Trebuchet MS"/>
                  <a:ea typeface="Arial" charset="0"/>
                  <a:cs typeface="Trebuchet MS"/>
                </a:rPr>
                <a:t> GeV</a:t>
              </a:r>
            </a:p>
          </p:txBody>
        </p:sp>
      </p:grpSp>
      <p:sp>
        <p:nvSpPr>
          <p:cNvPr id="19" name="Rectangle 18"/>
          <p:cNvSpPr/>
          <p:nvPr/>
        </p:nvSpPr>
        <p:spPr>
          <a:xfrm>
            <a:off x="163255" y="1284544"/>
            <a:ext cx="8172974" cy="369332"/>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800" dirty="0" smtClean="0">
                <a:solidFill>
                  <a:schemeClr val="tx1">
                    <a:lumMod val="85000"/>
                    <a:lumOff val="15000"/>
                  </a:schemeClr>
                </a:solidFill>
                <a:latin typeface="Trebuchet MS"/>
                <a:cs typeface="Trebuchet MS"/>
              </a:rPr>
              <a:t>Perturbativity and (</a:t>
            </a:r>
            <a:r>
              <a:rPr lang="en-US" sz="1800" dirty="0" err="1" smtClean="0">
                <a:solidFill>
                  <a:schemeClr val="tx1">
                    <a:lumMod val="85000"/>
                    <a:lumOff val="15000"/>
                  </a:schemeClr>
                </a:solidFill>
                <a:latin typeface="Trebuchet MS"/>
                <a:cs typeface="Trebuchet MS"/>
              </a:rPr>
              <a:t>meta)stability</a:t>
            </a:r>
            <a:r>
              <a:rPr lang="en-US" sz="1800" dirty="0" smtClean="0">
                <a:solidFill>
                  <a:schemeClr val="tx1">
                    <a:lumMod val="85000"/>
                    <a:lumOff val="15000"/>
                  </a:schemeClr>
                </a:solidFill>
                <a:latin typeface="Trebuchet MS"/>
                <a:cs typeface="Trebuchet MS"/>
              </a:rPr>
              <a:t> bounds versus the SM cut-off scale </a:t>
            </a:r>
            <a:r>
              <a:rPr lang="en-US" sz="1800" dirty="0" smtClean="0">
                <a:solidFill>
                  <a:schemeClr val="tx1">
                    <a:lumMod val="85000"/>
                    <a:lumOff val="15000"/>
                  </a:schemeClr>
                </a:solidFill>
                <a:latin typeface="Symbol" charset="2"/>
                <a:cs typeface="Symbol" charset="2"/>
              </a:rPr>
              <a:t>L</a:t>
            </a:r>
          </a:p>
        </p:txBody>
      </p:sp>
      <p:pic>
        <p:nvPicPr>
          <p:cNvPr id="20" name="Picture 8" descr="MH_vs_Lambda_bounds_big.gif"/>
          <p:cNvPicPr>
            <a:picLocks noChangeAspect="1"/>
          </p:cNvPicPr>
          <p:nvPr/>
        </p:nvPicPr>
        <p:blipFill>
          <a:blip r:embed="rId2"/>
          <a:srcRect/>
          <a:stretch>
            <a:fillRect/>
          </a:stretch>
        </p:blipFill>
        <p:spPr bwMode="auto">
          <a:xfrm>
            <a:off x="1981200" y="1828800"/>
            <a:ext cx="5164232" cy="3562120"/>
          </a:xfrm>
          <a:prstGeom prst="rect">
            <a:avLst/>
          </a:prstGeom>
          <a:noFill/>
          <a:ln w="9525">
            <a:noFill/>
            <a:miter lim="800000"/>
            <a:headEnd/>
            <a:tailEnd/>
          </a:ln>
        </p:spPr>
      </p:pic>
      <p:sp>
        <p:nvSpPr>
          <p:cNvPr id="21" name="TextBox 20"/>
          <p:cNvSpPr txBox="1"/>
          <p:nvPr/>
        </p:nvSpPr>
        <p:spPr>
          <a:xfrm>
            <a:off x="2971800" y="3214300"/>
            <a:ext cx="736399" cy="276999"/>
          </a:xfrm>
          <a:prstGeom prst="rect">
            <a:avLst/>
          </a:prstGeom>
          <a:noFill/>
        </p:spPr>
        <p:txBody>
          <a:bodyPr wrap="none">
            <a:prstTxWarp prst="textNoShape">
              <a:avLst/>
            </a:prstTxWarp>
            <a:spAutoFit/>
          </a:bodyPr>
          <a:lstStyle/>
          <a:p>
            <a:pPr fontAlgn="base">
              <a:spcBef>
                <a:spcPct val="0"/>
              </a:spcBef>
              <a:spcAft>
                <a:spcPct val="0"/>
              </a:spcAft>
            </a:pPr>
            <a:r>
              <a:rPr lang="en-US" sz="1200" dirty="0">
                <a:solidFill>
                  <a:srgbClr val="7EB606">
                    <a:lumMod val="75000"/>
                  </a:srgbClr>
                </a:solidFill>
                <a:latin typeface="Arial" charset="0"/>
                <a:ea typeface="ＭＳ Ｐゴシック" charset="-128"/>
                <a:cs typeface="ＭＳ Ｐゴシック" charset="-128"/>
              </a:rPr>
              <a:t>Allowed</a:t>
            </a:r>
            <a:endParaRPr lang="en-GB" sz="1200" dirty="0">
              <a:solidFill>
                <a:srgbClr val="7EB606">
                  <a:lumMod val="75000"/>
                </a:srgbClr>
              </a:solidFill>
              <a:latin typeface="Arial" charset="0"/>
              <a:ea typeface="ＭＳ Ｐゴシック" charset="-128"/>
              <a:cs typeface="ＭＳ Ｐゴシック" charset="-128"/>
            </a:endParaRPr>
          </a:p>
        </p:txBody>
      </p:sp>
      <p:sp>
        <p:nvSpPr>
          <p:cNvPr id="22" name="TextBox 21"/>
          <p:cNvSpPr txBox="1"/>
          <p:nvPr/>
        </p:nvSpPr>
        <p:spPr>
          <a:xfrm>
            <a:off x="4650053" y="3214300"/>
            <a:ext cx="988747" cy="276999"/>
          </a:xfrm>
          <a:prstGeom prst="rect">
            <a:avLst/>
          </a:prstGeom>
          <a:noFill/>
        </p:spPr>
        <p:txBody>
          <a:bodyPr wrap="none">
            <a:prstTxWarp prst="textNoShape">
              <a:avLst/>
            </a:prstTxWarp>
            <a:spAutoFit/>
          </a:bodyPr>
          <a:lstStyle/>
          <a:p>
            <a:pPr fontAlgn="base">
              <a:spcBef>
                <a:spcPct val="0"/>
              </a:spcBef>
              <a:spcAft>
                <a:spcPct val="0"/>
              </a:spcAft>
            </a:pPr>
            <a:r>
              <a:rPr lang="en-US" sz="1200" dirty="0">
                <a:solidFill>
                  <a:srgbClr val="E12548"/>
                </a:solidFill>
                <a:latin typeface="Arial" charset="0"/>
                <a:ea typeface="ＭＳ Ｐゴシック" charset="-128"/>
                <a:cs typeface="ＭＳ Ｐゴシック" charset="-128"/>
              </a:rPr>
              <a:t>Not allowed</a:t>
            </a:r>
            <a:endParaRPr lang="en-GB" sz="1200" dirty="0">
              <a:solidFill>
                <a:srgbClr val="E12548"/>
              </a:solidFill>
              <a:latin typeface="Arial" charset="0"/>
              <a:ea typeface="ＭＳ Ｐゴシック" charset="-128"/>
              <a:cs typeface="ＭＳ Ｐゴシック" charset="-128"/>
            </a:endParaRPr>
          </a:p>
        </p:txBody>
      </p:sp>
      <p:sp>
        <p:nvSpPr>
          <p:cNvPr id="18" name="Rectangle 17"/>
          <p:cNvSpPr/>
          <p:nvPr/>
        </p:nvSpPr>
        <p:spPr>
          <a:xfrm rot="16200000">
            <a:off x="6573739" y="2344782"/>
            <a:ext cx="1399392" cy="215444"/>
          </a:xfrm>
          <a:prstGeom prst="rect">
            <a:avLst/>
          </a:prstGeom>
        </p:spPr>
        <p:txBody>
          <a:bodyPr wrap="none">
            <a:spAutoFit/>
          </a:bodyPr>
          <a:lstStyle/>
          <a:p>
            <a:r>
              <a:rPr lang="en-US" sz="800" dirty="0" smtClean="0">
                <a:solidFill>
                  <a:schemeClr val="tx1">
                    <a:lumMod val="50000"/>
                    <a:lumOff val="50000"/>
                  </a:schemeClr>
                </a:solidFill>
              </a:rPr>
              <a:t>Ellis et al, arXiv:0906.0954</a:t>
            </a:r>
            <a:endParaRPr lang="en-US" sz="800" dirty="0">
              <a:solidFill>
                <a:schemeClr val="tx1">
                  <a:lumMod val="50000"/>
                  <a:lumOff val="50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Rectangle 17"/>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2" name="TextBox 4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Constraints on Higgs mass from electroweak precision data</a:t>
            </a:r>
            <a:endParaRPr lang="en-GB" dirty="0">
              <a:solidFill>
                <a:prstClr val="black"/>
              </a:solidFill>
              <a:latin typeface="Trebuchet MS"/>
              <a:cs typeface="Trebuchet MS"/>
            </a:endParaRPr>
          </a:p>
        </p:txBody>
      </p:sp>
      <p:sp>
        <p:nvSpPr>
          <p:cNvPr id="15" name="Text Box 16"/>
          <p:cNvSpPr txBox="1">
            <a:spLocks noChangeArrowheads="1"/>
          </p:cNvSpPr>
          <p:nvPr/>
        </p:nvSpPr>
        <p:spPr bwMode="auto">
          <a:xfrm>
            <a:off x="250824" y="1279525"/>
            <a:ext cx="5464176" cy="369332"/>
          </a:xfrm>
          <a:prstGeom prst="rect">
            <a:avLst/>
          </a:prstGeom>
          <a:noFill/>
          <a:ln w="12700">
            <a:noFill/>
            <a:miter lim="800000"/>
            <a:headEnd/>
            <a:tailEnd/>
          </a:ln>
          <a:effectLst/>
        </p:spPr>
        <p:txBody>
          <a:bodyPr wrap="square">
            <a:prstTxWarp prst="textNoShape">
              <a:avLst/>
            </a:prstTxWarp>
            <a:spAutoFit/>
          </a:bodyPr>
          <a:lstStyle/>
          <a:p>
            <a:pPr>
              <a:spcBef>
                <a:spcPct val="50000"/>
              </a:spcBef>
            </a:pPr>
            <a:r>
              <a:rPr lang="en-US" sz="1800" dirty="0" smtClean="0">
                <a:solidFill>
                  <a:srgbClr val="262626"/>
                </a:solidFill>
                <a:latin typeface="Trebuchet MS"/>
                <a:ea typeface="Arial" charset="0"/>
                <a:cs typeface="Trebuchet MS"/>
              </a:rPr>
              <a:t>Precision results also from Tevatron and soon LHC</a:t>
            </a:r>
          </a:p>
        </p:txBody>
      </p:sp>
      <p:pic>
        <p:nvPicPr>
          <p:cNvPr id="36" name="Picture 35" descr="zmass.pdf"/>
          <p:cNvPicPr>
            <a:picLocks noChangeAspect="1"/>
          </p:cNvPicPr>
          <p:nvPr/>
        </p:nvPicPr>
        <mc:AlternateContent>
          <mc:Choice xmlns:ma="http://schemas.microsoft.com/office/mac/drawingml/2008/main" Requires="ma">
            <p:blipFill>
              <a:blip r:embed="rId2"/>
              <a:srcRect r="3944"/>
              <a:stretch>
                <a:fillRect/>
              </a:stretch>
            </p:blipFill>
          </mc:Choice>
          <mc:Fallback>
            <p:blipFill>
              <a:blip r:embed="rId3"/>
              <a:srcRect r="3944"/>
              <a:stretch>
                <a:fillRect/>
              </a:stretch>
            </p:blipFill>
          </mc:Fallback>
        </mc:AlternateContent>
        <p:spPr>
          <a:xfrm>
            <a:off x="304800" y="1717718"/>
            <a:ext cx="4953000" cy="3692482"/>
          </a:xfrm>
          <a:prstGeom prst="rect">
            <a:avLst/>
          </a:prstGeom>
        </p:spPr>
      </p:pic>
      <p:pic>
        <p:nvPicPr>
          <p:cNvPr id="9" name="Picture 4"/>
          <p:cNvPicPr>
            <a:picLocks noChangeAspect="1" noChangeArrowheads="1"/>
          </p:cNvPicPr>
          <p:nvPr/>
        </p:nvPicPr>
        <p:blipFill>
          <a:blip r:embed="rId4"/>
          <a:srcRect t="7963"/>
          <a:stretch>
            <a:fillRect/>
          </a:stretch>
        </p:blipFill>
        <p:spPr bwMode="auto">
          <a:xfrm>
            <a:off x="5201054" y="2940050"/>
            <a:ext cx="1870692" cy="954124"/>
          </a:xfrm>
          <a:prstGeom prst="rect">
            <a:avLst/>
          </a:prstGeom>
          <a:noFill/>
          <a:ln w="25400">
            <a:noFill/>
            <a:prstDash val="dash"/>
            <a:miter lim="800000"/>
            <a:headEnd/>
            <a:tailEnd/>
          </a:ln>
          <a:effectLst/>
        </p:spPr>
      </p:pic>
      <p:pic>
        <p:nvPicPr>
          <p:cNvPr id="10" name="Picture 5"/>
          <p:cNvPicPr>
            <a:picLocks noChangeAspect="1" noChangeArrowheads="1"/>
          </p:cNvPicPr>
          <p:nvPr/>
        </p:nvPicPr>
        <p:blipFill>
          <a:blip r:embed="rId5"/>
          <a:srcRect b="6848"/>
          <a:stretch>
            <a:fillRect/>
          </a:stretch>
        </p:blipFill>
        <p:spPr bwMode="auto">
          <a:xfrm>
            <a:off x="5183719" y="4177759"/>
            <a:ext cx="1964227" cy="1080041"/>
          </a:xfrm>
          <a:prstGeom prst="rect">
            <a:avLst/>
          </a:prstGeom>
          <a:noFill/>
          <a:ln w="25400">
            <a:noFill/>
            <a:prstDash val="dash"/>
            <a:miter lim="800000"/>
            <a:headEnd/>
            <a:tailEnd/>
          </a:ln>
          <a:effectLst/>
        </p:spPr>
      </p:pic>
      <p:pic>
        <p:nvPicPr>
          <p:cNvPr id="11" name="Picture 6"/>
          <p:cNvPicPr>
            <a:picLocks noChangeAspect="1" noChangeArrowheads="1"/>
          </p:cNvPicPr>
          <p:nvPr/>
        </p:nvPicPr>
        <p:blipFill>
          <a:blip r:embed="rId6"/>
          <a:srcRect/>
          <a:stretch>
            <a:fillRect/>
          </a:stretch>
        </p:blipFill>
        <p:spPr bwMode="auto">
          <a:xfrm>
            <a:off x="7103573" y="3919532"/>
            <a:ext cx="1964227" cy="1175028"/>
          </a:xfrm>
          <a:prstGeom prst="rect">
            <a:avLst/>
          </a:prstGeom>
          <a:noFill/>
          <a:ln w="25400">
            <a:noFill/>
            <a:prstDash val="dash"/>
            <a:miter lim="800000"/>
            <a:headEnd/>
            <a:tailEnd/>
          </a:ln>
          <a:effectLst/>
        </p:spPr>
      </p:pic>
      <p:pic>
        <p:nvPicPr>
          <p:cNvPr id="12" name="Picture 7"/>
          <p:cNvPicPr>
            <a:picLocks noChangeAspect="1" noChangeArrowheads="1"/>
          </p:cNvPicPr>
          <p:nvPr/>
        </p:nvPicPr>
        <p:blipFill>
          <a:blip r:embed="rId7"/>
          <a:srcRect/>
          <a:stretch>
            <a:fillRect/>
          </a:stretch>
        </p:blipFill>
        <p:spPr bwMode="auto">
          <a:xfrm>
            <a:off x="7214442" y="2891368"/>
            <a:ext cx="1777158" cy="999652"/>
          </a:xfrm>
          <a:prstGeom prst="rect">
            <a:avLst/>
          </a:prstGeom>
          <a:noFill/>
          <a:ln w="25400">
            <a:noFill/>
            <a:prstDash val="dash"/>
            <a:miter lim="800000"/>
            <a:headEnd/>
            <a:tailEnd/>
          </a:ln>
          <a:effectLst/>
        </p:spPr>
      </p:pic>
      <p:grpSp>
        <p:nvGrpSpPr>
          <p:cNvPr id="13" name="Group 12"/>
          <p:cNvGrpSpPr/>
          <p:nvPr/>
        </p:nvGrpSpPr>
        <p:grpSpPr>
          <a:xfrm>
            <a:off x="6172200" y="1295401"/>
            <a:ext cx="2057400" cy="1371600"/>
            <a:chOff x="6477000" y="2514600"/>
            <a:chExt cx="2252652" cy="1523999"/>
          </a:xfrm>
        </p:grpSpPr>
        <p:pic>
          <p:nvPicPr>
            <p:cNvPr id="14" name="Picture 18"/>
            <p:cNvPicPr>
              <a:picLocks noChangeAspect="1" noChangeArrowheads="1"/>
            </p:cNvPicPr>
            <p:nvPr/>
          </p:nvPicPr>
          <p:blipFill>
            <a:blip r:embed="rId8"/>
            <a:srcRect/>
            <a:stretch>
              <a:fillRect/>
            </a:stretch>
          </p:blipFill>
          <p:spPr bwMode="auto">
            <a:xfrm>
              <a:off x="6477000" y="2514600"/>
              <a:ext cx="2252652" cy="1523999"/>
            </a:xfrm>
            <a:prstGeom prst="rect">
              <a:avLst/>
            </a:prstGeom>
            <a:noFill/>
            <a:ln w="25400">
              <a:noFill/>
              <a:prstDash val="dash"/>
              <a:miter lim="800000"/>
              <a:headEnd/>
              <a:tailEnd/>
            </a:ln>
            <a:effectLst/>
          </p:spPr>
        </p:pic>
        <p:sp>
          <p:nvSpPr>
            <p:cNvPr id="16" name="Rectangle 15"/>
            <p:cNvSpPr/>
            <p:nvPr/>
          </p:nvSpPr>
          <p:spPr>
            <a:xfrm>
              <a:off x="7337731" y="3391193"/>
              <a:ext cx="644918" cy="256480"/>
            </a:xfrm>
            <a:prstGeom prst="rect">
              <a:avLst/>
            </a:prstGeom>
            <a:solidFill>
              <a:schemeClr val="bg1"/>
            </a:solidFill>
          </p:spPr>
          <p:txBody>
            <a:bodyPr wrap="square" tIns="0">
              <a:spAutoFit/>
            </a:bodyPr>
            <a:lstStyle/>
            <a:p>
              <a:pPr fontAlgn="base">
                <a:spcBef>
                  <a:spcPct val="0"/>
                </a:spcBef>
                <a:spcAft>
                  <a:spcPct val="0"/>
                </a:spcAft>
              </a:pPr>
              <a:r>
                <a:rPr lang="en-GB" sz="1200" i="1" dirty="0">
                  <a:solidFill>
                    <a:prstClr val="black">
                      <a:lumMod val="85000"/>
                      <a:lumOff val="15000"/>
                    </a:prstClr>
                  </a:solidFill>
                  <a:latin typeface="Arial"/>
                  <a:ea typeface="ＭＳ Ｐゴシック" charset="-128"/>
                  <a:cs typeface="Arial"/>
                </a:rPr>
                <a:t>Z /</a:t>
              </a:r>
              <a:r>
                <a:rPr lang="en-GB" sz="1200" i="1" dirty="0">
                  <a:solidFill>
                    <a:prstClr val="black">
                      <a:lumMod val="85000"/>
                      <a:lumOff val="15000"/>
                    </a:prstClr>
                  </a:solidFill>
                  <a:latin typeface="Symbol" charset="2"/>
                  <a:ea typeface="ＭＳ Ｐゴシック" charset="-128"/>
                  <a:cs typeface="Symbol" charset="2"/>
                </a:rPr>
                <a:t> </a:t>
              </a:r>
              <a:r>
                <a:rPr lang="en-GB" sz="1200" i="1" dirty="0" err="1">
                  <a:solidFill>
                    <a:prstClr val="black">
                      <a:lumMod val="85000"/>
                      <a:lumOff val="15000"/>
                    </a:prstClr>
                  </a:solidFill>
                  <a:latin typeface="Symbol" charset="2"/>
                  <a:ea typeface="ＭＳ Ｐゴシック" charset="-128"/>
                  <a:cs typeface="Symbol" charset="2"/>
                </a:rPr>
                <a:t>g</a:t>
              </a:r>
              <a:endParaRPr lang="en-GB" sz="1200" dirty="0">
                <a:solidFill>
                  <a:prstClr val="black">
                    <a:lumMod val="85000"/>
                    <a:lumOff val="15000"/>
                  </a:prstClr>
                </a:solidFill>
                <a:latin typeface="Arial" charset="0"/>
                <a:ea typeface="ＭＳ Ｐゴシック" charset="-128"/>
                <a:cs typeface="ＭＳ Ｐゴシック" charset="-128"/>
              </a:endParaRPr>
            </a:p>
          </p:txBody>
        </p:sp>
      </p:grpSp>
      <p:sp>
        <p:nvSpPr>
          <p:cNvPr id="17" name="TextBox 16"/>
          <p:cNvSpPr txBox="1"/>
          <p:nvPr/>
        </p:nvSpPr>
        <p:spPr>
          <a:xfrm>
            <a:off x="0" y="5440362"/>
            <a:ext cx="9144000" cy="696011"/>
          </a:xfrm>
          <a:prstGeom prst="rect">
            <a:avLst/>
          </a:prstGeom>
          <a:solidFill>
            <a:srgbClr val="C5FF25"/>
          </a:solidFill>
        </p:spPr>
        <p:txBody>
          <a:bodyPr wrap="square" tIns="93600" bIns="108000" rtlCol="0">
            <a:spAutoFit/>
          </a:bodyPr>
          <a:lstStyle/>
          <a:p>
            <a:pPr marL="182563"/>
            <a:r>
              <a:rPr lang="en-GB" sz="1600" dirty="0" smtClean="0">
                <a:latin typeface="Trebuchet MS"/>
                <a:cs typeface="Trebuchet MS"/>
              </a:rPr>
              <a:t>Precisely measured couplings around the </a:t>
            </a:r>
            <a:r>
              <a:rPr lang="en-GB" sz="1600" i="1" dirty="0" smtClean="0">
                <a:latin typeface="Trebuchet MS"/>
                <a:cs typeface="Trebuchet MS"/>
              </a:rPr>
              <a:t>Z</a:t>
            </a:r>
            <a:r>
              <a:rPr lang="en-GB" sz="1600" dirty="0" smtClean="0">
                <a:latin typeface="Trebuchet MS"/>
                <a:cs typeface="Trebuchet MS"/>
              </a:rPr>
              <a:t> peak (</a:t>
            </a:r>
            <a:r>
              <a:rPr lang="en-GB" sz="1600" i="1" dirty="0" smtClean="0">
                <a:latin typeface="Trebuchet MS"/>
                <a:cs typeface="Trebuchet MS"/>
              </a:rPr>
              <a:t>M</a:t>
            </a:r>
            <a:r>
              <a:rPr lang="en-GB" sz="1600" i="1" baseline="-25000" dirty="0" smtClean="0">
                <a:latin typeface="Trebuchet MS"/>
                <a:cs typeface="Trebuchet MS"/>
              </a:rPr>
              <a:t>W</a:t>
            </a:r>
            <a:r>
              <a:rPr lang="en-GB" sz="1600" dirty="0" smtClean="0">
                <a:latin typeface="Trebuchet MS"/>
                <a:cs typeface="Trebuchet MS"/>
              </a:rPr>
              <a:t> also at Tevatron) via </a:t>
            </a:r>
            <a:r>
              <a:rPr lang="en-GB" sz="1600" i="1" dirty="0" smtClean="0">
                <a:latin typeface="Trebuchet MS"/>
                <a:cs typeface="Trebuchet MS"/>
              </a:rPr>
              <a:t>Z</a:t>
            </a:r>
            <a:r>
              <a:rPr lang="en-GB" sz="1600" dirty="0" smtClean="0">
                <a:latin typeface="Trebuchet MS"/>
                <a:cs typeface="Trebuchet MS"/>
              </a:rPr>
              <a:t> decay widths and asymmetry observables sensitive to parity violation </a:t>
            </a:r>
            <a:r>
              <a:rPr lang="en-US" sz="1600" dirty="0" err="1" smtClean="0">
                <a:latin typeface="Trebuchet MS"/>
                <a:cs typeface="Trebuchet MS"/>
                <a:sym typeface="Wingdings"/>
              </a:rPr>
              <a:t></a:t>
            </a:r>
            <a:r>
              <a:rPr lang="en-US" sz="1600" dirty="0" smtClean="0">
                <a:latin typeface="Trebuchet MS"/>
                <a:cs typeface="Trebuchet MS"/>
                <a:sym typeface="Wingdings"/>
              </a:rPr>
              <a:t> fit constrains </a:t>
            </a:r>
            <a:r>
              <a:rPr lang="en-GB" sz="1600" b="1" dirty="0" err="1" smtClean="0">
                <a:latin typeface="Trebuchet MS"/>
                <a:cs typeface="Trebuchet MS"/>
              </a:rPr>
              <a:t>log(</a:t>
            </a:r>
            <a:r>
              <a:rPr lang="en-GB" sz="1600" b="1" i="1" dirty="0" err="1" smtClean="0">
                <a:latin typeface="Trebuchet MS"/>
                <a:cs typeface="Trebuchet MS"/>
              </a:rPr>
              <a:t>M</a:t>
            </a:r>
            <a:r>
              <a:rPr lang="en-GB" sz="1600" b="1" i="1" baseline="-25000" dirty="0" err="1" smtClean="0">
                <a:latin typeface="Trebuchet MS"/>
                <a:cs typeface="Trebuchet MS"/>
              </a:rPr>
              <a:t>H</a:t>
            </a:r>
            <a:r>
              <a:rPr lang="en-GB" sz="1600" b="1" dirty="0" smtClean="0">
                <a:latin typeface="Trebuchet MS"/>
                <a:cs typeface="Trebuchet MS"/>
              </a:rPr>
              <a:t>)</a:t>
            </a:r>
            <a:r>
              <a:rPr lang="en-GB" sz="1600" dirty="0" smtClean="0">
                <a:latin typeface="Trebuchet MS"/>
                <a:cs typeface="Trebuchet MS"/>
              </a:rPr>
              <a:t> and </a:t>
            </a:r>
            <a:r>
              <a:rPr lang="en-GB" sz="1600" b="1" i="1" dirty="0" smtClean="0">
                <a:latin typeface="Trebuchet MS"/>
                <a:cs typeface="Trebuchet MS"/>
              </a:rPr>
              <a:t>m</a:t>
            </a:r>
            <a:r>
              <a:rPr lang="en-GB" sz="1600" b="1" i="1" baseline="-25000" dirty="0" smtClean="0">
                <a:latin typeface="Trebuchet MS"/>
                <a:cs typeface="Trebuchet MS"/>
              </a:rPr>
              <a:t>t</a:t>
            </a:r>
            <a:r>
              <a:rPr lang="en-GB" sz="1600" b="1" baseline="30000" dirty="0" smtClean="0">
                <a:latin typeface="Trebuchet MS"/>
                <a:cs typeface="Trebuchet MS"/>
              </a:rPr>
              <a:t>2</a:t>
            </a:r>
            <a:endParaRPr lang="en-GB" sz="1600" b="1" baseline="30000" dirty="0">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2" name="TextBox 4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Constraints on Higgs mass from electroweak precision data</a:t>
            </a:r>
            <a:endParaRPr lang="en-GB" dirty="0">
              <a:solidFill>
                <a:prstClr val="black"/>
              </a:solidFill>
              <a:latin typeface="Trebuchet MS"/>
              <a:cs typeface="Trebuchet MS"/>
            </a:endParaRPr>
          </a:p>
        </p:txBody>
      </p:sp>
      <p:sp>
        <p:nvSpPr>
          <p:cNvPr id="41" name="Rectangle 40"/>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5" name="Text Box 16"/>
          <p:cNvSpPr txBox="1">
            <a:spLocks noChangeArrowheads="1"/>
          </p:cNvSpPr>
          <p:nvPr/>
        </p:nvSpPr>
        <p:spPr bwMode="auto">
          <a:xfrm>
            <a:off x="250824" y="1279525"/>
            <a:ext cx="8588376" cy="369332"/>
          </a:xfrm>
          <a:prstGeom prst="rect">
            <a:avLst/>
          </a:prstGeom>
          <a:noFill/>
          <a:ln w="12700">
            <a:noFill/>
            <a:miter lim="800000"/>
            <a:headEnd/>
            <a:tailEnd/>
          </a:ln>
          <a:effectLst/>
        </p:spPr>
        <p:txBody>
          <a:bodyPr wrap="square">
            <a:prstTxWarp prst="textNoShape">
              <a:avLst/>
            </a:prstTxWarp>
            <a:spAutoFit/>
          </a:bodyPr>
          <a:lstStyle/>
          <a:p>
            <a:pPr>
              <a:spcBef>
                <a:spcPct val="50000"/>
              </a:spcBef>
            </a:pPr>
            <a:r>
              <a:rPr lang="en-US" sz="1800" dirty="0" smtClean="0">
                <a:solidFill>
                  <a:srgbClr val="262626"/>
                </a:solidFill>
                <a:latin typeface="Trebuchet MS"/>
                <a:ea typeface="Arial" charset="0"/>
                <a:cs typeface="Trebuchet MS"/>
              </a:rPr>
              <a:t>Global fit of all EW precision measurements to SM prediction constrains </a:t>
            </a:r>
            <a:r>
              <a:rPr lang="en-US" sz="1800" i="1" dirty="0" smtClean="0">
                <a:solidFill>
                  <a:srgbClr val="262626"/>
                </a:solidFill>
                <a:latin typeface="Trebuchet MS"/>
                <a:ea typeface="Arial" charset="0"/>
                <a:cs typeface="Trebuchet MS"/>
              </a:rPr>
              <a:t>M</a:t>
            </a:r>
            <a:r>
              <a:rPr lang="en-US" sz="1800" i="1" baseline="-25000" dirty="0" smtClean="0">
                <a:solidFill>
                  <a:srgbClr val="262626"/>
                </a:solidFill>
                <a:latin typeface="Trebuchet MS"/>
                <a:ea typeface="Arial" charset="0"/>
                <a:cs typeface="Trebuchet MS"/>
              </a:rPr>
              <a:t>H</a:t>
            </a:r>
            <a:r>
              <a:rPr lang="en-US" sz="1800" dirty="0" smtClean="0">
                <a:solidFill>
                  <a:srgbClr val="262626"/>
                </a:solidFill>
                <a:latin typeface="Trebuchet MS"/>
                <a:ea typeface="Arial" charset="0"/>
                <a:cs typeface="Trebuchet MS"/>
              </a:rPr>
              <a:t> </a:t>
            </a:r>
          </a:p>
        </p:txBody>
      </p:sp>
      <p:pic>
        <p:nvPicPr>
          <p:cNvPr id="11" name="Picture 10" descr="Untitled.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1295400" y="1635679"/>
            <a:ext cx="6423683" cy="4350431"/>
          </a:xfrm>
          <a:prstGeom prst="rect">
            <a:avLst/>
          </a:prstGeom>
        </p:spPr>
      </p:pic>
      <p:sp>
        <p:nvSpPr>
          <p:cNvPr id="12" name="Rectangle 11"/>
          <p:cNvSpPr/>
          <p:nvPr/>
        </p:nvSpPr>
        <p:spPr>
          <a:xfrm>
            <a:off x="5796373" y="2842245"/>
            <a:ext cx="2509427" cy="73915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25" name="Object 3"/>
          <p:cNvGraphicFramePr>
            <a:graphicFrameLocks noChangeAspect="1"/>
          </p:cNvGraphicFramePr>
          <p:nvPr/>
        </p:nvGraphicFramePr>
        <p:xfrm>
          <a:off x="5918610" y="2854103"/>
          <a:ext cx="2239963" cy="660400"/>
        </p:xfrm>
        <a:graphic>
          <a:graphicData uri="http://schemas.openxmlformats.org/presentationml/2006/ole">
            <p:oleObj spid="_x0000_s2242565" name="Equation" r:id="rId5" imgW="1676400" imgH="495300" progId="Equation.DSMT4">
              <p:embed/>
            </p:oleObj>
          </a:graphicData>
        </a:graphic>
      </p:graphicFrame>
      <p:sp>
        <p:nvSpPr>
          <p:cNvPr id="13" name="TextBox 12"/>
          <p:cNvSpPr txBox="1"/>
          <p:nvPr/>
        </p:nvSpPr>
        <p:spPr>
          <a:xfrm>
            <a:off x="0" y="5834390"/>
            <a:ext cx="1294370" cy="246221"/>
          </a:xfrm>
          <a:prstGeom prst="rect">
            <a:avLst/>
          </a:prstGeom>
          <a:noFill/>
        </p:spPr>
        <p:txBody>
          <a:bodyPr wrap="none" rtlCol="0">
            <a:spAutoFit/>
          </a:bodyPr>
          <a:lstStyle/>
          <a:p>
            <a:r>
              <a:rPr lang="en-GB" sz="1000" dirty="0" smtClean="0">
                <a:solidFill>
                  <a:schemeClr val="tx1">
                    <a:lumMod val="50000"/>
                    <a:lumOff val="50000"/>
                  </a:schemeClr>
                </a:solidFill>
              </a:rPr>
              <a:t>http://</a:t>
            </a:r>
            <a:r>
              <a:rPr lang="en-GB" sz="1000" dirty="0" err="1" smtClean="0">
                <a:solidFill>
                  <a:schemeClr val="tx1">
                    <a:lumMod val="50000"/>
                    <a:lumOff val="50000"/>
                  </a:schemeClr>
                </a:solidFill>
              </a:rPr>
              <a:t>gfitter.desy.de</a:t>
            </a:r>
            <a:endParaRPr lang="en-GB" sz="1000" dirty="0">
              <a:solidFill>
                <a:schemeClr val="tx1">
                  <a:lumMod val="50000"/>
                  <a:lumOff val="50000"/>
                </a:schemeClr>
              </a:solidFill>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AutoShape 7"/>
          <p:cNvSpPr>
            <a:spLocks noChangeArrowheads="1"/>
          </p:cNvSpPr>
          <p:nvPr/>
        </p:nvSpPr>
        <p:spPr bwMode="auto">
          <a:xfrm>
            <a:off x="1881717" y="1828800"/>
            <a:ext cx="5281083" cy="2438400"/>
          </a:xfrm>
          <a:prstGeom prst="roundRect">
            <a:avLst>
              <a:gd name="adj" fmla="val 16667"/>
            </a:avLst>
          </a:prstGeom>
          <a:solidFill>
            <a:schemeClr val="bg1">
              <a:alpha val="97000"/>
            </a:schemeClr>
          </a:solidFill>
          <a:ln w="38100" cap="flat" cmpd="sng" algn="ctr">
            <a:solidFill>
              <a:schemeClr val="bg1">
                <a:lumMod val="75000"/>
              </a:schemeClr>
            </a:solidFill>
            <a:prstDash val="solid"/>
            <a:round/>
            <a:headEnd type="none" w="med" len="med"/>
            <a:tailEnd type="none" w="med" len="med"/>
          </a:ln>
          <a:effectLst/>
        </p:spPr>
        <p:txBody>
          <a:bodyPr wrap="none" anchor="ctr">
            <a:prstTxWarp prst="textNoShape">
              <a:avLst/>
            </a:prstTxWarp>
          </a:bodyPr>
          <a:lstStyle/>
          <a:p>
            <a:endParaRPr lang="en-GB" dirty="0"/>
          </a:p>
        </p:txBody>
      </p:sp>
      <p:sp>
        <p:nvSpPr>
          <p:cNvPr id="11" name="Rectangle 4"/>
          <p:cNvSpPr>
            <a:spLocks noChangeArrowheads="1"/>
          </p:cNvSpPr>
          <p:nvPr/>
        </p:nvSpPr>
        <p:spPr bwMode="auto">
          <a:xfrm>
            <a:off x="1964267" y="1960034"/>
            <a:ext cx="5274733" cy="2099678"/>
          </a:xfrm>
          <a:prstGeom prst="rect">
            <a:avLst/>
          </a:prstGeom>
          <a:noFill/>
          <a:ln w="12700">
            <a:noFill/>
            <a:miter lim="800000"/>
            <a:headEnd/>
            <a:tailEnd/>
          </a:ln>
        </p:spPr>
        <p:txBody>
          <a:bodyPr wrap="square" lIns="90000" tIns="46800" rIns="90000" bIns="46800">
            <a:prstTxWarp prst="textNoShape">
              <a:avLst/>
            </a:prstTxWarp>
            <a:spAutoFit/>
          </a:bodyPr>
          <a:lstStyle/>
          <a:p>
            <a:pPr marL="265113" defTabSz="914400">
              <a:lnSpc>
                <a:spcPct val="110000"/>
              </a:lnSpc>
              <a:spcBef>
                <a:spcPts val="1200"/>
              </a:spcBef>
            </a:pPr>
            <a:r>
              <a:rPr lang="en-GB" dirty="0" smtClean="0">
                <a:solidFill>
                  <a:srgbClr val="D00209"/>
                </a:solidFill>
                <a:latin typeface="Trebuchet MS"/>
                <a:cs typeface="Trebuchet MS"/>
              </a:rPr>
              <a:t>Outline</a:t>
            </a:r>
          </a:p>
          <a:p>
            <a:pPr marL="804863" lvl="1" indent="-444500" defTabSz="914400">
              <a:lnSpc>
                <a:spcPct val="110000"/>
              </a:lnSpc>
              <a:spcBef>
                <a:spcPts val="1200"/>
              </a:spcBef>
              <a:buFont typeface="Arial" charset="0"/>
              <a:buChar char="―"/>
            </a:pPr>
            <a:r>
              <a:rPr lang="en-US" sz="1800" dirty="0" smtClean="0">
                <a:solidFill>
                  <a:schemeClr val="tx1">
                    <a:lumMod val="95000"/>
                    <a:lumOff val="5000"/>
                  </a:schemeClr>
                </a:solidFill>
                <a:latin typeface="Trebuchet MS"/>
                <a:ea typeface="Arial" charset="0"/>
                <a:cs typeface="Trebuchet MS"/>
                <a:sym typeface="Symbol" charset="2"/>
              </a:rPr>
              <a:t>Introduction of the Standard Model</a:t>
            </a:r>
          </a:p>
          <a:p>
            <a:pPr marL="804863" lvl="1" indent="-444500" defTabSz="914400">
              <a:lnSpc>
                <a:spcPct val="110000"/>
              </a:lnSpc>
              <a:spcBef>
                <a:spcPts val="600"/>
              </a:spcBef>
              <a:buFont typeface="Arial" charset="0"/>
              <a:buChar char="―"/>
            </a:pPr>
            <a:r>
              <a:rPr lang="en-US" sz="1800" dirty="0" smtClean="0">
                <a:solidFill>
                  <a:srgbClr val="0D0D0D"/>
                </a:solidFill>
                <a:latin typeface="Trebuchet MS"/>
                <a:ea typeface="Arial" charset="0"/>
                <a:cs typeface="Trebuchet MS"/>
                <a:sym typeface="Symbol" charset="2"/>
              </a:rPr>
              <a:t>The Large </a:t>
            </a:r>
            <a:r>
              <a:rPr lang="en-US" sz="1800" dirty="0" err="1" smtClean="0">
                <a:solidFill>
                  <a:srgbClr val="0D0D0D"/>
                </a:solidFill>
                <a:latin typeface="Trebuchet MS"/>
                <a:ea typeface="Arial" charset="0"/>
                <a:cs typeface="Trebuchet MS"/>
                <a:sym typeface="Symbol" charset="2"/>
              </a:rPr>
              <a:t>Hadron</a:t>
            </a:r>
            <a:r>
              <a:rPr lang="en-US" sz="1800" dirty="0" smtClean="0">
                <a:solidFill>
                  <a:srgbClr val="0D0D0D"/>
                </a:solidFill>
                <a:latin typeface="Trebuchet MS"/>
                <a:ea typeface="Arial" charset="0"/>
                <a:cs typeface="Trebuchet MS"/>
                <a:sym typeface="Symbol" charset="2"/>
              </a:rPr>
              <a:t> Collider</a:t>
            </a:r>
          </a:p>
          <a:p>
            <a:pPr marL="804863" lvl="1" indent="-444500" defTabSz="914400">
              <a:lnSpc>
                <a:spcPct val="110000"/>
              </a:lnSpc>
              <a:spcBef>
                <a:spcPts val="600"/>
              </a:spcBef>
              <a:buFont typeface="Arial" charset="0"/>
              <a:buChar char="―"/>
            </a:pPr>
            <a:r>
              <a:rPr lang="en-GB" sz="1800" dirty="0" smtClean="0">
                <a:solidFill>
                  <a:schemeClr val="tx1">
                    <a:lumMod val="95000"/>
                    <a:lumOff val="5000"/>
                  </a:schemeClr>
                </a:solidFill>
                <a:latin typeface="Trebuchet MS"/>
                <a:ea typeface="Arial" charset="0"/>
                <a:cs typeface="Trebuchet MS"/>
                <a:sym typeface="Symbol" charset="2"/>
              </a:rPr>
              <a:t>Physics measurements and searches</a:t>
            </a:r>
          </a:p>
          <a:p>
            <a:pPr marL="804863" lvl="1" indent="-444500" defTabSz="914400">
              <a:lnSpc>
                <a:spcPct val="110000"/>
              </a:lnSpc>
              <a:spcBef>
                <a:spcPts val="600"/>
              </a:spcBef>
              <a:buFont typeface="Arial" charset="0"/>
              <a:buChar char="―"/>
            </a:pPr>
            <a:r>
              <a:rPr lang="en-GB" sz="1800" dirty="0" smtClean="0">
                <a:solidFill>
                  <a:schemeClr val="tx1">
                    <a:lumMod val="95000"/>
                    <a:lumOff val="5000"/>
                  </a:schemeClr>
                </a:solidFill>
                <a:latin typeface="Trebuchet MS"/>
                <a:ea typeface="Arial" charset="0"/>
                <a:cs typeface="Trebuchet MS"/>
                <a:sym typeface="Symbol" charset="2"/>
              </a:rPr>
              <a:t>Epilogue</a:t>
            </a:r>
          </a:p>
        </p:txBody>
      </p:sp>
    </p:spTree>
  </p:cSld>
  <p:clrMapOvr>
    <a:masterClrMapping/>
  </p:clrMapOvr>
  <p:transition spd="slow">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2" name="TextBox 4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Constraints on Higgs mass from electroweak precision data</a:t>
            </a:r>
            <a:endParaRPr lang="en-GB" dirty="0">
              <a:solidFill>
                <a:prstClr val="black"/>
              </a:solidFill>
              <a:latin typeface="Trebuchet MS"/>
              <a:cs typeface="Trebuchet MS"/>
            </a:endParaRPr>
          </a:p>
        </p:txBody>
      </p:sp>
      <p:sp>
        <p:nvSpPr>
          <p:cNvPr id="41" name="Rectangle 40"/>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 name="TextBox 12"/>
          <p:cNvSpPr txBox="1"/>
          <p:nvPr/>
        </p:nvSpPr>
        <p:spPr>
          <a:xfrm>
            <a:off x="0" y="5834390"/>
            <a:ext cx="1294370" cy="246221"/>
          </a:xfrm>
          <a:prstGeom prst="rect">
            <a:avLst/>
          </a:prstGeom>
          <a:noFill/>
        </p:spPr>
        <p:txBody>
          <a:bodyPr wrap="none" rtlCol="0">
            <a:spAutoFit/>
          </a:bodyPr>
          <a:lstStyle/>
          <a:p>
            <a:r>
              <a:rPr lang="en-GB" sz="1000" dirty="0" smtClean="0">
                <a:solidFill>
                  <a:schemeClr val="tx1">
                    <a:lumMod val="50000"/>
                    <a:lumOff val="50000"/>
                  </a:schemeClr>
                </a:solidFill>
              </a:rPr>
              <a:t>http://</a:t>
            </a:r>
            <a:r>
              <a:rPr lang="en-GB" sz="1000" dirty="0" err="1" smtClean="0">
                <a:solidFill>
                  <a:schemeClr val="tx1">
                    <a:lumMod val="50000"/>
                    <a:lumOff val="50000"/>
                  </a:schemeClr>
                </a:solidFill>
              </a:rPr>
              <a:t>gfitter.desy.de</a:t>
            </a:r>
            <a:endParaRPr lang="en-GB" sz="1000" dirty="0">
              <a:solidFill>
                <a:schemeClr val="tx1">
                  <a:lumMod val="50000"/>
                  <a:lumOff val="50000"/>
                </a:schemeClr>
              </a:solidFill>
            </a:endParaRPr>
          </a:p>
        </p:txBody>
      </p:sp>
      <p:grpSp>
        <p:nvGrpSpPr>
          <p:cNvPr id="16" name="Group 15"/>
          <p:cNvGrpSpPr/>
          <p:nvPr/>
        </p:nvGrpSpPr>
        <p:grpSpPr>
          <a:xfrm>
            <a:off x="152400" y="1840468"/>
            <a:ext cx="8686800" cy="3950732"/>
            <a:chOff x="152400" y="1383268"/>
            <a:chExt cx="8686800" cy="3950732"/>
          </a:xfrm>
        </p:grpSpPr>
        <p:sp>
          <p:nvSpPr>
            <p:cNvPr id="15" name="Text Box 16"/>
            <p:cNvSpPr txBox="1">
              <a:spLocks noChangeArrowheads="1"/>
            </p:cNvSpPr>
            <p:nvPr/>
          </p:nvSpPr>
          <p:spPr bwMode="auto">
            <a:xfrm>
              <a:off x="250824" y="1383268"/>
              <a:ext cx="8588376" cy="369332"/>
            </a:xfrm>
            <a:prstGeom prst="rect">
              <a:avLst/>
            </a:prstGeom>
            <a:noFill/>
            <a:ln w="12700">
              <a:noFill/>
              <a:miter lim="800000"/>
              <a:headEnd/>
              <a:tailEnd/>
            </a:ln>
            <a:effectLst/>
          </p:spPr>
          <p:txBody>
            <a:bodyPr wrap="square">
              <a:prstTxWarp prst="textNoShape">
                <a:avLst/>
              </a:prstTxWarp>
              <a:spAutoFit/>
            </a:bodyPr>
            <a:lstStyle/>
            <a:p>
              <a:pPr>
                <a:spcBef>
                  <a:spcPct val="50000"/>
                </a:spcBef>
              </a:pPr>
              <a:r>
                <a:rPr lang="en-US" sz="1800" dirty="0" smtClean="0">
                  <a:solidFill>
                    <a:srgbClr val="262626"/>
                  </a:solidFill>
                  <a:latin typeface="Trebuchet MS"/>
                  <a:ea typeface="Arial" charset="0"/>
                  <a:cs typeface="Trebuchet MS"/>
                </a:rPr>
                <a:t>For example: Can we add a 4</a:t>
              </a:r>
              <a:r>
                <a:rPr lang="en-US" sz="1800" baseline="30000" dirty="0" smtClean="0">
                  <a:solidFill>
                    <a:srgbClr val="262626"/>
                  </a:solidFill>
                  <a:latin typeface="Trebuchet MS"/>
                  <a:ea typeface="Arial" charset="0"/>
                  <a:cs typeface="Trebuchet MS"/>
                </a:rPr>
                <a:t>th</a:t>
              </a:r>
              <a:r>
                <a:rPr lang="en-US" sz="1800" dirty="0" smtClean="0">
                  <a:solidFill>
                    <a:srgbClr val="262626"/>
                  </a:solidFill>
                  <a:latin typeface="Trebuchet MS"/>
                  <a:ea typeface="Arial" charset="0"/>
                  <a:cs typeface="Trebuchet MS"/>
                </a:rPr>
                <a:t> generation? </a:t>
              </a:r>
            </a:p>
          </p:txBody>
        </p:sp>
        <p:pic>
          <p:nvPicPr>
            <p:cNvPr id="9" name="Picture 8"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52400" y="2340832"/>
              <a:ext cx="4419600" cy="2993168"/>
            </a:xfrm>
            <a:prstGeom prst="rect">
              <a:avLst/>
            </a:prstGeom>
            <a:effectLst/>
          </p:spPr>
        </p:pic>
      </p:grpSp>
      <p:grpSp>
        <p:nvGrpSpPr>
          <p:cNvPr id="17" name="Group 16"/>
          <p:cNvGrpSpPr/>
          <p:nvPr/>
        </p:nvGrpSpPr>
        <p:grpSpPr>
          <a:xfrm>
            <a:off x="2895600" y="2297668"/>
            <a:ext cx="6157214" cy="3493532"/>
            <a:chOff x="2895600" y="1840468"/>
            <a:chExt cx="6157214" cy="3493532"/>
          </a:xfrm>
        </p:grpSpPr>
        <p:pic>
          <p:nvPicPr>
            <p:cNvPr id="10" name="Picture 9" descr="Untitled 2.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633214" y="2340832"/>
              <a:ext cx="4419600" cy="2993168"/>
            </a:xfrm>
            <a:prstGeom prst="rect">
              <a:avLst/>
            </a:prstGeom>
            <a:effectLst/>
          </p:spPr>
        </p:pic>
        <p:sp>
          <p:nvSpPr>
            <p:cNvPr id="14" name="Rectangle 13"/>
            <p:cNvSpPr/>
            <p:nvPr/>
          </p:nvSpPr>
          <p:spPr>
            <a:xfrm>
              <a:off x="2895600" y="1840468"/>
              <a:ext cx="6019800" cy="369332"/>
            </a:xfrm>
            <a:prstGeom prst="rect">
              <a:avLst/>
            </a:prstGeom>
          </p:spPr>
          <p:txBody>
            <a:bodyPr wrap="square">
              <a:spAutoFit/>
            </a:bodyPr>
            <a:lstStyle/>
            <a:p>
              <a:pPr lvl="0" algn="r">
                <a:spcBef>
                  <a:spcPct val="50000"/>
                </a:spcBef>
              </a:pPr>
              <a:r>
                <a:rPr lang="en-US" sz="1800" dirty="0" smtClean="0">
                  <a:solidFill>
                    <a:srgbClr val="262626"/>
                  </a:solidFill>
                  <a:latin typeface="Trebuchet MS"/>
                  <a:ea typeface="Arial" charset="0"/>
                  <a:cs typeface="Trebuchet MS"/>
                </a:rPr>
                <a:t>Or: can the vacuum be broken by a new interaction? </a:t>
              </a:r>
            </a:p>
          </p:txBody>
        </p:sp>
      </p:grpSp>
      <p:sp>
        <p:nvSpPr>
          <p:cNvPr id="19" name="Text Box 16"/>
          <p:cNvSpPr txBox="1">
            <a:spLocks noChangeArrowheads="1"/>
          </p:cNvSpPr>
          <p:nvPr/>
        </p:nvSpPr>
        <p:spPr bwMode="auto">
          <a:xfrm>
            <a:off x="250824" y="1274916"/>
            <a:ext cx="8588376" cy="369332"/>
          </a:xfrm>
          <a:prstGeom prst="rect">
            <a:avLst/>
          </a:prstGeom>
          <a:noFill/>
          <a:ln w="12700">
            <a:noFill/>
            <a:miter lim="800000"/>
            <a:headEnd/>
            <a:tailEnd/>
          </a:ln>
          <a:effectLst/>
        </p:spPr>
        <p:txBody>
          <a:bodyPr wrap="square">
            <a:prstTxWarp prst="textNoShape">
              <a:avLst/>
            </a:prstTxWarp>
            <a:spAutoFit/>
          </a:bodyPr>
          <a:lstStyle/>
          <a:p>
            <a:r>
              <a:rPr lang="en-US" sz="1800" dirty="0" smtClean="0">
                <a:solidFill>
                  <a:prstClr val="black"/>
                </a:solidFill>
                <a:latin typeface="Trebuchet MS"/>
                <a:cs typeface="Trebuchet MS"/>
              </a:rPr>
              <a:t>We can also use the precision data to look beyond the SM !</a:t>
            </a:r>
            <a:endParaRPr lang="en-GB" sz="1800" dirty="0">
              <a:solidFill>
                <a:prstClr val="black"/>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2" name="TextBox 4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Constraints on Higgs mass from electroweak precision data</a:t>
            </a:r>
            <a:endParaRPr lang="en-GB" dirty="0">
              <a:solidFill>
                <a:prstClr val="black"/>
              </a:solidFill>
              <a:latin typeface="Trebuchet MS"/>
              <a:cs typeface="Trebuchet MS"/>
            </a:endParaRPr>
          </a:p>
        </p:txBody>
      </p:sp>
      <p:sp>
        <p:nvSpPr>
          <p:cNvPr id="41" name="Rectangle 40"/>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 name="Rectangle 11"/>
          <p:cNvSpPr/>
          <p:nvPr/>
        </p:nvSpPr>
        <p:spPr>
          <a:xfrm>
            <a:off x="5796373" y="2842245"/>
            <a:ext cx="2509427" cy="73915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TextBox 15"/>
          <p:cNvSpPr txBox="1"/>
          <p:nvPr/>
        </p:nvSpPr>
        <p:spPr>
          <a:xfrm>
            <a:off x="0" y="2209800"/>
            <a:ext cx="9144000" cy="2431435"/>
          </a:xfrm>
          <a:prstGeom prst="rect">
            <a:avLst/>
          </a:prstGeom>
          <a:noFill/>
        </p:spPr>
        <p:txBody>
          <a:bodyPr wrap="square" tIns="0" bIns="0" rtlCol="0">
            <a:spAutoFit/>
          </a:bodyPr>
          <a:lstStyle/>
          <a:p>
            <a:pPr algn="ctr">
              <a:spcBef>
                <a:spcPts val="1200"/>
              </a:spcBef>
            </a:pPr>
            <a:endParaRPr lang="en-GB" dirty="0" smtClean="0">
              <a:solidFill>
                <a:srgbClr val="E12548"/>
              </a:solidFill>
              <a:effectLst>
                <a:glow rad="228600">
                  <a:prstClr val="white"/>
                </a:glow>
              </a:effectLst>
              <a:latin typeface="Trebuchet MS"/>
              <a:cs typeface="Trebuchet MS"/>
            </a:endParaRPr>
          </a:p>
          <a:p>
            <a:pPr algn="ctr">
              <a:spcBef>
                <a:spcPts val="0"/>
              </a:spcBef>
            </a:pPr>
            <a:r>
              <a:rPr lang="en-GB" dirty="0" smtClean="0">
                <a:solidFill>
                  <a:srgbClr val="E12548"/>
                </a:solidFill>
                <a:effectLst>
                  <a:glow rad="228600">
                    <a:prstClr val="white"/>
                  </a:glow>
                </a:effectLst>
                <a:latin typeface="Trebuchet MS"/>
                <a:cs typeface="Trebuchet MS"/>
              </a:rPr>
              <a:t>In </a:t>
            </a:r>
            <a:r>
              <a:rPr lang="en-GB" dirty="0">
                <a:solidFill>
                  <a:srgbClr val="E12548"/>
                </a:solidFill>
                <a:effectLst>
                  <a:glow rad="228600">
                    <a:prstClr val="white"/>
                  </a:glow>
                </a:effectLst>
                <a:latin typeface="Trebuchet MS"/>
                <a:cs typeface="Trebuchet MS"/>
              </a:rPr>
              <a:t>the Standard Model the Higgs must be</a:t>
            </a:r>
            <a:r>
              <a:rPr lang="en-GB" dirty="0" smtClean="0">
                <a:solidFill>
                  <a:srgbClr val="E12548"/>
                </a:solidFill>
                <a:effectLst>
                  <a:glow rad="228600">
                    <a:prstClr val="white"/>
                  </a:glow>
                </a:effectLst>
                <a:latin typeface="Trebuchet MS"/>
                <a:cs typeface="Trebuchet MS"/>
              </a:rPr>
              <a:t> light.</a:t>
            </a:r>
          </a:p>
          <a:p>
            <a:pPr algn="ctr">
              <a:spcBef>
                <a:spcPts val="1200"/>
              </a:spcBef>
            </a:pPr>
            <a:r>
              <a:rPr lang="en-GB" b="1" dirty="0" smtClean="0">
                <a:solidFill>
                  <a:srgbClr val="E12548"/>
                </a:solidFill>
                <a:effectLst>
                  <a:glow rad="228600">
                    <a:prstClr val="white"/>
                  </a:glow>
                </a:effectLst>
                <a:latin typeface="Trebuchet MS"/>
                <a:cs typeface="Trebuchet MS"/>
              </a:rPr>
              <a:t>BUT</a:t>
            </a:r>
            <a:r>
              <a:rPr lang="en-GB" dirty="0" smtClean="0">
                <a:solidFill>
                  <a:srgbClr val="E12548"/>
                </a:solidFill>
                <a:effectLst>
                  <a:glow rad="228600">
                    <a:prstClr val="white"/>
                  </a:glow>
                </a:effectLst>
                <a:latin typeface="Trebuchet MS"/>
                <a:cs typeface="Trebuchet MS"/>
              </a:rPr>
              <a:t>: Beyond </a:t>
            </a:r>
            <a:r>
              <a:rPr lang="en-GB" dirty="0">
                <a:solidFill>
                  <a:srgbClr val="E12548"/>
                </a:solidFill>
                <a:effectLst>
                  <a:glow rad="228600">
                    <a:prstClr val="white"/>
                  </a:glow>
                </a:effectLst>
                <a:latin typeface="Trebuchet MS"/>
                <a:cs typeface="Trebuchet MS"/>
              </a:rPr>
              <a:t>the Standard Model the Higgs can be heavy !</a:t>
            </a:r>
          </a:p>
          <a:p>
            <a:pPr algn="ctr">
              <a:spcBef>
                <a:spcPts val="1200"/>
              </a:spcBef>
            </a:pPr>
            <a:r>
              <a:rPr lang="en-US" b="1" dirty="0" err="1">
                <a:solidFill>
                  <a:srgbClr val="E12548"/>
                </a:solidFill>
                <a:effectLst>
                  <a:glow rad="228600">
                    <a:prstClr val="white"/>
                  </a:glow>
                </a:effectLst>
                <a:latin typeface="Trebuchet MS"/>
                <a:cs typeface="Trebuchet MS"/>
                <a:sym typeface="Wingdings"/>
              </a:rPr>
              <a:t></a:t>
            </a:r>
            <a:r>
              <a:rPr lang="en-US" b="1" dirty="0" smtClean="0">
                <a:solidFill>
                  <a:srgbClr val="E12548"/>
                </a:solidFill>
                <a:effectLst>
                  <a:glow rad="228600">
                    <a:prstClr val="white"/>
                  </a:glow>
                </a:effectLst>
                <a:latin typeface="Trebuchet MS"/>
                <a:cs typeface="Trebuchet MS"/>
                <a:sym typeface="Wingdings"/>
              </a:rPr>
              <a:t> MUST NOT </a:t>
            </a:r>
            <a:r>
              <a:rPr lang="en-US" b="1" dirty="0">
                <a:solidFill>
                  <a:srgbClr val="E12548"/>
                </a:solidFill>
                <a:effectLst>
                  <a:glow rad="228600">
                    <a:prstClr val="white"/>
                  </a:glow>
                </a:effectLst>
                <a:latin typeface="Trebuchet MS"/>
                <a:cs typeface="Trebuchet MS"/>
                <a:sym typeface="Wingdings"/>
              </a:rPr>
              <a:t>stop searching for heavy Higgs boson !</a:t>
            </a:r>
            <a:endParaRPr lang="en-GB" b="1" dirty="0" smtClean="0">
              <a:solidFill>
                <a:srgbClr val="E12548"/>
              </a:solidFill>
              <a:effectLst>
                <a:glow rad="228600">
                  <a:prstClr val="white"/>
                </a:glow>
              </a:effectLst>
              <a:latin typeface="Trebuchet MS"/>
              <a:cs typeface="Trebuchet MS"/>
            </a:endParaRPr>
          </a:p>
          <a:p>
            <a:pPr algn="ctr">
              <a:spcBef>
                <a:spcPts val="1200"/>
              </a:spcBef>
            </a:pPr>
            <a:r>
              <a:rPr lang="en-GB" sz="1600" dirty="0" smtClean="0">
                <a:solidFill>
                  <a:srgbClr val="E12548"/>
                </a:solidFill>
                <a:effectLst>
                  <a:glow rad="228600">
                    <a:prstClr val="white"/>
                  </a:glow>
                </a:effectLst>
                <a:latin typeface="Trebuchet MS"/>
                <a:cs typeface="Trebuchet MS"/>
              </a:rPr>
              <a:t>[ Weak </a:t>
            </a:r>
            <a:r>
              <a:rPr lang="en-GB" sz="1600" dirty="0" err="1" smtClean="0">
                <a:solidFill>
                  <a:srgbClr val="E12548"/>
                </a:solidFill>
                <a:effectLst>
                  <a:glow rad="228600">
                    <a:prstClr val="white"/>
                  </a:glow>
                </a:effectLst>
                <a:latin typeface="Trebuchet MS"/>
                <a:cs typeface="Trebuchet MS"/>
              </a:rPr>
              <a:t>isospin</a:t>
            </a:r>
            <a:r>
              <a:rPr lang="en-GB" sz="1600" dirty="0" smtClean="0">
                <a:solidFill>
                  <a:srgbClr val="E12548"/>
                </a:solidFill>
                <a:effectLst>
                  <a:glow rad="228600">
                    <a:prstClr val="white"/>
                  </a:glow>
                </a:effectLst>
                <a:latin typeface="Trebuchet MS"/>
                <a:cs typeface="Trebuchet MS"/>
              </a:rPr>
              <a:t> violating new physics contributions may cancel </a:t>
            </a:r>
          </a:p>
          <a:p>
            <a:pPr algn="ctr">
              <a:spcBef>
                <a:spcPts val="0"/>
              </a:spcBef>
            </a:pPr>
            <a:r>
              <a:rPr lang="en-GB" sz="1600" dirty="0" smtClean="0">
                <a:solidFill>
                  <a:srgbClr val="E12548"/>
                </a:solidFill>
                <a:effectLst>
                  <a:glow rad="228600">
                    <a:prstClr val="white"/>
                  </a:glow>
                </a:effectLst>
                <a:latin typeface="Trebuchet MS"/>
                <a:cs typeface="Trebuchet MS"/>
              </a:rPr>
              <a:t>heavy Higgs effects on electroweak precision data ! ]</a:t>
            </a:r>
            <a:endParaRPr lang="en-GB" sz="1600" dirty="0">
              <a:solidFill>
                <a:srgbClr val="E12548"/>
              </a:solidFill>
              <a:effectLst>
                <a:glow rad="228600">
                  <a:prstClr val="white"/>
                </a:glow>
              </a:effectLst>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635125" y="1276350"/>
            <a:ext cx="5832475" cy="5124450"/>
          </a:xfrm>
          <a:prstGeom prst="rect">
            <a:avLst/>
          </a:prstGeom>
          <a:effectLst>
            <a:outerShdw blurRad="355600" dist="38100" dir="2700000">
              <a:srgbClr val="000000">
                <a:alpha val="22000"/>
              </a:srgbClr>
            </a:outerShdw>
          </a:effectLst>
        </p:spPr>
      </p:pic>
      <p:sp>
        <p:nvSpPr>
          <p:cNvPr id="9" name="AutoShape 11"/>
          <p:cNvSpPr>
            <a:spLocks noChangeArrowheads="1"/>
          </p:cNvSpPr>
          <p:nvPr/>
        </p:nvSpPr>
        <p:spPr bwMode="auto">
          <a:xfrm>
            <a:off x="609600" y="1705282"/>
            <a:ext cx="7848600" cy="1418918"/>
          </a:xfrm>
          <a:prstGeom prst="roundRect">
            <a:avLst>
              <a:gd name="adj" fmla="val 16667"/>
            </a:avLst>
          </a:prstGeom>
          <a:solidFill>
            <a:srgbClr val="FFFFFF">
              <a:alpha val="92155"/>
            </a:srgbClr>
          </a:solidFill>
          <a:ln w="3175">
            <a:solidFill>
              <a:schemeClr val="bg1"/>
            </a:solidFill>
            <a:round/>
            <a:headEnd/>
            <a:tailEnd/>
          </a:ln>
          <a:effectLst>
            <a:outerShdw blurRad="342900" dist="38100" dir="2700000">
              <a:srgbClr val="000000">
                <a:alpha val="60000"/>
              </a:srgbClr>
            </a:outerShdw>
          </a:effectLst>
        </p:spPr>
        <p:txBody>
          <a:bodyPr lIns="90000" tIns="46800" rIns="90000" bIns="126000" anchor="ctr">
            <a:prstTxWarp prst="textNoShape">
              <a:avLst/>
            </a:prstTxWarp>
            <a:spAutoFit/>
          </a:bodyPr>
          <a:lstStyle/>
          <a:p>
            <a:pPr algn="ctr">
              <a:defRPr/>
            </a:pPr>
            <a:r>
              <a:rPr lang="en-GB" sz="3600" dirty="0" smtClean="0">
                <a:solidFill>
                  <a:prstClr val="black"/>
                </a:solidFill>
                <a:latin typeface="Trebuchet MS"/>
                <a:ea typeface="Calibri" charset="0"/>
                <a:cs typeface="Trebuchet MS"/>
              </a:rPr>
              <a:t>Once the Higgs boson is discovered </a:t>
            </a:r>
          </a:p>
          <a:p>
            <a:pPr algn="ctr">
              <a:defRPr/>
            </a:pPr>
            <a:r>
              <a:rPr lang="en-GB" sz="3600" dirty="0" smtClean="0">
                <a:solidFill>
                  <a:srgbClr val="D00209"/>
                </a:solidFill>
                <a:latin typeface="Trebuchet MS"/>
                <a:ea typeface="Calibri" charset="0"/>
                <a:cs typeface="Trebuchet MS"/>
              </a:rPr>
              <a:t>The Standard Model is complete</a:t>
            </a:r>
            <a:endParaRPr lang="en-GB" sz="3600" dirty="0">
              <a:solidFill>
                <a:srgbClr val="D00209"/>
              </a:solidFill>
              <a:latin typeface="Trebuchet MS"/>
              <a:ea typeface="Calibri" charset="0"/>
              <a:cs typeface="Trebuchet MS"/>
            </a:endParaRPr>
          </a:p>
        </p:txBody>
      </p:sp>
      <p:sp>
        <p:nvSpPr>
          <p:cNvPr id="10" name="AutoShape 11"/>
          <p:cNvSpPr>
            <a:spLocks noChangeArrowheads="1"/>
          </p:cNvSpPr>
          <p:nvPr/>
        </p:nvSpPr>
        <p:spPr bwMode="auto">
          <a:xfrm>
            <a:off x="609600" y="3427164"/>
            <a:ext cx="7848600" cy="805984"/>
          </a:xfrm>
          <a:prstGeom prst="roundRect">
            <a:avLst>
              <a:gd name="adj" fmla="val 16667"/>
            </a:avLst>
          </a:prstGeom>
          <a:solidFill>
            <a:srgbClr val="FFFFFF">
              <a:alpha val="92155"/>
            </a:srgbClr>
          </a:solidFill>
          <a:ln w="3175">
            <a:solidFill>
              <a:schemeClr val="bg1"/>
            </a:solidFill>
            <a:round/>
            <a:headEnd/>
            <a:tailEnd/>
          </a:ln>
          <a:effectLst>
            <a:outerShdw blurRad="342900" dist="38100" dir="2700000">
              <a:srgbClr val="000000">
                <a:alpha val="60000"/>
              </a:srgbClr>
            </a:outerShdw>
          </a:effectLst>
        </p:spPr>
        <p:txBody>
          <a:bodyPr lIns="90000" tIns="46800" rIns="90000" bIns="126000" anchor="ctr">
            <a:prstTxWarp prst="textNoShape">
              <a:avLst/>
            </a:prstTxWarp>
            <a:spAutoFit/>
          </a:bodyPr>
          <a:lstStyle/>
          <a:p>
            <a:pPr algn="ctr">
              <a:defRPr/>
            </a:pPr>
            <a:r>
              <a:rPr lang="en-GB" sz="3600" b="1" dirty="0" smtClean="0">
                <a:solidFill>
                  <a:prstClr val="black"/>
                </a:solidFill>
                <a:latin typeface="Trebuchet MS"/>
                <a:ea typeface="Calibri" charset="0"/>
                <a:cs typeface="Trebuchet MS"/>
              </a:rPr>
              <a:t>But … does it hold tight ?</a:t>
            </a:r>
            <a:endParaRPr lang="en-GB" sz="3600" b="1" dirty="0">
              <a:solidFill>
                <a:srgbClr val="FF0000"/>
              </a:solidFill>
              <a:latin typeface="Trebuchet MS"/>
              <a:ea typeface="Calibri" charset="0"/>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635125" y="1276350"/>
            <a:ext cx="5832475" cy="5124450"/>
          </a:xfrm>
          <a:prstGeom prst="rect">
            <a:avLst/>
          </a:prstGeom>
          <a:effectLst>
            <a:outerShdw blurRad="355600" dist="38100" dir="2700000">
              <a:srgbClr val="000000">
                <a:alpha val="22000"/>
              </a:srgbClr>
            </a:outerShdw>
          </a:effectLst>
        </p:spPr>
      </p:pic>
      <p:sp>
        <p:nvSpPr>
          <p:cNvPr id="11" name="Text Box 50"/>
          <p:cNvSpPr txBox="1">
            <a:spLocks noChangeArrowheads="1"/>
          </p:cNvSpPr>
          <p:nvPr/>
        </p:nvSpPr>
        <p:spPr bwMode="auto">
          <a:xfrm>
            <a:off x="0" y="650875"/>
            <a:ext cx="9144000" cy="541338"/>
          </a:xfrm>
          <a:prstGeom prst="rect">
            <a:avLst/>
          </a:prstGeom>
          <a:solidFill>
            <a:srgbClr val="FFFFFF">
              <a:alpha val="87842"/>
            </a:srgbClr>
          </a:solidFill>
          <a:ln w="12700">
            <a:noFill/>
            <a:miter lim="800000"/>
            <a:headEnd/>
            <a:tailEnd/>
          </a:ln>
        </p:spPr>
        <p:txBody>
          <a:bodyPr tIns="137160" bIns="137160">
            <a:prstTxWarp prst="textNoShape">
              <a:avLst/>
            </a:prstTxWarp>
            <a:spAutoFit/>
          </a:bodyPr>
          <a:lstStyle/>
          <a:p>
            <a:pPr marL="342900" indent="-342900" algn="ctr">
              <a:lnSpc>
                <a:spcPct val="110000"/>
              </a:lnSpc>
              <a:spcBef>
                <a:spcPct val="50000"/>
              </a:spcBef>
            </a:pPr>
            <a:r>
              <a:rPr lang="en-GB" sz="1600" dirty="0" smtClean="0">
                <a:solidFill>
                  <a:prstClr val="black"/>
                </a:solidFill>
                <a:latin typeface="Trebuchet MS"/>
                <a:cs typeface="Trebuchet MS"/>
              </a:rPr>
              <a:t>During the last 35 years the Standard Model has been tested to great precision</a:t>
            </a:r>
            <a:endParaRPr lang="en-GB" sz="1600" dirty="0">
              <a:solidFill>
                <a:prstClr val="black"/>
              </a:solidFill>
              <a:latin typeface="Trebuchet MS"/>
              <a:cs typeface="Trebuchet MS"/>
            </a:endParaRPr>
          </a:p>
        </p:txBody>
      </p:sp>
      <p:sp>
        <p:nvSpPr>
          <p:cNvPr id="12" name="Text Box 51"/>
          <p:cNvSpPr txBox="1">
            <a:spLocks noChangeArrowheads="1"/>
          </p:cNvSpPr>
          <p:nvPr/>
        </p:nvSpPr>
        <p:spPr bwMode="auto">
          <a:xfrm>
            <a:off x="0" y="7938"/>
            <a:ext cx="9144000" cy="649287"/>
          </a:xfrm>
          <a:prstGeom prst="rect">
            <a:avLst/>
          </a:prstGeom>
          <a:solidFill>
            <a:schemeClr val="bg1">
              <a:alpha val="89018"/>
            </a:schemeClr>
          </a:solidFill>
          <a:ln w="19050">
            <a:noFill/>
            <a:miter lim="800000"/>
            <a:headEnd/>
            <a:tailEnd type="none" w="sm" len="med"/>
          </a:ln>
        </p:spPr>
        <p:txBody>
          <a:bodyPr lIns="90000" tIns="46800" rIns="90000" bIns="46800">
            <a:prstTxWarp prst="textNoShape">
              <a:avLst/>
            </a:prstTxWarp>
            <a:spAutoFit/>
          </a:bodyPr>
          <a:lstStyle/>
          <a:p>
            <a:pPr algn="ctr">
              <a:spcBef>
                <a:spcPct val="50000"/>
              </a:spcBef>
            </a:pPr>
            <a:r>
              <a:rPr lang="en-GB" sz="3600" dirty="0" smtClean="0">
                <a:solidFill>
                  <a:srgbClr val="333333"/>
                </a:solidFill>
                <a:latin typeface="Trebuchet MS"/>
                <a:ea typeface="Arial" charset="0"/>
                <a:cs typeface="Trebuchet MS"/>
              </a:rPr>
              <a:t>The Standard Model</a:t>
            </a:r>
            <a:endParaRPr lang="en-GB" sz="3600" dirty="0">
              <a:solidFill>
                <a:srgbClr val="333333"/>
              </a:solidFill>
              <a:latin typeface="Trebuchet MS"/>
              <a:ea typeface="Arial" charset="0"/>
              <a:cs typeface="Trebuchet MS"/>
            </a:endParaRPr>
          </a:p>
        </p:txBody>
      </p:sp>
      <p:sp>
        <p:nvSpPr>
          <p:cNvPr id="13" name="Rectangle 12"/>
          <p:cNvSpPr/>
          <p:nvPr/>
        </p:nvSpPr>
        <p:spPr>
          <a:xfrm>
            <a:off x="0" y="1617699"/>
            <a:ext cx="9144000" cy="4430878"/>
          </a:xfrm>
          <a:prstGeom prst="rect">
            <a:avLst/>
          </a:prstGeom>
          <a:solidFill>
            <a:srgbClr val="FFFFFF"/>
          </a:solidFill>
          <a:ln>
            <a:solidFill>
              <a:schemeClr val="bg1"/>
            </a:solidFill>
          </a:ln>
          <a:effectLst>
            <a:outerShdw blurRad="381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 Box 25"/>
          <p:cNvSpPr txBox="1">
            <a:spLocks noChangeArrowheads="1"/>
          </p:cNvSpPr>
          <p:nvPr/>
        </p:nvSpPr>
        <p:spPr bwMode="auto">
          <a:xfrm>
            <a:off x="257174" y="1693899"/>
            <a:ext cx="8886826" cy="424270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800" dirty="0" smtClean="0">
                <a:solidFill>
                  <a:srgbClr val="D00209"/>
                </a:solidFill>
                <a:latin typeface="Trebuchet MS"/>
                <a:ea typeface="Arial" charset="0"/>
                <a:cs typeface="Trebuchet MS"/>
              </a:rPr>
              <a:t>Excited fundamental bosons or fermions </a:t>
            </a:r>
            <a:r>
              <a:rPr lang="en-GB" sz="1800" dirty="0" smtClean="0">
                <a:solidFill>
                  <a:prstClr val="black"/>
                </a:solidFill>
                <a:latin typeface="Trebuchet MS"/>
                <a:ea typeface="Arial" charset="0"/>
                <a:cs typeface="Trebuchet MS"/>
              </a:rPr>
              <a:t>have been excluded up to the </a:t>
            </a:r>
            <a:r>
              <a:rPr lang="en-GB" sz="1800" dirty="0" err="1" smtClean="0">
                <a:solidFill>
                  <a:prstClr val="black"/>
                </a:solidFill>
                <a:latin typeface="Trebuchet MS"/>
                <a:ea typeface="Arial" charset="0"/>
                <a:cs typeface="Trebuchet MS"/>
              </a:rPr>
              <a:t>TeV</a:t>
            </a:r>
            <a:r>
              <a:rPr lang="en-GB" sz="1800" dirty="0" smtClean="0">
                <a:solidFill>
                  <a:prstClr val="black"/>
                </a:solidFill>
                <a:latin typeface="Trebuchet MS"/>
                <a:ea typeface="Arial" charset="0"/>
                <a:cs typeface="Trebuchet MS"/>
              </a:rPr>
              <a:t> scale</a:t>
            </a:r>
          </a:p>
          <a:p>
            <a:pPr marL="342900" indent="-342900">
              <a:lnSpc>
                <a:spcPct val="110000"/>
              </a:lnSpc>
              <a:spcBef>
                <a:spcPct val="50000"/>
              </a:spcBef>
              <a:buFont typeface="Arial"/>
              <a:buChar char="•"/>
            </a:pPr>
            <a:r>
              <a:rPr lang="en-GB" sz="1800" dirty="0" smtClean="0">
                <a:solidFill>
                  <a:srgbClr val="D00209"/>
                </a:solidFill>
                <a:latin typeface="Trebuchet MS"/>
                <a:ea typeface="Arial" charset="0"/>
                <a:cs typeface="Trebuchet MS"/>
              </a:rPr>
              <a:t>Electroweak unification </a:t>
            </a:r>
            <a:r>
              <a:rPr lang="en-GB" sz="1800" dirty="0" smtClean="0">
                <a:solidFill>
                  <a:prstClr val="black"/>
                </a:solidFill>
                <a:latin typeface="Trebuchet MS"/>
                <a:ea typeface="Arial" charset="0"/>
                <a:cs typeface="Trebuchet MS"/>
              </a:rPr>
              <a:t>has been verified at, below and above the </a:t>
            </a:r>
            <a:r>
              <a:rPr lang="en-GB" sz="1800" i="1" dirty="0" smtClean="0">
                <a:solidFill>
                  <a:prstClr val="black"/>
                </a:solidFill>
                <a:latin typeface="Trebuchet MS"/>
                <a:ea typeface="Arial" charset="0"/>
                <a:cs typeface="Trebuchet MS"/>
              </a:rPr>
              <a:t>Z</a:t>
            </a:r>
            <a:r>
              <a:rPr lang="en-GB" sz="1800" dirty="0" smtClean="0">
                <a:solidFill>
                  <a:prstClr val="black"/>
                </a:solidFill>
                <a:latin typeface="Trebuchet MS"/>
                <a:ea typeface="Arial" charset="0"/>
                <a:cs typeface="Trebuchet MS"/>
              </a:rPr>
              <a:t>-boson scale </a:t>
            </a:r>
          </a:p>
          <a:p>
            <a:pPr marL="342900" indent="-342900">
              <a:lnSpc>
                <a:spcPct val="110000"/>
              </a:lnSpc>
              <a:spcBef>
                <a:spcPct val="50000"/>
              </a:spcBef>
              <a:buFont typeface="Arial"/>
              <a:buChar char="•"/>
            </a:pPr>
            <a:r>
              <a:rPr lang="en-GB" sz="1800" dirty="0" smtClean="0">
                <a:solidFill>
                  <a:srgbClr val="D00209"/>
                </a:solidFill>
                <a:latin typeface="Trebuchet MS"/>
                <a:ea typeface="Arial" charset="0"/>
                <a:cs typeface="Trebuchet MS"/>
              </a:rPr>
              <a:t>Universality of weak interaction </a:t>
            </a:r>
            <a:r>
              <a:rPr lang="en-GB" sz="1800" dirty="0" smtClean="0">
                <a:solidFill>
                  <a:prstClr val="black"/>
                </a:solidFill>
                <a:latin typeface="Trebuchet MS"/>
                <a:ea typeface="Arial" charset="0"/>
                <a:cs typeface="Trebuchet MS"/>
              </a:rPr>
              <a:t>has been verified at the per-mil level</a:t>
            </a:r>
          </a:p>
          <a:p>
            <a:pPr marL="342900" indent="-342900">
              <a:lnSpc>
                <a:spcPct val="110000"/>
              </a:lnSpc>
              <a:spcBef>
                <a:spcPct val="50000"/>
              </a:spcBef>
              <a:buFont typeface="Arial"/>
              <a:buChar char="•"/>
            </a:pPr>
            <a:r>
              <a:rPr lang="en-GB" sz="1800" dirty="0" smtClean="0">
                <a:solidFill>
                  <a:srgbClr val="D00209"/>
                </a:solidFill>
                <a:latin typeface="Trebuchet MS"/>
                <a:ea typeface="Arial" charset="0"/>
                <a:cs typeface="Trebuchet MS"/>
              </a:rPr>
              <a:t>Conservation of the charged lepton number </a:t>
            </a:r>
            <a:r>
              <a:rPr lang="en-GB" sz="1800" dirty="0" smtClean="0">
                <a:solidFill>
                  <a:prstClr val="black"/>
                </a:solidFill>
                <a:latin typeface="Trebuchet MS"/>
                <a:ea typeface="Arial" charset="0"/>
                <a:cs typeface="Trebuchet MS"/>
              </a:rPr>
              <a:t>verified at 10</a:t>
            </a:r>
            <a:r>
              <a:rPr lang="en-GB" sz="1800" baseline="30000" dirty="0" smtClean="0">
                <a:solidFill>
                  <a:prstClr val="black"/>
                </a:solidFill>
                <a:latin typeface="Trebuchet MS"/>
                <a:cs typeface="Trebuchet MS"/>
              </a:rPr>
              <a:t>−12</a:t>
            </a:r>
            <a:r>
              <a:rPr lang="en-GB" sz="1800" dirty="0" smtClean="0">
                <a:solidFill>
                  <a:prstClr val="black"/>
                </a:solidFill>
                <a:latin typeface="Trebuchet MS"/>
                <a:cs typeface="Trebuchet MS"/>
              </a:rPr>
              <a:t> level</a:t>
            </a:r>
            <a:endParaRPr lang="en-GB" sz="1800" dirty="0" smtClean="0">
              <a:solidFill>
                <a:prstClr val="black"/>
              </a:solidFill>
              <a:latin typeface="Trebuchet MS"/>
              <a:ea typeface="Arial" charset="0"/>
              <a:cs typeface="Trebuchet MS"/>
            </a:endParaRPr>
          </a:p>
          <a:p>
            <a:pPr marL="342900" indent="-342900">
              <a:lnSpc>
                <a:spcPct val="110000"/>
              </a:lnSpc>
              <a:spcBef>
                <a:spcPct val="50000"/>
              </a:spcBef>
              <a:buFont typeface="Arial"/>
              <a:buChar char="•"/>
            </a:pPr>
            <a:r>
              <a:rPr lang="en-GB" sz="1800" dirty="0" smtClean="0">
                <a:solidFill>
                  <a:srgbClr val="D00209"/>
                </a:solidFill>
                <a:latin typeface="Trebuchet MS"/>
                <a:ea typeface="Arial" charset="0"/>
                <a:cs typeface="Trebuchet MS"/>
              </a:rPr>
              <a:t>Asymptotic freedom of strong interaction </a:t>
            </a:r>
            <a:r>
              <a:rPr lang="en-GB" sz="1800" dirty="0" smtClean="0">
                <a:solidFill>
                  <a:prstClr val="black"/>
                </a:solidFill>
                <a:latin typeface="Trebuchet MS"/>
                <a:ea typeface="Arial" charset="0"/>
                <a:cs typeface="Trebuchet MS"/>
              </a:rPr>
              <a:t>has been verified at the percent level </a:t>
            </a:r>
          </a:p>
          <a:p>
            <a:pPr marL="342900" indent="-342900">
              <a:lnSpc>
                <a:spcPct val="110000"/>
              </a:lnSpc>
              <a:spcBef>
                <a:spcPct val="50000"/>
              </a:spcBef>
              <a:buFont typeface="Arial"/>
              <a:buChar char="•"/>
            </a:pPr>
            <a:r>
              <a:rPr lang="en-US" sz="1800" dirty="0" smtClean="0">
                <a:solidFill>
                  <a:prstClr val="black"/>
                </a:solidFill>
                <a:latin typeface="Trebuchet MS"/>
                <a:ea typeface="Arial" charset="0"/>
                <a:cs typeface="Trebuchet MS"/>
              </a:rPr>
              <a:t>All observations of </a:t>
            </a:r>
            <a:r>
              <a:rPr lang="en-US" sz="1800" dirty="0" smtClean="0">
                <a:solidFill>
                  <a:srgbClr val="D00209"/>
                </a:solidFill>
                <a:latin typeface="Trebuchet MS"/>
                <a:ea typeface="Arial" charset="0"/>
                <a:cs typeface="Trebuchet MS"/>
              </a:rPr>
              <a:t>matter-antimatter symmetry violations </a:t>
            </a:r>
            <a:r>
              <a:rPr lang="en-US" sz="1800" dirty="0" smtClean="0">
                <a:solidFill>
                  <a:prstClr val="black"/>
                </a:solidFill>
                <a:latin typeface="Trebuchet MS"/>
                <a:ea typeface="Arial" charset="0"/>
                <a:cs typeface="Trebuchet MS"/>
              </a:rPr>
              <a:t>are described by single complex parameter in the quark mixing matrix </a:t>
            </a:r>
          </a:p>
          <a:p>
            <a:pPr marL="342900" indent="-342900">
              <a:lnSpc>
                <a:spcPct val="110000"/>
              </a:lnSpc>
              <a:spcBef>
                <a:spcPct val="50000"/>
              </a:spcBef>
              <a:buFont typeface="Arial"/>
              <a:buChar char="•"/>
            </a:pPr>
            <a:r>
              <a:rPr lang="en-GB" sz="1800" dirty="0" smtClean="0">
                <a:solidFill>
                  <a:prstClr val="black"/>
                </a:solidFill>
                <a:latin typeface="Trebuchet MS"/>
                <a:cs typeface="Trebuchet MS"/>
              </a:rPr>
              <a:t>The </a:t>
            </a:r>
            <a:r>
              <a:rPr lang="en-GB" sz="1800" dirty="0" smtClean="0">
                <a:solidFill>
                  <a:srgbClr val="D00209"/>
                </a:solidFill>
                <a:latin typeface="Trebuchet MS"/>
                <a:cs typeface="Trebuchet MS"/>
              </a:rPr>
              <a:t>tininess of electric dipole moments </a:t>
            </a:r>
            <a:r>
              <a:rPr lang="en-GB" sz="1800" dirty="0" smtClean="0">
                <a:solidFill>
                  <a:prstClr val="black"/>
                </a:solidFill>
                <a:latin typeface="Trebuchet MS"/>
                <a:cs typeface="Trebuchet MS"/>
              </a:rPr>
              <a:t>has been verified at 10</a:t>
            </a:r>
            <a:r>
              <a:rPr lang="en-GB" sz="1800" baseline="30000" dirty="0" smtClean="0">
                <a:solidFill>
                  <a:prstClr val="black"/>
                </a:solidFill>
                <a:latin typeface="Trebuchet MS"/>
                <a:cs typeface="Trebuchet MS"/>
              </a:rPr>
              <a:t>−27</a:t>
            </a:r>
            <a:r>
              <a:rPr lang="en-GB" sz="1800" dirty="0" smtClean="0">
                <a:solidFill>
                  <a:prstClr val="black"/>
                </a:solidFill>
                <a:latin typeface="Trebuchet MS"/>
                <a:cs typeface="Trebuchet MS"/>
              </a:rPr>
              <a:t> </a:t>
            </a:r>
            <a:r>
              <a:rPr lang="en-GB" sz="1800" dirty="0" err="1" smtClean="0">
                <a:solidFill>
                  <a:prstClr val="black"/>
                </a:solidFill>
                <a:latin typeface="Trebuchet MS"/>
                <a:cs typeface="Trebuchet MS"/>
              </a:rPr>
              <a:t>ecm</a:t>
            </a:r>
            <a:endParaRPr lang="en-GB" sz="1800" dirty="0" smtClean="0">
              <a:solidFill>
                <a:prstClr val="black"/>
              </a:solidFill>
              <a:latin typeface="Trebuchet MS"/>
              <a:cs typeface="Trebuchet MS"/>
            </a:endParaRPr>
          </a:p>
          <a:p>
            <a:pPr marL="342900" indent="-342900">
              <a:lnSpc>
                <a:spcPct val="110000"/>
              </a:lnSpc>
              <a:spcBef>
                <a:spcPct val="50000"/>
              </a:spcBef>
              <a:buFont typeface="Arial"/>
              <a:buChar char="•"/>
            </a:pPr>
            <a:r>
              <a:rPr lang="en-GB" sz="1800" dirty="0" smtClean="0">
                <a:solidFill>
                  <a:prstClr val="black"/>
                </a:solidFill>
                <a:latin typeface="Trebuchet MS"/>
                <a:cs typeface="Trebuchet MS"/>
              </a:rPr>
              <a:t>The </a:t>
            </a:r>
            <a:r>
              <a:rPr lang="en-GB" sz="1800" dirty="0" smtClean="0">
                <a:solidFill>
                  <a:srgbClr val="D00209"/>
                </a:solidFill>
                <a:latin typeface="Trebuchet MS"/>
                <a:cs typeface="Trebuchet MS"/>
              </a:rPr>
              <a:t>electron and muon magnetic moments </a:t>
            </a:r>
            <a:r>
              <a:rPr lang="en-GB" sz="1800" dirty="0" smtClean="0">
                <a:solidFill>
                  <a:prstClr val="black"/>
                </a:solidFill>
                <a:latin typeface="Trebuchet MS"/>
                <a:cs typeface="Trebuchet MS"/>
              </a:rPr>
              <a:t>have been verified at </a:t>
            </a:r>
            <a:r>
              <a:rPr lang="en-GB" sz="1800" dirty="0" err="1" smtClean="0">
                <a:solidFill>
                  <a:prstClr val="black"/>
                </a:solidFill>
                <a:latin typeface="Trebuchet MS"/>
                <a:cs typeface="Trebuchet MS"/>
              </a:rPr>
              <a:t>ppm</a:t>
            </a:r>
            <a:r>
              <a:rPr lang="en-GB" sz="1800" dirty="0" smtClean="0">
                <a:solidFill>
                  <a:prstClr val="black"/>
                </a:solidFill>
                <a:latin typeface="Trebuchet MS"/>
                <a:cs typeface="Trebuchet MS"/>
              </a:rPr>
              <a:t> level...</a:t>
            </a:r>
          </a:p>
          <a:p>
            <a:pPr marL="342900" indent="-342900">
              <a:lnSpc>
                <a:spcPct val="110000"/>
              </a:lnSpc>
              <a:spcBef>
                <a:spcPct val="50000"/>
              </a:spcBef>
              <a:buFont typeface="Arial"/>
              <a:buChar char="•"/>
            </a:pPr>
            <a:r>
              <a:rPr lang="en-US" sz="1800" i="1" dirty="0" smtClean="0">
                <a:solidFill>
                  <a:schemeClr val="tx1">
                    <a:lumMod val="50000"/>
                    <a:lumOff val="50000"/>
                  </a:schemeClr>
                </a:solidFill>
                <a:latin typeface="Trebuchet MS"/>
                <a:ea typeface="Arial" charset="0"/>
                <a:cs typeface="Trebuchet MS"/>
              </a:rPr>
              <a:t>Examples only, there are many more successful tests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xit" presetSubtype="0" fill="hold" nodeType="withEffect">
                                  <p:stCondLst>
                                    <p:cond delay="0"/>
                                  </p:stCondLst>
                                  <p:childTnLst>
                                    <p:animEffect transition="out" filter="fade">
                                      <p:cBhvr>
                                        <p:cTn id="12" dur="5000"/>
                                        <p:tgtEl>
                                          <p:spTgt spid="6"/>
                                        </p:tgtEl>
                                      </p:cBhvr>
                                    </p:animEffect>
                                    <p:set>
                                      <p:cBhvr>
                                        <p:cTn id="13" dur="1" fill="hold">
                                          <p:stCondLst>
                                            <p:cond delay="4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 name="Rectangle 18"/>
          <p:cNvSpPr/>
          <p:nvPr/>
        </p:nvSpPr>
        <p:spPr>
          <a:xfrm>
            <a:off x="228600" y="1508169"/>
            <a:ext cx="3428377" cy="4786312"/>
          </a:xfrm>
          <a:prstGeom prst="rect">
            <a:avLst/>
          </a:prstGeom>
          <a:solidFill>
            <a:schemeClr val="bg1"/>
          </a:solidFill>
          <a:ln w="635" cap="flat" cmpd="sng" algn="ctr">
            <a:solidFill>
              <a:schemeClr val="tx1">
                <a:lumMod val="50000"/>
                <a:lumOff val="50000"/>
              </a:schemeClr>
            </a:solidFill>
            <a:prstDash val="solid"/>
            <a:round/>
            <a:headEnd type="none" w="med" len="med"/>
            <a:tailEnd type="none" w="med" len="med"/>
          </a:ln>
          <a:effectLst>
            <a:outerShdw blurRad="381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GB">
              <a:solidFill>
                <a:srgbClr val="FFFFFF"/>
              </a:solidFill>
              <a:ea typeface="ＭＳ Ｐゴシック" charset="-128"/>
              <a:cs typeface="ＭＳ Ｐゴシック" charset="-128"/>
            </a:endParaRPr>
          </a:p>
        </p:txBody>
      </p:sp>
      <p:sp>
        <p:nvSpPr>
          <p:cNvPr id="11" name="Text Box 50"/>
          <p:cNvSpPr txBox="1">
            <a:spLocks noChangeArrowheads="1"/>
          </p:cNvSpPr>
          <p:nvPr/>
        </p:nvSpPr>
        <p:spPr bwMode="auto">
          <a:xfrm>
            <a:off x="0" y="650875"/>
            <a:ext cx="9144000" cy="541338"/>
          </a:xfrm>
          <a:prstGeom prst="rect">
            <a:avLst/>
          </a:prstGeom>
          <a:solidFill>
            <a:srgbClr val="FFFFFF">
              <a:alpha val="87842"/>
            </a:srgbClr>
          </a:solidFill>
          <a:ln w="12700">
            <a:noFill/>
            <a:miter lim="800000"/>
            <a:headEnd/>
            <a:tailEnd/>
          </a:ln>
        </p:spPr>
        <p:txBody>
          <a:bodyPr tIns="137160" bIns="137160">
            <a:prstTxWarp prst="textNoShape">
              <a:avLst/>
            </a:prstTxWarp>
            <a:spAutoFit/>
          </a:bodyPr>
          <a:lstStyle/>
          <a:p>
            <a:pPr marL="342900" indent="-342900" algn="ctr">
              <a:lnSpc>
                <a:spcPct val="110000"/>
              </a:lnSpc>
              <a:spcBef>
                <a:spcPct val="50000"/>
              </a:spcBef>
            </a:pPr>
            <a:r>
              <a:rPr lang="en-GB" sz="1600" dirty="0" smtClean="0">
                <a:solidFill>
                  <a:prstClr val="black"/>
                </a:solidFill>
                <a:latin typeface="Trebuchet MS"/>
                <a:cs typeface="Trebuchet MS"/>
              </a:rPr>
              <a:t>During the last 35 years the Standard Model has been tested to great precision</a:t>
            </a:r>
            <a:endParaRPr lang="en-GB" sz="1600" dirty="0">
              <a:solidFill>
                <a:prstClr val="black"/>
              </a:solidFill>
              <a:latin typeface="Trebuchet MS"/>
              <a:cs typeface="Trebuchet MS"/>
            </a:endParaRPr>
          </a:p>
        </p:txBody>
      </p:sp>
      <p:sp>
        <p:nvSpPr>
          <p:cNvPr id="12" name="Text Box 51"/>
          <p:cNvSpPr txBox="1">
            <a:spLocks noChangeArrowheads="1"/>
          </p:cNvSpPr>
          <p:nvPr/>
        </p:nvSpPr>
        <p:spPr bwMode="auto">
          <a:xfrm>
            <a:off x="0" y="7938"/>
            <a:ext cx="9144000" cy="649287"/>
          </a:xfrm>
          <a:prstGeom prst="rect">
            <a:avLst/>
          </a:prstGeom>
          <a:solidFill>
            <a:schemeClr val="bg1">
              <a:alpha val="89018"/>
            </a:schemeClr>
          </a:solidFill>
          <a:ln w="19050">
            <a:noFill/>
            <a:miter lim="800000"/>
            <a:headEnd/>
            <a:tailEnd type="none" w="sm" len="med"/>
          </a:ln>
        </p:spPr>
        <p:txBody>
          <a:bodyPr lIns="90000" tIns="46800" rIns="90000" bIns="46800">
            <a:prstTxWarp prst="textNoShape">
              <a:avLst/>
            </a:prstTxWarp>
            <a:spAutoFit/>
          </a:bodyPr>
          <a:lstStyle/>
          <a:p>
            <a:pPr algn="ctr">
              <a:spcBef>
                <a:spcPct val="50000"/>
              </a:spcBef>
            </a:pPr>
            <a:r>
              <a:rPr lang="en-GB" sz="3600" dirty="0" smtClean="0">
                <a:solidFill>
                  <a:srgbClr val="333333"/>
                </a:solidFill>
                <a:latin typeface="Trebuchet MS"/>
                <a:ea typeface="Arial" charset="0"/>
                <a:cs typeface="Trebuchet MS"/>
              </a:rPr>
              <a:t>The Standard Model</a:t>
            </a:r>
            <a:endParaRPr lang="en-GB" sz="3600" dirty="0">
              <a:solidFill>
                <a:srgbClr val="333333"/>
              </a:solidFill>
              <a:latin typeface="Trebuchet MS"/>
              <a:ea typeface="Arial" charset="0"/>
              <a:cs typeface="Trebuchet MS"/>
            </a:endParaRPr>
          </a:p>
        </p:txBody>
      </p:sp>
      <p:sp>
        <p:nvSpPr>
          <p:cNvPr id="13" name="Rectangle 33"/>
          <p:cNvSpPr>
            <a:spLocks noChangeArrowheads="1"/>
          </p:cNvSpPr>
          <p:nvPr/>
        </p:nvSpPr>
        <p:spPr bwMode="auto">
          <a:xfrm>
            <a:off x="381000" y="2297988"/>
            <a:ext cx="3200400" cy="3264612"/>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dirty="0" smtClean="0">
                <a:solidFill>
                  <a:prstClr val="black"/>
                </a:solidFill>
                <a:latin typeface="Trebuchet MS"/>
                <a:cs typeface="Trebuchet MS"/>
              </a:rPr>
              <a:t>Not </a:t>
            </a:r>
            <a:r>
              <a:rPr lang="en-GB" sz="1600" b="1" dirty="0" smtClean="0">
                <a:solidFill>
                  <a:prstClr val="black"/>
                </a:solidFill>
                <a:latin typeface="Trebuchet MS"/>
                <a:cs typeface="Trebuchet MS"/>
              </a:rPr>
              <a:t>everything </a:t>
            </a:r>
            <a:r>
              <a:rPr lang="en-GB" sz="1600" dirty="0" smtClean="0">
                <a:solidFill>
                  <a:prstClr val="black"/>
                </a:solidFill>
                <a:latin typeface="Trebuchet MS"/>
                <a:cs typeface="Trebuchet MS"/>
              </a:rPr>
              <a:t>perfectly agrees with expectation:</a:t>
            </a:r>
          </a:p>
          <a:p>
            <a:pPr marL="269875" indent="-269875">
              <a:spcBef>
                <a:spcPts val="1200"/>
              </a:spcBef>
              <a:buFont typeface="Arial"/>
              <a:buChar char="•"/>
            </a:pPr>
            <a:r>
              <a:rPr lang="en-GB" sz="1600" dirty="0" smtClean="0">
                <a:solidFill>
                  <a:prstClr val="black"/>
                </a:solidFill>
                <a:latin typeface="Trebuchet MS"/>
                <a:cs typeface="Trebuchet MS"/>
              </a:rPr>
              <a:t>Top pairs produced in </a:t>
            </a:r>
            <a:r>
              <a:rPr lang="en-GB" sz="1600" dirty="0" err="1" smtClean="0">
                <a:solidFill>
                  <a:prstClr val="black"/>
                </a:solidFill>
                <a:latin typeface="Trebuchet MS"/>
                <a:cs typeface="Trebuchet MS"/>
              </a:rPr>
              <a:t>hadron</a:t>
            </a:r>
            <a:r>
              <a:rPr lang="en-GB" sz="1600" dirty="0" smtClean="0">
                <a:solidFill>
                  <a:prstClr val="black"/>
                </a:solidFill>
                <a:latin typeface="Trebuchet MS"/>
                <a:cs typeface="Trebuchet MS"/>
              </a:rPr>
              <a:t> collisions may have large angular asymmetry</a:t>
            </a:r>
          </a:p>
          <a:p>
            <a:pPr marL="269875" indent="-269875">
              <a:spcBef>
                <a:spcPts val="1200"/>
              </a:spcBef>
              <a:buFont typeface="Arial"/>
              <a:buChar char="•"/>
            </a:pPr>
            <a:r>
              <a:rPr lang="en-GB" sz="1600" dirty="0" smtClean="0">
                <a:solidFill>
                  <a:prstClr val="black"/>
                </a:solidFill>
                <a:latin typeface="Trebuchet MS"/>
                <a:cs typeface="Trebuchet MS"/>
              </a:rPr>
              <a:t>Di-muon events at Tevatron may exhibit unexpected charge asymmetry </a:t>
            </a:r>
          </a:p>
          <a:p>
            <a:pPr marL="269875" indent="-269875">
              <a:spcBef>
                <a:spcPts val="1200"/>
              </a:spcBef>
              <a:buFont typeface="Arial"/>
              <a:buChar char="•"/>
            </a:pPr>
            <a:r>
              <a:rPr lang="en-GB" sz="1600" dirty="0" smtClean="0">
                <a:solidFill>
                  <a:prstClr val="black"/>
                </a:solidFill>
                <a:latin typeface="Trebuchet MS"/>
                <a:ea typeface="Arial" charset="0"/>
                <a:cs typeface="Trebuchet MS"/>
              </a:rPr>
              <a:t>The muon anomalous magnetic moment may be stronger than expected</a:t>
            </a:r>
          </a:p>
        </p:txBody>
      </p:sp>
      <p:grpSp>
        <p:nvGrpSpPr>
          <p:cNvPr id="17" name="Group 16"/>
          <p:cNvGrpSpPr/>
          <p:nvPr/>
        </p:nvGrpSpPr>
        <p:grpSpPr>
          <a:xfrm>
            <a:off x="3829050" y="1506494"/>
            <a:ext cx="5086350" cy="4786312"/>
            <a:chOff x="3829050" y="1506494"/>
            <a:chExt cx="5086350" cy="4786312"/>
          </a:xfrm>
        </p:grpSpPr>
        <p:sp>
          <p:nvSpPr>
            <p:cNvPr id="7" name="Rectangle 6"/>
            <p:cNvSpPr/>
            <p:nvPr/>
          </p:nvSpPr>
          <p:spPr>
            <a:xfrm>
              <a:off x="3829050" y="1506494"/>
              <a:ext cx="5086350" cy="4786312"/>
            </a:xfrm>
            <a:prstGeom prst="rect">
              <a:avLst/>
            </a:prstGeom>
            <a:solidFill>
              <a:schemeClr val="bg1"/>
            </a:solidFill>
            <a:ln w="635" cap="flat" cmpd="sng" algn="ctr">
              <a:solidFill>
                <a:schemeClr val="tx1">
                  <a:lumMod val="50000"/>
                  <a:lumOff val="50000"/>
                </a:schemeClr>
              </a:solidFill>
              <a:prstDash val="solid"/>
              <a:round/>
              <a:headEnd type="none" w="med" len="med"/>
              <a:tailEnd type="none" w="med" len="med"/>
            </a:ln>
            <a:effectLst>
              <a:outerShdw blurRad="381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GB">
                <a:solidFill>
                  <a:srgbClr val="FFFFFF"/>
                </a:solidFill>
                <a:ea typeface="ＭＳ Ｐゴシック" charset="-128"/>
                <a:cs typeface="ＭＳ Ｐゴシック" charset="-128"/>
              </a:endParaRPr>
            </a:p>
          </p:txBody>
        </p:sp>
        <p:sp>
          <p:nvSpPr>
            <p:cNvPr id="8" name="Text Box 35"/>
            <p:cNvSpPr txBox="1">
              <a:spLocks noChangeArrowheads="1"/>
            </p:cNvSpPr>
            <p:nvPr/>
          </p:nvSpPr>
          <p:spPr bwMode="auto">
            <a:xfrm>
              <a:off x="4038600" y="1568406"/>
              <a:ext cx="4724400" cy="586957"/>
            </a:xfrm>
            <a:prstGeom prst="rect">
              <a:avLst/>
            </a:prstGeom>
            <a:noFill/>
            <a:ln w="3175">
              <a:noFill/>
              <a:miter lim="800000"/>
              <a:headEnd/>
              <a:tailEnd/>
            </a:ln>
          </p:spPr>
          <p:txBody>
            <a:bodyPr lIns="90000" tIns="46800" rIns="90000" bIns="46800">
              <a:prstTxWarp prst="textNoShape">
                <a:avLst/>
              </a:prstTxWarp>
              <a:spAutoFit/>
            </a:bodyPr>
            <a:lstStyle/>
            <a:p>
              <a:r>
                <a:rPr lang="en-GB" sz="1600" dirty="0" smtClean="0">
                  <a:solidFill>
                    <a:schemeClr val="tx1">
                      <a:lumMod val="65000"/>
                      <a:lumOff val="35000"/>
                    </a:schemeClr>
                  </a:solidFill>
                  <a:latin typeface="Trebuchet MS"/>
                  <a:cs typeface="Trebuchet MS"/>
                </a:rPr>
                <a:t>Muon magnetic moment: comparison between measurement (blue band) and predictions (dots) </a:t>
              </a:r>
              <a:endParaRPr lang="en-GB" sz="1600" dirty="0">
                <a:solidFill>
                  <a:schemeClr val="tx1">
                    <a:lumMod val="65000"/>
                    <a:lumOff val="35000"/>
                  </a:schemeClr>
                </a:solidFill>
                <a:latin typeface="Trebuchet MS"/>
                <a:cs typeface="Trebuchet MS"/>
              </a:endParaRPr>
            </a:p>
          </p:txBody>
        </p:sp>
        <p:sp>
          <p:nvSpPr>
            <p:cNvPr id="10" name="TextBox 9"/>
            <p:cNvSpPr txBox="1"/>
            <p:nvPr/>
          </p:nvSpPr>
          <p:spPr>
            <a:xfrm>
              <a:off x="3854450" y="6031196"/>
              <a:ext cx="2171415" cy="246221"/>
            </a:xfrm>
            <a:prstGeom prst="rect">
              <a:avLst/>
            </a:prstGeom>
            <a:noFill/>
          </p:spPr>
          <p:txBody>
            <a:bodyPr wrap="square" rtlCol="0">
              <a:spAutoFit/>
            </a:bodyPr>
            <a:lstStyle/>
            <a:p>
              <a:pPr fontAlgn="base">
                <a:spcBef>
                  <a:spcPct val="0"/>
                </a:spcBef>
                <a:spcAft>
                  <a:spcPct val="0"/>
                </a:spcAft>
              </a:pPr>
              <a:r>
                <a:rPr lang="en-US" sz="1000" dirty="0" smtClean="0">
                  <a:solidFill>
                    <a:schemeClr val="tx1">
                      <a:lumMod val="50000"/>
                      <a:lumOff val="50000"/>
                    </a:schemeClr>
                  </a:solidFill>
                  <a:latin typeface="Arial" charset="0"/>
                  <a:ea typeface="ＭＳ Ｐゴシック" charset="-128"/>
                  <a:cs typeface="ＭＳ Ｐゴシック" charset="-128"/>
                </a:rPr>
                <a:t>PDG 2011</a:t>
              </a:r>
              <a:endParaRPr lang="en-US" sz="1000" dirty="0">
                <a:solidFill>
                  <a:schemeClr val="tx1">
                    <a:lumMod val="50000"/>
                    <a:lumOff val="50000"/>
                  </a:schemeClr>
                </a:solidFill>
                <a:latin typeface="Arial" charset="0"/>
                <a:ea typeface="ＭＳ Ｐゴシック" charset="-128"/>
                <a:cs typeface="ＭＳ Ｐゴシック" charset="-128"/>
              </a:endParaRPr>
            </a:p>
          </p:txBody>
        </p:sp>
        <p:sp>
          <p:nvSpPr>
            <p:cNvPr id="15" name="TextBox 14"/>
            <p:cNvSpPr txBox="1"/>
            <p:nvPr/>
          </p:nvSpPr>
          <p:spPr>
            <a:xfrm>
              <a:off x="4038600" y="2138650"/>
              <a:ext cx="3388386" cy="261610"/>
            </a:xfrm>
            <a:prstGeom prst="rect">
              <a:avLst/>
            </a:prstGeom>
            <a:noFill/>
          </p:spPr>
          <p:txBody>
            <a:bodyPr wrap="none" rtlCol="0">
              <a:spAutoFit/>
            </a:bodyPr>
            <a:lstStyle/>
            <a:p>
              <a:r>
                <a:rPr lang="en-GB" sz="1100" dirty="0" smtClean="0">
                  <a:solidFill>
                    <a:srgbClr val="E12548"/>
                  </a:solidFill>
                  <a:latin typeface="Trebuchet MS"/>
                  <a:cs typeface="Trebuchet MS"/>
                </a:rPr>
                <a:t>Status: summer 2011 </a:t>
              </a:r>
              <a:r>
                <a:rPr lang="en-GB" sz="1000" dirty="0" smtClean="0">
                  <a:solidFill>
                    <a:srgbClr val="E12548"/>
                  </a:solidFill>
                  <a:latin typeface="Trebuchet MS"/>
                  <a:cs typeface="Trebuchet MS"/>
                </a:rPr>
                <a:t>(</a:t>
              </a:r>
              <a:r>
                <a:rPr lang="en-GB" sz="1000" i="1" dirty="0" smtClean="0">
                  <a:solidFill>
                    <a:srgbClr val="E12548"/>
                  </a:solidFill>
                  <a:latin typeface="Trebuchet MS"/>
                  <a:cs typeface="Trebuchet MS"/>
                </a:rPr>
                <a:t>published results shown only</a:t>
              </a:r>
              <a:r>
                <a:rPr lang="en-GB" sz="1000" dirty="0" smtClean="0">
                  <a:solidFill>
                    <a:srgbClr val="E12548"/>
                  </a:solidFill>
                  <a:latin typeface="Trebuchet MS"/>
                  <a:cs typeface="Trebuchet MS"/>
                </a:rPr>
                <a:t>)</a:t>
              </a:r>
              <a:endParaRPr lang="en-GB" sz="1100" dirty="0">
                <a:solidFill>
                  <a:srgbClr val="E12548"/>
                </a:solidFill>
                <a:latin typeface="Trebuchet MS"/>
                <a:cs typeface="Trebuchet MS"/>
              </a:endParaRPr>
            </a:p>
          </p:txBody>
        </p:sp>
        <p:pic>
          <p:nvPicPr>
            <p:cNvPr id="16" name="Picture 15"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996887" y="2359267"/>
              <a:ext cx="4766113" cy="3873779"/>
            </a:xfrm>
            <a:prstGeom prst="rect">
              <a:avLst/>
            </a:prstGeom>
          </p:spPr>
        </p:pic>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1617699"/>
            <a:ext cx="9144000" cy="4430878"/>
          </a:xfrm>
          <a:prstGeom prst="rect">
            <a:avLst/>
          </a:prstGeom>
          <a:solidFill>
            <a:srgbClr val="FFFFFF"/>
          </a:solidFill>
          <a:ln>
            <a:solidFill>
              <a:schemeClr val="bg1"/>
            </a:solidFill>
          </a:ln>
          <a:effectLst>
            <a:outerShdw blurRad="381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Box 5"/>
          <p:cNvSpPr txBox="1">
            <a:spLocks noChangeArrowheads="1"/>
          </p:cNvSpPr>
          <p:nvPr/>
        </p:nvSpPr>
        <p:spPr bwMode="auto">
          <a:xfrm>
            <a:off x="522288" y="1735138"/>
            <a:ext cx="8621712" cy="1163637"/>
          </a:xfrm>
          <a:prstGeom prst="rect">
            <a:avLst/>
          </a:prstGeom>
          <a:noFill/>
          <a:ln w="3175">
            <a:noFill/>
            <a:miter lim="800000"/>
            <a:headEnd/>
            <a:tailEnd/>
          </a:ln>
          <a:effectLst/>
        </p:spPr>
        <p:txBody>
          <a:bodyPr lIns="90000" tIns="46800" rIns="90000" bIns="46800">
            <a:prstTxWarp prst="textNoShape">
              <a:avLst/>
            </a:prstTxWarp>
            <a:spAutoFit/>
          </a:bodyPr>
          <a:lstStyle/>
          <a:p>
            <a:pPr marL="457200" indent="-457200" defTabSz="914400" fontAlgn="auto">
              <a:lnSpc>
                <a:spcPct val="130000"/>
              </a:lnSpc>
              <a:spcBef>
                <a:spcPts val="0"/>
              </a:spcBef>
              <a:spcAft>
                <a:spcPts val="0"/>
              </a:spcAft>
              <a:buFont typeface="Arial"/>
              <a:buChar char="•"/>
              <a:tabLst>
                <a:tab pos="0" algn="l"/>
              </a:tabLst>
              <a:defRPr/>
            </a:pPr>
            <a:r>
              <a:rPr lang="en-GB" sz="1800" kern="0" dirty="0">
                <a:solidFill>
                  <a:srgbClr val="D00209"/>
                </a:solidFill>
                <a:latin typeface="Trebuchet MS"/>
                <a:cs typeface="Trebuchet MS"/>
              </a:rPr>
              <a:t>The Higgs is not yet discovered !</a:t>
            </a:r>
          </a:p>
          <a:p>
            <a:pPr marL="457200" indent="-457200" defTabSz="914400" fontAlgn="auto">
              <a:lnSpc>
                <a:spcPct val="130000"/>
              </a:lnSpc>
              <a:spcBef>
                <a:spcPts val="0"/>
              </a:spcBef>
              <a:spcAft>
                <a:spcPts val="0"/>
              </a:spcAft>
              <a:buFont typeface="Arial"/>
              <a:buChar char="•"/>
              <a:tabLst>
                <a:tab pos="0" algn="l"/>
              </a:tabLst>
              <a:defRPr/>
            </a:pPr>
            <a:r>
              <a:rPr lang="en-GB" sz="1800" kern="0" dirty="0">
                <a:solidFill>
                  <a:srgbClr val="1C1C1C"/>
                </a:solidFill>
                <a:latin typeface="Trebuchet MS"/>
                <a:cs typeface="Trebuchet MS"/>
              </a:rPr>
              <a:t>The Higgs is the only fundamental scalar</a:t>
            </a:r>
            <a:endParaRPr lang="en-GB" sz="1800" kern="0" dirty="0" smtClean="0">
              <a:solidFill>
                <a:srgbClr val="1C1C1C"/>
              </a:solidFill>
              <a:latin typeface="Trebuchet MS"/>
              <a:cs typeface="Trebuchet MS"/>
              <a:sym typeface="Wingdings" charset="2"/>
            </a:endParaRPr>
          </a:p>
          <a:p>
            <a:pPr marL="457200" indent="-457200" defTabSz="914400" fontAlgn="auto">
              <a:lnSpc>
                <a:spcPct val="130000"/>
              </a:lnSpc>
              <a:spcBef>
                <a:spcPts val="0"/>
              </a:spcBef>
              <a:spcAft>
                <a:spcPts val="0"/>
              </a:spcAft>
              <a:buFont typeface="Arial"/>
              <a:buChar char="•"/>
              <a:tabLst>
                <a:tab pos="0" algn="l"/>
              </a:tabLst>
              <a:defRPr/>
            </a:pPr>
            <a:r>
              <a:rPr lang="en-GB" sz="1800" kern="0" dirty="0" smtClean="0">
                <a:solidFill>
                  <a:srgbClr val="1C1C1C"/>
                </a:solidFill>
                <a:latin typeface="Trebuchet MS"/>
                <a:cs typeface="Trebuchet MS"/>
                <a:sym typeface="Wingdings" charset="2"/>
              </a:rPr>
              <a:t>Huge mass </a:t>
            </a:r>
            <a:r>
              <a:rPr lang="en-GB" sz="1800" kern="0" dirty="0">
                <a:solidFill>
                  <a:srgbClr val="1C1C1C"/>
                </a:solidFill>
                <a:latin typeface="Trebuchet MS"/>
                <a:cs typeface="Trebuchet MS"/>
                <a:sym typeface="Wingdings" charset="2"/>
              </a:rPr>
              <a:t>hierarchy between matter </a:t>
            </a:r>
            <a:r>
              <a:rPr lang="en-GB" sz="1800" kern="0" dirty="0" smtClean="0">
                <a:solidFill>
                  <a:srgbClr val="1C1C1C"/>
                </a:solidFill>
                <a:latin typeface="Trebuchet MS"/>
                <a:cs typeface="Trebuchet MS"/>
                <a:sym typeface="Wingdings" charset="2"/>
              </a:rPr>
              <a:t>particles</a:t>
            </a:r>
            <a:endParaRPr lang="en-GB" sz="1800" kern="0" dirty="0">
              <a:solidFill>
                <a:srgbClr val="1C1C1C"/>
              </a:solidFill>
              <a:latin typeface="Trebuchet MS"/>
              <a:cs typeface="Trebuchet MS"/>
            </a:endParaRPr>
          </a:p>
        </p:txBody>
      </p:sp>
      <p:sp>
        <p:nvSpPr>
          <p:cNvPr id="12" name="Text Box 7"/>
          <p:cNvSpPr txBox="1">
            <a:spLocks noChangeArrowheads="1"/>
          </p:cNvSpPr>
          <p:nvPr/>
        </p:nvSpPr>
        <p:spPr bwMode="auto">
          <a:xfrm>
            <a:off x="522288" y="2819400"/>
            <a:ext cx="7783512" cy="2961453"/>
          </a:xfrm>
          <a:prstGeom prst="rect">
            <a:avLst/>
          </a:prstGeom>
          <a:noFill/>
          <a:ln w="3175">
            <a:noFill/>
            <a:miter lim="800000"/>
            <a:headEnd/>
            <a:tailEnd/>
          </a:ln>
          <a:effectLst/>
        </p:spPr>
        <p:txBody>
          <a:bodyPr lIns="90000" tIns="46800" rIns="90000" bIns="46800">
            <a:prstTxWarp prst="textNoShape">
              <a:avLst/>
            </a:prstTxWarp>
            <a:spAutoFit/>
          </a:bodyPr>
          <a:lstStyle/>
          <a:p>
            <a:pPr marL="457200" indent="-457200" defTabSz="914400" fontAlgn="auto">
              <a:lnSpc>
                <a:spcPct val="130000"/>
              </a:lnSpc>
              <a:spcBef>
                <a:spcPts val="0"/>
              </a:spcBef>
              <a:spcAft>
                <a:spcPts val="0"/>
              </a:spcAft>
              <a:buFont typeface="Arial"/>
              <a:buChar char="•"/>
              <a:tabLst>
                <a:tab pos="0" algn="l"/>
              </a:tabLst>
              <a:defRPr/>
            </a:pPr>
            <a:r>
              <a:rPr lang="en-GB" sz="1800" kern="0" dirty="0">
                <a:solidFill>
                  <a:srgbClr val="D00209"/>
                </a:solidFill>
                <a:latin typeface="Trebuchet MS"/>
                <a:cs typeface="Trebuchet MS"/>
              </a:rPr>
              <a:t>Dark matter</a:t>
            </a:r>
            <a:r>
              <a:rPr lang="en-GB" sz="1800" kern="0" dirty="0" smtClean="0">
                <a:solidFill>
                  <a:srgbClr val="D00209"/>
                </a:solidFill>
                <a:latin typeface="Trebuchet MS"/>
                <a:cs typeface="Trebuchet MS"/>
              </a:rPr>
              <a:t> </a:t>
            </a:r>
            <a:r>
              <a:rPr lang="en-GB" sz="1600" kern="0" dirty="0" smtClean="0">
                <a:solidFill>
                  <a:srgbClr val="D00209"/>
                </a:solidFill>
                <a:latin typeface="Trebuchet MS"/>
                <a:cs typeface="Trebuchet MS"/>
              </a:rPr>
              <a:t>(particle)</a:t>
            </a:r>
            <a:r>
              <a:rPr lang="en-GB" sz="1800" kern="0" dirty="0" smtClean="0">
                <a:solidFill>
                  <a:srgbClr val="D00209"/>
                </a:solidFill>
                <a:latin typeface="Trebuchet MS"/>
                <a:cs typeface="Trebuchet MS"/>
              </a:rPr>
              <a:t> and accelerated expansion of universe</a:t>
            </a:r>
          </a:p>
          <a:p>
            <a:pPr marL="457200" indent="-457200" defTabSz="914400" fontAlgn="auto">
              <a:lnSpc>
                <a:spcPct val="130000"/>
              </a:lnSpc>
              <a:spcBef>
                <a:spcPts val="0"/>
              </a:spcBef>
              <a:spcAft>
                <a:spcPts val="0"/>
              </a:spcAft>
              <a:buFont typeface="Arial"/>
              <a:buChar char="•"/>
              <a:tabLst>
                <a:tab pos="0" algn="l"/>
              </a:tabLst>
              <a:defRPr/>
            </a:pPr>
            <a:r>
              <a:rPr lang="en-GB" sz="1800" kern="0" dirty="0" smtClean="0">
                <a:solidFill>
                  <a:srgbClr val="D00209"/>
                </a:solidFill>
                <a:latin typeface="Trebuchet MS"/>
                <a:cs typeface="Trebuchet MS"/>
              </a:rPr>
              <a:t>Causally connected observable universe</a:t>
            </a:r>
          </a:p>
          <a:p>
            <a:pPr marL="457200" indent="-457200" defTabSz="914400" fontAlgn="auto">
              <a:lnSpc>
                <a:spcPct val="130000"/>
              </a:lnSpc>
              <a:spcBef>
                <a:spcPts val="0"/>
              </a:spcBef>
              <a:spcAft>
                <a:spcPts val="0"/>
              </a:spcAft>
              <a:buFont typeface="Arial"/>
              <a:buChar char="•"/>
              <a:tabLst>
                <a:tab pos="0" algn="l"/>
              </a:tabLst>
              <a:defRPr/>
            </a:pPr>
            <a:r>
              <a:rPr lang="en-GB" sz="1800" kern="0" dirty="0" smtClean="0">
                <a:solidFill>
                  <a:srgbClr val="D00209"/>
                </a:solidFill>
                <a:latin typeface="Trebuchet MS"/>
                <a:cs typeface="Trebuchet MS"/>
              </a:rPr>
              <a:t>Matter-antimatter asymmetry in universe</a:t>
            </a:r>
          </a:p>
          <a:p>
            <a:pPr marL="457200" indent="-457200" defTabSz="914400" fontAlgn="auto">
              <a:lnSpc>
                <a:spcPct val="130000"/>
              </a:lnSpc>
              <a:spcBef>
                <a:spcPts val="0"/>
              </a:spcBef>
              <a:spcAft>
                <a:spcPts val="0"/>
              </a:spcAft>
              <a:buFont typeface="Arial"/>
              <a:buChar char="•"/>
              <a:tabLst>
                <a:tab pos="0" algn="l"/>
              </a:tabLst>
              <a:defRPr/>
            </a:pPr>
            <a:r>
              <a:rPr lang="en-GB" sz="1800" kern="0" dirty="0">
                <a:solidFill>
                  <a:srgbClr val="D00209"/>
                </a:solidFill>
                <a:latin typeface="Trebuchet MS"/>
                <a:cs typeface="Trebuchet MS"/>
              </a:rPr>
              <a:t>Grand</a:t>
            </a:r>
            <a:r>
              <a:rPr lang="en-GB" sz="1800" kern="0" dirty="0" smtClean="0">
                <a:solidFill>
                  <a:srgbClr val="D00209"/>
                </a:solidFill>
                <a:latin typeface="Trebuchet MS"/>
                <a:cs typeface="Trebuchet MS"/>
              </a:rPr>
              <a:t> unification </a:t>
            </a:r>
            <a:r>
              <a:rPr lang="en-GB" sz="1800" kern="0" dirty="0">
                <a:solidFill>
                  <a:srgbClr val="D00209"/>
                </a:solidFill>
                <a:latin typeface="Trebuchet MS"/>
                <a:cs typeface="Trebuchet MS"/>
              </a:rPr>
              <a:t>of the forces </a:t>
            </a:r>
            <a:r>
              <a:rPr lang="en-GB" sz="1600" kern="0" dirty="0">
                <a:solidFill>
                  <a:srgbClr val="D00209"/>
                </a:solidFill>
                <a:latin typeface="Trebuchet MS"/>
                <a:cs typeface="Trebuchet MS"/>
              </a:rPr>
              <a:t>(related to baryon decay)</a:t>
            </a:r>
            <a:endParaRPr lang="en-GB" sz="1800" kern="0" dirty="0" smtClean="0">
              <a:solidFill>
                <a:srgbClr val="D00209"/>
              </a:solidFill>
              <a:latin typeface="Trebuchet MS"/>
              <a:cs typeface="Trebuchet MS"/>
            </a:endParaRPr>
          </a:p>
          <a:p>
            <a:pPr marL="457200" indent="-457200" defTabSz="914400" fontAlgn="auto">
              <a:lnSpc>
                <a:spcPct val="130000"/>
              </a:lnSpc>
              <a:spcBef>
                <a:spcPts val="0"/>
              </a:spcBef>
              <a:spcAft>
                <a:spcPts val="0"/>
              </a:spcAft>
              <a:buFont typeface="Arial"/>
              <a:buChar char="•"/>
              <a:tabLst>
                <a:tab pos="0" algn="l"/>
              </a:tabLst>
              <a:defRPr/>
            </a:pPr>
            <a:r>
              <a:rPr lang="en-GB" sz="1800" kern="0" dirty="0" smtClean="0">
                <a:solidFill>
                  <a:srgbClr val="D00209"/>
                </a:solidFill>
                <a:latin typeface="Trebuchet MS"/>
                <a:cs typeface="Trebuchet MS"/>
              </a:rPr>
              <a:t>Gauge hierarchy </a:t>
            </a:r>
            <a:r>
              <a:rPr lang="en-GB" sz="1600" kern="0" dirty="0" smtClean="0">
                <a:solidFill>
                  <a:srgbClr val="D00209"/>
                </a:solidFill>
                <a:latin typeface="Trebuchet MS"/>
                <a:cs typeface="Trebuchet MS"/>
              </a:rPr>
              <a:t>(see later)</a:t>
            </a:r>
            <a:endParaRPr lang="en-GB" sz="1800" kern="0" dirty="0" smtClean="0">
              <a:solidFill>
                <a:srgbClr val="D00209"/>
              </a:solidFill>
              <a:latin typeface="Trebuchet MS"/>
              <a:cs typeface="Trebuchet MS"/>
            </a:endParaRPr>
          </a:p>
          <a:p>
            <a:pPr marL="457200" indent="-457200" defTabSz="914400" fontAlgn="auto">
              <a:lnSpc>
                <a:spcPct val="130000"/>
              </a:lnSpc>
              <a:spcBef>
                <a:spcPts val="0"/>
              </a:spcBef>
              <a:spcAft>
                <a:spcPts val="0"/>
              </a:spcAft>
              <a:buFont typeface="Arial"/>
              <a:buChar char="•"/>
              <a:tabLst>
                <a:tab pos="0" algn="l"/>
              </a:tabLst>
              <a:defRPr/>
            </a:pPr>
            <a:r>
              <a:rPr lang="en-GB" sz="1800" kern="0" dirty="0" smtClean="0">
                <a:solidFill>
                  <a:srgbClr val="D00209"/>
                </a:solidFill>
                <a:latin typeface="Trebuchet MS"/>
                <a:cs typeface="Trebuchet MS"/>
              </a:rPr>
              <a:t>Why no matter-antimatter symmetry violation in strong interaction?</a:t>
            </a:r>
          </a:p>
          <a:p>
            <a:pPr marL="457200" indent="-457200" defTabSz="914400" fontAlgn="auto">
              <a:lnSpc>
                <a:spcPct val="130000"/>
              </a:lnSpc>
              <a:spcBef>
                <a:spcPts val="0"/>
              </a:spcBef>
              <a:spcAft>
                <a:spcPts val="0"/>
              </a:spcAft>
              <a:buFont typeface="Arial"/>
              <a:buChar char="•"/>
              <a:tabLst>
                <a:tab pos="0" algn="l"/>
              </a:tabLst>
              <a:defRPr/>
            </a:pPr>
            <a:r>
              <a:rPr lang="en-GB" sz="1800" kern="0" dirty="0">
                <a:solidFill>
                  <a:srgbClr val="D00209"/>
                </a:solidFill>
                <a:latin typeface="Trebuchet MS"/>
                <a:cs typeface="Trebuchet MS"/>
              </a:rPr>
              <a:t>Neutrino masses</a:t>
            </a:r>
          </a:p>
          <a:p>
            <a:pPr marL="457200" indent="-457200" defTabSz="914400" fontAlgn="auto">
              <a:lnSpc>
                <a:spcPct val="130000"/>
              </a:lnSpc>
              <a:spcBef>
                <a:spcPts val="0"/>
              </a:spcBef>
              <a:spcAft>
                <a:spcPts val="0"/>
              </a:spcAft>
              <a:buFont typeface="Arial"/>
              <a:buChar char="•"/>
              <a:tabLst>
                <a:tab pos="0" algn="l"/>
              </a:tabLst>
              <a:defRPr/>
            </a:pPr>
            <a:r>
              <a:rPr lang="en-GB" sz="1800" kern="0" dirty="0">
                <a:solidFill>
                  <a:srgbClr val="D00209"/>
                </a:solidFill>
                <a:latin typeface="Trebuchet MS"/>
                <a:cs typeface="Trebuchet MS"/>
              </a:rPr>
              <a:t>Gravitation</a:t>
            </a:r>
          </a:p>
        </p:txBody>
      </p:sp>
      <p:sp>
        <p:nvSpPr>
          <p:cNvPr id="24" name="Text Box 8"/>
          <p:cNvSpPr txBox="1">
            <a:spLocks noChangeArrowheads="1"/>
          </p:cNvSpPr>
          <p:nvPr/>
        </p:nvSpPr>
        <p:spPr bwMode="auto">
          <a:xfrm>
            <a:off x="5846232" y="5752288"/>
            <a:ext cx="3145368" cy="648512"/>
          </a:xfrm>
          <a:prstGeom prst="rect">
            <a:avLst/>
          </a:prstGeom>
          <a:solidFill>
            <a:schemeClr val="bg1">
              <a:lumMod val="95000"/>
            </a:schemeClr>
          </a:solidFill>
          <a:ln w="3175">
            <a:solidFill>
              <a:schemeClr val="bg1">
                <a:lumMod val="75000"/>
              </a:schemeClr>
            </a:solidFill>
            <a:miter lim="800000"/>
            <a:headEnd/>
            <a:tailEnd/>
          </a:ln>
          <a:effectLst>
            <a:outerShdw blurRad="228600" dist="38100" dir="2700000">
              <a:srgbClr val="000000">
                <a:alpha val="31000"/>
              </a:srgbClr>
            </a:outerShdw>
          </a:effectLst>
        </p:spPr>
        <p:txBody>
          <a:bodyPr wrap="square" lIns="90000" tIns="46800" rIns="90000" bIns="46800">
            <a:prstTxWarp prst="textNoShape">
              <a:avLst/>
            </a:prstTxWarp>
            <a:spAutoFit/>
          </a:bodyPr>
          <a:lstStyle/>
          <a:p>
            <a:pPr defTabSz="914400" fontAlgn="auto">
              <a:spcBef>
                <a:spcPts val="0"/>
              </a:spcBef>
              <a:spcAft>
                <a:spcPts val="0"/>
              </a:spcAft>
              <a:defRPr/>
            </a:pPr>
            <a:r>
              <a:rPr lang="en-GB" sz="1200" b="1" kern="0" dirty="0">
                <a:solidFill>
                  <a:schemeClr val="tx1">
                    <a:lumMod val="65000"/>
                    <a:lumOff val="35000"/>
                  </a:schemeClr>
                </a:solidFill>
                <a:latin typeface="Trebuchet MS"/>
                <a:cs typeface="Trebuchet MS"/>
              </a:rPr>
              <a:t>Neutrino masses</a:t>
            </a:r>
            <a:r>
              <a:rPr lang="en-GB" sz="1200" kern="0" dirty="0">
                <a:solidFill>
                  <a:schemeClr val="tx1">
                    <a:lumMod val="65000"/>
                    <a:lumOff val="35000"/>
                  </a:schemeClr>
                </a:solidFill>
                <a:latin typeface="Trebuchet MS"/>
                <a:cs typeface="Trebuchet MS"/>
              </a:rPr>
              <a:t> and inclusion of </a:t>
            </a:r>
            <a:r>
              <a:rPr lang="en-GB" sz="1200" b="1" kern="0" dirty="0">
                <a:solidFill>
                  <a:schemeClr val="tx1">
                    <a:lumMod val="65000"/>
                    <a:lumOff val="35000"/>
                  </a:schemeClr>
                </a:solidFill>
                <a:latin typeface="Trebuchet MS"/>
                <a:cs typeface="Trebuchet MS"/>
              </a:rPr>
              <a:t>gravity</a:t>
            </a:r>
            <a:r>
              <a:rPr lang="en-GB" sz="1200" kern="0" dirty="0">
                <a:solidFill>
                  <a:schemeClr val="tx1">
                    <a:lumMod val="65000"/>
                    <a:lumOff val="35000"/>
                  </a:schemeClr>
                </a:solidFill>
                <a:latin typeface="Trebuchet MS"/>
                <a:cs typeface="Trebuchet MS"/>
              </a:rPr>
              <a:t> in the SM require new physics at the scales ~10</a:t>
            </a:r>
            <a:r>
              <a:rPr lang="en-GB" sz="1200" kern="0" baseline="30000" dirty="0">
                <a:solidFill>
                  <a:schemeClr val="tx1">
                    <a:lumMod val="65000"/>
                    <a:lumOff val="35000"/>
                  </a:schemeClr>
                </a:solidFill>
                <a:latin typeface="Trebuchet MS"/>
                <a:cs typeface="Trebuchet MS"/>
              </a:rPr>
              <a:t>14</a:t>
            </a:r>
            <a:r>
              <a:rPr lang="en-GB" sz="1200" kern="0" dirty="0">
                <a:solidFill>
                  <a:schemeClr val="tx1">
                    <a:lumMod val="65000"/>
                    <a:lumOff val="35000"/>
                  </a:schemeClr>
                </a:solidFill>
                <a:latin typeface="Trebuchet MS"/>
                <a:cs typeface="Trebuchet MS"/>
              </a:rPr>
              <a:t> GeV and ~10</a:t>
            </a:r>
            <a:r>
              <a:rPr lang="en-GB" sz="1200" kern="0" baseline="30000" dirty="0">
                <a:solidFill>
                  <a:schemeClr val="tx1">
                    <a:lumMod val="65000"/>
                    <a:lumOff val="35000"/>
                  </a:schemeClr>
                </a:solidFill>
                <a:latin typeface="Trebuchet MS"/>
                <a:cs typeface="Trebuchet MS"/>
              </a:rPr>
              <a:t>19</a:t>
            </a:r>
            <a:r>
              <a:rPr lang="en-GB" sz="1200" kern="0" dirty="0">
                <a:solidFill>
                  <a:schemeClr val="tx1">
                    <a:lumMod val="65000"/>
                    <a:lumOff val="35000"/>
                  </a:schemeClr>
                </a:solidFill>
                <a:latin typeface="Trebuchet MS"/>
                <a:cs typeface="Trebuchet MS"/>
              </a:rPr>
              <a:t> GeV, respectively ! </a:t>
            </a:r>
          </a:p>
        </p:txBody>
      </p:sp>
      <p:sp>
        <p:nvSpPr>
          <p:cNvPr id="14" name="Text Box 51"/>
          <p:cNvSpPr txBox="1">
            <a:spLocks noChangeArrowheads="1"/>
          </p:cNvSpPr>
          <p:nvPr/>
        </p:nvSpPr>
        <p:spPr bwMode="auto">
          <a:xfrm>
            <a:off x="0" y="7938"/>
            <a:ext cx="9144000" cy="648512"/>
          </a:xfrm>
          <a:prstGeom prst="rect">
            <a:avLst/>
          </a:prstGeom>
          <a:solidFill>
            <a:schemeClr val="bg1">
              <a:alpha val="89018"/>
            </a:schemeClr>
          </a:solidFill>
          <a:ln w="19050">
            <a:noFill/>
            <a:miter lim="800000"/>
            <a:headEnd/>
            <a:tailEnd type="none" w="sm" len="med"/>
          </a:ln>
        </p:spPr>
        <p:txBody>
          <a:bodyPr lIns="90000" tIns="46800" rIns="90000" bIns="46800">
            <a:prstTxWarp prst="textNoShape">
              <a:avLst/>
            </a:prstTxWarp>
            <a:spAutoFit/>
          </a:bodyPr>
          <a:lstStyle/>
          <a:p>
            <a:pPr algn="ctr">
              <a:spcBef>
                <a:spcPct val="50000"/>
              </a:spcBef>
            </a:pPr>
            <a:r>
              <a:rPr lang="en-GB" sz="3600" dirty="0" smtClean="0">
                <a:solidFill>
                  <a:srgbClr val="333333"/>
                </a:solidFill>
                <a:latin typeface="Trebuchet MS"/>
                <a:ea typeface="Arial" charset="0"/>
                <a:cs typeface="Trebuchet MS"/>
              </a:rPr>
              <a:t>Problems and Unexplained Observations</a:t>
            </a:r>
            <a:endParaRPr lang="en-GB" sz="3600" dirty="0">
              <a:solidFill>
                <a:srgbClr val="333333"/>
              </a:solidFill>
              <a:latin typeface="Trebuchet MS"/>
              <a:ea typeface="Arial" charset="0"/>
              <a:cs typeface="Trebuchet MS"/>
            </a:endParaRPr>
          </a:p>
        </p:txBody>
      </p:sp>
      <p:sp>
        <p:nvSpPr>
          <p:cNvPr id="17" name="Text Box 50"/>
          <p:cNvSpPr txBox="1">
            <a:spLocks noChangeArrowheads="1"/>
          </p:cNvSpPr>
          <p:nvPr/>
        </p:nvSpPr>
        <p:spPr bwMode="auto">
          <a:xfrm>
            <a:off x="0" y="650875"/>
            <a:ext cx="9144000" cy="541338"/>
          </a:xfrm>
          <a:prstGeom prst="rect">
            <a:avLst/>
          </a:prstGeom>
          <a:solidFill>
            <a:srgbClr val="FFFFFF">
              <a:alpha val="87842"/>
            </a:srgbClr>
          </a:solidFill>
          <a:ln w="12700">
            <a:noFill/>
            <a:miter lim="800000"/>
            <a:headEnd/>
            <a:tailEnd/>
          </a:ln>
        </p:spPr>
        <p:txBody>
          <a:bodyPr tIns="137160" bIns="137160">
            <a:prstTxWarp prst="textNoShape">
              <a:avLst/>
            </a:prstTxWarp>
            <a:spAutoFit/>
          </a:bodyPr>
          <a:lstStyle/>
          <a:p>
            <a:pPr marL="342900" indent="-342900" algn="ctr">
              <a:lnSpc>
                <a:spcPct val="110000"/>
              </a:lnSpc>
              <a:spcBef>
                <a:spcPct val="50000"/>
              </a:spcBef>
            </a:pPr>
            <a:r>
              <a:rPr lang="en-GB" sz="1600" dirty="0" smtClean="0">
                <a:solidFill>
                  <a:prstClr val="black"/>
                </a:solidFill>
                <a:latin typeface="Trebuchet MS"/>
                <a:cs typeface="Trebuchet MS"/>
              </a:rPr>
              <a:t>The success of the SM should not make us forget that it is an incomplete theory</a:t>
            </a:r>
            <a:endParaRPr lang="en-GB" sz="1600" dirty="0">
              <a:solidFill>
                <a:prstClr val="black"/>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animBg="1"/>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3217333"/>
            <a:ext cx="9144000" cy="3344333"/>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Text Box 5"/>
          <p:cNvSpPr txBox="1">
            <a:spLocks noChangeArrowheads="1"/>
          </p:cNvSpPr>
          <p:nvPr/>
        </p:nvSpPr>
        <p:spPr bwMode="auto">
          <a:xfrm>
            <a:off x="0" y="2230662"/>
            <a:ext cx="9144000" cy="969738"/>
          </a:xfrm>
          <a:prstGeom prst="rect">
            <a:avLst/>
          </a:prstGeom>
          <a:solidFill>
            <a:srgbClr val="FFFFFF">
              <a:alpha val="79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Producing the Higgs Boson and Searching for New Physics at the </a:t>
            </a:r>
            <a:r>
              <a:rPr lang="en-US" sz="2800" b="1" dirty="0" err="1" smtClean="0">
                <a:solidFill>
                  <a:srgbClr val="262626"/>
                </a:solidFill>
                <a:latin typeface="Trebuchet MS"/>
                <a:ea typeface="Calibri" charset="0"/>
                <a:cs typeface="Trebuchet MS"/>
              </a:rPr>
              <a:t>TeV</a:t>
            </a:r>
            <a:r>
              <a:rPr lang="en-US" sz="2800" b="1" dirty="0" smtClean="0">
                <a:solidFill>
                  <a:srgbClr val="262626"/>
                </a:solidFill>
                <a:latin typeface="Trebuchet MS"/>
                <a:ea typeface="Calibri" charset="0"/>
                <a:cs typeface="Trebuchet MS"/>
              </a:rPr>
              <a:t> Scale Requires a Huge Machine</a:t>
            </a:r>
          </a:p>
        </p:txBody>
      </p:sp>
      <p:sp>
        <p:nvSpPr>
          <p:cNvPr id="9" name="Text Box 4"/>
          <p:cNvSpPr txBox="1">
            <a:spLocks noChangeArrowheads="1"/>
          </p:cNvSpPr>
          <p:nvPr/>
        </p:nvSpPr>
        <p:spPr bwMode="auto">
          <a:xfrm>
            <a:off x="914400" y="3742998"/>
            <a:ext cx="5556251" cy="2391812"/>
          </a:xfrm>
          <a:prstGeom prst="rect">
            <a:avLst/>
          </a:prstGeom>
          <a:solidFill>
            <a:schemeClr val="bg1">
              <a:lumMod val="95000"/>
            </a:schemeClr>
          </a:solidFill>
          <a:ln w="9525">
            <a:solidFill>
              <a:srgbClr val="7F7F7F"/>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CCFF99"/>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square" tIns="140400" bIns="140400">
            <a:spAutoFit/>
          </a:bodyPr>
          <a:lstStyle>
            <a:lvl1pPr marL="495300" indent="-495300">
              <a:defRPr sz="2400">
                <a:solidFill>
                  <a:schemeClr val="tx1"/>
                </a:solidFill>
                <a:latin typeface="Times New Roman" charset="0"/>
                <a:ea typeface="ＭＳ Ｐゴシック" charset="0"/>
              </a:defRPr>
            </a:lvl1pPr>
            <a:lvl2pPr marL="952500" indent="-495300">
              <a:defRPr sz="2400">
                <a:solidFill>
                  <a:schemeClr val="tx1"/>
                </a:solidFill>
                <a:latin typeface="Times New Roman" charset="0"/>
                <a:ea typeface="ＭＳ Ｐゴシック" charset="0"/>
              </a:defRPr>
            </a:lvl2pPr>
            <a:lvl3pPr marL="1409700" indent="-495300">
              <a:defRPr sz="2400">
                <a:solidFill>
                  <a:schemeClr val="tx1"/>
                </a:solidFill>
                <a:latin typeface="Times New Roman" charset="0"/>
                <a:ea typeface="ＭＳ Ｐゴシック" charset="0"/>
              </a:defRPr>
            </a:lvl3pPr>
            <a:lvl4pPr marL="1866900" indent="-495300">
              <a:defRPr sz="2400">
                <a:solidFill>
                  <a:schemeClr val="tx1"/>
                </a:solidFill>
                <a:latin typeface="Times New Roman" charset="0"/>
                <a:ea typeface="ＭＳ Ｐゴシック" charset="0"/>
              </a:defRPr>
            </a:lvl4pPr>
            <a:lvl5pPr marL="2324100" indent="-495300">
              <a:defRPr sz="2400">
                <a:solidFill>
                  <a:schemeClr val="tx1"/>
                </a:solidFill>
                <a:latin typeface="Times New Roman" charset="0"/>
                <a:ea typeface="ＭＳ Ｐゴシック" charset="0"/>
              </a:defRPr>
            </a:lvl5pPr>
            <a:lvl6pPr marL="2781300" indent="-495300" eaLnBrk="0" fontAlgn="base" hangingPunct="0">
              <a:spcBef>
                <a:spcPct val="0"/>
              </a:spcBef>
              <a:spcAft>
                <a:spcPct val="0"/>
              </a:spcAft>
              <a:defRPr sz="2400">
                <a:solidFill>
                  <a:schemeClr val="tx1"/>
                </a:solidFill>
                <a:latin typeface="Times New Roman" charset="0"/>
                <a:ea typeface="ＭＳ Ｐゴシック" charset="0"/>
              </a:defRPr>
            </a:lvl6pPr>
            <a:lvl7pPr marL="3238500" indent="-495300" eaLnBrk="0" fontAlgn="base" hangingPunct="0">
              <a:spcBef>
                <a:spcPct val="0"/>
              </a:spcBef>
              <a:spcAft>
                <a:spcPct val="0"/>
              </a:spcAft>
              <a:defRPr sz="2400">
                <a:solidFill>
                  <a:schemeClr val="tx1"/>
                </a:solidFill>
                <a:latin typeface="Times New Roman" charset="0"/>
                <a:ea typeface="ＭＳ Ｐゴシック" charset="0"/>
              </a:defRPr>
            </a:lvl7pPr>
            <a:lvl8pPr marL="3695700" indent="-495300" eaLnBrk="0" fontAlgn="base" hangingPunct="0">
              <a:spcBef>
                <a:spcPct val="0"/>
              </a:spcBef>
              <a:spcAft>
                <a:spcPct val="0"/>
              </a:spcAft>
              <a:defRPr sz="2400">
                <a:solidFill>
                  <a:schemeClr val="tx1"/>
                </a:solidFill>
                <a:latin typeface="Times New Roman" charset="0"/>
                <a:ea typeface="ＭＳ Ｐゴシック" charset="0"/>
              </a:defRPr>
            </a:lvl8pPr>
            <a:lvl9pPr marL="4152900" indent="-495300" eaLnBrk="0" fontAlgn="base" hangingPunct="0">
              <a:spcBef>
                <a:spcPct val="0"/>
              </a:spcBef>
              <a:spcAft>
                <a:spcPct val="0"/>
              </a:spcAft>
              <a:defRPr sz="2400">
                <a:solidFill>
                  <a:schemeClr val="tx1"/>
                </a:solidFill>
                <a:latin typeface="Times New Roman" charset="0"/>
                <a:ea typeface="ＭＳ Ｐゴシック" charset="0"/>
              </a:defRPr>
            </a:lvl9pPr>
          </a:lstStyle>
          <a:p>
            <a:pPr indent="-403225">
              <a:defRPr/>
            </a:pPr>
            <a:r>
              <a:rPr lang="en-US" sz="2000" b="1" dirty="0" smtClean="0">
                <a:solidFill>
                  <a:schemeClr val="tx1">
                    <a:lumMod val="75000"/>
                    <a:lumOff val="25000"/>
                  </a:schemeClr>
                </a:solidFill>
                <a:effectLst/>
                <a:latin typeface="Trebuchet MS"/>
                <a:cs typeface="Trebuchet MS"/>
              </a:rPr>
              <a:t>Particles accelerators:</a:t>
            </a:r>
          </a:p>
          <a:p>
            <a:pPr indent="-403225">
              <a:defRPr/>
            </a:pPr>
            <a:r>
              <a:rPr lang="en-US" sz="1900" dirty="0" smtClean="0">
                <a:solidFill>
                  <a:schemeClr val="tx1">
                    <a:lumMod val="75000"/>
                    <a:lumOff val="25000"/>
                  </a:schemeClr>
                </a:solidFill>
                <a:effectLst/>
                <a:latin typeface="Trebuchet MS"/>
                <a:cs typeface="Trebuchet MS"/>
              </a:rPr>
              <a:t>accelerate particles to the highest energies to</a:t>
            </a:r>
          </a:p>
          <a:p>
            <a:pPr marL="625475" indent="-441325">
              <a:spcBef>
                <a:spcPts val="1200"/>
              </a:spcBef>
              <a:buSzPct val="120000"/>
              <a:buFont typeface="Webdings" charset="2"/>
              <a:buChar char="⇢"/>
              <a:defRPr/>
            </a:pPr>
            <a:r>
              <a:rPr lang="en-US" sz="1700" dirty="0" smtClean="0">
                <a:solidFill>
                  <a:schemeClr val="tx1">
                    <a:lumMod val="75000"/>
                    <a:lumOff val="25000"/>
                  </a:schemeClr>
                </a:solidFill>
                <a:effectLst/>
                <a:latin typeface="Trebuchet MS"/>
                <a:cs typeface="Trebuchet MS"/>
              </a:rPr>
              <a:t>Look deeper into matter (size ~ 1/</a:t>
            </a:r>
            <a:r>
              <a:rPr lang="en-US" sz="1700" i="1" dirty="0" smtClean="0">
                <a:solidFill>
                  <a:schemeClr val="tx1">
                    <a:lumMod val="75000"/>
                    <a:lumOff val="25000"/>
                  </a:schemeClr>
                </a:solidFill>
                <a:effectLst/>
                <a:latin typeface="Trebuchet MS"/>
                <a:cs typeface="Trebuchet MS"/>
              </a:rPr>
              <a:t>E</a:t>
            </a:r>
            <a:r>
              <a:rPr lang="en-US" sz="1700" dirty="0" smtClean="0">
                <a:solidFill>
                  <a:schemeClr val="tx1">
                    <a:lumMod val="75000"/>
                    <a:lumOff val="25000"/>
                  </a:schemeClr>
                </a:solidFill>
                <a:effectLst/>
                <a:latin typeface="Trebuchet MS"/>
                <a:cs typeface="Trebuchet MS"/>
              </a:rPr>
              <a:t>) </a:t>
            </a:r>
            <a:r>
              <a:rPr lang="en-US" sz="1700" dirty="0" smtClean="0">
                <a:solidFill>
                  <a:schemeClr val="tx1">
                    <a:lumMod val="75000"/>
                    <a:lumOff val="25000"/>
                  </a:schemeClr>
                </a:solidFill>
                <a:latin typeface="Trebuchet MS"/>
                <a:cs typeface="Trebuchet MS"/>
              </a:rPr>
              <a:t>     </a:t>
            </a:r>
            <a:r>
              <a:rPr lang="en-US" sz="1700" dirty="0" smtClean="0">
                <a:solidFill>
                  <a:schemeClr val="tx1">
                    <a:lumMod val="75000"/>
                    <a:lumOff val="25000"/>
                  </a:schemeClr>
                </a:solidFill>
                <a:effectLst/>
                <a:latin typeface="Trebuchet MS"/>
                <a:cs typeface="Trebuchet MS"/>
              </a:rPr>
              <a:t>(</a:t>
            </a:r>
            <a:r>
              <a:rPr lang="ja-JP" altLang="en-US" sz="1700" dirty="0" smtClean="0">
                <a:solidFill>
                  <a:schemeClr val="tx1">
                    <a:lumMod val="75000"/>
                    <a:lumOff val="25000"/>
                  </a:schemeClr>
                </a:solidFill>
                <a:effectLst/>
                <a:latin typeface="Trebuchet MS"/>
                <a:cs typeface="Trebuchet MS"/>
              </a:rPr>
              <a:t>“</a:t>
            </a:r>
            <a:r>
              <a:rPr lang="en-US" sz="1700" dirty="0" smtClean="0">
                <a:solidFill>
                  <a:schemeClr val="tx1">
                    <a:lumMod val="75000"/>
                    <a:lumOff val="25000"/>
                  </a:schemeClr>
                </a:solidFill>
                <a:effectLst/>
                <a:latin typeface="Trebuchet MS"/>
                <a:cs typeface="Trebuchet MS"/>
              </a:rPr>
              <a:t>powerful microscopes</a:t>
            </a:r>
            <a:r>
              <a:rPr lang="ja-JP" altLang="en-US" sz="1700" dirty="0" smtClean="0">
                <a:solidFill>
                  <a:schemeClr val="tx1">
                    <a:lumMod val="75000"/>
                    <a:lumOff val="25000"/>
                  </a:schemeClr>
                </a:solidFill>
                <a:effectLst/>
                <a:latin typeface="Trebuchet MS"/>
                <a:cs typeface="Trebuchet MS"/>
              </a:rPr>
              <a:t>”</a:t>
            </a:r>
            <a:r>
              <a:rPr lang="en-US" sz="1700" dirty="0" smtClean="0">
                <a:solidFill>
                  <a:schemeClr val="tx1">
                    <a:lumMod val="75000"/>
                    <a:lumOff val="25000"/>
                  </a:schemeClr>
                </a:solidFill>
                <a:effectLst/>
                <a:latin typeface="Trebuchet MS"/>
                <a:cs typeface="Trebuchet MS"/>
              </a:rPr>
              <a:t>)</a:t>
            </a:r>
          </a:p>
          <a:p>
            <a:pPr marL="625475" indent="-441325">
              <a:spcBef>
                <a:spcPts val="1200"/>
              </a:spcBef>
              <a:buSzPct val="120000"/>
              <a:buFont typeface="Webdings" charset="2"/>
              <a:buChar char="⇢"/>
              <a:defRPr/>
            </a:pPr>
            <a:r>
              <a:rPr lang="en-US" sz="1700" dirty="0" smtClean="0">
                <a:solidFill>
                  <a:schemeClr val="tx1">
                    <a:lumMod val="75000"/>
                    <a:lumOff val="25000"/>
                  </a:schemeClr>
                </a:solidFill>
                <a:effectLst/>
                <a:latin typeface="Trebuchet MS"/>
                <a:cs typeface="Trebuchet MS"/>
              </a:rPr>
              <a:t>Discover new heavier particles (</a:t>
            </a:r>
            <a:r>
              <a:rPr lang="en-US" sz="1700" i="1" dirty="0" smtClean="0">
                <a:solidFill>
                  <a:schemeClr val="tx1">
                    <a:lumMod val="75000"/>
                    <a:lumOff val="25000"/>
                  </a:schemeClr>
                </a:solidFill>
                <a:effectLst/>
                <a:latin typeface="Trebuchet MS"/>
                <a:cs typeface="Trebuchet MS"/>
              </a:rPr>
              <a:t>E </a:t>
            </a:r>
            <a:r>
              <a:rPr lang="en-US" sz="1700" dirty="0" smtClean="0">
                <a:solidFill>
                  <a:schemeClr val="tx1">
                    <a:lumMod val="75000"/>
                    <a:lumOff val="25000"/>
                  </a:schemeClr>
                </a:solidFill>
                <a:effectLst/>
                <a:latin typeface="Trebuchet MS"/>
                <a:cs typeface="Trebuchet MS"/>
              </a:rPr>
              <a:t>= </a:t>
            </a:r>
            <a:r>
              <a:rPr lang="en-US" sz="1700" i="1" dirty="0" smtClean="0">
                <a:solidFill>
                  <a:schemeClr val="tx1">
                    <a:lumMod val="75000"/>
                    <a:lumOff val="25000"/>
                  </a:schemeClr>
                </a:solidFill>
                <a:effectLst/>
                <a:latin typeface="Trebuchet MS"/>
                <a:cs typeface="Trebuchet MS"/>
              </a:rPr>
              <a:t>mc</a:t>
            </a:r>
            <a:r>
              <a:rPr lang="en-US" sz="1700" baseline="30000" dirty="0" smtClean="0">
                <a:solidFill>
                  <a:schemeClr val="tx1">
                    <a:lumMod val="75000"/>
                    <a:lumOff val="25000"/>
                  </a:schemeClr>
                </a:solidFill>
                <a:effectLst/>
                <a:latin typeface="Trebuchet MS"/>
                <a:cs typeface="Trebuchet MS"/>
              </a:rPr>
              <a:t>2</a:t>
            </a:r>
            <a:r>
              <a:rPr lang="en-US" sz="1700" dirty="0" smtClean="0">
                <a:solidFill>
                  <a:schemeClr val="tx1">
                    <a:lumMod val="75000"/>
                    <a:lumOff val="25000"/>
                  </a:schemeClr>
                </a:solidFill>
                <a:effectLst/>
                <a:latin typeface="Trebuchet MS"/>
                <a:cs typeface="Trebuchet MS"/>
              </a:rPr>
              <a:t>)</a:t>
            </a:r>
          </a:p>
          <a:p>
            <a:pPr marL="625475" indent="-441325">
              <a:spcBef>
                <a:spcPts val="1200"/>
              </a:spcBef>
              <a:buSzPct val="120000"/>
              <a:buFont typeface="Webdings" charset="2"/>
              <a:buChar char="⇢"/>
              <a:defRPr/>
            </a:pPr>
            <a:r>
              <a:rPr lang="en-US" sz="1700" dirty="0" smtClean="0">
                <a:solidFill>
                  <a:schemeClr val="tx1">
                    <a:lumMod val="75000"/>
                    <a:lumOff val="25000"/>
                  </a:schemeClr>
                </a:solidFill>
                <a:effectLst/>
                <a:latin typeface="Trebuchet MS"/>
                <a:cs typeface="Trebuchet MS"/>
              </a:rPr>
              <a:t>Probe conditions of the early universe (</a:t>
            </a:r>
            <a:r>
              <a:rPr lang="en-US" sz="1700" i="1" dirty="0" smtClean="0">
                <a:solidFill>
                  <a:schemeClr val="tx1">
                    <a:lumMod val="75000"/>
                    <a:lumOff val="25000"/>
                  </a:schemeClr>
                </a:solidFill>
                <a:effectLst/>
                <a:latin typeface="Trebuchet MS"/>
                <a:cs typeface="Trebuchet MS"/>
              </a:rPr>
              <a:t>E</a:t>
            </a:r>
            <a:r>
              <a:rPr lang="en-US" sz="1700" dirty="0" smtClean="0">
                <a:solidFill>
                  <a:schemeClr val="tx1">
                    <a:lumMod val="75000"/>
                    <a:lumOff val="25000"/>
                  </a:schemeClr>
                </a:solidFill>
                <a:effectLst/>
                <a:latin typeface="Trebuchet MS"/>
                <a:cs typeface="Trebuchet MS"/>
              </a:rPr>
              <a:t> = </a:t>
            </a:r>
            <a:r>
              <a:rPr lang="en-US" sz="1700" i="1" dirty="0" err="1" smtClean="0">
                <a:solidFill>
                  <a:schemeClr val="tx1">
                    <a:lumMod val="75000"/>
                    <a:lumOff val="25000"/>
                  </a:schemeClr>
                </a:solidFill>
                <a:effectLst/>
                <a:latin typeface="Trebuchet MS"/>
                <a:cs typeface="Trebuchet MS"/>
              </a:rPr>
              <a:t>kT</a:t>
            </a:r>
            <a:r>
              <a:rPr lang="en-US" sz="1700" dirty="0" smtClean="0">
                <a:solidFill>
                  <a:schemeClr val="tx1">
                    <a:lumMod val="75000"/>
                    <a:lumOff val="25000"/>
                  </a:schemeClr>
                </a:solidFill>
                <a:latin typeface="Trebuchet MS"/>
                <a:cs typeface="Trebuchet MS"/>
              </a:rPr>
              <a:t>)</a:t>
            </a:r>
            <a:endParaRPr lang="en-US" sz="1700" dirty="0" smtClean="0">
              <a:solidFill>
                <a:schemeClr val="tx1">
                  <a:lumMod val="75000"/>
                  <a:lumOff val="25000"/>
                </a:schemeClr>
              </a:solidFill>
              <a:effectLst/>
              <a:latin typeface="Trebuchet MS"/>
              <a:cs typeface="Trebuchet MS"/>
            </a:endParaRPr>
          </a:p>
        </p:txBody>
      </p:sp>
      <p:pic>
        <p:nvPicPr>
          <p:cNvPr id="17" name="Picture 7" descr="180px-Broglie_Bi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639643" y="3742998"/>
            <a:ext cx="687917" cy="1031875"/>
          </a:xfrm>
          <a:prstGeom prst="rect">
            <a:avLst/>
          </a:prstGeom>
          <a:solidFill>
            <a:schemeClr val="bg1"/>
          </a:solidFill>
          <a:ln w="9525">
            <a:solidFill>
              <a:srgbClr val="7F7F7F"/>
            </a:solidFill>
            <a:miter lim="800000"/>
            <a:headEnd/>
            <a:tailEnd/>
          </a:ln>
        </p:spPr>
      </p:pic>
      <p:sp>
        <p:nvSpPr>
          <p:cNvPr id="18" name="Rectangle 8"/>
          <p:cNvSpPr>
            <a:spLocks noChangeArrowheads="1"/>
          </p:cNvSpPr>
          <p:nvPr/>
        </p:nvSpPr>
        <p:spPr bwMode="auto">
          <a:xfrm>
            <a:off x="7381876" y="3742998"/>
            <a:ext cx="911225" cy="276225"/>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square">
            <a:spAutoFit/>
          </a:bodyPr>
          <a:lstStyle/>
          <a:p>
            <a:pPr>
              <a:defRPr/>
            </a:pPr>
            <a:r>
              <a:rPr lang="en-US" sz="1200" dirty="0">
                <a:effectLst/>
                <a:latin typeface="Trebuchet MS"/>
                <a:cs typeface="Trebuchet MS"/>
              </a:rPr>
              <a:t>de Broglie</a:t>
            </a:r>
            <a:endParaRPr lang="en-US" sz="1200" dirty="0">
              <a:solidFill>
                <a:schemeClr val="accent2"/>
              </a:solidFill>
              <a:effectLst/>
              <a:latin typeface="Trebuchet MS"/>
              <a:cs typeface="Trebuchet MS"/>
            </a:endParaRPr>
          </a:p>
        </p:txBody>
      </p:sp>
      <p:pic>
        <p:nvPicPr>
          <p:cNvPr id="15" name="Picture 11" descr="600px-Albert_Einstein_Head"/>
          <p:cNvPicPr>
            <a:picLocks noChangeAspect="1" noChangeArrowheads="1"/>
          </p:cNvPicPr>
          <p:nvPr/>
        </p:nvPicPr>
        <p:blipFill>
          <a:blip r:embed="rId3">
            <a:lum bright="17000" contrast="26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11630" r="13642"/>
          <a:stretch>
            <a:fillRect/>
          </a:stretch>
        </p:blipFill>
        <p:spPr bwMode="auto">
          <a:xfrm>
            <a:off x="7490543" y="4419600"/>
            <a:ext cx="670598" cy="1031874"/>
          </a:xfrm>
          <a:prstGeom prst="rect">
            <a:avLst/>
          </a:prstGeom>
          <a:solidFill>
            <a:schemeClr val="bg1"/>
          </a:solidFill>
          <a:ln w="9525">
            <a:solidFill>
              <a:srgbClr val="7F7F7F"/>
            </a:solidFill>
            <a:miter lim="800000"/>
            <a:headEnd/>
            <a:tailEnd/>
          </a:ln>
        </p:spPr>
      </p:pic>
      <p:sp>
        <p:nvSpPr>
          <p:cNvPr id="16" name="Rectangle 12"/>
          <p:cNvSpPr>
            <a:spLocks noChangeArrowheads="1"/>
          </p:cNvSpPr>
          <p:nvPr/>
        </p:nvSpPr>
        <p:spPr bwMode="auto">
          <a:xfrm>
            <a:off x="8232775" y="5175249"/>
            <a:ext cx="758825" cy="276225"/>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square">
            <a:spAutoFit/>
          </a:bodyPr>
          <a:lstStyle/>
          <a:p>
            <a:pPr>
              <a:defRPr/>
            </a:pPr>
            <a:r>
              <a:rPr lang="en-US" sz="1200">
                <a:effectLst/>
                <a:latin typeface="Trebuchet MS"/>
                <a:cs typeface="Trebuchet MS"/>
              </a:rPr>
              <a:t>Einstein</a:t>
            </a:r>
            <a:endParaRPr lang="en-US" sz="1200">
              <a:solidFill>
                <a:schemeClr val="accent2"/>
              </a:solidFill>
              <a:effectLst/>
              <a:latin typeface="Trebuchet MS"/>
              <a:cs typeface="Trebuchet MS"/>
            </a:endParaRPr>
          </a:p>
        </p:txBody>
      </p:sp>
      <p:pic>
        <p:nvPicPr>
          <p:cNvPr id="13" name="Picture 14" descr="Boltzmann2"/>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8974" r="3457"/>
          <a:stretch>
            <a:fillRect/>
          </a:stretch>
        </p:blipFill>
        <p:spPr bwMode="auto">
          <a:xfrm>
            <a:off x="6629400" y="5102935"/>
            <a:ext cx="680841" cy="1031875"/>
          </a:xfrm>
          <a:prstGeom prst="rect">
            <a:avLst/>
          </a:prstGeom>
          <a:solidFill>
            <a:schemeClr val="bg1"/>
          </a:solidFill>
          <a:ln w="9525">
            <a:solidFill>
              <a:srgbClr val="7F7F7F"/>
            </a:solidFill>
            <a:miter lim="800000"/>
            <a:headEnd/>
            <a:tailEnd/>
          </a:ln>
        </p:spPr>
      </p:pic>
      <p:sp>
        <p:nvSpPr>
          <p:cNvPr id="14" name="Rectangle 15"/>
          <p:cNvSpPr>
            <a:spLocks noChangeArrowheads="1"/>
          </p:cNvSpPr>
          <p:nvPr/>
        </p:nvSpPr>
        <p:spPr bwMode="auto">
          <a:xfrm>
            <a:off x="7381876" y="5858585"/>
            <a:ext cx="911225" cy="276225"/>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none">
            <a:spAutoFit/>
          </a:bodyPr>
          <a:lstStyle/>
          <a:p>
            <a:pPr>
              <a:defRPr/>
            </a:pPr>
            <a:r>
              <a:rPr lang="en-US" sz="1200" dirty="0">
                <a:effectLst/>
                <a:latin typeface="Trebuchet MS"/>
                <a:cs typeface="Trebuchet MS"/>
              </a:rPr>
              <a:t>Boltzmann</a:t>
            </a:r>
            <a:endParaRPr lang="en-US" sz="1200" dirty="0">
              <a:solidFill>
                <a:schemeClr val="accent2"/>
              </a:solidFill>
              <a:effectLst/>
              <a:latin typeface="Trebuchet MS"/>
              <a:cs typeface="Trebuchet MS"/>
            </a:endParaRPr>
          </a:p>
        </p:txBody>
      </p:sp>
      <p:sp>
        <p:nvSpPr>
          <p:cNvPr id="20" name="TextBox 19"/>
          <p:cNvSpPr txBox="1"/>
          <p:nvPr/>
        </p:nvSpPr>
        <p:spPr>
          <a:xfrm rot="16200000">
            <a:off x="432569" y="5756433"/>
            <a:ext cx="722636" cy="230832"/>
          </a:xfrm>
          <a:prstGeom prst="rect">
            <a:avLst/>
          </a:prstGeom>
          <a:noFill/>
        </p:spPr>
        <p:txBody>
          <a:bodyPr wrap="none" rtlCol="0">
            <a:spAutoFit/>
          </a:bodyPr>
          <a:lstStyle/>
          <a:p>
            <a:r>
              <a:rPr lang="en-GB" sz="900" dirty="0" smtClean="0">
                <a:solidFill>
                  <a:schemeClr val="tx1">
                    <a:lumMod val="50000"/>
                    <a:lumOff val="50000"/>
                  </a:schemeClr>
                </a:solidFill>
                <a:latin typeface="Trebuchet MS"/>
                <a:cs typeface="Trebuchet MS"/>
              </a:rPr>
              <a:t>F. </a:t>
            </a:r>
            <a:r>
              <a:rPr lang="en-GB" sz="900" dirty="0" err="1" smtClean="0">
                <a:solidFill>
                  <a:schemeClr val="tx1">
                    <a:lumMod val="50000"/>
                    <a:lumOff val="50000"/>
                  </a:schemeClr>
                </a:solidFill>
                <a:latin typeface="Trebuchet MS"/>
                <a:cs typeface="Trebuchet MS"/>
              </a:rPr>
              <a:t>Gianotti</a:t>
            </a:r>
            <a:endParaRPr lang="en-GB" sz="900" dirty="0">
              <a:solidFill>
                <a:schemeClr val="tx1">
                  <a:lumMod val="50000"/>
                  <a:lumOff val="50000"/>
                </a:schemeClr>
              </a:solidFill>
              <a:latin typeface="Trebuchet MS"/>
              <a:cs typeface="Trebuchet MS"/>
            </a:endParaRPr>
          </a:p>
        </p:txBody>
      </p:sp>
    </p:spTree>
  </p:cSld>
  <p:clrMapOvr>
    <a:masterClrMapping/>
  </p:clrMapOvr>
  <p:transition spd="slow">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lumMod val="50000"/>
          </a:schemeClr>
        </a:solidFill>
        <a:effectLst/>
      </p:bgPr>
    </p:bg>
    <p:spTree>
      <p:nvGrpSpPr>
        <p:cNvPr id="1" name=""/>
        <p:cNvGrpSpPr/>
        <p:nvPr/>
      </p:nvGrpSpPr>
      <p:grpSpPr>
        <a:xfrm>
          <a:off x="0" y="0"/>
          <a:ext cx="0" cy="0"/>
          <a:chOff x="0" y="0"/>
          <a:chExt cx="0" cy="0"/>
        </a:xfrm>
      </p:grpSpPr>
      <p:sp>
        <p:nvSpPr>
          <p:cNvPr id="11" name="Slide Number Placeholder 2"/>
          <p:cNvSpPr>
            <a:spLocks noGrp="1"/>
          </p:cNvSpPr>
          <p:nvPr>
            <p:ph type="sldNum" sz="quarter" idx="10"/>
          </p:nvPr>
        </p:nvSpPr>
        <p:spPr>
          <a:xfrm>
            <a:off x="7019925" y="6286500"/>
            <a:ext cx="1905000" cy="457200"/>
          </a:xfr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defRPr sz="1600">
                <a:solidFill>
                  <a:schemeClr val="tx1"/>
                </a:solidFill>
                <a:latin typeface="Comic Sans MS" charset="0"/>
                <a:ea typeface="ＭＳ Ｐゴシック" charset="0"/>
                <a:cs typeface="ＭＳ Ｐゴシック" charset="0"/>
              </a:defRPr>
            </a:lvl1pPr>
            <a:lvl2pPr marL="742950" indent="-285750">
              <a:defRPr sz="1600">
                <a:solidFill>
                  <a:schemeClr val="tx1"/>
                </a:solidFill>
                <a:latin typeface="Comic Sans MS" charset="0"/>
                <a:ea typeface="ＭＳ Ｐゴシック" charset="0"/>
              </a:defRPr>
            </a:lvl2pPr>
            <a:lvl3pPr marL="1143000" indent="-228600">
              <a:defRPr sz="1600">
                <a:solidFill>
                  <a:schemeClr val="tx1"/>
                </a:solidFill>
                <a:latin typeface="Comic Sans MS" charset="0"/>
                <a:ea typeface="ＭＳ Ｐゴシック" charset="0"/>
              </a:defRPr>
            </a:lvl3pPr>
            <a:lvl4pPr marL="1600200" indent="-228600">
              <a:defRPr sz="1600">
                <a:solidFill>
                  <a:schemeClr val="tx1"/>
                </a:solidFill>
                <a:latin typeface="Comic Sans MS" charset="0"/>
                <a:ea typeface="ＭＳ Ｐゴシック" charset="0"/>
              </a:defRPr>
            </a:lvl4pPr>
            <a:lvl5pPr marL="2057400" indent="-22860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fld id="{36BA8A3C-7F0E-B940-9556-AEC4C9F1D14C}" type="slidenum">
              <a:rPr lang="en-US" sz="1200">
                <a:solidFill>
                  <a:schemeClr val="tx2"/>
                </a:solidFill>
              </a:rPr>
              <a:pPr/>
              <a:t>27</a:t>
            </a:fld>
            <a:endParaRPr lang="en-US" sz="1200">
              <a:solidFill>
                <a:schemeClr val="tx2"/>
              </a:solidFill>
            </a:endParaRPr>
          </a:p>
        </p:txBody>
      </p:sp>
      <p:pic>
        <p:nvPicPr>
          <p:cNvPr id="12" name="Picture 2" descr="CERN_picture_sky"/>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3175"/>
            <a:ext cx="9144000" cy="685800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13" name="Rectangle 3"/>
          <p:cNvSpPr>
            <a:spLocks noChangeArrowheads="1"/>
          </p:cNvSpPr>
          <p:nvPr/>
        </p:nvSpPr>
        <p:spPr bwMode="auto">
          <a:xfrm>
            <a:off x="0" y="0"/>
            <a:ext cx="9144000" cy="6858000"/>
          </a:xfrm>
          <a:prstGeom prst="rect">
            <a:avLst/>
          </a:prstGeom>
          <a:solidFill>
            <a:srgbClr val="000000">
              <a:alpha val="0"/>
            </a:srgbClr>
          </a:solidFill>
          <a:ln w="9525">
            <a:noFill/>
            <a:miter lim="800000"/>
            <a:headEnd/>
            <a:tailEnd/>
          </a:ln>
        </p:spPr>
        <p:txBody>
          <a:bodyPr wrap="none" anchor="ctr"/>
          <a:lstStyle/>
          <a:p>
            <a:pPr>
              <a:defRPr/>
            </a:pPr>
            <a:endParaRPr lang="en-US">
              <a:effectLst>
                <a:outerShdw blurRad="38100" dist="38100" dir="2700000" algn="tl">
                  <a:srgbClr val="FFFFFF"/>
                </a:outerShdw>
              </a:effectLst>
            </a:endParaRPr>
          </a:p>
        </p:txBody>
      </p:sp>
      <p:sp>
        <p:nvSpPr>
          <p:cNvPr id="14" name="Rectangle 8"/>
          <p:cNvSpPr>
            <a:spLocks noChangeArrowheads="1"/>
          </p:cNvSpPr>
          <p:nvPr/>
        </p:nvSpPr>
        <p:spPr bwMode="auto">
          <a:xfrm>
            <a:off x="2588539" y="4572000"/>
            <a:ext cx="3096972" cy="680186"/>
          </a:xfrm>
          <a:prstGeom prst="rect">
            <a:avLst/>
          </a:prstGeom>
          <a:noFill/>
          <a:ln w="9525">
            <a:noFill/>
            <a:miter lim="800000"/>
            <a:headEnd/>
            <a:tailEnd/>
          </a:ln>
        </p:spPr>
        <p:txBody>
          <a:bodyPr wrap="none">
            <a:spAutoFit/>
          </a:bodyPr>
          <a:lstStyle/>
          <a:p>
            <a:pPr algn="ctr">
              <a:lnSpc>
                <a:spcPct val="90000"/>
              </a:lnSpc>
              <a:defRPr/>
            </a:pPr>
            <a:r>
              <a:rPr lang="en-GB" sz="1800" dirty="0">
                <a:solidFill>
                  <a:srgbClr val="FFFFFF"/>
                </a:solidFill>
                <a:effectLst>
                  <a:outerShdw blurRad="38100" dist="38100" dir="2700000" algn="tl">
                    <a:srgbClr val="000000"/>
                  </a:outerShdw>
                </a:effectLst>
                <a:latin typeface="Trebuchet MS"/>
                <a:cs typeface="Trebuchet MS"/>
              </a:rPr>
              <a:t>LHC ring:</a:t>
            </a:r>
          </a:p>
          <a:p>
            <a:pPr algn="ctr">
              <a:lnSpc>
                <a:spcPct val="90000"/>
              </a:lnSpc>
              <a:defRPr/>
            </a:pPr>
            <a:r>
              <a:rPr lang="en-GB" dirty="0">
                <a:solidFill>
                  <a:srgbClr val="FFFFFF"/>
                </a:solidFill>
                <a:effectLst>
                  <a:outerShdw blurRad="38100" dist="38100" dir="2700000" algn="tl">
                    <a:srgbClr val="000000"/>
                  </a:outerShdw>
                </a:effectLst>
                <a:latin typeface="Trebuchet MS"/>
                <a:cs typeface="Trebuchet MS"/>
              </a:rPr>
              <a:t>27 km circumference</a:t>
            </a:r>
            <a:endParaRPr lang="en-GB" sz="2000" dirty="0">
              <a:effectLst>
                <a:outerShdw blurRad="38100" dist="38100" dir="2700000" algn="tl">
                  <a:srgbClr val="FFFFFF"/>
                </a:outerShdw>
              </a:effectLst>
              <a:latin typeface="Trebuchet MS"/>
              <a:cs typeface="Trebuchet MS"/>
            </a:endParaRPr>
          </a:p>
        </p:txBody>
      </p:sp>
      <p:grpSp>
        <p:nvGrpSpPr>
          <p:cNvPr id="15" name="Group 69"/>
          <p:cNvGrpSpPr>
            <a:grpSpLocks/>
          </p:cNvGrpSpPr>
          <p:nvPr/>
        </p:nvGrpSpPr>
        <p:grpSpPr bwMode="auto">
          <a:xfrm>
            <a:off x="533400" y="1701800"/>
            <a:ext cx="3241675" cy="1727200"/>
            <a:chOff x="336" y="1072"/>
            <a:chExt cx="2042" cy="1088"/>
          </a:xfrm>
        </p:grpSpPr>
        <p:sp>
          <p:nvSpPr>
            <p:cNvPr id="16" name="Line 70"/>
            <p:cNvSpPr>
              <a:spLocks noChangeShapeType="1"/>
            </p:cNvSpPr>
            <p:nvPr/>
          </p:nvSpPr>
          <p:spPr bwMode="auto">
            <a:xfrm flipV="1">
              <a:off x="1968" y="1269"/>
              <a:ext cx="364" cy="891"/>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sp>
          <p:nvSpPr>
            <p:cNvPr id="17" name="Line 71"/>
            <p:cNvSpPr>
              <a:spLocks noChangeShapeType="1"/>
            </p:cNvSpPr>
            <p:nvPr/>
          </p:nvSpPr>
          <p:spPr bwMode="auto">
            <a:xfrm>
              <a:off x="1968" y="1104"/>
              <a:ext cx="336" cy="168"/>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sp>
          <p:nvSpPr>
            <p:cNvPr id="18" name="Oval 72"/>
            <p:cNvSpPr>
              <a:spLocks noChangeArrowheads="1"/>
            </p:cNvSpPr>
            <p:nvPr/>
          </p:nvSpPr>
          <p:spPr bwMode="auto">
            <a:xfrm>
              <a:off x="2285" y="1251"/>
              <a:ext cx="93" cy="71"/>
            </a:xfrm>
            <a:prstGeom prst="ellipse">
              <a:avLst/>
            </a:prstGeom>
            <a:solidFill>
              <a:schemeClr val="accent1"/>
            </a:solidFill>
            <a:ln w="9525">
              <a:solidFill>
                <a:schemeClr val="accent2"/>
              </a:solidFill>
              <a:round/>
              <a:headEnd/>
              <a:tailEnd/>
            </a:ln>
          </p:spPr>
          <p:txBody>
            <a:bodyPr wrap="none" anchor="ctr"/>
            <a:lstStyle/>
            <a:p>
              <a:pPr eaLnBrk="1" hangingPunct="1">
                <a:defRPr/>
              </a:pPr>
              <a:endParaRPr lang="en-US">
                <a:effectLst>
                  <a:outerShdw blurRad="38100" dist="38100" dir="2700000" algn="tl">
                    <a:srgbClr val="FFFFFF"/>
                  </a:outerShdw>
                </a:effectLst>
              </a:endParaRPr>
            </a:p>
          </p:txBody>
        </p:sp>
        <p:pic>
          <p:nvPicPr>
            <p:cNvPr id="19" name="Picture 73" descr="bul-pho-2007-079"/>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36" y="1072"/>
              <a:ext cx="1632" cy="1088"/>
            </a:xfrm>
            <a:prstGeom prst="rect">
              <a:avLst/>
            </a:prstGeom>
            <a:noFill/>
            <a:ln w="38100" cap="flat" cmpd="sng" algn="ctr">
              <a:solidFill>
                <a:srgbClr val="FFFFFF"/>
              </a:solidFill>
              <a:prstDash val="solid"/>
              <a:miter lim="800000"/>
              <a:headEnd type="none" w="med" len="med"/>
              <a:tailEnd type="none" w="med" len="me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20" name="Text Box 74"/>
            <p:cNvSpPr txBox="1">
              <a:spLocks noChangeArrowheads="1"/>
            </p:cNvSpPr>
            <p:nvPr/>
          </p:nvSpPr>
          <p:spPr bwMode="auto">
            <a:xfrm>
              <a:off x="1588" y="1072"/>
              <a:ext cx="401" cy="212"/>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smtClean="0">
                  <a:solidFill>
                    <a:schemeClr val="bg1"/>
                  </a:solidFill>
                  <a:latin typeface="Century Gothic" charset="0"/>
                </a:rPr>
                <a:t>CMS</a:t>
              </a:r>
              <a:endParaRPr lang="de-CH" sz="2000" b="1" dirty="0" smtClean="0">
                <a:solidFill>
                  <a:schemeClr val="bg1"/>
                </a:solidFill>
                <a:latin typeface="Tahoma" charset="0"/>
              </a:endParaRPr>
            </a:p>
          </p:txBody>
        </p:sp>
      </p:grpSp>
      <p:grpSp>
        <p:nvGrpSpPr>
          <p:cNvPr id="21" name="Group 75"/>
          <p:cNvGrpSpPr>
            <a:grpSpLocks/>
          </p:cNvGrpSpPr>
          <p:nvPr/>
        </p:nvGrpSpPr>
        <p:grpSpPr bwMode="auto">
          <a:xfrm>
            <a:off x="152400" y="4483100"/>
            <a:ext cx="2286000" cy="1462088"/>
            <a:chOff x="96" y="2824"/>
            <a:chExt cx="1440" cy="921"/>
          </a:xfrm>
        </p:grpSpPr>
        <p:sp>
          <p:nvSpPr>
            <p:cNvPr id="22" name="Oval 76"/>
            <p:cNvSpPr>
              <a:spLocks noChangeArrowheads="1"/>
            </p:cNvSpPr>
            <p:nvPr/>
          </p:nvSpPr>
          <p:spPr bwMode="auto">
            <a:xfrm>
              <a:off x="1452" y="3199"/>
              <a:ext cx="84" cy="65"/>
            </a:xfrm>
            <a:prstGeom prst="ellipse">
              <a:avLst/>
            </a:prstGeom>
            <a:solidFill>
              <a:schemeClr val="accent1"/>
            </a:solidFill>
            <a:ln w="9525">
              <a:solidFill>
                <a:schemeClr val="accent2"/>
              </a:solidFill>
              <a:round/>
              <a:headEnd/>
              <a:tailEnd/>
            </a:ln>
          </p:spPr>
          <p:txBody>
            <a:bodyPr wrap="none" anchor="ctr"/>
            <a:lstStyle/>
            <a:p>
              <a:pPr eaLnBrk="1" hangingPunct="1">
                <a:defRPr/>
              </a:pPr>
              <a:endParaRPr lang="en-US">
                <a:effectLst>
                  <a:outerShdw blurRad="38100" dist="38100" dir="2700000" algn="tl">
                    <a:srgbClr val="FFFFFF"/>
                  </a:outerShdw>
                </a:effectLst>
              </a:endParaRPr>
            </a:p>
          </p:txBody>
        </p:sp>
        <p:sp>
          <p:nvSpPr>
            <p:cNvPr id="23" name="Line 77"/>
            <p:cNvSpPr>
              <a:spLocks noChangeShapeType="1"/>
            </p:cNvSpPr>
            <p:nvPr/>
          </p:nvSpPr>
          <p:spPr bwMode="auto">
            <a:xfrm>
              <a:off x="1326" y="2832"/>
              <a:ext cx="168" cy="329"/>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sp>
          <p:nvSpPr>
            <p:cNvPr id="24" name="Line 78"/>
            <p:cNvSpPr>
              <a:spLocks noChangeShapeType="1"/>
            </p:cNvSpPr>
            <p:nvPr/>
          </p:nvSpPr>
          <p:spPr bwMode="auto">
            <a:xfrm flipV="1">
              <a:off x="1344" y="3203"/>
              <a:ext cx="150" cy="541"/>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pic>
          <p:nvPicPr>
            <p:cNvPr id="25" name="Picture 79" descr="Picture 2"/>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6" y="2832"/>
              <a:ext cx="1232" cy="913"/>
            </a:xfrm>
            <a:prstGeom prst="rect">
              <a:avLst/>
            </a:prstGeom>
            <a:noFill/>
            <a:ln w="38100">
              <a:solidFill>
                <a:srgbClr val="FFFFFF"/>
              </a:solidFill>
              <a:miter lim="800000"/>
              <a:headEnd/>
              <a:tailEn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26" name="Text Box 80"/>
            <p:cNvSpPr txBox="1">
              <a:spLocks noChangeArrowheads="1"/>
            </p:cNvSpPr>
            <p:nvPr/>
          </p:nvSpPr>
          <p:spPr bwMode="auto">
            <a:xfrm>
              <a:off x="864" y="2824"/>
              <a:ext cx="471" cy="212"/>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smtClean="0">
                  <a:solidFill>
                    <a:schemeClr val="bg1"/>
                  </a:solidFill>
                  <a:latin typeface="Century Gothic" charset="0"/>
                </a:rPr>
                <a:t>ALICE</a:t>
              </a:r>
              <a:endParaRPr lang="de-CH" sz="2000" b="1" dirty="0" smtClean="0">
                <a:solidFill>
                  <a:schemeClr val="bg1"/>
                </a:solidFill>
                <a:latin typeface="Tahoma" charset="0"/>
              </a:endParaRPr>
            </a:p>
          </p:txBody>
        </p:sp>
      </p:grpSp>
      <p:grpSp>
        <p:nvGrpSpPr>
          <p:cNvPr id="27" name="Group 81"/>
          <p:cNvGrpSpPr>
            <a:grpSpLocks/>
          </p:cNvGrpSpPr>
          <p:nvPr/>
        </p:nvGrpSpPr>
        <p:grpSpPr bwMode="auto">
          <a:xfrm>
            <a:off x="6705600" y="1720850"/>
            <a:ext cx="2244725" cy="1978025"/>
            <a:chOff x="4224" y="1084"/>
            <a:chExt cx="1414" cy="1246"/>
          </a:xfrm>
        </p:grpSpPr>
        <p:grpSp>
          <p:nvGrpSpPr>
            <p:cNvPr id="28" name="Group 82"/>
            <p:cNvGrpSpPr>
              <a:grpSpLocks/>
            </p:cNvGrpSpPr>
            <p:nvPr/>
          </p:nvGrpSpPr>
          <p:grpSpPr bwMode="auto">
            <a:xfrm>
              <a:off x="4224" y="1104"/>
              <a:ext cx="1364" cy="1226"/>
              <a:chOff x="4224" y="1104"/>
              <a:chExt cx="1364" cy="1226"/>
            </a:xfrm>
          </p:grpSpPr>
          <p:sp>
            <p:nvSpPr>
              <p:cNvPr id="31" name="Oval 83"/>
              <p:cNvSpPr>
                <a:spLocks noChangeArrowheads="1"/>
              </p:cNvSpPr>
              <p:nvPr/>
            </p:nvSpPr>
            <p:spPr bwMode="auto">
              <a:xfrm>
                <a:off x="4977" y="2274"/>
                <a:ext cx="76" cy="56"/>
              </a:xfrm>
              <a:prstGeom prst="ellipse">
                <a:avLst/>
              </a:prstGeom>
              <a:solidFill>
                <a:schemeClr val="accent1"/>
              </a:solidFill>
              <a:ln w="9525">
                <a:solidFill>
                  <a:schemeClr val="accent2"/>
                </a:solidFill>
                <a:round/>
                <a:headEnd/>
                <a:tailEnd/>
              </a:ln>
            </p:spPr>
            <p:txBody>
              <a:bodyPr wrap="none" anchor="ctr"/>
              <a:lstStyle/>
              <a:p>
                <a:pPr eaLnBrk="1" hangingPunct="1">
                  <a:defRPr/>
                </a:pPr>
                <a:endParaRPr lang="en-US">
                  <a:effectLst>
                    <a:outerShdw blurRad="38100" dist="38100" dir="2700000" algn="tl">
                      <a:srgbClr val="FFFFFF"/>
                    </a:outerShdw>
                  </a:effectLst>
                </a:endParaRPr>
              </a:p>
            </p:txBody>
          </p:sp>
          <p:sp>
            <p:nvSpPr>
              <p:cNvPr id="32" name="Line 84"/>
              <p:cNvSpPr>
                <a:spLocks noChangeShapeType="1"/>
              </p:cNvSpPr>
              <p:nvPr/>
            </p:nvSpPr>
            <p:spPr bwMode="auto">
              <a:xfrm>
                <a:off x="4272" y="1968"/>
                <a:ext cx="743" cy="344"/>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sp>
            <p:nvSpPr>
              <p:cNvPr id="33" name="Line 85"/>
              <p:cNvSpPr>
                <a:spLocks noChangeShapeType="1"/>
              </p:cNvSpPr>
              <p:nvPr/>
            </p:nvSpPr>
            <p:spPr bwMode="auto">
              <a:xfrm flipH="1">
                <a:off x="5015" y="1968"/>
                <a:ext cx="553" cy="344"/>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pic>
            <p:nvPicPr>
              <p:cNvPr id="34" name="Picture 86" descr="Picture 3"/>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224" y="1104"/>
                <a:ext cx="1364" cy="867"/>
              </a:xfrm>
              <a:prstGeom prst="rect">
                <a:avLst/>
              </a:prstGeom>
              <a:noFill/>
              <a:ln w="38100">
                <a:solidFill>
                  <a:srgbClr val="FFFFFF"/>
                </a:solidFill>
                <a:miter lim="800000"/>
                <a:headEnd/>
                <a:tailEn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grpSp>
        <p:sp>
          <p:nvSpPr>
            <p:cNvPr id="29" name="Rectangle 87"/>
            <p:cNvSpPr>
              <a:spLocks noChangeArrowheads="1"/>
            </p:cNvSpPr>
            <p:nvPr/>
          </p:nvSpPr>
          <p:spPr bwMode="auto">
            <a:xfrm>
              <a:off x="5208" y="1104"/>
              <a:ext cx="384" cy="192"/>
            </a:xfrm>
            <a:prstGeom prst="rect">
              <a:avLst/>
            </a:prstGeom>
            <a:gradFill rotWithShape="0">
              <a:gsLst>
                <a:gs pos="0">
                  <a:srgbClr val="C89A09"/>
                </a:gs>
                <a:gs pos="100000">
                  <a:srgbClr val="D3D90D"/>
                </a:gs>
              </a:gsLst>
              <a:lin ang="5400000" scaled="1"/>
            </a:gradFill>
            <a:ln w="9525">
              <a:noFill/>
              <a:miter lim="800000"/>
              <a:headEnd/>
              <a:tailEnd/>
            </a:ln>
          </p:spPr>
          <p:txBody>
            <a:bodyPr wrap="none" anchor="ctr"/>
            <a:lstStyle/>
            <a:p>
              <a:pPr eaLnBrk="1" hangingPunct="1">
                <a:defRPr/>
              </a:pPr>
              <a:endParaRPr lang="en-US">
                <a:effectLst>
                  <a:outerShdw blurRad="38100" dist="38100" dir="2700000" algn="tl">
                    <a:srgbClr val="FFFFFF"/>
                  </a:outerShdw>
                </a:effectLst>
              </a:endParaRPr>
            </a:p>
          </p:txBody>
        </p:sp>
        <p:sp>
          <p:nvSpPr>
            <p:cNvPr id="30" name="Text Box 88"/>
            <p:cNvSpPr txBox="1">
              <a:spLocks noChangeArrowheads="1"/>
            </p:cNvSpPr>
            <p:nvPr/>
          </p:nvSpPr>
          <p:spPr bwMode="auto">
            <a:xfrm>
              <a:off x="5184" y="1084"/>
              <a:ext cx="454" cy="212"/>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err="1" smtClean="0">
                  <a:solidFill>
                    <a:schemeClr val="bg1"/>
                  </a:solidFill>
                  <a:latin typeface="Century Gothic" charset="0"/>
                </a:rPr>
                <a:t>LHCb</a:t>
              </a:r>
              <a:endParaRPr lang="de-CH" sz="2000" b="1" dirty="0" smtClean="0">
                <a:solidFill>
                  <a:schemeClr val="bg1"/>
                </a:solidFill>
                <a:latin typeface="Tahoma" charset="0"/>
              </a:endParaRPr>
            </a:p>
          </p:txBody>
        </p:sp>
      </p:grpSp>
      <p:grpSp>
        <p:nvGrpSpPr>
          <p:cNvPr id="35" name="Group 89"/>
          <p:cNvGrpSpPr>
            <a:grpSpLocks/>
          </p:cNvGrpSpPr>
          <p:nvPr/>
        </p:nvGrpSpPr>
        <p:grpSpPr bwMode="auto">
          <a:xfrm>
            <a:off x="5715000" y="4724400"/>
            <a:ext cx="3119438" cy="1695450"/>
            <a:chOff x="3600" y="2976"/>
            <a:chExt cx="1965" cy="1068"/>
          </a:xfrm>
        </p:grpSpPr>
        <p:grpSp>
          <p:nvGrpSpPr>
            <p:cNvPr id="36" name="Group 90"/>
            <p:cNvGrpSpPr>
              <a:grpSpLocks/>
            </p:cNvGrpSpPr>
            <p:nvPr/>
          </p:nvGrpSpPr>
          <p:grpSpPr bwMode="auto">
            <a:xfrm>
              <a:off x="3600" y="2976"/>
              <a:ext cx="1920" cy="1063"/>
              <a:chOff x="3600" y="2976"/>
              <a:chExt cx="1920" cy="1063"/>
            </a:xfrm>
          </p:grpSpPr>
          <p:sp>
            <p:nvSpPr>
              <p:cNvPr id="39" name="Oval 91"/>
              <p:cNvSpPr>
                <a:spLocks noChangeArrowheads="1"/>
              </p:cNvSpPr>
              <p:nvPr/>
            </p:nvSpPr>
            <p:spPr bwMode="auto">
              <a:xfrm>
                <a:off x="3600" y="3247"/>
                <a:ext cx="75" cy="60"/>
              </a:xfrm>
              <a:prstGeom prst="ellipse">
                <a:avLst/>
              </a:prstGeom>
              <a:solidFill>
                <a:schemeClr val="accent1"/>
              </a:solidFill>
              <a:ln w="9525">
                <a:solidFill>
                  <a:schemeClr val="accent2"/>
                </a:solidFill>
                <a:round/>
                <a:headEnd/>
                <a:tailEnd/>
              </a:ln>
            </p:spPr>
            <p:txBody>
              <a:bodyPr wrap="none" anchor="ctr"/>
              <a:lstStyle/>
              <a:p>
                <a:pPr eaLnBrk="1" hangingPunct="1">
                  <a:defRPr/>
                </a:pPr>
                <a:endParaRPr lang="en-US">
                  <a:effectLst>
                    <a:outerShdw blurRad="38100" dist="38100" dir="2700000" algn="tl">
                      <a:srgbClr val="FFFFFF"/>
                    </a:outerShdw>
                  </a:effectLst>
                </a:endParaRPr>
              </a:p>
            </p:txBody>
          </p:sp>
          <p:sp>
            <p:nvSpPr>
              <p:cNvPr id="40" name="Line 92"/>
              <p:cNvSpPr>
                <a:spLocks noChangeShapeType="1"/>
              </p:cNvSpPr>
              <p:nvPr/>
            </p:nvSpPr>
            <p:spPr bwMode="auto">
              <a:xfrm flipV="1">
                <a:off x="3638" y="2976"/>
                <a:ext cx="298" cy="271"/>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sp>
            <p:nvSpPr>
              <p:cNvPr id="41" name="Line 93"/>
              <p:cNvSpPr>
                <a:spLocks noChangeShapeType="1"/>
              </p:cNvSpPr>
              <p:nvPr/>
            </p:nvSpPr>
            <p:spPr bwMode="auto">
              <a:xfrm>
                <a:off x="3638" y="3286"/>
                <a:ext cx="250" cy="746"/>
              </a:xfrm>
              <a:prstGeom prst="line">
                <a:avLst/>
              </a:prstGeom>
              <a:noFill/>
              <a:ln w="38100">
                <a:solidFill>
                  <a:schemeClr val="bg1"/>
                </a:solidFill>
                <a:prstDash val="sysDot"/>
                <a:round/>
                <a:headEnd/>
                <a:tailEnd/>
              </a:ln>
            </p:spPr>
            <p:txBody>
              <a:bodyPr wrap="none" anchor="ctr"/>
              <a:lstStyle/>
              <a:p>
                <a:pPr>
                  <a:defRPr/>
                </a:pPr>
                <a:endParaRPr lang="en-US">
                  <a:ea typeface="+mn-ea"/>
                  <a:cs typeface="+mn-cs"/>
                </a:endParaRPr>
              </a:p>
            </p:txBody>
          </p:sp>
          <p:pic>
            <p:nvPicPr>
              <p:cNvPr id="42" name="Picture 94" descr="0511013_01"/>
              <p:cNvPicPr>
                <a:picLocks noChangeAspect="1" noChangeArrowheads="1"/>
              </p:cNvPicPr>
              <p:nvPr/>
            </p:nvPicPr>
            <p:blipFill>
              <a:blip r:embed="rId6">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888" y="2976"/>
                <a:ext cx="1632" cy="1063"/>
              </a:xfrm>
              <a:prstGeom prst="rect">
                <a:avLst/>
              </a:prstGeom>
              <a:noFill/>
              <a:ln w="38100">
                <a:solidFill>
                  <a:srgbClr val="FFFFFF"/>
                </a:solidFill>
                <a:miter lim="800000"/>
                <a:headEnd/>
                <a:tailEn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grpSp>
        <p:sp>
          <p:nvSpPr>
            <p:cNvPr id="37" name="Rectangle 95"/>
            <p:cNvSpPr>
              <a:spLocks noChangeArrowheads="1"/>
            </p:cNvSpPr>
            <p:nvPr/>
          </p:nvSpPr>
          <p:spPr bwMode="auto">
            <a:xfrm>
              <a:off x="5130" y="3846"/>
              <a:ext cx="384" cy="192"/>
            </a:xfrm>
            <a:prstGeom prst="rect">
              <a:avLst/>
            </a:prstGeom>
            <a:gradFill rotWithShape="0">
              <a:gsLst>
                <a:gs pos="0">
                  <a:schemeClr val="accent1"/>
                </a:gs>
                <a:gs pos="100000">
                  <a:schemeClr val="accent2"/>
                </a:gs>
              </a:gsLst>
              <a:lin ang="5400000" scaled="1"/>
            </a:gradFill>
            <a:ln w="9525">
              <a:noFill/>
              <a:miter lim="800000"/>
              <a:headEnd/>
              <a:tailEnd/>
            </a:ln>
          </p:spPr>
          <p:txBody>
            <a:bodyPr wrap="none" anchor="ctr"/>
            <a:lstStyle/>
            <a:p>
              <a:pPr eaLnBrk="1" hangingPunct="1">
                <a:defRPr/>
              </a:pPr>
              <a:endParaRPr lang="en-US">
                <a:effectLst>
                  <a:outerShdw blurRad="38100" dist="38100" dir="2700000" algn="tl">
                    <a:srgbClr val="FFFFFF"/>
                  </a:outerShdw>
                </a:effectLst>
              </a:endParaRPr>
            </a:p>
          </p:txBody>
        </p:sp>
        <p:sp>
          <p:nvSpPr>
            <p:cNvPr id="38" name="Text Box 96"/>
            <p:cNvSpPr txBox="1">
              <a:spLocks noChangeArrowheads="1"/>
            </p:cNvSpPr>
            <p:nvPr/>
          </p:nvSpPr>
          <p:spPr bwMode="auto">
            <a:xfrm>
              <a:off x="5082" y="3832"/>
              <a:ext cx="483" cy="212"/>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smtClean="0">
                  <a:solidFill>
                    <a:schemeClr val="bg1"/>
                  </a:solidFill>
                  <a:latin typeface="Century Gothic" charset="0"/>
                </a:rPr>
                <a:t>ATLAS</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ppt_x</p:attrName>
                                        </p:attrNameLst>
                                      </p:cBhvr>
                                      <p:tavLst>
                                        <p:tav tm="0">
                                          <p:val>
                                            <p:strVal val="#ppt_x-#ppt_w/2"/>
                                          </p:val>
                                        </p:tav>
                                        <p:tav tm="100000">
                                          <p:val>
                                            <p:strVal val="#ppt_x"/>
                                          </p:val>
                                        </p:tav>
                                      </p:tavLst>
                                    </p:anim>
                                    <p:anim calcmode="lin" valueType="num">
                                      <p:cBhvr>
                                        <p:cTn id="8" dur="1000" fill="hold"/>
                                        <p:tgtEl>
                                          <p:spTgt spid="35"/>
                                        </p:tgtEl>
                                        <p:attrNameLst>
                                          <p:attrName>ppt_y</p:attrName>
                                        </p:attrNameLst>
                                      </p:cBhvr>
                                      <p:tavLst>
                                        <p:tav tm="0">
                                          <p:val>
                                            <p:strVal val="#ppt_y"/>
                                          </p:val>
                                        </p:tav>
                                        <p:tav tm="100000">
                                          <p:val>
                                            <p:strVal val="#ppt_y"/>
                                          </p:val>
                                        </p:tav>
                                      </p:tavLst>
                                    </p:anim>
                                    <p:anim calcmode="lin" valueType="num">
                                      <p:cBhvr>
                                        <p:cTn id="9" dur="1000" fill="hold"/>
                                        <p:tgtEl>
                                          <p:spTgt spid="35"/>
                                        </p:tgtEl>
                                        <p:attrNameLst>
                                          <p:attrName>ppt_w</p:attrName>
                                        </p:attrNameLst>
                                      </p:cBhvr>
                                      <p:tavLst>
                                        <p:tav tm="0">
                                          <p:val>
                                            <p:fltVal val="0"/>
                                          </p:val>
                                        </p:tav>
                                        <p:tav tm="100000">
                                          <p:val>
                                            <p:strVal val="#ppt_w"/>
                                          </p:val>
                                        </p:tav>
                                      </p:tavLst>
                                    </p:anim>
                                    <p:anim calcmode="lin" valueType="num">
                                      <p:cBhvr>
                                        <p:cTn id="10" dur="1000" fill="hold"/>
                                        <p:tgtEl>
                                          <p:spTgt spid="35"/>
                                        </p:tgtEl>
                                        <p:attrNameLst>
                                          <p:attrName>ppt_h</p:attrName>
                                        </p:attrNameLst>
                                      </p:cBhvr>
                                      <p:tavLst>
                                        <p:tav tm="0">
                                          <p:val>
                                            <p:strVal val="#ppt_h"/>
                                          </p:val>
                                        </p:tav>
                                        <p:tav tm="100000">
                                          <p:val>
                                            <p:strVal val="#ppt_h"/>
                                          </p:val>
                                        </p:tav>
                                      </p:tavLst>
                                    </p:anim>
                                  </p:childTnLst>
                                </p:cTn>
                              </p:par>
                            </p:childTnLst>
                          </p:cTn>
                        </p:par>
                        <p:par>
                          <p:cTn id="11" fill="hold">
                            <p:stCondLst>
                              <p:cond delay="1000"/>
                            </p:stCondLst>
                            <p:childTnLst>
                              <p:par>
                                <p:cTn id="12" presetID="17" presetClass="entr" presetSubtype="2"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ppt_x</p:attrName>
                                        </p:attrNameLst>
                                      </p:cBhvr>
                                      <p:tavLst>
                                        <p:tav tm="0">
                                          <p:val>
                                            <p:strVal val="#ppt_x+#ppt_w/2"/>
                                          </p:val>
                                        </p:tav>
                                        <p:tav tm="100000">
                                          <p:val>
                                            <p:strVal val="#ppt_x"/>
                                          </p:val>
                                        </p:tav>
                                      </p:tavLst>
                                    </p:anim>
                                    <p:anim calcmode="lin" valueType="num">
                                      <p:cBhvr>
                                        <p:cTn id="15" dur="1000" fill="hold"/>
                                        <p:tgtEl>
                                          <p:spTgt spid="15"/>
                                        </p:tgtEl>
                                        <p:attrNameLst>
                                          <p:attrName>ppt_y</p:attrName>
                                        </p:attrNameLst>
                                      </p:cBhvr>
                                      <p:tavLst>
                                        <p:tav tm="0">
                                          <p:val>
                                            <p:strVal val="#ppt_y"/>
                                          </p:val>
                                        </p:tav>
                                        <p:tav tm="100000">
                                          <p:val>
                                            <p:strVal val="#ppt_y"/>
                                          </p:val>
                                        </p:tav>
                                      </p:tavLst>
                                    </p:anim>
                                    <p:anim calcmode="lin" valueType="num">
                                      <p:cBhvr>
                                        <p:cTn id="16" dur="1000" fill="hold"/>
                                        <p:tgtEl>
                                          <p:spTgt spid="15"/>
                                        </p:tgtEl>
                                        <p:attrNameLst>
                                          <p:attrName>ppt_w</p:attrName>
                                        </p:attrNameLst>
                                      </p:cBhvr>
                                      <p:tavLst>
                                        <p:tav tm="0">
                                          <p:val>
                                            <p:fltVal val="0"/>
                                          </p:val>
                                        </p:tav>
                                        <p:tav tm="100000">
                                          <p:val>
                                            <p:strVal val="#ppt_w"/>
                                          </p:val>
                                        </p:tav>
                                      </p:tavLst>
                                    </p:anim>
                                    <p:anim calcmode="lin" valueType="num">
                                      <p:cBhvr>
                                        <p:cTn id="17" dur="1000" fill="hold"/>
                                        <p:tgtEl>
                                          <p:spTgt spid="15"/>
                                        </p:tgtEl>
                                        <p:attrNameLst>
                                          <p:attrName>ppt_h</p:attrName>
                                        </p:attrNameLst>
                                      </p:cBhvr>
                                      <p:tavLst>
                                        <p:tav tm="0">
                                          <p:val>
                                            <p:strVal val="#ppt_h"/>
                                          </p:val>
                                        </p:tav>
                                        <p:tav tm="100000">
                                          <p:val>
                                            <p:strVal val="#ppt_h"/>
                                          </p:val>
                                        </p:tav>
                                      </p:tavLst>
                                    </p:anim>
                                  </p:childTnLst>
                                </p:cTn>
                              </p:par>
                            </p:childTnLst>
                          </p:cTn>
                        </p:par>
                        <p:par>
                          <p:cTn id="18" fill="hold">
                            <p:stCondLst>
                              <p:cond delay="2000"/>
                            </p:stCondLst>
                            <p:childTnLst>
                              <p:par>
                                <p:cTn id="19" presetID="17" presetClass="entr" presetSubtype="4"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ppt_x</p:attrName>
                                        </p:attrNameLst>
                                      </p:cBhvr>
                                      <p:tavLst>
                                        <p:tav tm="0">
                                          <p:val>
                                            <p:strVal val="#ppt_x"/>
                                          </p:val>
                                        </p:tav>
                                        <p:tav tm="100000">
                                          <p:val>
                                            <p:strVal val="#ppt_x"/>
                                          </p:val>
                                        </p:tav>
                                      </p:tavLst>
                                    </p:anim>
                                    <p:anim calcmode="lin" valueType="num">
                                      <p:cBhvr>
                                        <p:cTn id="22" dur="1000" fill="hold"/>
                                        <p:tgtEl>
                                          <p:spTgt spid="27"/>
                                        </p:tgtEl>
                                        <p:attrNameLst>
                                          <p:attrName>ppt_y</p:attrName>
                                        </p:attrNameLst>
                                      </p:cBhvr>
                                      <p:tavLst>
                                        <p:tav tm="0">
                                          <p:val>
                                            <p:strVal val="#ppt_y+#ppt_h/2"/>
                                          </p:val>
                                        </p:tav>
                                        <p:tav tm="100000">
                                          <p:val>
                                            <p:strVal val="#ppt_y"/>
                                          </p:val>
                                        </p:tav>
                                      </p:tavLst>
                                    </p:anim>
                                    <p:anim calcmode="lin" valueType="num">
                                      <p:cBhvr>
                                        <p:cTn id="23" dur="1000" fill="hold"/>
                                        <p:tgtEl>
                                          <p:spTgt spid="27"/>
                                        </p:tgtEl>
                                        <p:attrNameLst>
                                          <p:attrName>ppt_w</p:attrName>
                                        </p:attrNameLst>
                                      </p:cBhvr>
                                      <p:tavLst>
                                        <p:tav tm="0">
                                          <p:val>
                                            <p:strVal val="#ppt_w"/>
                                          </p:val>
                                        </p:tav>
                                        <p:tav tm="100000">
                                          <p:val>
                                            <p:strVal val="#ppt_w"/>
                                          </p:val>
                                        </p:tav>
                                      </p:tavLst>
                                    </p:anim>
                                    <p:anim calcmode="lin" valueType="num">
                                      <p:cBhvr>
                                        <p:cTn id="24" dur="1000" fill="hold"/>
                                        <p:tgtEl>
                                          <p:spTgt spid="27"/>
                                        </p:tgtEl>
                                        <p:attrNameLst>
                                          <p:attrName>ppt_h</p:attrName>
                                        </p:attrNameLst>
                                      </p:cBhvr>
                                      <p:tavLst>
                                        <p:tav tm="0">
                                          <p:val>
                                            <p:fltVal val="0"/>
                                          </p:val>
                                        </p:tav>
                                        <p:tav tm="100000">
                                          <p:val>
                                            <p:strVal val="#ppt_h"/>
                                          </p:val>
                                        </p:tav>
                                      </p:tavLst>
                                    </p:anim>
                                  </p:childTnLst>
                                </p:cTn>
                              </p:par>
                            </p:childTnLst>
                          </p:cTn>
                        </p:par>
                        <p:par>
                          <p:cTn id="25" fill="hold">
                            <p:stCondLst>
                              <p:cond delay="3000"/>
                            </p:stCondLst>
                            <p:childTnLst>
                              <p:par>
                                <p:cTn id="26" presetID="17" presetClass="entr" presetSubtype="2"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1000" fill="hold"/>
                                        <p:tgtEl>
                                          <p:spTgt spid="21"/>
                                        </p:tgtEl>
                                        <p:attrNameLst>
                                          <p:attrName>ppt_x</p:attrName>
                                        </p:attrNameLst>
                                      </p:cBhvr>
                                      <p:tavLst>
                                        <p:tav tm="0">
                                          <p:val>
                                            <p:strVal val="#ppt_x+#ppt_w/2"/>
                                          </p:val>
                                        </p:tav>
                                        <p:tav tm="100000">
                                          <p:val>
                                            <p:strVal val="#ppt_x"/>
                                          </p:val>
                                        </p:tav>
                                      </p:tavLst>
                                    </p:anim>
                                    <p:anim calcmode="lin" valueType="num">
                                      <p:cBhvr>
                                        <p:cTn id="29" dur="1000" fill="hold"/>
                                        <p:tgtEl>
                                          <p:spTgt spid="21"/>
                                        </p:tgtEl>
                                        <p:attrNameLst>
                                          <p:attrName>ppt_y</p:attrName>
                                        </p:attrNameLst>
                                      </p:cBhvr>
                                      <p:tavLst>
                                        <p:tav tm="0">
                                          <p:val>
                                            <p:strVal val="#ppt_y"/>
                                          </p:val>
                                        </p:tav>
                                        <p:tav tm="100000">
                                          <p:val>
                                            <p:strVal val="#ppt_y"/>
                                          </p:val>
                                        </p:tav>
                                      </p:tavLst>
                                    </p:anim>
                                    <p:anim calcmode="lin" valueType="num">
                                      <p:cBhvr>
                                        <p:cTn id="30" dur="1000" fill="hold"/>
                                        <p:tgtEl>
                                          <p:spTgt spid="21"/>
                                        </p:tgtEl>
                                        <p:attrNameLst>
                                          <p:attrName>ppt_w</p:attrName>
                                        </p:attrNameLst>
                                      </p:cBhvr>
                                      <p:tavLst>
                                        <p:tav tm="0">
                                          <p:val>
                                            <p:fltVal val="0"/>
                                          </p:val>
                                        </p:tav>
                                        <p:tav tm="100000">
                                          <p:val>
                                            <p:strVal val="#ppt_w"/>
                                          </p:val>
                                        </p:tav>
                                      </p:tavLst>
                                    </p:anim>
                                    <p:anim calcmode="lin" valueType="num">
                                      <p:cBhvr>
                                        <p:cTn id="31" dur="1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 name="Picture 2" descr="0510029_01-A4-at-144-dpi"/>
          <p:cNvPicPr>
            <a:picLocks noChangeAspect="1" noChangeArrowheads="1"/>
          </p:cNvPicPr>
          <p:nvPr/>
        </p:nvPicPr>
        <p:blipFill>
          <a:blip r:embed="rId2"/>
          <a:srcRect l="9282"/>
          <a:stretch>
            <a:fillRect/>
          </a:stretch>
        </p:blipFill>
        <p:spPr bwMode="auto">
          <a:xfrm>
            <a:off x="0" y="0"/>
            <a:ext cx="9144000" cy="6543675"/>
          </a:xfrm>
          <a:prstGeom prst="rect">
            <a:avLst/>
          </a:prstGeom>
          <a:noFill/>
        </p:spPr>
      </p:pic>
      <p:pic>
        <p:nvPicPr>
          <p:cNvPr id="10" name="Picture 3" descr="0510029_01-A4-at-144-dpi"/>
          <p:cNvPicPr>
            <a:picLocks noChangeAspect="1" noChangeArrowheads="1"/>
          </p:cNvPicPr>
          <p:nvPr/>
        </p:nvPicPr>
        <p:blipFill>
          <a:blip r:embed="rId2">
            <a:lum bright="18000"/>
            <a:grayscl/>
          </a:blip>
          <a:srcRect l="9282"/>
          <a:stretch>
            <a:fillRect/>
          </a:stretch>
        </p:blipFill>
        <p:spPr bwMode="auto">
          <a:xfrm>
            <a:off x="0" y="0"/>
            <a:ext cx="9144000" cy="6543675"/>
          </a:xfrm>
          <a:prstGeom prst="rect">
            <a:avLst/>
          </a:prstGeom>
          <a:noFill/>
        </p:spPr>
      </p:pic>
      <p:sp>
        <p:nvSpPr>
          <p:cNvPr id="11" name="Rectangle 4"/>
          <p:cNvSpPr>
            <a:spLocks noChangeArrowheads="1"/>
          </p:cNvSpPr>
          <p:nvPr/>
        </p:nvSpPr>
        <p:spPr bwMode="auto">
          <a:xfrm>
            <a:off x="5029200" y="4608511"/>
            <a:ext cx="3965575" cy="1792289"/>
          </a:xfrm>
          <a:prstGeom prst="rect">
            <a:avLst/>
          </a:prstGeom>
          <a:solidFill>
            <a:srgbClr val="000000">
              <a:alpha val="44000"/>
            </a:srgbClr>
          </a:solidFill>
          <a:ln w="3175">
            <a:noFill/>
            <a:miter lim="800000"/>
            <a:headEnd/>
            <a:tailEnd/>
          </a:ln>
          <a:effectLst/>
        </p:spPr>
        <p:txBody>
          <a:bodyPr wrap="square"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12" name="Text Box 6"/>
          <p:cNvSpPr txBox="1">
            <a:spLocks noChangeArrowheads="1"/>
          </p:cNvSpPr>
          <p:nvPr/>
        </p:nvSpPr>
        <p:spPr bwMode="auto">
          <a:xfrm>
            <a:off x="0" y="7938"/>
            <a:ext cx="9144000" cy="648512"/>
          </a:xfrm>
          <a:prstGeom prst="rect">
            <a:avLst/>
          </a:prstGeom>
          <a:solidFill>
            <a:sysClr val="window" lastClr="FFFFFF">
              <a:alpha val="89000"/>
            </a:sysClr>
          </a:solidFill>
          <a:ln w="19050">
            <a:noFill/>
            <a:miter lim="800000"/>
            <a:headEnd/>
            <a:tailEnd type="none" w="sm" len="med"/>
          </a:ln>
          <a:effectLst/>
        </p:spPr>
        <p:txBody>
          <a:bodyPr lIns="90000" tIns="46800" rIns="90000" bIns="46800">
            <a:prstTxWarp prst="textNoShape">
              <a:avLst/>
            </a:prstTxWarp>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3600" b="0" i="0" u="none" strike="noStrike" kern="0" cap="none" spc="0" normalizeH="0" baseline="0" dirty="0" smtClean="0">
                <a:ln>
                  <a:noFill/>
                </a:ln>
                <a:solidFill>
                  <a:srgbClr val="333333"/>
                </a:solidFill>
                <a:effectLst/>
                <a:uLnTx/>
                <a:uFillTx/>
                <a:latin typeface="Trebuchet MS"/>
                <a:ea typeface="Arial" charset="0"/>
                <a:cs typeface="Trebuchet MS"/>
              </a:rPr>
              <a:t>The LHC Dipole Sections</a:t>
            </a:r>
            <a:endParaRPr kumimoji="0" lang="en-GB" sz="3600" b="0" i="0" u="none" strike="noStrike" kern="0" cap="none" spc="0" normalizeH="0" baseline="0" dirty="0">
              <a:ln>
                <a:noFill/>
              </a:ln>
              <a:solidFill>
                <a:srgbClr val="333333"/>
              </a:solidFill>
              <a:effectLst/>
              <a:uLnTx/>
              <a:uFillTx/>
              <a:latin typeface="Trebuchet MS"/>
              <a:ea typeface="Arial" charset="0"/>
              <a:cs typeface="Trebuchet MS"/>
            </a:endParaRPr>
          </a:p>
        </p:txBody>
      </p:sp>
      <p:sp>
        <p:nvSpPr>
          <p:cNvPr id="13" name="Text Box 7"/>
          <p:cNvSpPr txBox="1">
            <a:spLocks noChangeArrowheads="1"/>
          </p:cNvSpPr>
          <p:nvPr/>
        </p:nvSpPr>
        <p:spPr bwMode="auto">
          <a:xfrm>
            <a:off x="5109899" y="4608511"/>
            <a:ext cx="3876672" cy="1756508"/>
          </a:xfrm>
          <a:prstGeom prst="rect">
            <a:avLst/>
          </a:prstGeom>
          <a:noFill/>
          <a:ln w="3175">
            <a:noFill/>
            <a:miter lim="800000"/>
            <a:headEnd/>
            <a:tailEnd/>
          </a:ln>
          <a:effectLst/>
        </p:spPr>
        <p:txBody>
          <a:bodyPr wrap="square" lIns="90000" tIns="46800" rIns="90000" bIns="468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kern="0" dirty="0" smtClean="0">
                <a:solidFill>
                  <a:srgbClr val="FFFFFF"/>
                </a:solidFill>
                <a:latin typeface="Trebuchet MS"/>
                <a:cs typeface="Trebuchet MS"/>
              </a:rPr>
              <a:t>Most challenging component of LHC:</a:t>
            </a:r>
          </a:p>
          <a:p>
            <a:pPr marL="450850" lvl="1" indent="-184150" defTabSz="914400" fontAlgn="auto">
              <a:spcBef>
                <a:spcPts val="0"/>
              </a:spcBef>
              <a:spcAft>
                <a:spcPts val="0"/>
              </a:spcAft>
              <a:defRPr/>
            </a:pPr>
            <a:r>
              <a:rPr kumimoji="0" lang="en-GB" sz="1600" b="0" i="0" u="none" strike="noStrike" kern="0" cap="none" spc="0" normalizeH="0" baseline="0" noProof="0" dirty="0" smtClean="0">
                <a:ln>
                  <a:noFill/>
                </a:ln>
                <a:solidFill>
                  <a:srgbClr val="FFFFFF"/>
                </a:solidFill>
                <a:effectLst/>
                <a:uLnTx/>
                <a:uFillTx/>
                <a:latin typeface="Trebuchet MS"/>
                <a:cs typeface="Trebuchet MS"/>
              </a:rPr>
              <a:t>1232 </a:t>
            </a:r>
            <a:r>
              <a:rPr kumimoji="0" lang="en-GB" sz="1600" b="0" i="0" u="none" strike="noStrike" kern="0" cap="none" spc="0" normalizeH="0" baseline="0" noProof="0" dirty="0">
                <a:ln>
                  <a:noFill/>
                </a:ln>
                <a:solidFill>
                  <a:srgbClr val="FFFFFF"/>
                </a:solidFill>
                <a:effectLst/>
                <a:uLnTx/>
                <a:uFillTx/>
                <a:latin typeface="Trebuchet MS"/>
                <a:cs typeface="Trebuchet MS"/>
              </a:rPr>
              <a:t>superconducting</a:t>
            </a:r>
            <a:r>
              <a:rPr kumimoji="0" lang="en-GB" sz="1600" b="0" i="0" u="none" strike="noStrike" kern="0" cap="none" spc="0" normalizeH="0" baseline="0" noProof="0" dirty="0" smtClean="0">
                <a:ln>
                  <a:noFill/>
                </a:ln>
                <a:solidFill>
                  <a:srgbClr val="FFFFFF"/>
                </a:solidFill>
                <a:effectLst/>
                <a:uLnTx/>
                <a:uFillTx/>
                <a:latin typeface="Trebuchet MS"/>
                <a:cs typeface="Trebuchet MS"/>
              </a:rPr>
              <a:t> (1.9 K) dipoles </a:t>
            </a:r>
          </a:p>
          <a:p>
            <a:pPr marL="450850" lvl="1" indent="-184150" defTabSz="914400" fontAlgn="auto">
              <a:spcBef>
                <a:spcPts val="0"/>
              </a:spcBef>
              <a:spcAft>
                <a:spcPts val="0"/>
              </a:spcAft>
              <a:defRPr/>
            </a:pPr>
            <a:r>
              <a:rPr lang="en-GB" sz="1600" kern="0" noProof="0" dirty="0" smtClean="0">
                <a:solidFill>
                  <a:srgbClr val="FFFFFF"/>
                </a:solidFill>
                <a:latin typeface="Trebuchet MS"/>
                <a:cs typeface="Trebuchet MS"/>
              </a:rPr>
              <a:t>14.3 </a:t>
            </a:r>
            <a:r>
              <a:rPr lang="en-GB" sz="1600" kern="0" noProof="0" dirty="0" err="1" smtClean="0">
                <a:solidFill>
                  <a:srgbClr val="FFFFFF"/>
                </a:solidFill>
                <a:latin typeface="Trebuchet MS"/>
                <a:cs typeface="Trebuchet MS"/>
              </a:rPr>
              <a:t>m</a:t>
            </a:r>
            <a:r>
              <a:rPr lang="en-GB" sz="1600" kern="0" noProof="0" dirty="0" smtClean="0">
                <a:solidFill>
                  <a:srgbClr val="FFFFFF"/>
                </a:solidFill>
                <a:latin typeface="Trebuchet MS"/>
                <a:cs typeface="Trebuchet MS"/>
              </a:rPr>
              <a:t> length, 1.9 K cold</a:t>
            </a:r>
            <a:endParaRPr kumimoji="0" lang="en-GB" sz="1600" b="0" i="0" u="none" strike="noStrike" kern="0" cap="none" spc="0" normalizeH="0" baseline="0" noProof="0" dirty="0" smtClean="0">
              <a:ln>
                <a:noFill/>
              </a:ln>
              <a:solidFill>
                <a:srgbClr val="FFFFFF"/>
              </a:solidFill>
              <a:effectLst/>
              <a:uLnTx/>
              <a:uFillTx/>
              <a:latin typeface="Trebuchet MS"/>
              <a:cs typeface="Trebuchet MS"/>
            </a:endParaRPr>
          </a:p>
          <a:p>
            <a:pPr marL="450850" lvl="1" indent="-184150" defTabSz="914400" fontAlgn="auto">
              <a:spcBef>
                <a:spcPts val="0"/>
              </a:spcBef>
              <a:spcAft>
                <a:spcPts val="0"/>
              </a:spcAft>
              <a:defRPr/>
            </a:pPr>
            <a:r>
              <a:rPr kumimoji="0" lang="en-GB" sz="1600" b="0" i="0" u="none" strike="noStrike" kern="0" cap="none" spc="0" normalizeH="0" baseline="0" noProof="0" dirty="0">
                <a:ln>
                  <a:noFill/>
                </a:ln>
                <a:solidFill>
                  <a:srgbClr val="FFFFFF"/>
                </a:solidFill>
                <a:effectLst/>
                <a:uLnTx/>
                <a:uFillTx/>
                <a:latin typeface="Trebuchet MS"/>
                <a:cs typeface="Trebuchet MS"/>
              </a:rPr>
              <a:t>8.3 Tesla </a:t>
            </a:r>
            <a:r>
              <a:rPr kumimoji="0" lang="en-GB" sz="1600" b="0" i="0" u="none" strike="noStrike" kern="0" cap="none" spc="0" normalizeH="0" baseline="0" noProof="0" dirty="0" err="1">
                <a:ln>
                  <a:noFill/>
                </a:ln>
                <a:solidFill>
                  <a:srgbClr val="FFFFFF"/>
                </a:solidFill>
                <a:effectLst/>
                <a:uLnTx/>
                <a:uFillTx/>
                <a:latin typeface="Trebuchet MS"/>
                <a:cs typeface="Trebuchet MS"/>
                <a:sym typeface="Wingdings" charset="2"/>
              </a:rPr>
              <a:t></a:t>
            </a:r>
            <a:r>
              <a:rPr kumimoji="0" lang="en-GB" sz="1600" b="0" i="0" u="none" strike="noStrike" kern="0" cap="none" spc="0" normalizeH="0" baseline="0" noProof="0" dirty="0">
                <a:ln>
                  <a:noFill/>
                </a:ln>
                <a:solidFill>
                  <a:srgbClr val="FFFFFF"/>
                </a:solidFill>
                <a:effectLst/>
                <a:uLnTx/>
                <a:uFillTx/>
                <a:latin typeface="Trebuchet MS"/>
                <a:cs typeface="Trebuchet MS"/>
              </a:rPr>
              <a:t> </a:t>
            </a:r>
            <a:r>
              <a:rPr kumimoji="0" lang="en-GB" sz="1600" b="0" i="1" u="none" strike="noStrike" kern="0" cap="none" spc="0" normalizeH="0" baseline="0" noProof="0" dirty="0">
                <a:ln>
                  <a:noFill/>
                </a:ln>
                <a:solidFill>
                  <a:srgbClr val="FFFFFF"/>
                </a:solidFill>
                <a:effectLst/>
                <a:uLnTx/>
                <a:uFillTx/>
                <a:latin typeface="Trebuchet MS"/>
                <a:cs typeface="Trebuchet MS"/>
              </a:rPr>
              <a:t>E</a:t>
            </a:r>
            <a:r>
              <a:rPr kumimoji="0" lang="en-GB" sz="1600" b="0" i="0" u="none" strike="noStrike" kern="0" cap="none" spc="0" normalizeH="0" baseline="0" noProof="0" dirty="0">
                <a:ln>
                  <a:noFill/>
                </a:ln>
                <a:solidFill>
                  <a:srgbClr val="FFFFFF"/>
                </a:solidFill>
                <a:effectLst/>
                <a:uLnTx/>
                <a:uFillTx/>
                <a:latin typeface="Trebuchet MS"/>
                <a:cs typeface="Trebuchet MS"/>
              </a:rPr>
              <a:t> = 7 </a:t>
            </a:r>
            <a:r>
              <a:rPr kumimoji="0" lang="en-GB" sz="1600" b="0" i="0" u="none" strike="noStrike" kern="0" cap="none" spc="0" normalizeH="0" baseline="0" noProof="0" dirty="0" err="1">
                <a:ln>
                  <a:noFill/>
                </a:ln>
                <a:solidFill>
                  <a:srgbClr val="FFFFFF"/>
                </a:solidFill>
                <a:effectLst/>
                <a:uLnTx/>
                <a:uFillTx/>
                <a:latin typeface="Trebuchet MS"/>
                <a:cs typeface="Trebuchet MS"/>
              </a:rPr>
              <a:t>TeV</a:t>
            </a:r>
            <a:endParaRPr kumimoji="0" lang="en-GB" sz="1600" b="0" i="0" u="none" strike="noStrike" kern="0" cap="none" spc="0" normalizeH="0" baseline="0" noProof="0" dirty="0">
              <a:ln>
                <a:noFill/>
              </a:ln>
              <a:solidFill>
                <a:srgbClr val="FFFFFF"/>
              </a:solidFill>
              <a:effectLst/>
              <a:uLnTx/>
              <a:uFillTx/>
              <a:latin typeface="Trebuchet MS"/>
              <a:cs typeface="Trebuchet MS"/>
            </a:endParaRPr>
          </a:p>
          <a:p>
            <a:pPr marL="450850" lvl="1" indent="-184150" defTabSz="914400" fontAlgn="auto">
              <a:spcBef>
                <a:spcPts val="0"/>
              </a:spcBef>
              <a:spcAft>
                <a:spcPts val="0"/>
              </a:spcAft>
              <a:defRPr/>
            </a:pPr>
            <a:r>
              <a:rPr kumimoji="0" lang="en-GB" sz="1600" b="0" i="0" u="none" strike="noStrike" kern="0" cap="none" spc="0" normalizeH="0" baseline="0" noProof="0" dirty="0">
                <a:ln>
                  <a:noFill/>
                </a:ln>
                <a:solidFill>
                  <a:srgbClr val="FFFFFF"/>
                </a:solidFill>
                <a:effectLst/>
                <a:uLnTx/>
                <a:uFillTx/>
                <a:latin typeface="Trebuchet MS"/>
                <a:cs typeface="Trebuchet MS"/>
              </a:rPr>
              <a:t>11850 A</a:t>
            </a:r>
            <a:r>
              <a:rPr kumimoji="0" lang="en-GB" sz="1600" b="0" i="0" u="none" strike="noStrike" kern="0" cap="none" spc="0" normalizeH="0" baseline="0" noProof="0" dirty="0" smtClean="0">
                <a:ln>
                  <a:noFill/>
                </a:ln>
                <a:solidFill>
                  <a:srgbClr val="FFFFFF"/>
                </a:solidFill>
                <a:effectLst/>
                <a:uLnTx/>
                <a:uFillTx/>
                <a:latin typeface="Trebuchet MS"/>
                <a:cs typeface="Trebuchet MS"/>
              </a:rPr>
              <a:t> total current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smtClean="0">
                <a:ln>
                  <a:noFill/>
                </a:ln>
                <a:solidFill>
                  <a:srgbClr val="FFFFFF"/>
                </a:solidFill>
                <a:effectLst/>
                <a:uLnTx/>
                <a:uFillTx/>
                <a:latin typeface="Trebuchet MS"/>
                <a:cs typeface="Trebuchet MS"/>
              </a:rPr>
              <a:t>Also: 392 </a:t>
            </a:r>
            <a:r>
              <a:rPr kumimoji="0" lang="en-GB" sz="1400" b="0" i="0" u="none" strike="noStrike" kern="0" cap="none" spc="0" normalizeH="0" baseline="0" noProof="0" dirty="0">
                <a:ln>
                  <a:noFill/>
                </a:ln>
                <a:solidFill>
                  <a:srgbClr val="FFFFFF"/>
                </a:solidFill>
                <a:effectLst/>
                <a:uLnTx/>
                <a:uFillTx/>
                <a:latin typeface="Trebuchet MS"/>
                <a:cs typeface="Trebuchet MS"/>
              </a:rPr>
              <a:t>focusing </a:t>
            </a:r>
            <a:r>
              <a:rPr kumimoji="0" lang="en-GB" sz="1400" b="0" i="0" u="none" strike="noStrike" kern="0" cap="none" spc="0" normalizeH="0" baseline="0" noProof="0" dirty="0" err="1" smtClean="0">
                <a:ln>
                  <a:noFill/>
                </a:ln>
                <a:solidFill>
                  <a:srgbClr val="FFFFFF"/>
                </a:solidFill>
                <a:effectLst/>
                <a:uLnTx/>
                <a:uFillTx/>
                <a:latin typeface="Trebuchet MS"/>
                <a:cs typeface="Trebuchet MS"/>
              </a:rPr>
              <a:t>quadrupoles</a:t>
            </a:r>
            <a:r>
              <a:rPr kumimoji="0" lang="en-GB" sz="1400" b="0" i="0" u="none" strike="noStrike" kern="0" cap="none" spc="0" normalizeH="0" baseline="0" noProof="0" dirty="0" smtClean="0">
                <a:ln>
                  <a:noFill/>
                </a:ln>
                <a:solidFill>
                  <a:srgbClr val="FFFFFF"/>
                </a:solidFill>
                <a:effectLst/>
                <a:uLnTx/>
                <a:uFillTx/>
                <a:latin typeface="Trebuchet MS"/>
                <a:cs typeface="Trebuchet MS"/>
              </a:rPr>
              <a:t> and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Trebuchet MS"/>
                <a:cs typeface="Trebuchet MS"/>
              </a:rPr>
              <a:t>3700 </a:t>
            </a:r>
            <a:r>
              <a:rPr kumimoji="0" lang="en-GB" sz="1400" b="0" i="0" u="none" strike="noStrike" kern="0" cap="none" spc="0" normalizeH="0" baseline="0" noProof="0" dirty="0" err="1">
                <a:ln>
                  <a:noFill/>
                </a:ln>
                <a:solidFill>
                  <a:srgbClr val="FFFFFF"/>
                </a:solidFill>
                <a:effectLst/>
                <a:uLnTx/>
                <a:uFillTx/>
                <a:latin typeface="Trebuchet MS"/>
                <a:cs typeface="Trebuchet MS"/>
              </a:rPr>
              <a:t>multipole</a:t>
            </a:r>
            <a:r>
              <a:rPr kumimoji="0" lang="en-GB" sz="1400" b="0" i="0" u="none" strike="noStrike" kern="0" cap="none" spc="0" normalizeH="0" baseline="0" noProof="0" dirty="0">
                <a:ln>
                  <a:noFill/>
                </a:ln>
                <a:solidFill>
                  <a:srgbClr val="FFFFFF"/>
                </a:solidFill>
                <a:effectLst/>
                <a:uLnTx/>
                <a:uFillTx/>
                <a:latin typeface="Trebuchet MS"/>
                <a:cs typeface="Trebuchet MS"/>
              </a:rPr>
              <a:t> corrector magnets</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3000"/>
                                        <p:tgtEl>
                                          <p:spTgt spid="10"/>
                                        </p:tgtEl>
                                      </p:cBhvr>
                                    </p:animEffect>
                                    <p:set>
                                      <p:cBhvr>
                                        <p:cTn id="7" dur="1" fill="hold">
                                          <p:stCondLst>
                                            <p:cond delay="2999"/>
                                          </p:stCondLst>
                                        </p:cTn>
                                        <p:tgtEl>
                                          <p:spTgt spid="10"/>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 name="Picture 3" descr="0510029_01-A4-at-144-dpi"/>
          <p:cNvPicPr>
            <a:picLocks noChangeAspect="1" noChangeArrowheads="1"/>
          </p:cNvPicPr>
          <p:nvPr/>
        </p:nvPicPr>
        <p:blipFill>
          <a:blip r:embed="rId2">
            <a:lum bright="18000"/>
            <a:grayscl/>
          </a:blip>
          <a:srcRect l="9282"/>
          <a:stretch>
            <a:fillRect/>
          </a:stretch>
        </p:blipFill>
        <p:spPr bwMode="auto">
          <a:xfrm>
            <a:off x="0" y="0"/>
            <a:ext cx="9144000" cy="6543675"/>
          </a:xfrm>
          <a:prstGeom prst="rect">
            <a:avLst/>
          </a:prstGeom>
          <a:noFill/>
        </p:spPr>
      </p:pic>
      <p:sp>
        <p:nvSpPr>
          <p:cNvPr id="12" name="Text Box 6"/>
          <p:cNvSpPr txBox="1">
            <a:spLocks noChangeArrowheads="1"/>
          </p:cNvSpPr>
          <p:nvPr/>
        </p:nvSpPr>
        <p:spPr bwMode="auto">
          <a:xfrm>
            <a:off x="0" y="7938"/>
            <a:ext cx="9144000" cy="648512"/>
          </a:xfrm>
          <a:prstGeom prst="rect">
            <a:avLst/>
          </a:prstGeom>
          <a:solidFill>
            <a:sysClr val="window" lastClr="FFFFFF">
              <a:alpha val="89000"/>
            </a:sysClr>
          </a:solidFill>
          <a:ln w="19050">
            <a:noFill/>
            <a:miter lim="800000"/>
            <a:headEnd/>
            <a:tailEnd type="none" w="sm" len="med"/>
          </a:ln>
          <a:effectLst/>
        </p:spPr>
        <p:txBody>
          <a:bodyPr lIns="90000" tIns="46800" rIns="90000" bIns="46800">
            <a:prstTxWarp prst="textNoShape">
              <a:avLst/>
            </a:prstTxWarp>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3600" b="0" i="0" u="none" strike="noStrike" kern="0" cap="none" spc="0" normalizeH="0" baseline="0" dirty="0" smtClean="0">
                <a:ln>
                  <a:noFill/>
                </a:ln>
                <a:solidFill>
                  <a:srgbClr val="333333"/>
                </a:solidFill>
                <a:effectLst/>
                <a:uLnTx/>
                <a:uFillTx/>
                <a:latin typeface="Trebuchet MS"/>
                <a:ea typeface="Arial" charset="0"/>
                <a:cs typeface="Trebuchet MS"/>
              </a:rPr>
              <a:t>The LHC Dipole Sections</a:t>
            </a:r>
            <a:endParaRPr kumimoji="0" lang="en-GB" sz="3600" b="0" i="0" u="none" strike="noStrike" kern="0" cap="none" spc="0" normalizeH="0" baseline="0" dirty="0">
              <a:ln>
                <a:noFill/>
              </a:ln>
              <a:solidFill>
                <a:srgbClr val="333333"/>
              </a:solidFill>
              <a:effectLst/>
              <a:uLnTx/>
              <a:uFillTx/>
              <a:latin typeface="Trebuchet MS"/>
              <a:ea typeface="Arial" charset="0"/>
              <a:cs typeface="Trebuchet MS"/>
            </a:endParaRPr>
          </a:p>
        </p:txBody>
      </p:sp>
      <p:sp>
        <p:nvSpPr>
          <p:cNvPr id="14" name="Rectangle 13"/>
          <p:cNvSpPr/>
          <p:nvPr/>
        </p:nvSpPr>
        <p:spPr>
          <a:xfrm>
            <a:off x="0" y="2057400"/>
            <a:ext cx="9144000" cy="2514600"/>
          </a:xfrm>
          <a:prstGeom prst="rect">
            <a:avLst/>
          </a:prstGeom>
          <a:solidFill>
            <a:schemeClr val="bg1">
              <a:alpha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152401" y="2328208"/>
            <a:ext cx="8991600" cy="1938992"/>
          </a:xfrm>
          <a:prstGeom prst="rect">
            <a:avLst/>
          </a:prstGeom>
          <a:noFill/>
        </p:spPr>
        <p:txBody>
          <a:bodyPr wrap="square" rtlCol="0">
            <a:spAutoFit/>
          </a:bodyPr>
          <a:lstStyle/>
          <a:p>
            <a:r>
              <a:rPr lang="en-GB" dirty="0" smtClean="0">
                <a:solidFill>
                  <a:srgbClr val="FF0000"/>
                </a:solidFill>
                <a:latin typeface="Trebuchet MS"/>
                <a:cs typeface="Trebuchet MS"/>
              </a:rPr>
              <a:t>As a consequence of an accident on September 2008, the dipole currents cannot presently be raised to full power. The LHC is thus constrained to run at 7 </a:t>
            </a:r>
            <a:r>
              <a:rPr lang="en-GB" dirty="0" err="1" smtClean="0">
                <a:solidFill>
                  <a:srgbClr val="FF0000"/>
                </a:solidFill>
                <a:latin typeface="Trebuchet MS"/>
                <a:cs typeface="Trebuchet MS"/>
              </a:rPr>
              <a:t>TeV</a:t>
            </a:r>
            <a:r>
              <a:rPr lang="en-GB" dirty="0" smtClean="0">
                <a:solidFill>
                  <a:srgbClr val="FF0000"/>
                </a:solidFill>
                <a:latin typeface="Trebuchet MS"/>
                <a:cs typeface="Trebuchet MS"/>
              </a:rPr>
              <a:t> CM energy in 2010 and 2011, possibly being raised to 8 </a:t>
            </a:r>
            <a:r>
              <a:rPr lang="en-GB" dirty="0" err="1" smtClean="0">
                <a:solidFill>
                  <a:srgbClr val="FF0000"/>
                </a:solidFill>
                <a:latin typeface="Trebuchet MS"/>
                <a:cs typeface="Trebuchet MS"/>
              </a:rPr>
              <a:t>TeV</a:t>
            </a:r>
            <a:r>
              <a:rPr lang="en-GB" dirty="0" smtClean="0">
                <a:solidFill>
                  <a:srgbClr val="FF0000"/>
                </a:solidFill>
                <a:latin typeface="Trebuchet MS"/>
                <a:cs typeface="Trebuchet MS"/>
              </a:rPr>
              <a:t> in 2012. After a repair in 2013/14        14 </a:t>
            </a:r>
            <a:r>
              <a:rPr lang="en-GB" dirty="0" err="1" smtClean="0">
                <a:solidFill>
                  <a:srgbClr val="FF0000"/>
                </a:solidFill>
                <a:latin typeface="Trebuchet MS"/>
                <a:cs typeface="Trebuchet MS"/>
              </a:rPr>
              <a:t>TeV</a:t>
            </a:r>
            <a:r>
              <a:rPr lang="en-GB" dirty="0" smtClean="0">
                <a:solidFill>
                  <a:srgbClr val="FF0000"/>
                </a:solidFill>
                <a:latin typeface="Trebuchet MS"/>
                <a:cs typeface="Trebuchet MS"/>
              </a:rPr>
              <a:t> CM energy will be targeted.</a:t>
            </a:r>
            <a:endParaRPr lang="en-GB" dirty="0">
              <a:solidFill>
                <a:srgbClr val="FF0000"/>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141"/>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a:spcBef>
                <a:spcPct val="50000"/>
              </a:spcBef>
            </a:pPr>
            <a:r>
              <a:rPr lang="en-GB" sz="3600" dirty="0" smtClean="0">
                <a:solidFill>
                  <a:srgbClr val="333333"/>
                </a:solidFill>
                <a:latin typeface="Trebuchet MS"/>
                <a:ea typeface="Arial" charset="0"/>
                <a:cs typeface="Trebuchet MS"/>
              </a:rPr>
              <a:t>Particle Physics Scales</a:t>
            </a:r>
            <a:endParaRPr lang="en-GB" sz="3600" dirty="0">
              <a:solidFill>
                <a:srgbClr val="333333"/>
              </a:solidFill>
              <a:latin typeface="Trebuchet MS"/>
              <a:ea typeface="Arial" charset="0"/>
              <a:cs typeface="Trebuchet MS"/>
            </a:endParaRPr>
          </a:p>
        </p:txBody>
      </p:sp>
      <p:sp>
        <p:nvSpPr>
          <p:cNvPr id="69" name="Rectangle 145"/>
          <p:cNvSpPr>
            <a:spLocks noChangeArrowheads="1"/>
          </p:cNvSpPr>
          <p:nvPr/>
        </p:nvSpPr>
        <p:spPr bwMode="auto">
          <a:xfrm>
            <a:off x="1" y="1295400"/>
            <a:ext cx="9144000" cy="4572000"/>
          </a:xfrm>
          <a:prstGeom prst="rect">
            <a:avLst/>
          </a:prstGeom>
          <a:solidFill>
            <a:srgbClr val="FFFFFF">
              <a:alpha val="91000"/>
            </a:srgbClr>
          </a:solidFill>
          <a:ln w="3175">
            <a:noFill/>
            <a:miter lim="800000"/>
            <a:headEnd/>
            <a:tailEnd/>
          </a:ln>
          <a:effectLst/>
        </p:spPr>
        <p:txBody>
          <a:bodyPr wrap="square" lIns="90000" tIns="46800" rIns="90000" bIns="46800" anchor="ctr">
            <a:prstTxWarp prst="textNoShape">
              <a:avLst/>
            </a:prstTxWarp>
            <a:spAutoFit/>
          </a:bodyPr>
          <a:lstStyle/>
          <a:p>
            <a:endParaRPr lang="en-GB"/>
          </a:p>
        </p:txBody>
      </p:sp>
      <p:grpSp>
        <p:nvGrpSpPr>
          <p:cNvPr id="71" name="Group 70"/>
          <p:cNvGrpSpPr/>
          <p:nvPr/>
        </p:nvGrpSpPr>
        <p:grpSpPr>
          <a:xfrm>
            <a:off x="1588" y="1447800"/>
            <a:ext cx="8937625" cy="2895600"/>
            <a:chOff x="0" y="2743200"/>
            <a:chExt cx="8937625" cy="2895600"/>
          </a:xfrm>
          <a:effectLst/>
        </p:grpSpPr>
        <p:pic>
          <p:nvPicPr>
            <p:cNvPr id="72" name="Picture 76"/>
            <p:cNvPicPr>
              <a:picLocks noChangeAspect="1" noChangeArrowheads="1"/>
            </p:cNvPicPr>
            <p:nvPr/>
          </p:nvPicPr>
          <p:blipFill>
            <a:blip r:embed="rId3">
              <a:clrChange>
                <a:clrFrom>
                  <a:srgbClr val="FFFFFF"/>
                </a:clrFrom>
                <a:clrTo>
                  <a:srgbClr val="FFFFFF">
                    <a:alpha val="0"/>
                  </a:srgbClr>
                </a:clrTo>
              </a:clrChange>
            </a:blip>
            <a:srcRect l="6943" t="26376" r="7489" b="36444"/>
            <a:stretch>
              <a:fillRect/>
            </a:stretch>
          </p:blipFill>
          <p:spPr bwMode="auto">
            <a:xfrm>
              <a:off x="0" y="3124200"/>
              <a:ext cx="8937625" cy="1901825"/>
            </a:xfrm>
            <a:prstGeom prst="rect">
              <a:avLst/>
            </a:prstGeom>
            <a:noFill/>
            <a:ln w="3175">
              <a:noFill/>
              <a:miter lim="800000"/>
              <a:headEnd/>
              <a:tailEnd/>
            </a:ln>
            <a:effectLst>
              <a:outerShdw blurRad="177800" dist="38100" dir="2700000">
                <a:srgbClr val="000000">
                  <a:alpha val="11000"/>
                </a:srgbClr>
              </a:outerShdw>
            </a:effectLst>
          </p:spPr>
        </p:pic>
        <p:pic>
          <p:nvPicPr>
            <p:cNvPr id="73" name="Picture 77"/>
            <p:cNvPicPr>
              <a:picLocks noChangeAspect="1" noChangeArrowheads="1"/>
            </p:cNvPicPr>
            <p:nvPr/>
          </p:nvPicPr>
          <p:blipFill>
            <a:blip r:embed="rId3">
              <a:clrChange>
                <a:clrFrom>
                  <a:srgbClr val="FFFFFF"/>
                </a:clrFrom>
                <a:clrTo>
                  <a:srgbClr val="FFFFFF">
                    <a:alpha val="0"/>
                  </a:srgbClr>
                </a:clrTo>
              </a:clrChange>
            </a:blip>
            <a:srcRect l="6943" t="60701" r="81857" b="24683"/>
            <a:stretch>
              <a:fillRect/>
            </a:stretch>
          </p:blipFill>
          <p:spPr bwMode="auto">
            <a:xfrm>
              <a:off x="1588" y="4891088"/>
              <a:ext cx="1169987" cy="747712"/>
            </a:xfrm>
            <a:prstGeom prst="rect">
              <a:avLst/>
            </a:prstGeom>
            <a:noFill/>
            <a:ln w="3175">
              <a:noFill/>
              <a:miter lim="800000"/>
              <a:headEnd/>
              <a:tailEnd/>
            </a:ln>
            <a:effectLst/>
          </p:spPr>
        </p:pic>
        <p:sp>
          <p:nvSpPr>
            <p:cNvPr id="74" name="Text Box 80"/>
            <p:cNvSpPr txBox="1">
              <a:spLocks noChangeArrowheads="1"/>
            </p:cNvSpPr>
            <p:nvPr/>
          </p:nvSpPr>
          <p:spPr bwMode="auto">
            <a:xfrm>
              <a:off x="2339453" y="3469265"/>
              <a:ext cx="1467666"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latin typeface="Trebuchet MS"/>
                  <a:cs typeface="Trebuchet MS"/>
                </a:rPr>
                <a:t>10</a:t>
              </a:r>
              <a:r>
                <a:rPr lang="en-GB" sz="1600" baseline="30000" dirty="0" smtClean="0">
                  <a:latin typeface="Trebuchet MS"/>
                  <a:ea typeface="Arial" charset="0"/>
                  <a:cs typeface="Trebuchet MS"/>
                </a:rPr>
                <a:t>−9</a:t>
              </a:r>
              <a:r>
                <a:rPr lang="en-GB" sz="1600" dirty="0" smtClean="0">
                  <a:latin typeface="Trebuchet MS"/>
                  <a:ea typeface="Arial" charset="0"/>
                  <a:cs typeface="Trebuchet MS"/>
                </a:rPr>
                <a:t> − 10</a:t>
              </a:r>
              <a:r>
                <a:rPr lang="en-GB" sz="1600" baseline="30000" dirty="0" smtClean="0">
                  <a:latin typeface="Trebuchet MS"/>
                  <a:ea typeface="Arial" charset="0"/>
                  <a:cs typeface="Trebuchet MS"/>
                </a:rPr>
                <a:t>−8</a:t>
              </a:r>
              <a:r>
                <a:rPr lang="en-GB" sz="1600" dirty="0" smtClean="0">
                  <a:latin typeface="Trebuchet MS"/>
                  <a:ea typeface="Arial" charset="0"/>
                  <a:cs typeface="Trebuchet MS"/>
                </a:rPr>
                <a:t> </a:t>
              </a:r>
              <a:r>
                <a:rPr lang="en-GB" sz="1600" dirty="0">
                  <a:latin typeface="Trebuchet MS"/>
                  <a:ea typeface="Arial" charset="0"/>
                  <a:cs typeface="Trebuchet MS"/>
                </a:rPr>
                <a:t>cm</a:t>
              </a:r>
            </a:p>
          </p:txBody>
        </p:sp>
        <p:sp>
          <p:nvSpPr>
            <p:cNvPr id="75" name="Text Box 81"/>
            <p:cNvSpPr txBox="1">
              <a:spLocks noChangeArrowheads="1"/>
            </p:cNvSpPr>
            <p:nvPr/>
          </p:nvSpPr>
          <p:spPr bwMode="auto">
            <a:xfrm>
              <a:off x="3922715" y="3328458"/>
              <a:ext cx="981756"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latin typeface="Trebuchet MS"/>
                  <a:cs typeface="Trebuchet MS"/>
                </a:rPr>
                <a:t>10</a:t>
              </a:r>
              <a:r>
                <a:rPr lang="en-GB" sz="1600" baseline="30000" dirty="0" smtClean="0">
                  <a:latin typeface="Trebuchet MS"/>
                  <a:ea typeface="Arial" charset="0"/>
                  <a:cs typeface="Trebuchet MS"/>
                </a:rPr>
                <a:t>−13</a:t>
              </a:r>
              <a:r>
                <a:rPr lang="en-GB" sz="1600" dirty="0" smtClean="0">
                  <a:latin typeface="Trebuchet MS"/>
                  <a:ea typeface="Arial" charset="0"/>
                  <a:cs typeface="Trebuchet MS"/>
                </a:rPr>
                <a:t> </a:t>
              </a:r>
              <a:r>
                <a:rPr lang="en-GB" sz="1600" dirty="0">
                  <a:latin typeface="Trebuchet MS"/>
                  <a:ea typeface="Arial" charset="0"/>
                  <a:cs typeface="Trebuchet MS"/>
                </a:rPr>
                <a:t>cm</a:t>
              </a:r>
            </a:p>
          </p:txBody>
        </p:sp>
        <p:sp>
          <p:nvSpPr>
            <p:cNvPr id="76" name="Text Box 82"/>
            <p:cNvSpPr txBox="1">
              <a:spLocks noChangeArrowheads="1"/>
            </p:cNvSpPr>
            <p:nvPr/>
          </p:nvSpPr>
          <p:spPr bwMode="auto">
            <a:xfrm>
              <a:off x="5522917" y="3058583"/>
              <a:ext cx="981756"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latin typeface="Trebuchet MS"/>
                  <a:cs typeface="Trebuchet MS"/>
                </a:rPr>
                <a:t>10</a:t>
              </a:r>
              <a:r>
                <a:rPr lang="en-GB" sz="1600" baseline="30000" dirty="0" smtClean="0">
                  <a:latin typeface="Trebuchet MS"/>
                  <a:ea typeface="Arial" charset="0"/>
                  <a:cs typeface="Trebuchet MS"/>
                </a:rPr>
                <a:t>−14</a:t>
              </a:r>
              <a:r>
                <a:rPr lang="en-GB" sz="1600" dirty="0" smtClean="0">
                  <a:latin typeface="Trebuchet MS"/>
                  <a:ea typeface="Arial" charset="0"/>
                  <a:cs typeface="Trebuchet MS"/>
                </a:rPr>
                <a:t> </a:t>
              </a:r>
              <a:r>
                <a:rPr lang="en-GB" sz="1600" dirty="0">
                  <a:latin typeface="Trebuchet MS"/>
                  <a:ea typeface="Arial" charset="0"/>
                  <a:cs typeface="Trebuchet MS"/>
                </a:rPr>
                <a:t>cm</a:t>
              </a:r>
            </a:p>
          </p:txBody>
        </p:sp>
        <p:sp>
          <p:nvSpPr>
            <p:cNvPr id="77" name="Text Box 83"/>
            <p:cNvSpPr txBox="1">
              <a:spLocks noChangeArrowheads="1"/>
            </p:cNvSpPr>
            <p:nvPr/>
          </p:nvSpPr>
          <p:spPr bwMode="auto">
            <a:xfrm>
              <a:off x="7290327" y="2743200"/>
              <a:ext cx="1252463"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solidFill>
                    <a:srgbClr val="D00209"/>
                  </a:solidFill>
                  <a:latin typeface="Trebuchet MS"/>
                  <a:cs typeface="Trebuchet MS"/>
                </a:rPr>
                <a:t>&lt; </a:t>
              </a:r>
              <a:r>
                <a:rPr lang="en-GB" sz="1600" dirty="0" smtClean="0">
                  <a:solidFill>
                    <a:srgbClr val="D00209"/>
                  </a:solidFill>
                  <a:latin typeface="Trebuchet MS"/>
                  <a:cs typeface="Trebuchet MS"/>
                </a:rPr>
                <a:t>10</a:t>
              </a:r>
              <a:r>
                <a:rPr lang="en-GB" sz="1600" baseline="30000" dirty="0" smtClean="0">
                  <a:solidFill>
                    <a:srgbClr val="D00209"/>
                  </a:solidFill>
                  <a:latin typeface="Trebuchet MS"/>
                  <a:ea typeface="Arial" charset="0"/>
                  <a:cs typeface="Trebuchet MS"/>
                </a:rPr>
                <a:t>−17</a:t>
              </a:r>
              <a:r>
                <a:rPr lang="en-GB" sz="1600" dirty="0" smtClean="0">
                  <a:solidFill>
                    <a:srgbClr val="D00209"/>
                  </a:solidFill>
                  <a:latin typeface="Trebuchet MS"/>
                  <a:ea typeface="Arial" charset="0"/>
                  <a:cs typeface="Trebuchet MS"/>
                </a:rPr>
                <a:t> cm ?</a:t>
              </a:r>
              <a:endParaRPr lang="en-GB" sz="1600" dirty="0">
                <a:solidFill>
                  <a:srgbClr val="D00209"/>
                </a:solidFill>
                <a:latin typeface="Trebuchet MS"/>
                <a:ea typeface="Arial" charset="0"/>
                <a:cs typeface="Trebuchet MS"/>
              </a:endParaRPr>
            </a:p>
          </p:txBody>
        </p:sp>
        <p:sp>
          <p:nvSpPr>
            <p:cNvPr id="78" name="Text Box 84"/>
            <p:cNvSpPr txBox="1">
              <a:spLocks noChangeArrowheads="1"/>
            </p:cNvSpPr>
            <p:nvPr/>
          </p:nvSpPr>
          <p:spPr bwMode="auto">
            <a:xfrm>
              <a:off x="1232963" y="3744913"/>
              <a:ext cx="1478420"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latin typeface="Trebuchet MS"/>
                  <a:cs typeface="Trebuchet MS"/>
                </a:rPr>
                <a:t>10</a:t>
              </a:r>
              <a:r>
                <a:rPr lang="en-GB" sz="1600" baseline="30000" dirty="0">
                  <a:latin typeface="Trebuchet MS"/>
                  <a:ea typeface="Arial" charset="0"/>
                  <a:cs typeface="Trebuchet MS"/>
                </a:rPr>
                <a:t>–</a:t>
              </a:r>
              <a:r>
                <a:rPr lang="en-GB" sz="1600" baseline="30000" dirty="0" smtClean="0">
                  <a:latin typeface="Trebuchet MS"/>
                  <a:ea typeface="Arial" charset="0"/>
                  <a:cs typeface="Trebuchet MS"/>
                </a:rPr>
                <a:t>9</a:t>
              </a:r>
              <a:r>
                <a:rPr lang="en-GB" sz="1600" dirty="0" smtClean="0">
                  <a:latin typeface="Trebuchet MS"/>
                  <a:ea typeface="Arial" charset="0"/>
                  <a:cs typeface="Trebuchet MS"/>
                </a:rPr>
                <a:t> − 10</a:t>
              </a:r>
              <a:r>
                <a:rPr lang="en-GB" sz="1600" baseline="30000" dirty="0" smtClean="0">
                  <a:latin typeface="Trebuchet MS"/>
                  <a:ea typeface="Arial" charset="0"/>
                  <a:cs typeface="Trebuchet MS"/>
                </a:rPr>
                <a:t>−7</a:t>
              </a:r>
              <a:r>
                <a:rPr lang="en-GB" sz="1600" dirty="0" smtClean="0">
                  <a:latin typeface="Trebuchet MS"/>
                  <a:ea typeface="Arial" charset="0"/>
                  <a:cs typeface="Trebuchet MS"/>
                </a:rPr>
                <a:t> </a:t>
              </a:r>
              <a:r>
                <a:rPr lang="en-GB" sz="1600" dirty="0">
                  <a:latin typeface="Trebuchet MS"/>
                  <a:ea typeface="Arial" charset="0"/>
                  <a:cs typeface="Trebuchet MS"/>
                </a:rPr>
                <a:t>cm</a:t>
              </a:r>
            </a:p>
          </p:txBody>
        </p:sp>
      </p:grpSp>
      <p:sp>
        <p:nvSpPr>
          <p:cNvPr id="79" name="Text Box 78"/>
          <p:cNvSpPr txBox="1">
            <a:spLocks noChangeArrowheads="1"/>
          </p:cNvSpPr>
          <p:nvPr/>
        </p:nvSpPr>
        <p:spPr bwMode="auto">
          <a:xfrm>
            <a:off x="1283629" y="3614172"/>
            <a:ext cx="7203324" cy="3715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800" dirty="0" smtClean="0">
                <a:latin typeface="Trebuchet MS"/>
                <a:cs typeface="Trebuchet MS"/>
              </a:rPr>
              <a:t>molecule      atom           nucleus         proton/neutron           quark</a:t>
            </a:r>
            <a:endParaRPr lang="en-GB" sz="1800" dirty="0">
              <a:latin typeface="Trebuchet MS"/>
              <a:cs typeface="Trebuchet MS"/>
            </a:endParaRPr>
          </a:p>
        </p:txBody>
      </p:sp>
      <p:graphicFrame>
        <p:nvGraphicFramePr>
          <p:cNvPr id="109571" name="Object 3"/>
          <p:cNvGraphicFramePr>
            <a:graphicFrameLocks noChangeAspect="1"/>
          </p:cNvGraphicFramePr>
          <p:nvPr/>
        </p:nvGraphicFramePr>
        <p:xfrm>
          <a:off x="2179223" y="4572000"/>
          <a:ext cx="4789487" cy="841375"/>
        </p:xfrm>
        <a:graphic>
          <a:graphicData uri="http://schemas.openxmlformats.org/presentationml/2006/ole">
            <p:oleObj spid="_x0000_s109571" name="Equation" r:id="rId4" imgW="2540000" imgH="444500" progId="Equation.DSMT4">
              <p:embed/>
            </p:oleObj>
          </a:graphicData>
        </a:graphic>
      </p:graphicFrame>
      <p:sp>
        <p:nvSpPr>
          <p:cNvPr id="15" name="TextBox 14"/>
          <p:cNvSpPr txBox="1"/>
          <p:nvPr/>
        </p:nvSpPr>
        <p:spPr>
          <a:xfrm>
            <a:off x="3682585" y="5257800"/>
            <a:ext cx="1095172" cy="253916"/>
          </a:xfrm>
          <a:prstGeom prst="rect">
            <a:avLst/>
          </a:prstGeom>
          <a:noFill/>
        </p:spPr>
        <p:txBody>
          <a:bodyPr wrap="none" rtlCol="0">
            <a:spAutoFit/>
          </a:bodyPr>
          <a:lstStyle/>
          <a:p>
            <a:r>
              <a:rPr lang="en-GB" sz="1000" dirty="0" smtClean="0">
                <a:solidFill>
                  <a:schemeClr val="tx1">
                    <a:lumMod val="50000"/>
                    <a:lumOff val="50000"/>
                  </a:schemeClr>
                </a:solidFill>
              </a:rPr>
              <a:t>a = </a:t>
            </a:r>
            <a:r>
              <a:rPr lang="en-GB" sz="1000" dirty="0" err="1" smtClean="0">
                <a:solidFill>
                  <a:schemeClr val="tx1">
                    <a:lumMod val="50000"/>
                    <a:lumOff val="50000"/>
                  </a:schemeClr>
                </a:solidFill>
              </a:rPr>
              <a:t>atto</a:t>
            </a:r>
            <a:r>
              <a:rPr lang="en-GB" sz="1000" dirty="0" smtClean="0">
                <a:solidFill>
                  <a:schemeClr val="tx1">
                    <a:lumMod val="50000"/>
                    <a:lumOff val="50000"/>
                  </a:schemeClr>
                </a:solidFill>
              </a:rPr>
              <a:t> = 10</a:t>
            </a:r>
            <a:r>
              <a:rPr lang="en-GB" sz="1000" baseline="30000" dirty="0" smtClean="0">
                <a:solidFill>
                  <a:schemeClr val="tx1">
                    <a:lumMod val="50000"/>
                    <a:lumOff val="50000"/>
                  </a:schemeClr>
                </a:solidFill>
              </a:rPr>
              <a:t>−18</a:t>
            </a:r>
            <a:endParaRPr lang="en-GB" sz="1000" baseline="30000" dirty="0">
              <a:solidFill>
                <a:schemeClr val="tx1">
                  <a:lumMod val="50000"/>
                  <a:lumOff val="50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childTnLst>
                                </p:cTn>
                              </p:par>
                              <p:par>
                                <p:cTn id="8" presetID="22" presetClass="entr" presetSubtype="8" fill="hold"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wipe(left)">
                                      <p:cBhvr>
                                        <p:cTn id="10" dur="2000"/>
                                        <p:tgtEl>
                                          <p:spTgt spid="7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3000"/>
                                        <p:tgtEl>
                                          <p:spTgt spid="7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9571"/>
                                        </p:tgtEl>
                                        <p:attrNameLst>
                                          <p:attrName>style.visibility</p:attrName>
                                        </p:attrNameLst>
                                      </p:cBhvr>
                                      <p:to>
                                        <p:strVal val="visible"/>
                                      </p:to>
                                    </p:set>
                                    <p:animEffect transition="in" filter="fade">
                                      <p:cBhvr>
                                        <p:cTn id="18" dur="500"/>
                                        <p:tgtEl>
                                          <p:spTgt spid="109571"/>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9" grpId="0"/>
      <p:bldP spid="15" grpId="0"/>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5715000"/>
            <a:ext cx="9144000" cy="1143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 name="Proton_Event_720pH264.mov">
            <a:hlinkClick r:id="" action="ppaction://media"/>
          </p:cNvPr>
          <p:cNvPicPr/>
          <p:nvPr>
            <a:videoFile r:link="rId1"/>
          </p:nvPr>
        </p:nvPicPr>
        <p:blipFill>
          <a:blip r:embed="rId3"/>
          <a:stretch>
            <a:fillRect/>
          </a:stretch>
        </p:blipFill>
        <p:spPr>
          <a:xfrm>
            <a:off x="0" y="857250"/>
            <a:ext cx="9144000" cy="5143500"/>
          </a:xfrm>
          <a:prstGeom prst="rect">
            <a:avLst/>
          </a:prstGeom>
        </p:spPr>
      </p:pic>
      <p:sp>
        <p:nvSpPr>
          <p:cNvPr id="5" name="Rectangle 4"/>
          <p:cNvSpPr/>
          <p:nvPr/>
        </p:nvSpPr>
        <p:spPr>
          <a:xfrm>
            <a:off x="0" y="6611779"/>
            <a:ext cx="4572000" cy="246221"/>
          </a:xfrm>
          <a:prstGeom prst="rect">
            <a:avLst/>
          </a:prstGeom>
        </p:spPr>
        <p:txBody>
          <a:bodyPr>
            <a:spAutoFit/>
          </a:bodyPr>
          <a:lstStyle/>
          <a:p>
            <a:r>
              <a:rPr lang="en-US" sz="1000" dirty="0" err="1" smtClean="0">
                <a:solidFill>
                  <a:schemeClr val="tx1">
                    <a:lumMod val="75000"/>
                    <a:lumOff val="25000"/>
                  </a:schemeClr>
                </a:solidFill>
              </a:rPr>
              <a:t>http://www.atlas.ch/multimedia/html-nc/animation-proton-event.html</a:t>
            </a:r>
            <a:r>
              <a:rPr lang="en-US" sz="1000" dirty="0" smtClean="0">
                <a:solidFill>
                  <a:schemeClr val="tx1">
                    <a:lumMod val="75000"/>
                    <a:lumOff val="25000"/>
                  </a:schemeClr>
                </a:solidFill>
              </a:rPr>
              <a:t> </a:t>
            </a:r>
            <a:endParaRPr lang="en-GB" sz="1000" dirty="0">
              <a:solidFill>
                <a:schemeClr val="tx1">
                  <a:lumMod val="75000"/>
                  <a:lumOff val="25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1" name="Picture 103" descr="Atlas_Gold_display"/>
          <p:cNvPicPr>
            <a:picLocks noChangeAspect="1" noChangeArrowheads="1"/>
          </p:cNvPicPr>
          <p:nvPr/>
        </p:nvPicPr>
        <p:blipFill>
          <a:blip r:embed="rId2">
            <a:clrChange>
              <a:clrFrom>
                <a:srgbClr val="FFFFFF"/>
              </a:clrFrom>
              <a:clrTo>
                <a:srgbClr val="FFFFFF">
                  <a:alpha val="0"/>
                </a:srgbClr>
              </a:clrTo>
            </a:clrChange>
          </a:blip>
          <a:srcRect l="2744" t="9892" b="9178"/>
          <a:stretch>
            <a:fillRect/>
          </a:stretch>
        </p:blipFill>
        <p:spPr bwMode="auto">
          <a:xfrm>
            <a:off x="0" y="433388"/>
            <a:ext cx="9144000" cy="5707062"/>
          </a:xfrm>
          <a:prstGeom prst="rect">
            <a:avLst/>
          </a:prstGeom>
          <a:noFill/>
        </p:spPr>
      </p:pic>
      <p:sp>
        <p:nvSpPr>
          <p:cNvPr id="32" name="Text Box 104"/>
          <p:cNvSpPr txBox="1">
            <a:spLocks noChangeArrowheads="1"/>
          </p:cNvSpPr>
          <p:nvPr/>
        </p:nvSpPr>
        <p:spPr bwMode="auto">
          <a:xfrm>
            <a:off x="26988" y="2652713"/>
            <a:ext cx="9144000" cy="695769"/>
          </a:xfrm>
          <a:prstGeom prst="rect">
            <a:avLst/>
          </a:prstGeom>
          <a:solidFill>
            <a:srgbClr val="FFFFFF">
              <a:alpha val="89000"/>
            </a:srgbClr>
          </a:solidFill>
          <a:ln w="19050">
            <a:noFill/>
            <a:miter lim="800000"/>
            <a:headEnd/>
            <a:tailEnd type="none" w="sm" len="med"/>
          </a:ln>
          <a:effectLst/>
        </p:spPr>
        <p:txBody>
          <a:bodyPr lIns="90000" tIns="46800" rIns="90000" bIns="93600">
            <a:prstTxWarp prst="textNoShape">
              <a:avLst/>
            </a:prstTxWarp>
            <a:spAutoFit/>
          </a:bodyPr>
          <a:lstStyle/>
          <a:p>
            <a:pPr algn="ctr">
              <a:spcBef>
                <a:spcPct val="50000"/>
              </a:spcBef>
            </a:pPr>
            <a:r>
              <a:rPr lang="fr-FR" sz="3600">
                <a:solidFill>
                  <a:srgbClr val="333333"/>
                </a:solidFill>
                <a:ea typeface="Arial" charset="0"/>
                <a:cs typeface="Arial" charset="0"/>
              </a:rPr>
              <a:t>T h e   </a:t>
            </a:r>
            <a:r>
              <a:rPr lang="fr-FR" sz="3600" b="1">
                <a:solidFill>
                  <a:srgbClr val="333333"/>
                </a:solidFill>
                <a:ea typeface="Arial" charset="0"/>
                <a:cs typeface="Arial" charset="0"/>
              </a:rPr>
              <a:t>A T L A S</a:t>
            </a:r>
            <a:r>
              <a:rPr lang="fr-FR" sz="3600">
                <a:solidFill>
                  <a:srgbClr val="333333"/>
                </a:solidFill>
                <a:ea typeface="Arial" charset="0"/>
                <a:cs typeface="Arial" charset="0"/>
              </a:rPr>
              <a:t>   E x p e r i m e n t</a:t>
            </a:r>
          </a:p>
        </p:txBody>
      </p:sp>
      <p:pic>
        <p:nvPicPr>
          <p:cNvPr id="33" name="Picture 105" descr="Atlas_Gold_display"/>
          <p:cNvPicPr>
            <a:picLocks noChangeAspect="1" noChangeArrowheads="1"/>
          </p:cNvPicPr>
          <p:nvPr/>
        </p:nvPicPr>
        <p:blipFill>
          <a:blip r:embed="rId2">
            <a:clrChange>
              <a:clrFrom>
                <a:srgbClr val="FFFFFF"/>
              </a:clrFrom>
              <a:clrTo>
                <a:srgbClr val="FFFFFF">
                  <a:alpha val="0"/>
                </a:srgbClr>
              </a:clrTo>
            </a:clrChange>
            <a:lum bright="30000"/>
            <a:grayscl/>
          </a:blip>
          <a:srcRect l="2744" t="9892" b="9178"/>
          <a:stretch>
            <a:fillRect/>
          </a:stretch>
        </p:blipFill>
        <p:spPr bwMode="auto">
          <a:xfrm>
            <a:off x="0" y="425450"/>
            <a:ext cx="9144000" cy="5707063"/>
          </a:xfrm>
          <a:prstGeom prst="rect">
            <a:avLst/>
          </a:prstGeom>
          <a:noFill/>
        </p:spPr>
      </p:pic>
      <p:sp>
        <p:nvSpPr>
          <p:cNvPr id="34" name="Rectangle 106"/>
          <p:cNvSpPr>
            <a:spLocks noChangeArrowheads="1"/>
          </p:cNvSpPr>
          <p:nvPr/>
        </p:nvSpPr>
        <p:spPr bwMode="auto">
          <a:xfrm>
            <a:off x="0" y="0"/>
            <a:ext cx="9144000" cy="1133475"/>
          </a:xfrm>
          <a:prstGeom prst="rect">
            <a:avLst/>
          </a:prstGeom>
          <a:solidFill>
            <a:srgbClr val="FFFFFF"/>
          </a:solidFill>
          <a:ln w="3175">
            <a:noFill/>
            <a:miter lim="800000"/>
            <a:headEnd/>
            <a:tailEnd/>
          </a:ln>
          <a:effectLst/>
        </p:spPr>
        <p:txBody>
          <a:bodyPr wrap="none" lIns="90000" tIns="46800" rIns="90000" bIns="46800" anchor="ctr">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35" name="Picture 107" descr="ATLAS_White_560x720_0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513763" y="0"/>
            <a:ext cx="630237" cy="809625"/>
          </a:xfrm>
          <a:prstGeom prst="rect">
            <a:avLst/>
          </a:prstGeom>
          <a:noFill/>
          <a:ln w="9525">
            <a:solidFill>
              <a:srgbClr val="9BDEFF"/>
            </a:solidFill>
            <a:miter lim="800000"/>
            <a:headEnd/>
            <a:tailEnd/>
          </a:ln>
        </p:spPr>
      </p:pic>
      <p:sp>
        <p:nvSpPr>
          <p:cNvPr id="36" name="Text Box 108"/>
          <p:cNvSpPr txBox="1">
            <a:spLocks noChangeArrowheads="1"/>
          </p:cNvSpPr>
          <p:nvPr/>
        </p:nvSpPr>
        <p:spPr bwMode="auto">
          <a:xfrm>
            <a:off x="2057400" y="5859463"/>
            <a:ext cx="7015163" cy="304800"/>
          </a:xfrm>
          <a:prstGeom prst="rect">
            <a:avLst/>
          </a:prstGeom>
          <a:noFill/>
          <a:ln w="3175">
            <a:noFill/>
            <a:miter lim="800000"/>
            <a:headEnd/>
            <a:tailEnd/>
          </a:ln>
          <a:effectLst/>
        </p:spPr>
        <p:txBody>
          <a:bodyPr wrap="none" lIns="90000" tIns="46800" rIns="90000" bIns="468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EF5D03"/>
                </a:solidFill>
                <a:effectLst/>
                <a:uLnTx/>
                <a:uFillTx/>
              </a:rPr>
              <a:t>Toroid Magnets</a:t>
            </a:r>
            <a:r>
              <a:rPr kumimoji="0" lang="en-GB" sz="1400" b="1" i="0" u="none" strike="noStrike" kern="0" cap="none" spc="0" normalizeH="0" baseline="0" noProof="0">
                <a:ln>
                  <a:noFill/>
                </a:ln>
                <a:solidFill>
                  <a:sysClr val="windowText" lastClr="000000"/>
                </a:solidFill>
                <a:effectLst/>
                <a:uLnTx/>
                <a:uFillTx/>
              </a:rPr>
              <a:t>    </a:t>
            </a:r>
            <a:r>
              <a:rPr kumimoji="0" lang="en-GB" sz="1400" b="1" i="0" u="none" strike="noStrike" kern="0" cap="none" spc="0" normalizeH="0" baseline="0" noProof="0">
                <a:ln>
                  <a:noFill/>
                </a:ln>
                <a:solidFill>
                  <a:srgbClr val="5F5F5F"/>
                </a:solidFill>
                <a:effectLst/>
                <a:uLnTx/>
                <a:uFillTx/>
              </a:rPr>
              <a:t>Solenoid Magnet</a:t>
            </a:r>
            <a:r>
              <a:rPr kumimoji="0" lang="en-GB" sz="1400" b="1" i="0" u="none" strike="noStrike" kern="0" cap="none" spc="0" normalizeH="0" baseline="0" noProof="0">
                <a:ln>
                  <a:noFill/>
                </a:ln>
                <a:solidFill>
                  <a:sysClr val="windowText" lastClr="000000"/>
                </a:solidFill>
                <a:effectLst/>
                <a:uLnTx/>
                <a:uFillTx/>
              </a:rPr>
              <a:t>    </a:t>
            </a:r>
            <a:r>
              <a:rPr kumimoji="0" lang="en-GB" sz="1400" b="1" i="0" u="none" strike="noStrike" kern="0" cap="none" spc="0" normalizeH="0" baseline="0" noProof="0">
                <a:ln>
                  <a:noFill/>
                </a:ln>
                <a:solidFill>
                  <a:srgbClr val="FF0000"/>
                </a:solidFill>
                <a:effectLst/>
                <a:uLnTx/>
                <a:uFillTx/>
              </a:rPr>
              <a:t>SCT Tracker</a:t>
            </a:r>
            <a:r>
              <a:rPr kumimoji="0" lang="en-GB" sz="1400" b="1" i="0" u="none" strike="noStrike" kern="0" cap="none" spc="0" normalizeH="0" baseline="0" noProof="0">
                <a:ln>
                  <a:noFill/>
                </a:ln>
                <a:solidFill>
                  <a:sysClr val="windowText" lastClr="000000"/>
                </a:solidFill>
                <a:effectLst/>
                <a:uLnTx/>
                <a:uFillTx/>
              </a:rPr>
              <a:t>     </a:t>
            </a:r>
            <a:r>
              <a:rPr kumimoji="0" lang="en-GB" sz="1400" b="1" i="0" u="none" strike="noStrike" kern="0" cap="none" spc="0" normalizeH="0" baseline="0" noProof="0">
                <a:ln>
                  <a:noFill/>
                </a:ln>
                <a:solidFill>
                  <a:srgbClr val="FF5B5B"/>
                </a:solidFill>
                <a:effectLst/>
                <a:uLnTx/>
                <a:uFillTx/>
              </a:rPr>
              <a:t>Pixel Detector</a:t>
            </a:r>
            <a:r>
              <a:rPr kumimoji="0" lang="en-GB" sz="1400" b="1" i="0" u="none" strike="noStrike" kern="0" cap="none" spc="0" normalizeH="0" baseline="0" noProof="0">
                <a:ln>
                  <a:noFill/>
                </a:ln>
                <a:solidFill>
                  <a:sysClr val="windowText" lastClr="000000"/>
                </a:solidFill>
                <a:effectLst/>
                <a:uLnTx/>
                <a:uFillTx/>
              </a:rPr>
              <a:t>    </a:t>
            </a:r>
            <a:r>
              <a:rPr kumimoji="0" lang="en-GB" sz="1400" b="1" i="0" u="none" strike="noStrike" kern="0" cap="none" spc="0" normalizeH="0" baseline="0" noProof="0">
                <a:ln>
                  <a:noFill/>
                </a:ln>
                <a:solidFill>
                  <a:srgbClr val="918E00"/>
                </a:solidFill>
                <a:effectLst/>
                <a:uLnTx/>
                <a:uFillTx/>
              </a:rPr>
              <a:t>TRT Tracker</a:t>
            </a:r>
          </a:p>
        </p:txBody>
      </p:sp>
      <p:sp>
        <p:nvSpPr>
          <p:cNvPr id="37" name="Text Box 109"/>
          <p:cNvSpPr txBox="1">
            <a:spLocks noChangeArrowheads="1"/>
          </p:cNvSpPr>
          <p:nvPr/>
        </p:nvSpPr>
        <p:spPr bwMode="auto">
          <a:xfrm>
            <a:off x="1071563" y="468313"/>
            <a:ext cx="6524625" cy="304800"/>
          </a:xfrm>
          <a:prstGeom prst="rect">
            <a:avLst/>
          </a:prstGeom>
          <a:noFill/>
          <a:ln w="3175">
            <a:noFill/>
            <a:miter lim="800000"/>
            <a:headEnd/>
            <a:tailEnd/>
          </a:ln>
          <a:effectLst/>
        </p:spPr>
        <p:txBody>
          <a:bodyPr wrap="none" lIns="90000" tIns="46800" rIns="90000" bIns="468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333CC"/>
                </a:solidFill>
                <a:effectLst/>
                <a:uLnTx/>
                <a:uFillTx/>
              </a:rPr>
              <a:t>Muon Detectors</a:t>
            </a:r>
            <a:r>
              <a:rPr kumimoji="0" lang="en-GB" sz="1400" b="1" i="0" u="none" strike="noStrike" kern="0" cap="none" spc="0" normalizeH="0" baseline="0" noProof="0">
                <a:ln>
                  <a:noFill/>
                </a:ln>
                <a:solidFill>
                  <a:sysClr val="windowText" lastClr="000000"/>
                </a:solidFill>
                <a:effectLst/>
                <a:uLnTx/>
                <a:uFillTx/>
              </a:rPr>
              <a:t>                  </a:t>
            </a:r>
            <a:r>
              <a:rPr kumimoji="0" lang="en-GB" sz="1400" b="1" i="0" u="none" strike="noStrike" kern="0" cap="none" spc="0" normalizeH="0" baseline="0" noProof="0">
                <a:ln>
                  <a:noFill/>
                </a:ln>
                <a:solidFill>
                  <a:srgbClr val="008000"/>
                </a:solidFill>
                <a:effectLst/>
                <a:uLnTx/>
                <a:uFillTx/>
              </a:rPr>
              <a:t>Tile Calorimeter</a:t>
            </a:r>
            <a:r>
              <a:rPr kumimoji="0" lang="en-GB" sz="1400" b="1" i="0" u="none" strike="noStrike" kern="0" cap="none" spc="0" normalizeH="0" baseline="0" noProof="0">
                <a:ln>
                  <a:noFill/>
                </a:ln>
                <a:solidFill>
                  <a:sysClr val="windowText" lastClr="000000"/>
                </a:solidFill>
                <a:effectLst/>
                <a:uLnTx/>
                <a:uFillTx/>
              </a:rPr>
              <a:t>           </a:t>
            </a:r>
            <a:r>
              <a:rPr kumimoji="0" lang="en-GB" sz="1400" b="1" i="0" u="none" strike="noStrike" kern="0" cap="none" spc="0" normalizeH="0" baseline="0" noProof="0">
                <a:ln>
                  <a:noFill/>
                </a:ln>
                <a:solidFill>
                  <a:srgbClr val="936231"/>
                </a:solidFill>
                <a:effectLst/>
                <a:uLnTx/>
                <a:uFillTx/>
              </a:rPr>
              <a:t>Liquid Argon Calorimeters</a:t>
            </a:r>
          </a:p>
        </p:txBody>
      </p:sp>
      <p:sp>
        <p:nvSpPr>
          <p:cNvPr id="38" name="Line 110"/>
          <p:cNvSpPr>
            <a:spLocks noChangeShapeType="1"/>
          </p:cNvSpPr>
          <p:nvPr/>
        </p:nvSpPr>
        <p:spPr bwMode="auto">
          <a:xfrm flipH="1">
            <a:off x="1285875" y="728663"/>
            <a:ext cx="585788" cy="1439862"/>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39" name="Line 111"/>
          <p:cNvSpPr>
            <a:spLocks noChangeShapeType="1"/>
          </p:cNvSpPr>
          <p:nvPr/>
        </p:nvSpPr>
        <p:spPr bwMode="auto">
          <a:xfrm>
            <a:off x="1871663" y="728663"/>
            <a:ext cx="1395412" cy="1079500"/>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0" name="Line 112"/>
          <p:cNvSpPr>
            <a:spLocks noChangeShapeType="1"/>
          </p:cNvSpPr>
          <p:nvPr/>
        </p:nvSpPr>
        <p:spPr bwMode="auto">
          <a:xfrm>
            <a:off x="3941763" y="728663"/>
            <a:ext cx="1035050" cy="1935162"/>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1" name="Line 113"/>
          <p:cNvSpPr>
            <a:spLocks noChangeShapeType="1"/>
          </p:cNvSpPr>
          <p:nvPr/>
        </p:nvSpPr>
        <p:spPr bwMode="auto">
          <a:xfrm>
            <a:off x="3941763" y="728663"/>
            <a:ext cx="269875" cy="2025650"/>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2" name="Line 114"/>
          <p:cNvSpPr>
            <a:spLocks noChangeShapeType="1"/>
          </p:cNvSpPr>
          <p:nvPr/>
        </p:nvSpPr>
        <p:spPr bwMode="auto">
          <a:xfrm flipH="1">
            <a:off x="5157788" y="728663"/>
            <a:ext cx="719137" cy="2160587"/>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3" name="Line 115"/>
          <p:cNvSpPr>
            <a:spLocks noChangeShapeType="1"/>
          </p:cNvSpPr>
          <p:nvPr/>
        </p:nvSpPr>
        <p:spPr bwMode="auto">
          <a:xfrm flipH="1">
            <a:off x="5607050" y="728663"/>
            <a:ext cx="269875" cy="2160587"/>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4" name="Line 116"/>
          <p:cNvSpPr>
            <a:spLocks noChangeShapeType="1"/>
          </p:cNvSpPr>
          <p:nvPr/>
        </p:nvSpPr>
        <p:spPr bwMode="auto">
          <a:xfrm flipH="1" flipV="1">
            <a:off x="5240338" y="3176588"/>
            <a:ext cx="2887662" cy="2682875"/>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5" name="Line 117"/>
          <p:cNvSpPr>
            <a:spLocks noChangeShapeType="1"/>
          </p:cNvSpPr>
          <p:nvPr/>
        </p:nvSpPr>
        <p:spPr bwMode="auto">
          <a:xfrm flipH="1" flipV="1">
            <a:off x="4916488" y="3133725"/>
            <a:ext cx="1995487" cy="2725738"/>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6" name="Line 118"/>
          <p:cNvSpPr>
            <a:spLocks noChangeShapeType="1"/>
          </p:cNvSpPr>
          <p:nvPr/>
        </p:nvSpPr>
        <p:spPr bwMode="auto">
          <a:xfrm flipH="1" flipV="1">
            <a:off x="4702175" y="3178175"/>
            <a:ext cx="1039813" cy="2681288"/>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7" name="Line 119"/>
          <p:cNvSpPr>
            <a:spLocks noChangeShapeType="1"/>
          </p:cNvSpPr>
          <p:nvPr/>
        </p:nvSpPr>
        <p:spPr bwMode="auto">
          <a:xfrm flipV="1">
            <a:off x="4392613" y="3384550"/>
            <a:ext cx="44450" cy="2474913"/>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8" name="Line 120"/>
          <p:cNvSpPr>
            <a:spLocks noChangeShapeType="1"/>
          </p:cNvSpPr>
          <p:nvPr/>
        </p:nvSpPr>
        <p:spPr bwMode="auto">
          <a:xfrm flipV="1">
            <a:off x="2997200" y="3338513"/>
            <a:ext cx="630238" cy="2520950"/>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49" name="Line 121"/>
          <p:cNvSpPr>
            <a:spLocks noChangeShapeType="1"/>
          </p:cNvSpPr>
          <p:nvPr/>
        </p:nvSpPr>
        <p:spPr bwMode="auto">
          <a:xfrm flipV="1">
            <a:off x="2997200" y="1854200"/>
            <a:ext cx="630238" cy="4005263"/>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50" name="Line 122"/>
          <p:cNvSpPr>
            <a:spLocks noChangeShapeType="1"/>
          </p:cNvSpPr>
          <p:nvPr/>
        </p:nvSpPr>
        <p:spPr bwMode="auto">
          <a:xfrm flipV="1">
            <a:off x="250825" y="1314450"/>
            <a:ext cx="0" cy="1349375"/>
          </a:xfrm>
          <a:prstGeom prst="line">
            <a:avLst/>
          </a:prstGeom>
          <a:noFill/>
          <a:ln w="9525">
            <a:solidFill>
              <a:srgbClr val="000000"/>
            </a:solidFill>
            <a:round/>
            <a:headEnd/>
            <a:tailEnd type="triangle" w="med" len="med"/>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51" name="Line 123"/>
          <p:cNvSpPr>
            <a:spLocks noChangeShapeType="1"/>
          </p:cNvSpPr>
          <p:nvPr/>
        </p:nvSpPr>
        <p:spPr bwMode="auto">
          <a:xfrm>
            <a:off x="250825" y="3068638"/>
            <a:ext cx="0" cy="2251075"/>
          </a:xfrm>
          <a:prstGeom prst="line">
            <a:avLst/>
          </a:prstGeom>
          <a:noFill/>
          <a:ln w="9525">
            <a:solidFill>
              <a:srgbClr val="000000"/>
            </a:solidFill>
            <a:round/>
            <a:headEnd/>
            <a:tailEnd type="triangle" w="med" len="med"/>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52" name="Text Box 124"/>
          <p:cNvSpPr txBox="1">
            <a:spLocks noChangeArrowheads="1"/>
          </p:cNvSpPr>
          <p:nvPr/>
        </p:nvSpPr>
        <p:spPr bwMode="auto">
          <a:xfrm>
            <a:off x="0" y="2695575"/>
            <a:ext cx="637912" cy="387992"/>
          </a:xfrm>
          <a:prstGeom prst="rect">
            <a:avLst/>
          </a:prstGeom>
          <a:noFill/>
          <a:ln w="3175">
            <a:noFill/>
            <a:miter lim="800000"/>
            <a:headEnd/>
            <a:tailEnd/>
          </a:ln>
          <a:effectLst/>
        </p:spPr>
        <p:txBody>
          <a:bodyPr wrap="none" lIns="90000" tIns="46800" rIns="90000" bIns="936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a:ln>
                  <a:noFill/>
                </a:ln>
                <a:solidFill>
                  <a:sysClr val="windowText" lastClr="000000"/>
                </a:solidFill>
                <a:effectLst/>
                <a:uLnTx/>
                <a:uFillTx/>
              </a:rPr>
              <a:t>22 m</a:t>
            </a:r>
          </a:p>
        </p:txBody>
      </p:sp>
      <p:sp>
        <p:nvSpPr>
          <p:cNvPr id="53" name="Line 125"/>
          <p:cNvSpPr>
            <a:spLocks noChangeShapeType="1"/>
          </p:cNvSpPr>
          <p:nvPr/>
        </p:nvSpPr>
        <p:spPr bwMode="auto">
          <a:xfrm flipV="1">
            <a:off x="5246688" y="4846638"/>
            <a:ext cx="3240087" cy="406400"/>
          </a:xfrm>
          <a:prstGeom prst="line">
            <a:avLst/>
          </a:prstGeom>
          <a:noFill/>
          <a:ln w="9525">
            <a:solidFill>
              <a:srgbClr val="000000"/>
            </a:solidFill>
            <a:round/>
            <a:headEnd/>
            <a:tailEnd type="triangle" w="med" len="med"/>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54" name="Line 126"/>
          <p:cNvSpPr>
            <a:spLocks noChangeShapeType="1"/>
          </p:cNvSpPr>
          <p:nvPr/>
        </p:nvSpPr>
        <p:spPr bwMode="auto">
          <a:xfrm flipH="1">
            <a:off x="1730375" y="5332413"/>
            <a:ext cx="2840038" cy="346075"/>
          </a:xfrm>
          <a:prstGeom prst="line">
            <a:avLst/>
          </a:prstGeom>
          <a:noFill/>
          <a:ln w="9525">
            <a:solidFill>
              <a:srgbClr val="000000"/>
            </a:solidFill>
            <a:round/>
            <a:headEnd/>
            <a:tailEnd type="triangle" w="med" len="med"/>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55" name="Text Box 127"/>
          <p:cNvSpPr txBox="1">
            <a:spLocks noChangeArrowheads="1"/>
          </p:cNvSpPr>
          <p:nvPr/>
        </p:nvSpPr>
        <p:spPr bwMode="auto">
          <a:xfrm>
            <a:off x="4610100" y="5148263"/>
            <a:ext cx="633413" cy="336550"/>
          </a:xfrm>
          <a:prstGeom prst="rect">
            <a:avLst/>
          </a:prstGeom>
          <a:noFill/>
          <a:ln w="3175">
            <a:noFill/>
            <a:miter lim="800000"/>
            <a:headEnd/>
            <a:tailEnd/>
          </a:ln>
          <a:effectLst/>
        </p:spPr>
        <p:txBody>
          <a:bodyPr wrap="none" lIns="90000" tIns="46800" rIns="90000" bIns="46800">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a:ln>
                  <a:noFill/>
                </a:ln>
                <a:solidFill>
                  <a:sysClr val="windowText" lastClr="000000"/>
                </a:solidFill>
                <a:effectLst/>
                <a:uLnTx/>
                <a:uFillTx/>
              </a:rPr>
              <a:t>46 m</a:t>
            </a:r>
          </a:p>
        </p:txBody>
      </p:sp>
      <p:sp>
        <p:nvSpPr>
          <p:cNvPr id="56" name="Line 144"/>
          <p:cNvSpPr>
            <a:spLocks noChangeShapeType="1"/>
          </p:cNvSpPr>
          <p:nvPr/>
        </p:nvSpPr>
        <p:spPr bwMode="auto">
          <a:xfrm flipH="1">
            <a:off x="5440363" y="728663"/>
            <a:ext cx="436562" cy="2160587"/>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57" name="Line 145"/>
          <p:cNvSpPr>
            <a:spLocks noChangeShapeType="1"/>
          </p:cNvSpPr>
          <p:nvPr/>
        </p:nvSpPr>
        <p:spPr bwMode="auto">
          <a:xfrm flipH="1">
            <a:off x="5651500" y="728663"/>
            <a:ext cx="225425" cy="2327275"/>
          </a:xfrm>
          <a:prstGeom prst="line">
            <a:avLst/>
          </a:prstGeom>
          <a:noFill/>
          <a:ln w="9525">
            <a:solidFill>
              <a:srgbClr val="292929"/>
            </a:solidFill>
            <a:round/>
            <a:headEnd/>
            <a:tailEnd type="oval" w="sm" len="sm"/>
          </a:ln>
          <a:effectLst/>
        </p:spPr>
        <p:txBody>
          <a:bodyPr lIns="90000" tIns="46800" rIns="90000" bIns="46800"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1000"/>
                                        <p:tgtEl>
                                          <p:spTgt spid="33"/>
                                        </p:tgtEl>
                                      </p:cBhvr>
                                    </p:animEffect>
                                    <p:set>
                                      <p:cBhvr>
                                        <p:cTn id="7" dur="1" fill="hold">
                                          <p:stCondLst>
                                            <p:cond delay="999"/>
                                          </p:stCondLst>
                                        </p:cTn>
                                        <p:tgtEl>
                                          <p:spTgt spid="3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10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
                                        <p:tgtEl>
                                          <p:spTgt spid="37"/>
                                        </p:tgtEl>
                                      </p:cBhvr>
                                    </p:animEffect>
                                  </p:childTnLst>
                                </p:cTn>
                              </p:par>
                            </p:childTnLst>
                          </p:cTn>
                        </p:par>
                        <p:par>
                          <p:cTn id="18" fill="hold">
                            <p:stCondLst>
                              <p:cond delay="1100"/>
                            </p:stCondLst>
                            <p:childTnLst>
                              <p:par>
                                <p:cTn id="19" presetID="22" presetClass="entr" presetSubtype="1" fill="hold" grpId="0"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up)">
                                      <p:cBhvr>
                                        <p:cTn id="21" dur="100"/>
                                        <p:tgtEl>
                                          <p:spTgt spid="38"/>
                                        </p:tgtEl>
                                      </p:cBhvr>
                                    </p:animEffect>
                                  </p:childTnLst>
                                </p:cTn>
                              </p:par>
                            </p:childTnLst>
                          </p:cTn>
                        </p:par>
                        <p:par>
                          <p:cTn id="22" fill="hold">
                            <p:stCondLst>
                              <p:cond delay="1200"/>
                            </p:stCondLst>
                            <p:childTnLst>
                              <p:par>
                                <p:cTn id="23" presetID="22" presetClass="entr" presetSubtype="1" fill="hold" grpId="0" nodeType="after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up)">
                                      <p:cBhvr>
                                        <p:cTn id="25" dur="100"/>
                                        <p:tgtEl>
                                          <p:spTgt spid="39"/>
                                        </p:tgtEl>
                                      </p:cBhvr>
                                    </p:animEffect>
                                  </p:childTnLst>
                                </p:cTn>
                              </p:par>
                            </p:childTnLst>
                          </p:cTn>
                        </p:par>
                        <p:par>
                          <p:cTn id="26" fill="hold">
                            <p:stCondLst>
                              <p:cond delay="1300"/>
                            </p:stCondLst>
                            <p:childTnLst>
                              <p:par>
                                <p:cTn id="27" presetID="22" presetClass="entr" presetSubtype="1"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wipe(up)">
                                      <p:cBhvr>
                                        <p:cTn id="29" dur="100"/>
                                        <p:tgtEl>
                                          <p:spTgt spid="41"/>
                                        </p:tgtEl>
                                      </p:cBhvr>
                                    </p:animEffect>
                                  </p:childTnLst>
                                </p:cTn>
                              </p:par>
                            </p:childTnLst>
                          </p:cTn>
                        </p:par>
                        <p:par>
                          <p:cTn id="30" fill="hold">
                            <p:stCondLst>
                              <p:cond delay="1400"/>
                            </p:stCondLst>
                            <p:childTnLst>
                              <p:par>
                                <p:cTn id="31" presetID="22" presetClass="entr" presetSubtype="1" fill="hold" grpId="0" nodeType="after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wipe(up)">
                                      <p:cBhvr>
                                        <p:cTn id="33" dur="100"/>
                                        <p:tgtEl>
                                          <p:spTgt spid="40"/>
                                        </p:tgtEl>
                                      </p:cBhvr>
                                    </p:animEffect>
                                  </p:childTnLst>
                                </p:cTn>
                              </p:par>
                            </p:childTnLst>
                          </p:cTn>
                        </p:par>
                        <p:par>
                          <p:cTn id="34" fill="hold">
                            <p:stCondLst>
                              <p:cond delay="1500"/>
                            </p:stCondLst>
                            <p:childTnLst>
                              <p:par>
                                <p:cTn id="35" presetID="22" presetClass="entr" presetSubtype="1" fill="hold" grpId="0" nodeType="after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wipe(up)">
                                      <p:cBhvr>
                                        <p:cTn id="37" dur="100"/>
                                        <p:tgtEl>
                                          <p:spTgt spid="42"/>
                                        </p:tgtEl>
                                      </p:cBhvr>
                                    </p:animEffect>
                                  </p:childTnLst>
                                </p:cTn>
                              </p:par>
                            </p:childTnLst>
                          </p:cTn>
                        </p:par>
                        <p:par>
                          <p:cTn id="38" fill="hold">
                            <p:stCondLst>
                              <p:cond delay="1600"/>
                            </p:stCondLst>
                            <p:childTnLst>
                              <p:par>
                                <p:cTn id="39" presetID="22" presetClass="entr" presetSubtype="1" fill="hold" grpId="0" nodeType="afterEffect">
                                  <p:stCondLst>
                                    <p:cond delay="0"/>
                                  </p:stCondLst>
                                  <p:childTnLst>
                                    <p:set>
                                      <p:cBhvr>
                                        <p:cTn id="40" dur="1" fill="hold">
                                          <p:stCondLst>
                                            <p:cond delay="0"/>
                                          </p:stCondLst>
                                        </p:cTn>
                                        <p:tgtEl>
                                          <p:spTgt spid="56"/>
                                        </p:tgtEl>
                                        <p:attrNameLst>
                                          <p:attrName>style.visibility</p:attrName>
                                        </p:attrNameLst>
                                      </p:cBhvr>
                                      <p:to>
                                        <p:strVal val="visible"/>
                                      </p:to>
                                    </p:set>
                                    <p:animEffect transition="in" filter="wipe(up)">
                                      <p:cBhvr>
                                        <p:cTn id="41" dur="100"/>
                                        <p:tgtEl>
                                          <p:spTgt spid="56"/>
                                        </p:tgtEl>
                                      </p:cBhvr>
                                    </p:animEffect>
                                  </p:childTnLst>
                                </p:cTn>
                              </p:par>
                            </p:childTnLst>
                          </p:cTn>
                        </p:par>
                        <p:par>
                          <p:cTn id="42" fill="hold">
                            <p:stCondLst>
                              <p:cond delay="1700"/>
                            </p:stCondLst>
                            <p:childTnLst>
                              <p:par>
                                <p:cTn id="43" presetID="22" presetClass="entr" presetSubtype="1" fill="hold" grpId="0" nodeType="after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wipe(up)">
                                      <p:cBhvr>
                                        <p:cTn id="45" dur="100"/>
                                        <p:tgtEl>
                                          <p:spTgt spid="43"/>
                                        </p:tgtEl>
                                      </p:cBhvr>
                                    </p:animEffect>
                                  </p:childTnLst>
                                </p:cTn>
                              </p:par>
                            </p:childTnLst>
                          </p:cTn>
                        </p:par>
                        <p:par>
                          <p:cTn id="46" fill="hold">
                            <p:stCondLst>
                              <p:cond delay="1800"/>
                            </p:stCondLst>
                            <p:childTnLst>
                              <p:par>
                                <p:cTn id="47" presetID="22" presetClass="entr" presetSubtype="1" fill="hold" grpId="0" nodeType="after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wipe(up)">
                                      <p:cBhvr>
                                        <p:cTn id="49" dur="100"/>
                                        <p:tgtEl>
                                          <p:spTgt spid="57"/>
                                        </p:tgtEl>
                                      </p:cBhvr>
                                    </p:animEffect>
                                  </p:childTnLst>
                                </p:cTn>
                              </p:par>
                            </p:childTnLst>
                          </p:cTn>
                        </p:par>
                        <p:par>
                          <p:cTn id="50" fill="hold">
                            <p:stCondLst>
                              <p:cond delay="1900"/>
                            </p:stCondLst>
                            <p:childTnLst>
                              <p:par>
                                <p:cTn id="51" presetID="10"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100"/>
                                        <p:tgtEl>
                                          <p:spTgt spid="36"/>
                                        </p:tgtEl>
                                      </p:cBhvr>
                                    </p:animEffect>
                                  </p:childTnLst>
                                </p:cTn>
                              </p:par>
                            </p:childTnLst>
                          </p:cTn>
                        </p:par>
                        <p:par>
                          <p:cTn id="54" fill="hold">
                            <p:stCondLst>
                              <p:cond delay="2000"/>
                            </p:stCondLst>
                            <p:childTnLst>
                              <p:par>
                                <p:cTn id="55" presetID="22" presetClass="entr" presetSubtype="4" fill="hold" grpId="0" nodeType="after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wipe(down)">
                                      <p:cBhvr>
                                        <p:cTn id="57" dur="100"/>
                                        <p:tgtEl>
                                          <p:spTgt spid="44"/>
                                        </p:tgtEl>
                                      </p:cBhvr>
                                    </p:animEffect>
                                  </p:childTnLst>
                                </p:cTn>
                              </p:par>
                            </p:childTnLst>
                          </p:cTn>
                        </p:par>
                        <p:par>
                          <p:cTn id="58" fill="hold">
                            <p:stCondLst>
                              <p:cond delay="2100"/>
                            </p:stCondLst>
                            <p:childTnLst>
                              <p:par>
                                <p:cTn id="59" presetID="22" presetClass="entr" presetSubtype="4" fill="hold" grpId="0" nodeType="after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wipe(down)">
                                      <p:cBhvr>
                                        <p:cTn id="61" dur="100"/>
                                        <p:tgtEl>
                                          <p:spTgt spid="45"/>
                                        </p:tgtEl>
                                      </p:cBhvr>
                                    </p:animEffect>
                                  </p:childTnLst>
                                </p:cTn>
                              </p:par>
                            </p:childTnLst>
                          </p:cTn>
                        </p:par>
                        <p:par>
                          <p:cTn id="62" fill="hold">
                            <p:stCondLst>
                              <p:cond delay="2200"/>
                            </p:stCondLst>
                            <p:childTnLst>
                              <p:par>
                                <p:cTn id="63" presetID="22" presetClass="entr" presetSubtype="4" fill="hold" grpId="0" nodeType="after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wipe(down)">
                                      <p:cBhvr>
                                        <p:cTn id="65" dur="100"/>
                                        <p:tgtEl>
                                          <p:spTgt spid="46"/>
                                        </p:tgtEl>
                                      </p:cBhvr>
                                    </p:animEffect>
                                  </p:childTnLst>
                                </p:cTn>
                              </p:par>
                            </p:childTnLst>
                          </p:cTn>
                        </p:par>
                        <p:par>
                          <p:cTn id="66" fill="hold">
                            <p:stCondLst>
                              <p:cond delay="2300"/>
                            </p:stCondLst>
                            <p:childTnLst>
                              <p:par>
                                <p:cTn id="67" presetID="22" presetClass="entr" presetSubtype="4" fill="hold" grpId="0" nodeType="after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wipe(down)">
                                      <p:cBhvr>
                                        <p:cTn id="69" dur="100"/>
                                        <p:tgtEl>
                                          <p:spTgt spid="47"/>
                                        </p:tgtEl>
                                      </p:cBhvr>
                                    </p:animEffect>
                                  </p:childTnLst>
                                </p:cTn>
                              </p:par>
                            </p:childTnLst>
                          </p:cTn>
                        </p:par>
                        <p:par>
                          <p:cTn id="70" fill="hold">
                            <p:stCondLst>
                              <p:cond delay="2400"/>
                            </p:stCondLst>
                            <p:childTnLst>
                              <p:par>
                                <p:cTn id="71" presetID="22" presetClass="entr" presetSubtype="4" fill="hold" grpId="0" nodeType="after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down)">
                                      <p:cBhvr>
                                        <p:cTn id="73" dur="100"/>
                                        <p:tgtEl>
                                          <p:spTgt spid="48"/>
                                        </p:tgtEl>
                                      </p:cBhvr>
                                    </p:animEffect>
                                  </p:childTnLst>
                                </p:cTn>
                              </p:par>
                            </p:childTnLst>
                          </p:cTn>
                        </p:par>
                        <p:par>
                          <p:cTn id="74" fill="hold">
                            <p:stCondLst>
                              <p:cond delay="2500"/>
                            </p:stCondLst>
                            <p:childTnLst>
                              <p:par>
                                <p:cTn id="75" presetID="22" presetClass="entr" presetSubtype="4" fill="hold" grpId="0" nodeType="after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wipe(down)">
                                      <p:cBhvr>
                                        <p:cTn id="77" dur="100"/>
                                        <p:tgtEl>
                                          <p:spTgt spid="49"/>
                                        </p:tgtEl>
                                      </p:cBhvr>
                                    </p:animEffect>
                                  </p:childTnLst>
                                </p:cTn>
                              </p:par>
                            </p:childTnLst>
                          </p:cTn>
                        </p:par>
                        <p:par>
                          <p:cTn id="78" fill="hold">
                            <p:stCondLst>
                              <p:cond delay="2600"/>
                            </p:stCondLst>
                            <p:childTnLst>
                              <p:par>
                                <p:cTn id="79" presetID="10" presetClass="exit" presetSubtype="0" fill="hold" grpId="1" nodeType="afterEffect">
                                  <p:stCondLst>
                                    <p:cond delay="0"/>
                                  </p:stCondLst>
                                  <p:childTnLst>
                                    <p:animEffect transition="out" filter="fade">
                                      <p:cBhvr>
                                        <p:cTn id="80" dur="3000"/>
                                        <p:tgtEl>
                                          <p:spTgt spid="32"/>
                                        </p:tgtEl>
                                      </p:cBhvr>
                                    </p:animEffect>
                                    <p:set>
                                      <p:cBhvr>
                                        <p:cTn id="81" dur="1" fill="hold">
                                          <p:stCondLst>
                                            <p:cond delay="2999"/>
                                          </p:stCondLst>
                                        </p:cTn>
                                        <p:tgtEl>
                                          <p:spTgt spid="32"/>
                                        </p:tgtEl>
                                        <p:attrNameLst>
                                          <p:attrName>style.visibility</p:attrName>
                                        </p:attrNameLst>
                                      </p:cBhvr>
                                      <p:to>
                                        <p:strVal val="hidden"/>
                                      </p:to>
                                    </p:set>
                                  </p:childTnLst>
                                </p:cTn>
                              </p:par>
                              <p:par>
                                <p:cTn id="82" presetID="10" presetClass="entr" presetSubtype="0" fill="hold" grpId="0" nodeType="withEffect">
                                  <p:stCondLst>
                                    <p:cond delay="0"/>
                                  </p:stCondLst>
                                  <p:childTnLst>
                                    <p:set>
                                      <p:cBhvr>
                                        <p:cTn id="83" dur="1" fill="hold">
                                          <p:stCondLst>
                                            <p:cond delay="0"/>
                                          </p:stCondLst>
                                        </p:cTn>
                                        <p:tgtEl>
                                          <p:spTgt spid="52"/>
                                        </p:tgtEl>
                                        <p:attrNameLst>
                                          <p:attrName>style.visibility</p:attrName>
                                        </p:attrNameLst>
                                      </p:cBhvr>
                                      <p:to>
                                        <p:strVal val="visible"/>
                                      </p:to>
                                    </p:set>
                                    <p:animEffect transition="in" filter="fade">
                                      <p:cBhvr>
                                        <p:cTn id="84" dur="500"/>
                                        <p:tgtEl>
                                          <p:spTgt spid="52"/>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50"/>
                                        </p:tgtEl>
                                        <p:attrNameLst>
                                          <p:attrName>style.visibility</p:attrName>
                                        </p:attrNameLst>
                                      </p:cBhvr>
                                      <p:to>
                                        <p:strVal val="visible"/>
                                      </p:to>
                                    </p:set>
                                    <p:animEffect transition="in" filter="wipe(down)">
                                      <p:cBhvr>
                                        <p:cTn id="87" dur="500"/>
                                        <p:tgtEl>
                                          <p:spTgt spid="50"/>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51"/>
                                        </p:tgtEl>
                                        <p:attrNameLst>
                                          <p:attrName>style.visibility</p:attrName>
                                        </p:attrNameLst>
                                      </p:cBhvr>
                                      <p:to>
                                        <p:strVal val="visible"/>
                                      </p:to>
                                    </p:set>
                                    <p:animEffect transition="in" filter="wipe(down)">
                                      <p:cBhvr>
                                        <p:cTn id="90" dur="500"/>
                                        <p:tgtEl>
                                          <p:spTgt spid="51"/>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55"/>
                                        </p:tgtEl>
                                        <p:attrNameLst>
                                          <p:attrName>style.visibility</p:attrName>
                                        </p:attrNameLst>
                                      </p:cBhvr>
                                      <p:to>
                                        <p:strVal val="visible"/>
                                      </p:to>
                                    </p:set>
                                    <p:animEffect transition="in" filter="fade">
                                      <p:cBhvr>
                                        <p:cTn id="93" dur="500"/>
                                        <p:tgtEl>
                                          <p:spTgt spid="55"/>
                                        </p:tgtEl>
                                      </p:cBhvr>
                                    </p:animEffect>
                                  </p:childTnLst>
                                </p:cTn>
                              </p:par>
                              <p:par>
                                <p:cTn id="94" presetID="22" presetClass="entr" presetSubtype="2" fill="hold" grpId="0" nodeType="withEffect">
                                  <p:stCondLst>
                                    <p:cond delay="0"/>
                                  </p:stCondLst>
                                  <p:childTnLst>
                                    <p:set>
                                      <p:cBhvr>
                                        <p:cTn id="95" dur="1" fill="hold">
                                          <p:stCondLst>
                                            <p:cond delay="0"/>
                                          </p:stCondLst>
                                        </p:cTn>
                                        <p:tgtEl>
                                          <p:spTgt spid="54"/>
                                        </p:tgtEl>
                                        <p:attrNameLst>
                                          <p:attrName>style.visibility</p:attrName>
                                        </p:attrNameLst>
                                      </p:cBhvr>
                                      <p:to>
                                        <p:strVal val="visible"/>
                                      </p:to>
                                    </p:set>
                                    <p:animEffect transition="in" filter="wipe(right)">
                                      <p:cBhvr>
                                        <p:cTn id="96" dur="500"/>
                                        <p:tgtEl>
                                          <p:spTgt spid="54"/>
                                        </p:tgtEl>
                                      </p:cBhvr>
                                    </p:animEffect>
                                  </p:childTnLst>
                                </p:cTn>
                              </p:par>
                              <p:par>
                                <p:cTn id="97" presetID="22" presetClass="entr" presetSubtype="8" fill="hold" grpId="0" nodeType="withEffect">
                                  <p:stCondLst>
                                    <p:cond delay="0"/>
                                  </p:stCondLst>
                                  <p:childTnLst>
                                    <p:set>
                                      <p:cBhvr>
                                        <p:cTn id="98" dur="1" fill="hold">
                                          <p:stCondLst>
                                            <p:cond delay="0"/>
                                          </p:stCondLst>
                                        </p:cTn>
                                        <p:tgtEl>
                                          <p:spTgt spid="53"/>
                                        </p:tgtEl>
                                        <p:attrNameLst>
                                          <p:attrName>style.visibility</p:attrName>
                                        </p:attrNameLst>
                                      </p:cBhvr>
                                      <p:to>
                                        <p:strVal val="visible"/>
                                      </p:to>
                                    </p:set>
                                    <p:animEffect transition="in" filter="wipe(left)">
                                      <p:cBhvr>
                                        <p:cTn id="9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6" grpId="0"/>
      <p:bldP spid="37" grpId="0"/>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p:bldP spid="53" grpId="0" animBg="1"/>
      <p:bldP spid="54" grpId="0" animBg="1"/>
      <p:bldP spid="55" grpId="0"/>
      <p:bldP spid="56" grpId="0" animBg="1"/>
      <p:bldP spid="57" grpId="0" animBg="1"/>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4" name="Rectangle 11"/>
          <p:cNvSpPr>
            <a:spLocks noChangeArrowheads="1"/>
          </p:cNvSpPr>
          <p:nvPr/>
        </p:nvSpPr>
        <p:spPr bwMode="auto">
          <a:xfrm>
            <a:off x="0" y="0"/>
            <a:ext cx="9144000" cy="1133475"/>
          </a:xfrm>
          <a:prstGeom prst="rect">
            <a:avLst/>
          </a:prstGeom>
          <a:solidFill>
            <a:srgbClr val="000000"/>
          </a:solidFill>
          <a:ln w="3175">
            <a:noFill/>
            <a:miter lim="800000"/>
            <a:headEnd/>
            <a:tailEnd/>
          </a:ln>
          <a:effectLst/>
        </p:spPr>
        <p:txBody>
          <a:bodyPr wrap="none"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pic>
        <p:nvPicPr>
          <p:cNvPr id="5" name="Picture 9" descr="Detector_Cut_Section"/>
          <p:cNvPicPr>
            <a:picLocks noChangeAspect="1" noChangeArrowheads="1"/>
          </p:cNvPicPr>
          <p:nvPr/>
        </p:nvPicPr>
        <p:blipFill>
          <a:blip r:embed="rId2"/>
          <a:srcRect/>
          <a:stretch>
            <a:fillRect/>
          </a:stretch>
        </p:blipFill>
        <p:spPr bwMode="auto">
          <a:xfrm>
            <a:off x="1422400" y="908050"/>
            <a:ext cx="6615113" cy="5365750"/>
          </a:xfrm>
          <a:prstGeom prst="rect">
            <a:avLst/>
          </a:prstGeom>
          <a:noFill/>
        </p:spPr>
      </p:pic>
      <p:pic>
        <p:nvPicPr>
          <p:cNvPr id="6" name="Picture 10" descr="ATLAS_White_560x720_0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351838" y="5408613"/>
            <a:ext cx="630237" cy="809625"/>
          </a:xfrm>
          <a:prstGeom prst="rect">
            <a:avLst/>
          </a:prstGeom>
          <a:noFill/>
          <a:ln w="9525">
            <a:solidFill>
              <a:srgbClr val="9BDEFF"/>
            </a:solidFill>
            <a:miter lim="800000"/>
            <a:headEnd/>
            <a:tailEnd/>
          </a:ln>
        </p:spPr>
      </p:pic>
      <p:sp>
        <p:nvSpPr>
          <p:cNvPr id="7" name="Text Box 12"/>
          <p:cNvSpPr txBox="1">
            <a:spLocks noChangeArrowheads="1"/>
          </p:cNvSpPr>
          <p:nvPr/>
        </p:nvSpPr>
        <p:spPr bwMode="auto">
          <a:xfrm>
            <a:off x="0" y="115888"/>
            <a:ext cx="9144000" cy="586957"/>
          </a:xfrm>
          <a:prstGeom prst="rect">
            <a:avLst/>
          </a:prstGeom>
          <a:solidFill>
            <a:srgbClr val="333333"/>
          </a:solidFill>
          <a:ln w="9525">
            <a:noFill/>
            <a:miter lim="800000"/>
            <a:headEnd/>
            <a:tailEnd/>
          </a:ln>
          <a:effectLst/>
        </p:spPr>
        <p:txBody>
          <a:bodyPr lIns="90000" tIns="46800" rIns="90000" bIns="46800">
            <a:prstTxWarp prst="textNoShape">
              <a:avLst/>
            </a:prstTxWarp>
            <a:spAutoFit/>
          </a:bodyPr>
          <a:lstStyle/>
          <a:p>
            <a:pPr algn="ctr" defTabSz="914400" eaLnBrk="0" fontAlgn="auto" hangingPunct="0">
              <a:spcBef>
                <a:spcPts val="0"/>
              </a:spcBef>
              <a:spcAft>
                <a:spcPts val="0"/>
              </a:spcAft>
              <a:defRPr/>
            </a:pPr>
            <a:r>
              <a:rPr lang="en-US" sz="3200" kern="0" dirty="0" smtClean="0">
                <a:solidFill>
                  <a:srgbClr val="FFFFFF"/>
                </a:solidFill>
                <a:latin typeface="Trebuchet MS"/>
                <a:cs typeface="Trebuchet MS"/>
              </a:rPr>
              <a:t>Detector </a:t>
            </a:r>
            <a:r>
              <a:rPr lang="en-US" sz="3200" kern="0" dirty="0">
                <a:solidFill>
                  <a:srgbClr val="FFFFFF"/>
                </a:solidFill>
                <a:latin typeface="Trebuchet MS"/>
                <a:cs typeface="Trebuchet MS"/>
              </a:rPr>
              <a:t>Layers</a:t>
            </a:r>
          </a:p>
        </p:txBody>
      </p:sp>
      <p:sp>
        <p:nvSpPr>
          <p:cNvPr id="8" name="Text Box 13"/>
          <p:cNvSpPr txBox="1">
            <a:spLocks noChangeArrowheads="1"/>
          </p:cNvSpPr>
          <p:nvPr/>
        </p:nvSpPr>
        <p:spPr bwMode="auto">
          <a:xfrm>
            <a:off x="115888" y="952500"/>
            <a:ext cx="1484311" cy="3472745"/>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2000" dirty="0">
                <a:solidFill>
                  <a:srgbClr val="EAEAEA"/>
                </a:solidFill>
                <a:latin typeface="Trebuchet MS"/>
                <a:ea typeface="Arial" charset="0"/>
                <a:cs typeface="Trebuchet MS"/>
              </a:rPr>
              <a:t>Particles are detected through their interaction with the active detector materials </a:t>
            </a: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3217333"/>
            <a:ext cx="9144000" cy="3344333"/>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3" name="Picture 12"/>
          <p:cNvPicPr>
            <a:picLocks noChangeAspect="1"/>
          </p:cNvPicPr>
          <p:nvPr/>
        </p:nvPicPr>
        <p:blipFill>
          <a:blip r:embed="rId2">
            <a:clrChange>
              <a:clrFrom>
                <a:srgbClr val="000000"/>
              </a:clrFrom>
              <a:clrTo>
                <a:srgbClr val="000000">
                  <a:alpha val="0"/>
                </a:srgbClr>
              </a:clrTo>
            </a:clrChange>
            <a:grayscl/>
            <a:lum bright="17000"/>
          </a:blip>
          <a:srcRect l="1057" r="33753" b="789"/>
          <a:stretch>
            <a:fillRect/>
          </a:stretch>
        </p:blipFill>
        <p:spPr>
          <a:xfrm>
            <a:off x="1905054" y="2259107"/>
            <a:ext cx="5402859" cy="4299589"/>
          </a:xfrm>
          <a:prstGeom prst="rect">
            <a:avLst/>
          </a:prstGeom>
        </p:spPr>
      </p:pic>
      <p:sp>
        <p:nvSpPr>
          <p:cNvPr id="6" name="Text Box 5"/>
          <p:cNvSpPr txBox="1">
            <a:spLocks noChangeArrowheads="1"/>
          </p:cNvSpPr>
          <p:nvPr/>
        </p:nvSpPr>
        <p:spPr bwMode="auto">
          <a:xfrm>
            <a:off x="0" y="2661549"/>
            <a:ext cx="9144000" cy="538851"/>
          </a:xfrm>
          <a:prstGeom prst="rect">
            <a:avLst/>
          </a:prstGeom>
          <a:solidFill>
            <a:srgbClr val="FFFFFF">
              <a:alpha val="79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LHC Physics</a:t>
            </a:r>
          </a:p>
        </p:txBody>
      </p:sp>
    </p:spTree>
  </p:cSld>
  <p:clrMapOvr>
    <a:masterClrMapping/>
  </p:clrMapOvr>
  <p:transition spd="slow">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t="56406"/>
          <a:stretch>
            <a:fillRect/>
          </a:stretch>
        </p:blipFill>
        <p:spPr bwMode="auto">
          <a:xfrm>
            <a:off x="0" y="3437023"/>
            <a:ext cx="9144000" cy="2630905"/>
          </a:xfrm>
          <a:prstGeom prst="rect">
            <a:avLst/>
          </a:prstGeom>
          <a:noFill/>
          <a:ln w="9525">
            <a:noFill/>
            <a:miter lim="800000"/>
            <a:headEnd/>
            <a:tailEnd/>
          </a:ln>
        </p:spPr>
      </p:pic>
      <p:pic>
        <p:nvPicPr>
          <p:cNvPr id="5" name="Picture 3"/>
          <p:cNvPicPr>
            <a:picLocks noChangeAspect="1" noChangeArrowheads="1"/>
          </p:cNvPicPr>
          <p:nvPr/>
        </p:nvPicPr>
        <p:blipFill>
          <a:blip r:embed="rId2" cstate="print"/>
          <a:srcRect b="59219"/>
          <a:stretch>
            <a:fillRect/>
          </a:stretch>
        </p:blipFill>
        <p:spPr bwMode="auto">
          <a:xfrm>
            <a:off x="-1" y="685800"/>
            <a:ext cx="9144001" cy="2791327"/>
          </a:xfrm>
          <a:prstGeom prst="rect">
            <a:avLst/>
          </a:prstGeom>
          <a:noFill/>
          <a:ln w="9525">
            <a:noFill/>
            <a:miter lim="800000"/>
            <a:headEnd/>
            <a:tailEnd/>
          </a:ln>
        </p:spPr>
      </p:pic>
      <p:sp>
        <p:nvSpPr>
          <p:cNvPr id="11" name="TextBox 10"/>
          <p:cNvSpPr txBox="1"/>
          <p:nvPr/>
        </p:nvSpPr>
        <p:spPr>
          <a:xfrm>
            <a:off x="0" y="164068"/>
            <a:ext cx="9144000" cy="369332"/>
          </a:xfrm>
          <a:prstGeom prst="rect">
            <a:avLst/>
          </a:prstGeom>
          <a:noFill/>
        </p:spPr>
        <p:txBody>
          <a:bodyPr wrap="square" rtlCol="0">
            <a:spAutoFit/>
          </a:bodyPr>
          <a:lstStyle/>
          <a:p>
            <a:pPr algn="ctr"/>
            <a:r>
              <a:rPr lang="en-GB" sz="1800" dirty="0" smtClean="0">
                <a:solidFill>
                  <a:prstClr val="white"/>
                </a:solidFill>
                <a:latin typeface="Trebuchet MS"/>
                <a:cs typeface="Trebuchet MS"/>
              </a:rPr>
              <a:t>Several hundred articles and conference notes published since LHC start</a:t>
            </a:r>
            <a:endParaRPr lang="en-GB" sz="1800" dirty="0">
              <a:solidFill>
                <a:prstClr val="white"/>
              </a:solidFill>
              <a:latin typeface="Trebuchet MS"/>
              <a:cs typeface="Trebuchet MS"/>
            </a:endParaRPr>
          </a:p>
        </p:txBody>
      </p:sp>
      <p:sp>
        <p:nvSpPr>
          <p:cNvPr id="6" name="TextBox 5"/>
          <p:cNvSpPr txBox="1"/>
          <p:nvPr/>
        </p:nvSpPr>
        <p:spPr>
          <a:xfrm rot="20547746">
            <a:off x="302700" y="2512445"/>
            <a:ext cx="8545487" cy="1258491"/>
          </a:xfrm>
          <a:prstGeom prst="rect">
            <a:avLst/>
          </a:prstGeom>
          <a:solidFill>
            <a:srgbClr val="FFFF00"/>
          </a:solidFill>
          <a:effectLst>
            <a:glow rad="101600">
              <a:srgbClr val="FF0000">
                <a:alpha val="75000"/>
              </a:srgbClr>
            </a:glow>
            <a:outerShdw blurRad="317500" dist="38100" dir="2700000">
              <a:srgbClr val="000000">
                <a:alpha val="68000"/>
              </a:srgbClr>
            </a:outerShdw>
          </a:effectLst>
        </p:spPr>
        <p:txBody>
          <a:bodyPr wrap="square" lIns="108000" tIns="234000" rIns="108000" bIns="280800" rtlCol="0">
            <a:spAutoFit/>
          </a:bodyPr>
          <a:lstStyle/>
          <a:p>
            <a:pPr algn="ctr"/>
            <a:r>
              <a:rPr lang="en-GB" b="1" dirty="0" smtClean="0">
                <a:latin typeface="Trebuchet MS"/>
                <a:cs typeface="Trebuchet MS"/>
              </a:rPr>
              <a:t>The LHC experiments have a prolific scientific production of which I can only discuss small parts here</a:t>
            </a:r>
            <a:endParaRPr lang="en-GB" b="1" dirty="0">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Recorded Luminosity in 2011</a:t>
            </a:r>
          </a:p>
          <a:p>
            <a:pPr>
              <a:spcBef>
                <a:spcPts val="600"/>
              </a:spcBef>
            </a:pPr>
            <a:r>
              <a:rPr lang="en-US" sz="2000" dirty="0" smtClean="0">
                <a:solidFill>
                  <a:prstClr val="black"/>
                </a:solidFill>
                <a:latin typeface="Trebuchet MS"/>
                <a:cs typeface="Trebuchet MS"/>
              </a:rPr>
              <a:t>Luminosity is key quantity: </a:t>
            </a:r>
            <a:r>
              <a:rPr lang="en-US" sz="2000" b="1" dirty="0" smtClean="0">
                <a:solidFill>
                  <a:prstClr val="black"/>
                </a:solidFill>
                <a:latin typeface="Trebuchet MS"/>
                <a:cs typeface="Trebuchet MS"/>
              </a:rPr>
              <a:t>rate = cross section × efficiency × luminosity</a:t>
            </a:r>
          </a:p>
        </p:txBody>
      </p:sp>
      <p:sp>
        <p:nvSpPr>
          <p:cNvPr id="13" name="Rectangle 12"/>
          <p:cNvSpPr/>
          <p:nvPr/>
        </p:nvSpPr>
        <p:spPr>
          <a:xfrm>
            <a:off x="0" y="1524000"/>
            <a:ext cx="9144000" cy="472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2" name="Picture 31" descr="Untitled.pdf"/>
          <p:cNvPicPr>
            <a:picLocks noChangeAspect="1"/>
          </p:cNvPicPr>
          <p:nvPr/>
        </p:nvPicPr>
        <mc:AlternateContent>
          <mc:Choice xmlns:ma="http://schemas.microsoft.com/office/mac/drawingml/2008/main" Requires="ma">
            <p:blipFill>
              <a:blip r:embed="rId2"/>
              <a:srcRect t="3277" r="8730"/>
              <a:stretch>
                <a:fillRect/>
              </a:stretch>
            </p:blipFill>
          </mc:Choice>
          <mc:Fallback>
            <p:blipFill>
              <a:blip r:embed="rId3"/>
              <a:srcRect t="3277" r="8730"/>
              <a:stretch>
                <a:fillRect/>
              </a:stretch>
            </p:blipFill>
          </mc:Fallback>
        </mc:AlternateContent>
        <p:spPr>
          <a:xfrm>
            <a:off x="3242467" y="1707123"/>
            <a:ext cx="5815809" cy="4424109"/>
          </a:xfrm>
          <a:prstGeom prst="rect">
            <a:avLst/>
          </a:prstGeom>
        </p:spPr>
      </p:pic>
      <p:sp>
        <p:nvSpPr>
          <p:cNvPr id="19" name="TextBox 18"/>
          <p:cNvSpPr txBox="1"/>
          <p:nvPr/>
        </p:nvSpPr>
        <p:spPr>
          <a:xfrm>
            <a:off x="4388508" y="3691860"/>
            <a:ext cx="2810933" cy="1184940"/>
          </a:xfrm>
          <a:prstGeom prst="rect">
            <a:avLst/>
          </a:prstGeom>
          <a:noFill/>
        </p:spPr>
        <p:txBody>
          <a:bodyPr wrap="square" rtlCol="0">
            <a:spAutoFit/>
          </a:bodyPr>
          <a:lstStyle/>
          <a:p>
            <a:r>
              <a:rPr lang="en-GB" sz="1400" dirty="0" smtClean="0">
                <a:solidFill>
                  <a:srgbClr val="D00209"/>
                </a:solidFill>
              </a:rPr>
              <a:t>Peak</a:t>
            </a:r>
            <a:r>
              <a:rPr lang="en-GB" sz="1400" i="1" dirty="0" smtClean="0">
                <a:solidFill>
                  <a:srgbClr val="D00209"/>
                </a:solidFill>
              </a:rPr>
              <a:t> L </a:t>
            </a:r>
            <a:r>
              <a:rPr lang="en-GB" sz="1400" dirty="0" smtClean="0">
                <a:solidFill>
                  <a:srgbClr val="D00209"/>
                </a:solidFill>
              </a:rPr>
              <a:t>= 3.6×10</a:t>
            </a:r>
            <a:r>
              <a:rPr lang="en-GB" sz="1400" baseline="30000" dirty="0" smtClean="0">
                <a:solidFill>
                  <a:srgbClr val="D00209"/>
                </a:solidFill>
              </a:rPr>
              <a:t>33</a:t>
            </a:r>
            <a:r>
              <a:rPr lang="en-GB" sz="1400" dirty="0" smtClean="0">
                <a:solidFill>
                  <a:srgbClr val="D00209"/>
                </a:solidFill>
              </a:rPr>
              <a:t> </a:t>
            </a:r>
            <a:r>
              <a:rPr lang="en-GB" sz="1400" dirty="0" err="1" smtClean="0">
                <a:solidFill>
                  <a:srgbClr val="D00209"/>
                </a:solidFill>
              </a:rPr>
              <a:t>s</a:t>
            </a:r>
            <a:r>
              <a:rPr lang="en-GB" sz="1400" baseline="30000" dirty="0" smtClean="0">
                <a:solidFill>
                  <a:srgbClr val="D00209"/>
                </a:solidFill>
              </a:rPr>
              <a:t>–1</a:t>
            </a:r>
            <a:r>
              <a:rPr lang="en-GB" sz="1400" dirty="0" smtClean="0">
                <a:solidFill>
                  <a:srgbClr val="D00209"/>
                </a:solidFill>
              </a:rPr>
              <a:t>cm</a:t>
            </a:r>
            <a:r>
              <a:rPr lang="en-GB" sz="1400" baseline="30000" dirty="0" smtClean="0">
                <a:solidFill>
                  <a:srgbClr val="D00209"/>
                </a:solidFill>
              </a:rPr>
              <a:t>–2</a:t>
            </a:r>
          </a:p>
          <a:p>
            <a:pPr>
              <a:spcBef>
                <a:spcPts val="600"/>
              </a:spcBef>
            </a:pPr>
            <a:r>
              <a:rPr lang="en-GB" sz="1400" dirty="0" smtClean="0">
                <a:solidFill>
                  <a:srgbClr val="D00209"/>
                </a:solidFill>
              </a:rPr>
              <a:t>Max </a:t>
            </a:r>
            <a:r>
              <a:rPr lang="en-GB" sz="1400" i="1" dirty="0" err="1" smtClean="0">
                <a:solidFill>
                  <a:srgbClr val="D00209"/>
                </a:solidFill>
              </a:rPr>
              <a:t>N</a:t>
            </a:r>
            <a:r>
              <a:rPr lang="en-GB" sz="1400" baseline="-25000" dirty="0" err="1" smtClean="0">
                <a:solidFill>
                  <a:srgbClr val="D00209"/>
                </a:solidFill>
              </a:rPr>
              <a:t>coll</a:t>
            </a:r>
            <a:r>
              <a:rPr lang="en-GB" sz="1400" baseline="-25000" dirty="0" smtClean="0">
                <a:solidFill>
                  <a:srgbClr val="D00209"/>
                </a:solidFill>
              </a:rPr>
              <a:t>-bunch</a:t>
            </a:r>
            <a:r>
              <a:rPr lang="en-GB" sz="1400" dirty="0" smtClean="0">
                <a:solidFill>
                  <a:srgbClr val="D00209"/>
                </a:solidFill>
              </a:rPr>
              <a:t> = </a:t>
            </a:r>
            <a:r>
              <a:rPr lang="en-US" sz="1400" dirty="0" smtClean="0">
                <a:solidFill>
                  <a:srgbClr val="D00209"/>
                </a:solidFill>
              </a:rPr>
              <a:t>1331 </a:t>
            </a:r>
            <a:r>
              <a:rPr lang="en-US" sz="1100" dirty="0" smtClean="0">
                <a:solidFill>
                  <a:srgbClr val="D00209"/>
                </a:solidFill>
              </a:rPr>
              <a:t>(</a:t>
            </a:r>
            <a:r>
              <a:rPr lang="en-US" sz="1100" dirty="0" err="1" smtClean="0">
                <a:solidFill>
                  <a:srgbClr val="D00209"/>
                </a:solidFill>
                <a:latin typeface="Symbol" charset="2"/>
                <a:cs typeface="Symbol" charset="2"/>
              </a:rPr>
              <a:t>D</a:t>
            </a:r>
            <a:r>
              <a:rPr lang="en-US" sz="1100" i="1" dirty="0" err="1" smtClean="0">
                <a:solidFill>
                  <a:srgbClr val="D00209"/>
                </a:solidFill>
              </a:rPr>
              <a:t>t</a:t>
            </a:r>
            <a:r>
              <a:rPr lang="en-US" sz="1100" dirty="0" smtClean="0">
                <a:solidFill>
                  <a:srgbClr val="D00209"/>
                </a:solidFill>
              </a:rPr>
              <a:t> = 50 ns)</a:t>
            </a:r>
            <a:r>
              <a:rPr lang="en-GB" sz="1100" dirty="0" smtClean="0">
                <a:solidFill>
                  <a:srgbClr val="D00209"/>
                </a:solidFill>
              </a:rPr>
              <a:t> </a:t>
            </a:r>
          </a:p>
          <a:p>
            <a:pPr>
              <a:spcBef>
                <a:spcPts val="900"/>
              </a:spcBef>
            </a:pPr>
            <a:r>
              <a:rPr lang="en-GB" sz="1400" dirty="0" smtClean="0">
                <a:solidFill>
                  <a:srgbClr val="D00209"/>
                </a:solidFill>
              </a:rPr>
              <a:t>Max stored energy: 100 MJ</a:t>
            </a:r>
          </a:p>
          <a:p>
            <a:pPr>
              <a:spcBef>
                <a:spcPts val="900"/>
              </a:spcBef>
            </a:pPr>
            <a:r>
              <a:rPr lang="en-GB" sz="900" dirty="0" smtClean="0">
                <a:solidFill>
                  <a:srgbClr val="D00209"/>
                </a:solidFill>
              </a:rPr>
              <a:t>Status: </a:t>
            </a:r>
            <a:r>
              <a:rPr lang="en-US" sz="900" dirty="0" smtClean="0">
                <a:solidFill>
                  <a:srgbClr val="D00209"/>
                </a:solidFill>
              </a:rPr>
              <a:t>15  Oct 2011</a:t>
            </a:r>
            <a:endParaRPr lang="en-GB" sz="1050" dirty="0" smtClean="0">
              <a:solidFill>
                <a:srgbClr val="D00209"/>
              </a:solidFill>
            </a:endParaRPr>
          </a:p>
        </p:txBody>
      </p:sp>
      <p:sp>
        <p:nvSpPr>
          <p:cNvPr id="20" name="TextBox 19"/>
          <p:cNvSpPr txBox="1"/>
          <p:nvPr/>
        </p:nvSpPr>
        <p:spPr>
          <a:xfrm>
            <a:off x="8091582" y="1560493"/>
            <a:ext cx="1052418" cy="954107"/>
          </a:xfrm>
          <a:prstGeom prst="rect">
            <a:avLst/>
          </a:prstGeom>
          <a:solidFill>
            <a:srgbClr val="FFFFFF"/>
          </a:solidFill>
        </p:spPr>
        <p:txBody>
          <a:bodyPr wrap="square" rtlCol="0">
            <a:spAutoFit/>
          </a:bodyPr>
          <a:lstStyle/>
          <a:p>
            <a:r>
              <a:rPr lang="en-GB" sz="1400" i="1" dirty="0" smtClean="0">
                <a:solidFill>
                  <a:srgbClr val="D00209"/>
                </a:solidFill>
                <a:latin typeface="Trebuchet MS"/>
                <a:cs typeface="Trebuchet MS"/>
              </a:rPr>
              <a:t>Surpassed Tevatron record of 4.1 10</a:t>
            </a:r>
            <a:r>
              <a:rPr lang="en-GB" sz="1400" i="1" baseline="30000" dirty="0" smtClean="0">
                <a:solidFill>
                  <a:srgbClr val="D00209"/>
                </a:solidFill>
                <a:latin typeface="Trebuchet MS"/>
                <a:cs typeface="Trebuchet MS"/>
              </a:rPr>
              <a:t>32</a:t>
            </a:r>
            <a:r>
              <a:rPr lang="en-GB" sz="1400" i="1" dirty="0" smtClean="0">
                <a:solidFill>
                  <a:srgbClr val="D00209"/>
                </a:solidFill>
                <a:latin typeface="Trebuchet MS"/>
                <a:cs typeface="Trebuchet MS"/>
              </a:rPr>
              <a:t> </a:t>
            </a:r>
            <a:endParaRPr lang="en-GB" sz="1400" i="1" dirty="0">
              <a:solidFill>
                <a:srgbClr val="D00209"/>
              </a:solidFill>
              <a:latin typeface="Trebuchet MS"/>
              <a:cs typeface="Trebuchet MS"/>
            </a:endParaRPr>
          </a:p>
        </p:txBody>
      </p:sp>
      <p:pic>
        <p:nvPicPr>
          <p:cNvPr id="24" name="Picture 23"/>
          <p:cNvPicPr>
            <a:picLocks noChangeAspect="1"/>
          </p:cNvPicPr>
          <p:nvPr/>
        </p:nvPicPr>
        <p:blipFill>
          <a:blip r:embed="rId4"/>
          <a:stretch>
            <a:fillRect/>
          </a:stretch>
        </p:blipFill>
        <p:spPr>
          <a:xfrm>
            <a:off x="7199441" y="2616165"/>
            <a:ext cx="1021100" cy="825049"/>
          </a:xfrm>
          <a:prstGeom prst="rect">
            <a:avLst/>
          </a:prstGeom>
        </p:spPr>
      </p:pic>
      <p:sp>
        <p:nvSpPr>
          <p:cNvPr id="27" name="Oval 26"/>
          <p:cNvSpPr/>
          <p:nvPr/>
        </p:nvSpPr>
        <p:spPr>
          <a:xfrm>
            <a:off x="4252458" y="2816429"/>
            <a:ext cx="2362200" cy="727147"/>
          </a:xfrm>
          <a:prstGeom prst="ellipse">
            <a:avLst/>
          </a:prstGeom>
          <a:noFill/>
          <a:ln w="12700" cap="flat" cmpd="sng" algn="ctr">
            <a:solidFill>
              <a:srgbClr val="FF6600"/>
            </a:solidFill>
            <a:prstDash val="solid"/>
            <a:round/>
            <a:headEnd type="none" w="med" len="med"/>
            <a:tailEnd type="none" w="med" len="med"/>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TextBox 28"/>
          <p:cNvSpPr txBox="1"/>
          <p:nvPr/>
        </p:nvSpPr>
        <p:spPr>
          <a:xfrm>
            <a:off x="239181" y="1676400"/>
            <a:ext cx="2946239" cy="1066959"/>
          </a:xfrm>
          <a:prstGeom prst="rect">
            <a:avLst/>
          </a:prstGeom>
          <a:noFill/>
        </p:spPr>
        <p:txBody>
          <a:bodyPr wrap="square" tIns="0" bIns="0" rtlCol="0">
            <a:spAutoFit/>
          </a:bodyPr>
          <a:lstStyle/>
          <a:p>
            <a:pPr>
              <a:lnSpc>
                <a:spcPct val="110000"/>
              </a:lnSpc>
              <a:spcBef>
                <a:spcPct val="50000"/>
              </a:spcBef>
            </a:pPr>
            <a:r>
              <a:rPr lang="en-US" sz="2000" dirty="0" smtClean="0">
                <a:solidFill>
                  <a:srgbClr val="D00209"/>
                </a:solidFill>
                <a:latin typeface="Trebuchet MS"/>
                <a:ea typeface="Arial" charset="0"/>
                <a:cs typeface="Trebuchet MS"/>
              </a:rPr>
              <a:t>ATLAS integrated luminosity in 2011</a:t>
            </a:r>
          </a:p>
          <a:p>
            <a:pPr>
              <a:lnSpc>
                <a:spcPct val="110000"/>
              </a:lnSpc>
              <a:spcBef>
                <a:spcPct val="50000"/>
              </a:spcBef>
            </a:pPr>
            <a:r>
              <a:rPr lang="en-US" sz="1600" dirty="0" smtClean="0">
                <a:solidFill>
                  <a:srgbClr val="D00209"/>
                </a:solidFill>
                <a:latin typeface="Trebuchet MS"/>
                <a:ea typeface="Arial" charset="0"/>
                <a:cs typeface="Trebuchet MS"/>
              </a:rPr>
              <a:t>(in 2010: 0.04 fb</a:t>
            </a:r>
            <a:r>
              <a:rPr lang="en-US" sz="1600" baseline="30000" dirty="0" smtClean="0">
                <a:solidFill>
                  <a:srgbClr val="D00209"/>
                </a:solidFill>
                <a:latin typeface="Trebuchet MS"/>
                <a:ea typeface="Arial" charset="0"/>
                <a:cs typeface="Trebuchet MS"/>
              </a:rPr>
              <a:t>−1</a:t>
            </a:r>
            <a:r>
              <a:rPr lang="en-US" sz="1600" dirty="0" smtClean="0">
                <a:solidFill>
                  <a:srgbClr val="D00209"/>
                </a:solidFill>
                <a:latin typeface="Trebuchet MS"/>
                <a:ea typeface="Arial" charset="0"/>
                <a:cs typeface="Trebuchet MS"/>
              </a:rPr>
              <a:t> collected)</a:t>
            </a:r>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Recorded Luminosity in 2011</a:t>
            </a:r>
          </a:p>
          <a:p>
            <a:pPr>
              <a:spcBef>
                <a:spcPts val="600"/>
              </a:spcBef>
            </a:pPr>
            <a:r>
              <a:rPr lang="en-US" sz="2000" dirty="0" smtClean="0">
                <a:solidFill>
                  <a:prstClr val="black"/>
                </a:solidFill>
                <a:latin typeface="Trebuchet MS"/>
                <a:cs typeface="Trebuchet MS"/>
              </a:rPr>
              <a:t>Luminosity is key quantity: </a:t>
            </a:r>
            <a:r>
              <a:rPr lang="en-US" sz="2000" b="1" dirty="0" smtClean="0">
                <a:solidFill>
                  <a:prstClr val="black"/>
                </a:solidFill>
                <a:latin typeface="Trebuchet MS"/>
                <a:cs typeface="Trebuchet MS"/>
              </a:rPr>
              <a:t>rate = cross section × efficiency × luminosity</a:t>
            </a:r>
          </a:p>
        </p:txBody>
      </p:sp>
      <p:sp>
        <p:nvSpPr>
          <p:cNvPr id="13" name="Rectangle 12"/>
          <p:cNvSpPr/>
          <p:nvPr/>
        </p:nvSpPr>
        <p:spPr>
          <a:xfrm>
            <a:off x="0" y="1524000"/>
            <a:ext cx="9144000" cy="472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2" name="Picture 31" descr="Untitled.pdf"/>
          <p:cNvPicPr>
            <a:picLocks noChangeAspect="1"/>
          </p:cNvPicPr>
          <p:nvPr/>
        </p:nvPicPr>
        <mc:AlternateContent>
          <mc:Choice xmlns:ma="http://schemas.microsoft.com/office/mac/drawingml/2008/main" Requires="ma">
            <p:blipFill>
              <a:blip r:embed="rId2"/>
              <a:srcRect t="3277" r="8730"/>
              <a:stretch>
                <a:fillRect/>
              </a:stretch>
            </p:blipFill>
          </mc:Choice>
          <mc:Fallback>
            <p:blipFill>
              <a:blip r:embed="rId3"/>
              <a:srcRect t="3277" r="8730"/>
              <a:stretch>
                <a:fillRect/>
              </a:stretch>
            </p:blipFill>
          </mc:Fallback>
        </mc:AlternateContent>
        <p:spPr>
          <a:xfrm>
            <a:off x="3242467" y="1707123"/>
            <a:ext cx="5815809" cy="4424109"/>
          </a:xfrm>
          <a:prstGeom prst="rect">
            <a:avLst/>
          </a:prstGeom>
        </p:spPr>
      </p:pic>
      <p:sp>
        <p:nvSpPr>
          <p:cNvPr id="19" name="TextBox 18"/>
          <p:cNvSpPr txBox="1"/>
          <p:nvPr/>
        </p:nvSpPr>
        <p:spPr>
          <a:xfrm>
            <a:off x="4388508" y="3691860"/>
            <a:ext cx="2810933" cy="1184940"/>
          </a:xfrm>
          <a:prstGeom prst="rect">
            <a:avLst/>
          </a:prstGeom>
          <a:noFill/>
        </p:spPr>
        <p:txBody>
          <a:bodyPr wrap="square" rtlCol="0">
            <a:spAutoFit/>
          </a:bodyPr>
          <a:lstStyle/>
          <a:p>
            <a:r>
              <a:rPr lang="en-GB" sz="1400" dirty="0" smtClean="0">
                <a:solidFill>
                  <a:srgbClr val="D00209"/>
                </a:solidFill>
              </a:rPr>
              <a:t>Peak</a:t>
            </a:r>
            <a:r>
              <a:rPr lang="en-GB" sz="1400" i="1" dirty="0" smtClean="0">
                <a:solidFill>
                  <a:srgbClr val="D00209"/>
                </a:solidFill>
              </a:rPr>
              <a:t> L </a:t>
            </a:r>
            <a:r>
              <a:rPr lang="en-GB" sz="1400" dirty="0" smtClean="0">
                <a:solidFill>
                  <a:srgbClr val="D00209"/>
                </a:solidFill>
              </a:rPr>
              <a:t>= 3.5×10</a:t>
            </a:r>
            <a:r>
              <a:rPr lang="en-GB" sz="1400" baseline="30000" dirty="0" smtClean="0">
                <a:solidFill>
                  <a:srgbClr val="D00209"/>
                </a:solidFill>
              </a:rPr>
              <a:t>33</a:t>
            </a:r>
            <a:r>
              <a:rPr lang="en-GB" sz="1400" dirty="0" smtClean="0">
                <a:solidFill>
                  <a:srgbClr val="D00209"/>
                </a:solidFill>
              </a:rPr>
              <a:t> </a:t>
            </a:r>
            <a:r>
              <a:rPr lang="en-GB" sz="1400" dirty="0" err="1" smtClean="0">
                <a:solidFill>
                  <a:srgbClr val="D00209"/>
                </a:solidFill>
              </a:rPr>
              <a:t>s</a:t>
            </a:r>
            <a:r>
              <a:rPr lang="en-GB" sz="1400" baseline="30000" dirty="0" smtClean="0">
                <a:solidFill>
                  <a:srgbClr val="D00209"/>
                </a:solidFill>
              </a:rPr>
              <a:t>–1</a:t>
            </a:r>
            <a:r>
              <a:rPr lang="en-GB" sz="1400" dirty="0" smtClean="0">
                <a:solidFill>
                  <a:srgbClr val="D00209"/>
                </a:solidFill>
              </a:rPr>
              <a:t>cm</a:t>
            </a:r>
            <a:r>
              <a:rPr lang="en-GB" sz="1400" baseline="30000" dirty="0" smtClean="0">
                <a:solidFill>
                  <a:srgbClr val="D00209"/>
                </a:solidFill>
              </a:rPr>
              <a:t>–2</a:t>
            </a:r>
          </a:p>
          <a:p>
            <a:pPr>
              <a:spcBef>
                <a:spcPts val="600"/>
              </a:spcBef>
            </a:pPr>
            <a:r>
              <a:rPr lang="en-GB" sz="1400" dirty="0" smtClean="0">
                <a:solidFill>
                  <a:srgbClr val="D00209"/>
                </a:solidFill>
              </a:rPr>
              <a:t>Max </a:t>
            </a:r>
            <a:r>
              <a:rPr lang="en-GB" sz="1400" i="1" dirty="0" err="1" smtClean="0">
                <a:solidFill>
                  <a:srgbClr val="D00209"/>
                </a:solidFill>
              </a:rPr>
              <a:t>N</a:t>
            </a:r>
            <a:r>
              <a:rPr lang="en-GB" sz="1400" baseline="-25000" dirty="0" err="1" smtClean="0">
                <a:solidFill>
                  <a:srgbClr val="D00209"/>
                </a:solidFill>
              </a:rPr>
              <a:t>coll</a:t>
            </a:r>
            <a:r>
              <a:rPr lang="en-GB" sz="1400" baseline="-25000" dirty="0" smtClean="0">
                <a:solidFill>
                  <a:srgbClr val="D00209"/>
                </a:solidFill>
              </a:rPr>
              <a:t>-bunch</a:t>
            </a:r>
            <a:r>
              <a:rPr lang="en-GB" sz="1400" dirty="0" smtClean="0">
                <a:solidFill>
                  <a:srgbClr val="D00209"/>
                </a:solidFill>
              </a:rPr>
              <a:t> = </a:t>
            </a:r>
            <a:r>
              <a:rPr lang="en-US" sz="1400" dirty="0" smtClean="0">
                <a:solidFill>
                  <a:srgbClr val="D00209"/>
                </a:solidFill>
              </a:rPr>
              <a:t>1331 </a:t>
            </a:r>
            <a:r>
              <a:rPr lang="en-US" sz="1100" dirty="0" smtClean="0">
                <a:solidFill>
                  <a:srgbClr val="D00209"/>
                </a:solidFill>
              </a:rPr>
              <a:t>(</a:t>
            </a:r>
            <a:r>
              <a:rPr lang="en-US" sz="1100" dirty="0" err="1" smtClean="0">
                <a:solidFill>
                  <a:srgbClr val="D00209"/>
                </a:solidFill>
                <a:latin typeface="Symbol" charset="2"/>
                <a:cs typeface="Symbol" charset="2"/>
              </a:rPr>
              <a:t>D</a:t>
            </a:r>
            <a:r>
              <a:rPr lang="en-US" sz="1100" i="1" dirty="0" err="1" smtClean="0">
                <a:solidFill>
                  <a:srgbClr val="D00209"/>
                </a:solidFill>
              </a:rPr>
              <a:t>t</a:t>
            </a:r>
            <a:r>
              <a:rPr lang="en-US" sz="1100" dirty="0" smtClean="0">
                <a:solidFill>
                  <a:srgbClr val="D00209"/>
                </a:solidFill>
              </a:rPr>
              <a:t> = 50 ns)</a:t>
            </a:r>
            <a:r>
              <a:rPr lang="en-GB" sz="1100" dirty="0" smtClean="0">
                <a:solidFill>
                  <a:srgbClr val="D00209"/>
                </a:solidFill>
              </a:rPr>
              <a:t> </a:t>
            </a:r>
          </a:p>
          <a:p>
            <a:pPr>
              <a:spcBef>
                <a:spcPts val="900"/>
              </a:spcBef>
            </a:pPr>
            <a:r>
              <a:rPr lang="en-GB" sz="1400" dirty="0" smtClean="0">
                <a:solidFill>
                  <a:srgbClr val="D00209"/>
                </a:solidFill>
              </a:rPr>
              <a:t>Max stored energy: 100 MJ</a:t>
            </a:r>
          </a:p>
          <a:p>
            <a:pPr>
              <a:spcBef>
                <a:spcPts val="900"/>
              </a:spcBef>
            </a:pPr>
            <a:r>
              <a:rPr lang="en-GB" sz="900" dirty="0" smtClean="0">
                <a:solidFill>
                  <a:srgbClr val="D00209"/>
                </a:solidFill>
              </a:rPr>
              <a:t>Status: </a:t>
            </a:r>
            <a:r>
              <a:rPr lang="en-US" sz="900" dirty="0" smtClean="0">
                <a:solidFill>
                  <a:srgbClr val="D00209"/>
                </a:solidFill>
              </a:rPr>
              <a:t>15  Oct 2011</a:t>
            </a:r>
            <a:endParaRPr lang="en-GB" sz="1050" dirty="0" smtClean="0">
              <a:solidFill>
                <a:srgbClr val="D00209"/>
              </a:solidFill>
            </a:endParaRPr>
          </a:p>
        </p:txBody>
      </p:sp>
      <p:sp>
        <p:nvSpPr>
          <p:cNvPr id="20" name="TextBox 19"/>
          <p:cNvSpPr txBox="1"/>
          <p:nvPr/>
        </p:nvSpPr>
        <p:spPr>
          <a:xfrm>
            <a:off x="8091582" y="1560493"/>
            <a:ext cx="1052418" cy="954107"/>
          </a:xfrm>
          <a:prstGeom prst="rect">
            <a:avLst/>
          </a:prstGeom>
          <a:solidFill>
            <a:srgbClr val="FFFFFF"/>
          </a:solidFill>
        </p:spPr>
        <p:txBody>
          <a:bodyPr wrap="square" rtlCol="0">
            <a:spAutoFit/>
          </a:bodyPr>
          <a:lstStyle/>
          <a:p>
            <a:r>
              <a:rPr lang="en-GB" sz="1400" i="1" dirty="0" smtClean="0">
                <a:solidFill>
                  <a:srgbClr val="D00209"/>
                </a:solidFill>
                <a:latin typeface="Trebuchet MS"/>
                <a:cs typeface="Trebuchet MS"/>
              </a:rPr>
              <a:t>Surpassed Tevatron record of 4.1 10</a:t>
            </a:r>
            <a:r>
              <a:rPr lang="en-GB" sz="1400" i="1" baseline="30000" dirty="0" smtClean="0">
                <a:solidFill>
                  <a:srgbClr val="D00209"/>
                </a:solidFill>
                <a:latin typeface="Trebuchet MS"/>
                <a:cs typeface="Trebuchet MS"/>
              </a:rPr>
              <a:t>32</a:t>
            </a:r>
            <a:r>
              <a:rPr lang="en-GB" sz="1400" i="1" dirty="0" smtClean="0">
                <a:solidFill>
                  <a:srgbClr val="D00209"/>
                </a:solidFill>
                <a:latin typeface="Trebuchet MS"/>
                <a:cs typeface="Trebuchet MS"/>
              </a:rPr>
              <a:t> </a:t>
            </a:r>
            <a:endParaRPr lang="en-GB" sz="1400" i="1" dirty="0">
              <a:solidFill>
                <a:srgbClr val="D00209"/>
              </a:solidFill>
              <a:latin typeface="Trebuchet MS"/>
              <a:cs typeface="Trebuchet MS"/>
            </a:endParaRPr>
          </a:p>
        </p:txBody>
      </p:sp>
      <p:pic>
        <p:nvPicPr>
          <p:cNvPr id="24" name="Picture 23"/>
          <p:cNvPicPr>
            <a:picLocks noChangeAspect="1"/>
          </p:cNvPicPr>
          <p:nvPr/>
        </p:nvPicPr>
        <p:blipFill>
          <a:blip r:embed="rId4"/>
          <a:stretch>
            <a:fillRect/>
          </a:stretch>
        </p:blipFill>
        <p:spPr>
          <a:xfrm>
            <a:off x="7199441" y="2616165"/>
            <a:ext cx="1021100" cy="825049"/>
          </a:xfrm>
          <a:prstGeom prst="rect">
            <a:avLst/>
          </a:prstGeom>
        </p:spPr>
      </p:pic>
      <p:sp>
        <p:nvSpPr>
          <p:cNvPr id="27" name="Oval 26"/>
          <p:cNvSpPr/>
          <p:nvPr/>
        </p:nvSpPr>
        <p:spPr>
          <a:xfrm>
            <a:off x="4252458" y="2816429"/>
            <a:ext cx="2362200" cy="727147"/>
          </a:xfrm>
          <a:prstGeom prst="ellipse">
            <a:avLst/>
          </a:prstGeom>
          <a:noFill/>
          <a:ln w="12700" cap="flat" cmpd="sng" algn="ctr">
            <a:solidFill>
              <a:srgbClr val="FF6600"/>
            </a:solidFill>
            <a:prstDash val="solid"/>
            <a:round/>
            <a:headEnd type="none" w="med" len="med"/>
            <a:tailEnd type="none" w="med" len="med"/>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TextBox 28"/>
          <p:cNvSpPr txBox="1"/>
          <p:nvPr/>
        </p:nvSpPr>
        <p:spPr>
          <a:xfrm>
            <a:off x="239181" y="1676400"/>
            <a:ext cx="2946239" cy="2133148"/>
          </a:xfrm>
          <a:prstGeom prst="rect">
            <a:avLst/>
          </a:prstGeom>
          <a:noFill/>
        </p:spPr>
        <p:txBody>
          <a:bodyPr wrap="square" tIns="0" bIns="0" rtlCol="0">
            <a:spAutoFit/>
          </a:bodyPr>
          <a:lstStyle/>
          <a:p>
            <a:pPr>
              <a:lnSpc>
                <a:spcPct val="110000"/>
              </a:lnSpc>
              <a:spcBef>
                <a:spcPct val="50000"/>
              </a:spcBef>
            </a:pPr>
            <a:r>
              <a:rPr lang="en-US" sz="2000" dirty="0" smtClean="0">
                <a:solidFill>
                  <a:srgbClr val="D00209"/>
                </a:solidFill>
                <a:latin typeface="Trebuchet MS"/>
                <a:ea typeface="Arial" charset="0"/>
                <a:cs typeface="Trebuchet MS"/>
              </a:rPr>
              <a:t>At </a:t>
            </a:r>
            <a:r>
              <a:rPr lang="en-US" sz="2000" i="1" dirty="0" smtClean="0">
                <a:solidFill>
                  <a:srgbClr val="D00209"/>
                </a:solidFill>
                <a:latin typeface="Trebuchet MS"/>
                <a:ea typeface="Arial" charset="0"/>
                <a:cs typeface="Trebuchet MS"/>
              </a:rPr>
              <a:t>L</a:t>
            </a:r>
            <a:r>
              <a:rPr lang="en-US" sz="2000" dirty="0" smtClean="0">
                <a:solidFill>
                  <a:srgbClr val="D00209"/>
                </a:solidFill>
                <a:latin typeface="Trebuchet MS"/>
                <a:ea typeface="Arial" charset="0"/>
                <a:cs typeface="Trebuchet MS"/>
              </a:rPr>
              <a:t> = 3×10</a:t>
            </a:r>
            <a:r>
              <a:rPr lang="en-US" sz="2000" baseline="30000" dirty="0" smtClean="0">
                <a:solidFill>
                  <a:srgbClr val="D00209"/>
                </a:solidFill>
                <a:latin typeface="Trebuchet MS"/>
                <a:ea typeface="Arial" charset="0"/>
                <a:cs typeface="Trebuchet MS"/>
              </a:rPr>
              <a:t>33</a:t>
            </a:r>
            <a:r>
              <a:rPr lang="en-US" sz="2000" dirty="0" smtClean="0">
                <a:solidFill>
                  <a:srgbClr val="D00209"/>
                </a:solidFill>
                <a:latin typeface="Trebuchet MS"/>
                <a:ea typeface="Arial" charset="0"/>
                <a:cs typeface="Trebuchet MS"/>
              </a:rPr>
              <a:t> s</a:t>
            </a:r>
            <a:r>
              <a:rPr lang="en-US" sz="2000" baseline="30000" dirty="0" smtClean="0">
                <a:solidFill>
                  <a:srgbClr val="D00209"/>
                </a:solidFill>
                <a:latin typeface="Trebuchet MS"/>
                <a:ea typeface="Arial" charset="0"/>
                <a:cs typeface="Trebuchet MS"/>
              </a:rPr>
              <a:t>−1</a:t>
            </a:r>
            <a:r>
              <a:rPr lang="en-US" sz="2000" dirty="0" smtClean="0">
                <a:solidFill>
                  <a:srgbClr val="D00209"/>
                </a:solidFill>
                <a:latin typeface="Trebuchet MS"/>
                <a:ea typeface="Arial" charset="0"/>
                <a:cs typeface="Trebuchet MS"/>
              </a:rPr>
              <a:t>cm</a:t>
            </a:r>
            <a:r>
              <a:rPr lang="en-US" sz="2000" baseline="30000" dirty="0" smtClean="0">
                <a:solidFill>
                  <a:srgbClr val="D00209"/>
                </a:solidFill>
                <a:latin typeface="Trebuchet MS"/>
                <a:ea typeface="Arial" charset="0"/>
                <a:cs typeface="Trebuchet MS"/>
              </a:rPr>
              <a:t>−2</a:t>
            </a:r>
            <a:r>
              <a:rPr lang="en-US" sz="2000" dirty="0" smtClean="0">
                <a:solidFill>
                  <a:srgbClr val="D00209"/>
                </a:solidFill>
                <a:latin typeface="Trebuchet MS"/>
                <a:ea typeface="Arial" charset="0"/>
                <a:cs typeface="Trebuchet MS"/>
              </a:rPr>
              <a:t>, produce 225 (129) Higgs bosons of 115 (150) GeV  mass in ATLAS and CMS per hour</a:t>
            </a:r>
          </a:p>
          <a:p>
            <a:pPr>
              <a:lnSpc>
                <a:spcPct val="110000"/>
              </a:lnSpc>
              <a:spcBef>
                <a:spcPct val="50000"/>
              </a:spcBef>
            </a:pPr>
            <a:endParaRPr lang="en-US" sz="600" dirty="0" smtClean="0">
              <a:solidFill>
                <a:srgbClr val="D00209"/>
              </a:solidFill>
              <a:latin typeface="Trebuchet MS"/>
              <a:ea typeface="Arial" charset="0"/>
              <a:cs typeface="Trebuchet MS"/>
            </a:endParaRPr>
          </a:p>
          <a:p>
            <a:pPr>
              <a:lnSpc>
                <a:spcPct val="110000"/>
              </a:lnSpc>
              <a:spcBef>
                <a:spcPct val="50000"/>
              </a:spcBef>
            </a:pPr>
            <a:r>
              <a:rPr lang="en-US" sz="1100" dirty="0" smtClean="0">
                <a:solidFill>
                  <a:srgbClr val="D00209"/>
                </a:solidFill>
                <a:latin typeface="Trebuchet MS"/>
                <a:ea typeface="Arial" charset="0"/>
                <a:cs typeface="Trebuchet MS"/>
              </a:rPr>
              <a:t>Tevatron @ 115 GeV: 2/h at max luminosity</a:t>
            </a:r>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Recorded Luminosity in 2011</a:t>
            </a:r>
          </a:p>
          <a:p>
            <a:pPr>
              <a:spcBef>
                <a:spcPts val="600"/>
              </a:spcBef>
            </a:pPr>
            <a:r>
              <a:rPr lang="en-US" sz="2000" dirty="0" smtClean="0">
                <a:solidFill>
                  <a:prstClr val="black"/>
                </a:solidFill>
                <a:latin typeface="Trebuchet MS"/>
                <a:cs typeface="Trebuchet MS"/>
              </a:rPr>
              <a:t>Measured with forward detectors, calibrated with beam separation scans</a:t>
            </a:r>
          </a:p>
        </p:txBody>
      </p:sp>
      <p:sp>
        <p:nvSpPr>
          <p:cNvPr id="13" name="Rectangle 12"/>
          <p:cNvSpPr/>
          <p:nvPr/>
        </p:nvSpPr>
        <p:spPr>
          <a:xfrm>
            <a:off x="0" y="1524000"/>
            <a:ext cx="9144000" cy="472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5" name="Picture 14" descr="JiveXML_189280_1705325-YX-RZ-RZ-EventInfo-2011-09-19-17-55-27.png"/>
          <p:cNvPicPr>
            <a:picLocks noChangeAspect="1"/>
          </p:cNvPicPr>
          <p:nvPr/>
        </p:nvPicPr>
        <p:blipFill>
          <a:blip r:embed="rId2"/>
          <a:stretch>
            <a:fillRect/>
          </a:stretch>
        </p:blipFill>
        <p:spPr>
          <a:xfrm>
            <a:off x="4191000" y="1524000"/>
            <a:ext cx="4724400" cy="4724400"/>
          </a:xfrm>
          <a:prstGeom prst="rect">
            <a:avLst/>
          </a:prstGeom>
        </p:spPr>
      </p:pic>
      <p:sp>
        <p:nvSpPr>
          <p:cNvPr id="22" name="Rectangle 21"/>
          <p:cNvSpPr/>
          <p:nvPr/>
        </p:nvSpPr>
        <p:spPr>
          <a:xfrm>
            <a:off x="315210" y="5950688"/>
            <a:ext cx="4572000" cy="276999"/>
          </a:xfrm>
          <a:prstGeom prst="rect">
            <a:avLst/>
          </a:prstGeom>
        </p:spPr>
        <p:txBody>
          <a:bodyPr>
            <a:spAutoFit/>
          </a:bodyPr>
          <a:lstStyle/>
          <a:p>
            <a:r>
              <a:rPr lang="en-US" sz="1200" i="1" dirty="0" smtClean="0">
                <a:solidFill>
                  <a:schemeClr val="tx1">
                    <a:lumMod val="50000"/>
                    <a:lumOff val="50000"/>
                  </a:schemeClr>
                </a:solidFill>
                <a:latin typeface="Trebuchet MS"/>
                <a:ea typeface="+mn-ea"/>
                <a:cs typeface="Trebuchet MS"/>
              </a:rPr>
              <a:t>Z</a:t>
            </a:r>
            <a:r>
              <a:rPr lang="en-US" sz="1200" dirty="0" smtClean="0">
                <a:solidFill>
                  <a:schemeClr val="tx1">
                    <a:lumMod val="50000"/>
                    <a:lumOff val="50000"/>
                  </a:schemeClr>
                </a:solidFill>
                <a:latin typeface="Trebuchet MS"/>
                <a:ea typeface="+mn-ea"/>
                <a:cs typeface="Trebuchet MS"/>
              </a:rPr>
              <a:t> </a:t>
            </a:r>
            <a:r>
              <a:rPr lang="en-US" sz="1200" dirty="0" smtClean="0">
                <a:solidFill>
                  <a:schemeClr val="tx1">
                    <a:lumMod val="50000"/>
                    <a:lumOff val="50000"/>
                  </a:schemeClr>
                </a:solidFill>
                <a:latin typeface="Symbol" charset="2"/>
                <a:ea typeface="+mn-ea"/>
                <a:cs typeface="Symbol" charset="2"/>
                <a:sym typeface="Wingdings"/>
              </a:rPr>
              <a:t>®</a:t>
            </a:r>
            <a:r>
              <a:rPr lang="en-US" sz="1200" dirty="0" smtClean="0">
                <a:solidFill>
                  <a:schemeClr val="tx1">
                    <a:lumMod val="50000"/>
                    <a:lumOff val="50000"/>
                  </a:schemeClr>
                </a:solidFill>
                <a:latin typeface="Trebuchet MS"/>
                <a:ea typeface="+mn-ea"/>
                <a:cs typeface="Trebuchet MS"/>
                <a:sym typeface="Wingdings"/>
              </a:rPr>
              <a:t> </a:t>
            </a:r>
            <a:r>
              <a:rPr lang="en-US" sz="1200" i="1" dirty="0" smtClean="0">
                <a:solidFill>
                  <a:schemeClr val="tx1">
                    <a:lumMod val="50000"/>
                    <a:lumOff val="50000"/>
                  </a:schemeClr>
                </a:solidFill>
                <a:latin typeface="Symbol" charset="2"/>
                <a:ea typeface="+mn-ea"/>
                <a:cs typeface="Symbol" charset="2"/>
                <a:sym typeface="Wingdings"/>
              </a:rPr>
              <a:t>mm</a:t>
            </a:r>
            <a:r>
              <a:rPr lang="en-US" sz="1200" dirty="0" smtClean="0">
                <a:solidFill>
                  <a:schemeClr val="tx1">
                    <a:lumMod val="50000"/>
                    <a:lumOff val="50000"/>
                  </a:schemeClr>
                </a:solidFill>
                <a:latin typeface="Trebuchet MS"/>
                <a:ea typeface="+mn-ea"/>
                <a:cs typeface="Trebuchet MS"/>
                <a:sym typeface="Wingdings"/>
              </a:rPr>
              <a:t> event in ATLAS with 20 reconstructed vertices</a:t>
            </a:r>
            <a:endParaRPr lang="en-GB" sz="1200" dirty="0">
              <a:solidFill>
                <a:schemeClr val="tx1">
                  <a:lumMod val="50000"/>
                  <a:lumOff val="50000"/>
                </a:schemeClr>
              </a:solidFill>
              <a:latin typeface="Trebuchet MS"/>
              <a:cs typeface="Trebuchet MS"/>
            </a:endParaRPr>
          </a:p>
        </p:txBody>
      </p:sp>
      <p:sp>
        <p:nvSpPr>
          <p:cNvPr id="8" name="TextBox 7"/>
          <p:cNvSpPr txBox="1"/>
          <p:nvPr/>
        </p:nvSpPr>
        <p:spPr>
          <a:xfrm>
            <a:off x="239182" y="2057400"/>
            <a:ext cx="3570818" cy="3349635"/>
          </a:xfrm>
          <a:prstGeom prst="rect">
            <a:avLst/>
          </a:prstGeom>
          <a:noFill/>
        </p:spPr>
        <p:txBody>
          <a:bodyPr wrap="square" tIns="0" bIns="0" rtlCol="0">
            <a:spAutoFit/>
          </a:bodyPr>
          <a:lstStyle/>
          <a:p>
            <a:pPr>
              <a:lnSpc>
                <a:spcPct val="110000"/>
              </a:lnSpc>
              <a:spcBef>
                <a:spcPct val="50000"/>
              </a:spcBef>
            </a:pPr>
            <a:r>
              <a:rPr lang="en-US" sz="2000" dirty="0" smtClean="0">
                <a:solidFill>
                  <a:srgbClr val="D00209"/>
                </a:solidFill>
                <a:latin typeface="Trebuchet MS"/>
                <a:ea typeface="Arial" charset="0"/>
                <a:cs typeface="Trebuchet MS"/>
              </a:rPr>
              <a:t>High luminosity comes at a price: probability of parasitic collisions in one bunch crossing (= </a:t>
            </a:r>
            <a:r>
              <a:rPr lang="en-US" sz="2000" i="1" dirty="0" smtClean="0">
                <a:solidFill>
                  <a:srgbClr val="D00209"/>
                </a:solidFill>
                <a:latin typeface="Trebuchet MS"/>
                <a:ea typeface="Arial" charset="0"/>
                <a:cs typeface="Trebuchet MS"/>
              </a:rPr>
              <a:t>pileup</a:t>
            </a:r>
            <a:r>
              <a:rPr lang="en-US" sz="2000" dirty="0" smtClean="0">
                <a:solidFill>
                  <a:srgbClr val="D00209"/>
                </a:solidFill>
                <a:latin typeface="Trebuchet MS"/>
                <a:ea typeface="Arial" charset="0"/>
                <a:cs typeface="Trebuchet MS"/>
              </a:rPr>
              <a:t>) increases</a:t>
            </a:r>
          </a:p>
          <a:p>
            <a:pPr>
              <a:lnSpc>
                <a:spcPct val="110000"/>
              </a:lnSpc>
              <a:spcBef>
                <a:spcPct val="50000"/>
              </a:spcBef>
            </a:pPr>
            <a:r>
              <a:rPr lang="en-US" sz="2000" dirty="0" smtClean="0">
                <a:solidFill>
                  <a:srgbClr val="D00209"/>
                </a:solidFill>
                <a:latin typeface="Trebuchet MS"/>
                <a:ea typeface="Arial" charset="0"/>
                <a:cs typeface="Trebuchet MS"/>
              </a:rPr>
              <a:t>Peak of up to 22 collisions per crossing reached</a:t>
            </a:r>
          </a:p>
          <a:p>
            <a:pPr>
              <a:lnSpc>
                <a:spcPct val="110000"/>
              </a:lnSpc>
              <a:spcBef>
                <a:spcPct val="50000"/>
              </a:spcBef>
            </a:pPr>
            <a:r>
              <a:rPr lang="en-US" sz="2000" dirty="0" smtClean="0">
                <a:solidFill>
                  <a:srgbClr val="D00209"/>
                </a:solidFill>
                <a:latin typeface="Trebuchet MS"/>
                <a:ea typeface="Arial" charset="0"/>
                <a:cs typeface="Trebuchet MS"/>
              </a:rPr>
              <a:t>Another price to pay: higher trigger thresholds </a:t>
            </a:r>
            <a:r>
              <a:rPr lang="en-US" sz="2000" dirty="0" err="1" smtClean="0">
                <a:solidFill>
                  <a:srgbClr val="D00209"/>
                </a:solidFill>
                <a:latin typeface="Trebuchet MS"/>
                <a:ea typeface="Arial" charset="0"/>
                <a:cs typeface="Trebuchet MS"/>
                <a:sym typeface="Wingdings"/>
              </a:rPr>
              <a:t></a:t>
            </a:r>
            <a:r>
              <a:rPr lang="en-US" sz="2000" dirty="0" smtClean="0">
                <a:solidFill>
                  <a:srgbClr val="D00209"/>
                </a:solidFill>
                <a:latin typeface="Trebuchet MS"/>
                <a:ea typeface="Arial" charset="0"/>
                <a:cs typeface="Trebuchet MS"/>
              </a:rPr>
              <a:t> low-</a:t>
            </a:r>
            <a:r>
              <a:rPr lang="en-US" sz="2000" dirty="0" err="1" smtClean="0">
                <a:solidFill>
                  <a:srgbClr val="D00209"/>
                </a:solidFill>
                <a:latin typeface="Trebuchet MS"/>
                <a:ea typeface="Arial" charset="0"/>
                <a:cs typeface="Trebuchet MS"/>
              </a:rPr>
              <a:t>pT</a:t>
            </a:r>
            <a:r>
              <a:rPr lang="en-US" sz="2000" dirty="0" smtClean="0">
                <a:solidFill>
                  <a:srgbClr val="D00209"/>
                </a:solidFill>
                <a:latin typeface="Trebuchet MS"/>
                <a:ea typeface="Arial" charset="0"/>
                <a:cs typeface="Trebuchet MS"/>
              </a:rPr>
              <a:t> physics suffers</a:t>
            </a: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9650"/>
            <a:ext cx="9144000" cy="4781550"/>
          </a:xfrm>
          <a:prstGeom prst="rect">
            <a:avLst/>
          </a:prstGeom>
        </p:spPr>
      </p:pic>
      <p:sp>
        <p:nvSpPr>
          <p:cNvPr id="5" name="TextBox 4"/>
          <p:cNvSpPr txBox="1"/>
          <p:nvPr/>
        </p:nvSpPr>
        <p:spPr>
          <a:xfrm>
            <a:off x="0" y="614945"/>
            <a:ext cx="7298158" cy="338554"/>
          </a:xfrm>
          <a:prstGeom prst="rect">
            <a:avLst/>
          </a:prstGeom>
          <a:noFill/>
        </p:spPr>
        <p:txBody>
          <a:bodyPr wrap="none" rtlCol="0">
            <a:spAutoFit/>
          </a:bodyPr>
          <a:lstStyle/>
          <a:p>
            <a:r>
              <a:rPr lang="en-GB" sz="1600" dirty="0" smtClean="0">
                <a:solidFill>
                  <a:prstClr val="white">
                    <a:lumMod val="95000"/>
                  </a:prstClr>
                </a:solidFill>
                <a:latin typeface="Trebuchet MS"/>
                <a:cs typeface="Trebuchet MS"/>
              </a:rPr>
              <a:t>A beautiful </a:t>
            </a:r>
            <a:r>
              <a:rPr lang="en-GB" sz="1600" dirty="0" err="1" smtClean="0">
                <a:solidFill>
                  <a:prstClr val="white">
                    <a:lumMod val="95000"/>
                  </a:prstClr>
                </a:solidFill>
                <a:latin typeface="Trebuchet MS"/>
                <a:cs typeface="Trebuchet MS"/>
              </a:rPr>
              <a:t>dijet</a:t>
            </a:r>
            <a:r>
              <a:rPr lang="en-GB" sz="1600" dirty="0" smtClean="0">
                <a:solidFill>
                  <a:prstClr val="white">
                    <a:lumMod val="95000"/>
                  </a:prstClr>
                </a:solidFill>
                <a:latin typeface="Trebuchet MS"/>
                <a:cs typeface="Trebuchet MS"/>
              </a:rPr>
              <a:t> event from ATLAS: </a:t>
            </a:r>
            <a:r>
              <a:rPr lang="en-GB" sz="1600" i="1" dirty="0" err="1" smtClean="0">
                <a:solidFill>
                  <a:prstClr val="white">
                    <a:lumMod val="95000"/>
                  </a:prstClr>
                </a:solidFill>
                <a:latin typeface="Trebuchet MS"/>
                <a:cs typeface="Trebuchet MS"/>
              </a:rPr>
              <a:t>m</a:t>
            </a:r>
            <a:r>
              <a:rPr lang="en-GB" sz="1600" dirty="0" err="1" smtClean="0">
                <a:solidFill>
                  <a:prstClr val="white">
                    <a:lumMod val="95000"/>
                  </a:prstClr>
                </a:solidFill>
                <a:latin typeface="Trebuchet MS"/>
                <a:cs typeface="Trebuchet MS"/>
              </a:rPr>
              <a:t>(jet</a:t>
            </a:r>
            <a:r>
              <a:rPr lang="en-GB" sz="1600" dirty="0" smtClean="0">
                <a:solidFill>
                  <a:prstClr val="white">
                    <a:lumMod val="95000"/>
                  </a:prstClr>
                </a:solidFill>
                <a:latin typeface="Trebuchet MS"/>
                <a:cs typeface="Trebuchet MS"/>
              </a:rPr>
              <a:t>-jet) = </a:t>
            </a:r>
            <a:r>
              <a:rPr lang="en-US" sz="1600" dirty="0" smtClean="0">
                <a:solidFill>
                  <a:prstClr val="white">
                    <a:lumMod val="95000"/>
                  </a:prstClr>
                </a:solidFill>
                <a:latin typeface="Trebuchet MS"/>
                <a:cs typeface="Trebuchet MS"/>
              </a:rPr>
              <a:t>1.9 </a:t>
            </a:r>
            <a:r>
              <a:rPr lang="en-US" sz="1600" dirty="0" err="1" smtClean="0">
                <a:solidFill>
                  <a:prstClr val="white">
                    <a:lumMod val="95000"/>
                  </a:prstClr>
                </a:solidFill>
                <a:latin typeface="Trebuchet MS"/>
                <a:cs typeface="Trebuchet MS"/>
              </a:rPr>
              <a:t>TeV</a:t>
            </a:r>
            <a:r>
              <a:rPr lang="en-US" sz="1600" dirty="0" smtClean="0">
                <a:solidFill>
                  <a:prstClr val="white">
                    <a:lumMod val="95000"/>
                  </a:prstClr>
                </a:solidFill>
                <a:latin typeface="Trebuchet MS"/>
                <a:cs typeface="Trebuchet MS"/>
              </a:rPr>
              <a:t>, </a:t>
            </a:r>
            <a:r>
              <a:rPr lang="en-US" sz="1600" i="1" dirty="0" err="1" smtClean="0">
                <a:solidFill>
                  <a:prstClr val="white">
                    <a:lumMod val="95000"/>
                  </a:prstClr>
                </a:solidFill>
                <a:latin typeface="Trebuchet MS"/>
                <a:cs typeface="Trebuchet MS"/>
              </a:rPr>
              <a:t>p</a:t>
            </a:r>
            <a:r>
              <a:rPr lang="en-US" sz="1600" i="1" baseline="-25000" dirty="0" err="1" smtClean="0">
                <a:solidFill>
                  <a:prstClr val="white">
                    <a:lumMod val="95000"/>
                  </a:prstClr>
                </a:solidFill>
                <a:latin typeface="Trebuchet MS"/>
                <a:cs typeface="Trebuchet MS"/>
              </a:rPr>
              <a:t>T</a:t>
            </a:r>
            <a:r>
              <a:rPr lang="en-US" sz="1600" dirty="0" smtClean="0">
                <a:solidFill>
                  <a:prstClr val="white">
                    <a:lumMod val="95000"/>
                  </a:prstClr>
                </a:solidFill>
                <a:latin typeface="Trebuchet MS"/>
                <a:cs typeface="Trebuchet MS"/>
              </a:rPr>
              <a:t> : 0.9 </a:t>
            </a:r>
            <a:r>
              <a:rPr lang="en-US" sz="1600" dirty="0" err="1" smtClean="0">
                <a:solidFill>
                  <a:prstClr val="white">
                    <a:lumMod val="95000"/>
                  </a:prstClr>
                </a:solidFill>
                <a:latin typeface="Trebuchet MS"/>
                <a:cs typeface="Trebuchet MS"/>
              </a:rPr>
              <a:t>TeV</a:t>
            </a:r>
            <a:r>
              <a:rPr lang="en-US" sz="1600" dirty="0" smtClean="0">
                <a:solidFill>
                  <a:prstClr val="white">
                    <a:lumMod val="95000"/>
                  </a:prstClr>
                </a:solidFill>
                <a:latin typeface="Trebuchet MS"/>
                <a:cs typeface="Trebuchet MS"/>
              </a:rPr>
              <a:t>, 0.8 </a:t>
            </a:r>
            <a:r>
              <a:rPr lang="en-US" sz="1600" dirty="0" err="1" smtClean="0">
                <a:solidFill>
                  <a:prstClr val="white">
                    <a:lumMod val="95000"/>
                  </a:prstClr>
                </a:solidFill>
                <a:latin typeface="Trebuchet MS"/>
                <a:cs typeface="Trebuchet MS"/>
              </a:rPr>
              <a:t>TeV</a:t>
            </a:r>
            <a:endParaRPr lang="en-GB" sz="1200" dirty="0">
              <a:solidFill>
                <a:prstClr val="white">
                  <a:lumMod val="95000"/>
                </a:prstClr>
              </a:solidFill>
              <a:latin typeface="Trebuchet MS"/>
              <a:cs typeface="Trebuchet MS"/>
            </a:endParaRPr>
          </a:p>
        </p:txBody>
      </p:sp>
      <p:sp>
        <p:nvSpPr>
          <p:cNvPr id="6" name="Rectangle 5"/>
          <p:cNvSpPr/>
          <p:nvPr/>
        </p:nvSpPr>
        <p:spPr>
          <a:xfrm>
            <a:off x="0" y="6324600"/>
            <a:ext cx="9144000" cy="5334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Tree>
  </p:cSld>
  <p:clrMapOvr>
    <a:masterClrMapping/>
  </p:clrMapOvr>
  <p:transition spd="slow">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54107"/>
          </a:xfrm>
          <a:prstGeom prst="rect">
            <a:avLst/>
          </a:prstGeom>
          <a:noFill/>
        </p:spPr>
        <p:txBody>
          <a:bodyPr wrap="square" rtlCol="0">
            <a:spAutoFit/>
          </a:bodyPr>
          <a:lstStyle/>
          <a:p>
            <a:r>
              <a:rPr lang="en-US" sz="2800" dirty="0" smtClean="0">
                <a:solidFill>
                  <a:prstClr val="black"/>
                </a:solidFill>
                <a:latin typeface="Trebuchet MS"/>
                <a:cs typeface="Trebuchet MS"/>
              </a:rPr>
              <a:t>ATLAS and CMS have Measured Inclusive and Exclusive Jet Cross Sections at never Explored Energies</a:t>
            </a:r>
          </a:p>
        </p:txBody>
      </p:sp>
      <p:sp>
        <p:nvSpPr>
          <p:cNvPr id="13" name="Rectangle 12"/>
          <p:cNvSpPr/>
          <p:nvPr/>
        </p:nvSpPr>
        <p:spPr>
          <a:xfrm>
            <a:off x="0" y="1524000"/>
            <a:ext cx="9144000" cy="4343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2" name="TextBox 21"/>
          <p:cNvSpPr txBox="1"/>
          <p:nvPr/>
        </p:nvSpPr>
        <p:spPr>
          <a:xfrm>
            <a:off x="1" y="5830721"/>
            <a:ext cx="9144000" cy="417679"/>
          </a:xfrm>
          <a:prstGeom prst="rect">
            <a:avLst/>
          </a:prstGeom>
          <a:solidFill>
            <a:srgbClr val="C5FF25"/>
          </a:solidFill>
        </p:spPr>
        <p:txBody>
          <a:bodyPr wrap="square" bIns="93600" rtlCol="0">
            <a:spAutoFit/>
          </a:bodyPr>
          <a:lstStyle/>
          <a:p>
            <a:pPr algn="ctr"/>
            <a:r>
              <a:rPr lang="en-GB" sz="1800" dirty="0" smtClean="0">
                <a:solidFill>
                  <a:prstClr val="black"/>
                </a:solidFill>
                <a:latin typeface="Trebuchet MS"/>
                <a:cs typeface="Trebuchet MS"/>
              </a:rPr>
              <a:t>Agreement over many orders of magnitude gives confidence for new physics searches </a:t>
            </a:r>
            <a:endParaRPr lang="en-GB" sz="1800" dirty="0">
              <a:solidFill>
                <a:prstClr val="black"/>
              </a:solidFill>
              <a:latin typeface="Trebuchet MS"/>
              <a:cs typeface="Trebuchet MS"/>
            </a:endParaRPr>
          </a:p>
        </p:txBody>
      </p:sp>
      <p:pic>
        <p:nvPicPr>
          <p:cNvPr id="12" name="Picture 11" descr="Untitled.pdf"/>
          <p:cNvPicPr>
            <a:picLocks noChangeAspect="1"/>
          </p:cNvPicPr>
          <p:nvPr/>
        </p:nvPicPr>
        <mc:AlternateContent>
          <mc:Choice xmlns:ma="http://schemas.microsoft.com/office/mac/drawingml/2008/main" Requires="ma">
            <p:blipFill>
              <a:blip r:embed="rId2"/>
              <a:srcRect b="2374"/>
              <a:stretch>
                <a:fillRect/>
              </a:stretch>
            </p:blipFill>
          </mc:Choice>
          <mc:Fallback>
            <p:blipFill>
              <a:blip r:embed="rId3"/>
              <a:srcRect b="2374"/>
              <a:stretch>
                <a:fillRect/>
              </a:stretch>
            </p:blipFill>
          </mc:Fallback>
        </mc:AlternateContent>
        <p:spPr>
          <a:xfrm>
            <a:off x="228600" y="1712565"/>
            <a:ext cx="4273091" cy="4002435"/>
          </a:xfrm>
          <a:prstGeom prst="rect">
            <a:avLst/>
          </a:prstGeom>
        </p:spPr>
      </p:pic>
      <p:sp>
        <p:nvSpPr>
          <p:cNvPr id="15" name="Text Box 11"/>
          <p:cNvSpPr txBox="1">
            <a:spLocks noChangeArrowheads="1"/>
          </p:cNvSpPr>
          <p:nvPr/>
        </p:nvSpPr>
        <p:spPr bwMode="auto">
          <a:xfrm>
            <a:off x="806970" y="1625820"/>
            <a:ext cx="3352800" cy="279180"/>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200" dirty="0" smtClean="0">
                <a:solidFill>
                  <a:srgbClr val="595959"/>
                </a:solidFill>
                <a:latin typeface="Trebuchet MS"/>
                <a:cs typeface="Trebuchet MS"/>
              </a:rPr>
              <a:t>Differential jet cross section versus jet </a:t>
            </a:r>
            <a:r>
              <a:rPr lang="en-US" sz="1200" i="1" dirty="0" err="1" smtClean="0">
                <a:solidFill>
                  <a:srgbClr val="595959"/>
                </a:solidFill>
                <a:latin typeface="Trebuchet MS"/>
                <a:cs typeface="Trebuchet MS"/>
              </a:rPr>
              <a:t>p</a:t>
            </a:r>
            <a:r>
              <a:rPr lang="en-US" sz="1200" i="1" baseline="-25000" dirty="0" err="1" smtClean="0">
                <a:solidFill>
                  <a:srgbClr val="595959"/>
                </a:solidFill>
                <a:latin typeface="Trebuchet MS"/>
                <a:cs typeface="Trebuchet MS"/>
              </a:rPr>
              <a:t>T</a:t>
            </a:r>
            <a:endParaRPr lang="en-GB" sz="1200" i="1" baseline="-25000" dirty="0">
              <a:solidFill>
                <a:srgbClr val="595959"/>
              </a:solidFill>
              <a:latin typeface="Trebuchet MS"/>
              <a:cs typeface="Trebuchet MS"/>
              <a:sym typeface="Symbol" charset="2"/>
            </a:endParaRPr>
          </a:p>
        </p:txBody>
      </p:sp>
      <p:sp>
        <p:nvSpPr>
          <p:cNvPr id="14" name="TextBox 13"/>
          <p:cNvSpPr txBox="1"/>
          <p:nvPr/>
        </p:nvSpPr>
        <p:spPr>
          <a:xfrm>
            <a:off x="7696200" y="1308556"/>
            <a:ext cx="1447800"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ATLAS-CONF-2011-047</a:t>
            </a:r>
          </a:p>
        </p:txBody>
      </p:sp>
      <p:pic>
        <p:nvPicPr>
          <p:cNvPr id="16" name="Picture 15" descr="Untitled.pdf"/>
          <p:cNvPicPr>
            <a:picLocks noChangeAspect="1"/>
          </p:cNvPicPr>
          <p:nvPr/>
        </p:nvPicPr>
        <mc:AlternateContent>
          <mc:Choice xmlns:ma="http://schemas.microsoft.com/office/mac/drawingml/2008/main" Requires="ma">
            <p:blipFill>
              <a:blip r:embed="rId4"/>
              <a:srcRect b="2937"/>
              <a:stretch>
                <a:fillRect/>
              </a:stretch>
            </p:blipFill>
          </mc:Choice>
          <mc:Fallback>
            <p:blipFill>
              <a:blip r:embed="rId5"/>
              <a:srcRect b="2937"/>
              <a:stretch>
                <a:fillRect/>
              </a:stretch>
            </p:blipFill>
          </mc:Fallback>
        </mc:AlternateContent>
        <p:spPr>
          <a:xfrm>
            <a:off x="4572000" y="1712566"/>
            <a:ext cx="4281267" cy="3986980"/>
          </a:xfrm>
          <a:prstGeom prst="rect">
            <a:avLst/>
          </a:prstGeom>
        </p:spPr>
      </p:pic>
      <p:sp>
        <p:nvSpPr>
          <p:cNvPr id="23" name="Text Box 11"/>
          <p:cNvSpPr txBox="1">
            <a:spLocks noChangeArrowheads="1"/>
          </p:cNvSpPr>
          <p:nvPr/>
        </p:nvSpPr>
        <p:spPr bwMode="auto">
          <a:xfrm>
            <a:off x="5139960" y="1625820"/>
            <a:ext cx="3352800" cy="463846"/>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200" dirty="0" smtClean="0">
                <a:solidFill>
                  <a:srgbClr val="595959"/>
                </a:solidFill>
                <a:latin typeface="Trebuchet MS"/>
                <a:cs typeface="Trebuchet MS"/>
              </a:rPr>
              <a:t>Differential jet cross section versus </a:t>
            </a:r>
            <a:r>
              <a:rPr lang="en-US" sz="1200" dirty="0" err="1" smtClean="0">
                <a:solidFill>
                  <a:srgbClr val="595959"/>
                </a:solidFill>
                <a:latin typeface="Trebuchet MS"/>
                <a:cs typeface="Trebuchet MS"/>
              </a:rPr>
              <a:t>di</a:t>
            </a:r>
            <a:r>
              <a:rPr lang="en-US" sz="1200" dirty="0" smtClean="0">
                <a:solidFill>
                  <a:srgbClr val="595959"/>
                </a:solidFill>
                <a:latin typeface="Trebuchet MS"/>
                <a:cs typeface="Trebuchet MS"/>
              </a:rPr>
              <a:t>-jet mass</a:t>
            </a:r>
            <a:endParaRPr lang="en-GB" sz="1200" baseline="-25000" dirty="0">
              <a:solidFill>
                <a:srgbClr val="595959"/>
              </a:solidFill>
              <a:latin typeface="Trebuchet MS"/>
              <a:cs typeface="Trebuchet MS"/>
              <a:sym typeface="Symbol" charset="2"/>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 name="Rectangle 145"/>
          <p:cNvSpPr>
            <a:spLocks noChangeArrowheads="1"/>
          </p:cNvSpPr>
          <p:nvPr/>
        </p:nvSpPr>
        <p:spPr bwMode="auto">
          <a:xfrm>
            <a:off x="965615" y="908050"/>
            <a:ext cx="7239000" cy="5491163"/>
          </a:xfrm>
          <a:prstGeom prst="rect">
            <a:avLst/>
          </a:prstGeom>
          <a:solidFill>
            <a:srgbClr val="FFFFFF">
              <a:alpha val="91000"/>
            </a:srgbClr>
          </a:solidFill>
          <a:ln w="3175">
            <a:noFill/>
            <a:miter lim="800000"/>
            <a:headEnd/>
            <a:tailEnd/>
          </a:ln>
          <a:effectLst/>
        </p:spPr>
        <p:txBody>
          <a:bodyPr wrap="square" lIns="90000" tIns="46800" rIns="90000" bIns="46800" anchor="ctr">
            <a:prstTxWarp prst="textNoShape">
              <a:avLst/>
            </a:prstTxWarp>
            <a:spAutoFit/>
          </a:bodyPr>
          <a:lstStyle/>
          <a:p>
            <a:endParaRPr lang="en-GB"/>
          </a:p>
        </p:txBody>
      </p:sp>
      <p:sp>
        <p:nvSpPr>
          <p:cNvPr id="6" name="Text Box 141"/>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a:spcBef>
                <a:spcPct val="50000"/>
              </a:spcBef>
            </a:pPr>
            <a:r>
              <a:rPr lang="en-GB" sz="3600" dirty="0" smtClean="0">
                <a:solidFill>
                  <a:srgbClr val="333333"/>
                </a:solidFill>
                <a:latin typeface="Trebuchet MS"/>
                <a:ea typeface="Arial" charset="0"/>
                <a:cs typeface="Trebuchet MS"/>
              </a:rPr>
              <a:t>Particle Physics Scales</a:t>
            </a:r>
            <a:endParaRPr lang="en-GB" sz="3600" dirty="0">
              <a:solidFill>
                <a:srgbClr val="333333"/>
              </a:solidFill>
              <a:latin typeface="Trebuchet MS"/>
              <a:ea typeface="Arial" charset="0"/>
              <a:cs typeface="Trebuchet MS"/>
            </a:endParaRPr>
          </a:p>
        </p:txBody>
      </p:sp>
      <p:sp>
        <p:nvSpPr>
          <p:cNvPr id="7" name="AutoShape 146"/>
          <p:cNvSpPr>
            <a:spLocks noChangeArrowheads="1"/>
          </p:cNvSpPr>
          <p:nvPr/>
        </p:nvSpPr>
        <p:spPr bwMode="auto">
          <a:xfrm>
            <a:off x="3511965" y="2552700"/>
            <a:ext cx="4005263" cy="904875"/>
          </a:xfrm>
          <a:prstGeom prst="roundRect">
            <a:avLst>
              <a:gd name="adj" fmla="val 16667"/>
            </a:avLst>
          </a:prstGeom>
          <a:solidFill>
            <a:srgbClr val="D8FF89"/>
          </a:solidFill>
          <a:ln w="3175">
            <a:noFill/>
            <a:round/>
            <a:headEnd/>
            <a:tailEnd/>
          </a:ln>
          <a:effectLst/>
        </p:spPr>
        <p:txBody>
          <a:bodyPr lIns="90000" tIns="46800" rIns="90000" bIns="46800" anchor="ctr">
            <a:prstTxWarp prst="textNoShape">
              <a:avLst/>
            </a:prstTxWarp>
            <a:spAutoFit/>
          </a:bodyPr>
          <a:lstStyle/>
          <a:p>
            <a:endParaRPr lang="en-GB"/>
          </a:p>
        </p:txBody>
      </p:sp>
      <p:sp>
        <p:nvSpPr>
          <p:cNvPr id="8" name="Text Box 147"/>
          <p:cNvSpPr txBox="1">
            <a:spLocks noChangeArrowheads="1"/>
          </p:cNvSpPr>
          <p:nvPr/>
        </p:nvSpPr>
        <p:spPr bwMode="auto">
          <a:xfrm>
            <a:off x="6359940" y="2259013"/>
            <a:ext cx="1068388" cy="30480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400" b="1">
                <a:solidFill>
                  <a:srgbClr val="008000"/>
                </a:solidFill>
              </a:rPr>
              <a:t>LHC reach</a:t>
            </a:r>
          </a:p>
        </p:txBody>
      </p:sp>
      <p:grpSp>
        <p:nvGrpSpPr>
          <p:cNvPr id="2" name="Group 149"/>
          <p:cNvGrpSpPr>
            <a:grpSpLocks/>
          </p:cNvGrpSpPr>
          <p:nvPr/>
        </p:nvGrpSpPr>
        <p:grpSpPr bwMode="auto">
          <a:xfrm>
            <a:off x="3756440" y="1089025"/>
            <a:ext cx="3906838" cy="5153025"/>
            <a:chOff x="1758" y="686"/>
            <a:chExt cx="2461" cy="3246"/>
          </a:xfrm>
        </p:grpSpPr>
        <p:sp>
          <p:nvSpPr>
            <p:cNvPr id="10" name="Line 150"/>
            <p:cNvSpPr>
              <a:spLocks noChangeShapeType="1"/>
            </p:cNvSpPr>
            <p:nvPr/>
          </p:nvSpPr>
          <p:spPr bwMode="auto">
            <a:xfrm flipV="1">
              <a:off x="2653" y="686"/>
              <a:ext cx="0" cy="3203"/>
            </a:xfrm>
            <a:prstGeom prst="line">
              <a:avLst/>
            </a:prstGeom>
            <a:noFill/>
            <a:ln w="38100">
              <a:solidFill>
                <a:srgbClr val="000000"/>
              </a:solidFill>
              <a:round/>
              <a:headEnd/>
              <a:tailEnd type="stealth" w="lg" len="lg"/>
            </a:ln>
            <a:effectLst/>
          </p:spPr>
          <p:txBody>
            <a:bodyPr lIns="90000" tIns="46800" rIns="90000" bIns="46800" anchor="ctr">
              <a:prstTxWarp prst="textNoShape">
                <a:avLst/>
              </a:prstTxWarp>
              <a:spAutoFit/>
            </a:bodyPr>
            <a:lstStyle/>
            <a:p>
              <a:endParaRPr lang="en-GB"/>
            </a:p>
          </p:txBody>
        </p:sp>
        <p:sp>
          <p:nvSpPr>
            <p:cNvPr id="11" name="Line 151"/>
            <p:cNvSpPr>
              <a:spLocks noChangeShapeType="1"/>
            </p:cNvSpPr>
            <p:nvPr/>
          </p:nvSpPr>
          <p:spPr bwMode="auto">
            <a:xfrm>
              <a:off x="2428" y="339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2" name="Line 152"/>
            <p:cNvSpPr>
              <a:spLocks noChangeShapeType="1"/>
            </p:cNvSpPr>
            <p:nvPr/>
          </p:nvSpPr>
          <p:spPr bwMode="auto">
            <a:xfrm>
              <a:off x="2428" y="325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3" name="Line 153"/>
            <p:cNvSpPr>
              <a:spLocks noChangeShapeType="1"/>
            </p:cNvSpPr>
            <p:nvPr/>
          </p:nvSpPr>
          <p:spPr bwMode="auto">
            <a:xfrm>
              <a:off x="2428" y="311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4" name="Line 154"/>
            <p:cNvSpPr>
              <a:spLocks noChangeShapeType="1"/>
            </p:cNvSpPr>
            <p:nvPr/>
          </p:nvSpPr>
          <p:spPr bwMode="auto">
            <a:xfrm>
              <a:off x="2428" y="2971"/>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5" name="Line 155"/>
            <p:cNvSpPr>
              <a:spLocks noChangeShapeType="1"/>
            </p:cNvSpPr>
            <p:nvPr/>
          </p:nvSpPr>
          <p:spPr bwMode="auto">
            <a:xfrm>
              <a:off x="2428" y="282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6" name="Line 156"/>
            <p:cNvSpPr>
              <a:spLocks noChangeShapeType="1"/>
            </p:cNvSpPr>
            <p:nvPr/>
          </p:nvSpPr>
          <p:spPr bwMode="auto">
            <a:xfrm>
              <a:off x="2428" y="268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7" name="Line 157"/>
            <p:cNvSpPr>
              <a:spLocks noChangeShapeType="1"/>
            </p:cNvSpPr>
            <p:nvPr/>
          </p:nvSpPr>
          <p:spPr bwMode="auto">
            <a:xfrm>
              <a:off x="2428" y="254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8" name="Line 158"/>
            <p:cNvSpPr>
              <a:spLocks noChangeShapeType="1"/>
            </p:cNvSpPr>
            <p:nvPr/>
          </p:nvSpPr>
          <p:spPr bwMode="auto">
            <a:xfrm>
              <a:off x="2428" y="240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19" name="Line 159"/>
            <p:cNvSpPr>
              <a:spLocks noChangeShapeType="1"/>
            </p:cNvSpPr>
            <p:nvPr/>
          </p:nvSpPr>
          <p:spPr bwMode="auto">
            <a:xfrm>
              <a:off x="2428" y="226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20" name="Line 160"/>
            <p:cNvSpPr>
              <a:spLocks noChangeShapeType="1"/>
            </p:cNvSpPr>
            <p:nvPr/>
          </p:nvSpPr>
          <p:spPr bwMode="auto">
            <a:xfrm>
              <a:off x="2428" y="212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21" name="Line 161"/>
            <p:cNvSpPr>
              <a:spLocks noChangeShapeType="1"/>
            </p:cNvSpPr>
            <p:nvPr/>
          </p:nvSpPr>
          <p:spPr bwMode="auto">
            <a:xfrm>
              <a:off x="2428" y="1978"/>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22" name="Line 162"/>
            <p:cNvSpPr>
              <a:spLocks noChangeShapeType="1"/>
            </p:cNvSpPr>
            <p:nvPr/>
          </p:nvSpPr>
          <p:spPr bwMode="auto">
            <a:xfrm>
              <a:off x="2428" y="183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23" name="Line 163"/>
            <p:cNvSpPr>
              <a:spLocks noChangeShapeType="1"/>
            </p:cNvSpPr>
            <p:nvPr/>
          </p:nvSpPr>
          <p:spPr bwMode="auto">
            <a:xfrm>
              <a:off x="2428" y="169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24" name="Text Box 164"/>
            <p:cNvSpPr txBox="1">
              <a:spLocks noChangeArrowheads="1"/>
            </p:cNvSpPr>
            <p:nvPr/>
          </p:nvSpPr>
          <p:spPr bwMode="auto">
            <a:xfrm>
              <a:off x="1952" y="3283"/>
              <a:ext cx="4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eV</a:t>
              </a:r>
            </a:p>
          </p:txBody>
        </p:sp>
        <p:sp>
          <p:nvSpPr>
            <p:cNvPr id="25" name="Text Box 165"/>
            <p:cNvSpPr txBox="1">
              <a:spLocks noChangeArrowheads="1"/>
            </p:cNvSpPr>
            <p:nvPr/>
          </p:nvSpPr>
          <p:spPr bwMode="auto">
            <a:xfrm>
              <a:off x="1879" y="3141"/>
              <a:ext cx="5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eV</a:t>
              </a:r>
            </a:p>
          </p:txBody>
        </p:sp>
        <p:sp>
          <p:nvSpPr>
            <p:cNvPr id="26" name="Text Box 166"/>
            <p:cNvSpPr txBox="1">
              <a:spLocks noChangeArrowheads="1"/>
            </p:cNvSpPr>
            <p:nvPr/>
          </p:nvSpPr>
          <p:spPr bwMode="auto">
            <a:xfrm>
              <a:off x="1957" y="3000"/>
              <a:ext cx="441"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keV</a:t>
              </a:r>
            </a:p>
          </p:txBody>
        </p:sp>
        <p:sp>
          <p:nvSpPr>
            <p:cNvPr id="27" name="Text Box 167"/>
            <p:cNvSpPr txBox="1">
              <a:spLocks noChangeArrowheads="1"/>
            </p:cNvSpPr>
            <p:nvPr/>
          </p:nvSpPr>
          <p:spPr bwMode="auto">
            <a:xfrm>
              <a:off x="1888" y="2858"/>
              <a:ext cx="512"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keV</a:t>
              </a:r>
            </a:p>
          </p:txBody>
        </p:sp>
        <p:sp>
          <p:nvSpPr>
            <p:cNvPr id="28" name="Text Box 168"/>
            <p:cNvSpPr txBox="1">
              <a:spLocks noChangeArrowheads="1"/>
            </p:cNvSpPr>
            <p:nvPr/>
          </p:nvSpPr>
          <p:spPr bwMode="auto">
            <a:xfrm>
              <a:off x="1817" y="2716"/>
              <a:ext cx="583"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keV</a:t>
              </a:r>
            </a:p>
          </p:txBody>
        </p:sp>
        <p:sp>
          <p:nvSpPr>
            <p:cNvPr id="29" name="Text Box 169"/>
            <p:cNvSpPr txBox="1">
              <a:spLocks noChangeArrowheads="1"/>
            </p:cNvSpPr>
            <p:nvPr/>
          </p:nvSpPr>
          <p:spPr bwMode="auto">
            <a:xfrm>
              <a:off x="1914" y="2574"/>
              <a:ext cx="484"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MeV</a:t>
              </a:r>
            </a:p>
          </p:txBody>
        </p:sp>
        <p:sp>
          <p:nvSpPr>
            <p:cNvPr id="30" name="Text Box 170"/>
            <p:cNvSpPr txBox="1">
              <a:spLocks noChangeArrowheads="1"/>
            </p:cNvSpPr>
            <p:nvPr/>
          </p:nvSpPr>
          <p:spPr bwMode="auto">
            <a:xfrm>
              <a:off x="1843" y="2433"/>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31" name="Text Box 171"/>
            <p:cNvSpPr txBox="1">
              <a:spLocks noChangeArrowheads="1"/>
            </p:cNvSpPr>
            <p:nvPr/>
          </p:nvSpPr>
          <p:spPr bwMode="auto">
            <a:xfrm>
              <a:off x="1774" y="2291"/>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100 </a:t>
              </a:r>
              <a:r>
                <a:rPr lang="en-GB" sz="1600" dirty="0" err="1">
                  <a:solidFill>
                    <a:srgbClr val="000000"/>
                  </a:solidFill>
                </a:rPr>
                <a:t>MeV</a:t>
              </a:r>
              <a:endParaRPr lang="en-GB" sz="1600" dirty="0">
                <a:solidFill>
                  <a:srgbClr val="000000"/>
                </a:solidFill>
              </a:endParaRPr>
            </a:p>
          </p:txBody>
        </p:sp>
        <p:sp>
          <p:nvSpPr>
            <p:cNvPr id="32" name="Text Box 172"/>
            <p:cNvSpPr txBox="1">
              <a:spLocks noChangeArrowheads="1"/>
            </p:cNvSpPr>
            <p:nvPr/>
          </p:nvSpPr>
          <p:spPr bwMode="auto">
            <a:xfrm>
              <a:off x="1923" y="2136"/>
              <a:ext cx="4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GeV</a:t>
              </a:r>
            </a:p>
          </p:txBody>
        </p:sp>
        <p:sp>
          <p:nvSpPr>
            <p:cNvPr id="33" name="Text Box 173"/>
            <p:cNvSpPr txBox="1">
              <a:spLocks noChangeArrowheads="1"/>
            </p:cNvSpPr>
            <p:nvPr/>
          </p:nvSpPr>
          <p:spPr bwMode="auto">
            <a:xfrm>
              <a:off x="1850" y="1994"/>
              <a:ext cx="5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GeV</a:t>
              </a:r>
            </a:p>
          </p:txBody>
        </p:sp>
        <p:sp>
          <p:nvSpPr>
            <p:cNvPr id="34" name="Text Box 174"/>
            <p:cNvSpPr txBox="1">
              <a:spLocks noChangeArrowheads="1"/>
            </p:cNvSpPr>
            <p:nvPr/>
          </p:nvSpPr>
          <p:spPr bwMode="auto">
            <a:xfrm>
              <a:off x="1779" y="1853"/>
              <a:ext cx="6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GeV</a:t>
              </a:r>
            </a:p>
          </p:txBody>
        </p:sp>
        <p:sp>
          <p:nvSpPr>
            <p:cNvPr id="35" name="Text Box 175"/>
            <p:cNvSpPr txBox="1">
              <a:spLocks noChangeArrowheads="1"/>
            </p:cNvSpPr>
            <p:nvPr/>
          </p:nvSpPr>
          <p:spPr bwMode="auto">
            <a:xfrm>
              <a:off x="1945" y="1711"/>
              <a:ext cx="4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TeV</a:t>
              </a:r>
            </a:p>
          </p:txBody>
        </p:sp>
        <p:sp>
          <p:nvSpPr>
            <p:cNvPr id="36" name="Text Box 176"/>
            <p:cNvSpPr txBox="1">
              <a:spLocks noChangeArrowheads="1"/>
            </p:cNvSpPr>
            <p:nvPr/>
          </p:nvSpPr>
          <p:spPr bwMode="auto">
            <a:xfrm>
              <a:off x="1875" y="1582"/>
              <a:ext cx="5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TeV</a:t>
              </a:r>
            </a:p>
          </p:txBody>
        </p:sp>
        <p:sp>
          <p:nvSpPr>
            <p:cNvPr id="37" name="Text Box 177"/>
            <p:cNvSpPr txBox="1">
              <a:spLocks noChangeArrowheads="1"/>
            </p:cNvSpPr>
            <p:nvPr/>
          </p:nvSpPr>
          <p:spPr bwMode="auto">
            <a:xfrm>
              <a:off x="2995" y="1866"/>
              <a:ext cx="1143"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rPr>
                <a:t>t</a:t>
              </a:r>
              <a:r>
                <a:rPr lang="en-GB" sz="1600" dirty="0">
                  <a:solidFill>
                    <a:srgbClr val="000000"/>
                  </a:solidFill>
                </a:rPr>
                <a:t>, </a:t>
              </a:r>
              <a:r>
                <a:rPr lang="en-GB" sz="1600" i="1" dirty="0">
                  <a:solidFill>
                    <a:srgbClr val="000000"/>
                  </a:solidFill>
                </a:rPr>
                <a:t>Z</a:t>
              </a:r>
              <a:r>
                <a:rPr lang="en-GB" sz="1600" dirty="0">
                  <a:solidFill>
                    <a:srgbClr val="000000"/>
                  </a:solidFill>
                </a:rPr>
                <a:t>, </a:t>
              </a:r>
              <a:r>
                <a:rPr lang="en-GB" sz="1600" i="1" dirty="0">
                  <a:solidFill>
                    <a:srgbClr val="000000"/>
                  </a:solidFill>
                </a:rPr>
                <a:t>W</a:t>
              </a:r>
              <a:r>
                <a:rPr lang="en-GB" sz="1600" dirty="0">
                  <a:solidFill>
                    <a:srgbClr val="000000"/>
                  </a:solidFill>
                </a:rPr>
                <a:t>, </a:t>
              </a:r>
              <a:r>
                <a:rPr lang="en-GB" sz="1600" i="1" dirty="0">
                  <a:solidFill>
                    <a:srgbClr val="000000"/>
                  </a:solidFill>
                </a:rPr>
                <a:t>H</a:t>
              </a:r>
              <a:r>
                <a:rPr lang="en-GB" sz="1600" dirty="0">
                  <a:solidFill>
                    <a:srgbClr val="000000"/>
                  </a:solidFill>
                </a:rPr>
                <a:t>, </a:t>
              </a:r>
              <a:r>
                <a:rPr lang="en-GB" sz="1600" dirty="0" smtClean="0">
                  <a:solidFill>
                    <a:srgbClr val="000000"/>
                  </a:solidFill>
                </a:rPr>
                <a:t>EWSB</a:t>
              </a:r>
              <a:endParaRPr lang="en-GB" sz="1600" i="1" dirty="0">
                <a:solidFill>
                  <a:srgbClr val="000000"/>
                </a:solidFill>
              </a:endParaRPr>
            </a:p>
          </p:txBody>
        </p:sp>
        <p:sp>
          <p:nvSpPr>
            <p:cNvPr id="38" name="Text Box 178"/>
            <p:cNvSpPr txBox="1">
              <a:spLocks noChangeArrowheads="1"/>
            </p:cNvSpPr>
            <p:nvPr/>
          </p:nvSpPr>
          <p:spPr bwMode="auto">
            <a:xfrm>
              <a:off x="2995" y="2006"/>
              <a:ext cx="536"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sym typeface="Symbol" charset="2"/>
                </a:rPr>
                <a:t>ψ</a:t>
              </a:r>
              <a:r>
                <a:rPr lang="en-GB" sz="1600"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Υ</a:t>
              </a:r>
              <a:r>
                <a:rPr lang="en-GB" sz="1600" i="1" dirty="0" smtClean="0">
                  <a:solidFill>
                    <a:srgbClr val="000000"/>
                  </a:solidFill>
                  <a:sym typeface="Symbol" charset="2"/>
                </a:rPr>
                <a:t>, </a:t>
              </a:r>
              <a:r>
                <a:rPr lang="en-GB" sz="1600" i="1" dirty="0">
                  <a:solidFill>
                    <a:srgbClr val="000000"/>
                  </a:solidFill>
                  <a:sym typeface="Symbol" charset="2"/>
                </a:rPr>
                <a:t>B</a:t>
              </a:r>
              <a:endParaRPr lang="en-GB" sz="1600" dirty="0">
                <a:solidFill>
                  <a:srgbClr val="000000"/>
                </a:solidFill>
                <a:sym typeface="Symbol" charset="2"/>
              </a:endParaRPr>
            </a:p>
          </p:txBody>
        </p:sp>
        <p:sp>
          <p:nvSpPr>
            <p:cNvPr id="39" name="Text Box 179"/>
            <p:cNvSpPr txBox="1">
              <a:spLocks noChangeArrowheads="1"/>
            </p:cNvSpPr>
            <p:nvPr/>
          </p:nvSpPr>
          <p:spPr bwMode="auto">
            <a:xfrm>
              <a:off x="2995" y="2136"/>
              <a:ext cx="779"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τ</a:t>
              </a:r>
              <a:r>
                <a:rPr lang="en-GB" sz="1600" i="1" dirty="0" smtClean="0">
                  <a:solidFill>
                    <a:srgbClr val="000000"/>
                  </a:solidFill>
                  <a:sym typeface="Symbol" charset="2"/>
                </a:rPr>
                <a:t>, </a:t>
              </a:r>
              <a:r>
                <a:rPr lang="en-GB" sz="1600" i="1" dirty="0" err="1">
                  <a:solidFill>
                    <a:srgbClr val="000000"/>
                  </a:solidFill>
                  <a:sym typeface="Symbol" charset="2"/>
                </a:rPr>
                <a:t>n</a:t>
              </a:r>
              <a:r>
                <a:rPr lang="en-GB" sz="1600" i="1" dirty="0">
                  <a:solidFill>
                    <a:srgbClr val="000000"/>
                  </a:solidFill>
                  <a:sym typeface="Symbol" charset="2"/>
                </a:rPr>
                <a:t>, </a:t>
              </a:r>
              <a:r>
                <a:rPr lang="en-GB" sz="1600" i="1" dirty="0" err="1">
                  <a:solidFill>
                    <a:srgbClr val="000000"/>
                  </a:solidFill>
                  <a:sym typeface="Symbol" charset="2"/>
                </a:rPr>
                <a:t>p</a:t>
              </a:r>
              <a:r>
                <a:rPr lang="en-GB" sz="1600" i="1" dirty="0">
                  <a:solidFill>
                    <a:srgbClr val="000000"/>
                  </a:solidFill>
                  <a:sym typeface="Symbol" charset="2"/>
                </a:rPr>
                <a:t>,</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ρ</a:t>
              </a:r>
              <a:r>
                <a:rPr lang="en-GB" sz="1600" i="1" dirty="0" smtClean="0">
                  <a:solidFill>
                    <a:srgbClr val="000000"/>
                  </a:solidFill>
                  <a:sym typeface="Symbol" charset="2"/>
                </a:rPr>
                <a:t>, </a:t>
              </a:r>
              <a:r>
                <a:rPr lang="en-GB" sz="1600" i="1" dirty="0" err="1" smtClean="0">
                  <a:solidFill>
                    <a:srgbClr val="000000"/>
                  </a:solidFill>
                  <a:latin typeface="Symbol" charset="2"/>
                  <a:ea typeface="Lucida Grande"/>
                  <a:cs typeface="Symbol" charset="2"/>
                  <a:sym typeface="Symbol" charset="2"/>
                </a:rPr>
                <a:t>f</a:t>
              </a:r>
              <a:endParaRPr lang="en-GB" sz="1600" i="1" dirty="0">
                <a:solidFill>
                  <a:srgbClr val="000000"/>
                </a:solidFill>
                <a:latin typeface="Symbol" charset="2"/>
                <a:cs typeface="Symbol" charset="2"/>
                <a:sym typeface="Symbol" charset="2"/>
              </a:endParaRPr>
            </a:p>
          </p:txBody>
        </p:sp>
        <p:sp>
          <p:nvSpPr>
            <p:cNvPr id="40" name="Text Box 180"/>
            <p:cNvSpPr txBox="1">
              <a:spLocks noChangeArrowheads="1"/>
            </p:cNvSpPr>
            <p:nvPr/>
          </p:nvSpPr>
          <p:spPr bwMode="auto">
            <a:xfrm>
              <a:off x="2995" y="2277"/>
              <a:ext cx="694"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m</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π</a:t>
              </a:r>
              <a:r>
                <a:rPr lang="en-GB" sz="1600" i="1" dirty="0" smtClean="0">
                  <a:solidFill>
                    <a:srgbClr val="000000"/>
                  </a:solidFill>
                  <a:latin typeface="Symbol" charset="2"/>
                  <a:cs typeface="Symbol" charset="2"/>
                  <a:sym typeface="Symbol" charset="2"/>
                </a:rPr>
                <a:t>, </a:t>
              </a:r>
              <a:r>
                <a:rPr lang="en-GB" sz="1600" dirty="0" smtClean="0">
                  <a:solidFill>
                    <a:srgbClr val="000000"/>
                  </a:solidFill>
                  <a:latin typeface="Arial"/>
                  <a:cs typeface="Arial"/>
                  <a:sym typeface="Symbol" charset="2"/>
                </a:rPr>
                <a:t>QCD</a:t>
              </a:r>
              <a:endParaRPr lang="en-GB" sz="1600" dirty="0">
                <a:solidFill>
                  <a:srgbClr val="000000"/>
                </a:solidFill>
                <a:latin typeface="Arial"/>
                <a:cs typeface="Arial"/>
                <a:sym typeface="Symbol" charset="2"/>
              </a:endParaRPr>
            </a:p>
          </p:txBody>
        </p:sp>
        <p:sp>
          <p:nvSpPr>
            <p:cNvPr id="41" name="Text Box 181"/>
            <p:cNvSpPr txBox="1">
              <a:spLocks noChangeArrowheads="1"/>
            </p:cNvSpPr>
            <p:nvPr/>
          </p:nvSpPr>
          <p:spPr bwMode="auto">
            <a:xfrm>
              <a:off x="2995" y="2419"/>
              <a:ext cx="1132" cy="212"/>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a:solidFill>
                    <a:srgbClr val="000000"/>
                  </a:solidFill>
                  <a:sym typeface="Symbol" charset="2"/>
                </a:rPr>
                <a:t>nuclear binding </a:t>
              </a:r>
              <a:r>
                <a:rPr lang="en-GB" sz="1600" i="1">
                  <a:solidFill>
                    <a:srgbClr val="000000"/>
                  </a:solidFill>
                  <a:sym typeface="Symbol" charset="2"/>
                </a:rPr>
                <a:t>E</a:t>
              </a:r>
            </a:p>
          </p:txBody>
        </p:sp>
        <p:sp>
          <p:nvSpPr>
            <p:cNvPr id="42" name="Text Box 182"/>
            <p:cNvSpPr txBox="1">
              <a:spLocks noChangeArrowheads="1"/>
            </p:cNvSpPr>
            <p:nvPr/>
          </p:nvSpPr>
          <p:spPr bwMode="auto">
            <a:xfrm>
              <a:off x="2995" y="2548"/>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sym typeface="Symbol" charset="2"/>
                </a:rPr>
                <a:t>e</a:t>
              </a:r>
              <a:endParaRPr lang="en-GB" sz="1600" dirty="0">
                <a:solidFill>
                  <a:srgbClr val="000000"/>
                </a:solidFill>
                <a:sym typeface="Symbol" charset="2"/>
              </a:endParaRPr>
            </a:p>
          </p:txBody>
        </p:sp>
        <p:sp>
          <p:nvSpPr>
            <p:cNvPr id="43" name="Text Box 183"/>
            <p:cNvSpPr txBox="1">
              <a:spLocks noChangeArrowheads="1"/>
            </p:cNvSpPr>
            <p:nvPr/>
          </p:nvSpPr>
          <p:spPr bwMode="auto">
            <a:xfrm>
              <a:off x="2995" y="3270"/>
              <a:ext cx="1059"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atomic binding </a:t>
              </a:r>
              <a:r>
                <a:rPr lang="en-GB" sz="1600" i="1">
                  <a:solidFill>
                    <a:srgbClr val="000000"/>
                  </a:solidFill>
                  <a:sym typeface="Symbol" charset="2"/>
                </a:rPr>
                <a:t>E</a:t>
              </a:r>
            </a:p>
          </p:txBody>
        </p:sp>
        <p:sp>
          <p:nvSpPr>
            <p:cNvPr id="44" name="Text Box 184"/>
            <p:cNvSpPr txBox="1">
              <a:spLocks noChangeArrowheads="1"/>
            </p:cNvSpPr>
            <p:nvPr/>
          </p:nvSpPr>
          <p:spPr bwMode="auto">
            <a:xfrm>
              <a:off x="2998" y="1659"/>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5000"/>
                </a:lnSpc>
                <a:spcBef>
                  <a:spcPct val="15000"/>
                </a:spcBef>
                <a:spcAft>
                  <a:spcPct val="15000"/>
                </a:spcAft>
              </a:pPr>
              <a:r>
                <a:rPr lang="en-GB" sz="1600">
                  <a:solidFill>
                    <a:srgbClr val="000000"/>
                  </a:solidFill>
                </a:rPr>
                <a:t>New Physics ? </a:t>
              </a:r>
            </a:p>
          </p:txBody>
        </p:sp>
        <p:sp>
          <p:nvSpPr>
            <p:cNvPr id="45" name="AutoShape 185"/>
            <p:cNvSpPr>
              <a:spLocks/>
            </p:cNvSpPr>
            <p:nvPr/>
          </p:nvSpPr>
          <p:spPr bwMode="auto">
            <a:xfrm>
              <a:off x="2965" y="1627"/>
              <a:ext cx="56" cy="255"/>
            </a:xfrm>
            <a:prstGeom prst="rightBrace">
              <a:avLst>
                <a:gd name="adj1" fmla="val 37946"/>
                <a:gd name="adj2" fmla="val 50000"/>
              </a:avLst>
            </a:prstGeom>
            <a:noFill/>
            <a:ln w="317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46" name="Line 186"/>
            <p:cNvSpPr>
              <a:spLocks noChangeShapeType="1"/>
            </p:cNvSpPr>
            <p:nvPr/>
          </p:nvSpPr>
          <p:spPr bwMode="auto">
            <a:xfrm>
              <a:off x="2426" y="127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47" name="Line 187"/>
            <p:cNvSpPr>
              <a:spLocks noChangeShapeType="1"/>
            </p:cNvSpPr>
            <p:nvPr/>
          </p:nvSpPr>
          <p:spPr bwMode="auto">
            <a:xfrm flipV="1">
              <a:off x="2653" y="1339"/>
              <a:ext cx="0" cy="283"/>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p>
          </p:txBody>
        </p:sp>
        <p:sp>
          <p:nvSpPr>
            <p:cNvPr id="48" name="Line 188"/>
            <p:cNvSpPr>
              <a:spLocks noChangeShapeType="1"/>
            </p:cNvSpPr>
            <p:nvPr/>
          </p:nvSpPr>
          <p:spPr bwMode="auto">
            <a:xfrm flipV="1">
              <a:off x="2653" y="1056"/>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p>
          </p:txBody>
        </p:sp>
        <p:sp>
          <p:nvSpPr>
            <p:cNvPr id="49" name="Line 189"/>
            <p:cNvSpPr>
              <a:spLocks noChangeShapeType="1"/>
            </p:cNvSpPr>
            <p:nvPr/>
          </p:nvSpPr>
          <p:spPr bwMode="auto">
            <a:xfrm>
              <a:off x="2426" y="105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50" name="Line 190"/>
            <p:cNvSpPr>
              <a:spLocks noChangeShapeType="1"/>
            </p:cNvSpPr>
            <p:nvPr/>
          </p:nvSpPr>
          <p:spPr bwMode="auto">
            <a:xfrm flipV="1">
              <a:off x="2653" y="882"/>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p>
          </p:txBody>
        </p:sp>
        <p:sp>
          <p:nvSpPr>
            <p:cNvPr id="51" name="Line 191"/>
            <p:cNvSpPr>
              <a:spLocks noChangeShapeType="1"/>
            </p:cNvSpPr>
            <p:nvPr/>
          </p:nvSpPr>
          <p:spPr bwMode="auto">
            <a:xfrm>
              <a:off x="2426" y="85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52" name="Text Box 192"/>
            <p:cNvSpPr txBox="1">
              <a:spLocks noChangeArrowheads="1"/>
            </p:cNvSpPr>
            <p:nvPr/>
          </p:nvSpPr>
          <p:spPr bwMode="auto">
            <a:xfrm>
              <a:off x="2993" y="970"/>
              <a:ext cx="1219" cy="181"/>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a:solidFill>
                    <a:srgbClr val="000000"/>
                  </a:solidFill>
                </a:rPr>
                <a:t>GUT ?</a:t>
              </a:r>
            </a:p>
          </p:txBody>
        </p:sp>
        <p:sp>
          <p:nvSpPr>
            <p:cNvPr id="53" name="Text Box 193"/>
            <p:cNvSpPr txBox="1">
              <a:spLocks noChangeArrowheads="1"/>
            </p:cNvSpPr>
            <p:nvPr/>
          </p:nvSpPr>
          <p:spPr bwMode="auto">
            <a:xfrm>
              <a:off x="2993" y="772"/>
              <a:ext cx="1162"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a:solidFill>
                    <a:srgbClr val="000000"/>
                  </a:solidFill>
                </a:rPr>
                <a:t>Planck</a:t>
              </a:r>
              <a:r>
                <a:rPr lang="en-GB" sz="1600" dirty="0" smtClean="0">
                  <a:solidFill>
                    <a:srgbClr val="000000"/>
                  </a:solidFill>
                </a:rPr>
                <a:t> scale (</a:t>
              </a:r>
              <a:r>
                <a:rPr lang="en-GB" sz="1600" i="1" dirty="0" err="1">
                  <a:solidFill>
                    <a:srgbClr val="000000"/>
                  </a:solidFill>
                </a:rPr>
                <a:t>M</a:t>
              </a:r>
              <a:r>
                <a:rPr lang="en-GB" sz="1600" baseline="-25000" dirty="0" err="1">
                  <a:solidFill>
                    <a:srgbClr val="000000"/>
                  </a:solidFill>
                </a:rPr>
                <a:t>Pl</a:t>
              </a:r>
              <a:r>
                <a:rPr lang="en-GB" sz="1600" dirty="0">
                  <a:solidFill>
                    <a:srgbClr val="000000"/>
                  </a:solidFill>
                </a:rPr>
                <a:t>)</a:t>
              </a:r>
            </a:p>
          </p:txBody>
        </p:sp>
        <p:sp>
          <p:nvSpPr>
            <p:cNvPr id="54" name="Text Box 194"/>
            <p:cNvSpPr txBox="1">
              <a:spLocks noChangeArrowheads="1"/>
            </p:cNvSpPr>
            <p:nvPr/>
          </p:nvSpPr>
          <p:spPr bwMode="auto">
            <a:xfrm>
              <a:off x="3000" y="1172"/>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smtClean="0">
                  <a:solidFill>
                    <a:srgbClr val="000000"/>
                  </a:solidFill>
                  <a:latin typeface="Symbol" charset="2"/>
                  <a:cs typeface="Symbol" charset="2"/>
                  <a:sym typeface="Symbol" charset="2"/>
                </a:rPr>
                <a:t>ν</a:t>
              </a:r>
              <a:r>
                <a:rPr lang="en-GB" sz="1600" i="1" baseline="-25000" dirty="0" smtClean="0">
                  <a:solidFill>
                    <a:srgbClr val="000000"/>
                  </a:solidFill>
                  <a:sym typeface="Symbol" charset="2"/>
                </a:rPr>
                <a:t>R</a:t>
              </a:r>
              <a:r>
                <a:rPr lang="en-GB" sz="1600" dirty="0" smtClean="0">
                  <a:solidFill>
                    <a:srgbClr val="000000"/>
                  </a:solidFill>
                  <a:sym typeface="Symbol" charset="2"/>
                </a:rPr>
                <a:t> </a:t>
              </a:r>
              <a:r>
                <a:rPr lang="en-GB" sz="1600" dirty="0">
                  <a:solidFill>
                    <a:srgbClr val="000000"/>
                  </a:solidFill>
                  <a:sym typeface="Symbol" charset="2"/>
                </a:rPr>
                <a:t>?</a:t>
              </a:r>
              <a:endParaRPr lang="en-GB" sz="1600" i="1" baseline="-25000" dirty="0">
                <a:solidFill>
                  <a:srgbClr val="000000"/>
                </a:solidFill>
                <a:sym typeface="Symbol" charset="2"/>
              </a:endParaRPr>
            </a:p>
          </p:txBody>
        </p:sp>
        <p:sp>
          <p:nvSpPr>
            <p:cNvPr id="55" name="Text Box 195"/>
            <p:cNvSpPr txBox="1">
              <a:spLocks noChangeArrowheads="1"/>
            </p:cNvSpPr>
            <p:nvPr/>
          </p:nvSpPr>
          <p:spPr bwMode="auto">
            <a:xfrm>
              <a:off x="1761" y="1155"/>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14</a:t>
              </a:r>
              <a:r>
                <a:rPr lang="en-GB" sz="1600">
                  <a:solidFill>
                    <a:srgbClr val="000000"/>
                  </a:solidFill>
                </a:rPr>
                <a:t> GeV</a:t>
              </a:r>
            </a:p>
          </p:txBody>
        </p:sp>
        <p:sp>
          <p:nvSpPr>
            <p:cNvPr id="56" name="Text Box 196"/>
            <p:cNvSpPr txBox="1">
              <a:spLocks noChangeArrowheads="1"/>
            </p:cNvSpPr>
            <p:nvPr/>
          </p:nvSpPr>
          <p:spPr bwMode="auto">
            <a:xfrm>
              <a:off x="1758" y="941"/>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16</a:t>
              </a:r>
              <a:r>
                <a:rPr lang="en-GB" sz="1600">
                  <a:solidFill>
                    <a:srgbClr val="000000"/>
                  </a:solidFill>
                </a:rPr>
                <a:t> GeV</a:t>
              </a:r>
            </a:p>
          </p:txBody>
        </p:sp>
        <p:sp>
          <p:nvSpPr>
            <p:cNvPr id="57" name="Text Box 197"/>
            <p:cNvSpPr txBox="1">
              <a:spLocks noChangeArrowheads="1"/>
            </p:cNvSpPr>
            <p:nvPr/>
          </p:nvSpPr>
          <p:spPr bwMode="auto">
            <a:xfrm>
              <a:off x="1758" y="742"/>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19</a:t>
              </a:r>
              <a:r>
                <a:rPr lang="en-GB" sz="1600">
                  <a:solidFill>
                    <a:srgbClr val="000000"/>
                  </a:solidFill>
                </a:rPr>
                <a:t> GeV</a:t>
              </a:r>
            </a:p>
          </p:txBody>
        </p:sp>
        <p:sp>
          <p:nvSpPr>
            <p:cNvPr id="58" name="Line 198"/>
            <p:cNvSpPr>
              <a:spLocks noChangeShapeType="1"/>
            </p:cNvSpPr>
            <p:nvPr/>
          </p:nvSpPr>
          <p:spPr bwMode="auto">
            <a:xfrm>
              <a:off x="2428" y="381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59" name="Line 199"/>
            <p:cNvSpPr>
              <a:spLocks noChangeShapeType="1"/>
            </p:cNvSpPr>
            <p:nvPr/>
          </p:nvSpPr>
          <p:spPr bwMode="auto">
            <a:xfrm>
              <a:off x="2428" y="367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60" name="Line 200"/>
            <p:cNvSpPr>
              <a:spLocks noChangeShapeType="1"/>
            </p:cNvSpPr>
            <p:nvPr/>
          </p:nvSpPr>
          <p:spPr bwMode="auto">
            <a:xfrm>
              <a:off x="2428" y="353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p>
          </p:txBody>
        </p:sp>
        <p:sp>
          <p:nvSpPr>
            <p:cNvPr id="61" name="Text Box 201"/>
            <p:cNvSpPr txBox="1">
              <a:spLocks noChangeArrowheads="1"/>
            </p:cNvSpPr>
            <p:nvPr/>
          </p:nvSpPr>
          <p:spPr bwMode="auto">
            <a:xfrm>
              <a:off x="1845" y="3706"/>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62" name="Text Box 202"/>
            <p:cNvSpPr txBox="1">
              <a:spLocks noChangeArrowheads="1"/>
            </p:cNvSpPr>
            <p:nvPr/>
          </p:nvSpPr>
          <p:spPr bwMode="auto">
            <a:xfrm>
              <a:off x="1776" y="3565"/>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meV</a:t>
              </a:r>
            </a:p>
          </p:txBody>
        </p:sp>
        <p:sp>
          <p:nvSpPr>
            <p:cNvPr id="63" name="Text Box 203"/>
            <p:cNvSpPr txBox="1">
              <a:spLocks noChangeArrowheads="1"/>
            </p:cNvSpPr>
            <p:nvPr/>
          </p:nvSpPr>
          <p:spPr bwMode="auto">
            <a:xfrm>
              <a:off x="2023" y="3423"/>
              <a:ext cx="3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eV</a:t>
              </a:r>
            </a:p>
          </p:txBody>
        </p:sp>
        <p:sp>
          <p:nvSpPr>
            <p:cNvPr id="64" name="Text Box 204"/>
            <p:cNvSpPr txBox="1">
              <a:spLocks noChangeArrowheads="1"/>
            </p:cNvSpPr>
            <p:nvPr/>
          </p:nvSpPr>
          <p:spPr bwMode="auto">
            <a:xfrm>
              <a:off x="2995" y="3407"/>
              <a:ext cx="278"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ν</a:t>
              </a:r>
              <a:r>
                <a:rPr lang="en-GB" sz="1600" dirty="0" err="1" smtClean="0">
                  <a:solidFill>
                    <a:srgbClr val="000000"/>
                  </a:solidFill>
                  <a:sym typeface="Symbol" charset="2"/>
                </a:rPr>
                <a:t>’s</a:t>
              </a:r>
              <a:endParaRPr lang="en-GB" sz="1600" dirty="0">
                <a:solidFill>
                  <a:srgbClr val="000000"/>
                </a:solidFill>
                <a:sym typeface="Symbol" charset="2"/>
              </a:endParaRPr>
            </a:p>
          </p:txBody>
        </p:sp>
        <p:sp>
          <p:nvSpPr>
            <p:cNvPr id="65" name="Line 205"/>
            <p:cNvSpPr>
              <a:spLocks noChangeShapeType="1"/>
            </p:cNvSpPr>
            <p:nvPr/>
          </p:nvSpPr>
          <p:spPr bwMode="auto">
            <a:xfrm flipH="1">
              <a:off x="3135" y="3621"/>
              <a:ext cx="2" cy="269"/>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p>
          </p:txBody>
        </p:sp>
        <p:sp>
          <p:nvSpPr>
            <p:cNvPr id="66" name="Line 206"/>
            <p:cNvSpPr>
              <a:spLocks noChangeShapeType="1"/>
            </p:cNvSpPr>
            <p:nvPr/>
          </p:nvSpPr>
          <p:spPr bwMode="auto">
            <a:xfrm>
              <a:off x="3475" y="3480"/>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p>
          </p:txBody>
        </p:sp>
        <p:sp>
          <p:nvSpPr>
            <p:cNvPr id="67" name="Text Box 207"/>
            <p:cNvSpPr txBox="1">
              <a:spLocks noChangeArrowheads="1"/>
            </p:cNvSpPr>
            <p:nvPr/>
          </p:nvSpPr>
          <p:spPr bwMode="auto">
            <a:xfrm>
              <a:off x="3149" y="3720"/>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
              </a:r>
            </a:p>
          </p:txBody>
        </p:sp>
        <p:sp>
          <p:nvSpPr>
            <p:cNvPr id="68" name="Line 208"/>
            <p:cNvSpPr>
              <a:spLocks noChangeShapeType="1"/>
            </p:cNvSpPr>
            <p:nvPr/>
          </p:nvSpPr>
          <p:spPr bwMode="auto">
            <a:xfrm>
              <a:off x="3475" y="2642"/>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p>
          </p:txBody>
        </p:sp>
      </p:grpSp>
      <p:sp>
        <p:nvSpPr>
          <p:cNvPr id="70" name="Text Box 182"/>
          <p:cNvSpPr txBox="1">
            <a:spLocks noChangeArrowheads="1"/>
          </p:cNvSpPr>
          <p:nvPr/>
        </p:nvSpPr>
        <p:spPr bwMode="auto">
          <a:xfrm>
            <a:off x="5720627" y="4738010"/>
            <a:ext cx="123112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solidFill>
                  <a:srgbClr val="000000"/>
                </a:solidFill>
                <a:sym typeface="Symbol" charset="2"/>
              </a:rPr>
              <a:t>core of Sun</a:t>
            </a:r>
            <a:endParaRPr lang="en-GB" sz="1600" dirty="0">
              <a:solidFill>
                <a:srgbClr val="000000"/>
              </a:solidFill>
              <a:sym typeface="Symbol" charset="2"/>
            </a:endParaRPr>
          </a:p>
        </p:txBody>
      </p:sp>
      <p:grpSp>
        <p:nvGrpSpPr>
          <p:cNvPr id="80" name="Group 79"/>
          <p:cNvGrpSpPr/>
          <p:nvPr/>
        </p:nvGrpSpPr>
        <p:grpSpPr>
          <a:xfrm>
            <a:off x="1307361" y="1089023"/>
            <a:ext cx="2152369" cy="5084763"/>
            <a:chOff x="341746" y="1089023"/>
            <a:chExt cx="2152369" cy="5084763"/>
          </a:xfrm>
        </p:grpSpPr>
        <p:sp>
          <p:nvSpPr>
            <p:cNvPr id="79" name="Up Arrow 78"/>
            <p:cNvSpPr/>
            <p:nvPr/>
          </p:nvSpPr>
          <p:spPr>
            <a:xfrm flipV="1">
              <a:off x="1046315" y="1089023"/>
              <a:ext cx="1447800" cy="5084763"/>
            </a:xfrm>
            <a:prstGeom prst="upArrow">
              <a:avLst/>
            </a:prstGeom>
            <a:solidFill>
              <a:schemeClr val="bg1">
                <a:lumMod val="85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5" name="Text Box 171"/>
            <p:cNvSpPr txBox="1">
              <a:spLocks noChangeArrowheads="1"/>
            </p:cNvSpPr>
            <p:nvPr/>
          </p:nvSpPr>
          <p:spPr bwMode="auto">
            <a:xfrm>
              <a:off x="592682" y="3636092"/>
              <a:ext cx="161711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schemeClr val="tx1">
                      <a:lumMod val="50000"/>
                      <a:lumOff val="50000"/>
                    </a:schemeClr>
                  </a:solidFill>
                </a:rPr>
                <a:t>L</a:t>
              </a:r>
              <a:r>
                <a:rPr lang="en-GB" sz="1600" baseline="-25000" dirty="0" err="1" smtClean="0">
                  <a:solidFill>
                    <a:schemeClr val="tx1">
                      <a:lumMod val="50000"/>
                      <a:lumOff val="50000"/>
                    </a:schemeClr>
                  </a:solidFill>
                </a:rPr>
                <a:t>strong</a:t>
              </a:r>
              <a:r>
                <a:rPr lang="en-GB" sz="1600" dirty="0" smtClean="0">
                  <a:solidFill>
                    <a:schemeClr val="tx1">
                      <a:lumMod val="50000"/>
                      <a:lumOff val="50000"/>
                    </a:schemeClr>
                  </a:solidFill>
                </a:rPr>
                <a:t> ~ 10</a:t>
              </a:r>
              <a:r>
                <a:rPr lang="en-GB" sz="1600" baseline="30000" dirty="0" smtClean="0">
                  <a:solidFill>
                    <a:schemeClr val="tx1">
                      <a:lumMod val="50000"/>
                      <a:lumOff val="50000"/>
                    </a:schemeClr>
                  </a:solidFill>
                </a:rPr>
                <a:t>−15</a:t>
              </a:r>
              <a:r>
                <a:rPr lang="en-GB" sz="1600" dirty="0" smtClean="0">
                  <a:solidFill>
                    <a:schemeClr val="tx1">
                      <a:lumMod val="50000"/>
                      <a:lumOff val="50000"/>
                    </a:schemeClr>
                  </a:solidFill>
                </a:rPr>
                <a:t> </a:t>
              </a:r>
              <a:r>
                <a:rPr lang="en-GB" sz="1600" dirty="0" err="1" smtClean="0">
                  <a:solidFill>
                    <a:schemeClr val="tx1">
                      <a:lumMod val="50000"/>
                      <a:lumOff val="50000"/>
                    </a:schemeClr>
                  </a:solidFill>
                </a:rPr>
                <a:t>m</a:t>
              </a:r>
              <a:endParaRPr lang="en-GB" sz="1600" dirty="0">
                <a:solidFill>
                  <a:schemeClr val="tx1">
                    <a:lumMod val="50000"/>
                    <a:lumOff val="50000"/>
                  </a:schemeClr>
                </a:solidFill>
              </a:endParaRPr>
            </a:p>
          </p:txBody>
        </p:sp>
        <p:sp>
          <p:nvSpPr>
            <p:cNvPr id="76" name="Text Box 171"/>
            <p:cNvSpPr txBox="1">
              <a:spLocks noChangeArrowheads="1"/>
            </p:cNvSpPr>
            <p:nvPr/>
          </p:nvSpPr>
          <p:spPr bwMode="auto">
            <a:xfrm>
              <a:off x="569972" y="5425475"/>
              <a:ext cx="163982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schemeClr val="tx1">
                      <a:lumMod val="50000"/>
                      <a:lumOff val="50000"/>
                    </a:schemeClr>
                  </a:solidFill>
                </a:rPr>
                <a:t>L</a:t>
              </a:r>
              <a:r>
                <a:rPr lang="en-GB" sz="1600" baseline="-25000" dirty="0" err="1" smtClean="0">
                  <a:solidFill>
                    <a:schemeClr val="tx1">
                      <a:lumMod val="50000"/>
                      <a:lumOff val="50000"/>
                    </a:schemeClr>
                  </a:solidFill>
                </a:rPr>
                <a:t>atomic</a:t>
              </a:r>
              <a:r>
                <a:rPr lang="en-GB" sz="1600" dirty="0" smtClean="0">
                  <a:solidFill>
                    <a:schemeClr val="tx1">
                      <a:lumMod val="50000"/>
                      <a:lumOff val="50000"/>
                    </a:schemeClr>
                  </a:solidFill>
                </a:rPr>
                <a:t> ~ 10</a:t>
              </a:r>
              <a:r>
                <a:rPr lang="en-GB" sz="1600" baseline="30000" dirty="0" smtClean="0">
                  <a:solidFill>
                    <a:schemeClr val="tx1">
                      <a:lumMod val="50000"/>
                      <a:lumOff val="50000"/>
                    </a:schemeClr>
                  </a:solidFill>
                </a:rPr>
                <a:t>−10</a:t>
              </a:r>
              <a:r>
                <a:rPr lang="en-GB" sz="1600" dirty="0" smtClean="0">
                  <a:solidFill>
                    <a:schemeClr val="tx1">
                      <a:lumMod val="50000"/>
                      <a:lumOff val="50000"/>
                    </a:schemeClr>
                  </a:solidFill>
                </a:rPr>
                <a:t> </a:t>
              </a:r>
              <a:r>
                <a:rPr lang="en-GB" sz="1600" dirty="0" err="1" smtClean="0">
                  <a:solidFill>
                    <a:schemeClr val="tx1">
                      <a:lumMod val="50000"/>
                      <a:lumOff val="50000"/>
                    </a:schemeClr>
                  </a:solidFill>
                </a:rPr>
                <a:t>m</a:t>
              </a:r>
              <a:endParaRPr lang="en-GB" sz="1600" dirty="0">
                <a:solidFill>
                  <a:schemeClr val="tx1">
                    <a:lumMod val="50000"/>
                    <a:lumOff val="50000"/>
                  </a:schemeClr>
                </a:solidFill>
              </a:endParaRPr>
            </a:p>
          </p:txBody>
        </p:sp>
        <p:sp>
          <p:nvSpPr>
            <p:cNvPr id="77" name="Text Box 171"/>
            <p:cNvSpPr txBox="1">
              <a:spLocks noChangeArrowheads="1"/>
            </p:cNvSpPr>
            <p:nvPr/>
          </p:nvSpPr>
          <p:spPr bwMode="auto">
            <a:xfrm>
              <a:off x="653529" y="2925623"/>
              <a:ext cx="1556271"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schemeClr val="tx1">
                      <a:lumMod val="50000"/>
                      <a:lumOff val="50000"/>
                    </a:schemeClr>
                  </a:solidFill>
                </a:rPr>
                <a:t>L</a:t>
              </a:r>
              <a:r>
                <a:rPr lang="en-GB" sz="1600" baseline="-25000" dirty="0" err="1" smtClean="0">
                  <a:solidFill>
                    <a:schemeClr val="tx1">
                      <a:lumMod val="50000"/>
                      <a:lumOff val="50000"/>
                    </a:schemeClr>
                  </a:solidFill>
                </a:rPr>
                <a:t>weak</a:t>
              </a:r>
              <a:r>
                <a:rPr lang="en-GB" sz="1600" dirty="0" smtClean="0">
                  <a:solidFill>
                    <a:schemeClr val="tx1">
                      <a:lumMod val="50000"/>
                      <a:lumOff val="50000"/>
                    </a:schemeClr>
                  </a:solidFill>
                </a:rPr>
                <a:t> ~ 10</a:t>
              </a:r>
              <a:r>
                <a:rPr lang="en-GB" sz="1600" baseline="30000" dirty="0" smtClean="0">
                  <a:solidFill>
                    <a:schemeClr val="tx1">
                      <a:lumMod val="50000"/>
                      <a:lumOff val="50000"/>
                    </a:schemeClr>
                  </a:solidFill>
                </a:rPr>
                <a:t>−18</a:t>
              </a:r>
              <a:r>
                <a:rPr lang="en-GB" sz="1600" dirty="0" smtClean="0">
                  <a:solidFill>
                    <a:schemeClr val="tx1">
                      <a:lumMod val="50000"/>
                      <a:lumOff val="50000"/>
                    </a:schemeClr>
                  </a:solidFill>
                </a:rPr>
                <a:t> </a:t>
              </a:r>
              <a:r>
                <a:rPr lang="en-GB" sz="1600" dirty="0" err="1" smtClean="0">
                  <a:solidFill>
                    <a:schemeClr val="tx1">
                      <a:lumMod val="50000"/>
                      <a:lumOff val="50000"/>
                    </a:schemeClr>
                  </a:solidFill>
                </a:rPr>
                <a:t>m</a:t>
              </a:r>
              <a:endParaRPr lang="en-GB" sz="1600" dirty="0">
                <a:solidFill>
                  <a:schemeClr val="tx1">
                    <a:lumMod val="50000"/>
                    <a:lumOff val="50000"/>
                  </a:schemeClr>
                </a:solidFill>
              </a:endParaRPr>
            </a:p>
          </p:txBody>
        </p:sp>
        <p:sp>
          <p:nvSpPr>
            <p:cNvPr id="78" name="Text Box 171"/>
            <p:cNvSpPr txBox="1">
              <a:spLocks noChangeArrowheads="1"/>
            </p:cNvSpPr>
            <p:nvPr/>
          </p:nvSpPr>
          <p:spPr bwMode="auto">
            <a:xfrm>
              <a:off x="341746" y="1183968"/>
              <a:ext cx="186805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schemeClr val="tx1">
                      <a:lumMod val="50000"/>
                      <a:lumOff val="50000"/>
                    </a:schemeClr>
                  </a:solidFill>
                </a:rPr>
                <a:t>L</a:t>
              </a:r>
              <a:r>
                <a:rPr lang="en-GB" sz="1600" baseline="-25000" dirty="0" err="1" smtClean="0">
                  <a:solidFill>
                    <a:schemeClr val="tx1">
                      <a:lumMod val="50000"/>
                      <a:lumOff val="50000"/>
                    </a:schemeClr>
                  </a:solidFill>
                </a:rPr>
                <a:t>gravitation</a:t>
              </a:r>
              <a:r>
                <a:rPr lang="en-GB" sz="1600" dirty="0" smtClean="0">
                  <a:solidFill>
                    <a:schemeClr val="tx1">
                      <a:lumMod val="50000"/>
                      <a:lumOff val="50000"/>
                    </a:schemeClr>
                  </a:solidFill>
                </a:rPr>
                <a:t> ~ 10</a:t>
              </a:r>
              <a:r>
                <a:rPr lang="en-GB" sz="1600" baseline="30000" dirty="0" smtClean="0">
                  <a:solidFill>
                    <a:schemeClr val="tx1">
                      <a:lumMod val="50000"/>
                      <a:lumOff val="50000"/>
                    </a:schemeClr>
                  </a:solidFill>
                </a:rPr>
                <a:t>−35</a:t>
              </a:r>
              <a:r>
                <a:rPr lang="en-GB" sz="1600" dirty="0" smtClean="0">
                  <a:solidFill>
                    <a:schemeClr val="tx1">
                      <a:lumMod val="50000"/>
                      <a:lumOff val="50000"/>
                    </a:schemeClr>
                  </a:solidFill>
                </a:rPr>
                <a:t> </a:t>
              </a:r>
              <a:r>
                <a:rPr lang="en-GB" sz="1600" dirty="0" err="1" smtClean="0">
                  <a:solidFill>
                    <a:schemeClr val="tx1">
                      <a:lumMod val="50000"/>
                      <a:lumOff val="50000"/>
                    </a:schemeClr>
                  </a:solidFill>
                </a:rPr>
                <a:t>m</a:t>
              </a:r>
              <a:endParaRPr lang="en-GB" sz="1600" dirty="0">
                <a:solidFill>
                  <a:schemeClr val="tx1">
                    <a:lumMod val="50000"/>
                    <a:lumOff val="50000"/>
                  </a:schemeClr>
                </a:solidFill>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par>
                                <p:cTn id="8" presetID="22" presetClass="entr" presetSubtype="1"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wipe(up)">
                                      <p:cBhvr>
                                        <p:cTn id="10" dur="1000"/>
                                        <p:tgtEl>
                                          <p:spTgt spid="8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fade">
                                      <p:cBhvr>
                                        <p:cTn id="13" dur="500"/>
                                        <p:tgtEl>
                                          <p:spTgt spid="7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70" grpId="0"/>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2"/>
          <a:stretch>
            <a:fillRect/>
          </a:stretch>
        </p:blipFill>
        <p:spPr>
          <a:xfrm>
            <a:off x="1" y="1676400"/>
            <a:ext cx="9144000" cy="4495800"/>
          </a:xfrm>
          <a:prstGeom prst="rect">
            <a:avLst/>
          </a:prstGeom>
        </p:spPr>
      </p:pic>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High-energy jets probe new particles and interactions</a:t>
            </a:r>
          </a:p>
          <a:p>
            <a:pPr>
              <a:spcBef>
                <a:spcPts val="600"/>
              </a:spcBef>
            </a:pPr>
            <a:r>
              <a:rPr lang="en-US" sz="2000" dirty="0" smtClean="0">
                <a:solidFill>
                  <a:prstClr val="black"/>
                </a:solidFill>
                <a:latin typeface="Trebuchet MS"/>
                <a:cs typeface="Trebuchet MS"/>
              </a:rPr>
              <a:t>Measure </a:t>
            </a:r>
            <a:r>
              <a:rPr lang="en-US" sz="2000" dirty="0" err="1" smtClean="0">
                <a:solidFill>
                  <a:prstClr val="black"/>
                </a:solidFill>
                <a:latin typeface="Trebuchet MS"/>
                <a:cs typeface="Trebuchet MS"/>
              </a:rPr>
              <a:t>di</a:t>
            </a:r>
            <a:r>
              <a:rPr lang="en-US" sz="2000" dirty="0" smtClean="0">
                <a:solidFill>
                  <a:prstClr val="black"/>
                </a:solidFill>
                <a:latin typeface="Trebuchet MS"/>
                <a:cs typeface="Trebuchet MS"/>
              </a:rPr>
              <a:t>-jet invariant mass and angular distributions</a:t>
            </a:r>
          </a:p>
        </p:txBody>
      </p:sp>
      <p:sp>
        <p:nvSpPr>
          <p:cNvPr id="38" name="Freeform 37"/>
          <p:cNvSpPr/>
          <p:nvPr/>
        </p:nvSpPr>
        <p:spPr>
          <a:xfrm>
            <a:off x="3801150" y="3737388"/>
            <a:ext cx="1970017"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9" name="Freeform 38"/>
          <p:cNvSpPr/>
          <p:nvPr/>
        </p:nvSpPr>
        <p:spPr>
          <a:xfrm flipV="1">
            <a:off x="3801150" y="2057400"/>
            <a:ext cx="1970017"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0" name="Freeform 39"/>
          <p:cNvSpPr/>
          <p:nvPr/>
        </p:nvSpPr>
        <p:spPr>
          <a:xfrm rot="21251877" flipH="1">
            <a:off x="6419083" y="3564920"/>
            <a:ext cx="1970017"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1" name="Freeform 40"/>
          <p:cNvSpPr/>
          <p:nvPr/>
        </p:nvSpPr>
        <p:spPr>
          <a:xfrm flipH="1" flipV="1">
            <a:off x="6326933" y="2057400"/>
            <a:ext cx="1970017"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2" name="Oval 41"/>
          <p:cNvSpPr/>
          <p:nvPr/>
        </p:nvSpPr>
        <p:spPr>
          <a:xfrm>
            <a:off x="5706150" y="3200400"/>
            <a:ext cx="685800" cy="588433"/>
          </a:xfrm>
          <a:prstGeom prst="ellipse">
            <a:avLst/>
          </a:prstGeom>
          <a:ln w="38100" cap="flat" cmpd="sng" algn="ctr">
            <a:solidFill>
              <a:srgbClr val="F4F7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3" name="Freeform 42"/>
          <p:cNvSpPr/>
          <p:nvPr/>
        </p:nvSpPr>
        <p:spPr>
          <a:xfrm flipH="1" flipV="1">
            <a:off x="5716733" y="3227273"/>
            <a:ext cx="217418" cy="3012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4" name="Freeform 43"/>
          <p:cNvSpPr/>
          <p:nvPr/>
        </p:nvSpPr>
        <p:spPr>
          <a:xfrm flipH="1" flipV="1">
            <a:off x="5763302" y="3196167"/>
            <a:ext cx="292097" cy="42122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5" name="Freeform 44"/>
          <p:cNvSpPr/>
          <p:nvPr/>
        </p:nvSpPr>
        <p:spPr>
          <a:xfrm flipH="1" flipV="1">
            <a:off x="5799288" y="3217333"/>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p>
          <a:p>
            <a:pPr algn="ctr"/>
            <a:endParaRPr lang="en-GB" dirty="0"/>
          </a:p>
        </p:txBody>
      </p:sp>
      <p:sp>
        <p:nvSpPr>
          <p:cNvPr id="46" name="Freeform 45"/>
          <p:cNvSpPr/>
          <p:nvPr/>
        </p:nvSpPr>
        <p:spPr>
          <a:xfrm flipH="1" flipV="1">
            <a:off x="5867024" y="3285069"/>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p>
          <a:p>
            <a:pPr algn="ctr"/>
            <a:endParaRPr lang="en-GB" dirty="0"/>
          </a:p>
        </p:txBody>
      </p:sp>
      <p:sp>
        <p:nvSpPr>
          <p:cNvPr id="47" name="Freeform 46"/>
          <p:cNvSpPr/>
          <p:nvPr/>
        </p:nvSpPr>
        <p:spPr>
          <a:xfrm flipH="1" flipV="1">
            <a:off x="5987675" y="3274481"/>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p>
          <a:p>
            <a:pPr algn="ctr"/>
            <a:endParaRPr lang="en-GB" dirty="0"/>
          </a:p>
        </p:txBody>
      </p:sp>
      <p:sp>
        <p:nvSpPr>
          <p:cNvPr id="48" name="Freeform 47"/>
          <p:cNvSpPr/>
          <p:nvPr/>
        </p:nvSpPr>
        <p:spPr>
          <a:xfrm flipH="1" flipV="1">
            <a:off x="6087159" y="3418416"/>
            <a:ext cx="264573" cy="368305"/>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p>
          <a:p>
            <a:pPr algn="ctr"/>
            <a:endParaRPr lang="en-GB" dirty="0"/>
          </a:p>
        </p:txBody>
      </p:sp>
      <p:sp>
        <p:nvSpPr>
          <p:cNvPr id="49" name="Freeform 48"/>
          <p:cNvSpPr/>
          <p:nvPr/>
        </p:nvSpPr>
        <p:spPr>
          <a:xfrm flipH="1" flipV="1">
            <a:off x="6197226" y="3503082"/>
            <a:ext cx="175673" cy="25189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p>
          <a:p>
            <a:pPr algn="ctr"/>
            <a:endParaRPr lang="en-GB" dirty="0"/>
          </a:p>
        </p:txBody>
      </p:sp>
      <p:sp>
        <p:nvSpPr>
          <p:cNvPr id="50" name="TextBox 49"/>
          <p:cNvSpPr txBox="1"/>
          <p:nvPr/>
        </p:nvSpPr>
        <p:spPr>
          <a:xfrm>
            <a:off x="3335100" y="1752600"/>
            <a:ext cx="389850" cy="461665"/>
          </a:xfrm>
          <a:prstGeom prst="rect">
            <a:avLst/>
          </a:prstGeom>
          <a:noFill/>
        </p:spPr>
        <p:txBody>
          <a:bodyPr wrap="none" rtlCol="0">
            <a:spAutoFit/>
          </a:bodyPr>
          <a:lstStyle/>
          <a:p>
            <a:r>
              <a:rPr lang="en-GB" dirty="0" err="1" smtClean="0">
                <a:solidFill>
                  <a:srgbClr val="F1F1F5"/>
                </a:solidFill>
                <a:latin typeface="Chalkduster"/>
                <a:cs typeface="Chalkduster"/>
              </a:rPr>
              <a:t>q</a:t>
            </a:r>
            <a:endParaRPr lang="en-GB" dirty="0">
              <a:solidFill>
                <a:srgbClr val="F1F1F5"/>
              </a:solidFill>
              <a:latin typeface="Chalkduster"/>
              <a:cs typeface="Chalkduster"/>
            </a:endParaRPr>
          </a:p>
        </p:txBody>
      </p:sp>
      <p:sp>
        <p:nvSpPr>
          <p:cNvPr id="51" name="TextBox 50"/>
          <p:cNvSpPr txBox="1"/>
          <p:nvPr/>
        </p:nvSpPr>
        <p:spPr>
          <a:xfrm>
            <a:off x="3343950" y="4643735"/>
            <a:ext cx="389850" cy="461665"/>
          </a:xfrm>
          <a:prstGeom prst="rect">
            <a:avLst/>
          </a:prstGeom>
          <a:noFill/>
        </p:spPr>
        <p:txBody>
          <a:bodyPr wrap="none" rtlCol="0">
            <a:spAutoFit/>
          </a:bodyPr>
          <a:lstStyle/>
          <a:p>
            <a:r>
              <a:rPr lang="en-GB" dirty="0" err="1" smtClean="0">
                <a:solidFill>
                  <a:srgbClr val="F1F1F5"/>
                </a:solidFill>
                <a:latin typeface="Chalkduster"/>
                <a:cs typeface="Chalkduster"/>
              </a:rPr>
              <a:t>q</a:t>
            </a:r>
            <a:endParaRPr lang="en-GB" dirty="0">
              <a:solidFill>
                <a:srgbClr val="F1F1F5"/>
              </a:solidFill>
              <a:latin typeface="Chalkduster"/>
              <a:cs typeface="Chalkduster"/>
            </a:endParaRPr>
          </a:p>
        </p:txBody>
      </p:sp>
      <p:sp>
        <p:nvSpPr>
          <p:cNvPr id="52" name="TextBox 51"/>
          <p:cNvSpPr txBox="1"/>
          <p:nvPr/>
        </p:nvSpPr>
        <p:spPr>
          <a:xfrm>
            <a:off x="8364300" y="1676400"/>
            <a:ext cx="389850" cy="461665"/>
          </a:xfrm>
          <a:prstGeom prst="rect">
            <a:avLst/>
          </a:prstGeom>
          <a:noFill/>
        </p:spPr>
        <p:txBody>
          <a:bodyPr wrap="none" rtlCol="0">
            <a:spAutoFit/>
          </a:bodyPr>
          <a:lstStyle/>
          <a:p>
            <a:r>
              <a:rPr lang="en-GB" dirty="0" err="1" smtClean="0">
                <a:solidFill>
                  <a:srgbClr val="F1F1F5"/>
                </a:solidFill>
                <a:latin typeface="Chalkduster"/>
                <a:cs typeface="Chalkduster"/>
              </a:rPr>
              <a:t>q</a:t>
            </a:r>
            <a:endParaRPr lang="en-GB" dirty="0">
              <a:solidFill>
                <a:srgbClr val="F1F1F5"/>
              </a:solidFill>
              <a:latin typeface="Chalkduster"/>
              <a:cs typeface="Chalkduster"/>
            </a:endParaRPr>
          </a:p>
        </p:txBody>
      </p:sp>
      <p:sp>
        <p:nvSpPr>
          <p:cNvPr id="53" name="TextBox 52"/>
          <p:cNvSpPr txBox="1"/>
          <p:nvPr/>
        </p:nvSpPr>
        <p:spPr>
          <a:xfrm>
            <a:off x="8373150" y="4262735"/>
            <a:ext cx="389850" cy="461665"/>
          </a:xfrm>
          <a:prstGeom prst="rect">
            <a:avLst/>
          </a:prstGeom>
          <a:noFill/>
        </p:spPr>
        <p:txBody>
          <a:bodyPr wrap="none" rtlCol="0">
            <a:spAutoFit/>
          </a:bodyPr>
          <a:lstStyle/>
          <a:p>
            <a:r>
              <a:rPr lang="en-GB" dirty="0" err="1" smtClean="0">
                <a:solidFill>
                  <a:srgbClr val="F1F1F5"/>
                </a:solidFill>
                <a:latin typeface="Chalkduster"/>
                <a:cs typeface="Chalkduster"/>
              </a:rPr>
              <a:t>q</a:t>
            </a:r>
            <a:endParaRPr lang="en-GB" dirty="0">
              <a:solidFill>
                <a:srgbClr val="F1F1F5"/>
              </a:solidFill>
              <a:latin typeface="Chalkduster"/>
              <a:cs typeface="Chalkduster"/>
            </a:endParaRPr>
          </a:p>
        </p:txBody>
      </p:sp>
      <p:sp>
        <p:nvSpPr>
          <p:cNvPr id="54" name="TextBox 53"/>
          <p:cNvSpPr txBox="1"/>
          <p:nvPr/>
        </p:nvSpPr>
        <p:spPr>
          <a:xfrm>
            <a:off x="5826855" y="2438400"/>
            <a:ext cx="412695" cy="646331"/>
          </a:xfrm>
          <a:prstGeom prst="rect">
            <a:avLst/>
          </a:prstGeom>
          <a:noFill/>
        </p:spPr>
        <p:txBody>
          <a:bodyPr wrap="none" rtlCol="0">
            <a:spAutoFit/>
          </a:bodyPr>
          <a:lstStyle/>
          <a:p>
            <a:r>
              <a:rPr lang="en-GB" sz="3600" dirty="0" smtClean="0">
                <a:solidFill>
                  <a:srgbClr val="F1F1F5"/>
                </a:solidFill>
                <a:latin typeface="Chalkduster"/>
                <a:cs typeface="Chalkduster"/>
              </a:rPr>
              <a:t>?</a:t>
            </a:r>
            <a:endParaRPr lang="en-GB" sz="3600" dirty="0">
              <a:solidFill>
                <a:srgbClr val="F1F1F5"/>
              </a:solidFill>
              <a:latin typeface="Chalkduster"/>
              <a:cs typeface="Chalkduster"/>
            </a:endParaRPr>
          </a:p>
        </p:txBody>
      </p:sp>
      <p:sp>
        <p:nvSpPr>
          <p:cNvPr id="55" name="TextBox 54"/>
          <p:cNvSpPr txBox="1"/>
          <p:nvPr/>
        </p:nvSpPr>
        <p:spPr>
          <a:xfrm>
            <a:off x="4343400" y="4956028"/>
            <a:ext cx="3967753" cy="1000274"/>
          </a:xfrm>
          <a:prstGeom prst="rect">
            <a:avLst/>
          </a:prstGeom>
          <a:noFill/>
        </p:spPr>
        <p:txBody>
          <a:bodyPr wrap="none" rtlCol="0">
            <a:spAutoFit/>
          </a:bodyPr>
          <a:lstStyle/>
          <a:p>
            <a:pPr>
              <a:spcBef>
                <a:spcPts val="300"/>
              </a:spcBef>
            </a:pPr>
            <a:r>
              <a:rPr lang="en-GB" sz="1800" dirty="0" smtClean="0">
                <a:solidFill>
                  <a:srgbClr val="F1F1F5"/>
                </a:solidFill>
                <a:latin typeface="Chalkduster"/>
                <a:cs typeface="Chalkduster"/>
              </a:rPr>
              <a:t>New, high-scale interaction ?</a:t>
            </a:r>
          </a:p>
          <a:p>
            <a:pPr>
              <a:spcBef>
                <a:spcPts val="300"/>
              </a:spcBef>
            </a:pPr>
            <a:r>
              <a:rPr lang="en-GB" sz="1800" dirty="0" smtClean="0">
                <a:solidFill>
                  <a:srgbClr val="F1F1F5"/>
                </a:solidFill>
                <a:latin typeface="Chalkduster"/>
                <a:cs typeface="Chalkduster"/>
              </a:rPr>
              <a:t>New bound state (particle) ?</a:t>
            </a:r>
          </a:p>
          <a:p>
            <a:pPr>
              <a:spcBef>
                <a:spcPts val="300"/>
              </a:spcBef>
            </a:pPr>
            <a:r>
              <a:rPr lang="en-GB" sz="1800" dirty="0" smtClean="0">
                <a:solidFill>
                  <a:srgbClr val="F1F1F5"/>
                </a:solidFill>
                <a:latin typeface="Chalkduster"/>
                <a:cs typeface="Chalkduster"/>
              </a:rPr>
              <a:t>Are quarks composites ?</a:t>
            </a:r>
            <a:endParaRPr lang="en-GB" sz="1800" dirty="0">
              <a:solidFill>
                <a:srgbClr val="F1F1F5"/>
              </a:solidFill>
              <a:latin typeface="Chalkduster"/>
              <a:cs typeface="Chalkduster"/>
            </a:endParaRPr>
          </a:p>
        </p:txBody>
      </p:sp>
      <p:sp>
        <p:nvSpPr>
          <p:cNvPr id="58" name="Text Box 11"/>
          <p:cNvSpPr txBox="1">
            <a:spLocks noChangeArrowheads="1"/>
          </p:cNvSpPr>
          <p:nvPr/>
        </p:nvSpPr>
        <p:spPr bwMode="auto">
          <a:xfrm>
            <a:off x="152399" y="1905000"/>
            <a:ext cx="2743201" cy="58695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Trebuchet MS"/>
                <a:cs typeface="Trebuchet MS"/>
                <a:sym typeface="Symbol" charset="2"/>
              </a:rPr>
              <a:t>2 </a:t>
            </a:r>
            <a:r>
              <a:rPr lang="en-US" sz="1600" dirty="0" smtClean="0">
                <a:solidFill>
                  <a:srgbClr val="F1F1F5"/>
                </a:solidFill>
                <a:latin typeface="Symbol" charset="2"/>
                <a:cs typeface="Symbol" charset="2"/>
                <a:sym typeface="Symbol" charset="2"/>
              </a:rPr>
              <a:t>®</a:t>
            </a:r>
            <a:r>
              <a:rPr lang="en-US" sz="1600" dirty="0" smtClean="0">
                <a:solidFill>
                  <a:srgbClr val="F1F1F5"/>
                </a:solidFill>
                <a:latin typeface="Trebuchet MS"/>
                <a:cs typeface="Trebuchet MS"/>
                <a:sym typeface="Symbol" charset="2"/>
              </a:rPr>
              <a:t> 2 </a:t>
            </a:r>
            <a:r>
              <a:rPr lang="en-US" sz="1600" dirty="0" err="1" smtClean="0">
                <a:solidFill>
                  <a:srgbClr val="F1F1F5"/>
                </a:solidFill>
                <a:latin typeface="Trebuchet MS"/>
                <a:cs typeface="Trebuchet MS"/>
                <a:sym typeface="Symbol" charset="2"/>
              </a:rPr>
              <a:t>parton</a:t>
            </a:r>
            <a:r>
              <a:rPr lang="en-US" sz="1600" dirty="0" smtClean="0">
                <a:solidFill>
                  <a:srgbClr val="F1F1F5"/>
                </a:solidFill>
                <a:latin typeface="Trebuchet MS"/>
                <a:cs typeface="Trebuchet MS"/>
                <a:sym typeface="Symbol" charset="2"/>
              </a:rPr>
              <a:t> scattering to two jets described by QCD</a:t>
            </a:r>
          </a:p>
        </p:txBody>
      </p:sp>
      <p:sp>
        <p:nvSpPr>
          <p:cNvPr id="59" name="Text Box 11"/>
          <p:cNvSpPr txBox="1">
            <a:spLocks noChangeArrowheads="1"/>
          </p:cNvSpPr>
          <p:nvPr/>
        </p:nvSpPr>
        <p:spPr bwMode="auto">
          <a:xfrm>
            <a:off x="152400" y="2689643"/>
            <a:ext cx="2743201"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Trebuchet MS"/>
                <a:cs typeface="Trebuchet MS"/>
                <a:sym typeface="Symbol" charset="2"/>
              </a:rPr>
              <a:t>Tends to scatter at smaller angles than if there were new particles produced</a:t>
            </a:r>
          </a:p>
        </p:txBody>
      </p:sp>
      <p:sp>
        <p:nvSpPr>
          <p:cNvPr id="60" name="Text Box 11"/>
          <p:cNvSpPr txBox="1">
            <a:spLocks noChangeArrowheads="1"/>
          </p:cNvSpPr>
          <p:nvPr/>
        </p:nvSpPr>
        <p:spPr bwMode="auto">
          <a:xfrm>
            <a:off x="152400" y="3721201"/>
            <a:ext cx="2743201" cy="1079399"/>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Trebuchet MS"/>
                <a:cs typeface="Trebuchet MS"/>
                <a:sym typeface="Symbol" charset="2"/>
              </a:rPr>
              <a:t>Recall atomic substructure discovery in Rutherford scattering: </a:t>
            </a:r>
            <a:r>
              <a:rPr lang="en-US" sz="1600" b="1" dirty="0" smtClean="0">
                <a:solidFill>
                  <a:srgbClr val="F1F1F5"/>
                </a:solidFill>
                <a:latin typeface="Trebuchet MS"/>
                <a:cs typeface="Trebuchet MS"/>
                <a:sym typeface="Symbol" charset="2"/>
              </a:rPr>
              <a:t>deflection at large angles !</a:t>
            </a:r>
          </a:p>
        </p:txBody>
      </p:sp>
      <p:sp>
        <p:nvSpPr>
          <p:cNvPr id="27" name="Freeform 26"/>
          <p:cNvSpPr/>
          <p:nvPr/>
        </p:nvSpPr>
        <p:spPr>
          <a:xfrm rot="14667698" flipV="1">
            <a:off x="5582796" y="4163686"/>
            <a:ext cx="928950" cy="546967"/>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dash"/>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6324600"/>
            <a:ext cx="9144000" cy="5334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131234" y="220684"/>
            <a:ext cx="3435957" cy="307777"/>
          </a:xfrm>
          <a:prstGeom prst="rect">
            <a:avLst/>
          </a:prstGeom>
          <a:noFill/>
        </p:spPr>
        <p:txBody>
          <a:bodyPr wrap="none" rtlCol="0">
            <a:spAutoFit/>
          </a:bodyPr>
          <a:lstStyle/>
          <a:p>
            <a:r>
              <a:rPr lang="en-GB" sz="1400" dirty="0" smtClean="0">
                <a:solidFill>
                  <a:schemeClr val="bg1"/>
                </a:solidFill>
                <a:latin typeface="Trebuchet MS"/>
                <a:cs typeface="Trebuchet MS"/>
              </a:rPr>
              <a:t>Event with 4.04 </a:t>
            </a:r>
            <a:r>
              <a:rPr lang="en-GB" sz="1400" dirty="0" err="1" smtClean="0">
                <a:solidFill>
                  <a:schemeClr val="bg1"/>
                </a:solidFill>
                <a:latin typeface="Trebuchet MS"/>
                <a:cs typeface="Trebuchet MS"/>
              </a:rPr>
              <a:t>TeV</a:t>
            </a:r>
            <a:r>
              <a:rPr lang="en-GB" sz="1400" dirty="0" smtClean="0">
                <a:solidFill>
                  <a:schemeClr val="bg1"/>
                </a:solidFill>
                <a:latin typeface="Trebuchet MS"/>
                <a:cs typeface="Trebuchet MS"/>
              </a:rPr>
              <a:t> </a:t>
            </a:r>
            <a:r>
              <a:rPr lang="en-GB" sz="1400" dirty="0" err="1" smtClean="0">
                <a:solidFill>
                  <a:schemeClr val="bg1"/>
                </a:solidFill>
                <a:latin typeface="Trebuchet MS"/>
                <a:cs typeface="Trebuchet MS"/>
              </a:rPr>
              <a:t>dijet</a:t>
            </a:r>
            <a:r>
              <a:rPr lang="en-GB" sz="1400" dirty="0" smtClean="0">
                <a:solidFill>
                  <a:schemeClr val="bg1"/>
                </a:solidFill>
                <a:latin typeface="Trebuchet MS"/>
                <a:cs typeface="Trebuchet MS"/>
              </a:rPr>
              <a:t> invariant mass</a:t>
            </a:r>
            <a:endParaRPr lang="en-GB" sz="1400" dirty="0">
              <a:solidFill>
                <a:schemeClr val="bg1"/>
              </a:solidFill>
              <a:latin typeface="Trebuchet MS"/>
              <a:cs typeface="Trebuchet MS"/>
            </a:endParaRPr>
          </a:p>
        </p:txBody>
      </p:sp>
      <p:pic>
        <p:nvPicPr>
          <p:cNvPr id="8" name="Picture 7" descr="Untitled.pdf"/>
          <p:cNvPicPr>
            <a:picLocks noChangeAspect="1"/>
          </p:cNvPicPr>
          <p:nvPr/>
        </p:nvPicPr>
        <mc:AlternateContent>
          <mc:Choice xmlns:ma="http://schemas.microsoft.com/office/mac/drawingml/2008/main" Requires="ma">
            <p:blipFill>
              <a:blip r:embed="rId2"/>
              <a:srcRect l="1293" t="4906" r="1526" b="34092"/>
              <a:stretch>
                <a:fillRect/>
              </a:stretch>
            </p:blipFill>
          </mc:Choice>
          <mc:Fallback>
            <p:blipFill>
              <a:blip r:embed="rId3"/>
              <a:srcRect l="1293" t="4906" r="1526" b="34092"/>
              <a:stretch>
                <a:fillRect/>
              </a:stretch>
            </p:blipFill>
          </mc:Fallback>
        </mc:AlternateContent>
        <p:spPr>
          <a:xfrm>
            <a:off x="0" y="754084"/>
            <a:ext cx="8995833" cy="5646716"/>
          </a:xfrm>
          <a:prstGeom prst="rect">
            <a:avLst/>
          </a:prstGeom>
        </p:spPr>
      </p:pic>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 name="Rectangle 3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6" name="Rectangle 35"/>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8" name="TextBox 37"/>
          <p:cNvSpPr txBox="1"/>
          <p:nvPr/>
        </p:nvSpPr>
        <p:spPr>
          <a:xfrm>
            <a:off x="7826472" y="1460956"/>
            <a:ext cx="131752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CMS </a:t>
            </a:r>
            <a:r>
              <a:rPr lang="en-US" sz="800" b="1" kern="0" dirty="0" err="1" smtClean="0">
                <a:solidFill>
                  <a:srgbClr val="FFFFFF"/>
                </a:solidFill>
              </a:rPr>
              <a:t>arXiv</a:t>
            </a:r>
            <a:r>
              <a:rPr lang="en-US" sz="800" b="1" kern="0" dirty="0" smtClean="0">
                <a:solidFill>
                  <a:srgbClr val="FFFFFF"/>
                </a:solidFill>
              </a:rPr>
              <a:t>: 1107.4771</a:t>
            </a:r>
          </a:p>
        </p:txBody>
      </p:sp>
      <p:sp>
        <p:nvSpPr>
          <p:cNvPr id="40" name="Rectangle 39"/>
          <p:cNvSpPr/>
          <p:nvPr/>
        </p:nvSpPr>
        <p:spPr>
          <a:xfrm>
            <a:off x="4800600" y="3276600"/>
            <a:ext cx="4114800" cy="938719"/>
          </a:xfrm>
          <a:prstGeom prst="rect">
            <a:avLst/>
          </a:prstGeom>
        </p:spPr>
        <p:txBody>
          <a:bodyPr wrap="square">
            <a:spAutoFit/>
          </a:bodyPr>
          <a:lstStyle/>
          <a:p>
            <a:pPr lvl="0">
              <a:spcBef>
                <a:spcPts val="1800"/>
              </a:spcBef>
            </a:pPr>
            <a:r>
              <a:rPr lang="en-US" sz="2000" dirty="0" smtClean="0">
                <a:solidFill>
                  <a:srgbClr val="D00209"/>
                </a:solidFill>
                <a:latin typeface="Trebuchet MS"/>
                <a:cs typeface="Trebuchet MS"/>
                <a:sym typeface="Wingdings"/>
              </a:rPr>
              <a:t>No deviations from SM seen </a:t>
            </a:r>
          </a:p>
          <a:p>
            <a:pPr lvl="0">
              <a:spcBef>
                <a:spcPts val="1800"/>
              </a:spcBef>
            </a:pPr>
            <a:r>
              <a:rPr lang="en-US" sz="2000" dirty="0" err="1" smtClean="0">
                <a:solidFill>
                  <a:srgbClr val="D00209"/>
                </a:solidFill>
                <a:latin typeface="Trebuchet MS"/>
                <a:cs typeface="Trebuchet MS"/>
                <a:sym typeface="Wingdings"/>
              </a:rPr>
              <a:t></a:t>
            </a:r>
            <a:r>
              <a:rPr lang="en-US" sz="2000" dirty="0" smtClean="0">
                <a:solidFill>
                  <a:srgbClr val="D00209"/>
                </a:solidFill>
                <a:latin typeface="Trebuchet MS"/>
                <a:cs typeface="Trebuchet MS"/>
                <a:sym typeface="Wingdings"/>
              </a:rPr>
              <a:t> set limits on new phenomena</a:t>
            </a:r>
            <a:endParaRPr lang="en-US" sz="2000" dirty="0" smtClean="0">
              <a:solidFill>
                <a:srgbClr val="D00209"/>
              </a:solidFill>
              <a:latin typeface="Trebuchet MS"/>
              <a:ea typeface="Arial" charset="0"/>
              <a:cs typeface="Trebuchet MS"/>
            </a:endParaRPr>
          </a:p>
        </p:txBody>
      </p:sp>
      <p:pic>
        <p:nvPicPr>
          <p:cNvPr id="47" name="Picture 46" descr="DijetMass_Cross_Section_with_fit_signal_and_pull.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85750" y="1763183"/>
            <a:ext cx="4545000" cy="4361261"/>
          </a:xfrm>
          <a:prstGeom prst="rect">
            <a:avLst/>
          </a:prstGeom>
        </p:spPr>
      </p:pic>
      <p:sp>
        <p:nvSpPr>
          <p:cNvPr id="49" name="TextBox 4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High-energy jets probe new particles and interactions</a:t>
            </a:r>
          </a:p>
          <a:p>
            <a:pPr>
              <a:spcBef>
                <a:spcPts val="600"/>
              </a:spcBef>
            </a:pPr>
            <a:r>
              <a:rPr lang="en-US" sz="2000" dirty="0" smtClean="0">
                <a:solidFill>
                  <a:prstClr val="black"/>
                </a:solidFill>
                <a:latin typeface="Trebuchet MS"/>
                <a:cs typeface="Trebuchet MS"/>
              </a:rPr>
              <a:t>Measure </a:t>
            </a:r>
            <a:r>
              <a:rPr lang="en-US" sz="2000" dirty="0" err="1" smtClean="0">
                <a:solidFill>
                  <a:prstClr val="black"/>
                </a:solidFill>
                <a:latin typeface="Trebuchet MS"/>
                <a:cs typeface="Trebuchet MS"/>
              </a:rPr>
              <a:t>di</a:t>
            </a:r>
            <a:r>
              <a:rPr lang="en-US" sz="2000" dirty="0" smtClean="0">
                <a:solidFill>
                  <a:prstClr val="black"/>
                </a:solidFill>
                <a:latin typeface="Trebuchet MS"/>
                <a:cs typeface="Trebuchet MS"/>
              </a:rPr>
              <a:t>-jet invariant mass and angular distributions</a:t>
            </a:r>
          </a:p>
        </p:txBody>
      </p:sp>
      <p:sp>
        <p:nvSpPr>
          <p:cNvPr id="39" name="Text Box 11"/>
          <p:cNvSpPr txBox="1">
            <a:spLocks noChangeArrowheads="1"/>
          </p:cNvSpPr>
          <p:nvPr/>
        </p:nvSpPr>
        <p:spPr bwMode="auto">
          <a:xfrm>
            <a:off x="767632" y="1752600"/>
            <a:ext cx="3568169" cy="279180"/>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200" dirty="0" smtClean="0">
                <a:solidFill>
                  <a:srgbClr val="595959"/>
                </a:solidFill>
                <a:latin typeface="Trebuchet MS"/>
                <a:cs typeface="Trebuchet MS"/>
              </a:rPr>
              <a:t>Observed and fitted </a:t>
            </a:r>
            <a:r>
              <a:rPr lang="en-US" sz="1200" b="1" i="1" dirty="0" err="1" smtClean="0">
                <a:solidFill>
                  <a:srgbClr val="595959"/>
                </a:solidFill>
                <a:latin typeface="Trebuchet MS"/>
                <a:cs typeface="Trebuchet MS"/>
              </a:rPr>
              <a:t>m</a:t>
            </a:r>
            <a:r>
              <a:rPr lang="en-US" sz="1200" b="1" dirty="0" err="1" smtClean="0">
                <a:solidFill>
                  <a:srgbClr val="595959"/>
                </a:solidFill>
                <a:latin typeface="Trebuchet MS"/>
                <a:cs typeface="Trebuchet MS"/>
              </a:rPr>
              <a:t>(jet</a:t>
            </a:r>
            <a:r>
              <a:rPr lang="en-US" sz="1200" b="1" dirty="0" smtClean="0">
                <a:solidFill>
                  <a:srgbClr val="595959"/>
                </a:solidFill>
                <a:latin typeface="Trebuchet MS"/>
                <a:cs typeface="Trebuchet MS"/>
              </a:rPr>
              <a:t>-jet) </a:t>
            </a:r>
            <a:r>
              <a:rPr lang="en-US" sz="1200" dirty="0" smtClean="0">
                <a:solidFill>
                  <a:srgbClr val="595959"/>
                </a:solidFill>
                <a:latin typeface="Trebuchet MS"/>
                <a:cs typeface="Trebuchet MS"/>
              </a:rPr>
              <a:t>distributions</a:t>
            </a:r>
            <a:endParaRPr lang="en-GB" sz="1200" baseline="-25000" dirty="0">
              <a:solidFill>
                <a:srgbClr val="595959"/>
              </a:solidFill>
              <a:latin typeface="Trebuchet MS"/>
              <a:cs typeface="Trebuchet MS"/>
              <a:sym typeface="Symbol" charset="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 name="Rectangle 58"/>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Pentagon 23"/>
          <p:cNvSpPr/>
          <p:nvPr/>
        </p:nvSpPr>
        <p:spPr>
          <a:xfrm flipH="1">
            <a:off x="1333118" y="2819400"/>
            <a:ext cx="343282" cy="368513"/>
          </a:xfrm>
          <a:prstGeom prst="homePlat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prstClr val="white"/>
                </a:solidFill>
              </a:rPr>
              <a:t>                                                             </a:t>
            </a:r>
            <a:endParaRPr lang="en-GB" dirty="0">
              <a:solidFill>
                <a:prstClr val="white"/>
              </a:solidFill>
            </a:endParaRPr>
          </a:p>
        </p:txBody>
      </p:sp>
      <p:sp>
        <p:nvSpPr>
          <p:cNvPr id="29" name="Rectangle 2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9" name="Right Arrow 38"/>
          <p:cNvSpPr/>
          <p:nvPr/>
        </p:nvSpPr>
        <p:spPr>
          <a:xfrm>
            <a:off x="6209918" y="3048000"/>
            <a:ext cx="1003476" cy="650015"/>
          </a:xfrm>
          <a:prstGeom prst="rightArrow">
            <a:avLst>
              <a:gd name="adj1" fmla="val 53256"/>
              <a:gd name="adj2" fmla="val 53256"/>
            </a:avLst>
          </a:prstGeom>
          <a:solidFill>
            <a:srgbClr val="ECF0F3"/>
          </a:solidFill>
          <a:ln>
            <a:solidFill>
              <a:srgbClr val="E12B0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146432" y="3225390"/>
            <a:ext cx="1111250" cy="276999"/>
          </a:xfrm>
          <a:prstGeom prst="rect">
            <a:avLst/>
          </a:prstGeom>
          <a:noFill/>
        </p:spPr>
        <p:txBody>
          <a:bodyPr wrap="square" rtlCol="0">
            <a:spAutoFit/>
          </a:bodyPr>
          <a:lstStyle/>
          <a:p>
            <a:pPr algn="r"/>
            <a:r>
              <a:rPr lang="en-GB" sz="1200" dirty="0" smtClean="0">
                <a:solidFill>
                  <a:srgbClr val="7F7F7F"/>
                </a:solidFill>
              </a:rPr>
              <a:t>Non-resonant</a:t>
            </a:r>
            <a:endParaRPr lang="en-GB" sz="1200" dirty="0">
              <a:solidFill>
                <a:srgbClr val="7F7F7F"/>
              </a:solidFill>
            </a:endParaRPr>
          </a:p>
        </p:txBody>
      </p:sp>
      <p:sp>
        <p:nvSpPr>
          <p:cNvPr id="27" name="Pentagon 26"/>
          <p:cNvSpPr/>
          <p:nvPr/>
        </p:nvSpPr>
        <p:spPr>
          <a:xfrm flipH="1">
            <a:off x="1333118" y="3187897"/>
            <a:ext cx="343282" cy="368513"/>
          </a:xfrm>
          <a:prstGeom prst="homePlat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prstClr val="white"/>
                </a:solidFill>
              </a:rPr>
              <a:t>                                                             </a:t>
            </a:r>
            <a:endParaRPr lang="en-GB" dirty="0">
              <a:solidFill>
                <a:prstClr val="white"/>
              </a:solidFill>
            </a:endParaRPr>
          </a:p>
        </p:txBody>
      </p:sp>
      <p:sp>
        <p:nvSpPr>
          <p:cNvPr id="25" name="TextBox 24"/>
          <p:cNvSpPr txBox="1"/>
          <p:nvPr/>
        </p:nvSpPr>
        <p:spPr>
          <a:xfrm>
            <a:off x="304800" y="2850126"/>
            <a:ext cx="952882" cy="276999"/>
          </a:xfrm>
          <a:prstGeom prst="rect">
            <a:avLst/>
          </a:prstGeom>
          <a:noFill/>
        </p:spPr>
        <p:txBody>
          <a:bodyPr wrap="square" rtlCol="0">
            <a:spAutoFit/>
          </a:bodyPr>
          <a:lstStyle/>
          <a:p>
            <a:pPr algn="r"/>
            <a:r>
              <a:rPr lang="en-GB" sz="1200" dirty="0" smtClean="0">
                <a:solidFill>
                  <a:srgbClr val="7F7F7F"/>
                </a:solidFill>
              </a:rPr>
              <a:t>Resonant</a:t>
            </a:r>
            <a:endParaRPr lang="en-GB" sz="1200" dirty="0">
              <a:solidFill>
                <a:srgbClr val="7F7F7F"/>
              </a:solidFill>
            </a:endParaRPr>
          </a:p>
        </p:txBody>
      </p:sp>
      <p:graphicFrame>
        <p:nvGraphicFramePr>
          <p:cNvPr id="12" name="Table 11"/>
          <p:cNvGraphicFramePr>
            <a:graphicFrameLocks noGrp="1"/>
          </p:cNvGraphicFramePr>
          <p:nvPr/>
        </p:nvGraphicFramePr>
        <p:xfrm>
          <a:off x="1600200" y="2235610"/>
          <a:ext cx="4724400" cy="1320800"/>
        </p:xfrm>
        <a:graphic>
          <a:graphicData uri="http://schemas.openxmlformats.org/drawingml/2006/table">
            <a:tbl>
              <a:tblPr firstRow="1" bandRow="1">
                <a:tableStyleId>{5C22544A-7EE6-4342-B048-85BDC9FD1C3A}</a:tableStyleId>
              </a:tblPr>
              <a:tblGrid>
                <a:gridCol w="2819400"/>
                <a:gridCol w="607393"/>
                <a:gridCol w="346137"/>
                <a:gridCol w="951470"/>
              </a:tblGrid>
              <a:tr h="370840">
                <a:tc>
                  <a:txBody>
                    <a:bodyPr/>
                    <a:lstStyle/>
                    <a:p>
                      <a:r>
                        <a:rPr lang="en-GB" sz="1600" dirty="0" smtClean="0">
                          <a:latin typeface="Arial"/>
                          <a:cs typeface="Arial"/>
                        </a:rPr>
                        <a:t>Benchmark model</a:t>
                      </a:r>
                      <a:endParaRPr lang="en-GB" sz="1600" dirty="0">
                        <a:latin typeface="Arial"/>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D9D9D9"/>
                      </a:solidFill>
                      <a:prstDash val="solid"/>
                      <a:round/>
                      <a:headEnd type="none" w="med" len="med"/>
                      <a:tailEnd type="none" w="med" len="med"/>
                    </a:lnT>
                    <a:solidFill>
                      <a:schemeClr val="tx1">
                        <a:lumMod val="85000"/>
                        <a:lumOff val="15000"/>
                      </a:schemeClr>
                    </a:solidFill>
                  </a:tcPr>
                </a:tc>
                <a:tc gridSpan="3">
                  <a:txBody>
                    <a:bodyPr/>
                    <a:lstStyle/>
                    <a:p>
                      <a:pPr algn="ctr"/>
                      <a:r>
                        <a:rPr lang="en-GB" sz="1600" dirty="0" smtClean="0">
                          <a:latin typeface="Arial"/>
                          <a:cs typeface="Arial"/>
                        </a:rPr>
                        <a:t>Observed</a:t>
                      </a:r>
                      <a:r>
                        <a:rPr lang="en-GB" sz="1600" baseline="0" dirty="0" smtClean="0">
                          <a:latin typeface="Arial"/>
                          <a:cs typeface="Arial"/>
                        </a:rPr>
                        <a:t> limit </a:t>
                      </a:r>
                    </a:p>
                    <a:p>
                      <a:pPr algn="ctr"/>
                      <a:r>
                        <a:rPr lang="en-GB" sz="1600" baseline="0" dirty="0" smtClean="0">
                          <a:latin typeface="Arial"/>
                          <a:cs typeface="Arial"/>
                        </a:rPr>
                        <a:t>at 95% CL</a:t>
                      </a:r>
                      <a:endParaRPr lang="en-GB" sz="1600" dirty="0">
                        <a:latin typeface="Arial"/>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D9D9D9"/>
                      </a:solidFill>
                      <a:prstDash val="solid"/>
                      <a:round/>
                      <a:headEnd type="none" w="med" len="med"/>
                      <a:tailEnd type="none" w="med" len="med"/>
                    </a:lnT>
                    <a:solidFill>
                      <a:schemeClr val="tx1">
                        <a:lumMod val="85000"/>
                        <a:lumOff val="15000"/>
                      </a:schemeClr>
                    </a:solidFill>
                  </a:tcPr>
                </a:tc>
                <a:tc hMerge="1">
                  <a:txBody>
                    <a:bodyPr/>
                    <a:lstStyle/>
                    <a:p>
                      <a:endParaRPr lang="en-GB" dirty="0"/>
                    </a:p>
                  </a:txBody>
                  <a:tcPr/>
                </a:tc>
                <a:tc hMerge="1">
                  <a:txBody>
                    <a:bodyPr/>
                    <a:lstStyle/>
                    <a:p>
                      <a:endParaRPr lang="en-GB" dirty="0"/>
                    </a:p>
                  </a:txBody>
                  <a:tcPr/>
                </a:tc>
              </a:tr>
              <a:tr h="370840">
                <a:tc>
                  <a:txBody>
                    <a:bodyPr/>
                    <a:lstStyle/>
                    <a:p>
                      <a:r>
                        <a:rPr lang="en-GB" sz="1600" i="0" dirty="0" smtClean="0">
                          <a:latin typeface="Arial"/>
                          <a:cs typeface="Arial"/>
                        </a:rPr>
                        <a:t>Excited quarks</a:t>
                      </a:r>
                      <a:endParaRPr lang="en-GB" sz="1600" i="0" dirty="0">
                        <a:latin typeface="Arial"/>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r"/>
                      <a:r>
                        <a:rPr lang="en-GB" sz="1600" i="1" dirty="0" err="1" smtClean="0">
                          <a:latin typeface="Arial"/>
                          <a:cs typeface="Arial"/>
                        </a:rPr>
                        <a:t>m</a:t>
                      </a:r>
                      <a:r>
                        <a:rPr lang="en-GB" sz="1600" i="0" dirty="0" err="1" smtClean="0">
                          <a:latin typeface="Arial"/>
                          <a:cs typeface="Arial"/>
                        </a:rPr>
                        <a:t>(</a:t>
                      </a:r>
                      <a:r>
                        <a:rPr lang="en-GB" sz="1600" i="1" dirty="0" err="1" smtClean="0">
                          <a:latin typeface="Arial"/>
                          <a:cs typeface="Arial"/>
                        </a:rPr>
                        <a:t>q</a:t>
                      </a:r>
                      <a:r>
                        <a:rPr lang="en-GB" sz="1600" dirty="0" smtClean="0">
                          <a:latin typeface="Arial"/>
                          <a:cs typeface="Arial"/>
                        </a:rPr>
                        <a:t>*)</a:t>
                      </a:r>
                      <a:endParaRPr lang="en-GB" sz="1600" dirty="0">
                        <a:latin typeface="Arial"/>
                        <a:cs typeface="Arial"/>
                      </a:endParaRPr>
                    </a:p>
                  </a:txBody>
                  <a:tcPr marR="0">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a:r>
                        <a:rPr lang="en-GB" sz="1600" dirty="0" smtClean="0">
                          <a:latin typeface="Arial"/>
                          <a:cs typeface="Arial"/>
                        </a:rPr>
                        <a:t>&gt;</a:t>
                      </a:r>
                      <a:endParaRPr lang="en-GB" sz="1600" dirty="0">
                        <a:latin typeface="Arial"/>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r>
                        <a:rPr lang="en-GB" sz="1600" dirty="0" smtClean="0">
                          <a:latin typeface="Arial"/>
                          <a:cs typeface="Arial"/>
                        </a:rPr>
                        <a:t>3.0 </a:t>
                      </a:r>
                      <a:r>
                        <a:rPr lang="en-GB" sz="1600" dirty="0" err="1" smtClean="0">
                          <a:latin typeface="Arial"/>
                          <a:cs typeface="Arial"/>
                        </a:rPr>
                        <a:t>TeV</a:t>
                      </a:r>
                      <a:endParaRPr lang="en-GB" sz="1600" dirty="0">
                        <a:latin typeface="Arial"/>
                        <a:cs typeface="Arial"/>
                      </a:endParaRPr>
                    </a:p>
                  </a:txBody>
                  <a:tcPr marL="0">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r>
              <a:tr h="370840">
                <a:tc>
                  <a:txBody>
                    <a:bodyPr/>
                    <a:lstStyle/>
                    <a:p>
                      <a:r>
                        <a:rPr lang="en-GB" sz="1600" dirty="0" smtClean="0">
                          <a:latin typeface="Arial"/>
                          <a:cs typeface="Arial"/>
                        </a:rPr>
                        <a:t>4-quark contact</a:t>
                      </a:r>
                      <a:r>
                        <a:rPr lang="en-GB" sz="1600" baseline="0" dirty="0" smtClean="0">
                          <a:latin typeface="Arial"/>
                          <a:cs typeface="Arial"/>
                        </a:rPr>
                        <a:t> interactions</a:t>
                      </a:r>
                      <a:endParaRPr lang="en-GB" sz="1600" dirty="0">
                        <a:latin typeface="Arial"/>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B w="3175" cap="flat" cmpd="sng" algn="ctr">
                      <a:solidFill>
                        <a:srgbClr val="D9D9D9"/>
                      </a:solidFill>
                      <a:prstDash val="solid"/>
                      <a:round/>
                      <a:headEnd type="none" w="med" len="med"/>
                      <a:tailEnd type="none" w="med" len="med"/>
                    </a:lnB>
                  </a:tcPr>
                </a:tc>
                <a:tc>
                  <a:txBody>
                    <a:bodyPr/>
                    <a:lstStyle/>
                    <a:p>
                      <a:pPr algn="r"/>
                      <a:r>
                        <a:rPr lang="en-GB" sz="1600" dirty="0" smtClean="0">
                          <a:latin typeface="Symbol" charset="2"/>
                          <a:cs typeface="Symbol" charset="2"/>
                        </a:rPr>
                        <a:t>L</a:t>
                      </a:r>
                      <a:endParaRPr lang="en-GB" sz="1600" dirty="0">
                        <a:latin typeface="Symbol" charset="2"/>
                        <a:cs typeface="Symbol" charset="2"/>
                      </a:endParaRPr>
                    </a:p>
                  </a:txBody>
                  <a:tcPr marR="0">
                    <a:lnL w="3175" cap="flat" cmpd="sng" algn="ctr">
                      <a:noFill/>
                      <a:prstDash val="solid"/>
                      <a:round/>
                      <a:headEnd type="none" w="med" len="med"/>
                      <a:tailEnd type="none" w="med" len="med"/>
                    </a:lnL>
                    <a:lnR w="3175" cap="flat" cmpd="sng" algn="ctr">
                      <a:noFill/>
                      <a:prstDash val="solid"/>
                      <a:round/>
                      <a:headEnd type="none" w="med" len="med"/>
                      <a:tailEnd type="none" w="med" len="med"/>
                    </a:lnR>
                    <a:lnB w="3175" cap="flat" cmpd="sng" algn="ctr">
                      <a:solidFill>
                        <a:srgbClr val="D9D9D9"/>
                      </a:solidFill>
                      <a:prstDash val="solid"/>
                      <a:round/>
                      <a:headEnd type="none" w="med" len="med"/>
                      <a:tailEnd type="none" w="med" len="med"/>
                    </a:lnB>
                  </a:tcPr>
                </a:tc>
                <a:tc>
                  <a:txBody>
                    <a:bodyPr/>
                    <a:lstStyle/>
                    <a:p>
                      <a:pPr algn="ctr"/>
                      <a:r>
                        <a:rPr lang="en-GB" sz="1600" dirty="0" smtClean="0">
                          <a:latin typeface="Arial"/>
                          <a:cs typeface="Arial"/>
                        </a:rPr>
                        <a:t>&gt;</a:t>
                      </a:r>
                      <a:endParaRPr lang="en-GB" sz="1600" dirty="0">
                        <a:latin typeface="Arial"/>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B w="3175" cap="flat" cmpd="sng" algn="ctr">
                      <a:solidFill>
                        <a:srgbClr val="D9D9D9"/>
                      </a:solidFill>
                      <a:prstDash val="solid"/>
                      <a:round/>
                      <a:headEnd type="none" w="med" len="med"/>
                      <a:tailEnd type="none" w="med" len="med"/>
                    </a:lnB>
                  </a:tcPr>
                </a:tc>
                <a:tc>
                  <a:txBody>
                    <a:bodyPr/>
                    <a:lstStyle/>
                    <a:p>
                      <a:r>
                        <a:rPr lang="en-GB" sz="1600" dirty="0" smtClean="0">
                          <a:latin typeface="Arial"/>
                          <a:cs typeface="Arial"/>
                        </a:rPr>
                        <a:t>6.7</a:t>
                      </a:r>
                      <a:r>
                        <a:rPr lang="en-GB" sz="1600" baseline="0" dirty="0" smtClean="0">
                          <a:latin typeface="Arial"/>
                          <a:cs typeface="Arial"/>
                        </a:rPr>
                        <a:t> </a:t>
                      </a:r>
                      <a:r>
                        <a:rPr lang="en-GB" sz="1600" baseline="0" dirty="0" err="1" smtClean="0">
                          <a:latin typeface="Arial"/>
                          <a:cs typeface="Arial"/>
                        </a:rPr>
                        <a:t>TeV</a:t>
                      </a:r>
                      <a:endParaRPr lang="en-GB" sz="1600" baseline="30000" dirty="0">
                        <a:solidFill>
                          <a:srgbClr val="7F7F7F"/>
                        </a:solidFill>
                        <a:latin typeface="Arial"/>
                        <a:cs typeface="Arial"/>
                      </a:endParaRPr>
                    </a:p>
                  </a:txBody>
                  <a:tcPr marL="0">
                    <a:lnL w="3175" cap="flat" cmpd="sng" algn="ctr">
                      <a:noFill/>
                      <a:prstDash val="solid"/>
                      <a:round/>
                      <a:headEnd type="none" w="med" len="med"/>
                      <a:tailEnd type="none" w="med" len="med"/>
                    </a:lnL>
                    <a:lnR w="3175" cap="flat" cmpd="sng" algn="ctr">
                      <a:noFill/>
                      <a:prstDash val="solid"/>
                      <a:round/>
                      <a:headEnd type="none" w="med" len="med"/>
                      <a:tailEnd type="none" w="med" len="med"/>
                    </a:lnR>
                    <a:lnB w="3175" cap="flat" cmpd="sng" algn="ctr">
                      <a:solidFill>
                        <a:srgbClr val="D9D9D9"/>
                      </a:solidFill>
                      <a:prstDash val="solid"/>
                      <a:round/>
                      <a:headEnd type="none" w="med" len="med"/>
                      <a:tailEnd type="none" w="med" len="med"/>
                    </a:lnB>
                    <a:solidFill>
                      <a:srgbClr val="E8ECF0"/>
                    </a:solidFill>
                  </a:tcPr>
                </a:tc>
              </a:tr>
            </a:tbl>
          </a:graphicData>
        </a:graphic>
      </p:graphicFrame>
      <p:sp>
        <p:nvSpPr>
          <p:cNvPr id="22" name="TextBox 21"/>
          <p:cNvSpPr txBox="1"/>
          <p:nvPr/>
        </p:nvSpPr>
        <p:spPr>
          <a:xfrm>
            <a:off x="6953250" y="1460956"/>
            <a:ext cx="2190750" cy="22179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arXiv:1108.6311, arXiv:1103.3864</a:t>
            </a:r>
          </a:p>
        </p:txBody>
      </p:sp>
      <p:sp>
        <p:nvSpPr>
          <p:cNvPr id="21" name="TextBox 2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High-energy jets probe new particles and interactions</a:t>
            </a:r>
          </a:p>
          <a:p>
            <a:pPr>
              <a:spcBef>
                <a:spcPts val="600"/>
              </a:spcBef>
            </a:pPr>
            <a:r>
              <a:rPr lang="en-US" sz="2000" dirty="0" smtClean="0">
                <a:solidFill>
                  <a:prstClr val="black"/>
                </a:solidFill>
                <a:latin typeface="Trebuchet MS"/>
                <a:cs typeface="Trebuchet MS"/>
              </a:rPr>
              <a:t>Measure </a:t>
            </a:r>
            <a:r>
              <a:rPr lang="en-US" sz="2000" dirty="0" err="1" smtClean="0">
                <a:solidFill>
                  <a:prstClr val="black"/>
                </a:solidFill>
                <a:latin typeface="Trebuchet MS"/>
                <a:cs typeface="Trebuchet MS"/>
              </a:rPr>
              <a:t>di</a:t>
            </a:r>
            <a:r>
              <a:rPr lang="en-US" sz="2000" dirty="0" smtClean="0">
                <a:solidFill>
                  <a:prstClr val="black"/>
                </a:solidFill>
                <a:latin typeface="Trebuchet MS"/>
                <a:cs typeface="Trebuchet MS"/>
              </a:rPr>
              <a:t>-jet invariant mass and angular distributions</a:t>
            </a:r>
          </a:p>
        </p:txBody>
      </p:sp>
      <p:grpSp>
        <p:nvGrpSpPr>
          <p:cNvPr id="28" name="Group 28"/>
          <p:cNvGrpSpPr/>
          <p:nvPr/>
        </p:nvGrpSpPr>
        <p:grpSpPr>
          <a:xfrm>
            <a:off x="0" y="3187897"/>
            <a:ext cx="8974641" cy="3026834"/>
            <a:chOff x="0" y="2611966"/>
            <a:chExt cx="8974641" cy="3026834"/>
          </a:xfrm>
        </p:grpSpPr>
        <p:pic>
          <p:nvPicPr>
            <p:cNvPr id="31" name="Picture 76"/>
            <p:cNvPicPr>
              <a:picLocks noChangeAspect="1" noChangeArrowheads="1"/>
            </p:cNvPicPr>
            <p:nvPr/>
          </p:nvPicPr>
          <p:blipFill>
            <a:blip r:embed="rId2">
              <a:clrChange>
                <a:clrFrom>
                  <a:srgbClr val="FFFFFF"/>
                </a:clrFrom>
                <a:clrTo>
                  <a:srgbClr val="FFFFFF">
                    <a:alpha val="0"/>
                  </a:srgbClr>
                </a:clrTo>
              </a:clrChange>
            </a:blip>
            <a:srcRect l="6943" t="26376" r="7489" b="36444"/>
            <a:stretch>
              <a:fillRect/>
            </a:stretch>
          </p:blipFill>
          <p:spPr bwMode="auto">
            <a:xfrm>
              <a:off x="0" y="3124200"/>
              <a:ext cx="8937625" cy="1901825"/>
            </a:xfrm>
            <a:prstGeom prst="rect">
              <a:avLst/>
            </a:prstGeom>
            <a:noFill/>
            <a:ln w="3175">
              <a:noFill/>
              <a:miter lim="800000"/>
              <a:headEnd/>
              <a:tailEnd/>
            </a:ln>
            <a:effectLst>
              <a:outerShdw blurRad="177800" dist="38100" dir="2700000">
                <a:srgbClr val="000000">
                  <a:alpha val="11000"/>
                </a:srgbClr>
              </a:outerShdw>
            </a:effectLst>
          </p:spPr>
        </p:pic>
        <p:pic>
          <p:nvPicPr>
            <p:cNvPr id="32" name="Picture 77"/>
            <p:cNvPicPr>
              <a:picLocks noChangeAspect="1" noChangeArrowheads="1"/>
            </p:cNvPicPr>
            <p:nvPr/>
          </p:nvPicPr>
          <p:blipFill>
            <a:blip r:embed="rId2">
              <a:clrChange>
                <a:clrFrom>
                  <a:srgbClr val="FFFFFF"/>
                </a:clrFrom>
                <a:clrTo>
                  <a:srgbClr val="FFFFFF">
                    <a:alpha val="0"/>
                  </a:srgbClr>
                </a:clrTo>
              </a:clrChange>
            </a:blip>
            <a:srcRect l="6943" t="60701" r="81857" b="24683"/>
            <a:stretch>
              <a:fillRect/>
            </a:stretch>
          </p:blipFill>
          <p:spPr bwMode="auto">
            <a:xfrm>
              <a:off x="1588" y="4891088"/>
              <a:ext cx="1169987" cy="747712"/>
            </a:xfrm>
            <a:prstGeom prst="rect">
              <a:avLst/>
            </a:prstGeom>
            <a:noFill/>
            <a:ln w="3175">
              <a:noFill/>
              <a:miter lim="800000"/>
              <a:headEnd/>
              <a:tailEnd/>
            </a:ln>
            <a:effectLst/>
          </p:spPr>
        </p:pic>
        <p:sp>
          <p:nvSpPr>
            <p:cNvPr id="33" name="Text Box 80"/>
            <p:cNvSpPr txBox="1">
              <a:spLocks noChangeArrowheads="1"/>
            </p:cNvSpPr>
            <p:nvPr/>
          </p:nvSpPr>
          <p:spPr bwMode="auto">
            <a:xfrm>
              <a:off x="2551113" y="3624263"/>
              <a:ext cx="1076325" cy="274637"/>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a:solidFill>
                    <a:prstClr val="black"/>
                  </a:solidFill>
                </a:rPr>
                <a:t>10</a:t>
              </a:r>
              <a:r>
                <a:rPr lang="en-GB" sz="1200" baseline="30000">
                  <a:solidFill>
                    <a:prstClr val="black"/>
                  </a:solidFill>
                  <a:ea typeface="Arial" charset="0"/>
                  <a:cs typeface="Arial" charset="0"/>
                </a:rPr>
                <a:t>–9</a:t>
              </a:r>
              <a:r>
                <a:rPr lang="en-GB" sz="1200">
                  <a:solidFill>
                    <a:prstClr val="black"/>
                  </a:solidFill>
                  <a:ea typeface="Arial" charset="0"/>
                  <a:cs typeface="Arial" charset="0"/>
                </a:rPr>
                <a:t>–10</a:t>
              </a:r>
              <a:r>
                <a:rPr lang="en-GB" sz="1200" baseline="30000">
                  <a:solidFill>
                    <a:prstClr val="black"/>
                  </a:solidFill>
                  <a:ea typeface="Arial" charset="0"/>
                  <a:cs typeface="Arial" charset="0"/>
                </a:rPr>
                <a:t>–8</a:t>
              </a:r>
              <a:r>
                <a:rPr lang="en-GB" sz="1200">
                  <a:solidFill>
                    <a:prstClr val="black"/>
                  </a:solidFill>
                  <a:ea typeface="Arial" charset="0"/>
                  <a:cs typeface="Arial" charset="0"/>
                </a:rPr>
                <a:t> cm</a:t>
              </a:r>
            </a:p>
          </p:txBody>
        </p:sp>
        <p:sp>
          <p:nvSpPr>
            <p:cNvPr id="34" name="Text Box 81"/>
            <p:cNvSpPr txBox="1">
              <a:spLocks noChangeArrowheads="1"/>
            </p:cNvSpPr>
            <p:nvPr/>
          </p:nvSpPr>
          <p:spPr bwMode="auto">
            <a:xfrm>
              <a:off x="3986213" y="3403600"/>
              <a:ext cx="766762" cy="27463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a:solidFill>
                    <a:prstClr val="black"/>
                  </a:solidFill>
                </a:rPr>
                <a:t>10</a:t>
              </a:r>
              <a:r>
                <a:rPr lang="en-GB" sz="1200" baseline="30000">
                  <a:solidFill>
                    <a:prstClr val="black"/>
                  </a:solidFill>
                  <a:ea typeface="Arial" charset="0"/>
                  <a:cs typeface="Arial" charset="0"/>
                </a:rPr>
                <a:t>–13</a:t>
              </a:r>
              <a:r>
                <a:rPr lang="en-GB" sz="1200">
                  <a:solidFill>
                    <a:prstClr val="black"/>
                  </a:solidFill>
                  <a:ea typeface="Arial" charset="0"/>
                  <a:cs typeface="Arial" charset="0"/>
                </a:rPr>
                <a:t> cm</a:t>
              </a:r>
            </a:p>
          </p:txBody>
        </p:sp>
        <p:sp>
          <p:nvSpPr>
            <p:cNvPr id="35" name="Text Box 82"/>
            <p:cNvSpPr txBox="1">
              <a:spLocks noChangeArrowheads="1"/>
            </p:cNvSpPr>
            <p:nvPr/>
          </p:nvSpPr>
          <p:spPr bwMode="auto">
            <a:xfrm>
              <a:off x="5649913" y="3133725"/>
              <a:ext cx="766762" cy="27463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a:solidFill>
                    <a:prstClr val="black"/>
                  </a:solidFill>
                </a:rPr>
                <a:t>10</a:t>
              </a:r>
              <a:r>
                <a:rPr lang="en-GB" sz="1200" baseline="30000">
                  <a:solidFill>
                    <a:prstClr val="black"/>
                  </a:solidFill>
                  <a:ea typeface="Arial" charset="0"/>
                  <a:cs typeface="Arial" charset="0"/>
                </a:rPr>
                <a:t>–14</a:t>
              </a:r>
              <a:r>
                <a:rPr lang="en-GB" sz="1200">
                  <a:solidFill>
                    <a:prstClr val="black"/>
                  </a:solidFill>
                  <a:ea typeface="Arial" charset="0"/>
                  <a:cs typeface="Arial" charset="0"/>
                </a:rPr>
                <a:t> cm</a:t>
              </a:r>
            </a:p>
          </p:txBody>
        </p:sp>
        <p:sp>
          <p:nvSpPr>
            <p:cNvPr id="36" name="Text Box 83"/>
            <p:cNvSpPr txBox="1">
              <a:spLocks noChangeArrowheads="1"/>
            </p:cNvSpPr>
            <p:nvPr/>
          </p:nvSpPr>
          <p:spPr bwMode="auto">
            <a:xfrm>
              <a:off x="7270547" y="2611966"/>
              <a:ext cx="170409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E12B0D"/>
                  </a:solidFill>
                  <a:latin typeface="Trebuchet MS"/>
                  <a:cs typeface="Trebuchet MS"/>
                </a:rPr>
                <a:t>&lt; 2.1 </a:t>
              </a:r>
              <a:r>
                <a:rPr lang="en-GB" sz="1600" i="1" dirty="0" smtClean="0">
                  <a:solidFill>
                    <a:srgbClr val="E12B0D"/>
                  </a:solidFill>
                  <a:latin typeface="Trebuchet MS"/>
                  <a:cs typeface="Trebuchet MS"/>
                </a:rPr>
                <a:t>× </a:t>
              </a:r>
              <a:r>
                <a:rPr lang="en-GB" sz="1600" b="1" i="1" dirty="0" smtClean="0">
                  <a:solidFill>
                    <a:srgbClr val="E12B0D"/>
                  </a:solidFill>
                  <a:latin typeface="Trebuchet MS"/>
                  <a:cs typeface="Trebuchet MS"/>
                </a:rPr>
                <a:t>10</a:t>
              </a:r>
              <a:r>
                <a:rPr lang="en-GB" sz="1600" b="1" i="1" baseline="30000" dirty="0" smtClean="0">
                  <a:solidFill>
                    <a:srgbClr val="E12B0D"/>
                  </a:solidFill>
                  <a:latin typeface="Trebuchet MS"/>
                  <a:ea typeface="Arial" charset="0"/>
                  <a:cs typeface="Trebuchet MS"/>
                </a:rPr>
                <a:t>–18</a:t>
              </a:r>
              <a:r>
                <a:rPr lang="en-GB" sz="1600" b="1" i="1" dirty="0" smtClean="0">
                  <a:solidFill>
                    <a:srgbClr val="E12B0D"/>
                  </a:solidFill>
                  <a:latin typeface="Trebuchet MS"/>
                  <a:ea typeface="Arial" charset="0"/>
                  <a:cs typeface="Trebuchet MS"/>
                </a:rPr>
                <a:t> cm</a:t>
              </a:r>
              <a:endParaRPr lang="en-GB" sz="1600" b="1" dirty="0">
                <a:solidFill>
                  <a:prstClr val="black"/>
                </a:solidFill>
                <a:ea typeface="Arial" charset="0"/>
                <a:cs typeface="Arial" charset="0"/>
              </a:endParaRPr>
            </a:p>
          </p:txBody>
        </p:sp>
        <p:sp>
          <p:nvSpPr>
            <p:cNvPr id="37" name="Text Box 84"/>
            <p:cNvSpPr txBox="1">
              <a:spLocks noChangeArrowheads="1"/>
            </p:cNvSpPr>
            <p:nvPr/>
          </p:nvSpPr>
          <p:spPr bwMode="auto">
            <a:xfrm>
              <a:off x="1381125" y="3830638"/>
              <a:ext cx="1076325" cy="274637"/>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a:solidFill>
                    <a:prstClr val="black"/>
                  </a:solidFill>
                </a:rPr>
                <a:t>10</a:t>
              </a:r>
              <a:r>
                <a:rPr lang="en-GB" sz="1200" baseline="30000">
                  <a:solidFill>
                    <a:prstClr val="black"/>
                  </a:solidFill>
                  <a:ea typeface="Arial" charset="0"/>
                  <a:cs typeface="Arial" charset="0"/>
                </a:rPr>
                <a:t>–9</a:t>
              </a:r>
              <a:r>
                <a:rPr lang="en-GB" sz="1200">
                  <a:solidFill>
                    <a:prstClr val="black"/>
                  </a:solidFill>
                  <a:ea typeface="Arial" charset="0"/>
                  <a:cs typeface="Arial" charset="0"/>
                </a:rPr>
                <a:t>–10</a:t>
              </a:r>
              <a:r>
                <a:rPr lang="en-GB" sz="1200" baseline="30000">
                  <a:solidFill>
                    <a:prstClr val="black"/>
                  </a:solidFill>
                  <a:ea typeface="Arial" charset="0"/>
                  <a:cs typeface="Arial" charset="0"/>
                </a:rPr>
                <a:t>–7</a:t>
              </a:r>
              <a:r>
                <a:rPr lang="en-GB" sz="1200">
                  <a:solidFill>
                    <a:prstClr val="black"/>
                  </a:solidFill>
                  <a:ea typeface="Arial" charset="0"/>
                  <a:cs typeface="Arial" charset="0"/>
                </a:rPr>
                <a:t> cm</a:t>
              </a:r>
            </a:p>
          </p:txBody>
        </p:sp>
      </p:grpSp>
      <p:sp>
        <p:nvSpPr>
          <p:cNvPr id="40" name="Text Box 83"/>
          <p:cNvSpPr txBox="1">
            <a:spLocks noChangeArrowheads="1"/>
          </p:cNvSpPr>
          <p:nvPr/>
        </p:nvSpPr>
        <p:spPr bwMode="auto">
          <a:xfrm>
            <a:off x="7598834" y="4349996"/>
            <a:ext cx="75197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E12B0D"/>
                </a:solidFill>
                <a:effectLst>
                  <a:glow rad="177800">
                    <a:schemeClr val="bg1"/>
                  </a:glow>
                </a:effectLst>
                <a:latin typeface="Trebuchet MS"/>
                <a:cs typeface="Trebuchet MS"/>
              </a:rPr>
              <a:t>quark</a:t>
            </a:r>
            <a:endParaRPr lang="en-GB" sz="1600" b="1" dirty="0">
              <a:solidFill>
                <a:prstClr val="black"/>
              </a:solidFill>
              <a:effectLst>
                <a:glow rad="177800">
                  <a:schemeClr val="bg1"/>
                </a:glow>
              </a:effectLst>
              <a:ea typeface="Arial" charset="0"/>
              <a:cs typeface="Arial"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000"/>
                                        <p:tgtEl>
                                          <p:spTgt spid="2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stretch>
            <a:fillRect/>
          </a:stretch>
        </p:blipFill>
        <p:spPr>
          <a:xfrm>
            <a:off x="1" y="1676400"/>
            <a:ext cx="9144000" cy="4495800"/>
          </a:xfrm>
          <a:prstGeom prst="rect">
            <a:avLst/>
          </a:prstGeom>
        </p:spPr>
      </p:pic>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54107"/>
          </a:xfrm>
          <a:prstGeom prst="rect">
            <a:avLst/>
          </a:prstGeom>
          <a:noFill/>
        </p:spPr>
        <p:txBody>
          <a:bodyPr wrap="square" rtlCol="0">
            <a:spAutoFit/>
          </a:bodyPr>
          <a:lstStyle/>
          <a:p>
            <a:r>
              <a:rPr lang="en-US" sz="2800" dirty="0" smtClean="0">
                <a:solidFill>
                  <a:prstClr val="black"/>
                </a:solidFill>
                <a:latin typeface="Trebuchet MS"/>
                <a:cs typeface="Trebuchet MS"/>
              </a:rPr>
              <a:t>Leptons are pure SM and new physics probes with much reduced strong-interactions background  </a:t>
            </a:r>
          </a:p>
        </p:txBody>
      </p:sp>
      <p:sp>
        <p:nvSpPr>
          <p:cNvPr id="38" name="Freeform 37"/>
          <p:cNvSpPr/>
          <p:nvPr/>
        </p:nvSpPr>
        <p:spPr>
          <a:xfrm>
            <a:off x="3666451" y="3429000"/>
            <a:ext cx="1532849"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9" name="Freeform 38"/>
          <p:cNvSpPr/>
          <p:nvPr/>
        </p:nvSpPr>
        <p:spPr>
          <a:xfrm flipV="1">
            <a:off x="3666451" y="2133600"/>
            <a:ext cx="1532849"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0" name="Freeform 39"/>
          <p:cNvSpPr/>
          <p:nvPr/>
        </p:nvSpPr>
        <p:spPr>
          <a:xfrm rot="21251877" flipH="1">
            <a:off x="6795347" y="3346974"/>
            <a:ext cx="1457740"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1" name="Freeform 40"/>
          <p:cNvSpPr/>
          <p:nvPr/>
        </p:nvSpPr>
        <p:spPr>
          <a:xfrm flipH="1" flipV="1">
            <a:off x="6704509" y="2133600"/>
            <a:ext cx="1457740" cy="1291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50" name="TextBox 49"/>
          <p:cNvSpPr txBox="1"/>
          <p:nvPr/>
        </p:nvSpPr>
        <p:spPr>
          <a:xfrm>
            <a:off x="3200400" y="1828800"/>
            <a:ext cx="389850" cy="461665"/>
          </a:xfrm>
          <a:prstGeom prst="rect">
            <a:avLst/>
          </a:prstGeom>
          <a:noFill/>
        </p:spPr>
        <p:txBody>
          <a:bodyPr wrap="none" rtlCol="0">
            <a:spAutoFit/>
          </a:bodyPr>
          <a:lstStyle/>
          <a:p>
            <a:r>
              <a:rPr lang="en-GB" dirty="0" err="1" smtClean="0">
                <a:solidFill>
                  <a:srgbClr val="F1F1F5"/>
                </a:solidFill>
                <a:latin typeface="Chalkduster"/>
                <a:cs typeface="Chalkduster"/>
              </a:rPr>
              <a:t>q</a:t>
            </a:r>
            <a:endParaRPr lang="en-GB" dirty="0">
              <a:solidFill>
                <a:srgbClr val="F1F1F5"/>
              </a:solidFill>
              <a:latin typeface="Chalkduster"/>
              <a:cs typeface="Chalkduster"/>
            </a:endParaRPr>
          </a:p>
        </p:txBody>
      </p:sp>
      <p:sp>
        <p:nvSpPr>
          <p:cNvPr id="51" name="TextBox 50"/>
          <p:cNvSpPr txBox="1"/>
          <p:nvPr/>
        </p:nvSpPr>
        <p:spPr>
          <a:xfrm>
            <a:off x="3208814" y="4267200"/>
            <a:ext cx="601186" cy="461665"/>
          </a:xfrm>
          <a:prstGeom prst="rect">
            <a:avLst/>
          </a:prstGeom>
          <a:noFill/>
        </p:spPr>
        <p:txBody>
          <a:bodyPr wrap="none" rtlCol="0">
            <a:spAutoFit/>
          </a:bodyPr>
          <a:lstStyle/>
          <a:p>
            <a:r>
              <a:rPr lang="en-GB" dirty="0" err="1" smtClean="0">
                <a:solidFill>
                  <a:srgbClr val="F1F1F5"/>
                </a:solidFill>
                <a:latin typeface="Chalkduster"/>
                <a:cs typeface="Chalkduster"/>
              </a:rPr>
              <a:t>q</a:t>
            </a:r>
            <a:r>
              <a:rPr lang="en-GB" sz="1800" baseline="30000" dirty="0" smtClean="0">
                <a:solidFill>
                  <a:srgbClr val="F1F1F5"/>
                </a:solidFill>
                <a:latin typeface="Chalkduster"/>
                <a:cs typeface="Chalkduster"/>
              </a:rPr>
              <a:t>(</a:t>
            </a:r>
            <a:r>
              <a:rPr lang="en-GB" sz="1800" dirty="0" smtClean="0">
                <a:solidFill>
                  <a:srgbClr val="F1F1F5"/>
                </a:solidFill>
                <a:latin typeface="Chalkduster"/>
                <a:cs typeface="Chalkduster"/>
              </a:rPr>
              <a:t>‘</a:t>
            </a:r>
            <a:r>
              <a:rPr lang="en-GB" sz="1800" baseline="30000" dirty="0" smtClean="0">
                <a:solidFill>
                  <a:srgbClr val="F1F1F5"/>
                </a:solidFill>
                <a:latin typeface="Chalkduster"/>
                <a:cs typeface="Chalkduster"/>
              </a:rPr>
              <a:t>)</a:t>
            </a:r>
            <a:endParaRPr lang="en-GB" baseline="30000" dirty="0">
              <a:solidFill>
                <a:srgbClr val="F1F1F5"/>
              </a:solidFill>
              <a:latin typeface="Chalkduster"/>
              <a:cs typeface="Chalkduster"/>
            </a:endParaRPr>
          </a:p>
        </p:txBody>
      </p:sp>
      <p:sp>
        <p:nvSpPr>
          <p:cNvPr id="52" name="TextBox 51"/>
          <p:cNvSpPr txBox="1"/>
          <p:nvPr/>
        </p:nvSpPr>
        <p:spPr>
          <a:xfrm>
            <a:off x="8229600" y="1752600"/>
            <a:ext cx="389850" cy="461665"/>
          </a:xfrm>
          <a:prstGeom prst="rect">
            <a:avLst/>
          </a:prstGeom>
          <a:noFill/>
        </p:spPr>
        <p:txBody>
          <a:bodyPr wrap="none" rtlCol="0">
            <a:spAutoFit/>
          </a:bodyPr>
          <a:lstStyle/>
          <a:p>
            <a:r>
              <a:rPr lang="en-GB" dirty="0" err="1" smtClean="0">
                <a:solidFill>
                  <a:srgbClr val="F1F1F5"/>
                </a:solidFill>
                <a:latin typeface="Chalkduster"/>
                <a:cs typeface="Chalkduster"/>
              </a:rPr>
              <a:t>e</a:t>
            </a:r>
            <a:endParaRPr lang="en-GB" dirty="0">
              <a:solidFill>
                <a:srgbClr val="F1F1F5"/>
              </a:solidFill>
              <a:latin typeface="Chalkduster"/>
              <a:cs typeface="Chalkduster"/>
            </a:endParaRPr>
          </a:p>
        </p:txBody>
      </p:sp>
      <p:sp>
        <p:nvSpPr>
          <p:cNvPr id="53" name="TextBox 52"/>
          <p:cNvSpPr txBox="1"/>
          <p:nvPr/>
        </p:nvSpPr>
        <p:spPr>
          <a:xfrm>
            <a:off x="8314650" y="4262735"/>
            <a:ext cx="752782" cy="461665"/>
          </a:xfrm>
          <a:prstGeom prst="rect">
            <a:avLst/>
          </a:prstGeom>
          <a:noFill/>
        </p:spPr>
        <p:txBody>
          <a:bodyPr wrap="none" rtlCol="0">
            <a:spAutoFit/>
          </a:bodyPr>
          <a:lstStyle/>
          <a:p>
            <a:r>
              <a:rPr lang="en-GB" dirty="0" err="1" smtClean="0">
                <a:solidFill>
                  <a:srgbClr val="F1F1F5"/>
                </a:solidFill>
                <a:latin typeface="Chalkduster"/>
                <a:cs typeface="Chalkduster"/>
              </a:rPr>
              <a:t>e/</a:t>
            </a:r>
            <a:r>
              <a:rPr lang="en-GB" dirty="0" err="1" smtClean="0">
                <a:solidFill>
                  <a:srgbClr val="F1F1F5"/>
                </a:solidFill>
                <a:latin typeface="Symbol" charset="2"/>
                <a:cs typeface="Symbol" charset="2"/>
              </a:rPr>
              <a:t>n</a:t>
            </a:r>
            <a:endParaRPr lang="en-GB" dirty="0">
              <a:solidFill>
                <a:srgbClr val="F1F1F5"/>
              </a:solidFill>
              <a:latin typeface="Symbol" charset="2"/>
              <a:cs typeface="Symbol" charset="2"/>
            </a:endParaRPr>
          </a:p>
        </p:txBody>
      </p:sp>
      <p:sp>
        <p:nvSpPr>
          <p:cNvPr id="54" name="TextBox 53"/>
          <p:cNvSpPr txBox="1"/>
          <p:nvPr/>
        </p:nvSpPr>
        <p:spPr>
          <a:xfrm>
            <a:off x="5199300" y="2738735"/>
            <a:ext cx="1479892" cy="461665"/>
          </a:xfrm>
          <a:prstGeom prst="rect">
            <a:avLst/>
          </a:prstGeom>
          <a:noFill/>
        </p:spPr>
        <p:txBody>
          <a:bodyPr wrap="none" rtlCol="0">
            <a:spAutoFit/>
          </a:bodyPr>
          <a:lstStyle/>
          <a:p>
            <a:r>
              <a:rPr lang="en-GB" dirty="0" smtClean="0">
                <a:solidFill>
                  <a:srgbClr val="F1F1F5"/>
                </a:solidFill>
                <a:latin typeface="Chalkduster"/>
                <a:cs typeface="Chalkduster"/>
              </a:rPr>
              <a:t>Z</a:t>
            </a:r>
            <a:r>
              <a:rPr lang="en-GB" baseline="30000" dirty="0" smtClean="0">
                <a:solidFill>
                  <a:srgbClr val="F1F1F5"/>
                </a:solidFill>
                <a:latin typeface="Chalkduster"/>
                <a:cs typeface="Chalkduster"/>
              </a:rPr>
              <a:t>0</a:t>
            </a:r>
            <a:r>
              <a:rPr lang="en-GB" dirty="0" smtClean="0">
                <a:solidFill>
                  <a:srgbClr val="F1F1F5"/>
                </a:solidFill>
                <a:latin typeface="Chalkduster"/>
                <a:cs typeface="Chalkduster"/>
              </a:rPr>
              <a:t> / W</a:t>
            </a:r>
            <a:r>
              <a:rPr lang="en-GB" baseline="30000" dirty="0" smtClean="0">
                <a:solidFill>
                  <a:srgbClr val="F1F1F5"/>
                </a:solidFill>
                <a:latin typeface="Chalkduster"/>
                <a:cs typeface="Chalkduster"/>
              </a:rPr>
              <a:t>±</a:t>
            </a:r>
            <a:endParaRPr lang="en-GB" baseline="30000" dirty="0">
              <a:solidFill>
                <a:srgbClr val="F1F1F5"/>
              </a:solidFill>
              <a:latin typeface="Chalkduster"/>
              <a:cs typeface="Chalkduster"/>
            </a:endParaRPr>
          </a:p>
        </p:txBody>
      </p:sp>
      <p:sp>
        <p:nvSpPr>
          <p:cNvPr id="55" name="TextBox 54"/>
          <p:cNvSpPr txBox="1"/>
          <p:nvPr/>
        </p:nvSpPr>
        <p:spPr>
          <a:xfrm>
            <a:off x="4419600" y="4542472"/>
            <a:ext cx="3752608" cy="1477328"/>
          </a:xfrm>
          <a:prstGeom prst="rect">
            <a:avLst/>
          </a:prstGeom>
          <a:noFill/>
        </p:spPr>
        <p:txBody>
          <a:bodyPr wrap="none" rtlCol="0">
            <a:spAutoFit/>
          </a:bodyPr>
          <a:lstStyle/>
          <a:p>
            <a:pPr>
              <a:spcBef>
                <a:spcPts val="300"/>
              </a:spcBef>
            </a:pPr>
            <a:r>
              <a:rPr lang="en-GB" sz="1600" dirty="0" smtClean="0">
                <a:solidFill>
                  <a:srgbClr val="F1F1F5"/>
                </a:solidFill>
                <a:latin typeface="Chalkduster"/>
                <a:cs typeface="Chalkduster"/>
              </a:rPr>
              <a:t>Unification of forces ?</a:t>
            </a:r>
          </a:p>
          <a:p>
            <a:pPr>
              <a:spcBef>
                <a:spcPts val="300"/>
              </a:spcBef>
            </a:pPr>
            <a:r>
              <a:rPr lang="en-GB" sz="1600" dirty="0" smtClean="0">
                <a:solidFill>
                  <a:srgbClr val="F1F1F5"/>
                </a:solidFill>
                <a:latin typeface="Chalkduster"/>
                <a:cs typeface="Chalkduster"/>
              </a:rPr>
              <a:t>Left-right symmetric models ?</a:t>
            </a:r>
          </a:p>
          <a:p>
            <a:pPr>
              <a:spcBef>
                <a:spcPts val="300"/>
              </a:spcBef>
            </a:pPr>
            <a:r>
              <a:rPr lang="en-GB" sz="1600" dirty="0" smtClean="0">
                <a:solidFill>
                  <a:srgbClr val="F1F1F5"/>
                </a:solidFill>
                <a:latin typeface="Chalkduster"/>
                <a:cs typeface="Chalkduster"/>
              </a:rPr>
              <a:t>Compact extra dimensions ?</a:t>
            </a:r>
          </a:p>
          <a:p>
            <a:pPr>
              <a:spcBef>
                <a:spcPts val="300"/>
              </a:spcBef>
            </a:pPr>
            <a:r>
              <a:rPr lang="en-GB" sz="1600" dirty="0" err="1" smtClean="0">
                <a:solidFill>
                  <a:srgbClr val="F1F1F5"/>
                </a:solidFill>
                <a:latin typeface="Chalkduster"/>
                <a:cs typeface="Chalkduster"/>
              </a:rPr>
              <a:t>Technicolour</a:t>
            </a:r>
            <a:r>
              <a:rPr lang="en-GB" sz="1600" dirty="0" smtClean="0">
                <a:solidFill>
                  <a:srgbClr val="F1F1F5"/>
                </a:solidFill>
                <a:latin typeface="Chalkduster"/>
                <a:cs typeface="Chalkduster"/>
              </a:rPr>
              <a:t> ?</a:t>
            </a:r>
          </a:p>
          <a:p>
            <a:pPr>
              <a:spcBef>
                <a:spcPts val="300"/>
              </a:spcBef>
            </a:pPr>
            <a:r>
              <a:rPr lang="en-GB" sz="1600" dirty="0" smtClean="0">
                <a:solidFill>
                  <a:srgbClr val="F1F1F5"/>
                </a:solidFill>
                <a:latin typeface="Chalkduster"/>
                <a:cs typeface="Chalkduster"/>
              </a:rPr>
              <a:t>Higgs extensions ?</a:t>
            </a:r>
            <a:endParaRPr lang="en-GB" sz="1600" dirty="0">
              <a:solidFill>
                <a:srgbClr val="F1F1F5"/>
              </a:solidFill>
              <a:latin typeface="Chalkduster"/>
              <a:cs typeface="Chalkduster"/>
            </a:endParaRPr>
          </a:p>
        </p:txBody>
      </p:sp>
      <p:sp>
        <p:nvSpPr>
          <p:cNvPr id="58" name="Text Box 11"/>
          <p:cNvSpPr txBox="1">
            <a:spLocks noChangeArrowheads="1"/>
          </p:cNvSpPr>
          <p:nvPr/>
        </p:nvSpPr>
        <p:spPr bwMode="auto">
          <a:xfrm>
            <a:off x="152399" y="1981200"/>
            <a:ext cx="2743201" cy="58695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i="1" dirty="0" smtClean="0">
                <a:solidFill>
                  <a:srgbClr val="F1F1F5"/>
                </a:solidFill>
                <a:latin typeface="Trebuchet MS"/>
                <a:cs typeface="Trebuchet MS"/>
                <a:sym typeface="Symbol" charset="2"/>
              </a:rPr>
              <a:t>Z</a:t>
            </a:r>
            <a:r>
              <a:rPr lang="en-US" sz="1600" dirty="0" smtClean="0">
                <a:solidFill>
                  <a:srgbClr val="F1F1F5"/>
                </a:solidFill>
                <a:latin typeface="Trebuchet MS"/>
                <a:cs typeface="Trebuchet MS"/>
                <a:sym typeface="Symbol" charset="2"/>
              </a:rPr>
              <a:t> and </a:t>
            </a:r>
            <a:r>
              <a:rPr lang="en-US" sz="1600" i="1" dirty="0" smtClean="0">
                <a:solidFill>
                  <a:srgbClr val="F1F1F5"/>
                </a:solidFill>
                <a:latin typeface="Trebuchet MS"/>
                <a:cs typeface="Trebuchet MS"/>
                <a:sym typeface="Symbol" charset="2"/>
              </a:rPr>
              <a:t>W</a:t>
            </a:r>
            <a:r>
              <a:rPr lang="en-US" sz="1600" dirty="0" smtClean="0">
                <a:solidFill>
                  <a:srgbClr val="F1F1F5"/>
                </a:solidFill>
                <a:latin typeface="Trebuchet MS"/>
                <a:cs typeface="Trebuchet MS"/>
                <a:sym typeface="Symbol" charset="2"/>
              </a:rPr>
              <a:t> bosons have mass of O(100) GeV</a:t>
            </a:r>
          </a:p>
        </p:txBody>
      </p:sp>
      <p:sp>
        <p:nvSpPr>
          <p:cNvPr id="59" name="Text Box 11"/>
          <p:cNvSpPr txBox="1">
            <a:spLocks noChangeArrowheads="1"/>
          </p:cNvSpPr>
          <p:nvPr/>
        </p:nvSpPr>
        <p:spPr bwMode="auto">
          <a:xfrm>
            <a:off x="152400" y="2716473"/>
            <a:ext cx="2743201" cy="1079399"/>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Trebuchet MS"/>
                <a:cs typeface="Trebuchet MS"/>
                <a:sym typeface="Symbol" charset="2"/>
              </a:rPr>
              <a:t>Created from quark initial states and decay to charged leptons and (undetected) neutrinos</a:t>
            </a:r>
          </a:p>
        </p:txBody>
      </p:sp>
      <p:sp>
        <p:nvSpPr>
          <p:cNvPr id="60" name="Text Box 11"/>
          <p:cNvSpPr txBox="1">
            <a:spLocks noChangeArrowheads="1"/>
          </p:cNvSpPr>
          <p:nvPr/>
        </p:nvSpPr>
        <p:spPr bwMode="auto">
          <a:xfrm>
            <a:off x="152400" y="3935673"/>
            <a:ext cx="2895600"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i="1" dirty="0" smtClean="0">
                <a:solidFill>
                  <a:srgbClr val="F1F1F5"/>
                </a:solidFill>
                <a:latin typeface="Trebuchet MS"/>
                <a:cs typeface="Trebuchet MS"/>
                <a:sym typeface="Symbol" charset="2"/>
              </a:rPr>
              <a:t>Z</a:t>
            </a:r>
            <a:r>
              <a:rPr lang="en-US" sz="1600" dirty="0" smtClean="0">
                <a:solidFill>
                  <a:srgbClr val="F1F1F5"/>
                </a:solidFill>
                <a:latin typeface="Trebuchet MS"/>
                <a:cs typeface="Trebuchet MS"/>
                <a:sym typeface="Symbol" charset="2"/>
              </a:rPr>
              <a:t> and </a:t>
            </a:r>
            <a:r>
              <a:rPr lang="en-US" sz="1600" i="1" dirty="0" smtClean="0">
                <a:solidFill>
                  <a:srgbClr val="F1F1F5"/>
                </a:solidFill>
                <a:latin typeface="Trebuchet MS"/>
                <a:cs typeface="Trebuchet MS"/>
                <a:sym typeface="Symbol" charset="2"/>
              </a:rPr>
              <a:t>W</a:t>
            </a:r>
            <a:r>
              <a:rPr lang="en-US" sz="1600" dirty="0" smtClean="0">
                <a:solidFill>
                  <a:srgbClr val="F1F1F5"/>
                </a:solidFill>
                <a:latin typeface="Trebuchet MS"/>
                <a:cs typeface="Trebuchet MS"/>
                <a:sym typeface="Symbol" charset="2"/>
              </a:rPr>
              <a:t> are heaviest known resonances producing lepton pairs. </a:t>
            </a:r>
          </a:p>
        </p:txBody>
      </p:sp>
      <p:sp>
        <p:nvSpPr>
          <p:cNvPr id="29" name="Freeform 28"/>
          <p:cNvSpPr/>
          <p:nvPr/>
        </p:nvSpPr>
        <p:spPr>
          <a:xfrm>
            <a:off x="5178133" y="3312583"/>
            <a:ext cx="1545167" cy="211667"/>
          </a:xfrm>
          <a:custGeom>
            <a:avLst/>
            <a:gdLst>
              <a:gd name="connsiteX0" fmla="*/ 0 w 1545167"/>
              <a:gd name="connsiteY0" fmla="*/ 116417 h 211667"/>
              <a:gd name="connsiteX1" fmla="*/ 84667 w 1545167"/>
              <a:gd name="connsiteY1" fmla="*/ 42334 h 211667"/>
              <a:gd name="connsiteX2" fmla="*/ 116417 w 1545167"/>
              <a:gd name="connsiteY2" fmla="*/ 21167 h 211667"/>
              <a:gd name="connsiteX3" fmla="*/ 158750 w 1545167"/>
              <a:gd name="connsiteY3" fmla="*/ 52917 h 211667"/>
              <a:gd name="connsiteX4" fmla="*/ 190500 w 1545167"/>
              <a:gd name="connsiteY4" fmla="*/ 116417 h 211667"/>
              <a:gd name="connsiteX5" fmla="*/ 254000 w 1545167"/>
              <a:gd name="connsiteY5" fmla="*/ 158750 h 211667"/>
              <a:gd name="connsiteX6" fmla="*/ 285750 w 1545167"/>
              <a:gd name="connsiteY6" fmla="*/ 148167 h 211667"/>
              <a:gd name="connsiteX7" fmla="*/ 306917 w 1545167"/>
              <a:gd name="connsiteY7" fmla="*/ 116417 h 211667"/>
              <a:gd name="connsiteX8" fmla="*/ 338667 w 1545167"/>
              <a:gd name="connsiteY8" fmla="*/ 84667 h 211667"/>
              <a:gd name="connsiteX9" fmla="*/ 370417 w 1545167"/>
              <a:gd name="connsiteY9" fmla="*/ 21167 h 211667"/>
              <a:gd name="connsiteX10" fmla="*/ 402167 w 1545167"/>
              <a:gd name="connsiteY10" fmla="*/ 0 h 211667"/>
              <a:gd name="connsiteX11" fmla="*/ 433917 w 1545167"/>
              <a:gd name="connsiteY11" fmla="*/ 21167 h 211667"/>
              <a:gd name="connsiteX12" fmla="*/ 476250 w 1545167"/>
              <a:gd name="connsiteY12" fmla="*/ 31750 h 211667"/>
              <a:gd name="connsiteX13" fmla="*/ 518584 w 1545167"/>
              <a:gd name="connsiteY13" fmla="*/ 95250 h 211667"/>
              <a:gd name="connsiteX14" fmla="*/ 529167 w 1545167"/>
              <a:gd name="connsiteY14" fmla="*/ 127000 h 211667"/>
              <a:gd name="connsiteX15" fmla="*/ 592667 w 1545167"/>
              <a:gd name="connsiteY15" fmla="*/ 158750 h 211667"/>
              <a:gd name="connsiteX16" fmla="*/ 624417 w 1545167"/>
              <a:gd name="connsiteY16" fmla="*/ 148167 h 211667"/>
              <a:gd name="connsiteX17" fmla="*/ 645584 w 1545167"/>
              <a:gd name="connsiteY17" fmla="*/ 84667 h 211667"/>
              <a:gd name="connsiteX18" fmla="*/ 656167 w 1545167"/>
              <a:gd name="connsiteY18" fmla="*/ 52917 h 211667"/>
              <a:gd name="connsiteX19" fmla="*/ 719667 w 1545167"/>
              <a:gd name="connsiteY19" fmla="*/ 21167 h 211667"/>
              <a:gd name="connsiteX20" fmla="*/ 793750 w 1545167"/>
              <a:gd name="connsiteY20" fmla="*/ 52917 h 211667"/>
              <a:gd name="connsiteX21" fmla="*/ 814917 w 1545167"/>
              <a:gd name="connsiteY21" fmla="*/ 116417 h 211667"/>
              <a:gd name="connsiteX22" fmla="*/ 825500 w 1545167"/>
              <a:gd name="connsiteY22" fmla="*/ 158750 h 211667"/>
              <a:gd name="connsiteX23" fmla="*/ 889000 w 1545167"/>
              <a:gd name="connsiteY23" fmla="*/ 190500 h 211667"/>
              <a:gd name="connsiteX24" fmla="*/ 931334 w 1545167"/>
              <a:gd name="connsiteY24" fmla="*/ 169334 h 211667"/>
              <a:gd name="connsiteX25" fmla="*/ 941917 w 1545167"/>
              <a:gd name="connsiteY25" fmla="*/ 137584 h 211667"/>
              <a:gd name="connsiteX26" fmla="*/ 963084 w 1545167"/>
              <a:gd name="connsiteY26" fmla="*/ 105834 h 211667"/>
              <a:gd name="connsiteX27" fmla="*/ 1016000 w 1545167"/>
              <a:gd name="connsiteY27" fmla="*/ 21167 h 211667"/>
              <a:gd name="connsiteX28" fmla="*/ 1111250 w 1545167"/>
              <a:gd name="connsiteY28" fmla="*/ 52917 h 211667"/>
              <a:gd name="connsiteX29" fmla="*/ 1121834 w 1545167"/>
              <a:gd name="connsiteY29" fmla="*/ 84667 h 211667"/>
              <a:gd name="connsiteX30" fmla="*/ 1143000 w 1545167"/>
              <a:gd name="connsiteY30" fmla="*/ 116417 h 211667"/>
              <a:gd name="connsiteX31" fmla="*/ 1153584 w 1545167"/>
              <a:gd name="connsiteY31" fmla="*/ 148167 h 211667"/>
              <a:gd name="connsiteX32" fmla="*/ 1206500 w 1545167"/>
              <a:gd name="connsiteY32" fmla="*/ 211667 h 211667"/>
              <a:gd name="connsiteX33" fmla="*/ 1312334 w 1545167"/>
              <a:gd name="connsiteY33" fmla="*/ 179917 h 211667"/>
              <a:gd name="connsiteX34" fmla="*/ 1365250 w 1545167"/>
              <a:gd name="connsiteY34" fmla="*/ 137584 h 211667"/>
              <a:gd name="connsiteX35" fmla="*/ 1397000 w 1545167"/>
              <a:gd name="connsiteY35" fmla="*/ 95250 h 211667"/>
              <a:gd name="connsiteX36" fmla="*/ 1407584 w 1545167"/>
              <a:gd name="connsiteY36" fmla="*/ 63500 h 211667"/>
              <a:gd name="connsiteX37" fmla="*/ 1428750 w 1545167"/>
              <a:gd name="connsiteY37" fmla="*/ 31750 h 211667"/>
              <a:gd name="connsiteX38" fmla="*/ 1502834 w 1545167"/>
              <a:gd name="connsiteY38" fmla="*/ 42334 h 211667"/>
              <a:gd name="connsiteX39" fmla="*/ 1513417 w 1545167"/>
              <a:gd name="connsiteY39" fmla="*/ 74084 h 211667"/>
              <a:gd name="connsiteX40" fmla="*/ 1534584 w 1545167"/>
              <a:gd name="connsiteY40" fmla="*/ 105834 h 211667"/>
              <a:gd name="connsiteX41" fmla="*/ 1545167 w 1545167"/>
              <a:gd name="connsiteY41" fmla="*/ 127000 h 21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45167" h="211667">
                <a:moveTo>
                  <a:pt x="0" y="116417"/>
                </a:moveTo>
                <a:cubicBezTo>
                  <a:pt x="35278" y="63500"/>
                  <a:pt x="10583" y="91723"/>
                  <a:pt x="84667" y="42334"/>
                </a:cubicBezTo>
                <a:lnTo>
                  <a:pt x="116417" y="21167"/>
                </a:lnTo>
                <a:cubicBezTo>
                  <a:pt x="130528" y="31750"/>
                  <a:pt x="146277" y="40444"/>
                  <a:pt x="158750" y="52917"/>
                </a:cubicBezTo>
                <a:cubicBezTo>
                  <a:pt x="208711" y="102878"/>
                  <a:pt x="156068" y="64769"/>
                  <a:pt x="190500" y="116417"/>
                </a:cubicBezTo>
                <a:cubicBezTo>
                  <a:pt x="213150" y="150393"/>
                  <a:pt x="220713" y="147655"/>
                  <a:pt x="254000" y="158750"/>
                </a:cubicBezTo>
                <a:cubicBezTo>
                  <a:pt x="264583" y="155222"/>
                  <a:pt x="277039" y="155136"/>
                  <a:pt x="285750" y="148167"/>
                </a:cubicBezTo>
                <a:cubicBezTo>
                  <a:pt x="295682" y="140221"/>
                  <a:pt x="298774" y="126188"/>
                  <a:pt x="306917" y="116417"/>
                </a:cubicBezTo>
                <a:cubicBezTo>
                  <a:pt x="316499" y="104919"/>
                  <a:pt x="328084" y="95250"/>
                  <a:pt x="338667" y="84667"/>
                </a:cubicBezTo>
                <a:cubicBezTo>
                  <a:pt x="347275" y="58843"/>
                  <a:pt x="349900" y="41684"/>
                  <a:pt x="370417" y="21167"/>
                </a:cubicBezTo>
                <a:cubicBezTo>
                  <a:pt x="379411" y="12173"/>
                  <a:pt x="391584" y="7056"/>
                  <a:pt x="402167" y="0"/>
                </a:cubicBezTo>
                <a:cubicBezTo>
                  <a:pt x="412750" y="7056"/>
                  <a:pt x="422226" y="16156"/>
                  <a:pt x="433917" y="21167"/>
                </a:cubicBezTo>
                <a:cubicBezTo>
                  <a:pt x="447286" y="26897"/>
                  <a:pt x="465304" y="22172"/>
                  <a:pt x="476250" y="31750"/>
                </a:cubicBezTo>
                <a:cubicBezTo>
                  <a:pt x="495395" y="48502"/>
                  <a:pt x="518584" y="95250"/>
                  <a:pt x="518584" y="95250"/>
                </a:cubicBezTo>
                <a:cubicBezTo>
                  <a:pt x="522112" y="105833"/>
                  <a:pt x="522198" y="118289"/>
                  <a:pt x="529167" y="127000"/>
                </a:cubicBezTo>
                <a:cubicBezTo>
                  <a:pt x="544088" y="145652"/>
                  <a:pt x="571751" y="151778"/>
                  <a:pt x="592667" y="158750"/>
                </a:cubicBezTo>
                <a:cubicBezTo>
                  <a:pt x="603250" y="155222"/>
                  <a:pt x="617933" y="157245"/>
                  <a:pt x="624417" y="148167"/>
                </a:cubicBezTo>
                <a:cubicBezTo>
                  <a:pt x="637385" y="130011"/>
                  <a:pt x="638528" y="105834"/>
                  <a:pt x="645584" y="84667"/>
                </a:cubicBezTo>
                <a:cubicBezTo>
                  <a:pt x="649112" y="74084"/>
                  <a:pt x="646885" y="59105"/>
                  <a:pt x="656167" y="52917"/>
                </a:cubicBezTo>
                <a:cubicBezTo>
                  <a:pt x="697199" y="25562"/>
                  <a:pt x="675850" y="35772"/>
                  <a:pt x="719667" y="21167"/>
                </a:cubicBezTo>
                <a:cubicBezTo>
                  <a:pt x="739671" y="26168"/>
                  <a:pt x="780215" y="31261"/>
                  <a:pt x="793750" y="52917"/>
                </a:cubicBezTo>
                <a:cubicBezTo>
                  <a:pt x="805575" y="71837"/>
                  <a:pt x="809506" y="94771"/>
                  <a:pt x="814917" y="116417"/>
                </a:cubicBezTo>
                <a:cubicBezTo>
                  <a:pt x="818445" y="130528"/>
                  <a:pt x="817432" y="146648"/>
                  <a:pt x="825500" y="158750"/>
                </a:cubicBezTo>
                <a:cubicBezTo>
                  <a:pt x="837224" y="176336"/>
                  <a:pt x="870888" y="184463"/>
                  <a:pt x="889000" y="190500"/>
                </a:cubicBezTo>
                <a:cubicBezTo>
                  <a:pt x="903111" y="183445"/>
                  <a:pt x="920178" y="180490"/>
                  <a:pt x="931334" y="169334"/>
                </a:cubicBezTo>
                <a:cubicBezTo>
                  <a:pt x="939222" y="161446"/>
                  <a:pt x="936928" y="147562"/>
                  <a:pt x="941917" y="137584"/>
                </a:cubicBezTo>
                <a:cubicBezTo>
                  <a:pt x="947605" y="126207"/>
                  <a:pt x="956028" y="116417"/>
                  <a:pt x="963084" y="105834"/>
                </a:cubicBezTo>
                <a:cubicBezTo>
                  <a:pt x="988272" y="30267"/>
                  <a:pt x="965686" y="54710"/>
                  <a:pt x="1016000" y="21167"/>
                </a:cubicBezTo>
                <a:cubicBezTo>
                  <a:pt x="1046987" y="26331"/>
                  <a:pt x="1088355" y="24298"/>
                  <a:pt x="1111250" y="52917"/>
                </a:cubicBezTo>
                <a:cubicBezTo>
                  <a:pt x="1118219" y="61628"/>
                  <a:pt x="1116845" y="74689"/>
                  <a:pt x="1121834" y="84667"/>
                </a:cubicBezTo>
                <a:cubicBezTo>
                  <a:pt x="1127522" y="96044"/>
                  <a:pt x="1137312" y="105040"/>
                  <a:pt x="1143000" y="116417"/>
                </a:cubicBezTo>
                <a:cubicBezTo>
                  <a:pt x="1147989" y="126395"/>
                  <a:pt x="1148595" y="138189"/>
                  <a:pt x="1153584" y="148167"/>
                </a:cubicBezTo>
                <a:cubicBezTo>
                  <a:pt x="1168319" y="177638"/>
                  <a:pt x="1183092" y="188259"/>
                  <a:pt x="1206500" y="211667"/>
                </a:cubicBezTo>
                <a:cubicBezTo>
                  <a:pt x="1243720" y="205464"/>
                  <a:pt x="1281570" y="205553"/>
                  <a:pt x="1312334" y="179917"/>
                </a:cubicBezTo>
                <a:cubicBezTo>
                  <a:pt x="1376161" y="126727"/>
                  <a:pt x="1289444" y="162852"/>
                  <a:pt x="1365250" y="137584"/>
                </a:cubicBezTo>
                <a:cubicBezTo>
                  <a:pt x="1375833" y="123473"/>
                  <a:pt x="1388249" y="110565"/>
                  <a:pt x="1397000" y="95250"/>
                </a:cubicBezTo>
                <a:cubicBezTo>
                  <a:pt x="1402535" y="85564"/>
                  <a:pt x="1402595" y="73478"/>
                  <a:pt x="1407584" y="63500"/>
                </a:cubicBezTo>
                <a:cubicBezTo>
                  <a:pt x="1413272" y="52123"/>
                  <a:pt x="1421695" y="42333"/>
                  <a:pt x="1428750" y="31750"/>
                </a:cubicBezTo>
                <a:cubicBezTo>
                  <a:pt x="1453445" y="35278"/>
                  <a:pt x="1480522" y="31178"/>
                  <a:pt x="1502834" y="42334"/>
                </a:cubicBezTo>
                <a:cubicBezTo>
                  <a:pt x="1512812" y="47323"/>
                  <a:pt x="1508428" y="64106"/>
                  <a:pt x="1513417" y="74084"/>
                </a:cubicBezTo>
                <a:cubicBezTo>
                  <a:pt x="1519105" y="85461"/>
                  <a:pt x="1528040" y="94927"/>
                  <a:pt x="1534584" y="105834"/>
                </a:cubicBezTo>
                <a:cubicBezTo>
                  <a:pt x="1538642" y="112598"/>
                  <a:pt x="1541639" y="119945"/>
                  <a:pt x="1545167" y="12700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0" name="Rectangle 29"/>
          <p:cNvSpPr/>
          <p:nvPr/>
        </p:nvSpPr>
        <p:spPr>
          <a:xfrm>
            <a:off x="154519" y="4921251"/>
            <a:ext cx="2893481" cy="830997"/>
          </a:xfrm>
          <a:prstGeom prst="rect">
            <a:avLst/>
          </a:prstGeom>
        </p:spPr>
        <p:txBody>
          <a:bodyPr wrap="square">
            <a:spAutoFit/>
          </a:bodyPr>
          <a:lstStyle/>
          <a:p>
            <a:pPr lvl="0"/>
            <a:r>
              <a:rPr lang="en-US" sz="1600" dirty="0" smtClean="0">
                <a:solidFill>
                  <a:srgbClr val="F1F1F5"/>
                </a:solidFill>
                <a:latin typeface="Trebuchet MS"/>
                <a:cs typeface="Trebuchet MS"/>
                <a:sym typeface="Symbol" charset="2"/>
              </a:rPr>
              <a:t>Many theories predict new </a:t>
            </a:r>
            <a:r>
              <a:rPr lang="en-US" sz="1600" b="1" dirty="0" smtClean="0">
                <a:solidFill>
                  <a:srgbClr val="F1F1F5"/>
                </a:solidFill>
                <a:latin typeface="Trebuchet MS"/>
                <a:cs typeface="Trebuchet MS"/>
                <a:sym typeface="Symbol" charset="2"/>
              </a:rPr>
              <a:t>heavy </a:t>
            </a:r>
            <a:r>
              <a:rPr lang="en-US" sz="1600" b="1" i="1" dirty="0" smtClean="0">
                <a:solidFill>
                  <a:srgbClr val="F1F1F5"/>
                </a:solidFill>
                <a:latin typeface="Trebuchet MS"/>
                <a:cs typeface="Trebuchet MS"/>
                <a:sym typeface="Symbol" charset="2"/>
              </a:rPr>
              <a:t>Z</a:t>
            </a:r>
            <a:r>
              <a:rPr lang="en-US" sz="1600" b="1" dirty="0" smtClean="0">
                <a:solidFill>
                  <a:srgbClr val="F1F1F5"/>
                </a:solidFill>
                <a:latin typeface="Trebuchet MS"/>
                <a:cs typeface="Trebuchet MS"/>
                <a:sym typeface="Symbol" charset="2"/>
              </a:rPr>
              <a:t>  / </a:t>
            </a:r>
            <a:r>
              <a:rPr lang="en-US" sz="1600" b="1" i="1" dirty="0" smtClean="0">
                <a:solidFill>
                  <a:srgbClr val="F1F1F5"/>
                </a:solidFill>
                <a:latin typeface="Trebuchet MS"/>
                <a:cs typeface="Trebuchet MS"/>
                <a:sym typeface="Symbol" charset="2"/>
              </a:rPr>
              <a:t>W</a:t>
            </a:r>
            <a:r>
              <a:rPr lang="en-US" sz="1600" b="1" dirty="0" smtClean="0">
                <a:solidFill>
                  <a:srgbClr val="F1F1F5"/>
                </a:solidFill>
                <a:latin typeface="Trebuchet MS"/>
                <a:cs typeface="Trebuchet MS"/>
                <a:sym typeface="Symbol" charset="2"/>
              </a:rPr>
              <a:t> </a:t>
            </a:r>
            <a:r>
              <a:rPr lang="en-US" sz="1600" dirty="0" smtClean="0">
                <a:solidFill>
                  <a:srgbClr val="F1F1F5"/>
                </a:solidFill>
                <a:latin typeface="Trebuchet MS"/>
                <a:cs typeface="Trebuchet MS"/>
                <a:sym typeface="Symbol" charset="2"/>
              </a:rPr>
              <a:t>bosons with similar properties </a:t>
            </a:r>
            <a:endParaRPr lang="en-US" sz="1600" b="1" dirty="0" smtClean="0">
              <a:solidFill>
                <a:srgbClr val="F1F1F5"/>
              </a:solidFill>
              <a:latin typeface="Trebuchet MS"/>
              <a:cs typeface="Trebuchet MS"/>
              <a:sym typeface="Symbol" charset="2"/>
            </a:endParaRPr>
          </a:p>
        </p:txBody>
      </p:sp>
      <p:sp>
        <p:nvSpPr>
          <p:cNvPr id="31" name="TextBox 30"/>
          <p:cNvSpPr txBox="1"/>
          <p:nvPr/>
        </p:nvSpPr>
        <p:spPr>
          <a:xfrm>
            <a:off x="5181600" y="3729335"/>
            <a:ext cx="1671180" cy="461665"/>
          </a:xfrm>
          <a:prstGeom prst="rect">
            <a:avLst/>
          </a:prstGeom>
          <a:noFill/>
        </p:spPr>
        <p:txBody>
          <a:bodyPr wrap="none" rtlCol="0">
            <a:spAutoFit/>
          </a:bodyPr>
          <a:lstStyle/>
          <a:p>
            <a:r>
              <a:rPr lang="en-GB" dirty="0" smtClean="0">
                <a:solidFill>
                  <a:srgbClr val="EEDFD1"/>
                </a:solidFill>
                <a:latin typeface="Chalkduster"/>
                <a:cs typeface="Chalkduster"/>
              </a:rPr>
              <a:t>Z’ / W’ ?</a:t>
            </a:r>
            <a:endParaRPr lang="en-GB" baseline="30000" dirty="0">
              <a:solidFill>
                <a:srgbClr val="EEDFD1"/>
              </a:solidFill>
              <a:latin typeface="Chalkduster"/>
              <a:cs typeface="Chalkduster"/>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up)">
                                      <p:cBhvr>
                                        <p:cTn id="1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31" grpId="0"/>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54107"/>
          </a:xfrm>
          <a:prstGeom prst="rect">
            <a:avLst/>
          </a:prstGeom>
          <a:noFill/>
        </p:spPr>
        <p:txBody>
          <a:bodyPr wrap="square" rtlCol="0">
            <a:spAutoFit/>
          </a:bodyPr>
          <a:lstStyle/>
          <a:p>
            <a:r>
              <a:rPr lang="en-US" sz="2800" dirty="0" smtClean="0">
                <a:solidFill>
                  <a:prstClr val="black"/>
                </a:solidFill>
                <a:latin typeface="Trebuchet MS"/>
                <a:cs typeface="Trebuchet MS"/>
              </a:rPr>
              <a:t>Leptons are pure SM and new physics probes with much reduced strong-interactions background  </a:t>
            </a:r>
          </a:p>
        </p:txBody>
      </p:sp>
      <p:sp>
        <p:nvSpPr>
          <p:cNvPr id="13" name="Rectangle 12"/>
          <p:cNvSpPr/>
          <p:nvPr/>
        </p:nvSpPr>
        <p:spPr>
          <a:xfrm>
            <a:off x="0" y="1487320"/>
            <a:ext cx="9144000" cy="47610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 name="TextBox 7"/>
          <p:cNvSpPr txBox="1"/>
          <p:nvPr/>
        </p:nvSpPr>
        <p:spPr>
          <a:xfrm>
            <a:off x="1" y="5830721"/>
            <a:ext cx="9144000" cy="417679"/>
          </a:xfrm>
          <a:prstGeom prst="rect">
            <a:avLst/>
          </a:prstGeom>
          <a:solidFill>
            <a:srgbClr val="C5FF25"/>
          </a:solidFill>
        </p:spPr>
        <p:txBody>
          <a:bodyPr wrap="square" bIns="93600" rtlCol="0">
            <a:spAutoFit/>
          </a:bodyPr>
          <a:lstStyle/>
          <a:p>
            <a:pPr algn="ctr"/>
            <a:r>
              <a:rPr lang="en-GB" sz="1800" dirty="0" smtClean="0">
                <a:solidFill>
                  <a:prstClr val="black"/>
                </a:solidFill>
              </a:rPr>
              <a:t>Search new physics in high-mass tails of </a:t>
            </a:r>
            <a:r>
              <a:rPr lang="en-GB" sz="1800" dirty="0" err="1" smtClean="0">
                <a:solidFill>
                  <a:prstClr val="black"/>
                </a:solidFill>
              </a:rPr>
              <a:t>di</a:t>
            </a:r>
            <a:r>
              <a:rPr lang="en-GB" sz="1800" dirty="0" smtClean="0">
                <a:solidFill>
                  <a:prstClr val="black"/>
                </a:solidFill>
              </a:rPr>
              <a:t>-lepton and lepton-neutrino mass</a:t>
            </a:r>
            <a:endParaRPr lang="en-GB" sz="1800" dirty="0">
              <a:solidFill>
                <a:prstClr val="black"/>
              </a:solidFill>
            </a:endParaRPr>
          </a:p>
        </p:txBody>
      </p:sp>
      <p:pic>
        <p:nvPicPr>
          <p:cNvPr id="10" name="Picture 9" descr="dimuMass_2011Run_1fb_20July2011.pdf"/>
          <p:cNvPicPr>
            <a:picLocks noChangeAspect="1"/>
          </p:cNvPicPr>
          <p:nvPr/>
        </p:nvPicPr>
        <mc:AlternateContent>
          <mc:Choice xmlns:ma="http://schemas.microsoft.com/office/mac/drawingml/2008/main" Requires="ma">
            <p:blipFill>
              <a:blip r:embed="rId2"/>
              <a:srcRect t="3311"/>
              <a:stretch>
                <a:fillRect/>
              </a:stretch>
            </p:blipFill>
          </mc:Choice>
          <mc:Fallback>
            <p:blipFill>
              <a:blip r:embed="rId3"/>
              <a:srcRect t="3311"/>
              <a:stretch>
                <a:fillRect/>
              </a:stretch>
            </p:blipFill>
          </mc:Fallback>
        </mc:AlternateContent>
        <p:spPr>
          <a:xfrm>
            <a:off x="592135" y="1584912"/>
            <a:ext cx="7637465" cy="4245809"/>
          </a:xfrm>
          <a:prstGeom prst="rect">
            <a:avLst/>
          </a:prstGeom>
        </p:spPr>
      </p:pic>
      <p:pic>
        <p:nvPicPr>
          <p:cNvPr id="12" name="Picture 11"/>
          <p:cNvPicPr>
            <a:picLocks noChangeAspect="1"/>
          </p:cNvPicPr>
          <p:nvPr/>
        </p:nvPicPr>
        <p:blipFill>
          <a:blip r:embed="rId4"/>
          <a:stretch>
            <a:fillRect/>
          </a:stretch>
        </p:blipFill>
        <p:spPr>
          <a:xfrm>
            <a:off x="1905000" y="3942638"/>
            <a:ext cx="2517442" cy="1258721"/>
          </a:xfrm>
          <a:prstGeom prst="rect">
            <a:avLst/>
          </a:prstGeom>
        </p:spPr>
      </p:pic>
      <p:sp>
        <p:nvSpPr>
          <p:cNvPr id="16" name="TextBox 15"/>
          <p:cNvSpPr txBox="1"/>
          <p:nvPr/>
        </p:nvSpPr>
        <p:spPr>
          <a:xfrm>
            <a:off x="3254890" y="4572000"/>
            <a:ext cx="431317" cy="261610"/>
          </a:xfrm>
          <a:prstGeom prst="rect">
            <a:avLst/>
          </a:prstGeom>
          <a:noFill/>
        </p:spPr>
        <p:txBody>
          <a:bodyPr wrap="none" rtlCol="0">
            <a:spAutoFit/>
          </a:bodyPr>
          <a:lstStyle/>
          <a:p>
            <a:r>
              <a:rPr lang="en-GB" sz="1100" dirty="0" smtClean="0">
                <a:solidFill>
                  <a:prstClr val="black">
                    <a:lumMod val="75000"/>
                    <a:lumOff val="25000"/>
                  </a:prstClr>
                </a:solidFill>
              </a:rPr>
              <a:t> / </a:t>
            </a:r>
            <a:r>
              <a:rPr lang="en-GB" sz="1100" i="1" dirty="0" smtClean="0">
                <a:solidFill>
                  <a:prstClr val="black">
                    <a:lumMod val="75000"/>
                    <a:lumOff val="25000"/>
                  </a:prstClr>
                </a:solidFill>
              </a:rPr>
              <a:t>R</a:t>
            </a:r>
            <a:endParaRPr lang="en-GB" sz="1100" i="1" dirty="0">
              <a:solidFill>
                <a:prstClr val="black">
                  <a:lumMod val="75000"/>
                  <a:lumOff val="25000"/>
                </a:prstClr>
              </a:solidFill>
            </a:endParaRPr>
          </a:p>
        </p:txBody>
      </p:sp>
      <p:sp>
        <p:nvSpPr>
          <p:cNvPr id="14" name="Oval 13"/>
          <p:cNvSpPr/>
          <p:nvPr/>
        </p:nvSpPr>
        <p:spPr>
          <a:xfrm>
            <a:off x="7010400" y="4757410"/>
            <a:ext cx="1143000" cy="728990"/>
          </a:xfrm>
          <a:prstGeom prst="ellipse">
            <a:avLst/>
          </a:prstGeom>
          <a:noFill/>
          <a:ln w="25400" cap="flat" cmpd="sng" algn="ctr">
            <a:solidFill>
              <a:srgbClr val="D0020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Box 14"/>
          <p:cNvSpPr txBox="1"/>
          <p:nvPr/>
        </p:nvSpPr>
        <p:spPr>
          <a:xfrm>
            <a:off x="7277100" y="3681028"/>
            <a:ext cx="1752600" cy="523220"/>
          </a:xfrm>
          <a:prstGeom prst="rect">
            <a:avLst/>
          </a:prstGeom>
          <a:solidFill>
            <a:srgbClr val="FFFFFF"/>
          </a:solidFill>
        </p:spPr>
        <p:txBody>
          <a:bodyPr wrap="square" rtlCol="0">
            <a:spAutoFit/>
          </a:bodyPr>
          <a:lstStyle/>
          <a:p>
            <a:r>
              <a:rPr lang="en-GB" sz="1400" dirty="0" smtClean="0">
                <a:solidFill>
                  <a:srgbClr val="D00209"/>
                </a:solidFill>
              </a:rPr>
              <a:t>What’s happening in these tails ?</a:t>
            </a:r>
            <a:endParaRPr lang="en-GB" sz="1400" dirty="0">
              <a:solidFill>
                <a:srgbClr val="D00209"/>
              </a:solidFill>
            </a:endParaRPr>
          </a:p>
        </p:txBody>
      </p:sp>
      <p:cxnSp>
        <p:nvCxnSpPr>
          <p:cNvPr id="18" name="Straight Arrow Connector 17"/>
          <p:cNvCxnSpPr>
            <a:endCxn id="14" idx="0"/>
          </p:cNvCxnSpPr>
          <p:nvPr/>
        </p:nvCxnSpPr>
        <p:spPr>
          <a:xfrm rot="5400000">
            <a:off x="7305319" y="4480828"/>
            <a:ext cx="553163" cy="1588"/>
          </a:xfrm>
          <a:prstGeom prst="straightConnector1">
            <a:avLst/>
          </a:prstGeom>
          <a:ln>
            <a:solidFill>
              <a:srgbClr val="D00209"/>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Searches for </a:t>
            </a:r>
            <a:r>
              <a:rPr lang="en-US" sz="2800" i="1" dirty="0" smtClean="0">
                <a:solidFill>
                  <a:prstClr val="black"/>
                </a:solidFill>
                <a:latin typeface="Trebuchet MS"/>
                <a:cs typeface="Trebuchet MS"/>
              </a:rPr>
              <a:t>Z</a:t>
            </a:r>
            <a:r>
              <a:rPr lang="en-US" sz="2800" dirty="0" smtClean="0">
                <a:solidFill>
                  <a:prstClr val="black"/>
                </a:solidFill>
                <a:latin typeface="Trebuchet MS"/>
                <a:cs typeface="Trebuchet MS"/>
              </a:rPr>
              <a:t>’ and </a:t>
            </a:r>
            <a:r>
              <a:rPr lang="en-US" sz="2800" i="1" dirty="0" smtClean="0">
                <a:solidFill>
                  <a:prstClr val="black"/>
                </a:solidFill>
                <a:latin typeface="Trebuchet MS"/>
                <a:cs typeface="Trebuchet MS"/>
              </a:rPr>
              <a:t>W</a:t>
            </a:r>
            <a:r>
              <a:rPr lang="en-US" sz="1100" i="1" dirty="0" smtClean="0">
                <a:solidFill>
                  <a:prstClr val="black"/>
                </a:solidFill>
                <a:latin typeface="Trebuchet MS"/>
                <a:cs typeface="Trebuchet MS"/>
              </a:rPr>
              <a:t> </a:t>
            </a:r>
            <a:r>
              <a:rPr lang="en-US" sz="2800" dirty="0" smtClean="0">
                <a:solidFill>
                  <a:prstClr val="black"/>
                </a:solidFill>
                <a:latin typeface="Trebuchet MS"/>
                <a:cs typeface="Trebuchet MS"/>
              </a:rPr>
              <a:t>’resonances in decays to </a:t>
            </a:r>
            <a:r>
              <a:rPr lang="en-US" sz="2800" i="1" dirty="0" err="1" smtClean="0">
                <a:solidFill>
                  <a:prstClr val="black"/>
                </a:solidFill>
                <a:latin typeface="Trebuchet MS"/>
                <a:cs typeface="Trebuchet MS"/>
              </a:rPr>
              <a:t>e</a:t>
            </a:r>
            <a:r>
              <a:rPr lang="en-US" sz="2800" dirty="0" err="1" smtClean="0">
                <a:solidFill>
                  <a:prstClr val="black"/>
                </a:solidFill>
                <a:latin typeface="Trebuchet MS"/>
                <a:cs typeface="Trebuchet MS"/>
              </a:rPr>
              <a:t>/</a:t>
            </a:r>
            <a:r>
              <a:rPr lang="en-US" sz="2800" i="1" dirty="0" err="1" smtClean="0">
                <a:solidFill>
                  <a:prstClr val="black"/>
                </a:solidFill>
                <a:latin typeface="Symbol" charset="2"/>
                <a:cs typeface="Symbol" charset="2"/>
              </a:rPr>
              <a:t>m</a:t>
            </a:r>
            <a:endParaRPr lang="en-US" sz="2800" i="1" dirty="0" smtClean="0">
              <a:solidFill>
                <a:prstClr val="black"/>
              </a:solidFill>
              <a:latin typeface="Symbol" charset="2"/>
              <a:cs typeface="Symbol" charset="2"/>
            </a:endParaRPr>
          </a:p>
          <a:p>
            <a:pPr>
              <a:spcBef>
                <a:spcPts val="600"/>
              </a:spcBef>
            </a:pPr>
            <a:r>
              <a:rPr lang="en-US" sz="2000" dirty="0" smtClean="0">
                <a:solidFill>
                  <a:prstClr val="black"/>
                </a:solidFill>
                <a:latin typeface="Trebuchet MS"/>
                <a:cs typeface="Trebuchet MS"/>
              </a:rPr>
              <a:t>Use transverse</a:t>
            </a:r>
            <a:r>
              <a:rPr lang="en-US" sz="1100" dirty="0" smtClean="0">
                <a:solidFill>
                  <a:prstClr val="black"/>
                </a:solidFill>
                <a:latin typeface="Trebuchet MS"/>
                <a:cs typeface="Trebuchet MS"/>
              </a:rPr>
              <a:t> </a:t>
            </a:r>
            <a:r>
              <a:rPr lang="en-US" sz="2000" dirty="0" smtClean="0">
                <a:solidFill>
                  <a:prstClr val="black"/>
                </a:solidFill>
                <a:latin typeface="Trebuchet MS"/>
                <a:cs typeface="Trebuchet MS"/>
              </a:rPr>
              <a:t>/</a:t>
            </a:r>
            <a:r>
              <a:rPr lang="en-US" sz="900" dirty="0" smtClean="0">
                <a:solidFill>
                  <a:prstClr val="black"/>
                </a:solidFill>
                <a:latin typeface="Trebuchet MS"/>
                <a:cs typeface="Trebuchet MS"/>
              </a:rPr>
              <a:t> </a:t>
            </a:r>
            <a:r>
              <a:rPr lang="en-US" sz="2000" dirty="0" err="1" smtClean="0">
                <a:solidFill>
                  <a:prstClr val="black"/>
                </a:solidFill>
                <a:latin typeface="Trebuchet MS"/>
                <a:cs typeface="Trebuchet MS"/>
              </a:rPr>
              <a:t>dilepton</a:t>
            </a:r>
            <a:r>
              <a:rPr lang="en-US" sz="2000" dirty="0" smtClean="0">
                <a:solidFill>
                  <a:prstClr val="black"/>
                </a:solidFill>
                <a:latin typeface="Trebuchet MS"/>
                <a:cs typeface="Trebuchet MS"/>
              </a:rPr>
              <a:t> mass to search for excess over SM</a:t>
            </a: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6697548" y="1460956"/>
            <a:ext cx="2446451"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arXiv:1108.1316, CMS PAS-EXO-11-024</a:t>
            </a:r>
          </a:p>
        </p:txBody>
      </p:sp>
      <p:sp>
        <p:nvSpPr>
          <p:cNvPr id="12" name="TextBox 11"/>
          <p:cNvSpPr txBox="1"/>
          <p:nvPr/>
        </p:nvSpPr>
        <p:spPr>
          <a:xfrm>
            <a:off x="-1" y="1460956"/>
            <a:ext cx="2453235"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arXiv:1108.1582, CMS PAS-EXO-11-019</a:t>
            </a:r>
          </a:p>
        </p:txBody>
      </p:sp>
      <p:sp>
        <p:nvSpPr>
          <p:cNvPr id="15" name="Rectangle 14"/>
          <p:cNvSpPr/>
          <p:nvPr/>
        </p:nvSpPr>
        <p:spPr>
          <a:xfrm>
            <a:off x="4800600" y="5562600"/>
            <a:ext cx="4343400" cy="338554"/>
          </a:xfrm>
          <a:prstGeom prst="rect">
            <a:avLst/>
          </a:prstGeom>
        </p:spPr>
        <p:txBody>
          <a:bodyPr wrap="square">
            <a:spAutoFit/>
          </a:bodyPr>
          <a:lstStyle/>
          <a:p>
            <a:pPr lvl="0">
              <a:spcBef>
                <a:spcPts val="1800"/>
              </a:spcBef>
            </a:pPr>
            <a:r>
              <a:rPr lang="en-US" sz="1600" dirty="0" smtClean="0">
                <a:solidFill>
                  <a:srgbClr val="D00209"/>
                </a:solidFill>
                <a:sym typeface="Wingdings"/>
              </a:rPr>
              <a:t>95% lower limit: </a:t>
            </a:r>
            <a:r>
              <a:rPr lang="en-US" sz="1600" i="1" dirty="0" err="1" smtClean="0">
                <a:solidFill>
                  <a:srgbClr val="D00209"/>
                </a:solidFill>
                <a:sym typeface="Wingdings"/>
              </a:rPr>
              <a:t>m</a:t>
            </a:r>
            <a:r>
              <a:rPr lang="en-US" sz="1600" dirty="0" err="1" smtClean="0">
                <a:solidFill>
                  <a:srgbClr val="D00209"/>
                </a:solidFill>
                <a:sym typeface="Wingdings"/>
              </a:rPr>
              <a:t>(</a:t>
            </a:r>
            <a:r>
              <a:rPr lang="en-US" sz="1600" i="1" dirty="0" err="1" smtClean="0">
                <a:solidFill>
                  <a:srgbClr val="D00209"/>
                </a:solidFill>
                <a:sym typeface="Wingdings"/>
              </a:rPr>
              <a:t>W</a:t>
            </a:r>
            <a:r>
              <a:rPr lang="en-US" sz="1000" i="1" dirty="0" smtClean="0">
                <a:solidFill>
                  <a:srgbClr val="D00209"/>
                </a:solidFill>
                <a:sym typeface="Wingdings"/>
              </a:rPr>
              <a:t> </a:t>
            </a:r>
            <a:r>
              <a:rPr lang="en-US" sz="1600" dirty="0" smtClean="0">
                <a:solidFill>
                  <a:srgbClr val="D00209"/>
                </a:solidFill>
                <a:sym typeface="Wingdings"/>
              </a:rPr>
              <a:t>’</a:t>
            </a:r>
            <a:r>
              <a:rPr lang="en-US" sz="1600" baseline="-25000" dirty="0" smtClean="0">
                <a:solidFill>
                  <a:srgbClr val="D00209"/>
                </a:solidFill>
                <a:sym typeface="Wingdings"/>
              </a:rPr>
              <a:t>SSM</a:t>
            </a:r>
            <a:r>
              <a:rPr lang="en-US" sz="1600" dirty="0" smtClean="0">
                <a:solidFill>
                  <a:srgbClr val="D00209"/>
                </a:solidFill>
                <a:sym typeface="Wingdings"/>
              </a:rPr>
              <a:t>) &gt; 2.3 </a:t>
            </a:r>
            <a:r>
              <a:rPr lang="en-US" sz="1600" dirty="0" err="1" smtClean="0">
                <a:solidFill>
                  <a:srgbClr val="D00209"/>
                </a:solidFill>
                <a:sym typeface="Wingdings"/>
              </a:rPr>
              <a:t>TeV</a:t>
            </a:r>
            <a:r>
              <a:rPr lang="en-US" sz="1600" baseline="30000" dirty="0" smtClean="0">
                <a:solidFill>
                  <a:srgbClr val="D00209"/>
                </a:solidFill>
                <a:sym typeface="Wingdings"/>
              </a:rPr>
              <a:t>(</a:t>
            </a:r>
            <a:r>
              <a:rPr lang="en-US" sz="1600" dirty="0" smtClean="0">
                <a:solidFill>
                  <a:srgbClr val="D00209"/>
                </a:solidFill>
                <a:sym typeface="Wingdings"/>
              </a:rPr>
              <a:t>*</a:t>
            </a:r>
            <a:r>
              <a:rPr lang="en-US" sz="1600" baseline="30000" dirty="0" smtClean="0">
                <a:solidFill>
                  <a:srgbClr val="D00209"/>
                </a:solidFill>
                <a:sym typeface="Wingdings"/>
              </a:rPr>
              <a:t>)</a:t>
            </a:r>
            <a:endParaRPr lang="en-US" sz="1600" baseline="30000" dirty="0" smtClean="0">
              <a:solidFill>
                <a:srgbClr val="D00209"/>
              </a:solidFill>
              <a:ea typeface="Arial" charset="0"/>
              <a:cs typeface="Arial" charset="0"/>
            </a:endParaRPr>
          </a:p>
        </p:txBody>
      </p:sp>
      <p:sp>
        <p:nvSpPr>
          <p:cNvPr id="18" name="Text Box 11"/>
          <p:cNvSpPr txBox="1">
            <a:spLocks noChangeArrowheads="1"/>
          </p:cNvSpPr>
          <p:nvPr/>
        </p:nvSpPr>
        <p:spPr bwMode="auto">
          <a:xfrm>
            <a:off x="4954017" y="1854420"/>
            <a:ext cx="3656583" cy="279180"/>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200" dirty="0" smtClean="0">
                <a:solidFill>
                  <a:srgbClr val="595959"/>
                </a:solidFill>
              </a:rPr>
              <a:t>Observed and predicted </a:t>
            </a:r>
            <a:r>
              <a:rPr lang="en-US" sz="1200" b="1" dirty="0" smtClean="0">
                <a:solidFill>
                  <a:srgbClr val="595959"/>
                </a:solidFill>
              </a:rPr>
              <a:t>transverse mass</a:t>
            </a:r>
            <a:endParaRPr lang="en-GB" sz="1200" b="1" baseline="-25000" dirty="0">
              <a:solidFill>
                <a:srgbClr val="E12B0D"/>
              </a:solidFill>
              <a:sym typeface="Symbol" charset="2"/>
            </a:endParaRPr>
          </a:p>
        </p:txBody>
      </p:sp>
      <p:sp>
        <p:nvSpPr>
          <p:cNvPr id="20" name="Text Box 11"/>
          <p:cNvSpPr txBox="1">
            <a:spLocks noChangeArrowheads="1"/>
          </p:cNvSpPr>
          <p:nvPr/>
        </p:nvSpPr>
        <p:spPr bwMode="auto">
          <a:xfrm>
            <a:off x="468055" y="1854420"/>
            <a:ext cx="4112681" cy="279180"/>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200" dirty="0" smtClean="0">
                <a:solidFill>
                  <a:srgbClr val="595959"/>
                </a:solidFill>
              </a:rPr>
              <a:t>Observed and predicted </a:t>
            </a:r>
            <a:r>
              <a:rPr lang="en-US" sz="1200" b="1" dirty="0" err="1" smtClean="0">
                <a:solidFill>
                  <a:srgbClr val="595959"/>
                </a:solidFill>
              </a:rPr>
              <a:t>dielectron</a:t>
            </a:r>
            <a:r>
              <a:rPr lang="en-US" sz="1200" b="1" dirty="0" smtClean="0">
                <a:solidFill>
                  <a:srgbClr val="595959"/>
                </a:solidFill>
              </a:rPr>
              <a:t> mass, </a:t>
            </a:r>
            <a:r>
              <a:rPr lang="en-US" sz="1200" dirty="0" smtClean="0">
                <a:solidFill>
                  <a:srgbClr val="E12B0D"/>
                </a:solidFill>
              </a:rPr>
              <a:t>search bumps</a:t>
            </a:r>
            <a:endParaRPr lang="en-GB" sz="1200" b="1" baseline="-25000" dirty="0">
              <a:solidFill>
                <a:srgbClr val="595959"/>
              </a:solidFill>
              <a:sym typeface="Symbol" charset="2"/>
            </a:endParaRPr>
          </a:p>
        </p:txBody>
      </p:sp>
      <p:sp>
        <p:nvSpPr>
          <p:cNvPr id="21" name="Rectangle 20"/>
          <p:cNvSpPr/>
          <p:nvPr/>
        </p:nvSpPr>
        <p:spPr>
          <a:xfrm>
            <a:off x="422910" y="5562600"/>
            <a:ext cx="4157826" cy="338554"/>
          </a:xfrm>
          <a:prstGeom prst="rect">
            <a:avLst/>
          </a:prstGeom>
        </p:spPr>
        <p:txBody>
          <a:bodyPr wrap="square">
            <a:spAutoFit/>
          </a:bodyPr>
          <a:lstStyle/>
          <a:p>
            <a:pPr lvl="0">
              <a:spcBef>
                <a:spcPts val="1800"/>
              </a:spcBef>
            </a:pPr>
            <a:r>
              <a:rPr lang="en-US" sz="1600" dirty="0" smtClean="0">
                <a:solidFill>
                  <a:srgbClr val="D00209"/>
                </a:solidFill>
                <a:sym typeface="Wingdings"/>
              </a:rPr>
              <a:t>95% CL lower limit:  </a:t>
            </a:r>
            <a:r>
              <a:rPr lang="en-US" sz="1600" i="1" dirty="0" err="1" smtClean="0">
                <a:solidFill>
                  <a:srgbClr val="D00209"/>
                </a:solidFill>
                <a:sym typeface="Wingdings"/>
              </a:rPr>
              <a:t>m</a:t>
            </a:r>
            <a:r>
              <a:rPr lang="en-US" sz="1600" dirty="0" err="1" smtClean="0">
                <a:solidFill>
                  <a:srgbClr val="D00209"/>
                </a:solidFill>
                <a:sym typeface="Wingdings"/>
              </a:rPr>
              <a:t>(</a:t>
            </a:r>
            <a:r>
              <a:rPr lang="en-US" sz="1600" i="1" dirty="0" err="1" smtClean="0">
                <a:solidFill>
                  <a:srgbClr val="D00209"/>
                </a:solidFill>
                <a:sym typeface="Wingdings"/>
              </a:rPr>
              <a:t>Z</a:t>
            </a:r>
            <a:r>
              <a:rPr lang="en-US" sz="400" i="1" dirty="0" smtClean="0">
                <a:solidFill>
                  <a:srgbClr val="D00209"/>
                </a:solidFill>
                <a:sym typeface="Wingdings"/>
              </a:rPr>
              <a:t> </a:t>
            </a:r>
            <a:r>
              <a:rPr lang="en-US" sz="1600" dirty="0" smtClean="0">
                <a:solidFill>
                  <a:srgbClr val="D00209"/>
                </a:solidFill>
                <a:sym typeface="Wingdings"/>
              </a:rPr>
              <a:t>’</a:t>
            </a:r>
            <a:r>
              <a:rPr lang="en-US" sz="1600" baseline="-25000" dirty="0" smtClean="0">
                <a:solidFill>
                  <a:srgbClr val="D00209"/>
                </a:solidFill>
                <a:sym typeface="Wingdings"/>
              </a:rPr>
              <a:t>SSM</a:t>
            </a:r>
            <a:r>
              <a:rPr lang="en-US" sz="1600" dirty="0" smtClean="0">
                <a:solidFill>
                  <a:srgbClr val="D00209"/>
                </a:solidFill>
                <a:sym typeface="Wingdings"/>
              </a:rPr>
              <a:t>) &gt; 1.9 </a:t>
            </a:r>
            <a:r>
              <a:rPr lang="en-US" sz="1600" dirty="0" err="1" smtClean="0">
                <a:solidFill>
                  <a:srgbClr val="D00209"/>
                </a:solidFill>
                <a:sym typeface="Wingdings"/>
              </a:rPr>
              <a:t>TeV</a:t>
            </a:r>
            <a:endParaRPr lang="en-US" sz="1600" baseline="30000" dirty="0" smtClean="0">
              <a:solidFill>
                <a:srgbClr val="D00209"/>
              </a:solidFill>
              <a:ea typeface="Arial" charset="0"/>
              <a:cs typeface="Arial" charset="0"/>
            </a:endParaRPr>
          </a:p>
        </p:txBody>
      </p:sp>
      <p:pic>
        <p:nvPicPr>
          <p:cNvPr id="22" name="Picture 21" descr="Untitled.pdf"/>
          <p:cNvPicPr>
            <a:picLocks noChangeAspect="1"/>
          </p:cNvPicPr>
          <p:nvPr/>
        </p:nvPicPr>
        <mc:AlternateContent>
          <mc:Choice xmlns:ma="http://schemas.microsoft.com/office/mac/drawingml/2008/main" Requires="ma">
            <p:blipFill>
              <a:blip r:embed="rId2"/>
              <a:srcRect l="4372" t="3702" r="3773" b="1280"/>
              <a:stretch>
                <a:fillRect/>
              </a:stretch>
            </p:blipFill>
          </mc:Choice>
          <mc:Fallback>
            <p:blipFill>
              <a:blip r:embed="rId3"/>
              <a:srcRect l="4372" t="3702" r="3773" b="1280"/>
              <a:stretch>
                <a:fillRect/>
              </a:stretch>
            </p:blipFill>
          </mc:Fallback>
        </mc:AlternateContent>
        <p:spPr>
          <a:xfrm>
            <a:off x="12246" y="2127693"/>
            <a:ext cx="4342009" cy="3224102"/>
          </a:xfrm>
          <a:prstGeom prst="rect">
            <a:avLst/>
          </a:prstGeom>
          <a:noFill/>
          <a:ln>
            <a:noFill/>
          </a:ln>
        </p:spPr>
      </p:pic>
      <p:pic>
        <p:nvPicPr>
          <p:cNvPr id="23" name="Picture 22" descr="Untitled.pdf"/>
          <p:cNvPicPr>
            <a:picLocks noChangeAspect="1"/>
          </p:cNvPicPr>
          <p:nvPr/>
        </p:nvPicPr>
        <mc:AlternateContent>
          <mc:Choice xmlns:ma="http://schemas.microsoft.com/office/mac/drawingml/2008/main" Requires="ma">
            <p:blipFill>
              <a:blip r:embed="rId4"/>
              <a:srcRect l="2823" t="3295" r="3958"/>
              <a:stretch>
                <a:fillRect/>
              </a:stretch>
            </p:blipFill>
          </mc:Choice>
          <mc:Fallback>
            <p:blipFill>
              <a:blip r:embed="rId5"/>
              <a:srcRect l="2823" t="3295" r="3958"/>
              <a:stretch>
                <a:fillRect/>
              </a:stretch>
            </p:blipFill>
          </mc:Fallback>
        </mc:AlternateContent>
        <p:spPr>
          <a:xfrm>
            <a:off x="4389557" y="2119250"/>
            <a:ext cx="4678243" cy="3286822"/>
          </a:xfrm>
          <a:prstGeom prst="rect">
            <a:avLst/>
          </a:prstGeom>
          <a:noFill/>
          <a:ln>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6324600"/>
            <a:ext cx="9144000" cy="5334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 name="Picture 2"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478366"/>
            <a:ext cx="9144000" cy="6090047"/>
          </a:xfrm>
          <a:prstGeom prst="rect">
            <a:avLst/>
          </a:prstGeom>
        </p:spPr>
      </p:pic>
      <p:sp>
        <p:nvSpPr>
          <p:cNvPr id="5" name="Rectangle 4"/>
          <p:cNvSpPr/>
          <p:nvPr/>
        </p:nvSpPr>
        <p:spPr>
          <a:xfrm>
            <a:off x="76200" y="76200"/>
            <a:ext cx="9067800" cy="338554"/>
          </a:xfrm>
          <a:prstGeom prst="rect">
            <a:avLst/>
          </a:prstGeom>
        </p:spPr>
        <p:txBody>
          <a:bodyPr wrap="square">
            <a:spAutoFit/>
          </a:bodyPr>
          <a:lstStyle/>
          <a:p>
            <a:r>
              <a:rPr lang="en-US" sz="1600" dirty="0" smtClean="0">
                <a:solidFill>
                  <a:prstClr val="white"/>
                </a:solidFill>
                <a:latin typeface="Trebuchet MS"/>
                <a:cs typeface="Trebuchet MS"/>
              </a:rPr>
              <a:t>Highest mass </a:t>
            </a:r>
            <a:r>
              <a:rPr lang="en-US" sz="1600" dirty="0" err="1" smtClean="0">
                <a:solidFill>
                  <a:prstClr val="white"/>
                </a:solidFill>
                <a:latin typeface="Trebuchet MS"/>
                <a:cs typeface="Trebuchet MS"/>
              </a:rPr>
              <a:t>dielectron</a:t>
            </a:r>
            <a:r>
              <a:rPr lang="en-US" sz="1600" dirty="0" smtClean="0">
                <a:solidFill>
                  <a:prstClr val="white"/>
                </a:solidFill>
                <a:latin typeface="Trebuchet MS"/>
                <a:cs typeface="Trebuchet MS"/>
              </a:rPr>
              <a:t> event observed: </a:t>
            </a:r>
            <a:r>
              <a:rPr lang="en-US" sz="1600" i="1" dirty="0" err="1" smtClean="0">
                <a:solidFill>
                  <a:prstClr val="white"/>
                </a:solidFill>
                <a:latin typeface="Trebuchet MS"/>
                <a:cs typeface="Trebuchet MS"/>
              </a:rPr>
              <a:t>m</a:t>
            </a:r>
            <a:r>
              <a:rPr lang="en-US" sz="1600" dirty="0" err="1" smtClean="0">
                <a:solidFill>
                  <a:prstClr val="white"/>
                </a:solidFill>
                <a:latin typeface="Trebuchet MS"/>
                <a:cs typeface="Trebuchet MS"/>
              </a:rPr>
              <a:t>(</a:t>
            </a:r>
            <a:r>
              <a:rPr lang="en-US" sz="1600" i="1" dirty="0" err="1" smtClean="0">
                <a:solidFill>
                  <a:prstClr val="white"/>
                </a:solidFill>
                <a:latin typeface="Trebuchet MS"/>
                <a:cs typeface="Trebuchet MS"/>
              </a:rPr>
              <a:t>ee</a:t>
            </a:r>
            <a:r>
              <a:rPr lang="en-US" sz="1600" dirty="0" smtClean="0">
                <a:solidFill>
                  <a:prstClr val="white"/>
                </a:solidFill>
                <a:latin typeface="Trebuchet MS"/>
                <a:cs typeface="Trebuchet MS"/>
              </a:rPr>
              <a:t>) = 993 GeV </a:t>
            </a:r>
            <a:r>
              <a:rPr lang="en-US" sz="1100" dirty="0" smtClean="0">
                <a:solidFill>
                  <a:prstClr val="white">
                    <a:lumMod val="95000"/>
                  </a:prstClr>
                </a:solidFill>
                <a:latin typeface="Trebuchet MS"/>
                <a:cs typeface="Trebuchet MS"/>
              </a:rPr>
              <a:t>(only tracks with </a:t>
            </a:r>
            <a:r>
              <a:rPr lang="en-US" sz="1100" i="1" dirty="0" err="1" smtClean="0">
                <a:solidFill>
                  <a:prstClr val="white">
                    <a:lumMod val="95000"/>
                  </a:prstClr>
                </a:solidFill>
                <a:latin typeface="Trebuchet MS"/>
                <a:cs typeface="Trebuchet MS"/>
              </a:rPr>
              <a:t>p</a:t>
            </a:r>
            <a:r>
              <a:rPr lang="en-US" sz="1100" i="1" baseline="-25000" dirty="0" err="1" smtClean="0">
                <a:solidFill>
                  <a:prstClr val="white">
                    <a:lumMod val="95000"/>
                  </a:prstClr>
                </a:solidFill>
                <a:latin typeface="Trebuchet MS"/>
                <a:cs typeface="Trebuchet MS"/>
              </a:rPr>
              <a:t>T</a:t>
            </a:r>
            <a:r>
              <a:rPr lang="en-US" sz="1100" i="1" dirty="0" smtClean="0">
                <a:solidFill>
                  <a:prstClr val="white">
                    <a:lumMod val="95000"/>
                  </a:prstClr>
                </a:solidFill>
                <a:latin typeface="Trebuchet MS"/>
                <a:cs typeface="Trebuchet MS"/>
              </a:rPr>
              <a:t> </a:t>
            </a:r>
            <a:r>
              <a:rPr lang="en-US" sz="1100" dirty="0" smtClean="0">
                <a:solidFill>
                  <a:prstClr val="white">
                    <a:lumMod val="95000"/>
                  </a:prstClr>
                </a:solidFill>
                <a:latin typeface="Trebuchet MS"/>
                <a:cs typeface="Trebuchet MS"/>
              </a:rPr>
              <a:t>&gt; 1 GeV are drawn)</a:t>
            </a:r>
            <a:endParaRPr lang="en-GB" sz="1600" dirty="0">
              <a:solidFill>
                <a:prstClr val="white">
                  <a:lumMod val="95000"/>
                </a:prst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 name="Picture 1"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6858000"/>
          </a:xfrm>
          <a:prstGeom prst="rect">
            <a:avLst/>
          </a:prstGeom>
        </p:spPr>
      </p:pic>
      <p:sp>
        <p:nvSpPr>
          <p:cNvPr id="3" name="Rectangle 2"/>
          <p:cNvSpPr/>
          <p:nvPr/>
        </p:nvSpPr>
        <p:spPr>
          <a:xfrm>
            <a:off x="0" y="6471098"/>
            <a:ext cx="9144000" cy="386902"/>
          </a:xfrm>
          <a:prstGeom prst="rect">
            <a:avLst/>
          </a:prstGeom>
          <a:solidFill>
            <a:schemeClr val="bg1">
              <a:alpha val="60000"/>
            </a:schemeClr>
          </a:solidFill>
        </p:spPr>
        <p:txBody>
          <a:bodyPr wrap="square" bIns="93600">
            <a:spAutoFit/>
          </a:bodyPr>
          <a:lstStyle/>
          <a:p>
            <a:r>
              <a:rPr lang="en-US" sz="1600" dirty="0" smtClean="0">
                <a:solidFill>
                  <a:prstClr val="black">
                    <a:lumMod val="85000"/>
                    <a:lumOff val="15000"/>
                  </a:prstClr>
                </a:solidFill>
                <a:latin typeface="Trebuchet MS"/>
                <a:cs typeface="Trebuchet MS"/>
              </a:rPr>
              <a:t> Highest mass </a:t>
            </a:r>
            <a:r>
              <a:rPr lang="en-US" sz="1600" dirty="0" err="1" smtClean="0">
                <a:solidFill>
                  <a:prstClr val="black">
                    <a:lumMod val="85000"/>
                    <a:lumOff val="15000"/>
                  </a:prstClr>
                </a:solidFill>
                <a:latin typeface="Trebuchet MS"/>
                <a:cs typeface="Trebuchet MS"/>
              </a:rPr>
              <a:t>dimuon</a:t>
            </a:r>
            <a:r>
              <a:rPr lang="en-US" sz="1600" dirty="0" smtClean="0">
                <a:solidFill>
                  <a:prstClr val="black">
                    <a:lumMod val="85000"/>
                    <a:lumOff val="15000"/>
                  </a:prstClr>
                </a:solidFill>
                <a:latin typeface="Trebuchet MS"/>
                <a:cs typeface="Trebuchet MS"/>
              </a:rPr>
              <a:t> event observed: </a:t>
            </a:r>
            <a:r>
              <a:rPr lang="en-US" sz="1600" i="1" dirty="0" err="1" smtClean="0">
                <a:solidFill>
                  <a:prstClr val="black">
                    <a:lumMod val="85000"/>
                    <a:lumOff val="15000"/>
                  </a:prstClr>
                </a:solidFill>
                <a:latin typeface="Trebuchet MS"/>
                <a:cs typeface="Trebuchet MS"/>
              </a:rPr>
              <a:t>m</a:t>
            </a:r>
            <a:r>
              <a:rPr lang="en-US" sz="1600" dirty="0" err="1" smtClean="0">
                <a:solidFill>
                  <a:prstClr val="black">
                    <a:lumMod val="85000"/>
                    <a:lumOff val="15000"/>
                  </a:prstClr>
                </a:solidFill>
                <a:latin typeface="Trebuchet MS"/>
                <a:cs typeface="Trebuchet MS"/>
              </a:rPr>
              <a:t>(</a:t>
            </a:r>
            <a:r>
              <a:rPr lang="en-US" sz="1600" i="1" dirty="0" err="1" smtClean="0">
                <a:solidFill>
                  <a:prstClr val="black">
                    <a:lumMod val="85000"/>
                    <a:lumOff val="15000"/>
                  </a:prstClr>
                </a:solidFill>
                <a:latin typeface="Trebuchet MS"/>
                <a:cs typeface="Trebuchet MS"/>
              </a:rPr>
              <a:t>ee</a:t>
            </a:r>
            <a:r>
              <a:rPr lang="en-US" sz="1600" dirty="0" smtClean="0">
                <a:solidFill>
                  <a:prstClr val="black">
                    <a:lumMod val="85000"/>
                    <a:lumOff val="15000"/>
                  </a:prstClr>
                </a:solidFill>
                <a:latin typeface="Trebuchet MS"/>
                <a:cs typeface="Trebuchet MS"/>
              </a:rPr>
              <a:t>) = 959 GeV </a:t>
            </a:r>
            <a:r>
              <a:rPr lang="en-US" sz="1100" dirty="0" smtClean="0">
                <a:solidFill>
                  <a:prstClr val="black">
                    <a:lumMod val="75000"/>
                    <a:lumOff val="25000"/>
                  </a:prstClr>
                </a:solidFill>
                <a:latin typeface="Trebuchet MS"/>
                <a:cs typeface="Trebuchet MS"/>
              </a:rPr>
              <a:t>(only tracks with </a:t>
            </a:r>
            <a:r>
              <a:rPr lang="en-US" sz="1100" i="1" dirty="0" err="1" smtClean="0">
                <a:solidFill>
                  <a:prstClr val="black">
                    <a:lumMod val="75000"/>
                    <a:lumOff val="25000"/>
                  </a:prstClr>
                </a:solidFill>
                <a:latin typeface="Trebuchet MS"/>
                <a:cs typeface="Trebuchet MS"/>
              </a:rPr>
              <a:t>p</a:t>
            </a:r>
            <a:r>
              <a:rPr lang="en-US" sz="1100" i="1" baseline="-25000" dirty="0" err="1" smtClean="0">
                <a:solidFill>
                  <a:prstClr val="black">
                    <a:lumMod val="75000"/>
                    <a:lumOff val="25000"/>
                  </a:prstClr>
                </a:solidFill>
                <a:latin typeface="Trebuchet MS"/>
                <a:cs typeface="Trebuchet MS"/>
              </a:rPr>
              <a:t>T</a:t>
            </a:r>
            <a:r>
              <a:rPr lang="en-US" sz="1100" i="1" dirty="0" smtClean="0">
                <a:solidFill>
                  <a:prstClr val="black">
                    <a:lumMod val="75000"/>
                    <a:lumOff val="25000"/>
                  </a:prstClr>
                </a:solidFill>
                <a:latin typeface="Trebuchet MS"/>
                <a:cs typeface="Trebuchet MS"/>
              </a:rPr>
              <a:t> </a:t>
            </a:r>
            <a:r>
              <a:rPr lang="en-US" sz="1100" dirty="0" smtClean="0">
                <a:solidFill>
                  <a:prstClr val="black">
                    <a:lumMod val="75000"/>
                    <a:lumOff val="25000"/>
                  </a:prstClr>
                </a:solidFill>
                <a:latin typeface="Trebuchet MS"/>
                <a:cs typeface="Trebuchet MS"/>
              </a:rPr>
              <a:t>&gt; 0.5 GeV are drawn)</a:t>
            </a:r>
            <a:endParaRPr lang="en-GB" sz="1600" dirty="0">
              <a:solidFill>
                <a:prstClr val="black">
                  <a:lumMod val="75000"/>
                  <a:lumOff val="25000"/>
                </a:prst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ATLAS and CMS have unambiguously seen top events</a:t>
            </a:r>
            <a:endParaRPr lang="en-US" sz="2800" dirty="0" smtClean="0">
              <a:solidFill>
                <a:prstClr val="black"/>
              </a:solidFill>
              <a:latin typeface="Arial"/>
              <a:cs typeface="Arial"/>
            </a:endParaRPr>
          </a:p>
          <a:p>
            <a:pPr>
              <a:spcBef>
                <a:spcPts val="600"/>
              </a:spcBef>
            </a:pPr>
            <a:r>
              <a:rPr lang="en-US" sz="2000" dirty="0" smtClean="0">
                <a:solidFill>
                  <a:prstClr val="black"/>
                </a:solidFill>
                <a:latin typeface="Trebuchet MS"/>
                <a:cs typeface="Trebuchet MS"/>
              </a:rPr>
              <a:t>Both experiments measured cross sections and top properties</a:t>
            </a:r>
          </a:p>
        </p:txBody>
      </p:sp>
      <p:sp>
        <p:nvSpPr>
          <p:cNvPr id="13" name="Rectangle 12"/>
          <p:cNvSpPr/>
          <p:nvPr/>
        </p:nvSpPr>
        <p:spPr>
          <a:xfrm>
            <a:off x="0" y="1702764"/>
            <a:ext cx="9144000" cy="45456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4" name="Text Box 11"/>
          <p:cNvSpPr txBox="1">
            <a:spLocks noChangeArrowheads="1"/>
          </p:cNvSpPr>
          <p:nvPr/>
        </p:nvSpPr>
        <p:spPr bwMode="auto">
          <a:xfrm>
            <a:off x="152399" y="1837765"/>
            <a:ext cx="1371601"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pPr>
              <a:spcBef>
                <a:spcPts val="1200"/>
              </a:spcBef>
            </a:pPr>
            <a:r>
              <a:rPr lang="en-US" sz="1600" dirty="0" smtClean="0">
                <a:solidFill>
                  <a:prstClr val="black"/>
                </a:solidFill>
                <a:sym typeface="Symbol" charset="2"/>
              </a:rPr>
              <a:t>Heaviest known particle</a:t>
            </a:r>
          </a:p>
        </p:txBody>
      </p:sp>
      <p:pic>
        <p:nvPicPr>
          <p:cNvPr id="10" name="Picture 9" descr="Untitled.pdf"/>
          <p:cNvPicPr>
            <a:picLocks noChangeAspect="1"/>
          </p:cNvPicPr>
          <p:nvPr/>
        </p:nvPicPr>
        <mc:AlternateContent>
          <mc:Choice xmlns:ma="http://schemas.microsoft.com/office/mac/drawingml/2008/main" Requires="ma">
            <p:blipFill>
              <a:blip r:embed="rId2"/>
              <a:srcRect l="10276" t="3103"/>
              <a:stretch>
                <a:fillRect/>
              </a:stretch>
            </p:blipFill>
          </mc:Choice>
          <mc:Fallback>
            <p:blipFill>
              <a:blip r:embed="rId3"/>
              <a:srcRect l="10276" t="3103"/>
              <a:stretch>
                <a:fillRect/>
              </a:stretch>
            </p:blipFill>
          </mc:Fallback>
        </mc:AlternateContent>
        <p:spPr>
          <a:xfrm>
            <a:off x="3728272" y="1853723"/>
            <a:ext cx="5383977" cy="3937793"/>
          </a:xfrm>
          <a:prstGeom prst="rect">
            <a:avLst/>
          </a:prstGeom>
        </p:spPr>
      </p:pic>
      <p:sp>
        <p:nvSpPr>
          <p:cNvPr id="11" name="TextBox 10"/>
          <p:cNvSpPr txBox="1"/>
          <p:nvPr/>
        </p:nvSpPr>
        <p:spPr>
          <a:xfrm>
            <a:off x="7772400" y="1487320"/>
            <a:ext cx="1371600"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ATLAS-CONF-2011-108</a:t>
            </a:r>
          </a:p>
        </p:txBody>
      </p:sp>
      <p:pic>
        <p:nvPicPr>
          <p:cNvPr id="12" name="Picture 11"/>
          <p:cNvPicPr>
            <a:picLocks noChangeAspect="1"/>
          </p:cNvPicPr>
          <p:nvPr/>
        </p:nvPicPr>
        <p:blipFill>
          <a:blip r:embed="rId4"/>
          <a:stretch>
            <a:fillRect/>
          </a:stretch>
        </p:blipFill>
        <p:spPr>
          <a:xfrm>
            <a:off x="1828800" y="1913965"/>
            <a:ext cx="1447800" cy="1362635"/>
          </a:xfrm>
          <a:prstGeom prst="rect">
            <a:avLst/>
          </a:prstGeom>
          <a:effectLst>
            <a:outerShdw blurRad="203200" dist="38100" dir="2700000">
              <a:srgbClr val="000000">
                <a:alpha val="18000"/>
              </a:srgbClr>
            </a:outerShdw>
          </a:effectLst>
        </p:spPr>
      </p:pic>
      <p:grpSp>
        <p:nvGrpSpPr>
          <p:cNvPr id="4" name="Group 18"/>
          <p:cNvGrpSpPr/>
          <p:nvPr/>
        </p:nvGrpSpPr>
        <p:grpSpPr>
          <a:xfrm>
            <a:off x="152401" y="3590365"/>
            <a:ext cx="3124199" cy="1896035"/>
            <a:chOff x="152401" y="3590365"/>
            <a:chExt cx="3124199" cy="1896035"/>
          </a:xfrm>
        </p:grpSpPr>
        <p:pic>
          <p:nvPicPr>
            <p:cNvPr id="15" name="Picture 14"/>
            <p:cNvPicPr>
              <a:picLocks noChangeAspect="1"/>
            </p:cNvPicPr>
            <p:nvPr/>
          </p:nvPicPr>
          <p:blipFill>
            <a:blip r:embed="rId5"/>
            <a:stretch>
              <a:fillRect/>
            </a:stretch>
          </p:blipFill>
          <p:spPr>
            <a:xfrm>
              <a:off x="1828800" y="4123765"/>
              <a:ext cx="1447800" cy="1362635"/>
            </a:xfrm>
            <a:prstGeom prst="rect">
              <a:avLst/>
            </a:prstGeom>
            <a:effectLst>
              <a:outerShdw blurRad="203200" dist="38100" dir="2700000">
                <a:srgbClr val="000000">
                  <a:alpha val="18000"/>
                </a:srgbClr>
              </a:outerShdw>
            </a:effectLst>
          </p:spPr>
        </p:pic>
        <p:sp>
          <p:nvSpPr>
            <p:cNvPr id="16" name="Text Box 11"/>
            <p:cNvSpPr txBox="1">
              <a:spLocks noChangeArrowheads="1"/>
            </p:cNvSpPr>
            <p:nvPr/>
          </p:nvSpPr>
          <p:spPr bwMode="auto">
            <a:xfrm>
              <a:off x="152401" y="3590365"/>
              <a:ext cx="1981200" cy="340735"/>
            </a:xfrm>
            <a:prstGeom prst="rect">
              <a:avLst/>
            </a:prstGeom>
            <a:noFill/>
            <a:ln w="3175">
              <a:noFill/>
              <a:miter lim="800000"/>
              <a:headEnd/>
              <a:tailEnd/>
            </a:ln>
            <a:effectLst/>
          </p:spPr>
          <p:txBody>
            <a:bodyPr wrap="square" lIns="90000" tIns="46800" rIns="90000" bIns="46800">
              <a:prstTxWarp prst="textNoShape">
                <a:avLst/>
              </a:prstTxWarp>
              <a:spAutoFit/>
            </a:bodyPr>
            <a:lstStyle/>
            <a:p>
              <a:pPr>
                <a:spcBef>
                  <a:spcPts val="1200"/>
                </a:spcBef>
              </a:pPr>
              <a:r>
                <a:rPr lang="en-US" sz="1600" dirty="0" smtClean="0">
                  <a:solidFill>
                    <a:prstClr val="black"/>
                  </a:solidFill>
                  <a:sym typeface="Symbol" charset="2"/>
                </a:rPr>
                <a:t>LHC is </a:t>
              </a:r>
              <a:r>
                <a:rPr lang="en-US" sz="1600" b="1" dirty="0" smtClean="0">
                  <a:solidFill>
                    <a:prstClr val="black"/>
                  </a:solidFill>
                  <a:sym typeface="Symbol" charset="2"/>
                </a:rPr>
                <a:t>top factory</a:t>
              </a:r>
              <a:r>
                <a:rPr lang="en-US" sz="1600" dirty="0" smtClean="0">
                  <a:solidFill>
                    <a:prstClr val="black"/>
                  </a:solidFill>
                  <a:sym typeface="Symbol" charset="2"/>
                </a:rPr>
                <a:t>: </a:t>
              </a:r>
            </a:p>
          </p:txBody>
        </p:sp>
        <p:sp>
          <p:nvSpPr>
            <p:cNvPr id="17" name="Rectangle 16"/>
            <p:cNvSpPr/>
            <p:nvPr/>
          </p:nvSpPr>
          <p:spPr>
            <a:xfrm>
              <a:off x="154519" y="4025205"/>
              <a:ext cx="1369481" cy="1384995"/>
            </a:xfrm>
            <a:prstGeom prst="rect">
              <a:avLst/>
            </a:prstGeom>
          </p:spPr>
          <p:txBody>
            <a:bodyPr wrap="square">
              <a:spAutoFit/>
            </a:bodyPr>
            <a:lstStyle/>
            <a:p>
              <a:pPr marL="0" lvl="1">
                <a:spcBef>
                  <a:spcPts val="1200"/>
                </a:spcBef>
              </a:pPr>
              <a:r>
                <a:rPr lang="en-US" sz="1400" dirty="0" smtClean="0">
                  <a:solidFill>
                    <a:prstClr val="black"/>
                  </a:solidFill>
                  <a:sym typeface="Symbol" charset="2"/>
                </a:rPr>
                <a:t>at 7 </a:t>
              </a:r>
              <a:r>
                <a:rPr lang="en-US" sz="1400" dirty="0" err="1" smtClean="0">
                  <a:solidFill>
                    <a:prstClr val="black"/>
                  </a:solidFill>
                  <a:sym typeface="Symbol" charset="2"/>
                </a:rPr>
                <a:t>TeV</a:t>
              </a:r>
              <a:r>
                <a:rPr lang="en-US" sz="1400" dirty="0" smtClean="0">
                  <a:solidFill>
                    <a:prstClr val="black"/>
                  </a:solidFill>
                  <a:sym typeface="Symbol" charset="2"/>
                </a:rPr>
                <a:t> CM energy: ~25 times larger cross section than at Tevatron</a:t>
              </a:r>
              <a:endParaRPr lang="en-US" sz="1400" dirty="0" smtClean="0">
                <a:solidFill>
                  <a:srgbClr val="D00209"/>
                </a:solidFill>
                <a:sym typeface="Symbol" charset="2"/>
              </a:endParaRPr>
            </a:p>
          </p:txBody>
        </p:sp>
      </p:grpSp>
      <p:sp>
        <p:nvSpPr>
          <p:cNvPr id="8" name="TextBox 7"/>
          <p:cNvSpPr txBox="1"/>
          <p:nvPr/>
        </p:nvSpPr>
        <p:spPr>
          <a:xfrm>
            <a:off x="1" y="5830721"/>
            <a:ext cx="9144000" cy="741935"/>
          </a:xfrm>
          <a:prstGeom prst="rect">
            <a:avLst/>
          </a:prstGeom>
          <a:solidFill>
            <a:srgbClr val="C5FF25"/>
          </a:solidFill>
        </p:spPr>
        <p:txBody>
          <a:bodyPr wrap="square" bIns="140400" rtlCol="0">
            <a:spAutoFit/>
          </a:bodyPr>
          <a:lstStyle/>
          <a:p>
            <a:pPr algn="ctr"/>
            <a:r>
              <a:rPr lang="en-GB" sz="1800" dirty="0" smtClean="0">
                <a:solidFill>
                  <a:prstClr val="black"/>
                </a:solidFill>
              </a:rPr>
              <a:t>First precision measurements of top cross section and mass at LHC</a:t>
            </a:r>
          </a:p>
          <a:p>
            <a:pPr algn="ctr"/>
            <a:r>
              <a:rPr lang="en-GB" sz="1800" dirty="0" smtClean="0">
                <a:solidFill>
                  <a:prstClr val="black"/>
                </a:solidFill>
              </a:rPr>
              <a:t>Searches for new physics in top production and decay</a:t>
            </a:r>
            <a:endParaRPr lang="en-GB" sz="1800" dirty="0">
              <a:solidFill>
                <a:prstClr val="black"/>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635125" y="1123950"/>
            <a:ext cx="5832475" cy="5124450"/>
          </a:xfrm>
          <a:prstGeom prst="rect">
            <a:avLst/>
          </a:prstGeom>
          <a:effectLst>
            <a:outerShdw blurRad="355600" dist="38100" dir="2700000">
              <a:srgbClr val="000000">
                <a:alpha val="22000"/>
              </a:srgbClr>
            </a:outerShdw>
          </a:effectLst>
        </p:spPr>
      </p:pic>
      <p:sp>
        <p:nvSpPr>
          <p:cNvPr id="4" name="TextBox 3"/>
          <p:cNvSpPr txBox="1"/>
          <p:nvPr/>
        </p:nvSpPr>
        <p:spPr>
          <a:xfrm>
            <a:off x="0" y="304800"/>
            <a:ext cx="9144000" cy="544062"/>
          </a:xfrm>
          <a:prstGeom prst="rect">
            <a:avLst/>
          </a:prstGeom>
          <a:solidFill>
            <a:schemeClr val="bg1">
              <a:alpha val="85000"/>
            </a:schemeClr>
          </a:solidFill>
        </p:spPr>
        <p:txBody>
          <a:bodyPr wrap="square" tIns="93600" bIns="140400" rtlCol="0">
            <a:spAutoFit/>
          </a:bodyPr>
          <a:lstStyle/>
          <a:p>
            <a:pPr algn="ctr" defTabSz="914400" fontAlgn="auto">
              <a:spcBef>
                <a:spcPct val="50000"/>
              </a:spcBef>
              <a:spcAft>
                <a:spcPts val="0"/>
              </a:spcAft>
              <a:defRPr/>
            </a:pPr>
            <a:r>
              <a:rPr lang="en-GB" sz="2000" b="1" i="1" kern="0" dirty="0" smtClean="0">
                <a:solidFill>
                  <a:schemeClr val="tx1">
                    <a:lumMod val="75000"/>
                    <a:lumOff val="25000"/>
                  </a:schemeClr>
                </a:solidFill>
                <a:latin typeface="Trebuchet MS"/>
                <a:ea typeface="Arial" charset="0"/>
                <a:cs typeface="Trebuchet MS"/>
              </a:rPr>
              <a:t>Everyday life (and particle physics) are described by the Standard Model</a:t>
            </a:r>
            <a:endParaRPr lang="en-GB" sz="2000" b="1" i="1" kern="0" dirty="0">
              <a:solidFill>
                <a:schemeClr val="tx1">
                  <a:lumMod val="75000"/>
                  <a:lumOff val="25000"/>
                </a:schemeClr>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 name="Rectangle 57"/>
          <p:cNvSpPr/>
          <p:nvPr/>
        </p:nvSpPr>
        <p:spPr>
          <a:xfrm>
            <a:off x="0" y="1702764"/>
            <a:ext cx="9144000" cy="45456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ATLAS and CMS have unambiguously seen top events</a:t>
            </a:r>
            <a:endParaRPr lang="en-US" sz="2800" dirty="0" smtClean="0">
              <a:solidFill>
                <a:prstClr val="black"/>
              </a:solidFill>
              <a:latin typeface="Arial"/>
              <a:cs typeface="Arial"/>
            </a:endParaRPr>
          </a:p>
          <a:p>
            <a:pPr>
              <a:spcBef>
                <a:spcPts val="600"/>
              </a:spcBef>
            </a:pPr>
            <a:r>
              <a:rPr lang="en-US" sz="2000" dirty="0" smtClean="0">
                <a:solidFill>
                  <a:prstClr val="black"/>
                </a:solidFill>
                <a:latin typeface="Trebuchet MS"/>
                <a:cs typeface="Trebuchet MS"/>
              </a:rPr>
              <a:t>Both experiments measured cross sections and top properties</a:t>
            </a:r>
          </a:p>
        </p:txBody>
      </p:sp>
      <p:grpSp>
        <p:nvGrpSpPr>
          <p:cNvPr id="4" name="Group 33"/>
          <p:cNvGrpSpPr>
            <a:grpSpLocks/>
          </p:cNvGrpSpPr>
          <p:nvPr/>
        </p:nvGrpSpPr>
        <p:grpSpPr bwMode="auto">
          <a:xfrm>
            <a:off x="522287" y="2038075"/>
            <a:ext cx="2830513" cy="3281362"/>
            <a:chOff x="2682" y="1720"/>
            <a:chExt cx="1783" cy="2067"/>
          </a:xfrm>
        </p:grpSpPr>
        <p:sp>
          <p:nvSpPr>
            <p:cNvPr id="112" name="Line 34"/>
            <p:cNvSpPr>
              <a:spLocks noChangeShapeType="1"/>
            </p:cNvSpPr>
            <p:nvPr/>
          </p:nvSpPr>
          <p:spPr bwMode="auto">
            <a:xfrm rot="2822672" flipV="1">
              <a:off x="4218" y="2380"/>
              <a:ext cx="175" cy="318"/>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13" name="Line 35"/>
            <p:cNvSpPr>
              <a:spLocks noChangeShapeType="1"/>
            </p:cNvSpPr>
            <p:nvPr/>
          </p:nvSpPr>
          <p:spPr bwMode="auto">
            <a:xfrm flipV="1">
              <a:off x="3475" y="2812"/>
              <a:ext cx="255" cy="312"/>
            </a:xfrm>
            <a:prstGeom prst="line">
              <a:avLst/>
            </a:prstGeom>
            <a:noFill/>
            <a:ln w="25400">
              <a:solidFill>
                <a:srgbClr val="008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14" name="Line 36"/>
            <p:cNvSpPr>
              <a:spLocks noChangeShapeType="1"/>
            </p:cNvSpPr>
            <p:nvPr/>
          </p:nvSpPr>
          <p:spPr bwMode="auto">
            <a:xfrm flipV="1">
              <a:off x="3730" y="2472"/>
              <a:ext cx="86" cy="340"/>
            </a:xfrm>
            <a:prstGeom prst="line">
              <a:avLst/>
            </a:prstGeom>
            <a:noFill/>
            <a:ln w="2540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15" name="Line 37"/>
            <p:cNvSpPr>
              <a:spLocks noChangeShapeType="1"/>
            </p:cNvSpPr>
            <p:nvPr/>
          </p:nvSpPr>
          <p:spPr bwMode="auto">
            <a:xfrm flipH="1" flipV="1">
              <a:off x="3617" y="2103"/>
              <a:ext cx="199" cy="340"/>
            </a:xfrm>
            <a:prstGeom prst="line">
              <a:avLst/>
            </a:prstGeom>
            <a:noFill/>
            <a:ln w="25400">
              <a:solidFill>
                <a:srgbClr val="3333CC"/>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16" name="Line 38"/>
            <p:cNvSpPr>
              <a:spLocks noChangeShapeType="1"/>
            </p:cNvSpPr>
            <p:nvPr/>
          </p:nvSpPr>
          <p:spPr bwMode="auto">
            <a:xfrm flipV="1">
              <a:off x="3815" y="2103"/>
              <a:ext cx="199" cy="369"/>
            </a:xfrm>
            <a:prstGeom prst="line">
              <a:avLst/>
            </a:prstGeom>
            <a:noFill/>
            <a:ln w="25400">
              <a:solidFill>
                <a:srgbClr val="3333CC"/>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17" name="Line 39"/>
            <p:cNvSpPr>
              <a:spLocks noChangeShapeType="1"/>
            </p:cNvSpPr>
            <p:nvPr/>
          </p:nvSpPr>
          <p:spPr bwMode="auto">
            <a:xfrm rot="-862005" flipH="1" flipV="1">
              <a:off x="3587" y="1816"/>
              <a:ext cx="2" cy="285"/>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18" name="Line 40"/>
            <p:cNvSpPr>
              <a:spLocks noChangeShapeType="1"/>
            </p:cNvSpPr>
            <p:nvPr/>
          </p:nvSpPr>
          <p:spPr bwMode="auto">
            <a:xfrm rot="20729990" flipV="1">
              <a:off x="3560" y="1720"/>
              <a:ext cx="104" cy="381"/>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19" name="Line 41"/>
            <p:cNvSpPr>
              <a:spLocks noChangeShapeType="1"/>
            </p:cNvSpPr>
            <p:nvPr/>
          </p:nvSpPr>
          <p:spPr bwMode="auto">
            <a:xfrm rot="-862783" flipH="1" flipV="1">
              <a:off x="3521" y="1733"/>
              <a:ext cx="38" cy="368"/>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0" name="Line 42"/>
            <p:cNvSpPr>
              <a:spLocks noChangeShapeType="1"/>
            </p:cNvSpPr>
            <p:nvPr/>
          </p:nvSpPr>
          <p:spPr bwMode="auto">
            <a:xfrm rot="-866724" flipH="1" flipV="1">
              <a:off x="3439" y="1768"/>
              <a:ext cx="116" cy="335"/>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1" name="Line 43"/>
            <p:cNvSpPr>
              <a:spLocks noChangeShapeType="1"/>
            </p:cNvSpPr>
            <p:nvPr/>
          </p:nvSpPr>
          <p:spPr bwMode="auto">
            <a:xfrm flipV="1">
              <a:off x="4004" y="1877"/>
              <a:ext cx="170" cy="226"/>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2" name="Line 44"/>
            <p:cNvSpPr>
              <a:spLocks noChangeShapeType="1"/>
            </p:cNvSpPr>
            <p:nvPr/>
          </p:nvSpPr>
          <p:spPr bwMode="auto">
            <a:xfrm flipV="1">
              <a:off x="4004" y="1735"/>
              <a:ext cx="142" cy="368"/>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3" name="Line 45"/>
            <p:cNvSpPr>
              <a:spLocks noChangeShapeType="1"/>
            </p:cNvSpPr>
            <p:nvPr/>
          </p:nvSpPr>
          <p:spPr bwMode="auto">
            <a:xfrm flipV="1">
              <a:off x="4004" y="1763"/>
              <a:ext cx="85" cy="312"/>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4" name="Line 46"/>
            <p:cNvSpPr>
              <a:spLocks noChangeShapeType="1"/>
            </p:cNvSpPr>
            <p:nvPr/>
          </p:nvSpPr>
          <p:spPr bwMode="auto">
            <a:xfrm flipV="1">
              <a:off x="4004" y="1735"/>
              <a:ext cx="28" cy="340"/>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5" name="Line 47"/>
            <p:cNvSpPr>
              <a:spLocks noChangeShapeType="1"/>
            </p:cNvSpPr>
            <p:nvPr/>
          </p:nvSpPr>
          <p:spPr bwMode="auto">
            <a:xfrm flipV="1">
              <a:off x="3730" y="2585"/>
              <a:ext cx="397" cy="227"/>
            </a:xfrm>
            <a:prstGeom prst="line">
              <a:avLst/>
            </a:prstGeom>
            <a:noFill/>
            <a:ln w="25400">
              <a:solidFill>
                <a:srgbClr val="FF0000"/>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6" name="Line 48"/>
            <p:cNvSpPr>
              <a:spLocks noChangeShapeType="1"/>
            </p:cNvSpPr>
            <p:nvPr/>
          </p:nvSpPr>
          <p:spPr bwMode="auto">
            <a:xfrm rot="2822672" flipV="1">
              <a:off x="4216" y="2360"/>
              <a:ext cx="100" cy="297"/>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7" name="Line 49"/>
            <p:cNvSpPr>
              <a:spLocks noChangeShapeType="1"/>
            </p:cNvSpPr>
            <p:nvPr/>
          </p:nvSpPr>
          <p:spPr bwMode="auto">
            <a:xfrm rot="2822433" flipV="1">
              <a:off x="4244" y="2260"/>
              <a:ext cx="29" cy="395"/>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8" name="Line 50"/>
            <p:cNvSpPr>
              <a:spLocks noChangeShapeType="1"/>
            </p:cNvSpPr>
            <p:nvPr/>
          </p:nvSpPr>
          <p:spPr bwMode="auto">
            <a:xfrm rot="2824369" flipH="1" flipV="1">
              <a:off x="4209" y="2290"/>
              <a:ext cx="42" cy="325"/>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29" name="Line 51"/>
            <p:cNvSpPr>
              <a:spLocks noChangeShapeType="1"/>
            </p:cNvSpPr>
            <p:nvPr/>
          </p:nvSpPr>
          <p:spPr bwMode="auto">
            <a:xfrm rot="2819366" flipH="1" flipV="1">
              <a:off x="4145" y="2245"/>
              <a:ext cx="113" cy="340"/>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0" name="Oval 52"/>
            <p:cNvSpPr>
              <a:spLocks noChangeArrowheads="1"/>
            </p:cNvSpPr>
            <p:nvPr/>
          </p:nvSpPr>
          <p:spPr bwMode="auto">
            <a:xfrm>
              <a:off x="4099" y="2553"/>
              <a:ext cx="57" cy="57"/>
            </a:xfrm>
            <a:prstGeom prst="ellipse">
              <a:avLst/>
            </a:prstGeom>
            <a:solidFill>
              <a:srgbClr val="FF0000"/>
            </a:solidFill>
            <a:ln w="3175">
              <a:solidFill>
                <a:srgbClr val="FF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31" name="Oval 53"/>
            <p:cNvSpPr>
              <a:spLocks noChangeArrowheads="1"/>
            </p:cNvSpPr>
            <p:nvPr/>
          </p:nvSpPr>
          <p:spPr bwMode="auto">
            <a:xfrm rot="-872067">
              <a:off x="3589" y="2068"/>
              <a:ext cx="57" cy="57"/>
            </a:xfrm>
            <a:prstGeom prst="ellipse">
              <a:avLst/>
            </a:prstGeom>
            <a:solidFill>
              <a:srgbClr val="3333CC"/>
            </a:solidFill>
            <a:ln w="3175">
              <a:solidFill>
                <a:srgbClr val="3333CC"/>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2" name="Oval 54"/>
            <p:cNvSpPr>
              <a:spLocks noChangeArrowheads="1"/>
            </p:cNvSpPr>
            <p:nvPr/>
          </p:nvSpPr>
          <p:spPr bwMode="auto">
            <a:xfrm>
              <a:off x="3989" y="2067"/>
              <a:ext cx="57" cy="57"/>
            </a:xfrm>
            <a:prstGeom prst="ellipse">
              <a:avLst/>
            </a:prstGeom>
            <a:solidFill>
              <a:srgbClr val="3333CC"/>
            </a:solidFill>
            <a:ln w="3175">
              <a:solidFill>
                <a:srgbClr val="3333CC"/>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33" name="Line 55"/>
            <p:cNvSpPr>
              <a:spLocks noChangeShapeType="1"/>
            </p:cNvSpPr>
            <p:nvPr/>
          </p:nvSpPr>
          <p:spPr bwMode="auto">
            <a:xfrm flipV="1">
              <a:off x="3135" y="3124"/>
              <a:ext cx="341" cy="170"/>
            </a:xfrm>
            <a:prstGeom prst="line">
              <a:avLst/>
            </a:prstGeom>
            <a:noFill/>
            <a:ln w="2540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4" name="Line 56"/>
            <p:cNvSpPr>
              <a:spLocks noChangeShapeType="1"/>
            </p:cNvSpPr>
            <p:nvPr/>
          </p:nvSpPr>
          <p:spPr bwMode="auto">
            <a:xfrm>
              <a:off x="3475" y="3124"/>
              <a:ext cx="114" cy="340"/>
            </a:xfrm>
            <a:prstGeom prst="line">
              <a:avLst/>
            </a:prstGeom>
            <a:noFill/>
            <a:ln w="25400">
              <a:solidFill>
                <a:srgbClr val="FF0000"/>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5" name="Line 57"/>
            <p:cNvSpPr>
              <a:spLocks noChangeShapeType="1"/>
            </p:cNvSpPr>
            <p:nvPr/>
          </p:nvSpPr>
          <p:spPr bwMode="auto">
            <a:xfrm rot="2822672">
              <a:off x="3483" y="3492"/>
              <a:ext cx="212" cy="212"/>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6" name="Line 58"/>
            <p:cNvSpPr>
              <a:spLocks noChangeShapeType="1"/>
            </p:cNvSpPr>
            <p:nvPr/>
          </p:nvSpPr>
          <p:spPr bwMode="auto">
            <a:xfrm rot="2822672">
              <a:off x="3487" y="3535"/>
              <a:ext cx="253" cy="132"/>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7" name="Line 59"/>
            <p:cNvSpPr>
              <a:spLocks noChangeShapeType="1"/>
            </p:cNvSpPr>
            <p:nvPr/>
          </p:nvSpPr>
          <p:spPr bwMode="auto">
            <a:xfrm rot="2822672">
              <a:off x="3510" y="3555"/>
              <a:ext cx="279" cy="92"/>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8" name="Line 60"/>
            <p:cNvSpPr>
              <a:spLocks noChangeShapeType="1"/>
            </p:cNvSpPr>
            <p:nvPr/>
          </p:nvSpPr>
          <p:spPr bwMode="auto">
            <a:xfrm rot="2822672">
              <a:off x="3509" y="3580"/>
              <a:ext cx="351" cy="63"/>
            </a:xfrm>
            <a:prstGeom prst="line">
              <a:avLst/>
            </a:prstGeom>
            <a:noFill/>
            <a:ln w="19050">
              <a:solidFill>
                <a:schemeClr val="tx1"/>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39" name="Oval 61"/>
            <p:cNvSpPr>
              <a:spLocks noChangeArrowheads="1"/>
            </p:cNvSpPr>
            <p:nvPr/>
          </p:nvSpPr>
          <p:spPr bwMode="auto">
            <a:xfrm>
              <a:off x="3560" y="3436"/>
              <a:ext cx="57" cy="57"/>
            </a:xfrm>
            <a:prstGeom prst="ellipse">
              <a:avLst/>
            </a:prstGeom>
            <a:solidFill>
              <a:srgbClr val="FF0000"/>
            </a:solidFill>
            <a:ln w="3175">
              <a:solidFill>
                <a:srgbClr val="FF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40" name="Line 62"/>
            <p:cNvSpPr>
              <a:spLocks noChangeShapeType="1"/>
            </p:cNvSpPr>
            <p:nvPr/>
          </p:nvSpPr>
          <p:spPr bwMode="auto">
            <a:xfrm flipH="1" flipV="1">
              <a:off x="2682" y="3266"/>
              <a:ext cx="481" cy="28"/>
            </a:xfrm>
            <a:prstGeom prst="line">
              <a:avLst/>
            </a:prstGeom>
            <a:noFill/>
            <a:ln w="25400">
              <a:solidFill>
                <a:srgbClr val="3333CC"/>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41" name="Line 63"/>
            <p:cNvSpPr>
              <a:spLocks noChangeShapeType="1"/>
            </p:cNvSpPr>
            <p:nvPr/>
          </p:nvSpPr>
          <p:spPr bwMode="auto">
            <a:xfrm flipH="1">
              <a:off x="2852" y="3294"/>
              <a:ext cx="283" cy="283"/>
            </a:xfrm>
            <a:prstGeom prst="line">
              <a:avLst/>
            </a:prstGeom>
            <a:noFill/>
            <a:ln w="25400">
              <a:solidFill>
                <a:srgbClr val="3333CC"/>
              </a:solidFill>
              <a:prstDash val="sysDot"/>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42" name="Oval 64"/>
            <p:cNvSpPr>
              <a:spLocks noChangeArrowheads="1"/>
            </p:cNvSpPr>
            <p:nvPr/>
          </p:nvSpPr>
          <p:spPr bwMode="auto">
            <a:xfrm>
              <a:off x="3795" y="2415"/>
              <a:ext cx="57" cy="57"/>
            </a:xfrm>
            <a:prstGeom prst="ellipse">
              <a:avLst/>
            </a:prstGeom>
            <a:solidFill>
              <a:schemeClr val="tx1"/>
            </a:solidFill>
            <a:ln w="3175">
              <a:solidFill>
                <a:schemeClr val="tx1"/>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43" name="Oval 65"/>
            <p:cNvSpPr>
              <a:spLocks noChangeArrowheads="1"/>
            </p:cNvSpPr>
            <p:nvPr/>
          </p:nvSpPr>
          <p:spPr bwMode="auto">
            <a:xfrm>
              <a:off x="3123" y="3261"/>
              <a:ext cx="57" cy="57"/>
            </a:xfrm>
            <a:prstGeom prst="ellipse">
              <a:avLst/>
            </a:prstGeom>
            <a:solidFill>
              <a:schemeClr val="tx1"/>
            </a:solidFill>
            <a:ln w="3175">
              <a:solidFill>
                <a:schemeClr val="tx1"/>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44" name="Oval 66"/>
            <p:cNvSpPr>
              <a:spLocks noChangeArrowheads="1"/>
            </p:cNvSpPr>
            <p:nvPr/>
          </p:nvSpPr>
          <p:spPr bwMode="auto">
            <a:xfrm>
              <a:off x="3710" y="2784"/>
              <a:ext cx="57" cy="57"/>
            </a:xfrm>
            <a:prstGeom prst="ellipse">
              <a:avLst/>
            </a:prstGeom>
            <a:solidFill>
              <a:srgbClr val="008000"/>
            </a:solidFill>
            <a:ln w="3175">
              <a:solidFill>
                <a:srgbClr val="008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145" name="Oval 67"/>
            <p:cNvSpPr>
              <a:spLocks noChangeArrowheads="1"/>
            </p:cNvSpPr>
            <p:nvPr/>
          </p:nvSpPr>
          <p:spPr bwMode="auto">
            <a:xfrm>
              <a:off x="3451" y="3099"/>
              <a:ext cx="57" cy="57"/>
            </a:xfrm>
            <a:prstGeom prst="ellipse">
              <a:avLst/>
            </a:prstGeom>
            <a:solidFill>
              <a:srgbClr val="008000"/>
            </a:solidFill>
            <a:ln w="3175">
              <a:solidFill>
                <a:srgbClr val="008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146" name="Picture 68" descr="dd00942_[1]"/>
            <p:cNvPicPr>
              <a:picLocks noChangeAspect="1" noChangeArrowheads="1"/>
            </p:cNvPicPr>
            <p:nvPr/>
          </p:nvPicPr>
          <p:blipFill>
            <a:blip r:embed="rId3"/>
            <a:srcRect/>
            <a:stretch>
              <a:fillRect/>
            </a:stretch>
          </p:blipFill>
          <p:spPr bwMode="auto">
            <a:xfrm>
              <a:off x="3520" y="2861"/>
              <a:ext cx="226" cy="174"/>
            </a:xfrm>
            <a:prstGeom prst="rect">
              <a:avLst/>
            </a:prstGeom>
            <a:noFill/>
          </p:spPr>
        </p:pic>
        <p:graphicFrame>
          <p:nvGraphicFramePr>
            <p:cNvPr id="147" name="Object 69"/>
            <p:cNvGraphicFramePr>
              <a:graphicFrameLocks noChangeAspect="1"/>
            </p:cNvGraphicFramePr>
            <p:nvPr/>
          </p:nvGraphicFramePr>
          <p:xfrm>
            <a:off x="3534" y="2190"/>
            <a:ext cx="131" cy="167"/>
          </p:xfrm>
          <a:graphic>
            <a:graphicData uri="http://schemas.openxmlformats.org/presentationml/2006/ole">
              <p:oleObj spid="_x0000_s3846146" name="Equation" r:id="rId4" imgW="139680" imgH="177480" progId="Equation.DSMT4">
                <p:embed/>
              </p:oleObj>
            </a:graphicData>
          </a:graphic>
        </p:graphicFrame>
        <p:graphicFrame>
          <p:nvGraphicFramePr>
            <p:cNvPr id="148" name="Object 70"/>
            <p:cNvGraphicFramePr>
              <a:graphicFrameLocks noChangeAspect="1"/>
            </p:cNvGraphicFramePr>
            <p:nvPr/>
          </p:nvGraphicFramePr>
          <p:xfrm>
            <a:off x="3968" y="2191"/>
            <a:ext cx="131" cy="167"/>
          </p:xfrm>
          <a:graphic>
            <a:graphicData uri="http://schemas.openxmlformats.org/presentationml/2006/ole">
              <p:oleObj spid="_x0000_s3846147" name="Equation" r:id="rId5" imgW="139680" imgH="177480" progId="Equation.DSMT4">
                <p:embed/>
              </p:oleObj>
            </a:graphicData>
          </a:graphic>
        </p:graphicFrame>
        <p:graphicFrame>
          <p:nvGraphicFramePr>
            <p:cNvPr id="149" name="Object 71"/>
            <p:cNvGraphicFramePr>
              <a:graphicFrameLocks noChangeAspect="1"/>
            </p:cNvGraphicFramePr>
            <p:nvPr/>
          </p:nvGraphicFramePr>
          <p:xfrm>
            <a:off x="4031" y="2645"/>
            <a:ext cx="119" cy="167"/>
          </p:xfrm>
          <a:graphic>
            <a:graphicData uri="http://schemas.openxmlformats.org/presentationml/2006/ole">
              <p:oleObj spid="_x0000_s3846148" name="Equation" r:id="rId6" imgW="126720" imgH="177480" progId="Equation.DSMT4">
                <p:embed/>
              </p:oleObj>
            </a:graphicData>
          </a:graphic>
        </p:graphicFrame>
        <p:graphicFrame>
          <p:nvGraphicFramePr>
            <p:cNvPr id="150" name="Object 72"/>
            <p:cNvGraphicFramePr>
              <a:graphicFrameLocks noChangeAspect="1"/>
            </p:cNvGraphicFramePr>
            <p:nvPr/>
          </p:nvGraphicFramePr>
          <p:xfrm>
            <a:off x="3583" y="3237"/>
            <a:ext cx="119" cy="167"/>
          </p:xfrm>
          <a:graphic>
            <a:graphicData uri="http://schemas.openxmlformats.org/presentationml/2006/ole">
              <p:oleObj spid="_x0000_s3846149" name="Equation" r:id="rId7" imgW="126720" imgH="177480" progId="Equation.DSMT4">
                <p:embed/>
              </p:oleObj>
            </a:graphicData>
          </a:graphic>
        </p:graphicFrame>
        <p:graphicFrame>
          <p:nvGraphicFramePr>
            <p:cNvPr id="151" name="Object 73"/>
            <p:cNvGraphicFramePr>
              <a:graphicFrameLocks noChangeAspect="1"/>
            </p:cNvGraphicFramePr>
            <p:nvPr/>
          </p:nvGraphicFramePr>
          <p:xfrm>
            <a:off x="3581" y="2535"/>
            <a:ext cx="191" cy="155"/>
          </p:xfrm>
          <a:graphic>
            <a:graphicData uri="http://schemas.openxmlformats.org/presentationml/2006/ole">
              <p:oleObj spid="_x0000_s3846150" name="Equation" r:id="rId8" imgW="203040" imgH="164880" progId="Equation.DSMT4">
                <p:embed/>
              </p:oleObj>
            </a:graphicData>
          </a:graphic>
        </p:graphicFrame>
        <p:graphicFrame>
          <p:nvGraphicFramePr>
            <p:cNvPr id="152" name="Object 74"/>
            <p:cNvGraphicFramePr>
              <a:graphicFrameLocks noChangeAspect="1"/>
            </p:cNvGraphicFramePr>
            <p:nvPr/>
          </p:nvGraphicFramePr>
          <p:xfrm>
            <a:off x="3171" y="3039"/>
            <a:ext cx="191" cy="155"/>
          </p:xfrm>
          <a:graphic>
            <a:graphicData uri="http://schemas.openxmlformats.org/presentationml/2006/ole">
              <p:oleObj spid="_x0000_s3846151" name="Equation" r:id="rId9" imgW="203040" imgH="164880" progId="Equation.DSMT4">
                <p:embed/>
              </p:oleObj>
            </a:graphicData>
          </a:graphic>
        </p:graphicFrame>
        <p:graphicFrame>
          <p:nvGraphicFramePr>
            <p:cNvPr id="153" name="Object 75"/>
            <p:cNvGraphicFramePr>
              <a:graphicFrameLocks noChangeAspect="1"/>
            </p:cNvGraphicFramePr>
            <p:nvPr/>
          </p:nvGraphicFramePr>
          <p:xfrm>
            <a:off x="2781" y="3108"/>
            <a:ext cx="119" cy="143"/>
          </p:xfrm>
          <a:graphic>
            <a:graphicData uri="http://schemas.openxmlformats.org/presentationml/2006/ole">
              <p:oleObj spid="_x0000_s3846152" name="Equation" r:id="rId10" imgW="127000" imgH="152400" progId="Equation.DSMT4">
                <p:embed/>
              </p:oleObj>
            </a:graphicData>
          </a:graphic>
        </p:graphicFrame>
        <p:graphicFrame>
          <p:nvGraphicFramePr>
            <p:cNvPr id="154" name="Object 76"/>
            <p:cNvGraphicFramePr>
              <a:graphicFrameLocks noChangeAspect="1"/>
            </p:cNvGraphicFramePr>
            <p:nvPr/>
          </p:nvGraphicFramePr>
          <p:xfrm>
            <a:off x="2931" y="3532"/>
            <a:ext cx="119" cy="131"/>
          </p:xfrm>
          <a:graphic>
            <a:graphicData uri="http://schemas.openxmlformats.org/presentationml/2006/ole">
              <p:oleObj spid="_x0000_s3846153" name="Equation" r:id="rId11" imgW="126720" imgH="139680" progId="Equation.DSMT4">
                <p:embed/>
              </p:oleObj>
            </a:graphicData>
          </a:graphic>
        </p:graphicFrame>
        <p:graphicFrame>
          <p:nvGraphicFramePr>
            <p:cNvPr id="155" name="Object 77"/>
            <p:cNvGraphicFramePr>
              <a:graphicFrameLocks noChangeAspect="1"/>
            </p:cNvGraphicFramePr>
            <p:nvPr/>
          </p:nvGraphicFramePr>
          <p:xfrm>
            <a:off x="3597" y="2714"/>
            <a:ext cx="95" cy="167"/>
          </p:xfrm>
          <a:graphic>
            <a:graphicData uri="http://schemas.openxmlformats.org/presentationml/2006/ole">
              <p:oleObj spid="_x0000_s3846154" name="Equation" r:id="rId12" imgW="101520" imgH="177480" progId="Equation.DSMT4">
                <p:embed/>
              </p:oleObj>
            </a:graphicData>
          </a:graphic>
        </p:graphicFrame>
        <p:graphicFrame>
          <p:nvGraphicFramePr>
            <p:cNvPr id="156" name="Object 78"/>
            <p:cNvGraphicFramePr>
              <a:graphicFrameLocks noChangeAspect="1"/>
            </p:cNvGraphicFramePr>
            <p:nvPr/>
          </p:nvGraphicFramePr>
          <p:xfrm>
            <a:off x="3437" y="2925"/>
            <a:ext cx="95" cy="167"/>
          </p:xfrm>
          <a:graphic>
            <a:graphicData uri="http://schemas.openxmlformats.org/presentationml/2006/ole">
              <p:oleObj spid="_x0000_s3846155" name="Equation" r:id="rId13" imgW="101520" imgH="177480" progId="Equation.DSMT4">
                <p:embed/>
              </p:oleObj>
            </a:graphicData>
          </a:graphic>
        </p:graphicFrame>
      </p:grpSp>
      <p:sp>
        <p:nvSpPr>
          <p:cNvPr id="157" name="TextBox 156"/>
          <p:cNvSpPr txBox="1"/>
          <p:nvPr/>
        </p:nvSpPr>
        <p:spPr>
          <a:xfrm>
            <a:off x="457200" y="5549212"/>
            <a:ext cx="3108468" cy="276999"/>
          </a:xfrm>
          <a:prstGeom prst="rect">
            <a:avLst/>
          </a:prstGeom>
          <a:noFill/>
        </p:spPr>
        <p:txBody>
          <a:bodyPr wrap="none" rtlCol="0">
            <a:spAutoFit/>
          </a:bodyPr>
          <a:lstStyle/>
          <a:p>
            <a:r>
              <a:rPr lang="en-GB" sz="1200" dirty="0" smtClean="0">
                <a:solidFill>
                  <a:prstClr val="black">
                    <a:lumMod val="50000"/>
                    <a:lumOff val="50000"/>
                  </a:prstClr>
                </a:solidFill>
                <a:latin typeface="Trebuchet MS"/>
                <a:cs typeface="Trebuchet MS"/>
              </a:rPr>
              <a:t>Sketch of top pair production and decay…</a:t>
            </a:r>
            <a:endParaRPr lang="en-GB" sz="1200" dirty="0">
              <a:solidFill>
                <a:prstClr val="black">
                  <a:lumMod val="50000"/>
                  <a:lumOff val="50000"/>
                </a:prstClr>
              </a:solidFill>
              <a:latin typeface="Trebuchet MS"/>
              <a:cs typeface="Trebuchet MS"/>
            </a:endParaRPr>
          </a:p>
        </p:txBody>
      </p:sp>
      <p:pic>
        <p:nvPicPr>
          <p:cNvPr id="55" name="Picture 54"/>
          <p:cNvPicPr>
            <a:picLocks noChangeAspect="1"/>
          </p:cNvPicPr>
          <p:nvPr/>
        </p:nvPicPr>
        <p:blipFill>
          <a:blip r:embed="rId14">
            <a:duotone>
              <a:schemeClr val="accent2">
                <a:shade val="45000"/>
                <a:satMod val="135000"/>
              </a:schemeClr>
              <a:prstClr val="white"/>
            </a:duotone>
          </a:blip>
          <a:srcRect r="5380"/>
          <a:stretch>
            <a:fillRect/>
          </a:stretch>
        </p:blipFill>
        <p:spPr>
          <a:xfrm>
            <a:off x="238918" y="1447800"/>
            <a:ext cx="1046957" cy="733650"/>
          </a:xfrm>
          <a:prstGeom prst="rect">
            <a:avLst/>
          </a:prstGeom>
          <a:effectLst>
            <a:outerShdw blurRad="190500" dist="38100" dir="2700000">
              <a:srgbClr val="000000">
                <a:alpha val="16000"/>
              </a:srgbClr>
            </a:outerShdw>
          </a:effectLst>
        </p:spPr>
      </p:pic>
      <p:grpSp>
        <p:nvGrpSpPr>
          <p:cNvPr id="5" name="Group 58"/>
          <p:cNvGrpSpPr/>
          <p:nvPr/>
        </p:nvGrpSpPr>
        <p:grpSpPr>
          <a:xfrm>
            <a:off x="3953705" y="1447800"/>
            <a:ext cx="4961695" cy="4737706"/>
            <a:chOff x="3953705" y="1447800"/>
            <a:chExt cx="4961695" cy="4737706"/>
          </a:xfrm>
        </p:grpSpPr>
        <p:pic>
          <p:nvPicPr>
            <p:cNvPr id="12" name="Picture 11"/>
            <p:cNvPicPr>
              <a:picLocks noChangeAspect="1"/>
            </p:cNvPicPr>
            <p:nvPr/>
          </p:nvPicPr>
          <p:blipFill>
            <a:blip r:embed="rId15"/>
            <a:stretch>
              <a:fillRect/>
            </a:stretch>
          </p:blipFill>
          <p:spPr>
            <a:xfrm>
              <a:off x="3953705" y="1892804"/>
              <a:ext cx="4656895" cy="4292702"/>
            </a:xfrm>
            <a:prstGeom prst="rect">
              <a:avLst/>
            </a:prstGeom>
          </p:spPr>
        </p:pic>
        <p:sp>
          <p:nvSpPr>
            <p:cNvPr id="61" name="Rectangle 60"/>
            <p:cNvSpPr/>
            <p:nvPr/>
          </p:nvSpPr>
          <p:spPr>
            <a:xfrm>
              <a:off x="6858000" y="4374625"/>
              <a:ext cx="1779504" cy="16140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8" name="TextBox 107"/>
            <p:cNvSpPr txBox="1"/>
            <p:nvPr/>
          </p:nvSpPr>
          <p:spPr>
            <a:xfrm>
              <a:off x="6019800" y="5549212"/>
              <a:ext cx="2890535" cy="276999"/>
            </a:xfrm>
            <a:prstGeom prst="rect">
              <a:avLst/>
            </a:prstGeom>
            <a:noFill/>
          </p:spPr>
          <p:txBody>
            <a:bodyPr wrap="none" rtlCol="0">
              <a:spAutoFit/>
            </a:bodyPr>
            <a:lstStyle/>
            <a:p>
              <a:r>
                <a:rPr lang="en-GB" sz="1200" dirty="0" smtClean="0">
                  <a:solidFill>
                    <a:prstClr val="black">
                      <a:lumMod val="50000"/>
                      <a:lumOff val="50000"/>
                    </a:prstClr>
                  </a:solidFill>
                  <a:latin typeface="Trebuchet MS"/>
                  <a:cs typeface="Trebuchet MS"/>
                </a:rPr>
                <a:t>and as it looks like in the CMS detector</a:t>
              </a:r>
              <a:endParaRPr lang="en-GB" sz="1200" dirty="0">
                <a:solidFill>
                  <a:prstClr val="black">
                    <a:lumMod val="50000"/>
                    <a:lumOff val="50000"/>
                  </a:prstClr>
                </a:solidFill>
                <a:latin typeface="Trebuchet MS"/>
                <a:cs typeface="Trebuchet MS"/>
              </a:endParaRPr>
            </a:p>
          </p:txBody>
        </p:sp>
        <p:pic>
          <p:nvPicPr>
            <p:cNvPr id="57" name="Picture 56"/>
            <p:cNvPicPr>
              <a:picLocks noChangeAspect="1"/>
            </p:cNvPicPr>
            <p:nvPr/>
          </p:nvPicPr>
          <p:blipFill>
            <a:blip r:embed="rId16">
              <a:duotone>
                <a:schemeClr val="accent2">
                  <a:shade val="45000"/>
                  <a:satMod val="135000"/>
                </a:schemeClr>
                <a:prstClr val="white"/>
              </a:duotone>
            </a:blip>
            <a:stretch>
              <a:fillRect/>
            </a:stretch>
          </p:blipFill>
          <p:spPr>
            <a:xfrm>
              <a:off x="7868443" y="1447800"/>
              <a:ext cx="1046957" cy="753864"/>
            </a:xfrm>
            <a:prstGeom prst="rect">
              <a:avLst/>
            </a:prstGeom>
            <a:effectLst>
              <a:outerShdw blurRad="190500" dist="38100" dir="2700000">
                <a:srgbClr val="000000">
                  <a:alpha val="16000"/>
                </a:srgbClr>
              </a:outerShdw>
            </a:effectLst>
          </p:spPr>
        </p:pic>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 name="Rectangle 57"/>
          <p:cNvSpPr/>
          <p:nvPr/>
        </p:nvSpPr>
        <p:spPr>
          <a:xfrm>
            <a:off x="0" y="1702764"/>
            <a:ext cx="9144000" cy="45456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ATLAS and CMS have unambiguously seen top events</a:t>
            </a:r>
            <a:endParaRPr lang="en-US" sz="2800" dirty="0" smtClean="0">
              <a:solidFill>
                <a:prstClr val="black"/>
              </a:solidFill>
              <a:latin typeface="Arial"/>
              <a:cs typeface="Arial"/>
            </a:endParaRPr>
          </a:p>
          <a:p>
            <a:pPr>
              <a:spcBef>
                <a:spcPts val="600"/>
              </a:spcBef>
            </a:pPr>
            <a:r>
              <a:rPr lang="en-US" sz="2000" dirty="0" smtClean="0">
                <a:solidFill>
                  <a:prstClr val="black"/>
                </a:solidFill>
                <a:latin typeface="Trebuchet MS"/>
                <a:cs typeface="Trebuchet MS"/>
              </a:rPr>
              <a:t>Both experiments measured cross sections and top properties</a:t>
            </a:r>
          </a:p>
        </p:txBody>
      </p:sp>
      <p:pic>
        <p:nvPicPr>
          <p:cNvPr id="12" name="Picture 11"/>
          <p:cNvPicPr>
            <a:picLocks noChangeAspect="1"/>
          </p:cNvPicPr>
          <p:nvPr/>
        </p:nvPicPr>
        <p:blipFill>
          <a:blip r:embed="rId2"/>
          <a:stretch>
            <a:fillRect/>
          </a:stretch>
        </p:blipFill>
        <p:spPr>
          <a:xfrm>
            <a:off x="3953705" y="1892804"/>
            <a:ext cx="4656895" cy="4292702"/>
          </a:xfrm>
          <a:prstGeom prst="rect">
            <a:avLst/>
          </a:prstGeom>
        </p:spPr>
      </p:pic>
      <p:sp>
        <p:nvSpPr>
          <p:cNvPr id="61" name="Rectangle 60"/>
          <p:cNvSpPr/>
          <p:nvPr/>
        </p:nvSpPr>
        <p:spPr>
          <a:xfrm>
            <a:off x="6858000" y="4374625"/>
            <a:ext cx="1779504" cy="16140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8" name="TextBox 107"/>
          <p:cNvSpPr txBox="1"/>
          <p:nvPr/>
        </p:nvSpPr>
        <p:spPr>
          <a:xfrm>
            <a:off x="6019800" y="5549212"/>
            <a:ext cx="2890535" cy="276999"/>
          </a:xfrm>
          <a:prstGeom prst="rect">
            <a:avLst/>
          </a:prstGeom>
          <a:noFill/>
        </p:spPr>
        <p:txBody>
          <a:bodyPr wrap="none" rtlCol="0">
            <a:spAutoFit/>
          </a:bodyPr>
          <a:lstStyle/>
          <a:p>
            <a:r>
              <a:rPr lang="en-GB" sz="1200" dirty="0" smtClean="0">
                <a:solidFill>
                  <a:prstClr val="black">
                    <a:lumMod val="50000"/>
                    <a:lumOff val="50000"/>
                  </a:prstClr>
                </a:solidFill>
                <a:latin typeface="Trebuchet MS"/>
                <a:cs typeface="Trebuchet MS"/>
              </a:rPr>
              <a:t>and as it looks like in the CMS detector</a:t>
            </a:r>
            <a:endParaRPr lang="en-GB" sz="1200" dirty="0">
              <a:solidFill>
                <a:prstClr val="black">
                  <a:lumMod val="50000"/>
                  <a:lumOff val="50000"/>
                </a:prstClr>
              </a:solidFill>
              <a:latin typeface="Trebuchet MS"/>
              <a:cs typeface="Trebuchet MS"/>
            </a:endParaRPr>
          </a:p>
        </p:txBody>
      </p:sp>
      <p:pic>
        <p:nvPicPr>
          <p:cNvPr id="57" name="Picture 56"/>
          <p:cNvPicPr>
            <a:picLocks noChangeAspect="1"/>
          </p:cNvPicPr>
          <p:nvPr/>
        </p:nvPicPr>
        <p:blipFill>
          <a:blip r:embed="rId3">
            <a:duotone>
              <a:schemeClr val="accent2">
                <a:shade val="45000"/>
                <a:satMod val="135000"/>
              </a:schemeClr>
              <a:prstClr val="white"/>
            </a:duotone>
          </a:blip>
          <a:stretch>
            <a:fillRect/>
          </a:stretch>
        </p:blipFill>
        <p:spPr>
          <a:xfrm>
            <a:off x="7868443" y="1447800"/>
            <a:ext cx="1046957" cy="753864"/>
          </a:xfrm>
          <a:prstGeom prst="rect">
            <a:avLst/>
          </a:prstGeom>
          <a:effectLst>
            <a:outerShdw blurRad="190500" dist="38100" dir="2700000">
              <a:srgbClr val="000000">
                <a:alpha val="16000"/>
              </a:srgbClr>
            </a:outerShdw>
          </a:effectLst>
        </p:spPr>
      </p:pic>
      <p:pic>
        <p:nvPicPr>
          <p:cNvPr id="60" name="Picture 59" descr="Untitled.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64587" y="2200808"/>
            <a:ext cx="3821613" cy="3666592"/>
          </a:xfrm>
          <a:prstGeom prst="rect">
            <a:avLst/>
          </a:prstGeom>
        </p:spPr>
      </p:pic>
      <p:sp>
        <p:nvSpPr>
          <p:cNvPr id="62" name="TextBox 61"/>
          <p:cNvSpPr txBox="1"/>
          <p:nvPr/>
        </p:nvSpPr>
        <p:spPr>
          <a:xfrm>
            <a:off x="609600" y="1905000"/>
            <a:ext cx="2042521" cy="461665"/>
          </a:xfrm>
          <a:prstGeom prst="rect">
            <a:avLst/>
          </a:prstGeom>
          <a:noFill/>
        </p:spPr>
        <p:txBody>
          <a:bodyPr wrap="none" rtlCol="0">
            <a:spAutoFit/>
          </a:bodyPr>
          <a:lstStyle/>
          <a:p>
            <a:r>
              <a:rPr lang="en-GB" sz="1200" b="1" dirty="0" smtClean="0">
                <a:solidFill>
                  <a:prstClr val="black">
                    <a:lumMod val="50000"/>
                    <a:lumOff val="50000"/>
                  </a:prstClr>
                </a:solidFill>
                <a:latin typeface="Trebuchet MS"/>
                <a:cs typeface="Trebuchet MS"/>
              </a:rPr>
              <a:t>Clean top reconstruction </a:t>
            </a:r>
          </a:p>
          <a:p>
            <a:r>
              <a:rPr lang="en-GB" sz="1200" dirty="0" smtClean="0">
                <a:solidFill>
                  <a:prstClr val="black">
                    <a:lumMod val="50000"/>
                    <a:lumOff val="50000"/>
                  </a:prstClr>
                </a:solidFill>
                <a:latin typeface="Trebuchet MS"/>
                <a:cs typeface="Trebuchet MS"/>
              </a:rPr>
              <a:t>(here: hadronic top mass)</a:t>
            </a:r>
            <a:endParaRPr lang="en-GB" sz="1200" dirty="0">
              <a:solidFill>
                <a:prstClr val="black">
                  <a:lumMod val="50000"/>
                  <a:lumOff val="50000"/>
                </a:prstClr>
              </a:solidFill>
              <a:latin typeface="Trebuchet MS"/>
              <a:cs typeface="Trebuchet MS"/>
            </a:endParaRPr>
          </a:p>
        </p:txBody>
      </p:sp>
      <p:sp>
        <p:nvSpPr>
          <p:cNvPr id="63" name="Rectangle 62"/>
          <p:cNvSpPr/>
          <p:nvPr/>
        </p:nvSpPr>
        <p:spPr>
          <a:xfrm rot="16200000">
            <a:off x="3124072" y="2819635"/>
            <a:ext cx="1326004" cy="215444"/>
          </a:xfrm>
          <a:prstGeom prst="rect">
            <a:avLst/>
          </a:prstGeom>
        </p:spPr>
        <p:txBody>
          <a:bodyPr wrap="none">
            <a:spAutoFit/>
          </a:bodyPr>
          <a:lstStyle/>
          <a:p>
            <a:r>
              <a:rPr lang="en-US" sz="800" dirty="0" smtClean="0">
                <a:solidFill>
                  <a:srgbClr val="595959"/>
                </a:solidFill>
              </a:rPr>
              <a:t>ATLAS-CONF-2011-120/</a:t>
            </a:r>
            <a:endParaRPr lang="en-GB" sz="800" dirty="0">
              <a:solidFill>
                <a:srgbClr val="595959"/>
              </a:solidFill>
            </a:endParaRPr>
          </a:p>
        </p:txBody>
      </p:sp>
    </p:spTree>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Electroweak and QCD measurements</a:t>
            </a:r>
          </a:p>
          <a:p>
            <a:pPr>
              <a:spcBef>
                <a:spcPts val="600"/>
              </a:spcBef>
            </a:pPr>
            <a:r>
              <a:rPr lang="en-US" sz="2000" dirty="0" smtClean="0">
                <a:solidFill>
                  <a:prstClr val="black"/>
                </a:solidFill>
                <a:latin typeface="Trebuchet MS"/>
                <a:cs typeface="Trebuchet MS"/>
              </a:rPr>
              <a:t>Lots of truly novel results at unexplored centre-of-mass energies</a:t>
            </a:r>
          </a:p>
        </p:txBody>
      </p:sp>
      <p:sp>
        <p:nvSpPr>
          <p:cNvPr id="33" name="Rectangle 32"/>
          <p:cNvSpPr/>
          <p:nvPr/>
        </p:nvSpPr>
        <p:spPr>
          <a:xfrm>
            <a:off x="0" y="1524000"/>
            <a:ext cx="9144000" cy="4648200"/>
          </a:xfrm>
          <a:prstGeom prst="rect">
            <a:avLst/>
          </a:prstGeom>
          <a:solidFill>
            <a:sysClr val="window" lastClr="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34" name="Picture 33"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41701" y="1683000"/>
            <a:ext cx="6645891" cy="4489200"/>
          </a:xfrm>
          <a:prstGeom prst="rect">
            <a:avLst/>
          </a:prstGeom>
        </p:spPr>
      </p:pic>
      <p:sp>
        <p:nvSpPr>
          <p:cNvPr id="35" name="Text Box 11"/>
          <p:cNvSpPr txBox="1">
            <a:spLocks noChangeArrowheads="1"/>
          </p:cNvSpPr>
          <p:nvPr/>
        </p:nvSpPr>
        <p:spPr bwMode="auto">
          <a:xfrm>
            <a:off x="1576915" y="1600200"/>
            <a:ext cx="615846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pPr algn="ctr"/>
            <a:r>
              <a:rPr lang="en-US" sz="1400" dirty="0" smtClean="0">
                <a:solidFill>
                  <a:srgbClr val="595959"/>
                </a:solidFill>
                <a:latin typeface="Trebuchet MS"/>
                <a:cs typeface="Trebuchet MS"/>
              </a:rPr>
              <a:t>Summary of weak boson and top cross section measurements vs. theory</a:t>
            </a:r>
            <a:endParaRPr lang="en-US" sz="1400" baseline="30000" dirty="0" smtClean="0">
              <a:solidFill>
                <a:srgbClr val="595959"/>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Electroweak and QCD measurements</a:t>
            </a:r>
          </a:p>
          <a:p>
            <a:pPr>
              <a:spcBef>
                <a:spcPts val="600"/>
              </a:spcBef>
            </a:pPr>
            <a:r>
              <a:rPr lang="en-US" sz="2000" dirty="0" smtClean="0">
                <a:solidFill>
                  <a:prstClr val="black"/>
                </a:solidFill>
                <a:latin typeface="Trebuchet MS"/>
                <a:cs typeface="Trebuchet MS"/>
              </a:rPr>
              <a:t>Lots of truly novel results at unexplored centre-of-mass energies</a:t>
            </a:r>
          </a:p>
        </p:txBody>
      </p:sp>
      <p:sp>
        <p:nvSpPr>
          <p:cNvPr id="33" name="Rectangle 32"/>
          <p:cNvSpPr/>
          <p:nvPr/>
        </p:nvSpPr>
        <p:spPr>
          <a:xfrm>
            <a:off x="0" y="1524000"/>
            <a:ext cx="9144000" cy="4648200"/>
          </a:xfrm>
          <a:prstGeom prst="rect">
            <a:avLst/>
          </a:prstGeom>
          <a:solidFill>
            <a:sysClr val="window" lastClr="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34" name="Picture 33"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41701" y="1683000"/>
            <a:ext cx="6645891" cy="4489200"/>
          </a:xfrm>
          <a:prstGeom prst="rect">
            <a:avLst/>
          </a:prstGeom>
        </p:spPr>
      </p:pic>
      <p:sp>
        <p:nvSpPr>
          <p:cNvPr id="35" name="Text Box 11"/>
          <p:cNvSpPr txBox="1">
            <a:spLocks noChangeArrowheads="1"/>
          </p:cNvSpPr>
          <p:nvPr/>
        </p:nvSpPr>
        <p:spPr bwMode="auto">
          <a:xfrm>
            <a:off x="1576915" y="1600200"/>
            <a:ext cx="615846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pPr algn="ctr"/>
            <a:r>
              <a:rPr lang="en-US" sz="1400" dirty="0" smtClean="0">
                <a:solidFill>
                  <a:srgbClr val="595959"/>
                </a:solidFill>
                <a:latin typeface="Trebuchet MS"/>
                <a:cs typeface="Trebuchet MS"/>
              </a:rPr>
              <a:t>Summary of weak boson and top cross section measurements vs. theory</a:t>
            </a:r>
            <a:endParaRPr lang="en-US" sz="1400" baseline="30000" dirty="0" smtClean="0">
              <a:solidFill>
                <a:srgbClr val="595959"/>
              </a:solidFill>
              <a:latin typeface="Trebuchet MS"/>
              <a:cs typeface="Trebuchet MS"/>
            </a:endParaRPr>
          </a:p>
        </p:txBody>
      </p:sp>
      <p:sp>
        <p:nvSpPr>
          <p:cNvPr id="36" name="Rectangle 35"/>
          <p:cNvSpPr/>
          <p:nvPr/>
        </p:nvSpPr>
        <p:spPr>
          <a:xfrm>
            <a:off x="169333" y="1905000"/>
            <a:ext cx="3869267" cy="2764367"/>
          </a:xfrm>
          <a:prstGeom prst="rect">
            <a:avLst/>
          </a:prstGeom>
          <a:solidFill>
            <a:sysClr val="window" lastClr="FFFFFF"/>
          </a:solidFill>
          <a:ln w="635" cap="flat" cmpd="sng" algn="ctr">
            <a:solidFill>
              <a:sysClr val="windowText" lastClr="000000">
                <a:lumMod val="50000"/>
                <a:lumOff val="50000"/>
              </a:sysClr>
            </a:solidFill>
            <a:prstDash val="solid"/>
            <a:round/>
            <a:headEnd type="none" w="med" len="med"/>
            <a:tailEnd type="none" w="med" len="med"/>
          </a:ln>
          <a:effectLst>
            <a:outerShdw blurRad="317500" dist="38100" dir="2700000">
              <a:srgbClr val="000000">
                <a:alpha val="31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37" name="Picture 36" descr="Untitled.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7679781" y="2819400"/>
            <a:ext cx="1355454" cy="1079956"/>
          </a:xfrm>
          <a:prstGeom prst="rect">
            <a:avLst/>
          </a:prstGeom>
        </p:spPr>
      </p:pic>
      <p:sp>
        <p:nvSpPr>
          <p:cNvPr id="38" name="Oval 37"/>
          <p:cNvSpPr/>
          <p:nvPr/>
        </p:nvSpPr>
        <p:spPr>
          <a:xfrm>
            <a:off x="4682068" y="4114800"/>
            <a:ext cx="1143000" cy="1066800"/>
          </a:xfrm>
          <a:prstGeom prst="ellipse">
            <a:avLst/>
          </a:prstGeom>
          <a:noFill/>
          <a:ln w="25400" cap="flat" cmpd="sng" algn="ctr">
            <a:solidFill>
              <a:srgbClr val="09213B">
                <a:lumMod val="75000"/>
                <a:lumOff val="25000"/>
              </a:srgbClr>
            </a:solidFill>
            <a:prstDash val="solid"/>
            <a:round/>
            <a:headEnd type="none" w="med" len="med"/>
            <a:tailEnd type="none" w="med" len="med"/>
          </a:ln>
          <a:effectLst>
            <a:outerShdw blurRad="50800" dist="38100" dir="2700000">
              <a:srgbClr val="000000">
                <a:alpha val="4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39" name="Picture 38" descr="Untitled.pdf"/>
          <p:cNvPicPr>
            <a:picLocks noChangeAspect="1"/>
          </p:cNvPicPr>
          <p:nvPr/>
        </p:nvPicPr>
        <mc:AlternateContent>
          <mc:Choice xmlns:ma="http://schemas.microsoft.com/office/mac/drawingml/2008/main" Requires="ma">
            <p:blipFill>
              <a:blip r:embed="rId6"/>
              <a:stretch>
                <a:fillRect/>
              </a:stretch>
            </p:blipFill>
          </mc:Choice>
          <mc:Fallback>
            <p:blipFill>
              <a:blip r:embed="rId7"/>
              <a:stretch>
                <a:fillRect/>
              </a:stretch>
            </p:blipFill>
          </mc:Fallback>
        </mc:AlternateContent>
        <p:spPr>
          <a:xfrm>
            <a:off x="194731" y="1935071"/>
            <a:ext cx="3784601" cy="2716636"/>
          </a:xfrm>
          <a:prstGeom prst="rect">
            <a:avLst/>
          </a:prstGeom>
        </p:spPr>
      </p:pic>
      <p:cxnSp>
        <p:nvCxnSpPr>
          <p:cNvPr id="40" name="Curved Connector 17"/>
          <p:cNvCxnSpPr>
            <a:stCxn id="36" idx="3"/>
            <a:endCxn id="38" idx="0"/>
          </p:cNvCxnSpPr>
          <p:nvPr/>
        </p:nvCxnSpPr>
        <p:spPr>
          <a:xfrm>
            <a:off x="4038600" y="3287184"/>
            <a:ext cx="1214968" cy="827616"/>
          </a:xfrm>
          <a:prstGeom prst="curvedConnector2">
            <a:avLst/>
          </a:prstGeom>
          <a:noFill/>
          <a:ln w="25400" cap="flat" cmpd="sng" algn="ctr">
            <a:solidFill>
              <a:srgbClr val="18579B"/>
            </a:solidFill>
            <a:prstDash val="solid"/>
            <a:tailEnd type="arrow"/>
          </a:ln>
          <a:effectLst>
            <a:outerShdw blurRad="50800" dist="38100" dir="2700000">
              <a:srgbClr val="000000">
                <a:alpha val="43000"/>
              </a:srgbClr>
            </a:outerShdw>
          </a:effectLst>
        </p:spPr>
      </p:cxnSp>
      <p:sp>
        <p:nvSpPr>
          <p:cNvPr id="41" name="TextBox 40"/>
          <p:cNvSpPr txBox="1"/>
          <p:nvPr/>
        </p:nvSpPr>
        <p:spPr>
          <a:xfrm>
            <a:off x="7696200" y="3934219"/>
            <a:ext cx="1142999" cy="95410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Text" lastClr="000000">
                    <a:lumMod val="75000"/>
                    <a:lumOff val="25000"/>
                  </a:sysClr>
                </a:solidFill>
                <a:effectLst/>
                <a:uLnTx/>
                <a:uFillTx/>
                <a:latin typeface="Trebuchet MS"/>
                <a:cs typeface="Trebuchet MS"/>
              </a:rPr>
              <a:t>t</a:t>
            </a:r>
            <a:r>
              <a:rPr kumimoji="0" lang="en-GB" sz="1400" b="0" i="0" u="none" strike="noStrike" kern="0" cap="none" spc="0" normalizeH="0" baseline="0" noProof="0" dirty="0" smtClean="0">
                <a:ln>
                  <a:noFill/>
                </a:ln>
                <a:solidFill>
                  <a:sysClr val="windowText" lastClr="000000">
                    <a:lumMod val="75000"/>
                    <a:lumOff val="25000"/>
                  </a:sysClr>
                </a:solidFill>
                <a:effectLst/>
                <a:uLnTx/>
                <a:uFillTx/>
                <a:latin typeface="Trebuchet MS"/>
                <a:cs typeface="Trebuchet MS"/>
              </a:rPr>
              <a:t>-channel dominates single-top production</a:t>
            </a:r>
            <a:endParaRPr kumimoji="0" lang="en-GB" sz="1400" b="0" i="0" u="none" strike="noStrike" kern="0" cap="none" spc="0" normalizeH="0" baseline="0" noProof="0" dirty="0">
              <a:ln>
                <a:noFill/>
              </a:ln>
              <a:solidFill>
                <a:sysClr val="windowText" lastClr="000000">
                  <a:lumMod val="75000"/>
                  <a:lumOff val="25000"/>
                </a:sysClr>
              </a:solidFill>
              <a:effectLst/>
              <a:uLnTx/>
              <a:uFillTx/>
              <a:latin typeface="Trebuchet MS"/>
              <a:cs typeface="Trebuchet MS"/>
            </a:endParaRPr>
          </a:p>
        </p:txBody>
      </p:sp>
      <p:sp>
        <p:nvSpPr>
          <p:cNvPr id="42" name="TextBox 41"/>
          <p:cNvSpPr txBox="1"/>
          <p:nvPr/>
        </p:nvSpPr>
        <p:spPr>
          <a:xfrm>
            <a:off x="7696200" y="4953000"/>
            <a:ext cx="1447800" cy="95410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smtClean="0">
                <a:ln>
                  <a:noFill/>
                </a:ln>
                <a:solidFill>
                  <a:sysClr val="windowText" lastClr="000000">
                    <a:lumMod val="75000"/>
                    <a:lumOff val="25000"/>
                  </a:sysClr>
                </a:solidFill>
                <a:effectLst/>
                <a:uLnTx/>
                <a:uFillTx/>
                <a:latin typeface="Trebuchet MS"/>
                <a:cs typeface="Trebuchet MS"/>
              </a:rPr>
              <a:t>Expected cross sections</a:t>
            </a:r>
            <a:r>
              <a:rPr kumimoji="0" lang="en-GB" sz="1400" b="0" i="0" u="none" strike="noStrike" kern="0" cap="none" spc="0" normalizeH="0" noProof="0" dirty="0" smtClean="0">
                <a:ln>
                  <a:noFill/>
                </a:ln>
                <a:solidFill>
                  <a:sysClr val="windowText" lastClr="000000">
                    <a:lumMod val="75000"/>
                    <a:lumOff val="25000"/>
                  </a:sysClr>
                </a:solidFill>
                <a:effectLst/>
                <a:uLnTx/>
                <a:uFillTx/>
                <a:latin typeface="Trebuchet MS"/>
                <a:cs typeface="Trebuchet MS"/>
              </a:rPr>
              <a:t> for </a:t>
            </a:r>
            <a:r>
              <a:rPr kumimoji="0" lang="en-GB" sz="1400" b="0" i="0" u="none" strike="noStrike" kern="0" cap="none" spc="0" normalizeH="0" baseline="0" noProof="0" dirty="0" smtClean="0">
                <a:ln>
                  <a:noFill/>
                </a:ln>
                <a:solidFill>
                  <a:sysClr val="windowText" lastClr="000000">
                    <a:lumMod val="75000"/>
                    <a:lumOff val="25000"/>
                  </a:sysClr>
                </a:solidFill>
                <a:effectLst/>
                <a:uLnTx/>
                <a:uFillTx/>
                <a:latin typeface="Trebuchet MS"/>
                <a:cs typeface="Trebuchet MS"/>
              </a:rPr>
              <a:t> </a:t>
            </a:r>
          </a:p>
          <a:p>
            <a:pPr marL="0" marR="0" lvl="0" indent="0" defTabSz="914400" eaLnBrk="1" fontAlgn="auto" latinLnBrk="0" hangingPunct="1">
              <a:lnSpc>
                <a:spcPct val="100000"/>
              </a:lnSpc>
              <a:spcBef>
                <a:spcPts val="0"/>
              </a:spcBef>
              <a:spcAft>
                <a:spcPts val="0"/>
              </a:spcAft>
              <a:buClrTx/>
              <a:buSzTx/>
              <a:buFontTx/>
              <a:buNone/>
              <a:tabLst/>
              <a:defRPr/>
            </a:pPr>
            <a:r>
              <a:rPr lang="en-GB" sz="1400" kern="0" dirty="0" err="1" smtClean="0">
                <a:solidFill>
                  <a:sysClr val="windowText" lastClr="000000">
                    <a:lumMod val="75000"/>
                    <a:lumOff val="25000"/>
                  </a:sysClr>
                </a:solidFill>
                <a:latin typeface="Trebuchet MS"/>
                <a:cs typeface="Trebuchet MS"/>
              </a:rPr>
              <a:t>t</a:t>
            </a:r>
            <a:r>
              <a:rPr lang="en-GB" sz="1400" kern="0" dirty="0" smtClean="0">
                <a:solidFill>
                  <a:sysClr val="windowText" lastClr="000000">
                    <a:lumMod val="75000"/>
                    <a:lumOff val="25000"/>
                  </a:sysClr>
                </a:solidFill>
                <a:latin typeface="Trebuchet MS"/>
                <a:cs typeface="Trebuchet MS"/>
              </a:rPr>
              <a:t>, </a:t>
            </a:r>
            <a:r>
              <a:rPr lang="en-GB" sz="1400" i="1" kern="0" dirty="0" smtClean="0">
                <a:solidFill>
                  <a:sysClr val="windowText" lastClr="000000">
                    <a:lumMod val="75000"/>
                    <a:lumOff val="25000"/>
                  </a:sysClr>
                </a:solidFill>
                <a:latin typeface="Trebuchet MS"/>
                <a:cs typeface="Trebuchet MS"/>
              </a:rPr>
              <a:t>Wt</a:t>
            </a:r>
            <a:r>
              <a:rPr lang="en-GB" sz="1400" kern="0" dirty="0" smtClean="0">
                <a:solidFill>
                  <a:sysClr val="windowText" lastClr="000000">
                    <a:lumMod val="75000"/>
                    <a:lumOff val="25000"/>
                  </a:sysClr>
                </a:solidFill>
                <a:latin typeface="Trebuchet MS"/>
                <a:cs typeface="Trebuchet MS"/>
              </a:rPr>
              <a:t>, </a:t>
            </a:r>
            <a:r>
              <a:rPr lang="en-GB" sz="1400" kern="0" dirty="0" err="1" smtClean="0">
                <a:solidFill>
                  <a:sysClr val="windowText" lastClr="000000">
                    <a:lumMod val="75000"/>
                    <a:lumOff val="25000"/>
                  </a:sysClr>
                </a:solidFill>
                <a:latin typeface="Trebuchet MS"/>
                <a:cs typeface="Trebuchet MS"/>
              </a:rPr>
              <a:t>s</a:t>
            </a:r>
            <a:r>
              <a:rPr lang="en-GB" sz="1400" kern="0" dirty="0" smtClean="0">
                <a:solidFill>
                  <a:sysClr val="windowText" lastClr="000000">
                    <a:lumMod val="75000"/>
                    <a:lumOff val="25000"/>
                  </a:sysClr>
                </a:solidFill>
                <a:latin typeface="Trebuchet MS"/>
                <a:cs typeface="Trebuchet MS"/>
              </a:rPr>
              <a:t> </a:t>
            </a:r>
            <a:r>
              <a:rPr lang="en-GB" sz="1400" kern="0" dirty="0" err="1" smtClean="0">
                <a:solidFill>
                  <a:sysClr val="windowText" lastClr="000000">
                    <a:lumMod val="75000"/>
                    <a:lumOff val="25000"/>
                  </a:sysClr>
                </a:solidFill>
                <a:latin typeface="Trebuchet MS"/>
                <a:cs typeface="Trebuchet MS"/>
              </a:rPr>
              <a:t>chans</a:t>
            </a:r>
            <a:r>
              <a:rPr lang="en-GB" sz="1400" kern="0" dirty="0" smtClean="0">
                <a:solidFill>
                  <a:sysClr val="windowText" lastClr="000000">
                    <a:lumMod val="75000"/>
                    <a:lumOff val="25000"/>
                  </a:sysClr>
                </a:solidFill>
                <a:latin typeface="Trebuchet MS"/>
                <a:cs typeface="Trebuchet MS"/>
              </a:rPr>
              <a:t>.: 65, 16, 4.6 </a:t>
            </a:r>
            <a:r>
              <a:rPr lang="en-GB" sz="1400" kern="0" dirty="0" err="1" smtClean="0">
                <a:solidFill>
                  <a:sysClr val="windowText" lastClr="000000">
                    <a:lumMod val="75000"/>
                    <a:lumOff val="25000"/>
                  </a:sysClr>
                </a:solidFill>
                <a:latin typeface="Trebuchet MS"/>
                <a:cs typeface="Trebuchet MS"/>
              </a:rPr>
              <a:t>pb</a:t>
            </a:r>
            <a:endParaRPr kumimoji="0" lang="en-GB" sz="1400" b="0" i="0" u="none" strike="noStrike" kern="0" cap="none" spc="0" normalizeH="0" baseline="0" noProof="0" dirty="0">
              <a:ln>
                <a:noFill/>
              </a:ln>
              <a:solidFill>
                <a:sysClr val="windowText" lastClr="000000">
                  <a:lumMod val="75000"/>
                  <a:lumOff val="25000"/>
                </a:sysClr>
              </a:solidFill>
              <a:effectLst/>
              <a:uLnTx/>
              <a:uFillTx/>
              <a:latin typeface="Trebuchet MS"/>
              <a:cs typeface="Trebuchet MS"/>
            </a:endParaRPr>
          </a:p>
        </p:txBody>
      </p:sp>
      <p:pic>
        <p:nvPicPr>
          <p:cNvPr id="43" name="Picture 42" descr="Untitled.pdf"/>
          <p:cNvPicPr>
            <a:picLocks noChangeAspect="1"/>
          </p:cNvPicPr>
          <p:nvPr/>
        </p:nvPicPr>
        <mc:AlternateContent>
          <mc:Choice xmlns:ma="http://schemas.microsoft.com/office/mac/drawingml/2008/main" Requires="ma">
            <p:blipFill>
              <a:blip r:embed="rId8"/>
              <a:srcRect r="29371" b="8155"/>
              <a:stretch>
                <a:fillRect/>
              </a:stretch>
            </p:blipFill>
          </mc:Choice>
          <mc:Fallback>
            <p:blipFill>
              <a:blip r:embed="rId9"/>
              <a:srcRect r="29371" b="8155"/>
              <a:stretch>
                <a:fillRect/>
              </a:stretch>
            </p:blipFill>
          </mc:Fallback>
        </mc:AlternateContent>
        <p:spPr>
          <a:xfrm>
            <a:off x="2569633" y="2332443"/>
            <a:ext cx="1174750" cy="1096557"/>
          </a:xfrm>
          <a:prstGeom prst="rect">
            <a:avLst/>
          </a:prstGeom>
        </p:spPr>
      </p:pic>
      <p:sp>
        <p:nvSpPr>
          <p:cNvPr id="44" name="TextBox 43"/>
          <p:cNvSpPr txBox="1"/>
          <p:nvPr/>
        </p:nvSpPr>
        <p:spPr>
          <a:xfrm>
            <a:off x="184149" y="4441221"/>
            <a:ext cx="1371600"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smtClean="0">
                <a:ln>
                  <a:noFill/>
                </a:ln>
                <a:solidFill>
                  <a:srgbClr val="FFFFFF"/>
                </a:solidFill>
                <a:effectLst/>
                <a:uLnTx/>
                <a:uFillTx/>
              </a:rPr>
              <a:t>ATLAS-CONF-2011-101</a:t>
            </a:r>
            <a:endParaRPr kumimoji="0" lang="en-US" sz="800" b="0" i="0" u="none" strike="noStrike" kern="0" cap="none" spc="0" normalizeH="0" baseline="0" noProof="0" dirty="0">
              <a:ln>
                <a:noFill/>
              </a:ln>
              <a:solidFill>
                <a:srgbClr val="FFFFFF"/>
              </a:solidFill>
              <a:effectLst/>
              <a:uLnTx/>
              <a:uFillTx/>
            </a:endParaRPr>
          </a:p>
        </p:txBody>
      </p:sp>
    </p:spTree>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Electroweak and QCD measurements</a:t>
            </a:r>
          </a:p>
          <a:p>
            <a:pPr>
              <a:spcBef>
                <a:spcPts val="600"/>
              </a:spcBef>
            </a:pPr>
            <a:r>
              <a:rPr lang="en-US" sz="2000" dirty="0" smtClean="0">
                <a:solidFill>
                  <a:prstClr val="black"/>
                </a:solidFill>
                <a:latin typeface="Trebuchet MS"/>
                <a:cs typeface="Trebuchet MS"/>
              </a:rPr>
              <a:t>Lots of truly novel results at unexplored centre-of-mass energies</a:t>
            </a:r>
          </a:p>
        </p:txBody>
      </p:sp>
      <p:sp>
        <p:nvSpPr>
          <p:cNvPr id="35" name="Rectangle 34"/>
          <p:cNvSpPr/>
          <p:nvPr/>
        </p:nvSpPr>
        <p:spPr>
          <a:xfrm>
            <a:off x="0" y="1524000"/>
            <a:ext cx="9144000" cy="4648200"/>
          </a:xfrm>
          <a:prstGeom prst="rect">
            <a:avLst/>
          </a:prstGeom>
          <a:solidFill>
            <a:sysClr val="window" lastClr="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36" name="Picture 35"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41701" y="1683000"/>
            <a:ext cx="6645891" cy="4489200"/>
          </a:xfrm>
          <a:prstGeom prst="rect">
            <a:avLst/>
          </a:prstGeom>
        </p:spPr>
      </p:pic>
      <p:sp>
        <p:nvSpPr>
          <p:cNvPr id="37" name="Text Box 11"/>
          <p:cNvSpPr txBox="1">
            <a:spLocks noChangeArrowheads="1"/>
          </p:cNvSpPr>
          <p:nvPr/>
        </p:nvSpPr>
        <p:spPr bwMode="auto">
          <a:xfrm>
            <a:off x="1576915" y="1600200"/>
            <a:ext cx="615846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pPr algn="ctr"/>
            <a:r>
              <a:rPr lang="en-US" sz="1400" dirty="0" smtClean="0">
                <a:solidFill>
                  <a:srgbClr val="595959"/>
                </a:solidFill>
                <a:latin typeface="Trebuchet MS"/>
                <a:cs typeface="Trebuchet MS"/>
              </a:rPr>
              <a:t>Summary of weak boson and top cross section measurements vs. theory</a:t>
            </a:r>
            <a:endParaRPr lang="en-US" sz="1400" baseline="30000" dirty="0" smtClean="0">
              <a:solidFill>
                <a:srgbClr val="595959"/>
              </a:solidFill>
              <a:latin typeface="Trebuchet MS"/>
              <a:cs typeface="Trebuchet MS"/>
            </a:endParaRPr>
          </a:p>
        </p:txBody>
      </p:sp>
      <p:grpSp>
        <p:nvGrpSpPr>
          <p:cNvPr id="38" name="Group 20"/>
          <p:cNvGrpSpPr/>
          <p:nvPr/>
        </p:nvGrpSpPr>
        <p:grpSpPr>
          <a:xfrm>
            <a:off x="7558360" y="1859340"/>
            <a:ext cx="1526114" cy="4541460"/>
            <a:chOff x="7558360" y="1859340"/>
            <a:chExt cx="1526114" cy="4541460"/>
          </a:xfrm>
        </p:grpSpPr>
        <p:sp>
          <p:nvSpPr>
            <p:cNvPr id="39" name="TextBox 38"/>
            <p:cNvSpPr txBox="1"/>
            <p:nvPr/>
          </p:nvSpPr>
          <p:spPr>
            <a:xfrm>
              <a:off x="7619999" y="1859340"/>
              <a:ext cx="1426405"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rgbClr val="D00209"/>
                  </a:solidFill>
                  <a:effectLst/>
                  <a:uLnTx/>
                  <a:uFillTx/>
                  <a:latin typeface="Trebuchet MS"/>
                  <a:cs typeface="Trebuchet MS"/>
                </a:rPr>
                <a:t>The long road to measuring  electroweak symmetry breaking</a:t>
              </a:r>
            </a:p>
          </p:txBody>
        </p:sp>
        <p:sp>
          <p:nvSpPr>
            <p:cNvPr id="40" name="Rectangle 39"/>
            <p:cNvSpPr/>
            <p:nvPr/>
          </p:nvSpPr>
          <p:spPr>
            <a:xfrm>
              <a:off x="7619999" y="6354964"/>
              <a:ext cx="609601" cy="45836"/>
            </a:xfrm>
            <a:prstGeom prst="rect">
              <a:avLst/>
            </a:prstGeom>
            <a:solidFill>
              <a:srgbClr val="FF9416"/>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1" name="TextBox 40"/>
            <p:cNvSpPr txBox="1"/>
            <p:nvPr/>
          </p:nvSpPr>
          <p:spPr>
            <a:xfrm>
              <a:off x="7558360" y="6075178"/>
              <a:ext cx="1422830"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smtClean="0">
                  <a:ln>
                    <a:noFill/>
                  </a:ln>
                  <a:solidFill>
                    <a:srgbClr val="D00209"/>
                  </a:solidFill>
                  <a:effectLst/>
                  <a:uLnTx/>
                  <a:uFillTx/>
                  <a:latin typeface="Trebuchet MS"/>
                  <a:cs typeface="Trebuchet MS"/>
                </a:rPr>
                <a:t>H</a:t>
              </a:r>
              <a:r>
                <a:rPr kumimoji="0" lang="en-GB" sz="1200" b="0" i="0" u="none" strike="noStrike" kern="0" cap="none" spc="0" normalizeH="0" baseline="0" noProof="0" dirty="0" smtClean="0">
                  <a:ln>
                    <a:noFill/>
                  </a:ln>
                  <a:solidFill>
                    <a:srgbClr val="D00209"/>
                  </a:solidFill>
                  <a:effectLst/>
                  <a:uLnTx/>
                  <a:uFillTx/>
                  <a:latin typeface="Trebuchet MS"/>
                  <a:cs typeface="Trebuchet MS"/>
                </a:rPr>
                <a:t>(130 GeV) </a:t>
              </a:r>
              <a:r>
                <a:rPr kumimoji="0" lang="en-GB" sz="1200" b="0" i="0" u="none" strike="noStrike" kern="0" cap="none" spc="0" normalizeH="0" baseline="0" noProof="0" dirty="0" smtClean="0">
                  <a:ln>
                    <a:noFill/>
                  </a:ln>
                  <a:solidFill>
                    <a:srgbClr val="D00209"/>
                  </a:solidFill>
                  <a:effectLst/>
                  <a:uLnTx/>
                  <a:uFillTx/>
                  <a:latin typeface="Symbol" charset="2"/>
                  <a:cs typeface="Symbol" charset="2"/>
                </a:rPr>
                <a:t>®</a:t>
              </a:r>
              <a:r>
                <a:rPr kumimoji="0" lang="en-GB" sz="1200" b="0" i="0" u="none" strike="noStrike" kern="0" cap="none" spc="0" normalizeH="0" baseline="0" noProof="0" dirty="0" smtClean="0">
                  <a:ln>
                    <a:noFill/>
                  </a:ln>
                  <a:solidFill>
                    <a:srgbClr val="D00209"/>
                  </a:solidFill>
                  <a:effectLst/>
                  <a:uLnTx/>
                  <a:uFillTx/>
                  <a:latin typeface="Trebuchet MS"/>
                  <a:cs typeface="Trebuchet MS"/>
                </a:rPr>
                <a:t> </a:t>
              </a:r>
              <a:r>
                <a:rPr kumimoji="0" lang="en-GB" sz="1200" b="0" i="1" u="none" strike="noStrike" kern="0" cap="none" spc="0" normalizeH="0" baseline="0" noProof="0" dirty="0" smtClean="0">
                  <a:ln>
                    <a:noFill/>
                  </a:ln>
                  <a:solidFill>
                    <a:srgbClr val="D00209"/>
                  </a:solidFill>
                  <a:effectLst/>
                  <a:uLnTx/>
                  <a:uFillTx/>
                  <a:latin typeface="Trebuchet MS"/>
                  <a:cs typeface="Trebuchet MS"/>
                </a:rPr>
                <a:t>ZZ</a:t>
              </a:r>
            </a:p>
          </p:txBody>
        </p:sp>
        <p:sp>
          <p:nvSpPr>
            <p:cNvPr id="42" name="Rectangle 41"/>
            <p:cNvSpPr/>
            <p:nvPr/>
          </p:nvSpPr>
          <p:spPr>
            <a:xfrm>
              <a:off x="7630409" y="5876598"/>
              <a:ext cx="609601" cy="45836"/>
            </a:xfrm>
            <a:prstGeom prst="rect">
              <a:avLst/>
            </a:prstGeom>
            <a:solidFill>
              <a:srgbClr val="FF9416"/>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3" name="TextBox 42"/>
            <p:cNvSpPr txBox="1"/>
            <p:nvPr/>
          </p:nvSpPr>
          <p:spPr>
            <a:xfrm>
              <a:off x="7568770" y="5599599"/>
              <a:ext cx="1515704"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smtClean="0">
                  <a:ln>
                    <a:noFill/>
                  </a:ln>
                  <a:solidFill>
                    <a:srgbClr val="D00209"/>
                  </a:solidFill>
                  <a:effectLst/>
                  <a:uLnTx/>
                  <a:uFillTx/>
                  <a:latin typeface="Trebuchet MS"/>
                  <a:cs typeface="Trebuchet MS"/>
                </a:rPr>
                <a:t>H</a:t>
              </a:r>
              <a:r>
                <a:rPr kumimoji="0" lang="en-GB" sz="1200" b="0" i="0" u="none" strike="noStrike" kern="0" cap="none" spc="0" normalizeH="0" baseline="0" noProof="0" dirty="0" smtClean="0">
                  <a:ln>
                    <a:noFill/>
                  </a:ln>
                  <a:solidFill>
                    <a:srgbClr val="D00209"/>
                  </a:solidFill>
                  <a:effectLst/>
                  <a:uLnTx/>
                  <a:uFillTx/>
                  <a:latin typeface="Trebuchet MS"/>
                  <a:cs typeface="Trebuchet MS"/>
                </a:rPr>
                <a:t>(130 GeV) </a:t>
              </a:r>
              <a:r>
                <a:rPr kumimoji="0" lang="en-GB" sz="1200" b="0" i="0" u="none" strike="noStrike" kern="0" cap="none" spc="0" normalizeH="0" baseline="0" noProof="0" dirty="0" smtClean="0">
                  <a:ln>
                    <a:noFill/>
                  </a:ln>
                  <a:solidFill>
                    <a:srgbClr val="D00209"/>
                  </a:solidFill>
                  <a:effectLst/>
                  <a:uLnTx/>
                  <a:uFillTx/>
                  <a:latin typeface="Symbol" charset="2"/>
                  <a:cs typeface="Symbol" charset="2"/>
                </a:rPr>
                <a:t>®</a:t>
              </a:r>
              <a:r>
                <a:rPr kumimoji="0" lang="en-GB" sz="1200" b="0" i="0" u="none" strike="noStrike" kern="0" cap="none" spc="0" normalizeH="0" baseline="0" noProof="0" dirty="0" smtClean="0">
                  <a:ln>
                    <a:noFill/>
                  </a:ln>
                  <a:solidFill>
                    <a:srgbClr val="D00209"/>
                  </a:solidFill>
                  <a:effectLst/>
                  <a:uLnTx/>
                  <a:uFillTx/>
                  <a:latin typeface="Trebuchet MS"/>
                  <a:cs typeface="Trebuchet MS"/>
                </a:rPr>
                <a:t> </a:t>
              </a:r>
              <a:r>
                <a:rPr kumimoji="0" lang="en-GB" sz="1200" b="0" i="1" u="none" strike="noStrike" kern="0" cap="none" spc="0" normalizeH="0" baseline="0" noProof="0" dirty="0" smtClean="0">
                  <a:ln>
                    <a:noFill/>
                  </a:ln>
                  <a:solidFill>
                    <a:srgbClr val="D00209"/>
                  </a:solidFill>
                  <a:effectLst/>
                  <a:uLnTx/>
                  <a:uFillTx/>
                  <a:latin typeface="Trebuchet MS"/>
                  <a:cs typeface="Trebuchet MS"/>
                </a:rPr>
                <a:t>WW</a:t>
              </a:r>
            </a:p>
          </p:txBody>
        </p:sp>
        <p:sp>
          <p:nvSpPr>
            <p:cNvPr id="44" name="Down Arrow 43"/>
            <p:cNvSpPr/>
            <p:nvPr/>
          </p:nvSpPr>
          <p:spPr>
            <a:xfrm>
              <a:off x="7850052" y="3508380"/>
              <a:ext cx="452418" cy="1978019"/>
            </a:xfrm>
            <a:prstGeom prst="downArrow">
              <a:avLst/>
            </a:prstGeom>
            <a:gradFill flip="none" rotWithShape="1">
              <a:gsLst>
                <a:gs pos="0">
                  <a:srgbClr val="C00000">
                    <a:lumMod val="75000"/>
                    <a:alpha val="43000"/>
                  </a:srgbClr>
                </a:gs>
                <a:gs pos="100000">
                  <a:srgbClr val="C00000">
                    <a:lumMod val="20000"/>
                    <a:lumOff val="80000"/>
                    <a:alpha val="43000"/>
                  </a:srgbClr>
                </a:gs>
              </a:gsLst>
              <a:lin ang="162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nvGrpSpPr>
          <p:cNvPr id="45" name="Group 20"/>
          <p:cNvGrpSpPr/>
          <p:nvPr/>
        </p:nvGrpSpPr>
        <p:grpSpPr>
          <a:xfrm>
            <a:off x="8206315" y="5801783"/>
            <a:ext cx="658072" cy="751417"/>
            <a:chOff x="8206315" y="5801783"/>
            <a:chExt cx="658072" cy="751417"/>
          </a:xfrm>
        </p:grpSpPr>
        <p:sp>
          <p:nvSpPr>
            <p:cNvPr id="46" name="TextBox 45"/>
            <p:cNvSpPr txBox="1"/>
            <p:nvPr/>
          </p:nvSpPr>
          <p:spPr>
            <a:xfrm>
              <a:off x="8206315" y="5801783"/>
              <a:ext cx="584095" cy="261610"/>
            </a:xfrm>
            <a:prstGeom prst="rect">
              <a:avLst/>
            </a:prstGeom>
            <a:noFill/>
          </p:spPr>
          <p:txBody>
            <a:bodyPr wrap="none" rtlCol="0">
              <a:spAutoFit/>
            </a:bodyPr>
            <a:lstStyle/>
            <a:p>
              <a:r>
                <a:rPr lang="en-GB" sz="1100" dirty="0" smtClean="0">
                  <a:solidFill>
                    <a:srgbClr val="FFA200"/>
                  </a:solidFill>
                  <a:latin typeface="Trebuchet MS"/>
                  <a:cs typeface="Trebuchet MS"/>
                </a:rPr>
                <a:t>4.9 </a:t>
              </a:r>
              <a:r>
                <a:rPr lang="en-GB" sz="1100" dirty="0" err="1" smtClean="0">
                  <a:solidFill>
                    <a:srgbClr val="FFA200"/>
                  </a:solidFill>
                  <a:latin typeface="Trebuchet MS"/>
                  <a:cs typeface="Trebuchet MS"/>
                </a:rPr>
                <a:t>pb</a:t>
              </a:r>
              <a:endParaRPr lang="en-GB" sz="1100" dirty="0" smtClean="0">
                <a:solidFill>
                  <a:srgbClr val="FFA200"/>
                </a:solidFill>
                <a:latin typeface="Trebuchet MS"/>
                <a:cs typeface="Trebuchet MS"/>
              </a:endParaRPr>
            </a:p>
          </p:txBody>
        </p:sp>
        <p:sp>
          <p:nvSpPr>
            <p:cNvPr id="47" name="TextBox 46"/>
            <p:cNvSpPr txBox="1"/>
            <p:nvPr/>
          </p:nvSpPr>
          <p:spPr>
            <a:xfrm>
              <a:off x="8206315" y="6291590"/>
              <a:ext cx="658072" cy="261610"/>
            </a:xfrm>
            <a:prstGeom prst="rect">
              <a:avLst/>
            </a:prstGeom>
            <a:noFill/>
          </p:spPr>
          <p:txBody>
            <a:bodyPr wrap="none" rtlCol="0">
              <a:spAutoFit/>
            </a:bodyPr>
            <a:lstStyle/>
            <a:p>
              <a:r>
                <a:rPr lang="en-GB" sz="1100" dirty="0" smtClean="0">
                  <a:solidFill>
                    <a:srgbClr val="FFA200"/>
                  </a:solidFill>
                  <a:latin typeface="Trebuchet MS"/>
                  <a:cs typeface="Trebuchet MS"/>
                </a:rPr>
                <a:t>0.65 </a:t>
              </a:r>
              <a:r>
                <a:rPr lang="en-GB" sz="1100" dirty="0" err="1" smtClean="0">
                  <a:solidFill>
                    <a:srgbClr val="FFA200"/>
                  </a:solidFill>
                  <a:latin typeface="Trebuchet MS"/>
                  <a:cs typeface="Trebuchet MS"/>
                </a:rPr>
                <a:t>pb</a:t>
              </a:r>
              <a:endParaRPr lang="en-GB" sz="1100" dirty="0" smtClean="0">
                <a:solidFill>
                  <a:srgbClr val="FFA200"/>
                </a:solidFill>
                <a:latin typeface="Trebuchet MS"/>
                <a:cs typeface="Trebuchet MS"/>
              </a:endParaRPr>
            </a:p>
          </p:txBody>
        </p:sp>
      </p:grpSp>
      <p:sp>
        <p:nvSpPr>
          <p:cNvPr id="48" name="Oval 47"/>
          <p:cNvSpPr/>
          <p:nvPr/>
        </p:nvSpPr>
        <p:spPr>
          <a:xfrm>
            <a:off x="5376334" y="4127499"/>
            <a:ext cx="2262051" cy="2260800"/>
          </a:xfrm>
          <a:prstGeom prst="ellipse">
            <a:avLst/>
          </a:prstGeom>
          <a:noFill/>
          <a:ln w="25400" cap="flat" cmpd="sng" algn="ctr">
            <a:solidFill>
              <a:srgbClr val="D00209"/>
            </a:solidFill>
            <a:prstDash val="solid"/>
            <a:round/>
            <a:headEnd type="none" w="med" len="med"/>
            <a:tailEnd type="none" w="med" len="med"/>
          </a:ln>
          <a:effectLst>
            <a:outerShdw blurRad="50800" dist="38100" dir="2700000">
              <a:srgbClr val="000000">
                <a:alpha val="4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500"/>
                                        <p:tgtEl>
                                          <p:spTgt spid="3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0" y="6477000"/>
            <a:ext cx="9144000" cy="381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descr="4mu_run183081_evt101085723.png"/>
          <p:cNvPicPr>
            <a:picLocks noChangeAspect="1"/>
          </p:cNvPicPr>
          <p:nvPr/>
        </p:nvPicPr>
        <p:blipFill>
          <a:blip r:embed="rId2" cstate="print"/>
          <a:stretch>
            <a:fillRect/>
          </a:stretch>
        </p:blipFill>
        <p:spPr>
          <a:xfrm>
            <a:off x="0" y="533400"/>
            <a:ext cx="9114408" cy="5867400"/>
          </a:xfrm>
          <a:prstGeom prst="rect">
            <a:avLst/>
          </a:prstGeom>
        </p:spPr>
      </p:pic>
      <p:sp>
        <p:nvSpPr>
          <p:cNvPr id="8" name="Rectangle 7"/>
          <p:cNvSpPr/>
          <p:nvPr/>
        </p:nvSpPr>
        <p:spPr>
          <a:xfrm>
            <a:off x="76200" y="76200"/>
            <a:ext cx="9067800" cy="338554"/>
          </a:xfrm>
          <a:prstGeom prst="rect">
            <a:avLst/>
          </a:prstGeom>
        </p:spPr>
        <p:txBody>
          <a:bodyPr wrap="square">
            <a:spAutoFit/>
          </a:bodyPr>
          <a:lstStyle/>
          <a:p>
            <a:r>
              <a:rPr lang="en-US" sz="1600" dirty="0" smtClean="0">
                <a:solidFill>
                  <a:prstClr val="white"/>
                </a:solidFill>
                <a:latin typeface="Trebuchet MS"/>
                <a:cs typeface="Trebuchet MS"/>
              </a:rPr>
              <a:t>A beautiful 4-muon event</a:t>
            </a:r>
            <a:endParaRPr lang="en-GB" sz="1600" dirty="0">
              <a:solidFill>
                <a:prstClr val="white">
                  <a:lumMod val="95000"/>
                </a:prst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2">
            <a:grayscl/>
            <a:lum bright="20000"/>
          </a:blip>
          <a:stretch>
            <a:fillRect/>
          </a:stretch>
        </p:blipFill>
        <p:spPr>
          <a:xfrm>
            <a:off x="1805515" y="2539424"/>
            <a:ext cx="5524109" cy="4032825"/>
          </a:xfrm>
          <a:prstGeom prst="rect">
            <a:avLst/>
          </a:prstGeom>
        </p:spPr>
      </p:pic>
      <p:sp>
        <p:nvSpPr>
          <p:cNvPr id="16"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Searching for the Higgs Boson</a:t>
            </a:r>
          </a:p>
        </p:txBody>
      </p:sp>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schemeClr val="tx1">
                    <a:lumMod val="50000"/>
                    <a:lumOff val="50000"/>
                  </a:schemeClr>
                </a:solidFill>
                <a:latin typeface="Trebuchet MS"/>
                <a:cs typeface="Trebuchet MS"/>
              </a:rPr>
              <a:t>P. Higgs at CMS</a:t>
            </a:r>
            <a:endParaRPr lang="en-GB" sz="800" dirty="0">
              <a:solidFill>
                <a:schemeClr val="tx1">
                  <a:lumMod val="50000"/>
                  <a:lumOff val="50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83391"/>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6" name="Text Box 5"/>
          <p:cNvSpPr txBox="1">
            <a:spLocks noChangeArrowheads="1"/>
          </p:cNvSpPr>
          <p:nvPr/>
        </p:nvSpPr>
        <p:spPr bwMode="auto">
          <a:xfrm>
            <a:off x="0" y="2539424"/>
            <a:ext cx="9144000" cy="538851"/>
          </a:xfrm>
          <a:prstGeom prst="rect">
            <a:avLst/>
          </a:prstGeom>
          <a:solidFill>
            <a:srgbClr val="FFFFFF">
              <a:alpha val="79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Searching for the Higgs Boson</a:t>
            </a:r>
          </a:p>
        </p:txBody>
      </p:sp>
      <p:sp>
        <p:nvSpPr>
          <p:cNvPr id="8" name="TextBox 7"/>
          <p:cNvSpPr txBox="1"/>
          <p:nvPr/>
        </p:nvSpPr>
        <p:spPr>
          <a:xfrm>
            <a:off x="130675" y="3505200"/>
            <a:ext cx="4070908" cy="2031325"/>
          </a:xfrm>
          <a:prstGeom prst="rect">
            <a:avLst/>
          </a:prstGeom>
          <a:noFill/>
        </p:spPr>
        <p:txBody>
          <a:bodyPr wrap="square" rtlCol="0">
            <a:spAutoFit/>
          </a:bodyPr>
          <a:lstStyle/>
          <a:p>
            <a:r>
              <a:rPr lang="en-GB" sz="1600" dirty="0" smtClean="0">
                <a:latin typeface="Trebuchet MS"/>
                <a:cs typeface="Trebuchet MS"/>
              </a:rPr>
              <a:t>The Higgs boson has been searched for at many accelerators</a:t>
            </a:r>
          </a:p>
          <a:p>
            <a:pPr>
              <a:spcBef>
                <a:spcPts val="1200"/>
              </a:spcBef>
            </a:pPr>
            <a:r>
              <a:rPr lang="en-GB" sz="1600" dirty="0" smtClean="0">
                <a:latin typeface="Trebuchet MS"/>
                <a:cs typeface="Trebuchet MS"/>
              </a:rPr>
              <a:t>Best pre-LHC 95% CL limits from LEP </a:t>
            </a:r>
            <a:r>
              <a:rPr lang="en-GB" sz="1200" dirty="0" smtClean="0">
                <a:latin typeface="Trebuchet MS"/>
                <a:cs typeface="Trebuchet MS"/>
              </a:rPr>
              <a:t>(CERN, 1989—2000)</a:t>
            </a:r>
            <a:r>
              <a:rPr lang="en-GB" sz="1600" dirty="0" smtClean="0">
                <a:latin typeface="Trebuchet MS"/>
                <a:cs typeface="Trebuchet MS"/>
              </a:rPr>
              <a:t> and Tevatron </a:t>
            </a:r>
            <a:r>
              <a:rPr lang="en-GB" sz="1200" dirty="0" smtClean="0">
                <a:latin typeface="Trebuchet MS"/>
                <a:cs typeface="Trebuchet MS"/>
              </a:rPr>
              <a:t>(Fermilab, 1990—2011)</a:t>
            </a:r>
            <a:r>
              <a:rPr lang="en-GB" sz="1600" dirty="0" smtClean="0">
                <a:latin typeface="Trebuchet MS"/>
                <a:cs typeface="Trebuchet MS"/>
              </a:rPr>
              <a:t>:</a:t>
            </a:r>
          </a:p>
          <a:p>
            <a:pPr>
              <a:spcBef>
                <a:spcPts val="1200"/>
              </a:spcBef>
            </a:pPr>
            <a:r>
              <a:rPr lang="en-GB" sz="1600" i="1" dirty="0" smtClean="0">
                <a:latin typeface="Trebuchet MS"/>
                <a:cs typeface="Trebuchet MS"/>
              </a:rPr>
              <a:t>	</a:t>
            </a:r>
            <a:r>
              <a:rPr lang="en-GB" sz="1600" i="1" dirty="0" err="1" smtClean="0">
                <a:latin typeface="Trebuchet MS"/>
                <a:cs typeface="Trebuchet MS"/>
              </a:rPr>
              <a:t>m</a:t>
            </a:r>
            <a:r>
              <a:rPr lang="en-GB" sz="1600" i="1" baseline="-25000" dirty="0" err="1" smtClean="0">
                <a:latin typeface="Trebuchet MS"/>
                <a:cs typeface="Trebuchet MS"/>
              </a:rPr>
              <a:t>H</a:t>
            </a:r>
            <a:r>
              <a:rPr lang="en-GB" sz="1600" dirty="0" smtClean="0">
                <a:latin typeface="Trebuchet MS"/>
                <a:cs typeface="Trebuchet MS"/>
              </a:rPr>
              <a:t> &gt; 114 GeV</a:t>
            </a:r>
          </a:p>
          <a:p>
            <a:pPr>
              <a:spcBef>
                <a:spcPts val="600"/>
              </a:spcBef>
            </a:pPr>
            <a:r>
              <a:rPr lang="en-GB" sz="1600" dirty="0" smtClean="0">
                <a:latin typeface="Trebuchet MS"/>
                <a:cs typeface="Trebuchet MS"/>
              </a:rPr>
              <a:t>	156 GeV &lt; </a:t>
            </a:r>
            <a:r>
              <a:rPr lang="en-GB" sz="1600" i="1" dirty="0" err="1" smtClean="0">
                <a:latin typeface="Trebuchet MS"/>
                <a:cs typeface="Trebuchet MS"/>
              </a:rPr>
              <a:t>m</a:t>
            </a:r>
            <a:r>
              <a:rPr lang="en-GB" sz="1600" i="1" baseline="-25000" dirty="0" err="1" smtClean="0">
                <a:latin typeface="Trebuchet MS"/>
                <a:cs typeface="Trebuchet MS"/>
              </a:rPr>
              <a:t>H</a:t>
            </a:r>
            <a:r>
              <a:rPr lang="en-GB" sz="1600" i="1" dirty="0" smtClean="0">
                <a:latin typeface="Trebuchet MS"/>
                <a:cs typeface="Trebuchet MS"/>
              </a:rPr>
              <a:t> </a:t>
            </a:r>
            <a:r>
              <a:rPr lang="en-GB" sz="1600" dirty="0" smtClean="0">
                <a:latin typeface="Trebuchet MS"/>
                <a:cs typeface="Trebuchet MS"/>
              </a:rPr>
              <a:t>&lt; 177 GeV</a:t>
            </a:r>
            <a:endParaRPr lang="en-GB" sz="1600" dirty="0">
              <a:latin typeface="Trebuchet MS"/>
              <a:cs typeface="Trebuchet MS"/>
            </a:endParaRPr>
          </a:p>
        </p:txBody>
      </p:sp>
      <p:pic>
        <p:nvPicPr>
          <p:cNvPr id="11" name="Picture 10" descr="Untitled.pdf"/>
          <p:cNvPicPr>
            <a:picLocks noChangeAspect="1"/>
          </p:cNvPicPr>
          <p:nvPr/>
        </p:nvPicPr>
        <mc:AlternateContent>
          <mc:Choice xmlns:ma="http://schemas.microsoft.com/office/mac/drawingml/2008/main" Requires="ma">
            <p:blipFill>
              <a:blip r:embed="rId2">
                <a:grayscl/>
              </a:blip>
              <a:srcRect r="5837"/>
              <a:stretch>
                <a:fillRect/>
              </a:stretch>
            </p:blipFill>
          </mc:Choice>
          <mc:Fallback>
            <p:blipFill>
              <a:blip r:embed="rId3">
                <a:grayscl/>
              </a:blip>
              <a:srcRect r="5837"/>
              <a:stretch>
                <a:fillRect/>
              </a:stretch>
            </p:blipFill>
          </mc:Fallback>
        </mc:AlternateContent>
        <p:spPr>
          <a:xfrm>
            <a:off x="4193117" y="2819400"/>
            <a:ext cx="4950883" cy="3941032"/>
          </a:xfrm>
          <a:prstGeom prst="rect">
            <a:avLst/>
          </a:prstGeom>
        </p:spPr>
      </p:pic>
    </p:spTree>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1" y="1676400"/>
            <a:ext cx="9144000" cy="4495800"/>
          </a:xfrm>
          <a:prstGeom prst="rect">
            <a:avLst/>
          </a:prstGeom>
        </p:spPr>
      </p:pic>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0" name="Freeform 39"/>
          <p:cNvSpPr/>
          <p:nvPr/>
        </p:nvSpPr>
        <p:spPr>
          <a:xfrm rot="21251877" flipH="1">
            <a:off x="5774963" y="4133528"/>
            <a:ext cx="1293067" cy="905028"/>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1" name="Freeform 40"/>
          <p:cNvSpPr/>
          <p:nvPr/>
        </p:nvSpPr>
        <p:spPr>
          <a:xfrm flipH="1" flipV="1">
            <a:off x="5700629" y="2971800"/>
            <a:ext cx="1293067" cy="910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2" name="Oval 41"/>
          <p:cNvSpPr/>
          <p:nvPr/>
        </p:nvSpPr>
        <p:spPr>
          <a:xfrm>
            <a:off x="5079848" y="3733800"/>
            <a:ext cx="685800" cy="588433"/>
          </a:xfrm>
          <a:prstGeom prst="ellipse">
            <a:avLst/>
          </a:prstGeom>
          <a:ln w="38100" cap="flat" cmpd="sng" algn="ctr">
            <a:solidFill>
              <a:srgbClr val="F4F7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3" name="Freeform 42"/>
          <p:cNvSpPr/>
          <p:nvPr/>
        </p:nvSpPr>
        <p:spPr>
          <a:xfrm flipH="1" flipV="1">
            <a:off x="5090431" y="3760673"/>
            <a:ext cx="217418" cy="3012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4" name="Freeform 43"/>
          <p:cNvSpPr/>
          <p:nvPr/>
        </p:nvSpPr>
        <p:spPr>
          <a:xfrm flipH="1" flipV="1">
            <a:off x="5137000" y="3729567"/>
            <a:ext cx="292097" cy="42122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5" name="Freeform 44"/>
          <p:cNvSpPr/>
          <p:nvPr/>
        </p:nvSpPr>
        <p:spPr>
          <a:xfrm flipH="1" flipV="1">
            <a:off x="5172986" y="3750733"/>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6" name="Freeform 45"/>
          <p:cNvSpPr/>
          <p:nvPr/>
        </p:nvSpPr>
        <p:spPr>
          <a:xfrm flipH="1" flipV="1">
            <a:off x="5240722" y="3818469"/>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7" name="Freeform 46"/>
          <p:cNvSpPr/>
          <p:nvPr/>
        </p:nvSpPr>
        <p:spPr>
          <a:xfrm flipH="1" flipV="1">
            <a:off x="5361373" y="3807881"/>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8" name="Freeform 47"/>
          <p:cNvSpPr/>
          <p:nvPr/>
        </p:nvSpPr>
        <p:spPr>
          <a:xfrm flipH="1" flipV="1">
            <a:off x="5460857" y="3951816"/>
            <a:ext cx="264573" cy="368305"/>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9" name="Freeform 48"/>
          <p:cNvSpPr/>
          <p:nvPr/>
        </p:nvSpPr>
        <p:spPr>
          <a:xfrm flipH="1" flipV="1">
            <a:off x="5570924" y="4036482"/>
            <a:ext cx="175673" cy="25189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50" name="TextBox 49"/>
          <p:cNvSpPr txBox="1"/>
          <p:nvPr/>
        </p:nvSpPr>
        <p:spPr>
          <a:xfrm>
            <a:off x="4099693" y="356647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52" name="TextBox 51"/>
          <p:cNvSpPr txBox="1"/>
          <p:nvPr/>
        </p:nvSpPr>
        <p:spPr>
          <a:xfrm>
            <a:off x="7139008" y="2667000"/>
            <a:ext cx="1797368" cy="461665"/>
          </a:xfrm>
          <a:prstGeom prst="rect">
            <a:avLst/>
          </a:prstGeom>
          <a:noFill/>
        </p:spPr>
        <p:txBody>
          <a:bodyPr wrap="none" rtlCol="0">
            <a:spAutoFit/>
          </a:bodyPr>
          <a:lstStyle/>
          <a:p>
            <a:r>
              <a:rPr lang="en-GB" dirty="0" err="1" smtClean="0">
                <a:solidFill>
                  <a:srgbClr val="F1F1F5"/>
                </a:solidFill>
                <a:latin typeface="Chalkduster"/>
                <a:cs typeface="Chalkduster"/>
              </a:rPr>
              <a:t>W,Z,q,l,g,</a:t>
            </a:r>
            <a:r>
              <a:rPr lang="en-GB" b="1" dirty="0" err="1" smtClean="0">
                <a:solidFill>
                  <a:srgbClr val="F1F1F5"/>
                </a:solidFill>
                <a:latin typeface="Symbol" charset="2"/>
                <a:cs typeface="Symbol" charset="2"/>
              </a:rPr>
              <a:t>g</a:t>
            </a:r>
            <a:endParaRPr lang="en-GB" b="1" dirty="0">
              <a:solidFill>
                <a:srgbClr val="F1F1F5"/>
              </a:solidFill>
              <a:latin typeface="Symbol" charset="2"/>
              <a:cs typeface="Symbol" charset="2"/>
            </a:endParaRPr>
          </a:p>
        </p:txBody>
      </p:sp>
      <p:sp>
        <p:nvSpPr>
          <p:cNvPr id="58" name="Text Box 11"/>
          <p:cNvSpPr txBox="1">
            <a:spLocks noChangeArrowheads="1"/>
          </p:cNvSpPr>
          <p:nvPr/>
        </p:nvSpPr>
        <p:spPr bwMode="auto">
          <a:xfrm>
            <a:off x="152399" y="1981200"/>
            <a:ext cx="5560336" cy="58695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Trebuchet MS"/>
                <a:cs typeface="Trebuchet MS"/>
                <a:sym typeface="Symbol" charset="2"/>
              </a:rPr>
              <a:t>At the LHC, the Higgs boson is produced dominantly via gluon fusion (40—50 times larger rate than at Tevatron)</a:t>
            </a:r>
          </a:p>
        </p:txBody>
      </p:sp>
      <p:sp>
        <p:nvSpPr>
          <p:cNvPr id="59" name="Text Box 11"/>
          <p:cNvSpPr txBox="1">
            <a:spLocks noChangeArrowheads="1"/>
          </p:cNvSpPr>
          <p:nvPr/>
        </p:nvSpPr>
        <p:spPr bwMode="auto">
          <a:xfrm>
            <a:off x="152400" y="2759652"/>
            <a:ext cx="3048000" cy="2864503"/>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Trebuchet MS"/>
                <a:cs typeface="Trebuchet MS"/>
                <a:sym typeface="Symbol" charset="2"/>
              </a:rPr>
              <a:t>Because of the coupling to the mass of the decay particles: </a:t>
            </a:r>
          </a:p>
          <a:p>
            <a:pPr marL="265113" lvl="1">
              <a:spcBef>
                <a:spcPts val="1200"/>
              </a:spcBef>
            </a:pPr>
            <a:r>
              <a:rPr lang="en-US" sz="1600" dirty="0" smtClean="0">
                <a:solidFill>
                  <a:srgbClr val="F1F1F5"/>
                </a:solidFill>
                <a:latin typeface="Trebuchet MS"/>
                <a:cs typeface="Trebuchet MS"/>
                <a:sym typeface="Symbol" charset="2"/>
              </a:rPr>
              <a:t>… the Higgs will decay with preference to the heaviest particles allowed </a:t>
            </a:r>
          </a:p>
          <a:p>
            <a:pPr marL="265113" lvl="1">
              <a:spcBef>
                <a:spcPts val="1200"/>
              </a:spcBef>
            </a:pPr>
            <a:r>
              <a:rPr lang="en-US" sz="1600" dirty="0" smtClean="0">
                <a:solidFill>
                  <a:srgbClr val="F1F1F5"/>
                </a:solidFill>
                <a:latin typeface="Trebuchet MS"/>
                <a:cs typeface="Trebuchet MS"/>
                <a:sym typeface="Symbol" charset="2"/>
              </a:rPr>
              <a:t>… the Higgs does not couple directly to photons and gluons, but only via “loops” involving heavy particles (e.g., top, W )</a:t>
            </a:r>
          </a:p>
        </p:txBody>
      </p:sp>
      <p:sp>
        <p:nvSpPr>
          <p:cNvPr id="26" name="TextBox 25"/>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boson</a:t>
            </a:r>
            <a:endParaRPr lang="en-US" sz="2800" i="1" dirty="0" smtClean="0">
              <a:solidFill>
                <a:prstClr val="black"/>
              </a:solidFill>
              <a:latin typeface="Symbol" charset="2"/>
              <a:cs typeface="Symbol" charset="2"/>
            </a:endParaRPr>
          </a:p>
          <a:p>
            <a:pPr>
              <a:spcBef>
                <a:spcPts val="600"/>
              </a:spcBef>
            </a:pPr>
            <a:r>
              <a:rPr lang="en-US" sz="2000" dirty="0" smtClean="0">
                <a:solidFill>
                  <a:prstClr val="black"/>
                </a:solidFill>
                <a:latin typeface="Trebuchet MS"/>
                <a:cs typeface="Trebuchet MS"/>
              </a:rPr>
              <a:t>Higgs production and decay probabilities predicted vs. Higgs mass by SM</a:t>
            </a:r>
          </a:p>
        </p:txBody>
      </p:sp>
      <p:sp>
        <p:nvSpPr>
          <p:cNvPr id="28" name="Freeform 27"/>
          <p:cNvSpPr/>
          <p:nvPr/>
        </p:nvSpPr>
        <p:spPr>
          <a:xfrm rot="21414403">
            <a:off x="3552487" y="400135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9" name="TextBox 28"/>
          <p:cNvSpPr txBox="1"/>
          <p:nvPr/>
        </p:nvSpPr>
        <p:spPr>
          <a:xfrm>
            <a:off x="7170440" y="4719935"/>
            <a:ext cx="1797368" cy="461665"/>
          </a:xfrm>
          <a:prstGeom prst="rect">
            <a:avLst/>
          </a:prstGeom>
          <a:noFill/>
        </p:spPr>
        <p:txBody>
          <a:bodyPr wrap="none" rtlCol="0">
            <a:spAutoFit/>
          </a:bodyPr>
          <a:lstStyle/>
          <a:p>
            <a:r>
              <a:rPr lang="en-GB" dirty="0" err="1" smtClean="0">
                <a:solidFill>
                  <a:srgbClr val="F1F1F5"/>
                </a:solidFill>
                <a:latin typeface="Chalkduster"/>
                <a:cs typeface="Chalkduster"/>
              </a:rPr>
              <a:t>W,Z,q,l,g,</a:t>
            </a:r>
            <a:r>
              <a:rPr lang="en-GB" b="1" dirty="0" err="1" smtClean="0">
                <a:solidFill>
                  <a:srgbClr val="F1F1F5"/>
                </a:solidFill>
                <a:latin typeface="Symbol" charset="2"/>
                <a:cs typeface="Symbol" charset="2"/>
              </a:rPr>
              <a:t>g</a:t>
            </a:r>
            <a:endParaRPr lang="en-GB" b="1" dirty="0">
              <a:solidFill>
                <a:srgbClr val="F1F1F5"/>
              </a:solidFill>
              <a:latin typeface="Symbol" charset="2"/>
              <a:cs typeface="Symbol" charset="2"/>
            </a:endParaRPr>
          </a:p>
        </p:txBody>
      </p:sp>
      <p:sp>
        <p:nvSpPr>
          <p:cNvPr id="30" name="TextBox 29"/>
          <p:cNvSpPr txBox="1"/>
          <p:nvPr/>
        </p:nvSpPr>
        <p:spPr>
          <a:xfrm>
            <a:off x="7223355" y="4510268"/>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1" name="TextBox 30"/>
          <p:cNvSpPr txBox="1"/>
          <p:nvPr/>
        </p:nvSpPr>
        <p:spPr>
          <a:xfrm>
            <a:off x="7844076" y="4595285"/>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2" name="TextBox 31"/>
          <p:cNvSpPr txBox="1"/>
          <p:nvPr/>
        </p:nvSpPr>
        <p:spPr>
          <a:xfrm>
            <a:off x="8102306" y="4506383"/>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Tree>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searches at the LHC</a:t>
            </a:r>
          </a:p>
          <a:p>
            <a:pPr>
              <a:spcBef>
                <a:spcPts val="600"/>
              </a:spcBef>
            </a:pPr>
            <a:r>
              <a:rPr lang="en-US" sz="2000" dirty="0" smtClean="0">
                <a:solidFill>
                  <a:prstClr val="black"/>
                </a:solidFill>
                <a:latin typeface="Trebuchet MS"/>
                <a:cs typeface="Trebuchet MS"/>
              </a:rPr>
              <a:t>Dependence of the branching fractions on </a:t>
            </a:r>
            <a:r>
              <a:rPr lang="en-US" sz="2000" i="1" dirty="0" smtClean="0">
                <a:solidFill>
                  <a:prstClr val="black"/>
                </a:solidFill>
                <a:latin typeface="Trebuchet MS"/>
                <a:cs typeface="Trebuchet MS"/>
              </a:rPr>
              <a:t>M</a:t>
            </a:r>
            <a:r>
              <a:rPr lang="en-US" sz="2000" i="1" baseline="-25000" dirty="0" smtClean="0">
                <a:solidFill>
                  <a:prstClr val="black"/>
                </a:solidFill>
                <a:latin typeface="Trebuchet MS"/>
                <a:cs typeface="Trebuchet MS"/>
              </a:rPr>
              <a:t>H</a:t>
            </a:r>
            <a:r>
              <a:rPr lang="en-US" sz="2000" dirty="0" smtClean="0">
                <a:solidFill>
                  <a:prstClr val="black"/>
                </a:solidFill>
                <a:latin typeface="Trebuchet MS"/>
                <a:cs typeface="Trebuchet MS"/>
              </a:rPr>
              <a:t> drives search strategy</a:t>
            </a:r>
          </a:p>
        </p:txBody>
      </p:sp>
      <p:sp>
        <p:nvSpPr>
          <p:cNvPr id="13" name="Rectangle 12"/>
          <p:cNvSpPr/>
          <p:nvPr/>
        </p:nvSpPr>
        <p:spPr>
          <a:xfrm>
            <a:off x="0" y="1524000"/>
            <a:ext cx="9144000" cy="472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6" name="Picture 15" descr="higgs_brs.png"/>
          <p:cNvPicPr>
            <a:picLocks noChangeAspect="1"/>
          </p:cNvPicPr>
          <p:nvPr/>
        </p:nvPicPr>
        <p:blipFill>
          <a:blip r:embed="rId2"/>
          <a:stretch>
            <a:fillRect/>
          </a:stretch>
        </p:blipFill>
        <p:spPr>
          <a:xfrm>
            <a:off x="227203" y="1985795"/>
            <a:ext cx="4649597" cy="3287395"/>
          </a:xfrm>
          <a:prstGeom prst="rect">
            <a:avLst/>
          </a:prstGeom>
        </p:spPr>
      </p:pic>
      <p:sp>
        <p:nvSpPr>
          <p:cNvPr id="20" name="Rectangle 19"/>
          <p:cNvSpPr/>
          <p:nvPr/>
        </p:nvSpPr>
        <p:spPr>
          <a:xfrm>
            <a:off x="4953000" y="1981200"/>
            <a:ext cx="3733800" cy="661720"/>
          </a:xfrm>
          <a:prstGeom prst="rect">
            <a:avLst/>
          </a:prstGeom>
        </p:spPr>
        <p:txBody>
          <a:bodyPr wrap="square">
            <a:spAutoFit/>
          </a:bodyPr>
          <a:lstStyle/>
          <a:p>
            <a:pPr defTabSz="182563"/>
            <a:r>
              <a:rPr lang="en-US" sz="1600" dirty="0" smtClean="0">
                <a:solidFill>
                  <a:prstClr val="black">
                    <a:lumMod val="75000"/>
                    <a:lumOff val="25000"/>
                  </a:prstClr>
                </a:solidFill>
                <a:latin typeface="Trebuchet MS"/>
                <a:cs typeface="Trebuchet MS"/>
              </a:rPr>
              <a:t>For </a:t>
            </a:r>
            <a:r>
              <a:rPr lang="en-US" sz="1600" dirty="0" smtClean="0">
                <a:solidFill>
                  <a:srgbClr val="D00209"/>
                </a:solidFill>
                <a:latin typeface="Trebuchet MS"/>
                <a:cs typeface="Trebuchet MS"/>
              </a:rPr>
              <a:t>medium to heavy Higgs</a:t>
            </a:r>
            <a:r>
              <a:rPr lang="en-US" sz="1600" dirty="0" smtClean="0">
                <a:solidFill>
                  <a:prstClr val="black">
                    <a:lumMod val="75000"/>
                    <a:lumOff val="25000"/>
                  </a:prstClr>
                </a:solidFill>
                <a:latin typeface="Trebuchet MS"/>
                <a:cs typeface="Trebuchet MS"/>
              </a:rPr>
              <a:t>:</a:t>
            </a:r>
          </a:p>
          <a:p>
            <a:pPr marL="360363" indent="-276225" defTabSz="182563">
              <a:spcBef>
                <a:spcPts val="600"/>
              </a:spcBef>
              <a:buFont typeface="Arial"/>
              <a:buChar char="•"/>
            </a:pPr>
            <a:r>
              <a:rPr lang="en-US" sz="1600" dirty="0" smtClean="0">
                <a:solidFill>
                  <a:prstClr val="black">
                    <a:lumMod val="75000"/>
                    <a:lumOff val="25000"/>
                  </a:prstClr>
                </a:solidFill>
                <a:latin typeface="Trebuchet MS"/>
                <a:cs typeface="Trebuchet MS"/>
              </a:rPr>
              <a:t>Lepton final states via </a:t>
            </a:r>
            <a:r>
              <a:rPr lang="en-US" sz="1600" i="1" dirty="0" smtClean="0">
                <a:solidFill>
                  <a:prstClr val="black">
                    <a:lumMod val="75000"/>
                    <a:lumOff val="25000"/>
                  </a:prstClr>
                </a:solidFill>
                <a:latin typeface="Trebuchet MS"/>
                <a:cs typeface="Trebuchet MS"/>
              </a:rPr>
              <a:t>WW</a:t>
            </a:r>
            <a:r>
              <a:rPr lang="en-US" sz="1600" baseline="30000" dirty="0" smtClean="0">
                <a:solidFill>
                  <a:prstClr val="black">
                    <a:lumMod val="75000"/>
                    <a:lumOff val="25000"/>
                  </a:prstClr>
                </a:solidFill>
                <a:latin typeface="Trebuchet MS"/>
                <a:cs typeface="Trebuchet MS"/>
              </a:rPr>
              <a:t>(</a:t>
            </a:r>
            <a:r>
              <a:rPr lang="en-US" sz="1600" dirty="0" smtClean="0">
                <a:solidFill>
                  <a:prstClr val="black">
                    <a:lumMod val="75000"/>
                    <a:lumOff val="25000"/>
                  </a:prstClr>
                </a:solidFill>
                <a:latin typeface="Trebuchet MS"/>
                <a:cs typeface="Trebuchet MS"/>
              </a:rPr>
              <a:t>*</a:t>
            </a:r>
            <a:r>
              <a:rPr lang="en-US" sz="1600" baseline="30000" dirty="0" smtClean="0">
                <a:solidFill>
                  <a:prstClr val="black">
                    <a:lumMod val="75000"/>
                    <a:lumOff val="25000"/>
                  </a:prstClr>
                </a:solidFill>
                <a:latin typeface="Trebuchet MS"/>
                <a:cs typeface="Trebuchet MS"/>
              </a:rPr>
              <a:t>)</a:t>
            </a:r>
            <a:r>
              <a:rPr lang="en-US" sz="1600" dirty="0" smtClean="0">
                <a:solidFill>
                  <a:prstClr val="black">
                    <a:lumMod val="75000"/>
                    <a:lumOff val="25000"/>
                  </a:prstClr>
                </a:solidFill>
                <a:latin typeface="Trebuchet MS"/>
                <a:cs typeface="Trebuchet MS"/>
              </a:rPr>
              <a:t>, </a:t>
            </a:r>
            <a:r>
              <a:rPr lang="en-US" sz="1600" i="1" dirty="0" smtClean="0">
                <a:solidFill>
                  <a:prstClr val="black">
                    <a:lumMod val="75000"/>
                    <a:lumOff val="25000"/>
                  </a:prstClr>
                </a:solidFill>
                <a:latin typeface="Trebuchet MS"/>
                <a:cs typeface="Trebuchet MS"/>
              </a:rPr>
              <a:t>ZZ</a:t>
            </a:r>
            <a:r>
              <a:rPr lang="en-US" sz="1600" baseline="30000" dirty="0" smtClean="0">
                <a:solidFill>
                  <a:prstClr val="black">
                    <a:lumMod val="75000"/>
                    <a:lumOff val="25000"/>
                  </a:prstClr>
                </a:solidFill>
                <a:latin typeface="Trebuchet MS"/>
                <a:cs typeface="Trebuchet MS"/>
              </a:rPr>
              <a:t>(</a:t>
            </a:r>
            <a:r>
              <a:rPr lang="en-US" sz="1600" dirty="0" smtClean="0">
                <a:solidFill>
                  <a:prstClr val="black">
                    <a:lumMod val="75000"/>
                    <a:lumOff val="25000"/>
                  </a:prstClr>
                </a:solidFill>
                <a:latin typeface="Trebuchet MS"/>
                <a:cs typeface="Trebuchet MS"/>
              </a:rPr>
              <a:t>*</a:t>
            </a:r>
            <a:r>
              <a:rPr lang="en-US" sz="1600" baseline="30000" dirty="0" smtClean="0">
                <a:solidFill>
                  <a:prstClr val="black">
                    <a:lumMod val="75000"/>
                    <a:lumOff val="25000"/>
                  </a:prstClr>
                </a:solidFill>
                <a:latin typeface="Trebuchet MS"/>
                <a:cs typeface="Trebuchet MS"/>
              </a:rPr>
              <a:t>)</a:t>
            </a:r>
          </a:p>
        </p:txBody>
      </p:sp>
      <p:sp>
        <p:nvSpPr>
          <p:cNvPr id="21" name="Rectangle 20"/>
          <p:cNvSpPr/>
          <p:nvPr/>
        </p:nvSpPr>
        <p:spPr>
          <a:xfrm>
            <a:off x="4953000" y="2819400"/>
            <a:ext cx="3733800" cy="1231106"/>
          </a:xfrm>
          <a:prstGeom prst="rect">
            <a:avLst/>
          </a:prstGeom>
        </p:spPr>
        <p:txBody>
          <a:bodyPr wrap="square">
            <a:spAutoFit/>
          </a:bodyPr>
          <a:lstStyle/>
          <a:p>
            <a:pPr defTabSz="182563"/>
            <a:r>
              <a:rPr lang="en-US" sz="1600" dirty="0" smtClean="0">
                <a:solidFill>
                  <a:prstClr val="black">
                    <a:lumMod val="75000"/>
                    <a:lumOff val="25000"/>
                  </a:prstClr>
                </a:solidFill>
                <a:latin typeface="Trebuchet MS"/>
                <a:cs typeface="Trebuchet MS"/>
              </a:rPr>
              <a:t>For </a:t>
            </a:r>
            <a:r>
              <a:rPr lang="en-US" sz="1600" dirty="0" smtClean="0">
                <a:solidFill>
                  <a:srgbClr val="D00209"/>
                </a:solidFill>
                <a:latin typeface="Trebuchet MS"/>
                <a:cs typeface="Trebuchet MS"/>
              </a:rPr>
              <a:t>light Higgs</a:t>
            </a:r>
            <a:r>
              <a:rPr lang="en-US" sz="1600" dirty="0" smtClean="0">
                <a:solidFill>
                  <a:prstClr val="black">
                    <a:lumMod val="75000"/>
                    <a:lumOff val="25000"/>
                  </a:prstClr>
                </a:solidFill>
                <a:latin typeface="Trebuchet MS"/>
                <a:cs typeface="Trebuchet MS"/>
              </a:rPr>
              <a:t>:</a:t>
            </a:r>
          </a:p>
          <a:p>
            <a:pPr marL="360363" indent="-276225" defTabSz="182563">
              <a:spcBef>
                <a:spcPts val="600"/>
              </a:spcBef>
              <a:buFont typeface="Arial"/>
              <a:buChar char="•"/>
            </a:pPr>
            <a:r>
              <a:rPr lang="en-US" sz="1600" dirty="0" smtClean="0">
                <a:solidFill>
                  <a:prstClr val="black">
                    <a:lumMod val="75000"/>
                    <a:lumOff val="25000"/>
                  </a:prstClr>
                </a:solidFill>
                <a:latin typeface="Trebuchet MS"/>
                <a:cs typeface="Trebuchet MS"/>
              </a:rPr>
              <a:t>Lepton final states via </a:t>
            </a:r>
            <a:r>
              <a:rPr lang="en-US" sz="1600" i="1" dirty="0" smtClean="0">
                <a:solidFill>
                  <a:prstClr val="black">
                    <a:lumMod val="75000"/>
                    <a:lumOff val="25000"/>
                  </a:prstClr>
                </a:solidFill>
                <a:latin typeface="Trebuchet MS"/>
                <a:cs typeface="Trebuchet MS"/>
              </a:rPr>
              <a:t>WW*</a:t>
            </a:r>
            <a:r>
              <a:rPr lang="en-US" sz="1600" dirty="0" smtClean="0">
                <a:solidFill>
                  <a:prstClr val="black">
                    <a:lumMod val="75000"/>
                    <a:lumOff val="25000"/>
                  </a:prstClr>
                </a:solidFill>
                <a:latin typeface="Trebuchet MS"/>
                <a:cs typeface="Trebuchet MS"/>
              </a:rPr>
              <a:t>, </a:t>
            </a:r>
            <a:r>
              <a:rPr lang="en-US" sz="1600" i="1" dirty="0" smtClean="0">
                <a:solidFill>
                  <a:prstClr val="black">
                    <a:lumMod val="75000"/>
                    <a:lumOff val="25000"/>
                  </a:prstClr>
                </a:solidFill>
                <a:latin typeface="Trebuchet MS"/>
                <a:cs typeface="Trebuchet MS"/>
              </a:rPr>
              <a:t>ZZ*</a:t>
            </a:r>
          </a:p>
          <a:p>
            <a:pPr marL="360363" indent="-276225" defTabSz="182563">
              <a:spcBef>
                <a:spcPts val="300"/>
              </a:spcBef>
              <a:buFont typeface="Arial"/>
              <a:buChar char="•"/>
            </a:pPr>
            <a:r>
              <a:rPr lang="en-US" sz="1600" dirty="0" smtClean="0">
                <a:solidFill>
                  <a:prstClr val="black">
                    <a:lumMod val="75000"/>
                    <a:lumOff val="25000"/>
                  </a:prstClr>
                </a:solidFill>
                <a:latin typeface="Trebuchet MS"/>
                <a:cs typeface="Trebuchet MS"/>
              </a:rPr>
              <a:t>Di-photon final state</a:t>
            </a:r>
          </a:p>
          <a:p>
            <a:pPr marL="360363" indent="-276225" defTabSz="182563">
              <a:spcBef>
                <a:spcPts val="300"/>
              </a:spcBef>
              <a:buFont typeface="Arial"/>
              <a:buChar char="•"/>
            </a:pPr>
            <a:r>
              <a:rPr lang="en-US" sz="1600" dirty="0" smtClean="0">
                <a:solidFill>
                  <a:prstClr val="black">
                    <a:lumMod val="75000"/>
                    <a:lumOff val="25000"/>
                  </a:prstClr>
                </a:solidFill>
                <a:latin typeface="Trebuchet MS"/>
                <a:cs typeface="Trebuchet MS"/>
              </a:rPr>
              <a:t>Di-tau final state </a:t>
            </a:r>
          </a:p>
        </p:txBody>
      </p:sp>
      <p:sp>
        <p:nvSpPr>
          <p:cNvPr id="22" name="Rectangle 21"/>
          <p:cNvSpPr/>
          <p:nvPr/>
        </p:nvSpPr>
        <p:spPr>
          <a:xfrm>
            <a:off x="4953000" y="4216062"/>
            <a:ext cx="3962400" cy="1277273"/>
          </a:xfrm>
          <a:prstGeom prst="rect">
            <a:avLst/>
          </a:prstGeom>
        </p:spPr>
        <p:txBody>
          <a:bodyPr wrap="square">
            <a:spAutoFit/>
          </a:bodyPr>
          <a:lstStyle/>
          <a:p>
            <a:pPr defTabSz="182563"/>
            <a:r>
              <a:rPr lang="en-US" sz="1600" dirty="0" smtClean="0">
                <a:solidFill>
                  <a:prstClr val="black">
                    <a:lumMod val="75000"/>
                    <a:lumOff val="25000"/>
                  </a:prstClr>
                </a:solidFill>
                <a:latin typeface="Trebuchet MS"/>
                <a:cs typeface="Trebuchet MS"/>
              </a:rPr>
              <a:t>The dominant </a:t>
            </a:r>
            <a:r>
              <a:rPr lang="en-US" sz="1600" i="1" dirty="0" smtClean="0">
                <a:solidFill>
                  <a:prstClr val="black">
                    <a:lumMod val="75000"/>
                    <a:lumOff val="25000"/>
                  </a:prstClr>
                </a:solidFill>
                <a:latin typeface="Trebuchet MS"/>
                <a:cs typeface="Trebuchet MS"/>
              </a:rPr>
              <a:t>H</a:t>
            </a:r>
            <a:r>
              <a:rPr lang="en-US" sz="1600" dirty="0" smtClean="0">
                <a:solidFill>
                  <a:prstClr val="black">
                    <a:lumMod val="75000"/>
                    <a:lumOff val="25000"/>
                  </a:prstClr>
                </a:solidFill>
                <a:latin typeface="Trebuchet MS"/>
                <a:cs typeface="Trebuchet MS"/>
              </a:rPr>
              <a:t> </a:t>
            </a:r>
            <a:r>
              <a:rPr lang="en-US" sz="1600" dirty="0" smtClean="0">
                <a:solidFill>
                  <a:prstClr val="black">
                    <a:lumMod val="75000"/>
                    <a:lumOff val="25000"/>
                  </a:prstClr>
                </a:solidFill>
                <a:latin typeface="Symbol" charset="2"/>
                <a:cs typeface="Symbol" charset="2"/>
                <a:sym typeface="Wingdings"/>
              </a:rPr>
              <a:t>®</a:t>
            </a:r>
            <a:r>
              <a:rPr lang="en-US" sz="1600" dirty="0" smtClean="0">
                <a:solidFill>
                  <a:prstClr val="black">
                    <a:lumMod val="75000"/>
                    <a:lumOff val="25000"/>
                  </a:prstClr>
                </a:solidFill>
                <a:latin typeface="Trebuchet MS"/>
                <a:cs typeface="Trebuchet MS"/>
                <a:sym typeface="Wingdings"/>
              </a:rPr>
              <a:t> </a:t>
            </a:r>
            <a:r>
              <a:rPr lang="en-US" sz="1600" i="1" dirty="0" smtClean="0">
                <a:solidFill>
                  <a:prstClr val="black">
                    <a:lumMod val="75000"/>
                    <a:lumOff val="25000"/>
                  </a:prstClr>
                </a:solidFill>
                <a:latin typeface="Trebuchet MS"/>
                <a:cs typeface="Trebuchet MS"/>
              </a:rPr>
              <a:t>bb</a:t>
            </a:r>
            <a:r>
              <a:rPr lang="en-US" sz="1600" dirty="0" smtClean="0">
                <a:solidFill>
                  <a:prstClr val="black">
                    <a:lumMod val="75000"/>
                    <a:lumOff val="25000"/>
                  </a:prstClr>
                </a:solidFill>
                <a:latin typeface="Trebuchet MS"/>
                <a:cs typeface="Trebuchet MS"/>
              </a:rPr>
              <a:t> mode is only exploitable in association with </a:t>
            </a:r>
            <a:r>
              <a:rPr lang="en-US" sz="1600" i="1" dirty="0" smtClean="0">
                <a:solidFill>
                  <a:prstClr val="black">
                    <a:lumMod val="75000"/>
                    <a:lumOff val="25000"/>
                  </a:prstClr>
                </a:solidFill>
                <a:latin typeface="Trebuchet MS"/>
                <a:cs typeface="Trebuchet MS"/>
              </a:rPr>
              <a:t>W</a:t>
            </a:r>
            <a:r>
              <a:rPr lang="en-US" sz="1600" dirty="0" smtClean="0">
                <a:solidFill>
                  <a:prstClr val="black">
                    <a:lumMod val="75000"/>
                    <a:lumOff val="25000"/>
                  </a:prstClr>
                </a:solidFill>
                <a:latin typeface="Trebuchet MS"/>
                <a:cs typeface="Trebuchet MS"/>
              </a:rPr>
              <a:t>/</a:t>
            </a:r>
            <a:r>
              <a:rPr lang="en-US" sz="1600" i="1" dirty="0" smtClean="0">
                <a:solidFill>
                  <a:prstClr val="black">
                    <a:lumMod val="75000"/>
                    <a:lumOff val="25000"/>
                  </a:prstClr>
                </a:solidFill>
                <a:latin typeface="Trebuchet MS"/>
                <a:cs typeface="Trebuchet MS"/>
              </a:rPr>
              <a:t>Z</a:t>
            </a:r>
            <a:r>
              <a:rPr lang="en-US" sz="1600" dirty="0" smtClean="0">
                <a:solidFill>
                  <a:prstClr val="black">
                    <a:lumMod val="75000"/>
                    <a:lumOff val="25000"/>
                  </a:prstClr>
                </a:solidFill>
                <a:latin typeface="Trebuchet MS"/>
                <a:cs typeface="Trebuchet MS"/>
              </a:rPr>
              <a:t> or </a:t>
            </a:r>
            <a:r>
              <a:rPr lang="en-US" sz="1600" i="1" dirty="0" err="1" smtClean="0">
                <a:solidFill>
                  <a:prstClr val="black">
                    <a:lumMod val="75000"/>
                    <a:lumOff val="25000"/>
                  </a:prstClr>
                </a:solidFill>
                <a:latin typeface="Trebuchet MS"/>
                <a:cs typeface="Trebuchet MS"/>
              </a:rPr>
              <a:t>tt</a:t>
            </a:r>
            <a:r>
              <a:rPr lang="en-US" sz="1600" dirty="0" smtClean="0">
                <a:solidFill>
                  <a:prstClr val="black">
                    <a:lumMod val="75000"/>
                    <a:lumOff val="25000"/>
                  </a:prstClr>
                </a:solidFill>
                <a:latin typeface="Trebuchet MS"/>
                <a:cs typeface="Trebuchet MS"/>
              </a:rPr>
              <a:t>, also with strong Higgs boost</a:t>
            </a:r>
          </a:p>
          <a:p>
            <a:pPr defTabSz="182563">
              <a:spcBef>
                <a:spcPts val="600"/>
              </a:spcBef>
            </a:pPr>
            <a:r>
              <a:rPr lang="en-US" sz="1200" dirty="0" smtClean="0">
                <a:solidFill>
                  <a:prstClr val="black">
                    <a:lumMod val="75000"/>
                    <a:lumOff val="25000"/>
                  </a:prstClr>
                </a:solidFill>
                <a:latin typeface="Trebuchet MS"/>
                <a:cs typeface="Trebuchet MS"/>
              </a:rPr>
              <a:t>Associated leptons provide trigger signal as they help to reduce huge QCD background, </a:t>
            </a:r>
            <a:r>
              <a:rPr lang="en-US" sz="1200" dirty="0" err="1" smtClean="0">
                <a:solidFill>
                  <a:prstClr val="black">
                    <a:lumMod val="75000"/>
                    <a:lumOff val="25000"/>
                  </a:prstClr>
                </a:solidFill>
                <a:latin typeface="Trebuchet MS"/>
                <a:cs typeface="Trebuchet MS"/>
              </a:rPr>
              <a:t>s(</a:t>
            </a:r>
            <a:r>
              <a:rPr lang="en-US" sz="1200" i="1" dirty="0" err="1" smtClean="0">
                <a:solidFill>
                  <a:prstClr val="black">
                    <a:lumMod val="75000"/>
                    <a:lumOff val="25000"/>
                  </a:prstClr>
                </a:solidFill>
                <a:latin typeface="Trebuchet MS"/>
                <a:cs typeface="Trebuchet MS"/>
              </a:rPr>
              <a:t>bb</a:t>
            </a:r>
            <a:r>
              <a:rPr lang="en-US" sz="1200" dirty="0" smtClean="0">
                <a:solidFill>
                  <a:prstClr val="black">
                    <a:lumMod val="75000"/>
                    <a:lumOff val="25000"/>
                  </a:prstClr>
                </a:solidFill>
                <a:latin typeface="Trebuchet MS"/>
                <a:cs typeface="Trebuchet MS"/>
              </a:rPr>
              <a:t>) ~ O(100 µ</a:t>
            </a:r>
            <a:r>
              <a:rPr lang="en-US" sz="1200" dirty="0" err="1" smtClean="0">
                <a:solidFill>
                  <a:prstClr val="black">
                    <a:lumMod val="75000"/>
                    <a:lumOff val="25000"/>
                  </a:prstClr>
                </a:solidFill>
                <a:latin typeface="Trebuchet MS"/>
                <a:cs typeface="Trebuchet MS"/>
              </a:rPr>
              <a:t>b</a:t>
            </a:r>
            <a:r>
              <a:rPr lang="en-US" sz="1200" dirty="0" smtClean="0">
                <a:solidFill>
                  <a:prstClr val="black">
                    <a:lumMod val="75000"/>
                    <a:lumOff val="25000"/>
                  </a:prstClr>
                </a:solidFill>
                <a:latin typeface="Trebuchet MS"/>
                <a:cs typeface="Trebuchet MS"/>
              </a:rPr>
              <a:t>) </a:t>
            </a:r>
            <a:endParaRPr lang="en-US" sz="1200" i="1" dirty="0" smtClean="0">
              <a:solidFill>
                <a:prstClr val="black">
                  <a:lumMod val="75000"/>
                  <a:lumOff val="25000"/>
                </a:prst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0" y="304800"/>
            <a:ext cx="9144000" cy="544062"/>
          </a:xfrm>
          <a:prstGeom prst="rect">
            <a:avLst/>
          </a:prstGeom>
          <a:solidFill>
            <a:schemeClr val="bg1">
              <a:alpha val="85000"/>
            </a:schemeClr>
          </a:solidFill>
        </p:spPr>
        <p:txBody>
          <a:bodyPr wrap="square" tIns="93600" bIns="140400" rtlCol="0">
            <a:spAutoFit/>
          </a:bodyPr>
          <a:lstStyle/>
          <a:p>
            <a:pPr algn="ctr" defTabSz="914400" fontAlgn="auto">
              <a:spcBef>
                <a:spcPct val="50000"/>
              </a:spcBef>
              <a:spcAft>
                <a:spcPts val="0"/>
              </a:spcAft>
              <a:defRPr/>
            </a:pPr>
            <a:r>
              <a:rPr lang="en-GB" sz="2000" b="1" i="1" kern="0" dirty="0" smtClean="0">
                <a:solidFill>
                  <a:srgbClr val="404040"/>
                </a:solidFill>
                <a:latin typeface="Trebuchet MS"/>
                <a:ea typeface="Arial" charset="0"/>
                <a:cs typeface="Trebuchet MS"/>
              </a:rPr>
              <a:t>Everyday life (and particle physics) are described by the Standard Model</a:t>
            </a:r>
            <a:endParaRPr lang="en-GB" sz="2000" b="1" i="1" kern="0" dirty="0">
              <a:solidFill>
                <a:srgbClr val="404040"/>
              </a:solidFill>
              <a:latin typeface="Trebuchet MS"/>
              <a:ea typeface="Arial" charset="0"/>
              <a:cs typeface="Trebuchet MS"/>
            </a:endParaRPr>
          </a:p>
        </p:txBody>
      </p:sp>
      <p:pic>
        <p:nvPicPr>
          <p:cNvPr id="6" name="Picture 5"/>
          <p:cNvPicPr>
            <a:picLocks noChangeAspect="1"/>
          </p:cNvPicPr>
          <p:nvPr/>
        </p:nvPicPr>
        <p:blipFill>
          <a:blip r:embed="rId2"/>
          <a:stretch>
            <a:fillRect/>
          </a:stretch>
        </p:blipFill>
        <p:spPr>
          <a:xfrm>
            <a:off x="1635125" y="1123950"/>
            <a:ext cx="5832475" cy="5124450"/>
          </a:xfrm>
          <a:prstGeom prst="rect">
            <a:avLst/>
          </a:prstGeom>
          <a:effectLst>
            <a:outerShdw blurRad="355600" dist="38100" dir="2700000">
              <a:srgbClr val="000000">
                <a:alpha val="22000"/>
              </a:srgbClr>
            </a:outerShdw>
          </a:effectLst>
        </p:spPr>
      </p:pic>
      <p:sp>
        <p:nvSpPr>
          <p:cNvPr id="7" name="TextBox 6"/>
          <p:cNvSpPr txBox="1"/>
          <p:nvPr/>
        </p:nvSpPr>
        <p:spPr>
          <a:xfrm>
            <a:off x="0" y="1369368"/>
            <a:ext cx="9144000" cy="4490145"/>
          </a:xfrm>
          <a:prstGeom prst="rect">
            <a:avLst/>
          </a:prstGeom>
          <a:solidFill>
            <a:srgbClr val="FFFFFF">
              <a:alpha val="84000"/>
            </a:srgbClr>
          </a:solidFill>
          <a:effectLst/>
        </p:spPr>
        <p:txBody>
          <a:bodyPr wrap="square" lIns="0" tIns="468000" rIns="0" bIns="504000" rtlCol="0" anchor="ctr" anchorCtr="0">
            <a:spAutoFit/>
          </a:bodyPr>
          <a:lstStyle/>
          <a:p>
            <a:pPr algn="ctr">
              <a:spcBef>
                <a:spcPts val="1800"/>
              </a:spcBef>
            </a:pPr>
            <a:r>
              <a:rPr lang="en-GB" b="1" dirty="0" smtClean="0">
                <a:solidFill>
                  <a:srgbClr val="D00209"/>
                </a:solidFill>
                <a:effectLst>
                  <a:glow rad="317500">
                    <a:schemeClr val="bg1"/>
                  </a:glow>
                </a:effectLst>
              </a:rPr>
              <a:t>The SM is </a:t>
            </a:r>
            <a:r>
              <a:rPr lang="en-GB" b="1" i="1" dirty="0" smtClean="0">
                <a:solidFill>
                  <a:srgbClr val="D00209"/>
                </a:solidFill>
                <a:effectLst>
                  <a:glow rad="317500">
                    <a:schemeClr val="bg1"/>
                  </a:glow>
                </a:effectLst>
              </a:rPr>
              <a:t>the </a:t>
            </a:r>
            <a:r>
              <a:rPr lang="en-GB" b="1" dirty="0" smtClean="0">
                <a:solidFill>
                  <a:srgbClr val="D00209"/>
                </a:solidFill>
                <a:effectLst>
                  <a:glow rad="317500">
                    <a:schemeClr val="bg1"/>
                  </a:glow>
                </a:effectLst>
              </a:rPr>
              <a:t>legacy of 20</a:t>
            </a:r>
            <a:r>
              <a:rPr lang="en-GB" b="1" baseline="30000" dirty="0" smtClean="0">
                <a:solidFill>
                  <a:srgbClr val="D00209"/>
                </a:solidFill>
                <a:effectLst>
                  <a:glow rad="317500">
                    <a:schemeClr val="bg1"/>
                  </a:glow>
                </a:effectLst>
              </a:rPr>
              <a:t>th</a:t>
            </a:r>
            <a:r>
              <a:rPr lang="en-GB" b="1" dirty="0" smtClean="0">
                <a:solidFill>
                  <a:srgbClr val="D00209"/>
                </a:solidFill>
                <a:effectLst>
                  <a:glow rad="317500">
                    <a:schemeClr val="bg1"/>
                  </a:glow>
                </a:effectLst>
              </a:rPr>
              <a:t> century particle physics</a:t>
            </a:r>
          </a:p>
          <a:p>
            <a:pPr algn="ctr">
              <a:spcBef>
                <a:spcPts val="1800"/>
              </a:spcBef>
            </a:pPr>
            <a:r>
              <a:rPr lang="en-GB" b="1" dirty="0" smtClean="0">
                <a:solidFill>
                  <a:srgbClr val="D00209"/>
                </a:solidFill>
                <a:effectLst>
                  <a:glow rad="317500">
                    <a:schemeClr val="bg1"/>
                  </a:glow>
                </a:effectLst>
              </a:rPr>
              <a:t>It unifies quantum theory and special relativity</a:t>
            </a:r>
          </a:p>
          <a:p>
            <a:pPr algn="ctr">
              <a:spcBef>
                <a:spcPts val="1800"/>
              </a:spcBef>
            </a:pPr>
            <a:r>
              <a:rPr lang="en-GB" b="1" dirty="0" smtClean="0">
                <a:solidFill>
                  <a:srgbClr val="D00209"/>
                </a:solidFill>
                <a:effectLst>
                  <a:glow rad="317500">
                    <a:schemeClr val="bg1"/>
                  </a:glow>
                </a:effectLst>
              </a:rPr>
              <a:t>It describes ~ all laboratory data</a:t>
            </a:r>
            <a:endParaRPr lang="en-US" b="1" dirty="0" smtClean="0">
              <a:solidFill>
                <a:srgbClr val="D00209"/>
              </a:solidFill>
              <a:effectLst>
                <a:glow rad="317500">
                  <a:schemeClr val="bg1"/>
                </a:glow>
              </a:effectLst>
            </a:endParaRPr>
          </a:p>
          <a:p>
            <a:pPr algn="ctr">
              <a:spcBef>
                <a:spcPts val="1800"/>
              </a:spcBef>
            </a:pPr>
            <a:r>
              <a:rPr lang="en-US" b="1" dirty="0" smtClean="0">
                <a:solidFill>
                  <a:schemeClr val="accent1">
                    <a:lumMod val="75000"/>
                  </a:schemeClr>
                </a:solidFill>
                <a:effectLst>
                  <a:glow rad="317500">
                    <a:schemeClr val="bg1"/>
                  </a:glow>
                </a:effectLst>
              </a:rPr>
              <a:t>But, the model has problems and even flaws,                                                         and that’s why we think it cannot be the final theory</a:t>
            </a:r>
          </a:p>
          <a:p>
            <a:pPr algn="ctr">
              <a:spcBef>
                <a:spcPts val="1800"/>
              </a:spcBef>
            </a:pPr>
            <a:r>
              <a:rPr lang="en-US" b="1" dirty="0" smtClean="0">
                <a:solidFill>
                  <a:schemeClr val="accent1">
                    <a:lumMod val="75000"/>
                  </a:schemeClr>
                </a:solidFill>
                <a:effectLst>
                  <a:glow rad="317500">
                    <a:schemeClr val="bg1"/>
                  </a:glow>
                </a:effectLst>
              </a:rPr>
              <a:t>Theorists have suggested many ways to improve the SM,        but we need the experiments to separate right from wrong</a:t>
            </a:r>
            <a:endParaRPr lang="en-GB" b="1" dirty="0">
              <a:solidFill>
                <a:schemeClr val="accent1">
                  <a:lumMod val="75000"/>
                </a:schemeClr>
              </a:solidFill>
              <a:effectLst>
                <a:glow rad="317500">
                  <a:schemeClr val="bg1"/>
                </a:glow>
              </a:effectLst>
            </a:endParaRPr>
          </a:p>
        </p:txBody>
      </p:sp>
    </p:spTree>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 name="Picture 16" descr="hgg-event-cms.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062108" y="0"/>
            <a:ext cx="7015092" cy="6566990"/>
          </a:xfrm>
          <a:prstGeom prst="rect">
            <a:avLst/>
          </a:prstGeom>
          <a:effectLst>
            <a:outerShdw blurRad="266700" dist="38100" dir="2700000">
              <a:srgbClr val="000000">
                <a:alpha val="18000"/>
              </a:srgbClr>
            </a:outerShdw>
          </a:effectLst>
        </p:spPr>
      </p:pic>
      <p:sp>
        <p:nvSpPr>
          <p:cNvPr id="18" name="Text Box 5"/>
          <p:cNvSpPr txBox="1">
            <a:spLocks noChangeArrowheads="1"/>
          </p:cNvSpPr>
          <p:nvPr/>
        </p:nvSpPr>
        <p:spPr bwMode="auto">
          <a:xfrm>
            <a:off x="1058336" y="76200"/>
            <a:ext cx="7018864" cy="835359"/>
          </a:xfrm>
          <a:prstGeom prst="rect">
            <a:avLst/>
          </a:prstGeom>
          <a:solidFill>
            <a:schemeClr val="bg1">
              <a:alpha val="75000"/>
            </a:schemeClr>
          </a:solidFill>
          <a:ln w="9525">
            <a:noFill/>
            <a:miter lim="800000"/>
            <a:headEnd/>
            <a:tailEnd/>
          </a:ln>
          <a:effectLst/>
        </p:spPr>
        <p:txBody>
          <a:bodyPr wrap="square" bIns="187200">
            <a:prstTxWarp prst="textNoShape">
              <a:avLst/>
            </a:prstTxWarp>
            <a:spAutoFit/>
          </a:bodyPr>
          <a:lstStyle/>
          <a:p>
            <a:pPr algn="ctr">
              <a:lnSpc>
                <a:spcPct val="110000"/>
              </a:lnSpc>
            </a:pPr>
            <a:r>
              <a:rPr lang="en-US" sz="3600" b="1" i="1" dirty="0" smtClean="0">
                <a:solidFill>
                  <a:srgbClr val="262626"/>
                </a:solidFill>
                <a:effectLst>
                  <a:outerShdw blurRad="38100" dist="38100" dir="2700000" algn="tl">
                    <a:srgbClr val="DDDDDD"/>
                  </a:outerShdw>
                </a:effectLst>
                <a:latin typeface="Calibri" charset="0"/>
                <a:ea typeface="Calibri" charset="0"/>
                <a:cs typeface="Calibri" charset="0"/>
              </a:rPr>
              <a:t>H</a:t>
            </a: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 </a:t>
            </a:r>
            <a:r>
              <a:rPr lang="en-US" sz="3600" b="1" dirty="0" err="1" smtClean="0">
                <a:solidFill>
                  <a:srgbClr val="262626"/>
                </a:solidFill>
                <a:effectLst>
                  <a:outerShdw blurRad="38100" dist="38100" dir="2700000" algn="tl">
                    <a:srgbClr val="DDDDDD"/>
                  </a:outerShdw>
                </a:effectLst>
                <a:latin typeface="Calibri" charset="0"/>
                <a:ea typeface="Calibri" charset="0"/>
                <a:cs typeface="Calibri" charset="0"/>
                <a:sym typeface="Wingdings"/>
              </a:rPr>
              <a:t></a:t>
            </a: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sym typeface="Wingdings"/>
              </a:rPr>
              <a:t> </a:t>
            </a:r>
            <a:r>
              <a:rPr lang="en-US" sz="3600" b="1" i="1" dirty="0" err="1" smtClean="0">
                <a:solidFill>
                  <a:srgbClr val="262626"/>
                </a:solidFill>
                <a:effectLst>
                  <a:outerShdw blurRad="38100" dist="38100" dir="2700000" algn="tl">
                    <a:srgbClr val="DDDDDD"/>
                  </a:outerShdw>
                </a:effectLst>
                <a:latin typeface="Symbol" charset="2"/>
                <a:ea typeface="Calibri" charset="0"/>
                <a:cs typeface="Symbol" charset="2"/>
                <a:sym typeface="Wingdings"/>
              </a:rPr>
              <a:t>gg</a:t>
            </a:r>
            <a:endParaRPr lang="en-US" sz="3600" b="1" dirty="0">
              <a:solidFill>
                <a:srgbClr val="E12B0D"/>
              </a:solidFill>
              <a:effectLst>
                <a:outerShdw blurRad="38100" dist="38100" dir="2700000" algn="tl">
                  <a:srgbClr val="DDDDDD"/>
                </a:outerShdw>
              </a:effectLst>
              <a:latin typeface="Symbol" charset="2"/>
              <a:ea typeface="Calibri" charset="0"/>
              <a:cs typeface="Symbol" charset="2"/>
            </a:endParaRPr>
          </a:p>
        </p:txBody>
      </p:sp>
      <p:sp>
        <p:nvSpPr>
          <p:cNvPr id="19" name="TextBox 18"/>
          <p:cNvSpPr txBox="1"/>
          <p:nvPr/>
        </p:nvSpPr>
        <p:spPr>
          <a:xfrm>
            <a:off x="1058336" y="6234840"/>
            <a:ext cx="2638300" cy="334313"/>
          </a:xfrm>
          <a:prstGeom prst="rect">
            <a:avLst/>
          </a:prstGeom>
          <a:solidFill>
            <a:srgbClr val="FFFFFF">
              <a:alpha val="85000"/>
            </a:srgbClr>
          </a:solidFill>
        </p:spPr>
        <p:txBody>
          <a:bodyPr wrap="none" bIns="72000" rtlCol="0">
            <a:spAutoFit/>
          </a:bodyPr>
          <a:lstStyle/>
          <a:p>
            <a:r>
              <a:rPr lang="en-GB" sz="1400" dirty="0" smtClean="0">
                <a:solidFill>
                  <a:prstClr val="black"/>
                </a:solidFill>
                <a:latin typeface="Trebuchet MS"/>
                <a:cs typeface="Trebuchet MS"/>
              </a:rPr>
              <a:t>Simulated </a:t>
            </a:r>
            <a:r>
              <a:rPr lang="en-GB" sz="1400" i="1" dirty="0" smtClean="0">
                <a:solidFill>
                  <a:prstClr val="black"/>
                </a:solidFill>
                <a:latin typeface="Trebuchet MS"/>
                <a:cs typeface="Trebuchet MS"/>
              </a:rPr>
              <a:t>H</a:t>
            </a:r>
            <a:r>
              <a:rPr lang="en-GB" sz="1400" dirty="0" smtClean="0">
                <a:solidFill>
                  <a:prstClr val="black"/>
                </a:solidFill>
                <a:latin typeface="Trebuchet MS"/>
                <a:cs typeface="Trebuchet MS"/>
              </a:rPr>
              <a:t> </a:t>
            </a:r>
            <a:r>
              <a:rPr lang="en-US" sz="1400" dirty="0" err="1" smtClean="0">
                <a:solidFill>
                  <a:prstClr val="black"/>
                </a:solidFill>
                <a:latin typeface="Trebuchet MS"/>
                <a:cs typeface="Trebuchet MS"/>
                <a:sym typeface="Wingdings"/>
              </a:rPr>
              <a:t></a:t>
            </a:r>
            <a:r>
              <a:rPr lang="en-US" sz="1400" dirty="0" smtClean="0">
                <a:solidFill>
                  <a:prstClr val="black"/>
                </a:solidFill>
                <a:latin typeface="Trebuchet MS"/>
                <a:cs typeface="Trebuchet MS"/>
                <a:sym typeface="Wingdings"/>
              </a:rPr>
              <a:t> </a:t>
            </a:r>
            <a:r>
              <a:rPr lang="en-US" sz="1400" i="1" dirty="0" err="1" smtClean="0">
                <a:solidFill>
                  <a:prstClr val="black"/>
                </a:solidFill>
                <a:latin typeface="Symbol" charset="2"/>
                <a:cs typeface="Symbol" charset="2"/>
                <a:sym typeface="Wingdings"/>
              </a:rPr>
              <a:t>gg</a:t>
            </a:r>
            <a:r>
              <a:rPr lang="en-US" sz="1400" i="1" dirty="0" smtClean="0">
                <a:solidFill>
                  <a:prstClr val="black"/>
                </a:solidFill>
                <a:latin typeface="Trebuchet MS"/>
                <a:cs typeface="Trebuchet MS"/>
                <a:sym typeface="Wingdings"/>
              </a:rPr>
              <a:t> </a:t>
            </a:r>
            <a:r>
              <a:rPr lang="en-US" sz="1400" dirty="0" smtClean="0">
                <a:solidFill>
                  <a:prstClr val="black"/>
                </a:solidFill>
                <a:latin typeface="Trebuchet MS"/>
                <a:cs typeface="Trebuchet MS"/>
                <a:sym typeface="Wingdings"/>
              </a:rPr>
              <a:t>event (CMS)</a:t>
            </a:r>
            <a:endParaRPr lang="en-GB" sz="1400" dirty="0">
              <a:solidFill>
                <a:prstClr val="black"/>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err="1" smtClean="0">
                <a:solidFill>
                  <a:prstClr val="black"/>
                </a:solidFill>
                <a:latin typeface="Symbol" charset="2"/>
                <a:cs typeface="Symbol" charset="2"/>
              </a:rPr>
              <a:t>gg</a:t>
            </a:r>
            <a:r>
              <a:rPr lang="en-US" sz="2800" b="1" i="1" dirty="0" smtClean="0">
                <a:solidFill>
                  <a:prstClr val="black"/>
                </a:solidFill>
                <a:latin typeface="Symbol" charset="2"/>
                <a:cs typeface="Symbol" charset="2"/>
              </a:rPr>
              <a:t>  </a:t>
            </a:r>
            <a:r>
              <a:rPr lang="en-US" sz="2800" dirty="0" smtClean="0">
                <a:solidFill>
                  <a:prstClr val="black"/>
                </a:solidFill>
                <a:latin typeface="Symbol" charset="2"/>
                <a:cs typeface="Symbol" charset="2"/>
              </a:rPr>
              <a:t>:</a:t>
            </a:r>
            <a:r>
              <a:rPr lang="en-US" sz="2800" i="1" dirty="0" smtClean="0">
                <a:solidFill>
                  <a:prstClr val="black"/>
                </a:solidFill>
                <a:latin typeface="Symbol" charset="2"/>
                <a:cs typeface="Symbol" charset="2"/>
              </a:rPr>
              <a:t>  </a:t>
            </a:r>
            <a:r>
              <a:rPr lang="en-US" sz="2800" dirty="0" smtClean="0">
                <a:solidFill>
                  <a:prstClr val="black"/>
                </a:solidFill>
                <a:latin typeface="Trebuchet MS"/>
                <a:cs typeface="Trebuchet MS"/>
              </a:rPr>
              <a:t>clean discovery channel for light Higgs</a:t>
            </a:r>
            <a:endParaRPr lang="en-US" sz="2000" dirty="0" smtClean="0">
              <a:solidFill>
                <a:prstClr val="black"/>
              </a:solidFill>
              <a:latin typeface="Trebuchet MS"/>
              <a:cs typeface="Trebuchet MS"/>
            </a:endParaRPr>
          </a:p>
          <a:p>
            <a:pPr>
              <a:spcBef>
                <a:spcPts val="600"/>
              </a:spcBef>
            </a:pPr>
            <a:r>
              <a:rPr lang="en-US" sz="2000" dirty="0" err="1" smtClean="0">
                <a:solidFill>
                  <a:prstClr val="black"/>
                </a:solidFill>
                <a:latin typeface="Symbol" charset="2"/>
                <a:cs typeface="Symbol" charset="2"/>
              </a:rPr>
              <a:t>s</a:t>
            </a:r>
            <a:r>
              <a:rPr lang="en-US" sz="2000" dirty="0" smtClean="0">
                <a:solidFill>
                  <a:prstClr val="black"/>
                </a:solidFill>
                <a:latin typeface="Trebuchet MS"/>
                <a:cs typeface="Trebuchet MS"/>
              </a:rPr>
              <a:t> × BR (115 / 140 GeV | √</a:t>
            </a:r>
            <a:r>
              <a:rPr lang="en-US" sz="2000" dirty="0" err="1" smtClean="0">
                <a:solidFill>
                  <a:prstClr val="black"/>
                </a:solidFill>
                <a:latin typeface="Trebuchet MS"/>
                <a:cs typeface="Trebuchet MS"/>
              </a:rPr>
              <a:t>s</a:t>
            </a:r>
            <a:r>
              <a:rPr lang="en-US" sz="2000" dirty="0" smtClean="0">
                <a:solidFill>
                  <a:prstClr val="black"/>
                </a:solidFill>
                <a:latin typeface="Trebuchet MS"/>
                <a:cs typeface="Trebuchet MS"/>
              </a:rPr>
              <a:t>=7 </a:t>
            </a:r>
            <a:r>
              <a:rPr lang="en-US" sz="2000" dirty="0" err="1" smtClean="0">
                <a:solidFill>
                  <a:prstClr val="black"/>
                </a:solidFill>
                <a:latin typeface="Trebuchet MS"/>
                <a:cs typeface="Trebuchet MS"/>
              </a:rPr>
              <a:t>TeV</a:t>
            </a:r>
            <a:r>
              <a:rPr lang="en-US" sz="2000" dirty="0" smtClean="0">
                <a:solidFill>
                  <a:prstClr val="black"/>
                </a:solidFill>
                <a:latin typeface="Trebuchet MS"/>
                <a:cs typeface="Trebuchet MS"/>
              </a:rPr>
              <a:t> )  ≈ 48 / 28 </a:t>
            </a:r>
            <a:r>
              <a:rPr lang="en-US" sz="2000" dirty="0" err="1" smtClean="0">
                <a:solidFill>
                  <a:prstClr val="black"/>
                </a:solidFill>
                <a:latin typeface="Trebuchet MS"/>
                <a:cs typeface="Trebuchet MS"/>
              </a:rPr>
              <a:t>fb</a:t>
            </a:r>
            <a:endParaRPr lang="en-US" sz="2000" dirty="0" smtClean="0">
              <a:solidFill>
                <a:prstClr val="black"/>
              </a:solidFill>
              <a:latin typeface="Trebuchet MS"/>
              <a:cs typeface="Trebuchet MS"/>
            </a:endParaRPr>
          </a:p>
        </p:txBody>
      </p:sp>
      <p:sp>
        <p:nvSpPr>
          <p:cNvPr id="32" name="Text Box 11"/>
          <p:cNvSpPr txBox="1">
            <a:spLocks noChangeArrowheads="1"/>
          </p:cNvSpPr>
          <p:nvPr/>
        </p:nvSpPr>
        <p:spPr bwMode="auto">
          <a:xfrm>
            <a:off x="152400" y="1823642"/>
            <a:ext cx="876300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Signal selection: need excellent photon energy resolution, and efficient &amp; pure photon identification</a:t>
            </a:r>
          </a:p>
        </p:txBody>
      </p:sp>
      <p:pic>
        <p:nvPicPr>
          <p:cNvPr id="19" name="Picture 18" descr="Untitled.pdf"/>
          <p:cNvPicPr>
            <a:picLocks noChangeAspect="1"/>
          </p:cNvPicPr>
          <p:nvPr/>
        </p:nvPicPr>
        <mc:AlternateContent>
          <mc:Choice xmlns:ma="http://schemas.microsoft.com/office/mac/drawingml/2008/main" Requires="ma">
            <p:blipFill>
              <a:blip r:embed="rId2"/>
              <a:srcRect l="2552" t="2392" r="3951"/>
              <a:stretch>
                <a:fillRect/>
              </a:stretch>
            </p:blipFill>
          </mc:Choice>
          <mc:Fallback>
            <p:blipFill>
              <a:blip r:embed="rId3"/>
              <a:srcRect l="2552" t="2392" r="3951"/>
              <a:stretch>
                <a:fillRect/>
              </a:stretch>
            </p:blipFill>
          </mc:Fallback>
        </mc:AlternateContent>
        <p:spPr>
          <a:xfrm>
            <a:off x="116417" y="2288117"/>
            <a:ext cx="4265083" cy="3196167"/>
          </a:xfrm>
          <a:prstGeom prst="rect">
            <a:avLst/>
          </a:prstGeom>
        </p:spPr>
      </p:pic>
      <p:pic>
        <p:nvPicPr>
          <p:cNvPr id="21" name="Picture 20" descr="Untitled.pdf"/>
          <p:cNvPicPr>
            <a:picLocks noChangeAspect="1"/>
          </p:cNvPicPr>
          <p:nvPr/>
        </p:nvPicPr>
        <mc:AlternateContent>
          <mc:Choice xmlns:ma="http://schemas.microsoft.com/office/mac/drawingml/2008/main" Requires="ma">
            <p:blipFill>
              <a:blip r:embed="rId4"/>
              <a:srcRect l="2000" t="2713" r="1969"/>
              <a:stretch>
                <a:fillRect/>
              </a:stretch>
            </p:blipFill>
          </mc:Choice>
          <mc:Fallback>
            <p:blipFill>
              <a:blip r:embed="rId5"/>
              <a:srcRect l="2000" t="2713" r="1969"/>
              <a:stretch>
                <a:fillRect/>
              </a:stretch>
            </p:blipFill>
          </mc:Fallback>
        </mc:AlternateContent>
        <p:spPr>
          <a:xfrm>
            <a:off x="4402667" y="2298700"/>
            <a:ext cx="4646083" cy="3187700"/>
          </a:xfrm>
          <a:prstGeom prst="rect">
            <a:avLst/>
          </a:prstGeom>
        </p:spPr>
      </p:pic>
      <p:sp>
        <p:nvSpPr>
          <p:cNvPr id="23" name="TextBox 22"/>
          <p:cNvSpPr txBox="1"/>
          <p:nvPr/>
        </p:nvSpPr>
        <p:spPr>
          <a:xfrm>
            <a:off x="6688666" y="1460956"/>
            <a:ext cx="2455333" cy="22179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arXiv:1108.5895, CMS-PAS-HIG-11-021 </a:t>
            </a:r>
          </a:p>
        </p:txBody>
      </p:sp>
      <p:sp>
        <p:nvSpPr>
          <p:cNvPr id="25" name="Rectangle 24"/>
          <p:cNvSpPr/>
          <p:nvPr/>
        </p:nvSpPr>
        <p:spPr>
          <a:xfrm>
            <a:off x="422910" y="5681246"/>
            <a:ext cx="8492490" cy="338554"/>
          </a:xfrm>
          <a:prstGeom prst="rect">
            <a:avLst/>
          </a:prstGeom>
        </p:spPr>
        <p:txBody>
          <a:bodyPr wrap="square">
            <a:spAutoFit/>
          </a:bodyPr>
          <a:lstStyle/>
          <a:p>
            <a:pPr lvl="0" algn="r">
              <a:spcBef>
                <a:spcPts val="1800"/>
              </a:spcBef>
            </a:pPr>
            <a:r>
              <a:rPr lang="en-US" sz="1600" dirty="0" smtClean="0">
                <a:solidFill>
                  <a:srgbClr val="D00209"/>
                </a:solidFill>
                <a:latin typeface="Trebuchet MS"/>
                <a:cs typeface="Trebuchet MS"/>
                <a:sym typeface="Wingdings"/>
              </a:rPr>
              <a:t>Not yet sensitive to SM Higgs, but can search for, </a:t>
            </a:r>
            <a:r>
              <a:rPr lang="en-US" sz="1600" dirty="0" err="1" smtClean="0">
                <a:solidFill>
                  <a:srgbClr val="D00209"/>
                </a:solidFill>
                <a:latin typeface="Trebuchet MS"/>
                <a:cs typeface="Trebuchet MS"/>
                <a:sym typeface="Wingdings"/>
              </a:rPr>
              <a:t>eg</a:t>
            </a:r>
            <a:r>
              <a:rPr lang="en-US" sz="1600" dirty="0" smtClean="0">
                <a:solidFill>
                  <a:srgbClr val="D00209"/>
                </a:solidFill>
                <a:latin typeface="Trebuchet MS"/>
                <a:cs typeface="Trebuchet MS"/>
                <a:sym typeface="Wingdings"/>
              </a:rPr>
              <a:t>, “</a:t>
            </a:r>
            <a:r>
              <a:rPr lang="en-US" sz="1600" dirty="0" err="1" smtClean="0">
                <a:solidFill>
                  <a:srgbClr val="D00209"/>
                </a:solidFill>
                <a:latin typeface="Trebuchet MS"/>
                <a:cs typeface="Trebuchet MS"/>
                <a:sym typeface="Wingdings"/>
              </a:rPr>
              <a:t>fermiophobic</a:t>
            </a:r>
            <a:r>
              <a:rPr lang="en-US" sz="1600" dirty="0" smtClean="0">
                <a:solidFill>
                  <a:srgbClr val="D00209"/>
                </a:solidFill>
                <a:latin typeface="Trebuchet MS"/>
                <a:cs typeface="Trebuchet MS"/>
                <a:sym typeface="Wingdings"/>
              </a:rPr>
              <a:t>” Higgs boson</a:t>
            </a:r>
            <a:endParaRPr lang="en-US" sz="1600" baseline="30000" dirty="0" smtClean="0">
              <a:solidFill>
                <a:srgbClr val="D00209"/>
              </a:solidFill>
              <a:latin typeface="Trebuchet MS"/>
              <a:ea typeface="Arial" charset="0"/>
              <a:cs typeface="Trebuchet MS"/>
            </a:endParaRPr>
          </a:p>
        </p:txBody>
      </p:sp>
      <p:cxnSp>
        <p:nvCxnSpPr>
          <p:cNvPr id="11" name="Straight Connector 10"/>
          <p:cNvCxnSpPr/>
          <p:nvPr/>
        </p:nvCxnSpPr>
        <p:spPr>
          <a:xfrm>
            <a:off x="5095075" y="4637876"/>
            <a:ext cx="3810000" cy="1588"/>
          </a:xfrm>
          <a:prstGeom prst="line">
            <a:avLst/>
          </a:prstGeom>
          <a:ln w="12700" cap="flat" cmpd="sng" algn="ctr">
            <a:solidFill>
              <a:srgbClr val="D0020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smtClean="0">
                <a:solidFill>
                  <a:prstClr val="black"/>
                </a:solidFill>
                <a:latin typeface="Trebuchet MS"/>
                <a:cs typeface="Trebuchet MS"/>
              </a:rPr>
              <a:t>ZZ</a:t>
            </a:r>
            <a:r>
              <a:rPr lang="en-US" sz="2800" baseline="30000" dirty="0" smtClean="0">
                <a:solidFill>
                  <a:prstClr val="black"/>
                </a:solidFill>
                <a:latin typeface="Trebuchet MS"/>
                <a:cs typeface="Trebuchet MS"/>
              </a:rPr>
              <a:t>(</a:t>
            </a:r>
            <a:r>
              <a:rPr lang="en-US" sz="2800" i="1" dirty="0" smtClean="0">
                <a:solidFill>
                  <a:prstClr val="black"/>
                </a:solidFill>
                <a:latin typeface="Trebuchet MS"/>
                <a:cs typeface="Trebuchet MS"/>
              </a:rPr>
              <a:t>*</a:t>
            </a:r>
            <a:r>
              <a:rPr lang="en-US" sz="2800" baseline="30000" dirty="0" smtClean="0">
                <a:solidFill>
                  <a:prstClr val="black"/>
                </a:solidFill>
                <a:latin typeface="Trebuchet MS"/>
                <a:cs typeface="Trebuchet MS"/>
              </a:rPr>
              <a:t>)</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2</a:t>
            </a:r>
            <a:r>
              <a:rPr lang="en-US" sz="2800" b="1" i="1" dirty="0" smtClean="0">
                <a:solidFill>
                  <a:prstClr val="black"/>
                </a:solidFill>
                <a:latin typeface="Trebuchet MS"/>
                <a:cs typeface="Trebuchet MS"/>
              </a:rPr>
              <a:t>(e, µ) + </a:t>
            </a:r>
            <a:r>
              <a:rPr lang="en-US" sz="2800" b="1" dirty="0" smtClean="0">
                <a:solidFill>
                  <a:prstClr val="black"/>
                </a:solidFill>
                <a:latin typeface="Trebuchet MS"/>
                <a:cs typeface="Trebuchet MS"/>
              </a:rPr>
              <a:t>2</a:t>
            </a:r>
            <a:r>
              <a:rPr lang="en-US" sz="2800" b="1" i="1" dirty="0" smtClean="0">
                <a:solidFill>
                  <a:prstClr val="black"/>
                </a:solidFill>
                <a:latin typeface="Trebuchet MS"/>
                <a:cs typeface="Trebuchet MS"/>
              </a:rPr>
              <a:t>(e, µ) </a:t>
            </a:r>
            <a:r>
              <a:rPr lang="en-US" sz="2800" dirty="0" smtClean="0">
                <a:solidFill>
                  <a:prstClr val="black"/>
                </a:solidFill>
                <a:latin typeface="Symbol" charset="2"/>
                <a:cs typeface="Symbol" charset="2"/>
              </a:rPr>
              <a:t>:</a:t>
            </a:r>
            <a:r>
              <a:rPr lang="en-US" sz="2800" dirty="0" smtClean="0">
                <a:solidFill>
                  <a:prstClr val="black"/>
                </a:solidFill>
                <a:latin typeface="Trebuchet MS"/>
                <a:cs typeface="Trebuchet MS"/>
              </a:rPr>
              <a:t> “golden channel”</a:t>
            </a:r>
            <a:endParaRPr lang="en-US" sz="2000" dirty="0" smtClean="0">
              <a:solidFill>
                <a:prstClr val="black"/>
              </a:solidFill>
              <a:latin typeface="Trebuchet MS"/>
              <a:cs typeface="Trebuchet MS"/>
            </a:endParaRPr>
          </a:p>
          <a:p>
            <a:pPr>
              <a:spcBef>
                <a:spcPts val="600"/>
              </a:spcBef>
            </a:pPr>
            <a:r>
              <a:rPr lang="en-US" sz="2000" dirty="0" err="1" smtClean="0">
                <a:solidFill>
                  <a:prstClr val="black"/>
                </a:solidFill>
                <a:latin typeface="Symbol" charset="2"/>
                <a:cs typeface="Symbol" charset="2"/>
              </a:rPr>
              <a:t>s</a:t>
            </a:r>
            <a:r>
              <a:rPr lang="en-US" sz="2000" dirty="0" smtClean="0">
                <a:solidFill>
                  <a:prstClr val="black"/>
                </a:solidFill>
                <a:latin typeface="Trebuchet MS"/>
                <a:cs typeface="Trebuchet MS"/>
              </a:rPr>
              <a:t> × BR (120 / 140 / 200 GeV | √</a:t>
            </a:r>
            <a:r>
              <a:rPr lang="en-US" sz="2000" dirty="0" err="1" smtClean="0">
                <a:solidFill>
                  <a:prstClr val="black"/>
                </a:solidFill>
                <a:latin typeface="Trebuchet MS"/>
                <a:cs typeface="Trebuchet MS"/>
              </a:rPr>
              <a:t>s</a:t>
            </a:r>
            <a:r>
              <a:rPr lang="en-US" sz="2000" dirty="0" smtClean="0">
                <a:solidFill>
                  <a:prstClr val="black"/>
                </a:solidFill>
                <a:latin typeface="Trebuchet MS"/>
                <a:cs typeface="Trebuchet MS"/>
              </a:rPr>
              <a:t>=7 </a:t>
            </a:r>
            <a:r>
              <a:rPr lang="en-US" sz="2000" dirty="0" err="1" smtClean="0">
                <a:solidFill>
                  <a:prstClr val="black"/>
                </a:solidFill>
                <a:latin typeface="Trebuchet MS"/>
                <a:cs typeface="Trebuchet MS"/>
              </a:rPr>
              <a:t>TeV</a:t>
            </a:r>
            <a:r>
              <a:rPr lang="en-US" sz="2000" dirty="0" smtClean="0">
                <a:solidFill>
                  <a:prstClr val="black"/>
                </a:solidFill>
                <a:latin typeface="Trebuchet MS"/>
                <a:cs typeface="Trebuchet MS"/>
              </a:rPr>
              <a:t> )  ≈ 1.3 / 4.2 / 6.8 </a:t>
            </a:r>
            <a:r>
              <a:rPr lang="en-US" sz="2000" dirty="0" err="1" smtClean="0">
                <a:solidFill>
                  <a:prstClr val="black"/>
                </a:solidFill>
                <a:latin typeface="Trebuchet MS"/>
                <a:cs typeface="Trebuchet MS"/>
              </a:rPr>
              <a:t>fb</a:t>
            </a:r>
            <a:endParaRPr lang="en-US" sz="2000" dirty="0" smtClean="0">
              <a:solidFill>
                <a:prstClr val="black"/>
              </a:solidFill>
              <a:latin typeface="Trebuchet MS"/>
              <a:cs typeface="Trebuchet MS"/>
            </a:endParaRPr>
          </a:p>
        </p:txBody>
      </p:sp>
      <p:sp>
        <p:nvSpPr>
          <p:cNvPr id="32" name="Text Box 11"/>
          <p:cNvSpPr txBox="1">
            <a:spLocks noChangeArrowheads="1"/>
          </p:cNvSpPr>
          <p:nvPr/>
        </p:nvSpPr>
        <p:spPr bwMode="auto">
          <a:xfrm>
            <a:off x="152400" y="1823642"/>
            <a:ext cx="889635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Signal selection: precisely reconstruct mass of Higgs from 4 leptons, exploit on-shell </a:t>
            </a:r>
            <a:r>
              <a:rPr lang="en-US" sz="1400" b="1" i="1" dirty="0" smtClean="0">
                <a:solidFill>
                  <a:srgbClr val="595959"/>
                </a:solidFill>
                <a:latin typeface="Trebuchet MS"/>
                <a:cs typeface="Trebuchet MS"/>
              </a:rPr>
              <a:t>Z</a:t>
            </a:r>
            <a:r>
              <a:rPr lang="en-US" sz="1400" b="1" dirty="0" smtClean="0">
                <a:solidFill>
                  <a:srgbClr val="595959"/>
                </a:solidFill>
                <a:latin typeface="Trebuchet MS"/>
                <a:cs typeface="Trebuchet MS"/>
              </a:rPr>
              <a:t> mass constraint</a:t>
            </a:r>
            <a:r>
              <a:rPr lang="en-US" sz="1400" b="1" i="1" dirty="0" smtClean="0">
                <a:solidFill>
                  <a:srgbClr val="595959"/>
                </a:solidFill>
                <a:latin typeface="Trebuchet MS"/>
                <a:cs typeface="Trebuchet MS"/>
              </a:rPr>
              <a:t> </a:t>
            </a:r>
            <a:endParaRPr lang="en-US" sz="1400" b="1" dirty="0" smtClean="0">
              <a:solidFill>
                <a:srgbClr val="595959"/>
              </a:solidFill>
              <a:latin typeface="Trebuchet MS"/>
              <a:cs typeface="Trebuchet MS"/>
            </a:endParaRPr>
          </a:p>
        </p:txBody>
      </p:sp>
      <p:sp>
        <p:nvSpPr>
          <p:cNvPr id="23" name="TextBox 22"/>
          <p:cNvSpPr txBox="1"/>
          <p:nvPr/>
        </p:nvSpPr>
        <p:spPr>
          <a:xfrm>
            <a:off x="6688666" y="1460956"/>
            <a:ext cx="2455333"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arXiv:1109.5945, CMS-PAS-HIG-11-015 </a:t>
            </a:r>
          </a:p>
        </p:txBody>
      </p:sp>
      <p:sp>
        <p:nvSpPr>
          <p:cNvPr id="25" name="Rectangle 24"/>
          <p:cNvSpPr/>
          <p:nvPr/>
        </p:nvSpPr>
        <p:spPr>
          <a:xfrm>
            <a:off x="1337310" y="5681246"/>
            <a:ext cx="7578090" cy="338554"/>
          </a:xfrm>
          <a:prstGeom prst="rect">
            <a:avLst/>
          </a:prstGeom>
        </p:spPr>
        <p:txBody>
          <a:bodyPr wrap="square">
            <a:spAutoFit/>
          </a:bodyPr>
          <a:lstStyle/>
          <a:p>
            <a:pPr lvl="0" algn="r">
              <a:spcBef>
                <a:spcPts val="1800"/>
              </a:spcBef>
            </a:pPr>
            <a:r>
              <a:rPr lang="en-US" sz="1600" dirty="0" smtClean="0">
                <a:solidFill>
                  <a:srgbClr val="D00209"/>
                </a:solidFill>
                <a:latin typeface="Trebuchet MS"/>
                <a:cs typeface="Trebuchet MS"/>
                <a:sym typeface="Wingdings"/>
              </a:rPr>
              <a:t>Sensitivity to SM Higgs getting interesting…</a:t>
            </a:r>
            <a:endParaRPr lang="en-US" sz="1600" baseline="30000" dirty="0" smtClean="0">
              <a:solidFill>
                <a:srgbClr val="D00209"/>
              </a:solidFill>
              <a:latin typeface="Trebuchet MS"/>
              <a:ea typeface="Arial" charset="0"/>
              <a:cs typeface="Trebuchet MS"/>
            </a:endParaRPr>
          </a:p>
        </p:txBody>
      </p:sp>
      <p:pic>
        <p:nvPicPr>
          <p:cNvPr id="10" name="Picture 9" descr="all_Mass_Low_lin.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54519" y="2207298"/>
            <a:ext cx="3655481" cy="3507702"/>
          </a:xfrm>
          <a:prstGeom prst="rect">
            <a:avLst/>
          </a:prstGeom>
        </p:spPr>
      </p:pic>
      <p:pic>
        <p:nvPicPr>
          <p:cNvPr id="12" name="Picture 11" descr="ClsLimit_1.66fb.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191000" y="2218958"/>
            <a:ext cx="4742785" cy="3404433"/>
          </a:xfrm>
          <a:prstGeom prst="rect">
            <a:avLst/>
          </a:prstGeom>
        </p:spPr>
      </p:pic>
    </p:spTree>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smtClean="0">
                <a:solidFill>
                  <a:prstClr val="black"/>
                </a:solidFill>
                <a:latin typeface="Trebuchet MS"/>
                <a:cs typeface="Trebuchet MS"/>
              </a:rPr>
              <a:t>WW</a:t>
            </a:r>
            <a:r>
              <a:rPr lang="en-US" sz="2800" baseline="30000" dirty="0" smtClean="0">
                <a:solidFill>
                  <a:prstClr val="black"/>
                </a:solidFill>
                <a:latin typeface="Trebuchet MS"/>
                <a:cs typeface="Trebuchet MS"/>
              </a:rPr>
              <a:t>(</a:t>
            </a:r>
            <a:r>
              <a:rPr lang="en-US" sz="2800" i="1" dirty="0" smtClean="0">
                <a:solidFill>
                  <a:prstClr val="black"/>
                </a:solidFill>
                <a:latin typeface="Trebuchet MS"/>
                <a:cs typeface="Trebuchet MS"/>
              </a:rPr>
              <a:t>*</a:t>
            </a:r>
            <a:r>
              <a:rPr lang="en-US" sz="2800" baseline="30000" dirty="0" smtClean="0">
                <a:solidFill>
                  <a:prstClr val="black"/>
                </a:solidFill>
                <a:latin typeface="Trebuchet MS"/>
                <a:cs typeface="Trebuchet MS"/>
              </a:rPr>
              <a:t>)</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2</a:t>
            </a:r>
            <a:r>
              <a:rPr lang="en-US" sz="2800" b="1" i="1" dirty="0" smtClean="0">
                <a:solidFill>
                  <a:prstClr val="black"/>
                </a:solidFill>
                <a:latin typeface="Trebuchet MS"/>
                <a:cs typeface="Trebuchet MS"/>
              </a:rPr>
              <a:t>(e, µ) </a:t>
            </a:r>
            <a:r>
              <a:rPr lang="en-US" sz="2800" b="1" dirty="0" smtClean="0">
                <a:solidFill>
                  <a:prstClr val="black"/>
                </a:solidFill>
                <a:latin typeface="Trebuchet MS"/>
                <a:cs typeface="Trebuchet MS"/>
              </a:rPr>
              <a:t>+ 2</a:t>
            </a:r>
            <a:r>
              <a:rPr lang="en-US" sz="2800" b="1" i="1" dirty="0" smtClean="0">
                <a:solidFill>
                  <a:prstClr val="black"/>
                </a:solidFill>
                <a:latin typeface="Symbol" charset="2"/>
                <a:cs typeface="Symbol" charset="2"/>
              </a:rPr>
              <a:t>n </a:t>
            </a:r>
            <a:r>
              <a:rPr lang="en-US" sz="2800" dirty="0" smtClean="0">
                <a:solidFill>
                  <a:prstClr val="black"/>
                </a:solidFill>
                <a:latin typeface="Symbol" charset="2"/>
                <a:cs typeface="Symbol" charset="2"/>
              </a:rPr>
              <a:t>:</a:t>
            </a:r>
            <a:r>
              <a:rPr lang="en-US" sz="2800" i="1" dirty="0" smtClean="0">
                <a:solidFill>
                  <a:prstClr val="black"/>
                </a:solidFill>
                <a:latin typeface="Symbol" charset="2"/>
                <a:cs typeface="Symbol" charset="2"/>
              </a:rPr>
              <a:t> </a:t>
            </a:r>
            <a:r>
              <a:rPr lang="en-US" sz="2800" dirty="0" smtClean="0">
                <a:solidFill>
                  <a:prstClr val="black"/>
                </a:solidFill>
                <a:latin typeface="Trebuchet MS"/>
                <a:cs typeface="Trebuchet MS"/>
              </a:rPr>
              <a:t>not clean, but abundant</a:t>
            </a:r>
            <a:endParaRPr lang="en-US" sz="2000" dirty="0" smtClean="0">
              <a:solidFill>
                <a:prstClr val="black"/>
              </a:solidFill>
              <a:latin typeface="Trebuchet MS"/>
              <a:cs typeface="Trebuchet MS"/>
            </a:endParaRPr>
          </a:p>
          <a:p>
            <a:pPr>
              <a:spcBef>
                <a:spcPts val="600"/>
              </a:spcBef>
            </a:pPr>
            <a:r>
              <a:rPr lang="en-US" sz="2000" dirty="0" err="1" smtClean="0">
                <a:solidFill>
                  <a:prstClr val="black"/>
                </a:solidFill>
                <a:latin typeface="Symbol" charset="2"/>
                <a:cs typeface="Symbol" charset="2"/>
              </a:rPr>
              <a:t>s</a:t>
            </a:r>
            <a:r>
              <a:rPr lang="en-US" sz="2000" dirty="0" smtClean="0">
                <a:solidFill>
                  <a:prstClr val="black"/>
                </a:solidFill>
                <a:latin typeface="Trebuchet MS"/>
                <a:cs typeface="Trebuchet MS"/>
              </a:rPr>
              <a:t> × BR (120 / 165 / 200 GeV | √</a:t>
            </a:r>
            <a:r>
              <a:rPr lang="en-US" sz="2000" dirty="0" err="1" smtClean="0">
                <a:solidFill>
                  <a:prstClr val="black"/>
                </a:solidFill>
                <a:latin typeface="Trebuchet MS"/>
                <a:cs typeface="Trebuchet MS"/>
              </a:rPr>
              <a:t>s</a:t>
            </a:r>
            <a:r>
              <a:rPr lang="en-US" sz="2000" dirty="0" smtClean="0">
                <a:solidFill>
                  <a:prstClr val="black"/>
                </a:solidFill>
                <a:latin typeface="Trebuchet MS"/>
                <a:cs typeface="Trebuchet MS"/>
              </a:rPr>
              <a:t>=7 </a:t>
            </a:r>
            <a:r>
              <a:rPr lang="en-US" sz="2000" dirty="0" err="1" smtClean="0">
                <a:solidFill>
                  <a:prstClr val="black"/>
                </a:solidFill>
                <a:latin typeface="Trebuchet MS"/>
                <a:cs typeface="Trebuchet MS"/>
              </a:rPr>
              <a:t>TeV</a:t>
            </a:r>
            <a:r>
              <a:rPr lang="en-US" sz="2000" dirty="0" smtClean="0">
                <a:solidFill>
                  <a:prstClr val="black"/>
                </a:solidFill>
                <a:latin typeface="Trebuchet MS"/>
                <a:cs typeface="Trebuchet MS"/>
              </a:rPr>
              <a:t> )  ≈ 120 / 400 / 200 </a:t>
            </a:r>
            <a:r>
              <a:rPr lang="en-US" sz="2000" dirty="0" err="1" smtClean="0">
                <a:solidFill>
                  <a:prstClr val="black"/>
                </a:solidFill>
                <a:latin typeface="Trebuchet MS"/>
                <a:cs typeface="Trebuchet MS"/>
              </a:rPr>
              <a:t>fb</a:t>
            </a:r>
            <a:endParaRPr lang="en-US" sz="2000" dirty="0" smtClean="0">
              <a:solidFill>
                <a:prstClr val="black"/>
              </a:solidFill>
              <a:latin typeface="Trebuchet MS"/>
              <a:cs typeface="Trebuchet MS"/>
            </a:endParaRPr>
          </a:p>
        </p:txBody>
      </p:sp>
      <p:sp>
        <p:nvSpPr>
          <p:cNvPr id="32" name="Text Box 11"/>
          <p:cNvSpPr txBox="1">
            <a:spLocks noChangeArrowheads="1"/>
          </p:cNvSpPr>
          <p:nvPr/>
        </p:nvSpPr>
        <p:spPr bwMode="auto">
          <a:xfrm>
            <a:off x="152400" y="1823642"/>
            <a:ext cx="889635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Signal selection: reconstruct transverse Higgs mass, exploit </a:t>
            </a:r>
            <a:r>
              <a:rPr lang="en-US" sz="1400" b="1" i="1" dirty="0" smtClean="0">
                <a:solidFill>
                  <a:srgbClr val="595959"/>
                </a:solidFill>
                <a:latin typeface="Trebuchet MS"/>
                <a:cs typeface="Trebuchet MS"/>
              </a:rPr>
              <a:t>W</a:t>
            </a:r>
            <a:r>
              <a:rPr lang="en-US" sz="1400" b="1" dirty="0" smtClean="0">
                <a:solidFill>
                  <a:srgbClr val="595959"/>
                </a:solidFill>
                <a:latin typeface="Trebuchet MS"/>
                <a:cs typeface="Trebuchet MS"/>
              </a:rPr>
              <a:t> </a:t>
            </a:r>
            <a:r>
              <a:rPr lang="en-US" sz="1400" b="1" dirty="0" err="1" smtClean="0">
                <a:solidFill>
                  <a:srgbClr val="595959"/>
                </a:solidFill>
                <a:latin typeface="Trebuchet MS"/>
                <a:cs typeface="Trebuchet MS"/>
              </a:rPr>
              <a:t>polarisation</a:t>
            </a:r>
            <a:r>
              <a:rPr lang="en-US" sz="1400" b="1" dirty="0" smtClean="0">
                <a:solidFill>
                  <a:srgbClr val="595959"/>
                </a:solidFill>
                <a:latin typeface="Trebuchet MS"/>
                <a:cs typeface="Trebuchet MS"/>
              </a:rPr>
              <a:t> (leptons emitted in same dir.) </a:t>
            </a:r>
          </a:p>
        </p:txBody>
      </p:sp>
      <p:sp>
        <p:nvSpPr>
          <p:cNvPr id="23" name="TextBox 22"/>
          <p:cNvSpPr txBox="1"/>
          <p:nvPr/>
        </p:nvSpPr>
        <p:spPr>
          <a:xfrm>
            <a:off x="7772400" y="1460956"/>
            <a:ext cx="13715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ATLAS-CONF-2011-134</a:t>
            </a:r>
          </a:p>
        </p:txBody>
      </p:sp>
      <p:sp>
        <p:nvSpPr>
          <p:cNvPr id="25" name="Rectangle 24"/>
          <p:cNvSpPr/>
          <p:nvPr/>
        </p:nvSpPr>
        <p:spPr>
          <a:xfrm>
            <a:off x="422909" y="5681246"/>
            <a:ext cx="8416291" cy="338554"/>
          </a:xfrm>
          <a:prstGeom prst="rect">
            <a:avLst/>
          </a:prstGeom>
        </p:spPr>
        <p:txBody>
          <a:bodyPr wrap="square">
            <a:spAutoFit/>
          </a:bodyPr>
          <a:lstStyle/>
          <a:p>
            <a:pPr lvl="0" algn="r">
              <a:spcBef>
                <a:spcPts val="1800"/>
              </a:spcBef>
            </a:pPr>
            <a:r>
              <a:rPr lang="en-US" sz="1600" dirty="0" smtClean="0">
                <a:solidFill>
                  <a:srgbClr val="D00209"/>
                </a:solidFill>
                <a:latin typeface="Trebuchet MS"/>
                <a:cs typeface="Trebuchet MS"/>
                <a:sym typeface="Wingdings"/>
              </a:rPr>
              <a:t>Excess of events observed in 0-jet channel — not a significant Higgs signal</a:t>
            </a:r>
            <a:endParaRPr lang="en-US" sz="1600" baseline="30000" dirty="0" smtClean="0">
              <a:solidFill>
                <a:srgbClr val="D00209"/>
              </a:solidFill>
              <a:latin typeface="Trebuchet MS"/>
              <a:ea typeface="Arial" charset="0"/>
              <a:cs typeface="Trebuchet MS"/>
            </a:endParaRPr>
          </a:p>
        </p:txBody>
      </p:sp>
      <p:grpSp>
        <p:nvGrpSpPr>
          <p:cNvPr id="28" name="Group 27"/>
          <p:cNvGrpSpPr/>
          <p:nvPr/>
        </p:nvGrpSpPr>
        <p:grpSpPr>
          <a:xfrm>
            <a:off x="97366" y="2307166"/>
            <a:ext cx="4703234" cy="3255434"/>
            <a:chOff x="152400" y="2286000"/>
            <a:chExt cx="4703234" cy="3255434"/>
          </a:xfrm>
        </p:grpSpPr>
        <p:pic>
          <p:nvPicPr>
            <p:cNvPr id="22" name="Picture 21" descr="Untitled.pdf"/>
            <p:cNvPicPr>
              <a:picLocks noChangeAspect="1"/>
            </p:cNvPicPr>
            <p:nvPr/>
          </p:nvPicPr>
          <mc:AlternateContent>
            <mc:Choice xmlns:ma="http://schemas.microsoft.com/office/mac/drawingml/2008/main" Requires="ma">
              <p:blipFill>
                <a:blip r:embed="rId2"/>
                <a:srcRect t="3241" r="3657" b="37654"/>
                <a:stretch>
                  <a:fillRect/>
                </a:stretch>
              </p:blipFill>
            </mc:Choice>
            <mc:Fallback>
              <p:blipFill>
                <a:blip r:embed="rId3"/>
                <a:srcRect t="3241" r="3657" b="37654"/>
                <a:stretch>
                  <a:fillRect/>
                </a:stretch>
              </p:blipFill>
            </mc:Fallback>
          </mc:AlternateContent>
          <p:spPr>
            <a:xfrm>
              <a:off x="152400" y="2286000"/>
              <a:ext cx="4682859" cy="2756324"/>
            </a:xfrm>
            <a:prstGeom prst="rect">
              <a:avLst/>
            </a:prstGeom>
          </p:spPr>
        </p:pic>
        <p:pic>
          <p:nvPicPr>
            <p:cNvPr id="26" name="Picture 25" descr="Untitled.pdf"/>
            <p:cNvPicPr>
              <a:picLocks noChangeAspect="1"/>
            </p:cNvPicPr>
            <p:nvPr/>
          </p:nvPicPr>
          <mc:AlternateContent>
            <mc:Choice xmlns:ma="http://schemas.microsoft.com/office/mac/drawingml/2008/main" Requires="ma">
              <p:blipFill>
                <a:blip r:embed="rId4"/>
                <a:srcRect l="14317" t="87500" r="3509" b="8460"/>
                <a:stretch>
                  <a:fillRect/>
                </a:stretch>
              </p:blipFill>
            </mc:Choice>
            <mc:Fallback>
              <p:blipFill>
                <a:blip r:embed="rId5"/>
                <a:srcRect l="14317" t="87500" r="3509" b="8460"/>
                <a:stretch>
                  <a:fillRect/>
                </a:stretch>
              </p:blipFill>
            </mc:Fallback>
          </mc:AlternateContent>
          <p:spPr>
            <a:xfrm>
              <a:off x="861485" y="5039783"/>
              <a:ext cx="3994149" cy="188384"/>
            </a:xfrm>
            <a:prstGeom prst="rect">
              <a:avLst/>
            </a:prstGeom>
          </p:spPr>
        </p:pic>
        <p:pic>
          <p:nvPicPr>
            <p:cNvPr id="27" name="Picture 26" descr="Untitled.pdf"/>
            <p:cNvPicPr>
              <a:picLocks noChangeAspect="1"/>
            </p:cNvPicPr>
            <p:nvPr/>
          </p:nvPicPr>
          <mc:AlternateContent>
            <mc:Choice xmlns:ma="http://schemas.microsoft.com/office/mac/drawingml/2008/main" Requires="ma">
              <p:blipFill>
                <a:blip r:embed="rId4"/>
                <a:srcRect l="14317" t="93319" r="3509"/>
                <a:stretch>
                  <a:fillRect/>
                </a:stretch>
              </p:blipFill>
            </mc:Choice>
            <mc:Fallback>
              <p:blipFill>
                <a:blip r:embed="rId5"/>
                <a:srcRect l="14317" t="93319" r="3509"/>
                <a:stretch>
                  <a:fillRect/>
                </a:stretch>
              </p:blipFill>
            </mc:Fallback>
          </mc:AlternateContent>
          <p:spPr>
            <a:xfrm>
              <a:off x="838200" y="5229860"/>
              <a:ext cx="3994149" cy="311574"/>
            </a:xfrm>
            <a:prstGeom prst="rect">
              <a:avLst/>
            </a:prstGeom>
          </p:spPr>
        </p:pic>
      </p:grpSp>
      <p:pic>
        <p:nvPicPr>
          <p:cNvPr id="30" name="Picture 29" descr="fig_13.eps"/>
          <p:cNvPicPr>
            <a:picLocks noChangeAspect="1"/>
          </p:cNvPicPr>
          <p:nvPr/>
        </p:nvPicPr>
        <mc:AlternateContent>
          <mc:Choice xmlns:ma="http://schemas.microsoft.com/office/mac/drawingml/2008/main" Requires="ma">
            <p:blipFill>
              <a:blip r:embed="rId6"/>
              <a:srcRect l="4147" r="7853" b="3703"/>
              <a:stretch>
                <a:fillRect/>
              </a:stretch>
            </p:blipFill>
          </mc:Choice>
          <mc:Fallback>
            <p:blipFill>
              <a:blip r:embed="rId7"/>
              <a:srcRect l="4147" r="7853" b="3703"/>
              <a:stretch>
                <a:fillRect/>
              </a:stretch>
            </p:blipFill>
          </mc:Fallback>
        </mc:AlternateContent>
        <p:spPr>
          <a:xfrm>
            <a:off x="4953000" y="2217820"/>
            <a:ext cx="4059779" cy="3220270"/>
          </a:xfrm>
          <a:prstGeom prst="rect">
            <a:avLst/>
          </a:prstGeom>
        </p:spPr>
      </p:pic>
      <p:sp>
        <p:nvSpPr>
          <p:cNvPr id="33" name="Rectangle 32"/>
          <p:cNvSpPr/>
          <p:nvPr/>
        </p:nvSpPr>
        <p:spPr>
          <a:xfrm>
            <a:off x="7162800" y="4398031"/>
            <a:ext cx="1752600" cy="523220"/>
          </a:xfrm>
          <a:prstGeom prst="rect">
            <a:avLst/>
          </a:prstGeom>
        </p:spPr>
        <p:txBody>
          <a:bodyPr wrap="square">
            <a:spAutoFit/>
          </a:bodyPr>
          <a:lstStyle/>
          <a:p>
            <a:r>
              <a:rPr lang="en-US" sz="1400" dirty="0" smtClean="0">
                <a:solidFill>
                  <a:srgbClr val="D00209"/>
                </a:solidFill>
                <a:latin typeface="Trebuchet MS"/>
                <a:cs typeface="Trebuchet MS"/>
                <a:sym typeface="Wingdings"/>
              </a:rPr>
              <a:t>Excluded: </a:t>
            </a:r>
          </a:p>
          <a:p>
            <a:r>
              <a:rPr lang="en-US" sz="1400" i="1" dirty="0" err="1" smtClean="0">
                <a:solidFill>
                  <a:srgbClr val="D00209"/>
                </a:solidFill>
                <a:latin typeface="Trebuchet MS"/>
                <a:cs typeface="Trebuchet MS"/>
                <a:sym typeface="Wingdings"/>
              </a:rPr>
              <a:t>m</a:t>
            </a:r>
            <a:r>
              <a:rPr lang="en-US" sz="1400" i="1" baseline="-25000" dirty="0" err="1" smtClean="0">
                <a:solidFill>
                  <a:srgbClr val="D00209"/>
                </a:solidFill>
                <a:latin typeface="Trebuchet MS"/>
                <a:cs typeface="Trebuchet MS"/>
                <a:sym typeface="Wingdings"/>
              </a:rPr>
              <a:t>H</a:t>
            </a:r>
            <a:r>
              <a:rPr lang="en-US" sz="1400" dirty="0" smtClean="0">
                <a:solidFill>
                  <a:srgbClr val="D00209"/>
                </a:solidFill>
                <a:latin typeface="Trebuchet MS"/>
                <a:cs typeface="Trebuchet MS"/>
                <a:sym typeface="Wingdings"/>
              </a:rPr>
              <a:t> = 154—186 GeV </a:t>
            </a:r>
          </a:p>
        </p:txBody>
      </p:sp>
      <p:cxnSp>
        <p:nvCxnSpPr>
          <p:cNvPr id="14" name="Straight Connector 13"/>
          <p:cNvCxnSpPr/>
          <p:nvPr/>
        </p:nvCxnSpPr>
        <p:spPr>
          <a:xfrm>
            <a:off x="5486400" y="4236228"/>
            <a:ext cx="3418675" cy="1588"/>
          </a:xfrm>
          <a:prstGeom prst="line">
            <a:avLst/>
          </a:prstGeom>
          <a:ln w="12700" cap="flat" cmpd="sng" algn="ctr">
            <a:solidFill>
              <a:srgbClr val="D0020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smtClean="0">
                <a:solidFill>
                  <a:prstClr val="black"/>
                </a:solidFill>
                <a:latin typeface="Trebuchet MS"/>
                <a:cs typeface="Trebuchet MS"/>
              </a:rPr>
              <a:t>WW</a:t>
            </a:r>
            <a:r>
              <a:rPr lang="en-US" sz="2800" baseline="30000" dirty="0" smtClean="0">
                <a:solidFill>
                  <a:prstClr val="black"/>
                </a:solidFill>
                <a:latin typeface="Trebuchet MS"/>
                <a:cs typeface="Trebuchet MS"/>
              </a:rPr>
              <a:t>(</a:t>
            </a:r>
            <a:r>
              <a:rPr lang="en-US" sz="2800" i="1" dirty="0" smtClean="0">
                <a:solidFill>
                  <a:prstClr val="black"/>
                </a:solidFill>
                <a:latin typeface="Trebuchet MS"/>
                <a:cs typeface="Trebuchet MS"/>
              </a:rPr>
              <a:t>*</a:t>
            </a:r>
            <a:r>
              <a:rPr lang="en-US" sz="2800" baseline="30000" dirty="0" smtClean="0">
                <a:solidFill>
                  <a:prstClr val="black"/>
                </a:solidFill>
                <a:latin typeface="Trebuchet MS"/>
                <a:cs typeface="Trebuchet MS"/>
              </a:rPr>
              <a:t>)</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2</a:t>
            </a:r>
            <a:r>
              <a:rPr lang="en-US" sz="2800" b="1" i="1" dirty="0" smtClean="0">
                <a:solidFill>
                  <a:prstClr val="black"/>
                </a:solidFill>
                <a:latin typeface="Trebuchet MS"/>
                <a:cs typeface="Trebuchet MS"/>
              </a:rPr>
              <a:t>(e, µ) </a:t>
            </a:r>
            <a:r>
              <a:rPr lang="en-US" sz="2800" b="1" dirty="0" smtClean="0">
                <a:solidFill>
                  <a:prstClr val="black"/>
                </a:solidFill>
                <a:latin typeface="Trebuchet MS"/>
                <a:cs typeface="Trebuchet MS"/>
              </a:rPr>
              <a:t>+ 2</a:t>
            </a:r>
            <a:r>
              <a:rPr lang="en-US" sz="2800" b="1" i="1" dirty="0" smtClean="0">
                <a:solidFill>
                  <a:prstClr val="black"/>
                </a:solidFill>
                <a:latin typeface="Symbol" charset="2"/>
                <a:cs typeface="Symbol" charset="2"/>
              </a:rPr>
              <a:t>n </a:t>
            </a:r>
            <a:r>
              <a:rPr lang="en-US" sz="2800" dirty="0" smtClean="0">
                <a:solidFill>
                  <a:prstClr val="black"/>
                </a:solidFill>
                <a:latin typeface="Symbol" charset="2"/>
                <a:cs typeface="Symbol" charset="2"/>
              </a:rPr>
              <a:t>:</a:t>
            </a:r>
            <a:r>
              <a:rPr lang="en-US" sz="2800" i="1" dirty="0" smtClean="0">
                <a:solidFill>
                  <a:prstClr val="black"/>
                </a:solidFill>
                <a:latin typeface="Symbol" charset="2"/>
                <a:cs typeface="Symbol" charset="2"/>
              </a:rPr>
              <a:t> </a:t>
            </a:r>
            <a:r>
              <a:rPr lang="en-US" sz="2800" dirty="0" smtClean="0">
                <a:solidFill>
                  <a:prstClr val="black"/>
                </a:solidFill>
                <a:latin typeface="Trebuchet MS"/>
                <a:cs typeface="Trebuchet MS"/>
              </a:rPr>
              <a:t>not clean, but abundant</a:t>
            </a:r>
            <a:endParaRPr lang="en-US" sz="2000" dirty="0" smtClean="0">
              <a:solidFill>
                <a:prstClr val="black"/>
              </a:solidFill>
              <a:latin typeface="Trebuchet MS"/>
              <a:cs typeface="Trebuchet MS"/>
            </a:endParaRPr>
          </a:p>
          <a:p>
            <a:pPr>
              <a:spcBef>
                <a:spcPts val="600"/>
              </a:spcBef>
            </a:pPr>
            <a:r>
              <a:rPr lang="en-US" sz="2000" dirty="0" err="1" smtClean="0">
                <a:solidFill>
                  <a:prstClr val="black"/>
                </a:solidFill>
                <a:latin typeface="Symbol" charset="2"/>
                <a:cs typeface="Symbol" charset="2"/>
              </a:rPr>
              <a:t>s</a:t>
            </a:r>
            <a:r>
              <a:rPr lang="en-US" sz="2000" dirty="0" smtClean="0">
                <a:solidFill>
                  <a:prstClr val="black"/>
                </a:solidFill>
                <a:latin typeface="Trebuchet MS"/>
                <a:cs typeface="Trebuchet MS"/>
              </a:rPr>
              <a:t> × BR (120 / 165 / 200 GeV | √</a:t>
            </a:r>
            <a:r>
              <a:rPr lang="en-US" sz="2000" dirty="0" err="1" smtClean="0">
                <a:solidFill>
                  <a:prstClr val="black"/>
                </a:solidFill>
                <a:latin typeface="Trebuchet MS"/>
                <a:cs typeface="Trebuchet MS"/>
              </a:rPr>
              <a:t>s</a:t>
            </a:r>
            <a:r>
              <a:rPr lang="en-US" sz="2000" dirty="0" smtClean="0">
                <a:solidFill>
                  <a:prstClr val="black"/>
                </a:solidFill>
                <a:latin typeface="Trebuchet MS"/>
                <a:cs typeface="Trebuchet MS"/>
              </a:rPr>
              <a:t>=7 </a:t>
            </a:r>
            <a:r>
              <a:rPr lang="en-US" sz="2000" dirty="0" err="1" smtClean="0">
                <a:solidFill>
                  <a:prstClr val="black"/>
                </a:solidFill>
                <a:latin typeface="Trebuchet MS"/>
                <a:cs typeface="Trebuchet MS"/>
              </a:rPr>
              <a:t>TeV</a:t>
            </a:r>
            <a:r>
              <a:rPr lang="en-US" sz="2000" dirty="0" smtClean="0">
                <a:solidFill>
                  <a:prstClr val="black"/>
                </a:solidFill>
                <a:latin typeface="Trebuchet MS"/>
                <a:cs typeface="Trebuchet MS"/>
              </a:rPr>
              <a:t> )  ≈ 120 / 400 / 200 </a:t>
            </a:r>
            <a:r>
              <a:rPr lang="en-US" sz="2000" dirty="0" err="1" smtClean="0">
                <a:solidFill>
                  <a:prstClr val="black"/>
                </a:solidFill>
                <a:latin typeface="Trebuchet MS"/>
                <a:cs typeface="Trebuchet MS"/>
              </a:rPr>
              <a:t>fb</a:t>
            </a:r>
            <a:endParaRPr lang="en-US" sz="2000" dirty="0" smtClean="0">
              <a:solidFill>
                <a:prstClr val="black"/>
              </a:solidFill>
              <a:latin typeface="Trebuchet MS"/>
              <a:cs typeface="Trebuchet MS"/>
            </a:endParaRPr>
          </a:p>
        </p:txBody>
      </p:sp>
      <p:sp>
        <p:nvSpPr>
          <p:cNvPr id="32" name="Text Box 11"/>
          <p:cNvSpPr txBox="1">
            <a:spLocks noChangeArrowheads="1"/>
          </p:cNvSpPr>
          <p:nvPr/>
        </p:nvSpPr>
        <p:spPr bwMode="auto">
          <a:xfrm>
            <a:off x="152400" y="1823642"/>
            <a:ext cx="889635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Same plots from CMS …</a:t>
            </a:r>
          </a:p>
        </p:txBody>
      </p:sp>
      <p:sp>
        <p:nvSpPr>
          <p:cNvPr id="23" name="TextBox 22"/>
          <p:cNvSpPr txBox="1"/>
          <p:nvPr/>
        </p:nvSpPr>
        <p:spPr>
          <a:xfrm>
            <a:off x="7772400" y="1460956"/>
            <a:ext cx="13715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CMS-PAS-HIG-11-014 </a:t>
            </a:r>
          </a:p>
        </p:txBody>
      </p:sp>
      <p:sp>
        <p:nvSpPr>
          <p:cNvPr id="25" name="Rectangle 24"/>
          <p:cNvSpPr/>
          <p:nvPr/>
        </p:nvSpPr>
        <p:spPr>
          <a:xfrm>
            <a:off x="422909" y="5681246"/>
            <a:ext cx="8416291" cy="338554"/>
          </a:xfrm>
          <a:prstGeom prst="rect">
            <a:avLst/>
          </a:prstGeom>
        </p:spPr>
        <p:txBody>
          <a:bodyPr wrap="square">
            <a:spAutoFit/>
          </a:bodyPr>
          <a:lstStyle/>
          <a:p>
            <a:pPr lvl="0" algn="r">
              <a:spcBef>
                <a:spcPts val="1800"/>
              </a:spcBef>
            </a:pPr>
            <a:r>
              <a:rPr lang="en-US" sz="1600" dirty="0" smtClean="0">
                <a:solidFill>
                  <a:srgbClr val="D00209"/>
                </a:solidFill>
                <a:latin typeface="Trebuchet MS"/>
                <a:cs typeface="Trebuchet MS"/>
                <a:sym typeface="Wingdings"/>
              </a:rPr>
              <a:t>Excess of events observed in 0 and 1-jet channel — not a significant Higgs signal</a:t>
            </a:r>
            <a:endParaRPr lang="en-US" sz="1600" baseline="30000" dirty="0" smtClean="0">
              <a:solidFill>
                <a:srgbClr val="D00209"/>
              </a:solidFill>
              <a:latin typeface="Trebuchet MS"/>
              <a:ea typeface="Arial" charset="0"/>
              <a:cs typeface="Trebuchet MS"/>
            </a:endParaRPr>
          </a:p>
        </p:txBody>
      </p:sp>
      <p:pic>
        <p:nvPicPr>
          <p:cNvPr id="14" name="Picture 13" descr="histo_deltaphill_ww0j_allhwwcuts.pdf"/>
          <p:cNvPicPr>
            <a:picLocks noChangeAspect="1"/>
          </p:cNvPicPr>
          <p:nvPr/>
        </p:nvPicPr>
        <mc:AlternateContent>
          <mc:Choice xmlns:ma="http://schemas.microsoft.com/office/mac/drawingml/2008/main" Requires="ma">
            <p:blipFill>
              <a:blip r:embed="rId2"/>
              <a:srcRect l="1949" t="6364" r="2487" b="4130"/>
              <a:stretch>
                <a:fillRect/>
              </a:stretch>
            </p:blipFill>
          </mc:Choice>
          <mc:Fallback>
            <p:blipFill>
              <a:blip r:embed="rId3"/>
              <a:srcRect l="1949" t="6364" r="2487" b="4130"/>
              <a:stretch>
                <a:fillRect/>
              </a:stretch>
            </p:blipFill>
          </mc:Fallback>
        </mc:AlternateContent>
        <p:spPr>
          <a:xfrm>
            <a:off x="357255" y="2324659"/>
            <a:ext cx="3361993" cy="3298522"/>
          </a:xfrm>
          <a:prstGeom prst="rect">
            <a:avLst/>
          </a:prstGeom>
        </p:spPr>
      </p:pic>
      <p:pic>
        <p:nvPicPr>
          <p:cNvPr id="15" name="Picture 14" descr="limits_nj_cut.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191000" y="2058866"/>
            <a:ext cx="4621631" cy="3317468"/>
          </a:xfrm>
          <a:prstGeom prst="rect">
            <a:avLst/>
          </a:prstGeom>
        </p:spPr>
      </p:pic>
      <p:sp>
        <p:nvSpPr>
          <p:cNvPr id="16" name="Rectangle 15"/>
          <p:cNvSpPr/>
          <p:nvPr/>
        </p:nvSpPr>
        <p:spPr>
          <a:xfrm>
            <a:off x="5770034" y="3197423"/>
            <a:ext cx="2743200" cy="307777"/>
          </a:xfrm>
          <a:prstGeom prst="rect">
            <a:avLst/>
          </a:prstGeom>
        </p:spPr>
        <p:txBody>
          <a:bodyPr wrap="square">
            <a:spAutoFit/>
          </a:bodyPr>
          <a:lstStyle/>
          <a:p>
            <a:r>
              <a:rPr lang="en-US" sz="1400" dirty="0" smtClean="0">
                <a:solidFill>
                  <a:srgbClr val="D00209"/>
                </a:solidFill>
                <a:latin typeface="Trebuchet MS"/>
                <a:cs typeface="Trebuchet MS"/>
                <a:sym typeface="Wingdings"/>
              </a:rPr>
              <a:t>Excluded: </a:t>
            </a:r>
            <a:r>
              <a:rPr lang="en-US" sz="1400" i="1" dirty="0" err="1" smtClean="0">
                <a:solidFill>
                  <a:srgbClr val="D00209"/>
                </a:solidFill>
                <a:latin typeface="Trebuchet MS"/>
                <a:cs typeface="Trebuchet MS"/>
                <a:sym typeface="Wingdings"/>
              </a:rPr>
              <a:t>m</a:t>
            </a:r>
            <a:r>
              <a:rPr lang="en-US" sz="1400" i="1" baseline="-25000" dirty="0" err="1" smtClean="0">
                <a:solidFill>
                  <a:srgbClr val="D00209"/>
                </a:solidFill>
                <a:latin typeface="Trebuchet MS"/>
                <a:cs typeface="Trebuchet MS"/>
                <a:sym typeface="Wingdings"/>
              </a:rPr>
              <a:t>H</a:t>
            </a:r>
            <a:r>
              <a:rPr lang="en-US" sz="1400" dirty="0" smtClean="0">
                <a:solidFill>
                  <a:srgbClr val="D00209"/>
                </a:solidFill>
                <a:latin typeface="Trebuchet MS"/>
                <a:cs typeface="Trebuchet MS"/>
                <a:sym typeface="Wingdings"/>
              </a:rPr>
              <a:t> = 147—194 GeV </a:t>
            </a:r>
          </a:p>
        </p:txBody>
      </p:sp>
      <p:cxnSp>
        <p:nvCxnSpPr>
          <p:cNvPr id="11" name="Straight Connector 10"/>
          <p:cNvCxnSpPr/>
          <p:nvPr/>
        </p:nvCxnSpPr>
        <p:spPr>
          <a:xfrm>
            <a:off x="4648200" y="4782412"/>
            <a:ext cx="3657600" cy="1588"/>
          </a:xfrm>
          <a:prstGeom prst="line">
            <a:avLst/>
          </a:prstGeom>
          <a:ln w="12700" cap="flat" cmpd="sng" algn="ctr">
            <a:solidFill>
              <a:srgbClr val="D0020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smtClean="0">
                <a:solidFill>
                  <a:prstClr val="black"/>
                </a:solidFill>
                <a:latin typeface="Trebuchet MS"/>
                <a:cs typeface="Trebuchet MS"/>
              </a:rPr>
              <a:t>WW</a:t>
            </a:r>
            <a:r>
              <a:rPr lang="en-US" sz="2800" baseline="30000" dirty="0" smtClean="0">
                <a:solidFill>
                  <a:prstClr val="black"/>
                </a:solidFill>
                <a:latin typeface="Trebuchet MS"/>
                <a:cs typeface="Trebuchet MS"/>
              </a:rPr>
              <a:t>(</a:t>
            </a:r>
            <a:r>
              <a:rPr lang="en-US" sz="2800" i="1" dirty="0" smtClean="0">
                <a:solidFill>
                  <a:prstClr val="black"/>
                </a:solidFill>
                <a:latin typeface="Trebuchet MS"/>
                <a:cs typeface="Trebuchet MS"/>
              </a:rPr>
              <a:t>*</a:t>
            </a:r>
            <a:r>
              <a:rPr lang="en-US" sz="2800" baseline="30000" dirty="0" smtClean="0">
                <a:solidFill>
                  <a:prstClr val="black"/>
                </a:solidFill>
                <a:latin typeface="Trebuchet MS"/>
                <a:cs typeface="Trebuchet MS"/>
              </a:rPr>
              <a:t>)</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2</a:t>
            </a:r>
            <a:r>
              <a:rPr lang="en-US" sz="2800" b="1" i="1" dirty="0" smtClean="0">
                <a:solidFill>
                  <a:prstClr val="black"/>
                </a:solidFill>
                <a:latin typeface="Trebuchet MS"/>
                <a:cs typeface="Trebuchet MS"/>
              </a:rPr>
              <a:t>(e, µ) </a:t>
            </a:r>
            <a:r>
              <a:rPr lang="en-US" sz="2800" b="1" dirty="0" smtClean="0">
                <a:solidFill>
                  <a:prstClr val="black"/>
                </a:solidFill>
                <a:latin typeface="Trebuchet MS"/>
                <a:cs typeface="Trebuchet MS"/>
              </a:rPr>
              <a:t>+ 2</a:t>
            </a:r>
            <a:r>
              <a:rPr lang="en-US" sz="2800" b="1" i="1" dirty="0" smtClean="0">
                <a:solidFill>
                  <a:prstClr val="black"/>
                </a:solidFill>
                <a:latin typeface="Symbol" charset="2"/>
                <a:cs typeface="Symbol" charset="2"/>
              </a:rPr>
              <a:t>n </a:t>
            </a:r>
            <a:r>
              <a:rPr lang="en-US" sz="2800" dirty="0" smtClean="0">
                <a:solidFill>
                  <a:prstClr val="black"/>
                </a:solidFill>
                <a:latin typeface="Symbol" charset="2"/>
                <a:cs typeface="Symbol" charset="2"/>
              </a:rPr>
              <a:t>:</a:t>
            </a:r>
            <a:r>
              <a:rPr lang="en-US" sz="2800" i="1" dirty="0" smtClean="0">
                <a:solidFill>
                  <a:prstClr val="black"/>
                </a:solidFill>
                <a:latin typeface="Symbol" charset="2"/>
                <a:cs typeface="Symbol" charset="2"/>
              </a:rPr>
              <a:t> </a:t>
            </a:r>
            <a:r>
              <a:rPr lang="en-US" sz="2800" dirty="0" smtClean="0">
                <a:solidFill>
                  <a:prstClr val="black"/>
                </a:solidFill>
                <a:latin typeface="Trebuchet MS"/>
                <a:cs typeface="Trebuchet MS"/>
              </a:rPr>
              <a:t>not clean, but abundant</a:t>
            </a:r>
            <a:endParaRPr lang="en-US" sz="2000" dirty="0" smtClean="0">
              <a:solidFill>
                <a:prstClr val="black"/>
              </a:solidFill>
              <a:latin typeface="Trebuchet MS"/>
              <a:cs typeface="Trebuchet MS"/>
            </a:endParaRPr>
          </a:p>
          <a:p>
            <a:pPr>
              <a:spcBef>
                <a:spcPts val="600"/>
              </a:spcBef>
            </a:pPr>
            <a:r>
              <a:rPr lang="en-US" sz="2000" dirty="0" err="1" smtClean="0">
                <a:solidFill>
                  <a:prstClr val="black"/>
                </a:solidFill>
                <a:latin typeface="Symbol" charset="2"/>
                <a:cs typeface="Symbol" charset="2"/>
              </a:rPr>
              <a:t>s</a:t>
            </a:r>
            <a:r>
              <a:rPr lang="en-US" sz="2000" dirty="0" smtClean="0">
                <a:solidFill>
                  <a:prstClr val="black"/>
                </a:solidFill>
                <a:latin typeface="Trebuchet MS"/>
                <a:cs typeface="Trebuchet MS"/>
              </a:rPr>
              <a:t> × BR (120 / 165 / 200 GeV | √</a:t>
            </a:r>
            <a:r>
              <a:rPr lang="en-US" sz="2000" dirty="0" err="1" smtClean="0">
                <a:solidFill>
                  <a:prstClr val="black"/>
                </a:solidFill>
                <a:latin typeface="Trebuchet MS"/>
                <a:cs typeface="Trebuchet MS"/>
              </a:rPr>
              <a:t>s</a:t>
            </a:r>
            <a:r>
              <a:rPr lang="en-US" sz="2000" dirty="0" smtClean="0">
                <a:solidFill>
                  <a:prstClr val="black"/>
                </a:solidFill>
                <a:latin typeface="Trebuchet MS"/>
                <a:cs typeface="Trebuchet MS"/>
              </a:rPr>
              <a:t>=7 </a:t>
            </a:r>
            <a:r>
              <a:rPr lang="en-US" sz="2000" dirty="0" err="1" smtClean="0">
                <a:solidFill>
                  <a:prstClr val="black"/>
                </a:solidFill>
                <a:latin typeface="Trebuchet MS"/>
                <a:cs typeface="Trebuchet MS"/>
              </a:rPr>
              <a:t>TeV</a:t>
            </a:r>
            <a:r>
              <a:rPr lang="en-US" sz="2000" dirty="0" smtClean="0">
                <a:solidFill>
                  <a:prstClr val="black"/>
                </a:solidFill>
                <a:latin typeface="Trebuchet MS"/>
                <a:cs typeface="Trebuchet MS"/>
              </a:rPr>
              <a:t> )  ≈ 120 / 400 / 200 </a:t>
            </a:r>
            <a:r>
              <a:rPr lang="en-US" sz="2000" dirty="0" err="1" smtClean="0">
                <a:solidFill>
                  <a:prstClr val="black"/>
                </a:solidFill>
                <a:latin typeface="Trebuchet MS"/>
                <a:cs typeface="Trebuchet MS"/>
              </a:rPr>
              <a:t>fb</a:t>
            </a:r>
            <a:endParaRPr lang="en-US" sz="2000" dirty="0" smtClean="0">
              <a:solidFill>
                <a:prstClr val="black"/>
              </a:solidFill>
              <a:latin typeface="Trebuchet MS"/>
              <a:cs typeface="Trebuchet MS"/>
            </a:endParaRPr>
          </a:p>
        </p:txBody>
      </p:sp>
      <p:sp>
        <p:nvSpPr>
          <p:cNvPr id="32" name="Text Box 11"/>
          <p:cNvSpPr txBox="1">
            <a:spLocks noChangeArrowheads="1"/>
          </p:cNvSpPr>
          <p:nvPr/>
        </p:nvSpPr>
        <p:spPr bwMode="auto">
          <a:xfrm>
            <a:off x="152400" y="1823642"/>
            <a:ext cx="889635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Same plots from CMS …</a:t>
            </a:r>
          </a:p>
        </p:txBody>
      </p:sp>
      <p:sp>
        <p:nvSpPr>
          <p:cNvPr id="23" name="TextBox 22"/>
          <p:cNvSpPr txBox="1"/>
          <p:nvPr/>
        </p:nvSpPr>
        <p:spPr>
          <a:xfrm>
            <a:off x="7772400" y="1460956"/>
            <a:ext cx="13715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CMS-PAS-HIG-11-014 </a:t>
            </a:r>
          </a:p>
        </p:txBody>
      </p:sp>
      <p:sp>
        <p:nvSpPr>
          <p:cNvPr id="25" name="Rectangle 24"/>
          <p:cNvSpPr/>
          <p:nvPr/>
        </p:nvSpPr>
        <p:spPr>
          <a:xfrm>
            <a:off x="422909" y="5681246"/>
            <a:ext cx="8416291" cy="338554"/>
          </a:xfrm>
          <a:prstGeom prst="rect">
            <a:avLst/>
          </a:prstGeom>
        </p:spPr>
        <p:txBody>
          <a:bodyPr wrap="square">
            <a:spAutoFit/>
          </a:bodyPr>
          <a:lstStyle/>
          <a:p>
            <a:pPr lvl="0" algn="r">
              <a:spcBef>
                <a:spcPts val="1800"/>
              </a:spcBef>
            </a:pPr>
            <a:r>
              <a:rPr lang="en-US" sz="1600" dirty="0" smtClean="0">
                <a:solidFill>
                  <a:srgbClr val="D00209"/>
                </a:solidFill>
                <a:latin typeface="Trebuchet MS"/>
                <a:cs typeface="Trebuchet MS"/>
                <a:sym typeface="Wingdings"/>
              </a:rPr>
              <a:t>Excess of events observed in 0 and 1-jet channel — not a significant Higgs signal</a:t>
            </a:r>
            <a:endParaRPr lang="en-US" sz="1600" baseline="30000" dirty="0" smtClean="0">
              <a:solidFill>
                <a:srgbClr val="D00209"/>
              </a:solidFill>
              <a:latin typeface="Trebuchet MS"/>
              <a:ea typeface="Arial" charset="0"/>
              <a:cs typeface="Trebuchet MS"/>
            </a:endParaRPr>
          </a:p>
        </p:txBody>
      </p:sp>
      <p:pic>
        <p:nvPicPr>
          <p:cNvPr id="14" name="Picture 13" descr="histo_deltaphill_ww0j_allhwwcuts.pdf"/>
          <p:cNvPicPr>
            <a:picLocks noChangeAspect="1"/>
          </p:cNvPicPr>
          <p:nvPr/>
        </p:nvPicPr>
        <mc:AlternateContent>
          <mc:Choice xmlns:ma="http://schemas.microsoft.com/office/mac/drawingml/2008/main" Requires="ma">
            <p:blipFill>
              <a:blip r:embed="rId2"/>
              <a:srcRect l="1949" t="6364" r="2487" b="4130"/>
              <a:stretch>
                <a:fillRect/>
              </a:stretch>
            </p:blipFill>
          </mc:Choice>
          <mc:Fallback>
            <p:blipFill>
              <a:blip r:embed="rId3"/>
              <a:srcRect l="1949" t="6364" r="2487" b="4130"/>
              <a:stretch>
                <a:fillRect/>
              </a:stretch>
            </p:blipFill>
          </mc:Fallback>
        </mc:AlternateContent>
        <p:spPr>
          <a:xfrm>
            <a:off x="357255" y="2324659"/>
            <a:ext cx="3361993" cy="3298522"/>
          </a:xfrm>
          <a:prstGeom prst="rect">
            <a:avLst/>
          </a:prstGeom>
        </p:spPr>
      </p:pic>
      <p:pic>
        <p:nvPicPr>
          <p:cNvPr id="15" name="Picture 14" descr="limits_nj_cut.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191000" y="2058866"/>
            <a:ext cx="4621631" cy="3317468"/>
          </a:xfrm>
          <a:prstGeom prst="rect">
            <a:avLst/>
          </a:prstGeom>
        </p:spPr>
      </p:pic>
      <p:sp>
        <p:nvSpPr>
          <p:cNvPr id="16" name="Rectangle 15"/>
          <p:cNvSpPr/>
          <p:nvPr/>
        </p:nvSpPr>
        <p:spPr>
          <a:xfrm>
            <a:off x="5770034" y="3197423"/>
            <a:ext cx="2743200" cy="307777"/>
          </a:xfrm>
          <a:prstGeom prst="rect">
            <a:avLst/>
          </a:prstGeom>
        </p:spPr>
        <p:txBody>
          <a:bodyPr wrap="square">
            <a:spAutoFit/>
          </a:bodyPr>
          <a:lstStyle/>
          <a:p>
            <a:r>
              <a:rPr lang="en-US" sz="1400" dirty="0" smtClean="0">
                <a:solidFill>
                  <a:srgbClr val="D00209"/>
                </a:solidFill>
                <a:latin typeface="Trebuchet MS"/>
                <a:cs typeface="Trebuchet MS"/>
                <a:sym typeface="Wingdings"/>
              </a:rPr>
              <a:t>Excluded: </a:t>
            </a:r>
            <a:r>
              <a:rPr lang="en-US" sz="1400" i="1" dirty="0" err="1" smtClean="0">
                <a:solidFill>
                  <a:srgbClr val="D00209"/>
                </a:solidFill>
                <a:latin typeface="Trebuchet MS"/>
                <a:cs typeface="Trebuchet MS"/>
                <a:sym typeface="Wingdings"/>
              </a:rPr>
              <a:t>m</a:t>
            </a:r>
            <a:r>
              <a:rPr lang="en-US" sz="1400" i="1" baseline="-25000" dirty="0" err="1" smtClean="0">
                <a:solidFill>
                  <a:srgbClr val="D00209"/>
                </a:solidFill>
                <a:latin typeface="Trebuchet MS"/>
                <a:cs typeface="Trebuchet MS"/>
                <a:sym typeface="Wingdings"/>
              </a:rPr>
              <a:t>H</a:t>
            </a:r>
            <a:r>
              <a:rPr lang="en-US" sz="1400" dirty="0" smtClean="0">
                <a:solidFill>
                  <a:srgbClr val="D00209"/>
                </a:solidFill>
                <a:latin typeface="Trebuchet MS"/>
                <a:cs typeface="Trebuchet MS"/>
                <a:sym typeface="Wingdings"/>
              </a:rPr>
              <a:t> = 147—194 GeV </a:t>
            </a:r>
          </a:p>
        </p:txBody>
      </p:sp>
      <p:cxnSp>
        <p:nvCxnSpPr>
          <p:cNvPr id="11" name="Straight Connector 10"/>
          <p:cNvCxnSpPr/>
          <p:nvPr/>
        </p:nvCxnSpPr>
        <p:spPr>
          <a:xfrm>
            <a:off x="4648200" y="4782412"/>
            <a:ext cx="3657600" cy="1588"/>
          </a:xfrm>
          <a:prstGeom prst="line">
            <a:avLst/>
          </a:prstGeom>
          <a:ln w="12700" cap="flat" cmpd="sng" algn="ctr">
            <a:solidFill>
              <a:srgbClr val="D0020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2" name="Picture 2"/>
          <p:cNvPicPr>
            <a:picLocks noChangeAspect="1" noChangeArrowheads="1"/>
          </p:cNvPicPr>
          <p:nvPr/>
        </p:nvPicPr>
        <p:blipFill>
          <a:blip r:embed="rId6" cstate="print"/>
          <a:srcRect l="19375" t="16565" r="41875" b="5000"/>
          <a:stretch>
            <a:fillRect/>
          </a:stretch>
        </p:blipFill>
        <p:spPr bwMode="auto">
          <a:xfrm>
            <a:off x="154519" y="1643099"/>
            <a:ext cx="3634629" cy="4598086"/>
          </a:xfrm>
          <a:prstGeom prst="rect">
            <a:avLst/>
          </a:prstGeom>
          <a:noFill/>
          <a:ln w="9525">
            <a:noFill/>
            <a:miter lim="800000"/>
            <a:headEnd/>
            <a:tailEnd/>
          </a:ln>
          <a:effectLst>
            <a:outerShdw blurRad="482600" dist="38100" dir="2700000">
              <a:srgbClr val="000000">
                <a:alpha val="43000"/>
              </a:srgbClr>
            </a:outerShdw>
          </a:effectLst>
        </p:spPr>
      </p:pic>
      <p:pic>
        <p:nvPicPr>
          <p:cNvPr id="13" name="Picture 6"/>
          <p:cNvPicPr>
            <a:picLocks noChangeAspect="1" noChangeArrowheads="1"/>
          </p:cNvPicPr>
          <p:nvPr/>
        </p:nvPicPr>
        <p:blipFill>
          <a:blip r:embed="rId7" cstate="print"/>
          <a:srcRect l="11250" t="7000" r="51250" b="5000"/>
          <a:stretch>
            <a:fillRect/>
          </a:stretch>
        </p:blipFill>
        <p:spPr bwMode="auto">
          <a:xfrm>
            <a:off x="1903789" y="1609098"/>
            <a:ext cx="3172040" cy="4652325"/>
          </a:xfrm>
          <a:prstGeom prst="rect">
            <a:avLst/>
          </a:prstGeom>
          <a:noFill/>
          <a:ln w="9525">
            <a:noFill/>
            <a:miter lim="800000"/>
            <a:headEnd/>
            <a:tailEnd/>
          </a:ln>
          <a:effectLst>
            <a:outerShdw blurRad="469900" dist="38100" dir="2700000">
              <a:srgbClr val="000000">
                <a:alpha val="43000"/>
              </a:srgbClr>
            </a:outerShdw>
          </a:effectLst>
        </p:spPr>
      </p:pic>
      <p:pic>
        <p:nvPicPr>
          <p:cNvPr id="17" name="Picture 4"/>
          <p:cNvPicPr>
            <a:picLocks noChangeAspect="1" noChangeArrowheads="1"/>
          </p:cNvPicPr>
          <p:nvPr/>
        </p:nvPicPr>
        <p:blipFill>
          <a:blip r:embed="rId8" cstate="print"/>
          <a:srcRect l="11250" t="8000" r="41875" b="14000"/>
          <a:stretch>
            <a:fillRect/>
          </a:stretch>
        </p:blipFill>
        <p:spPr bwMode="auto">
          <a:xfrm>
            <a:off x="3525850" y="1590740"/>
            <a:ext cx="4638601" cy="4824145"/>
          </a:xfrm>
          <a:prstGeom prst="rect">
            <a:avLst/>
          </a:prstGeom>
          <a:noFill/>
          <a:ln w="9525">
            <a:noFill/>
            <a:miter lim="800000"/>
            <a:headEnd/>
            <a:tailEnd/>
          </a:ln>
          <a:effectLst>
            <a:outerShdw blurRad="279400" dist="38100" dir="2700000">
              <a:srgbClr val="000000">
                <a:alpha val="43000"/>
              </a:srgbClr>
            </a:outerShdw>
          </a:effectLst>
        </p:spPr>
      </p:pic>
      <p:pic>
        <p:nvPicPr>
          <p:cNvPr id="18" name="Picture 5"/>
          <p:cNvPicPr>
            <a:picLocks noChangeAspect="1" noChangeArrowheads="1"/>
          </p:cNvPicPr>
          <p:nvPr/>
        </p:nvPicPr>
        <p:blipFill>
          <a:blip r:embed="rId9" cstate="print"/>
          <a:srcRect l="11714" t="7000" r="43849" b="14000"/>
          <a:stretch>
            <a:fillRect/>
          </a:stretch>
        </p:blipFill>
        <p:spPr bwMode="auto">
          <a:xfrm>
            <a:off x="4876800" y="1447800"/>
            <a:ext cx="4163303" cy="4625892"/>
          </a:xfrm>
          <a:prstGeom prst="rect">
            <a:avLst/>
          </a:prstGeom>
          <a:noFill/>
          <a:ln w="9525">
            <a:noFill/>
            <a:miter lim="800000"/>
            <a:headEnd/>
            <a:tailEnd/>
          </a:ln>
          <a:effectLst>
            <a:outerShdw blurRad="317500" dist="38100" dir="2700000">
              <a:srgbClr val="000000">
                <a:alpha val="43000"/>
              </a:srgbClr>
            </a:outerShdw>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style.rotation</p:attrName>
                                        </p:attrNameLst>
                                      </p:cBhvr>
                                      <p:tavLst>
                                        <p:tav tm="0">
                                          <p:val>
                                            <p:fltVal val="720"/>
                                          </p:val>
                                        </p:tav>
                                        <p:tav tm="100000">
                                          <p:val>
                                            <p:fltVal val="0"/>
                                          </p:val>
                                        </p:tav>
                                      </p:tavLst>
                                    </p:anim>
                                    <p:anim calcmode="lin" valueType="num">
                                      <p:cBhvr>
                                        <p:cTn id="9" dur="500" fill="hold"/>
                                        <p:tgtEl>
                                          <p:spTgt spid="12"/>
                                        </p:tgtEl>
                                        <p:attrNameLst>
                                          <p:attrName>ppt_h</p:attrName>
                                        </p:attrNameLst>
                                      </p:cBhvr>
                                      <p:tavLst>
                                        <p:tav tm="0">
                                          <p:val>
                                            <p:fltVal val="0"/>
                                          </p:val>
                                        </p:tav>
                                        <p:tav tm="100000">
                                          <p:val>
                                            <p:strVal val="#ppt_h"/>
                                          </p:val>
                                        </p:tav>
                                      </p:tavLst>
                                    </p:anim>
                                    <p:anim calcmode="lin" valueType="num">
                                      <p:cBhvr>
                                        <p:cTn id="10" dur="5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Combining all channels </a:t>
            </a:r>
            <a:r>
              <a:rPr lang="en-US" sz="2000" dirty="0" smtClean="0">
                <a:solidFill>
                  <a:prstClr val="black"/>
                </a:solidFill>
                <a:latin typeface="Trebuchet MS"/>
                <a:cs typeface="Trebuchet MS"/>
              </a:rPr>
              <a:t>(status: Lepton-Photon 2011)</a:t>
            </a:r>
          </a:p>
          <a:p>
            <a:pPr>
              <a:spcBef>
                <a:spcPts val="600"/>
              </a:spcBef>
            </a:pPr>
            <a:r>
              <a:rPr lang="en-US" sz="2000" dirty="0" smtClean="0">
                <a:solidFill>
                  <a:prstClr val="black"/>
                </a:solidFill>
                <a:latin typeface="Trebuchet MS"/>
                <a:cs typeface="Trebuchet MS"/>
              </a:rPr>
              <a:t>At high mass also </a:t>
            </a:r>
            <a:r>
              <a:rPr lang="en-US" sz="2000" i="1" dirty="0" smtClean="0">
                <a:solidFill>
                  <a:prstClr val="black"/>
                </a:solidFill>
                <a:latin typeface="Trebuchet MS"/>
                <a:cs typeface="Trebuchet MS"/>
              </a:rPr>
              <a:t>WW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err="1" smtClean="0">
                <a:solidFill>
                  <a:prstClr val="black"/>
                </a:solidFill>
                <a:latin typeface="Trebuchet MS"/>
                <a:cs typeface="Trebuchet MS"/>
              </a:rPr>
              <a:t>llqq</a:t>
            </a:r>
            <a:r>
              <a:rPr lang="en-US" sz="2000" dirty="0" smtClean="0">
                <a:solidFill>
                  <a:prstClr val="black"/>
                </a:solidFill>
                <a:latin typeface="Trebuchet MS"/>
                <a:cs typeface="Trebuchet MS"/>
              </a:rPr>
              <a:t> and </a:t>
            </a:r>
            <a:r>
              <a:rPr lang="en-US" sz="2000" i="1" dirty="0" smtClean="0">
                <a:solidFill>
                  <a:prstClr val="black"/>
                </a:solidFill>
                <a:latin typeface="Trebuchet MS"/>
                <a:cs typeface="Trebuchet MS"/>
              </a:rPr>
              <a:t>ZZ</a:t>
            </a:r>
            <a:r>
              <a:rPr lang="en-US" sz="2000" dirty="0" smtClean="0">
                <a:solidFill>
                  <a:prstClr val="black"/>
                </a:solidFill>
                <a:latin typeface="Trebuchet MS"/>
                <a:cs typeface="Trebuchet MS"/>
              </a:rPr>
              <a:t>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err="1" smtClean="0">
                <a:solidFill>
                  <a:prstClr val="black"/>
                </a:solidFill>
                <a:latin typeface="Trebuchet MS"/>
                <a:cs typeface="Trebuchet MS"/>
              </a:rPr>
              <a:t>ll</a:t>
            </a:r>
            <a:r>
              <a:rPr lang="en-US" sz="2000" i="1" dirty="0" err="1" smtClean="0">
                <a:solidFill>
                  <a:prstClr val="black"/>
                </a:solidFill>
                <a:latin typeface="Symbol" charset="2"/>
                <a:cs typeface="Symbol" charset="2"/>
              </a:rPr>
              <a:t>nn</a:t>
            </a:r>
            <a:r>
              <a:rPr lang="en-US" sz="2000" dirty="0" smtClean="0">
                <a:solidFill>
                  <a:prstClr val="black"/>
                </a:solidFill>
                <a:latin typeface="Trebuchet MS"/>
                <a:cs typeface="Trebuchet MS"/>
              </a:rPr>
              <a:t> channels contribute</a:t>
            </a:r>
          </a:p>
        </p:txBody>
      </p:sp>
      <p:sp>
        <p:nvSpPr>
          <p:cNvPr id="32" name="Text Box 11"/>
          <p:cNvSpPr txBox="1">
            <a:spLocks noChangeArrowheads="1"/>
          </p:cNvSpPr>
          <p:nvPr/>
        </p:nvSpPr>
        <p:spPr bwMode="auto">
          <a:xfrm>
            <a:off x="152400" y="1823642"/>
            <a:ext cx="731520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All results combined (left: ATLAS — low mass region, right: CMS — all masses)</a:t>
            </a:r>
          </a:p>
        </p:txBody>
      </p:sp>
      <p:sp>
        <p:nvSpPr>
          <p:cNvPr id="23" name="TextBox 22"/>
          <p:cNvSpPr txBox="1"/>
          <p:nvPr/>
        </p:nvSpPr>
        <p:spPr>
          <a:xfrm>
            <a:off x="6705600" y="1460956"/>
            <a:ext cx="24383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ATLAS-CONF-2011-135, CMS-PAS-HIG-11-022</a:t>
            </a:r>
          </a:p>
        </p:txBody>
      </p:sp>
      <p:pic>
        <p:nvPicPr>
          <p:cNvPr id="8" name="Picture 7" descr="CMS_LP11_vs_TEV_EPS11.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357964" y="2286000"/>
            <a:ext cx="4709836" cy="3200400"/>
          </a:xfrm>
          <a:prstGeom prst="rect">
            <a:avLst/>
          </a:prstGeom>
        </p:spPr>
      </p:pic>
      <p:pic>
        <p:nvPicPr>
          <p:cNvPr id="9" name="Picture 8" descr="Untitled.pdf"/>
          <p:cNvPicPr>
            <a:picLocks noChangeAspect="1"/>
          </p:cNvPicPr>
          <p:nvPr/>
        </p:nvPicPr>
        <mc:AlternateContent>
          <mc:Choice xmlns:ma="http://schemas.microsoft.com/office/mac/drawingml/2008/main" Requires="ma">
            <p:blipFill>
              <a:blip r:embed="rId4"/>
              <a:srcRect l="3495" t="1469" r="8314" b="3254"/>
              <a:stretch>
                <a:fillRect/>
              </a:stretch>
            </p:blipFill>
          </mc:Choice>
          <mc:Fallback>
            <p:blipFill>
              <a:blip r:embed="rId5"/>
              <a:srcRect l="3495" t="1469" r="8314" b="3254"/>
              <a:stretch>
                <a:fillRect/>
              </a:stretch>
            </p:blipFill>
          </mc:Fallback>
        </mc:AlternateContent>
        <p:spPr>
          <a:xfrm>
            <a:off x="178566" y="2301379"/>
            <a:ext cx="4103198" cy="3213245"/>
          </a:xfrm>
          <a:prstGeom prst="rect">
            <a:avLst/>
          </a:prstGeom>
        </p:spPr>
      </p:pic>
      <p:sp>
        <p:nvSpPr>
          <p:cNvPr id="10" name="Rectangle 9"/>
          <p:cNvSpPr/>
          <p:nvPr/>
        </p:nvSpPr>
        <p:spPr>
          <a:xfrm>
            <a:off x="422909" y="5681246"/>
            <a:ext cx="8416291" cy="338554"/>
          </a:xfrm>
          <a:prstGeom prst="rect">
            <a:avLst/>
          </a:prstGeom>
        </p:spPr>
        <p:txBody>
          <a:bodyPr wrap="square">
            <a:spAutoFit/>
          </a:bodyPr>
          <a:lstStyle/>
          <a:p>
            <a:pPr lvl="0" algn="r">
              <a:spcBef>
                <a:spcPts val="1800"/>
              </a:spcBef>
            </a:pPr>
            <a:r>
              <a:rPr lang="en-US" sz="1600" dirty="0" smtClean="0">
                <a:solidFill>
                  <a:srgbClr val="D00209"/>
                </a:solidFill>
                <a:latin typeface="Trebuchet MS"/>
                <a:cs typeface="Trebuchet MS"/>
                <a:sym typeface="Wingdings"/>
              </a:rPr>
              <a:t>All experiments see some excess at ~140—150 GeV, but appears too weak to be SM Higgs</a:t>
            </a:r>
            <a:endParaRPr lang="en-US" sz="1600" baseline="30000" dirty="0" smtClean="0">
              <a:solidFill>
                <a:srgbClr val="D00209"/>
              </a:solidFill>
              <a:latin typeface="Trebuchet MS"/>
              <a:ea typeface="Arial" charset="0"/>
              <a:cs typeface="Trebuchet MS"/>
            </a:endParaRPr>
          </a:p>
        </p:txBody>
      </p:sp>
      <p:sp>
        <p:nvSpPr>
          <p:cNvPr id="12" name="Rectangle 11"/>
          <p:cNvSpPr/>
          <p:nvPr/>
        </p:nvSpPr>
        <p:spPr>
          <a:xfrm>
            <a:off x="829983" y="4779746"/>
            <a:ext cx="3297516" cy="228288"/>
          </a:xfrm>
          <a:prstGeom prst="rect">
            <a:avLst/>
          </a:prstGeom>
          <a:solidFill>
            <a:srgbClr val="FFFFFF">
              <a:alpha val="85000"/>
            </a:srgbClr>
          </a:solidFill>
        </p:spPr>
        <p:txBody>
          <a:bodyPr wrap="square" lIns="0" tIns="21600" rIns="0" bIns="21600">
            <a:spAutoFit/>
          </a:bodyPr>
          <a:lstStyle/>
          <a:p>
            <a:r>
              <a:rPr lang="en-US" sz="1200" dirty="0" smtClean="0">
                <a:solidFill>
                  <a:srgbClr val="D00209"/>
                </a:solidFill>
                <a:latin typeface="Trebuchet MS"/>
                <a:cs typeface="Trebuchet MS"/>
                <a:sym typeface="Wingdings"/>
              </a:rPr>
              <a:t>Excluded: </a:t>
            </a:r>
            <a:r>
              <a:rPr lang="en-US" sz="1200" i="1" dirty="0" err="1" smtClean="0">
                <a:solidFill>
                  <a:srgbClr val="D00209"/>
                </a:solidFill>
                <a:latin typeface="Trebuchet MS"/>
                <a:cs typeface="Trebuchet MS"/>
                <a:sym typeface="Wingdings"/>
              </a:rPr>
              <a:t>m</a:t>
            </a:r>
            <a:r>
              <a:rPr lang="en-US" sz="1200" i="1" baseline="-25000" dirty="0" err="1" smtClean="0">
                <a:solidFill>
                  <a:srgbClr val="D00209"/>
                </a:solidFill>
                <a:latin typeface="Trebuchet MS"/>
                <a:cs typeface="Trebuchet MS"/>
                <a:sym typeface="Wingdings"/>
              </a:rPr>
              <a:t>H</a:t>
            </a:r>
            <a:r>
              <a:rPr lang="en-US" sz="1200" dirty="0" smtClean="0">
                <a:solidFill>
                  <a:srgbClr val="D00209"/>
                </a:solidFill>
                <a:latin typeface="Trebuchet MS"/>
                <a:cs typeface="Trebuchet MS"/>
                <a:sym typeface="Wingdings"/>
              </a:rPr>
              <a:t> = 149—222 GeV and 276—470 GeV</a:t>
            </a:r>
          </a:p>
        </p:txBody>
      </p:sp>
      <p:sp>
        <p:nvSpPr>
          <p:cNvPr id="14" name="Rectangle 13"/>
          <p:cNvSpPr/>
          <p:nvPr/>
        </p:nvSpPr>
        <p:spPr>
          <a:xfrm>
            <a:off x="5110140" y="4779746"/>
            <a:ext cx="3462359" cy="228288"/>
          </a:xfrm>
          <a:prstGeom prst="rect">
            <a:avLst/>
          </a:prstGeom>
          <a:solidFill>
            <a:srgbClr val="FFFFFF">
              <a:alpha val="85000"/>
            </a:srgbClr>
          </a:solidFill>
        </p:spPr>
        <p:txBody>
          <a:bodyPr wrap="square" lIns="0" tIns="21600" rIns="0" bIns="21600">
            <a:spAutoFit/>
          </a:bodyPr>
          <a:lstStyle/>
          <a:p>
            <a:r>
              <a:rPr lang="en-US" sz="1200" dirty="0" smtClean="0">
                <a:solidFill>
                  <a:srgbClr val="D00209"/>
                </a:solidFill>
                <a:latin typeface="Trebuchet MS"/>
                <a:cs typeface="Trebuchet MS"/>
                <a:sym typeface="Wingdings"/>
              </a:rPr>
              <a:t>Excluded: </a:t>
            </a:r>
            <a:r>
              <a:rPr lang="en-US" sz="1200" i="1" dirty="0" err="1" smtClean="0">
                <a:solidFill>
                  <a:srgbClr val="D00209"/>
                </a:solidFill>
                <a:latin typeface="Trebuchet MS"/>
                <a:cs typeface="Trebuchet MS"/>
                <a:sym typeface="Wingdings"/>
              </a:rPr>
              <a:t>m</a:t>
            </a:r>
            <a:r>
              <a:rPr lang="en-US" sz="1200" i="1" baseline="-25000" dirty="0" err="1" smtClean="0">
                <a:solidFill>
                  <a:srgbClr val="D00209"/>
                </a:solidFill>
                <a:latin typeface="Trebuchet MS"/>
                <a:cs typeface="Trebuchet MS"/>
                <a:sym typeface="Wingdings"/>
              </a:rPr>
              <a:t>H</a:t>
            </a:r>
            <a:r>
              <a:rPr lang="en-US" sz="1200" dirty="0" smtClean="0">
                <a:solidFill>
                  <a:srgbClr val="D00209"/>
                </a:solidFill>
                <a:latin typeface="Trebuchet MS"/>
                <a:cs typeface="Trebuchet MS"/>
                <a:sym typeface="Wingdings"/>
              </a:rPr>
              <a:t> = 145—216, 226—288, 310—400 GeV</a:t>
            </a:r>
          </a:p>
        </p:txBody>
      </p:sp>
    </p:spTree>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Combining all channels </a:t>
            </a:r>
            <a:r>
              <a:rPr lang="en-US" sz="2000" dirty="0" smtClean="0">
                <a:solidFill>
                  <a:prstClr val="black"/>
                </a:solidFill>
                <a:latin typeface="Trebuchet MS"/>
                <a:cs typeface="Trebuchet MS"/>
              </a:rPr>
              <a:t>(status: Lepton-Photon 2011)</a:t>
            </a:r>
          </a:p>
          <a:p>
            <a:pPr>
              <a:spcBef>
                <a:spcPts val="600"/>
              </a:spcBef>
            </a:pPr>
            <a:r>
              <a:rPr lang="en-US" sz="2000" dirty="0" smtClean="0">
                <a:solidFill>
                  <a:prstClr val="black"/>
                </a:solidFill>
                <a:latin typeface="Trebuchet MS"/>
                <a:cs typeface="Trebuchet MS"/>
              </a:rPr>
              <a:t>Compare with constraints from </a:t>
            </a:r>
            <a:r>
              <a:rPr lang="en-US" sz="2000" dirty="0" err="1" smtClean="0">
                <a:solidFill>
                  <a:prstClr val="black"/>
                </a:solidFill>
                <a:latin typeface="Trebuchet MS"/>
                <a:cs typeface="Trebuchet MS"/>
              </a:rPr>
              <a:t>perturbativity</a:t>
            </a:r>
            <a:r>
              <a:rPr lang="en-US" sz="2000" dirty="0" smtClean="0">
                <a:solidFill>
                  <a:prstClr val="black"/>
                </a:solidFill>
                <a:latin typeface="Trebuchet MS"/>
                <a:cs typeface="Trebuchet MS"/>
              </a:rPr>
              <a:t> and (</a:t>
            </a:r>
            <a:r>
              <a:rPr lang="en-US" sz="2000" dirty="0" err="1" smtClean="0">
                <a:solidFill>
                  <a:prstClr val="black"/>
                </a:solidFill>
                <a:latin typeface="Trebuchet MS"/>
                <a:cs typeface="Trebuchet MS"/>
              </a:rPr>
              <a:t>meta)stability</a:t>
            </a:r>
            <a:endParaRPr lang="en-US" sz="2000" dirty="0" smtClean="0">
              <a:solidFill>
                <a:prstClr val="black"/>
              </a:solidFill>
              <a:latin typeface="Trebuchet MS"/>
              <a:cs typeface="Trebuchet MS"/>
            </a:endParaRPr>
          </a:p>
        </p:txBody>
      </p:sp>
      <p:pic>
        <p:nvPicPr>
          <p:cNvPr id="11" name="Picture 8" descr="MH_vs_Lambda_bounds_big.gif"/>
          <p:cNvPicPr>
            <a:picLocks noChangeAspect="1"/>
          </p:cNvPicPr>
          <p:nvPr/>
        </p:nvPicPr>
        <p:blipFill>
          <a:blip r:embed="rId2"/>
          <a:srcRect/>
          <a:stretch>
            <a:fillRect/>
          </a:stretch>
        </p:blipFill>
        <p:spPr bwMode="auto">
          <a:xfrm>
            <a:off x="1905000" y="1828800"/>
            <a:ext cx="5257800" cy="3626661"/>
          </a:xfrm>
          <a:prstGeom prst="rect">
            <a:avLst/>
          </a:prstGeom>
          <a:noFill/>
          <a:ln w="9525">
            <a:noFill/>
            <a:miter lim="800000"/>
            <a:headEnd/>
            <a:tailEnd/>
          </a:ln>
        </p:spPr>
      </p:pic>
      <p:sp>
        <p:nvSpPr>
          <p:cNvPr id="12" name="TextBox 11"/>
          <p:cNvSpPr txBox="1"/>
          <p:nvPr/>
        </p:nvSpPr>
        <p:spPr>
          <a:xfrm>
            <a:off x="3437233" y="3472134"/>
            <a:ext cx="736399" cy="276999"/>
          </a:xfrm>
          <a:prstGeom prst="rect">
            <a:avLst/>
          </a:prstGeom>
          <a:noFill/>
        </p:spPr>
        <p:txBody>
          <a:bodyPr wrap="none">
            <a:prstTxWarp prst="textNoShape">
              <a:avLst/>
            </a:prstTxWarp>
            <a:spAutoFit/>
          </a:bodyPr>
          <a:lstStyle/>
          <a:p>
            <a:pPr fontAlgn="base">
              <a:spcBef>
                <a:spcPct val="0"/>
              </a:spcBef>
              <a:spcAft>
                <a:spcPct val="0"/>
              </a:spcAft>
            </a:pPr>
            <a:r>
              <a:rPr lang="en-US" sz="1200" dirty="0">
                <a:solidFill>
                  <a:srgbClr val="7EB606">
                    <a:lumMod val="75000"/>
                  </a:srgbClr>
                </a:solidFill>
                <a:latin typeface="Arial" charset="0"/>
                <a:ea typeface="ＭＳ Ｐゴシック" charset="-128"/>
                <a:cs typeface="ＭＳ Ｐゴシック" charset="-128"/>
              </a:rPr>
              <a:t>Allowed</a:t>
            </a:r>
            <a:endParaRPr lang="en-GB" sz="1200" dirty="0">
              <a:solidFill>
                <a:srgbClr val="7EB606">
                  <a:lumMod val="75000"/>
                </a:srgbClr>
              </a:solidFill>
              <a:latin typeface="Arial" charset="0"/>
              <a:ea typeface="ＭＳ Ｐゴシック" charset="-128"/>
              <a:cs typeface="ＭＳ Ｐゴシック" charset="-128"/>
            </a:endParaRPr>
          </a:p>
        </p:txBody>
      </p:sp>
      <p:sp>
        <p:nvSpPr>
          <p:cNvPr id="13" name="TextBox 12"/>
          <p:cNvSpPr txBox="1"/>
          <p:nvPr/>
        </p:nvSpPr>
        <p:spPr>
          <a:xfrm>
            <a:off x="5318485" y="3472134"/>
            <a:ext cx="988747" cy="276999"/>
          </a:xfrm>
          <a:prstGeom prst="rect">
            <a:avLst/>
          </a:prstGeom>
          <a:noFill/>
        </p:spPr>
        <p:txBody>
          <a:bodyPr wrap="none">
            <a:prstTxWarp prst="textNoShape">
              <a:avLst/>
            </a:prstTxWarp>
            <a:spAutoFit/>
          </a:bodyPr>
          <a:lstStyle/>
          <a:p>
            <a:pPr fontAlgn="base">
              <a:spcBef>
                <a:spcPct val="0"/>
              </a:spcBef>
              <a:spcAft>
                <a:spcPct val="0"/>
              </a:spcAft>
            </a:pPr>
            <a:r>
              <a:rPr lang="en-US" sz="1200" dirty="0">
                <a:solidFill>
                  <a:srgbClr val="E12548"/>
                </a:solidFill>
                <a:latin typeface="Arial" charset="0"/>
                <a:ea typeface="ＭＳ Ｐゴシック" charset="-128"/>
                <a:cs typeface="ＭＳ Ｐゴシック" charset="-128"/>
              </a:rPr>
              <a:t>Not allowed</a:t>
            </a:r>
            <a:endParaRPr lang="en-GB" sz="1200" dirty="0">
              <a:solidFill>
                <a:srgbClr val="E12548"/>
              </a:solidFill>
              <a:latin typeface="Arial" charset="0"/>
              <a:ea typeface="ＭＳ Ｐゴシック" charset="-128"/>
              <a:cs typeface="ＭＳ Ｐゴシック" charset="-128"/>
            </a:endParaRPr>
          </a:p>
        </p:txBody>
      </p:sp>
      <p:sp>
        <p:nvSpPr>
          <p:cNvPr id="14" name="Rectangle 13"/>
          <p:cNvSpPr/>
          <p:nvPr/>
        </p:nvSpPr>
        <p:spPr>
          <a:xfrm rot="16200000">
            <a:off x="6474661" y="2408575"/>
            <a:ext cx="1556836" cy="230832"/>
          </a:xfrm>
          <a:prstGeom prst="rect">
            <a:avLst/>
          </a:prstGeom>
        </p:spPr>
        <p:txBody>
          <a:bodyPr wrap="none">
            <a:spAutoFit/>
          </a:bodyPr>
          <a:lstStyle/>
          <a:p>
            <a:r>
              <a:rPr lang="en-US" sz="900" dirty="0" smtClean="0">
                <a:solidFill>
                  <a:schemeClr val="tx1">
                    <a:lumMod val="50000"/>
                    <a:lumOff val="50000"/>
                  </a:schemeClr>
                </a:solidFill>
              </a:rPr>
              <a:t>Ellis et al, arXiv:0906.0954</a:t>
            </a:r>
            <a:endParaRPr lang="en-US" sz="900" dirty="0">
              <a:solidFill>
                <a:schemeClr val="tx1">
                  <a:lumMod val="50000"/>
                  <a:lumOff val="50000"/>
                </a:schemeClr>
              </a:solidFill>
            </a:endParaRPr>
          </a:p>
        </p:txBody>
      </p:sp>
      <p:grpSp>
        <p:nvGrpSpPr>
          <p:cNvPr id="17" name="Group 16"/>
          <p:cNvGrpSpPr/>
          <p:nvPr/>
        </p:nvGrpSpPr>
        <p:grpSpPr>
          <a:xfrm>
            <a:off x="2499172" y="1874205"/>
            <a:ext cx="4650099" cy="2589325"/>
            <a:chOff x="2211740" y="1616371"/>
            <a:chExt cx="4650099" cy="2589325"/>
          </a:xfrm>
          <a:solidFill>
            <a:schemeClr val="tx1">
              <a:alpha val="43000"/>
            </a:schemeClr>
          </a:solidFill>
        </p:grpSpPr>
        <p:sp>
          <p:nvSpPr>
            <p:cNvPr id="18" name="Rectangle 17"/>
            <p:cNvSpPr/>
            <p:nvPr/>
          </p:nvSpPr>
          <p:spPr>
            <a:xfrm>
              <a:off x="2211740" y="1616371"/>
              <a:ext cx="4650099" cy="256038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p:cNvSpPr txBox="1"/>
            <p:nvPr/>
          </p:nvSpPr>
          <p:spPr>
            <a:xfrm>
              <a:off x="2313611" y="3928697"/>
              <a:ext cx="1330262" cy="276999"/>
            </a:xfrm>
            <a:prstGeom prst="rect">
              <a:avLst/>
            </a:prstGeom>
            <a:noFill/>
          </p:spPr>
          <p:txBody>
            <a:bodyPr wrap="none" rtlCol="0">
              <a:spAutoFit/>
            </a:bodyPr>
            <a:lstStyle/>
            <a:p>
              <a:r>
                <a:rPr lang="en-GB" sz="1200" dirty="0" smtClean="0">
                  <a:solidFill>
                    <a:schemeClr val="bg1"/>
                  </a:solidFill>
                  <a:latin typeface="Trebuchet MS"/>
                  <a:cs typeface="Trebuchet MS"/>
                </a:rPr>
                <a:t>Excluded by LHC</a:t>
              </a:r>
            </a:p>
          </p:txBody>
        </p:sp>
      </p:grpSp>
      <p:grpSp>
        <p:nvGrpSpPr>
          <p:cNvPr id="25" name="Group 60"/>
          <p:cNvGrpSpPr/>
          <p:nvPr/>
        </p:nvGrpSpPr>
        <p:grpSpPr>
          <a:xfrm>
            <a:off x="0" y="5562600"/>
            <a:ext cx="9144000" cy="762000"/>
            <a:chOff x="0" y="5628217"/>
            <a:chExt cx="9144000" cy="762000"/>
          </a:xfrm>
        </p:grpSpPr>
        <p:sp>
          <p:nvSpPr>
            <p:cNvPr id="26" name="Rectangle 25"/>
            <p:cNvSpPr/>
            <p:nvPr/>
          </p:nvSpPr>
          <p:spPr>
            <a:xfrm>
              <a:off x="0" y="5628217"/>
              <a:ext cx="9144000" cy="762000"/>
            </a:xfrm>
            <a:prstGeom prst="rect">
              <a:avLst/>
            </a:prstGeom>
            <a:solidFill>
              <a:schemeClr val="bg1">
                <a:alpha val="91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Trebuchet MS"/>
                <a:cs typeface="Trebuchet MS"/>
              </a:endParaRPr>
            </a:p>
          </p:txBody>
        </p:sp>
        <p:sp>
          <p:nvSpPr>
            <p:cNvPr id="27" name="Text Box 4"/>
            <p:cNvSpPr txBox="1">
              <a:spLocks noChangeArrowheads="1"/>
            </p:cNvSpPr>
            <p:nvPr/>
          </p:nvSpPr>
          <p:spPr bwMode="auto">
            <a:xfrm>
              <a:off x="827560" y="5669861"/>
              <a:ext cx="7508669" cy="648512"/>
            </a:xfrm>
            <a:prstGeom prst="rect">
              <a:avLst/>
            </a:prstGeom>
            <a:noFill/>
            <a:ln w="9525">
              <a:noFill/>
              <a:round/>
              <a:headEnd/>
              <a:tailEnd/>
            </a:ln>
          </p:spPr>
          <p:txBody>
            <a:bodyPr wrap="square" lIns="90000" tIns="46800" rIns="90000" bIns="46800">
              <a:prstTxWarp prst="textNoShape">
                <a:avLst/>
              </a:prstTxWarp>
              <a:spAutoFit/>
            </a:bodyPr>
            <a:lstStyle/>
            <a:p>
              <a:pPr algn="ct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srgbClr val="D00209"/>
                  </a:solidFill>
                  <a:latin typeface="Trebuchet MS"/>
                  <a:ea typeface="Arial" charset="0"/>
                  <a:cs typeface="Trebuchet MS"/>
                </a:rPr>
                <a:t>The SM Higgs must steer a narrow course between two disastrous situations if the SM is to survive up to the Planck scale </a:t>
              </a:r>
              <a:r>
                <a:rPr lang="en-GB" sz="1800" i="1" dirty="0" smtClean="0">
                  <a:solidFill>
                    <a:srgbClr val="D00209"/>
                  </a:solidFill>
                  <a:latin typeface="Trebuchet MS"/>
                  <a:ea typeface="Arial" charset="0"/>
                  <a:cs typeface="Trebuchet MS"/>
                </a:rPr>
                <a:t>M</a:t>
              </a:r>
              <a:r>
                <a:rPr lang="en-GB" sz="1800" i="1" baseline="-25000" dirty="0" smtClean="0">
                  <a:solidFill>
                    <a:srgbClr val="D00209"/>
                  </a:solidFill>
                  <a:latin typeface="Trebuchet MS"/>
                  <a:ea typeface="Arial" charset="0"/>
                  <a:cs typeface="Trebuchet MS"/>
                </a:rPr>
                <a:t>P</a:t>
              </a:r>
              <a:r>
                <a:rPr lang="en-GB" sz="1800" dirty="0" smtClean="0">
                  <a:solidFill>
                    <a:srgbClr val="D00209"/>
                  </a:solidFill>
                  <a:latin typeface="Trebuchet MS"/>
                  <a:ea typeface="Arial" charset="0"/>
                  <a:cs typeface="Trebuchet MS"/>
                </a:rPr>
                <a:t> ~ 2×10</a:t>
              </a:r>
              <a:r>
                <a:rPr lang="en-GB" sz="1800" baseline="30000" dirty="0" smtClean="0">
                  <a:solidFill>
                    <a:srgbClr val="D00209"/>
                  </a:solidFill>
                  <a:latin typeface="Trebuchet MS"/>
                  <a:ea typeface="Arial" charset="0"/>
                  <a:cs typeface="Trebuchet MS"/>
                </a:rPr>
                <a:t>18</a:t>
              </a:r>
              <a:r>
                <a:rPr lang="en-GB" sz="1800" dirty="0" smtClean="0">
                  <a:solidFill>
                    <a:srgbClr val="D00209"/>
                  </a:solidFill>
                  <a:latin typeface="Trebuchet MS"/>
                  <a:ea typeface="Arial" charset="0"/>
                  <a:cs typeface="Trebuchet MS"/>
                </a:rPr>
                <a:t> GeV</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989481" cy="523220"/>
          </a:xfrm>
          <a:prstGeom prst="rect">
            <a:avLst/>
          </a:prstGeom>
          <a:noFill/>
        </p:spPr>
        <p:txBody>
          <a:bodyPr wrap="square" rtlCol="0">
            <a:spAutoFit/>
          </a:bodyPr>
          <a:lstStyle/>
          <a:p>
            <a:r>
              <a:rPr lang="en-US" sz="2800" dirty="0" smtClean="0">
                <a:solidFill>
                  <a:prstClr val="black"/>
                </a:solidFill>
                <a:latin typeface="Trebuchet MS"/>
                <a:cs typeface="Trebuchet MS"/>
              </a:rPr>
              <a:t>Combining all channels</a:t>
            </a:r>
            <a:endParaRPr lang="en-US" sz="2000" dirty="0" smtClean="0">
              <a:solidFill>
                <a:prstClr val="black"/>
              </a:solidFill>
              <a:latin typeface="Trebuchet MS"/>
              <a:cs typeface="Trebuchet MS"/>
            </a:endParaRPr>
          </a:p>
        </p:txBody>
      </p:sp>
      <p:sp>
        <p:nvSpPr>
          <p:cNvPr id="11" name="TextBox 10"/>
          <p:cNvSpPr txBox="1"/>
          <p:nvPr/>
        </p:nvSpPr>
        <p:spPr>
          <a:xfrm>
            <a:off x="239181" y="2593893"/>
            <a:ext cx="8904818" cy="2359107"/>
          </a:xfrm>
          <a:prstGeom prst="rect">
            <a:avLst/>
          </a:prstGeom>
          <a:noFill/>
        </p:spPr>
        <p:txBody>
          <a:bodyPr wrap="square" tIns="0" bIns="0" rtlCol="0">
            <a:spAutoFit/>
          </a:bodyPr>
          <a:lstStyle/>
          <a:p>
            <a:pPr>
              <a:lnSpc>
                <a:spcPct val="110000"/>
              </a:lnSpc>
              <a:spcBef>
                <a:spcPct val="50000"/>
              </a:spcBef>
            </a:pPr>
            <a:r>
              <a:rPr lang="en-US" sz="3200" dirty="0" smtClean="0">
                <a:solidFill>
                  <a:srgbClr val="D00209"/>
                </a:solidFill>
                <a:latin typeface="Trebuchet MS"/>
                <a:ea typeface="Arial" charset="0"/>
                <a:cs typeface="Trebuchet MS"/>
              </a:rPr>
              <a:t>Much more to come! </a:t>
            </a:r>
          </a:p>
          <a:p>
            <a:pPr>
              <a:lnSpc>
                <a:spcPct val="110000"/>
              </a:lnSpc>
              <a:spcBef>
                <a:spcPct val="50000"/>
              </a:spcBef>
            </a:pPr>
            <a:r>
              <a:rPr lang="en-US" sz="2000" dirty="0" smtClean="0">
                <a:solidFill>
                  <a:schemeClr val="tx1">
                    <a:lumMod val="75000"/>
                    <a:lumOff val="25000"/>
                  </a:schemeClr>
                </a:solidFill>
                <a:latin typeface="Trebuchet MS"/>
                <a:ea typeface="Arial" charset="0"/>
                <a:cs typeface="Trebuchet MS"/>
              </a:rPr>
              <a:t>Next public milestones:</a:t>
            </a:r>
          </a:p>
          <a:p>
            <a:pPr marL="360363" indent="-360363">
              <a:lnSpc>
                <a:spcPct val="110000"/>
              </a:lnSpc>
              <a:spcBef>
                <a:spcPct val="50000"/>
              </a:spcBef>
              <a:buFont typeface="Arial"/>
              <a:buChar char="•"/>
            </a:pPr>
            <a:r>
              <a:rPr lang="en-US" sz="1800" dirty="0" err="1" smtClean="0">
                <a:solidFill>
                  <a:schemeClr val="tx1">
                    <a:lumMod val="75000"/>
                    <a:lumOff val="25000"/>
                  </a:schemeClr>
                </a:solidFill>
                <a:latin typeface="Trebuchet MS"/>
                <a:ea typeface="Arial" charset="0"/>
                <a:cs typeface="Trebuchet MS"/>
              </a:rPr>
              <a:t>Hadron</a:t>
            </a:r>
            <a:r>
              <a:rPr lang="en-US" sz="1800" dirty="0" smtClean="0">
                <a:solidFill>
                  <a:schemeClr val="tx1">
                    <a:lumMod val="75000"/>
                    <a:lumOff val="25000"/>
                  </a:schemeClr>
                </a:solidFill>
                <a:latin typeface="Trebuchet MS"/>
                <a:ea typeface="Arial" charset="0"/>
                <a:cs typeface="Trebuchet MS"/>
              </a:rPr>
              <a:t> collider conference in Paris in November 2011</a:t>
            </a:r>
          </a:p>
          <a:p>
            <a:pPr marL="360363" indent="-360363">
              <a:lnSpc>
                <a:spcPct val="110000"/>
              </a:lnSpc>
              <a:spcBef>
                <a:spcPct val="50000"/>
              </a:spcBef>
              <a:buFont typeface="Arial"/>
              <a:buChar char="•"/>
            </a:pPr>
            <a:r>
              <a:rPr lang="en-US" sz="1800" dirty="0" smtClean="0">
                <a:solidFill>
                  <a:schemeClr val="tx1">
                    <a:lumMod val="75000"/>
                    <a:lumOff val="25000"/>
                  </a:schemeClr>
                </a:solidFill>
                <a:latin typeface="Trebuchet MS"/>
                <a:ea typeface="Arial" charset="0"/>
                <a:cs typeface="Trebuchet MS"/>
              </a:rPr>
              <a:t>CERN council meeting in December 2012 (first ~5 fb</a:t>
            </a:r>
            <a:r>
              <a:rPr lang="en-US" sz="1800" baseline="30000" dirty="0" smtClean="0">
                <a:solidFill>
                  <a:schemeClr val="tx1">
                    <a:lumMod val="75000"/>
                    <a:lumOff val="25000"/>
                  </a:schemeClr>
                </a:solidFill>
                <a:latin typeface="Trebuchet MS"/>
                <a:ea typeface="Arial" charset="0"/>
                <a:cs typeface="Trebuchet MS"/>
              </a:rPr>
              <a:t>−1</a:t>
            </a:r>
            <a:r>
              <a:rPr lang="en-US" sz="1800" dirty="0" smtClean="0">
                <a:solidFill>
                  <a:schemeClr val="tx1">
                    <a:lumMod val="75000"/>
                    <a:lumOff val="25000"/>
                  </a:schemeClr>
                </a:solidFill>
                <a:latin typeface="Trebuchet MS"/>
                <a:ea typeface="Arial" charset="0"/>
                <a:cs typeface="Trebuchet MS"/>
              </a:rPr>
              <a:t> results expected)</a:t>
            </a:r>
          </a:p>
          <a:p>
            <a:pPr marL="360363" indent="-360363">
              <a:lnSpc>
                <a:spcPct val="110000"/>
              </a:lnSpc>
              <a:spcBef>
                <a:spcPct val="50000"/>
              </a:spcBef>
              <a:buFont typeface="Arial"/>
              <a:buChar char="•"/>
            </a:pPr>
            <a:r>
              <a:rPr lang="en-US" sz="1800" dirty="0" err="1" smtClean="0">
                <a:solidFill>
                  <a:schemeClr val="tx1">
                    <a:lumMod val="75000"/>
                    <a:lumOff val="25000"/>
                  </a:schemeClr>
                </a:solidFill>
                <a:latin typeface="Trebuchet MS"/>
                <a:ea typeface="Arial" charset="0"/>
                <a:cs typeface="Trebuchet MS"/>
              </a:rPr>
              <a:t>Moriond</a:t>
            </a:r>
            <a:r>
              <a:rPr lang="en-US" sz="1800" dirty="0" smtClean="0">
                <a:solidFill>
                  <a:schemeClr val="tx1">
                    <a:lumMod val="75000"/>
                    <a:lumOff val="25000"/>
                  </a:schemeClr>
                </a:solidFill>
                <a:latin typeface="Trebuchet MS"/>
                <a:ea typeface="Arial" charset="0"/>
                <a:cs typeface="Trebuchet MS"/>
              </a:rPr>
              <a:t> conference, France, in March 2012: full analysis of 2011 data expected</a:t>
            </a:r>
          </a:p>
        </p:txBody>
      </p:sp>
    </p:spTree>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2">
            <a:grayscl/>
            <a:lum bright="20000"/>
          </a:blip>
          <a:stretch>
            <a:fillRect/>
          </a:stretch>
        </p:blipFill>
        <p:spPr>
          <a:xfrm>
            <a:off x="1805515" y="2539424"/>
            <a:ext cx="5524109" cy="4032825"/>
          </a:xfrm>
          <a:prstGeom prst="rect">
            <a:avLst/>
          </a:prstGeom>
        </p:spPr>
      </p:pic>
      <p:sp>
        <p:nvSpPr>
          <p:cNvPr id="16"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Unfortunately, there is a problem with the Higgs!</a:t>
            </a:r>
          </a:p>
        </p:txBody>
      </p:sp>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grpSp>
        <p:nvGrpSpPr>
          <p:cNvPr id="8" name="Group 7"/>
          <p:cNvGrpSpPr/>
          <p:nvPr/>
        </p:nvGrpSpPr>
        <p:grpSpPr>
          <a:xfrm>
            <a:off x="3147485" y="0"/>
            <a:ext cx="527598" cy="3503082"/>
            <a:chOff x="3179234" y="0"/>
            <a:chExt cx="527598" cy="3503082"/>
          </a:xfrm>
        </p:grpSpPr>
        <p:pic>
          <p:nvPicPr>
            <p:cNvPr id="6" name="Picture 5"/>
            <p:cNvPicPr>
              <a:picLocks noChangeAspect="1"/>
            </p:cNvPicPr>
            <p:nvPr/>
          </p:nvPicPr>
          <p:blipFill>
            <a:blip r:embed="rId3"/>
            <a:stretch>
              <a:fillRect/>
            </a:stretch>
          </p:blipFill>
          <p:spPr>
            <a:xfrm>
              <a:off x="3179234" y="914399"/>
              <a:ext cx="527598" cy="2588683"/>
            </a:xfrm>
            <a:prstGeom prst="rect">
              <a:avLst/>
            </a:prstGeom>
            <a:effectLst>
              <a:outerShdw blurRad="114300" dist="38100" dir="2700000">
                <a:srgbClr val="000000">
                  <a:alpha val="24000"/>
                </a:srgbClr>
              </a:outerShdw>
            </a:effectLst>
          </p:spPr>
        </p:pic>
        <p:sp>
          <p:nvSpPr>
            <p:cNvPr id="7" name="Freeform 6"/>
            <p:cNvSpPr/>
            <p:nvPr/>
          </p:nvSpPr>
          <p:spPr>
            <a:xfrm>
              <a:off x="3391550" y="0"/>
              <a:ext cx="50955" cy="963083"/>
            </a:xfrm>
            <a:custGeom>
              <a:avLst/>
              <a:gdLst>
                <a:gd name="connsiteX0" fmla="*/ 5699 w 50955"/>
                <a:gd name="connsiteY0" fmla="*/ 0 h 963083"/>
                <a:gd name="connsiteX1" fmla="*/ 37449 w 50955"/>
                <a:gd name="connsiteY1" fmla="*/ 285750 h 963083"/>
                <a:gd name="connsiteX2" fmla="*/ 48033 w 50955"/>
                <a:gd name="connsiteY2" fmla="*/ 963083 h 963083"/>
              </a:gdLst>
              <a:ahLst/>
              <a:cxnLst>
                <a:cxn ang="0">
                  <a:pos x="connsiteX0" y="connsiteY0"/>
                </a:cxn>
                <a:cxn ang="0">
                  <a:pos x="connsiteX1" y="connsiteY1"/>
                </a:cxn>
                <a:cxn ang="0">
                  <a:pos x="connsiteX2" y="connsiteY2"/>
                </a:cxn>
              </a:cxnLst>
              <a:rect l="l" t="t" r="r" b="b"/>
              <a:pathLst>
                <a:path w="50955" h="963083">
                  <a:moveTo>
                    <a:pt x="5699" y="0"/>
                  </a:moveTo>
                  <a:cubicBezTo>
                    <a:pt x="27792" y="265117"/>
                    <a:pt x="0" y="173399"/>
                    <a:pt x="37449" y="285750"/>
                  </a:cubicBezTo>
                  <a:cubicBezTo>
                    <a:pt x="50955" y="758431"/>
                    <a:pt x="48033" y="532644"/>
                    <a:pt x="48033" y="963083"/>
                  </a:cubicBezTo>
                </a:path>
              </a:pathLst>
            </a:custGeom>
            <a:ln w="127" cap="flat" cmpd="sng" algn="ctr">
              <a:solidFill>
                <a:schemeClr val="tx1">
                  <a:lumMod val="65000"/>
                  <a:lumOff val="35000"/>
                </a:schemeClr>
              </a:solidFill>
              <a:prstDash val="solid"/>
              <a:round/>
              <a:headEnd type="none" w="med" len="med"/>
              <a:tailEnd type="none" w="med" len="med"/>
            </a:ln>
            <a:effectLst>
              <a:outerShdw blurRad="635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 name="Rectangle 10"/>
          <p:cNvSpPr>
            <a:spLocks noChangeArrowheads="1"/>
          </p:cNvSpPr>
          <p:nvPr/>
        </p:nvSpPr>
        <p:spPr bwMode="auto">
          <a:xfrm>
            <a:off x="1466850" y="1673225"/>
            <a:ext cx="6165850" cy="4230688"/>
          </a:xfrm>
          <a:prstGeom prst="rect">
            <a:avLst/>
          </a:prstGeom>
          <a:solidFill>
            <a:srgbClr val="FFFFFF">
              <a:alpha val="77000"/>
            </a:srgbClr>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44" name="Text Box 57"/>
          <p:cNvSpPr txBox="1">
            <a:spLocks noChangeArrowheads="1"/>
          </p:cNvSpPr>
          <p:nvPr/>
        </p:nvSpPr>
        <p:spPr bwMode="auto">
          <a:xfrm>
            <a:off x="0" y="638175"/>
            <a:ext cx="9144000" cy="541338"/>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b="1" kern="0" dirty="0" smtClean="0">
                <a:solidFill>
                  <a:sysClr val="windowText" lastClr="000000"/>
                </a:solidFill>
                <a:latin typeface="Trebuchet MS"/>
                <a:cs typeface="Trebuchet MS"/>
              </a:rPr>
              <a:t>The Standard Model consists of </a:t>
            </a:r>
            <a:r>
              <a:rPr lang="en-GB" sz="1600" b="1" kern="0" dirty="0" smtClean="0">
                <a:solidFill>
                  <a:srgbClr val="D00209"/>
                </a:solidFill>
                <a:latin typeface="Trebuchet MS"/>
                <a:cs typeface="Trebuchet MS"/>
              </a:rPr>
              <a:t>24 elementary matter particles and 3 forces</a:t>
            </a:r>
            <a:endParaRPr lang="en-GB" sz="1600" b="1" kern="0" dirty="0">
              <a:solidFill>
                <a:srgbClr val="D00209"/>
              </a:solidFill>
              <a:latin typeface="Trebuchet MS"/>
              <a:cs typeface="Trebuchet MS"/>
            </a:endParaRPr>
          </a:p>
        </p:txBody>
      </p:sp>
      <p:sp>
        <p:nvSpPr>
          <p:cNvPr id="45" name="Text Box 58"/>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51" name="AutoShape 12"/>
          <p:cNvSpPr>
            <a:spLocks noChangeArrowheads="1"/>
          </p:cNvSpPr>
          <p:nvPr/>
        </p:nvSpPr>
        <p:spPr bwMode="auto">
          <a:xfrm>
            <a:off x="341313" y="3363913"/>
            <a:ext cx="8416925" cy="944562"/>
          </a:xfrm>
          <a:prstGeom prst="roundRect">
            <a:avLst>
              <a:gd name="adj" fmla="val 16667"/>
            </a:avLst>
          </a:prstGeom>
          <a:solidFill>
            <a:srgbClr val="003399">
              <a:alpha val="75000"/>
            </a:srgbClr>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52" name="Oval 13"/>
          <p:cNvSpPr>
            <a:spLocks noChangeArrowheads="1"/>
          </p:cNvSpPr>
          <p:nvPr/>
        </p:nvSpPr>
        <p:spPr bwMode="auto">
          <a:xfrm>
            <a:off x="3830638" y="3562350"/>
            <a:ext cx="579437"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graphicFrame>
        <p:nvGraphicFramePr>
          <p:cNvPr id="53" name="Object 14"/>
          <p:cNvGraphicFramePr>
            <a:graphicFrameLocks noChangeAspect="1"/>
          </p:cNvGraphicFramePr>
          <p:nvPr/>
        </p:nvGraphicFramePr>
        <p:xfrm>
          <a:off x="3844925" y="3619500"/>
          <a:ext cx="579438" cy="412750"/>
        </p:xfrm>
        <a:graphic>
          <a:graphicData uri="http://schemas.openxmlformats.org/presentationml/2006/ole">
            <p:oleObj spid="_x0000_s546828" name="Equation" r:id="rId3" imgW="266400" imgH="190440" progId="Equation.DSMT4">
              <p:embed/>
            </p:oleObj>
          </a:graphicData>
        </a:graphic>
      </p:graphicFrame>
      <p:sp>
        <p:nvSpPr>
          <p:cNvPr id="54" name="Oval 15"/>
          <p:cNvSpPr>
            <a:spLocks noChangeArrowheads="1"/>
          </p:cNvSpPr>
          <p:nvPr/>
        </p:nvSpPr>
        <p:spPr bwMode="auto">
          <a:xfrm>
            <a:off x="2025650" y="3562350"/>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55" name="Oval 16"/>
          <p:cNvSpPr>
            <a:spLocks noChangeArrowheads="1"/>
          </p:cNvSpPr>
          <p:nvPr/>
        </p:nvSpPr>
        <p:spPr bwMode="auto">
          <a:xfrm>
            <a:off x="4730750" y="3562350"/>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56" name="Oval 17"/>
          <p:cNvSpPr>
            <a:spLocks noChangeArrowheads="1"/>
          </p:cNvSpPr>
          <p:nvPr/>
        </p:nvSpPr>
        <p:spPr bwMode="auto">
          <a:xfrm>
            <a:off x="6530975" y="3562350"/>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57" name="AutoShape 18"/>
          <p:cNvSpPr>
            <a:spLocks noChangeArrowheads="1"/>
          </p:cNvSpPr>
          <p:nvPr/>
        </p:nvSpPr>
        <p:spPr bwMode="auto">
          <a:xfrm>
            <a:off x="341313" y="2066925"/>
            <a:ext cx="8416925" cy="944563"/>
          </a:xfrm>
          <a:prstGeom prst="roundRect">
            <a:avLst>
              <a:gd name="adj" fmla="val 16667"/>
            </a:avLst>
          </a:prstGeom>
          <a:solidFill>
            <a:srgbClr val="D52929">
              <a:alpha val="75000"/>
            </a:srgbClr>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58" name="Oval 19"/>
          <p:cNvSpPr>
            <a:spLocks noChangeArrowheads="1"/>
          </p:cNvSpPr>
          <p:nvPr/>
        </p:nvSpPr>
        <p:spPr bwMode="auto">
          <a:xfrm>
            <a:off x="5761038" y="2257425"/>
            <a:ext cx="579437"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59" name="Oval 20"/>
          <p:cNvSpPr>
            <a:spLocks noChangeArrowheads="1"/>
          </p:cNvSpPr>
          <p:nvPr/>
        </p:nvSpPr>
        <p:spPr bwMode="auto">
          <a:xfrm>
            <a:off x="2835275" y="2257425"/>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graphicFrame>
        <p:nvGraphicFramePr>
          <p:cNvPr id="60" name="Object 21"/>
          <p:cNvGraphicFramePr>
            <a:graphicFrameLocks noChangeAspect="1"/>
          </p:cNvGraphicFramePr>
          <p:nvPr/>
        </p:nvGraphicFramePr>
        <p:xfrm>
          <a:off x="2982913" y="2338388"/>
          <a:ext cx="277812" cy="371475"/>
        </p:xfrm>
        <a:graphic>
          <a:graphicData uri="http://schemas.openxmlformats.org/presentationml/2006/ole">
            <p:oleObj spid="_x0000_s546829" name="Equation" r:id="rId4" imgW="114300" imgH="152400" progId="Equation.DSMT4">
              <p:embed/>
            </p:oleObj>
          </a:graphicData>
        </a:graphic>
      </p:graphicFrame>
      <p:graphicFrame>
        <p:nvGraphicFramePr>
          <p:cNvPr id="61" name="Object 22"/>
          <p:cNvGraphicFramePr>
            <a:graphicFrameLocks noChangeAspect="1"/>
          </p:cNvGraphicFramePr>
          <p:nvPr/>
        </p:nvGraphicFramePr>
        <p:xfrm>
          <a:off x="5895975" y="2347913"/>
          <a:ext cx="339725" cy="433387"/>
        </p:xfrm>
        <a:graphic>
          <a:graphicData uri="http://schemas.openxmlformats.org/presentationml/2006/ole">
            <p:oleObj spid="_x0000_s546830" name="Equation" r:id="rId5" imgW="139680" imgH="177480" progId="Equation.DSMT4">
              <p:embed/>
            </p:oleObj>
          </a:graphicData>
        </a:graphic>
      </p:graphicFrame>
      <p:graphicFrame>
        <p:nvGraphicFramePr>
          <p:cNvPr id="62" name="Object 23"/>
          <p:cNvGraphicFramePr>
            <a:graphicFrameLocks noChangeAspect="1"/>
          </p:cNvGraphicFramePr>
          <p:nvPr/>
        </p:nvGraphicFramePr>
        <p:xfrm>
          <a:off x="2160588" y="3668713"/>
          <a:ext cx="339725" cy="401637"/>
        </p:xfrm>
        <a:graphic>
          <a:graphicData uri="http://schemas.openxmlformats.org/presentationml/2006/ole">
            <p:oleObj spid="_x0000_s546831" name="Equation" r:id="rId6" imgW="139700" imgH="165100" progId="Equation.DSMT4">
              <p:embed/>
            </p:oleObj>
          </a:graphicData>
        </a:graphic>
      </p:graphicFrame>
      <p:graphicFrame>
        <p:nvGraphicFramePr>
          <p:cNvPr id="63" name="Object 24"/>
          <p:cNvGraphicFramePr>
            <a:graphicFrameLocks noChangeAspect="1"/>
          </p:cNvGraphicFramePr>
          <p:nvPr/>
        </p:nvGraphicFramePr>
        <p:xfrm>
          <a:off x="4824413" y="3609975"/>
          <a:ext cx="441325" cy="414338"/>
        </p:xfrm>
        <a:graphic>
          <a:graphicData uri="http://schemas.openxmlformats.org/presentationml/2006/ole">
            <p:oleObj spid="_x0000_s546832" name="Equation" r:id="rId7" imgW="203040" imgH="190440" progId="Equation.DSMT4">
              <p:embed/>
            </p:oleObj>
          </a:graphicData>
        </a:graphic>
      </p:graphicFrame>
      <p:sp>
        <p:nvSpPr>
          <p:cNvPr id="65" name="AutoShape 26"/>
          <p:cNvSpPr>
            <a:spLocks noChangeArrowheads="1"/>
          </p:cNvSpPr>
          <p:nvPr/>
        </p:nvSpPr>
        <p:spPr bwMode="auto">
          <a:xfrm>
            <a:off x="341313" y="4645025"/>
            <a:ext cx="8416925" cy="944563"/>
          </a:xfrm>
          <a:prstGeom prst="roundRect">
            <a:avLst>
              <a:gd name="adj" fmla="val 16667"/>
            </a:avLst>
          </a:prstGeom>
          <a:solidFill>
            <a:srgbClr val="333333">
              <a:alpha val="75000"/>
            </a:srgbClr>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66" name="Oval 27"/>
          <p:cNvSpPr>
            <a:spLocks noChangeArrowheads="1"/>
          </p:cNvSpPr>
          <p:nvPr/>
        </p:nvSpPr>
        <p:spPr bwMode="auto">
          <a:xfrm>
            <a:off x="4287838" y="4840288"/>
            <a:ext cx="579437"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sp>
        <p:nvSpPr>
          <p:cNvPr id="67" name="Oval 28"/>
          <p:cNvSpPr>
            <a:spLocks noChangeArrowheads="1"/>
          </p:cNvSpPr>
          <p:nvPr/>
        </p:nvSpPr>
        <p:spPr bwMode="auto">
          <a:xfrm>
            <a:off x="4287838" y="4843463"/>
            <a:ext cx="579437" cy="568325"/>
          </a:xfrm>
          <a:prstGeom prst="ellipse">
            <a:avLst/>
          </a:prstGeom>
          <a:solidFill>
            <a:srgbClr val="FFFF00"/>
          </a:solidFill>
          <a:ln w="3175">
            <a:solidFill>
              <a:schemeClr val="bg2"/>
            </a:solidFill>
            <a:round/>
            <a:headEnd/>
            <a:tailEnd/>
          </a:ln>
          <a:effectLst/>
        </p:spPr>
        <p:txBody>
          <a:bodyPr lIns="90000" tIns="46800" rIns="90000" bIns="46800" anchor="ctr">
            <a:prstTxWarp prst="textNoShape">
              <a:avLst/>
            </a:prstTxWarp>
            <a:spAutoFit/>
          </a:bodyPr>
          <a:lstStyle/>
          <a:p>
            <a:endParaRPr lang="en-GB"/>
          </a:p>
        </p:txBody>
      </p:sp>
      <p:graphicFrame>
        <p:nvGraphicFramePr>
          <p:cNvPr id="68" name="Object 29"/>
          <p:cNvGraphicFramePr>
            <a:graphicFrameLocks noChangeAspect="1"/>
          </p:cNvGraphicFramePr>
          <p:nvPr/>
        </p:nvGraphicFramePr>
        <p:xfrm>
          <a:off x="4352925" y="4903788"/>
          <a:ext cx="461963" cy="409575"/>
        </p:xfrm>
        <a:graphic>
          <a:graphicData uri="http://schemas.openxmlformats.org/presentationml/2006/ole">
            <p:oleObj spid="_x0000_s546834" name="Equation" r:id="rId8" imgW="215640" imgH="190440" progId="Equation.DSMT4">
              <p:embed/>
            </p:oleObj>
          </a:graphicData>
        </a:graphic>
      </p:graphicFrame>
      <p:graphicFrame>
        <p:nvGraphicFramePr>
          <p:cNvPr id="69" name="Object 30"/>
          <p:cNvGraphicFramePr>
            <a:graphicFrameLocks noChangeAspect="1"/>
          </p:cNvGraphicFramePr>
          <p:nvPr/>
        </p:nvGraphicFramePr>
        <p:xfrm>
          <a:off x="554038" y="2130425"/>
          <a:ext cx="1751012" cy="803275"/>
        </p:xfrm>
        <a:graphic>
          <a:graphicData uri="http://schemas.openxmlformats.org/presentationml/2006/ole">
            <p:oleObj spid="_x0000_s546835" name="Equation" r:id="rId9" imgW="1168400" imgH="533400" progId="Equation.DSMT4">
              <p:embed/>
            </p:oleObj>
          </a:graphicData>
        </a:graphic>
      </p:graphicFrame>
      <p:graphicFrame>
        <p:nvGraphicFramePr>
          <p:cNvPr id="70" name="Object 31"/>
          <p:cNvGraphicFramePr>
            <a:graphicFrameLocks noChangeAspect="1"/>
          </p:cNvGraphicFramePr>
          <p:nvPr/>
        </p:nvGraphicFramePr>
        <p:xfrm>
          <a:off x="7005638" y="2185988"/>
          <a:ext cx="1465262" cy="744537"/>
        </p:xfrm>
        <a:graphic>
          <a:graphicData uri="http://schemas.openxmlformats.org/presentationml/2006/ole">
            <p:oleObj spid="_x0000_s546836" name="Equation" r:id="rId10" imgW="977900" imgH="495300" progId="Equation.DSMT4">
              <p:embed/>
            </p:oleObj>
          </a:graphicData>
        </a:graphic>
      </p:graphicFrame>
      <p:sp>
        <p:nvSpPr>
          <p:cNvPr id="71" name="Text Box 32"/>
          <p:cNvSpPr txBox="1">
            <a:spLocks noChangeArrowheads="1"/>
          </p:cNvSpPr>
          <p:nvPr/>
        </p:nvSpPr>
        <p:spPr bwMode="auto">
          <a:xfrm>
            <a:off x="3267075" y="1649413"/>
            <a:ext cx="2249488" cy="339725"/>
          </a:xfrm>
          <a:prstGeom prst="rect">
            <a:avLst/>
          </a:prstGeom>
          <a:solidFill>
            <a:schemeClr val="bg1">
              <a:alpha val="89000"/>
            </a:schemeClr>
          </a:solidFill>
          <a:ln w="3175">
            <a:solidFill>
              <a:srgbClr val="D62A2A"/>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b="1" dirty="0" smtClean="0">
                <a:solidFill>
                  <a:srgbClr val="D62A2A"/>
                </a:solidFill>
                <a:latin typeface="Trebuchet MS"/>
                <a:cs typeface="Trebuchet MS"/>
              </a:rPr>
              <a:t>Matter particles</a:t>
            </a:r>
            <a:endParaRPr lang="en-GB" sz="1600" b="1" dirty="0">
              <a:solidFill>
                <a:srgbClr val="D62A2A"/>
              </a:solidFill>
              <a:latin typeface="Trebuchet MS"/>
              <a:cs typeface="Trebuchet MS"/>
            </a:endParaRPr>
          </a:p>
        </p:txBody>
      </p:sp>
      <p:sp>
        <p:nvSpPr>
          <p:cNvPr id="72" name="Text Box 33"/>
          <p:cNvSpPr txBox="1">
            <a:spLocks noChangeArrowheads="1"/>
          </p:cNvSpPr>
          <p:nvPr/>
        </p:nvSpPr>
        <p:spPr bwMode="auto">
          <a:xfrm>
            <a:off x="6189663" y="1649413"/>
            <a:ext cx="2520950" cy="339725"/>
          </a:xfrm>
          <a:prstGeom prst="rect">
            <a:avLst/>
          </a:prstGeom>
          <a:solidFill>
            <a:schemeClr val="bg1">
              <a:alpha val="89000"/>
            </a:schemeClr>
          </a:solidFill>
          <a:ln w="3175">
            <a:solidFill>
              <a:srgbClr val="D62A2A"/>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smtClean="0">
                <a:solidFill>
                  <a:srgbClr val="D62A2A"/>
                </a:solidFill>
                <a:latin typeface="Trebuchet MS"/>
                <a:cs typeface="Trebuchet MS"/>
              </a:rPr>
              <a:t>Organised in 3 families</a:t>
            </a:r>
            <a:endParaRPr lang="en-GB" sz="1600">
              <a:solidFill>
                <a:srgbClr val="D62A2A"/>
              </a:solidFill>
              <a:latin typeface="Trebuchet MS"/>
              <a:cs typeface="Trebuchet MS"/>
            </a:endParaRPr>
          </a:p>
        </p:txBody>
      </p:sp>
      <p:sp>
        <p:nvSpPr>
          <p:cNvPr id="73" name="Text Box 34"/>
          <p:cNvSpPr txBox="1">
            <a:spLocks noChangeArrowheads="1"/>
          </p:cNvSpPr>
          <p:nvPr/>
        </p:nvSpPr>
        <p:spPr bwMode="auto">
          <a:xfrm>
            <a:off x="5067300" y="2079625"/>
            <a:ext cx="878525"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schemeClr val="bg1"/>
                </a:solidFill>
                <a:latin typeface="Trebuchet MS"/>
                <a:cs typeface="Trebuchet MS"/>
              </a:rPr>
              <a:t>6 Quarks</a:t>
            </a:r>
            <a:endParaRPr lang="en-GB" sz="1200" b="1" i="1">
              <a:solidFill>
                <a:schemeClr val="bg1"/>
              </a:solidFill>
              <a:latin typeface="Trebuchet MS"/>
              <a:cs typeface="Trebuchet MS"/>
            </a:endParaRPr>
          </a:p>
        </p:txBody>
      </p:sp>
      <p:sp>
        <p:nvSpPr>
          <p:cNvPr id="74" name="Text Box 35"/>
          <p:cNvSpPr txBox="1">
            <a:spLocks noChangeArrowheads="1"/>
          </p:cNvSpPr>
          <p:nvPr/>
        </p:nvSpPr>
        <p:spPr bwMode="auto">
          <a:xfrm>
            <a:off x="3306763" y="2079625"/>
            <a:ext cx="946603"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schemeClr val="bg1"/>
                </a:solidFill>
                <a:latin typeface="Trebuchet MS"/>
                <a:cs typeface="Trebuchet MS"/>
              </a:rPr>
              <a:t>6 Leptons</a:t>
            </a:r>
            <a:endParaRPr lang="en-GB" sz="1200" b="1" i="1">
              <a:solidFill>
                <a:schemeClr val="bg1"/>
              </a:solidFill>
              <a:latin typeface="Trebuchet MS"/>
              <a:cs typeface="Trebuchet MS"/>
            </a:endParaRPr>
          </a:p>
        </p:txBody>
      </p:sp>
      <p:sp>
        <p:nvSpPr>
          <p:cNvPr id="75" name="Text Box 36"/>
          <p:cNvSpPr txBox="1">
            <a:spLocks noChangeArrowheads="1"/>
          </p:cNvSpPr>
          <p:nvPr/>
        </p:nvSpPr>
        <p:spPr bwMode="auto">
          <a:xfrm>
            <a:off x="3267075" y="2954338"/>
            <a:ext cx="2251075" cy="339725"/>
          </a:xfrm>
          <a:prstGeom prst="rect">
            <a:avLst/>
          </a:prstGeom>
          <a:solidFill>
            <a:schemeClr val="bg1">
              <a:alpha val="89000"/>
            </a:schemeClr>
          </a:solidFill>
          <a:ln w="3175">
            <a:solidFill>
              <a:srgbClr val="003399"/>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b="1" smtClean="0">
                <a:solidFill>
                  <a:srgbClr val="003399"/>
                </a:solidFill>
                <a:latin typeface="Trebuchet MS"/>
                <a:cs typeface="Trebuchet MS"/>
              </a:rPr>
              <a:t>Force quanta</a:t>
            </a:r>
            <a:endParaRPr lang="en-GB" sz="1600" b="1">
              <a:solidFill>
                <a:srgbClr val="003399"/>
              </a:solidFill>
              <a:latin typeface="Trebuchet MS"/>
              <a:cs typeface="Trebuchet MS"/>
            </a:endParaRPr>
          </a:p>
        </p:txBody>
      </p:sp>
      <p:sp>
        <p:nvSpPr>
          <p:cNvPr id="76" name="Text Box 37"/>
          <p:cNvSpPr txBox="1">
            <a:spLocks noChangeArrowheads="1"/>
          </p:cNvSpPr>
          <p:nvPr/>
        </p:nvSpPr>
        <p:spPr bwMode="auto">
          <a:xfrm>
            <a:off x="6191250" y="2954338"/>
            <a:ext cx="2520950" cy="339725"/>
          </a:xfrm>
          <a:prstGeom prst="rect">
            <a:avLst/>
          </a:prstGeom>
          <a:solidFill>
            <a:schemeClr val="bg1">
              <a:alpha val="89000"/>
            </a:schemeClr>
          </a:solidFill>
          <a:ln w="3175">
            <a:solidFill>
              <a:srgbClr val="003399"/>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smtClean="0">
                <a:solidFill>
                  <a:srgbClr val="003399"/>
                </a:solidFill>
                <a:latin typeface="Trebuchet MS"/>
                <a:cs typeface="Trebuchet MS"/>
              </a:rPr>
              <a:t>Distinguishing 3 forces</a:t>
            </a:r>
            <a:endParaRPr lang="en-GB" sz="1600">
              <a:solidFill>
                <a:srgbClr val="003399"/>
              </a:solidFill>
              <a:latin typeface="Trebuchet MS"/>
              <a:cs typeface="Trebuchet MS"/>
            </a:endParaRPr>
          </a:p>
        </p:txBody>
      </p:sp>
      <p:sp>
        <p:nvSpPr>
          <p:cNvPr id="77" name="Text Box 38"/>
          <p:cNvSpPr txBox="1">
            <a:spLocks noChangeArrowheads="1"/>
          </p:cNvSpPr>
          <p:nvPr/>
        </p:nvSpPr>
        <p:spPr bwMode="auto">
          <a:xfrm>
            <a:off x="1376363" y="3384550"/>
            <a:ext cx="719045"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schemeClr val="bg1"/>
                </a:solidFill>
                <a:latin typeface="Trebuchet MS"/>
                <a:cs typeface="Trebuchet MS"/>
              </a:rPr>
              <a:t>Photon</a:t>
            </a:r>
            <a:endParaRPr lang="en-GB" sz="1200" b="1" i="1">
              <a:solidFill>
                <a:schemeClr val="bg1"/>
              </a:solidFill>
              <a:latin typeface="Trebuchet MS"/>
              <a:cs typeface="Trebuchet MS"/>
            </a:endParaRPr>
          </a:p>
        </p:txBody>
      </p:sp>
      <p:sp>
        <p:nvSpPr>
          <p:cNvPr id="78" name="Text Box 39"/>
          <p:cNvSpPr txBox="1">
            <a:spLocks noChangeArrowheads="1"/>
          </p:cNvSpPr>
          <p:nvPr/>
        </p:nvSpPr>
        <p:spPr bwMode="auto">
          <a:xfrm>
            <a:off x="2592388" y="3384550"/>
            <a:ext cx="1314567"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schemeClr val="bg1"/>
                </a:solidFill>
                <a:latin typeface="Trebuchet MS"/>
                <a:cs typeface="Trebuchet MS"/>
              </a:rPr>
              <a:t>3 weak bosons</a:t>
            </a:r>
            <a:endParaRPr lang="en-GB" sz="1200" b="1" i="1">
              <a:solidFill>
                <a:schemeClr val="bg1"/>
              </a:solidFill>
              <a:latin typeface="Trebuchet MS"/>
              <a:cs typeface="Trebuchet MS"/>
            </a:endParaRPr>
          </a:p>
        </p:txBody>
      </p:sp>
      <p:sp>
        <p:nvSpPr>
          <p:cNvPr id="79" name="Text Box 40"/>
          <p:cNvSpPr txBox="1">
            <a:spLocks noChangeArrowheads="1"/>
          </p:cNvSpPr>
          <p:nvPr/>
        </p:nvSpPr>
        <p:spPr bwMode="auto">
          <a:xfrm>
            <a:off x="7053263" y="3384550"/>
            <a:ext cx="833860"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schemeClr val="bg1"/>
                </a:solidFill>
                <a:latin typeface="Trebuchet MS"/>
                <a:cs typeface="Trebuchet MS"/>
              </a:rPr>
              <a:t>8 Gluons</a:t>
            </a:r>
            <a:endParaRPr lang="en-GB" sz="1200" b="1" i="1">
              <a:solidFill>
                <a:schemeClr val="bg1"/>
              </a:solidFill>
              <a:latin typeface="Trebuchet MS"/>
              <a:cs typeface="Trebuchet MS"/>
            </a:endParaRPr>
          </a:p>
        </p:txBody>
      </p:sp>
      <p:sp>
        <p:nvSpPr>
          <p:cNvPr id="80" name="Text Box 41"/>
          <p:cNvSpPr txBox="1">
            <a:spLocks noChangeArrowheads="1"/>
          </p:cNvSpPr>
          <p:nvPr/>
        </p:nvSpPr>
        <p:spPr bwMode="auto">
          <a:xfrm>
            <a:off x="7046913" y="3960813"/>
            <a:ext cx="1450507"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smtClean="0">
                <a:solidFill>
                  <a:schemeClr val="bg1"/>
                </a:solidFill>
                <a:latin typeface="Trebuchet MS"/>
                <a:cs typeface="Trebuchet MS"/>
              </a:rPr>
              <a:t>Strong force</a:t>
            </a:r>
            <a:endParaRPr lang="en-GB" sz="1600" b="1" i="1">
              <a:solidFill>
                <a:schemeClr val="bg1"/>
              </a:solidFill>
              <a:latin typeface="Trebuchet MS"/>
              <a:cs typeface="Trebuchet MS"/>
            </a:endParaRPr>
          </a:p>
        </p:txBody>
      </p:sp>
      <p:sp>
        <p:nvSpPr>
          <p:cNvPr id="81" name="Text Box 42"/>
          <p:cNvSpPr txBox="1">
            <a:spLocks noChangeArrowheads="1"/>
          </p:cNvSpPr>
          <p:nvPr/>
        </p:nvSpPr>
        <p:spPr bwMode="auto">
          <a:xfrm>
            <a:off x="2636838" y="3968750"/>
            <a:ext cx="1321766"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smtClean="0">
                <a:solidFill>
                  <a:schemeClr val="bg1"/>
                </a:solidFill>
                <a:latin typeface="Trebuchet MS"/>
                <a:cs typeface="Trebuchet MS"/>
              </a:rPr>
              <a:t>Weak force</a:t>
            </a:r>
            <a:endParaRPr lang="en-GB" sz="1600" b="1" i="1">
              <a:solidFill>
                <a:schemeClr val="bg1"/>
              </a:solidFill>
              <a:latin typeface="Trebuchet MS"/>
              <a:cs typeface="Trebuchet MS"/>
            </a:endParaRPr>
          </a:p>
        </p:txBody>
      </p:sp>
      <p:sp>
        <p:nvSpPr>
          <p:cNvPr id="82" name="Text Box 43"/>
          <p:cNvSpPr txBox="1">
            <a:spLocks noChangeArrowheads="1"/>
          </p:cNvSpPr>
          <p:nvPr/>
        </p:nvSpPr>
        <p:spPr bwMode="auto">
          <a:xfrm>
            <a:off x="431800" y="3730625"/>
            <a:ext cx="1755775" cy="586957"/>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b="1" i="1" smtClean="0">
                <a:solidFill>
                  <a:schemeClr val="bg1"/>
                </a:solidFill>
                <a:latin typeface="Trebuchet MS"/>
                <a:cs typeface="Trebuchet MS"/>
              </a:rPr>
              <a:t>Electro-magnetic force</a:t>
            </a:r>
            <a:endParaRPr lang="en-GB" sz="1600" b="1" i="1">
              <a:solidFill>
                <a:schemeClr val="bg1"/>
              </a:solidFill>
              <a:latin typeface="Trebuchet MS"/>
              <a:cs typeface="Trebuchet MS"/>
            </a:endParaRPr>
          </a:p>
        </p:txBody>
      </p:sp>
      <p:sp>
        <p:nvSpPr>
          <p:cNvPr id="83" name="Text Box 44"/>
          <p:cNvSpPr txBox="1">
            <a:spLocks noChangeArrowheads="1"/>
          </p:cNvSpPr>
          <p:nvPr/>
        </p:nvSpPr>
        <p:spPr bwMode="auto">
          <a:xfrm>
            <a:off x="2847975" y="4914900"/>
            <a:ext cx="1800225" cy="340735"/>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b="1" i="1" smtClean="0">
                <a:solidFill>
                  <a:srgbClr val="FFFF00"/>
                </a:solidFill>
                <a:latin typeface="Trebuchet MS"/>
                <a:cs typeface="Trebuchet MS"/>
              </a:rPr>
              <a:t>Higgs boson</a:t>
            </a:r>
            <a:endParaRPr lang="en-GB" sz="1600" b="1" i="1">
              <a:solidFill>
                <a:srgbClr val="FFFF00"/>
              </a:solidFill>
              <a:latin typeface="Trebuchet MS"/>
              <a:cs typeface="Trebuchet MS"/>
              <a:sym typeface="Wingdings" charset="2"/>
            </a:endParaRPr>
          </a:p>
        </p:txBody>
      </p:sp>
      <p:sp>
        <p:nvSpPr>
          <p:cNvPr id="84" name="Rectangle 45"/>
          <p:cNvSpPr>
            <a:spLocks noChangeArrowheads="1"/>
          </p:cNvSpPr>
          <p:nvPr/>
        </p:nvSpPr>
        <p:spPr bwMode="auto">
          <a:xfrm>
            <a:off x="4889502" y="4681426"/>
            <a:ext cx="4048654"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b="1" i="1" dirty="0" smtClean="0">
                <a:solidFill>
                  <a:srgbClr val="FFFF00"/>
                </a:solidFill>
                <a:latin typeface="Trebuchet MS"/>
                <a:cs typeface="Trebuchet MS"/>
                <a:sym typeface="Wingdings" charset="2"/>
              </a:rPr>
              <a:t>Breaks electroweak symmetry</a:t>
            </a:r>
          </a:p>
          <a:p>
            <a:r>
              <a:rPr lang="en-GB" sz="1600" b="1" i="1" dirty="0" smtClean="0">
                <a:solidFill>
                  <a:srgbClr val="FFFF00"/>
                </a:solidFill>
                <a:latin typeface="Trebuchet MS"/>
                <a:cs typeface="Trebuchet MS"/>
                <a:sym typeface="Wingdings" charset="2"/>
              </a:rPr>
              <a:t>Generates </a:t>
            </a:r>
            <a:r>
              <a:rPr lang="en-GB" sz="1600" b="1" i="1" dirty="0" err="1" smtClean="0">
                <a:solidFill>
                  <a:srgbClr val="FFFF00"/>
                </a:solidFill>
                <a:latin typeface="Trebuchet MS"/>
                <a:cs typeface="Trebuchet MS"/>
                <a:sym typeface="Wingdings" charset="2"/>
              </a:rPr>
              <a:t>fermion</a:t>
            </a:r>
            <a:r>
              <a:rPr lang="en-GB" sz="1600" b="1" i="1" dirty="0" smtClean="0">
                <a:solidFill>
                  <a:srgbClr val="FFFF00"/>
                </a:solidFill>
                <a:latin typeface="Trebuchet MS"/>
                <a:cs typeface="Trebuchet MS"/>
                <a:sym typeface="Wingdings" charset="2"/>
              </a:rPr>
              <a:t> and boson masses</a:t>
            </a:r>
          </a:p>
          <a:p>
            <a:r>
              <a:rPr lang="en-GB" sz="1600" b="1" i="1" dirty="0" smtClean="0">
                <a:solidFill>
                  <a:srgbClr val="FFFF00"/>
                </a:solidFill>
                <a:latin typeface="Trebuchet MS"/>
                <a:cs typeface="Trebuchet MS"/>
                <a:sym typeface="Wingdings" charset="2"/>
              </a:rPr>
              <a:t>Makes weak interaction short ranged</a:t>
            </a:r>
            <a:endParaRPr lang="en-GB" sz="1600" b="1" i="1" dirty="0">
              <a:solidFill>
                <a:srgbClr val="FFFF00"/>
              </a:solidFill>
              <a:latin typeface="Trebuchet MS"/>
              <a:cs typeface="Trebuchet MS"/>
              <a:sym typeface="Wingdings" charset="2"/>
            </a:endParaRPr>
          </a:p>
        </p:txBody>
      </p:sp>
      <p:sp>
        <p:nvSpPr>
          <p:cNvPr id="85" name="Text Box 46"/>
          <p:cNvSpPr txBox="1">
            <a:spLocks noChangeArrowheads="1"/>
          </p:cNvSpPr>
          <p:nvPr/>
        </p:nvSpPr>
        <p:spPr bwMode="auto">
          <a:xfrm>
            <a:off x="296863" y="1763713"/>
            <a:ext cx="1033370"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400" b="1" i="1" smtClean="0">
                <a:solidFill>
                  <a:srgbClr val="D52929"/>
                </a:solidFill>
                <a:latin typeface="Trebuchet MS"/>
                <a:cs typeface="Trebuchet MS"/>
              </a:rPr>
              <a:t>Fermions</a:t>
            </a:r>
            <a:endParaRPr lang="en-GB" sz="1400" b="1" i="1">
              <a:solidFill>
                <a:srgbClr val="D52929"/>
              </a:solidFill>
              <a:latin typeface="Trebuchet MS"/>
              <a:cs typeface="Trebuchet MS"/>
            </a:endParaRPr>
          </a:p>
        </p:txBody>
      </p:sp>
      <p:sp>
        <p:nvSpPr>
          <p:cNvPr id="86" name="Text Box 47"/>
          <p:cNvSpPr txBox="1">
            <a:spLocks noChangeArrowheads="1"/>
          </p:cNvSpPr>
          <p:nvPr/>
        </p:nvSpPr>
        <p:spPr bwMode="auto">
          <a:xfrm>
            <a:off x="296863" y="3068638"/>
            <a:ext cx="794250"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fr-FR" sz="1400" b="1" i="1">
                <a:solidFill>
                  <a:srgbClr val="1C4A94"/>
                </a:solidFill>
                <a:latin typeface="Trebuchet MS"/>
                <a:cs typeface="Trebuchet MS"/>
              </a:rPr>
              <a:t>Bosons</a:t>
            </a:r>
          </a:p>
        </p:txBody>
      </p:sp>
      <p:grpSp>
        <p:nvGrpSpPr>
          <p:cNvPr id="47" name="Group 46"/>
          <p:cNvGrpSpPr/>
          <p:nvPr/>
        </p:nvGrpSpPr>
        <p:grpSpPr>
          <a:xfrm>
            <a:off x="1371600" y="4445664"/>
            <a:ext cx="6324600" cy="1269336"/>
            <a:chOff x="1407054" y="4445664"/>
            <a:chExt cx="6324600" cy="1269336"/>
          </a:xfrm>
        </p:grpSpPr>
        <p:pic>
          <p:nvPicPr>
            <p:cNvPr id="41" name="Picture 40"/>
            <p:cNvPicPr>
              <a:picLocks noChangeAspect="1"/>
            </p:cNvPicPr>
            <p:nvPr/>
          </p:nvPicPr>
          <p:blipFill>
            <a:blip r:embed="rId11"/>
            <a:stretch>
              <a:fillRect/>
            </a:stretch>
          </p:blipFill>
          <p:spPr>
            <a:xfrm>
              <a:off x="1407054" y="4445664"/>
              <a:ext cx="1662112" cy="1269336"/>
            </a:xfrm>
            <a:prstGeom prst="rect">
              <a:avLst/>
            </a:prstGeom>
            <a:ln w="127" cap="flat" cmpd="sng" algn="ctr">
              <a:solidFill>
                <a:schemeClr val="bg1">
                  <a:lumMod val="85000"/>
                </a:schemeClr>
              </a:solidFill>
              <a:prstDash val="solid"/>
              <a:round/>
              <a:headEnd type="none" w="med" len="med"/>
              <a:tailEnd type="none" w="med" len="med"/>
            </a:ln>
            <a:effectLst>
              <a:outerShdw blurRad="228600" dist="38100" dir="2700000">
                <a:srgbClr val="000000">
                  <a:alpha val="19000"/>
                </a:srgbClr>
              </a:outerShdw>
            </a:effectLst>
          </p:spPr>
        </p:pic>
        <p:pic>
          <p:nvPicPr>
            <p:cNvPr id="42" name="Picture 41"/>
            <p:cNvPicPr>
              <a:picLocks noChangeAspect="1"/>
            </p:cNvPicPr>
            <p:nvPr/>
          </p:nvPicPr>
          <p:blipFill>
            <a:blip r:embed="rId12"/>
            <a:stretch>
              <a:fillRect/>
            </a:stretch>
          </p:blipFill>
          <p:spPr>
            <a:xfrm>
              <a:off x="3752249" y="4445664"/>
              <a:ext cx="1657951" cy="1269336"/>
            </a:xfrm>
            <a:prstGeom prst="rect">
              <a:avLst/>
            </a:prstGeom>
            <a:ln w="127" cap="flat" cmpd="sng" algn="ctr">
              <a:solidFill>
                <a:schemeClr val="bg1">
                  <a:lumMod val="85000"/>
                </a:schemeClr>
              </a:solidFill>
              <a:prstDash val="solid"/>
              <a:round/>
              <a:headEnd type="none" w="med" len="med"/>
              <a:tailEnd type="none" w="med" len="med"/>
            </a:ln>
            <a:effectLst>
              <a:outerShdw blurRad="228600" dist="38100" dir="2700000">
                <a:srgbClr val="000000">
                  <a:alpha val="19000"/>
                </a:srgbClr>
              </a:outerShdw>
            </a:effectLst>
          </p:spPr>
        </p:pic>
        <p:pic>
          <p:nvPicPr>
            <p:cNvPr id="43" name="Picture 42"/>
            <p:cNvPicPr>
              <a:picLocks noChangeAspect="1"/>
            </p:cNvPicPr>
            <p:nvPr/>
          </p:nvPicPr>
          <p:blipFill>
            <a:blip r:embed="rId13"/>
            <a:stretch>
              <a:fillRect/>
            </a:stretch>
          </p:blipFill>
          <p:spPr>
            <a:xfrm>
              <a:off x="6069542" y="4445664"/>
              <a:ext cx="1662112" cy="1269335"/>
            </a:xfrm>
            <a:prstGeom prst="rect">
              <a:avLst/>
            </a:prstGeom>
            <a:ln w="127" cap="flat" cmpd="sng" algn="ctr">
              <a:solidFill>
                <a:schemeClr val="bg1">
                  <a:lumMod val="85000"/>
                </a:schemeClr>
              </a:solidFill>
              <a:prstDash val="solid"/>
              <a:round/>
              <a:headEnd type="none" w="med" len="med"/>
              <a:tailEnd type="none" w="med" len="med"/>
            </a:ln>
            <a:effectLst>
              <a:outerShdw blurRad="228600" dist="38100" dir="2700000">
                <a:srgbClr val="000000">
                  <a:alpha val="19000"/>
                </a:srgbClr>
              </a:outerShdw>
            </a:effectLst>
          </p:spPr>
        </p:pic>
      </p:grpSp>
      <p:grpSp>
        <p:nvGrpSpPr>
          <p:cNvPr id="49" name="Group 48"/>
          <p:cNvGrpSpPr/>
          <p:nvPr/>
        </p:nvGrpSpPr>
        <p:grpSpPr>
          <a:xfrm>
            <a:off x="6546850" y="3627438"/>
            <a:ext cx="570934" cy="431800"/>
            <a:chOff x="6546850" y="3627438"/>
            <a:chExt cx="570934" cy="431800"/>
          </a:xfrm>
        </p:grpSpPr>
        <p:graphicFrame>
          <p:nvGraphicFramePr>
            <p:cNvPr id="546841" name="Object 25"/>
            <p:cNvGraphicFramePr>
              <a:graphicFrameLocks noChangeAspect="1"/>
            </p:cNvGraphicFramePr>
            <p:nvPr/>
          </p:nvGraphicFramePr>
          <p:xfrm>
            <a:off x="6778059" y="3627438"/>
            <a:ext cx="339725" cy="431800"/>
          </p:xfrm>
          <a:graphic>
            <a:graphicData uri="http://schemas.openxmlformats.org/presentationml/2006/ole">
              <p:oleObj spid="_x0000_s546841" name="Equation" r:id="rId14" imgW="139700" imgH="177800" progId="Equation.DSMT4">
                <p:embed/>
              </p:oleObj>
            </a:graphicData>
          </a:graphic>
        </p:graphicFrame>
        <p:graphicFrame>
          <p:nvGraphicFramePr>
            <p:cNvPr id="546842" name="Object 26"/>
            <p:cNvGraphicFramePr>
              <a:graphicFrameLocks noChangeAspect="1"/>
            </p:cNvGraphicFramePr>
            <p:nvPr/>
          </p:nvGraphicFramePr>
          <p:xfrm>
            <a:off x="6546850" y="3727450"/>
            <a:ext cx="298450" cy="204788"/>
          </p:xfrm>
          <a:graphic>
            <a:graphicData uri="http://schemas.openxmlformats.org/presentationml/2006/ole">
              <p:oleObj spid="_x0000_s546842" name="Equation" r:id="rId15" imgW="241300" imgH="165100" progId="Equation.DSMT4">
                <p:embed/>
              </p:oleObj>
            </a:graphicData>
          </a:graphic>
        </p:graphicFrame>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
                                        <p:tgtEl>
                                          <p:spTgt spid="58"/>
                                        </p:tgtEl>
                                      </p:cBhvr>
                                    </p:animEffect>
                                  </p:childTnLst>
                                </p:cTn>
                              </p:par>
                            </p:childTnLst>
                          </p:cTn>
                        </p:par>
                        <p:par>
                          <p:cTn id="8" fill="hold">
                            <p:stCondLst>
                              <p:cond delay="50"/>
                            </p:stCondLst>
                            <p:childTnLst>
                              <p:par>
                                <p:cTn id="9" presetID="10" presetClass="entr" presetSubtype="0" fill="hold" grpId="0"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fade">
                                      <p:cBhvr>
                                        <p:cTn id="11" dur="50"/>
                                        <p:tgtEl>
                                          <p:spTgt spid="59"/>
                                        </p:tgtEl>
                                      </p:cBhvr>
                                    </p:animEffect>
                                  </p:childTnLst>
                                </p:cTn>
                              </p:par>
                            </p:childTnLst>
                          </p:cTn>
                        </p:par>
                        <p:par>
                          <p:cTn id="12" fill="hold">
                            <p:stCondLst>
                              <p:cond delay="100"/>
                            </p:stCondLst>
                            <p:childTnLst>
                              <p:par>
                                <p:cTn id="13" presetID="10" presetClass="entr" presetSubtype="0" fill="hold"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50"/>
                                        <p:tgtEl>
                                          <p:spTgt spid="60"/>
                                        </p:tgtEl>
                                      </p:cBhvr>
                                    </p:animEffect>
                                  </p:childTnLst>
                                </p:cTn>
                              </p:par>
                            </p:childTnLst>
                          </p:cTn>
                        </p:par>
                        <p:par>
                          <p:cTn id="16" fill="hold">
                            <p:stCondLst>
                              <p:cond delay="150"/>
                            </p:stCondLst>
                            <p:childTnLst>
                              <p:par>
                                <p:cTn id="17" presetID="10" presetClass="entr" presetSubtype="0" fill="hold" nodeType="after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50"/>
                                        <p:tgtEl>
                                          <p:spTgt spid="61"/>
                                        </p:tgtEl>
                                      </p:cBhvr>
                                    </p:animEffect>
                                  </p:childTnLst>
                                </p:cTn>
                              </p:par>
                            </p:childTnLst>
                          </p:cTn>
                        </p:par>
                        <p:par>
                          <p:cTn id="20" fill="hold">
                            <p:stCondLst>
                              <p:cond delay="200"/>
                            </p:stCondLst>
                            <p:childTnLst>
                              <p:par>
                                <p:cTn id="21" presetID="10" presetClass="entr" presetSubtype="0" fill="hold" grpId="0"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
                                        <p:tgtEl>
                                          <p:spTgt spid="52"/>
                                        </p:tgtEl>
                                      </p:cBhvr>
                                    </p:animEffect>
                                  </p:childTnLst>
                                </p:cTn>
                              </p:par>
                            </p:childTnLst>
                          </p:cTn>
                        </p:par>
                        <p:par>
                          <p:cTn id="24" fill="hold">
                            <p:stCondLst>
                              <p:cond delay="250"/>
                            </p:stCondLst>
                            <p:childTnLst>
                              <p:par>
                                <p:cTn id="25" presetID="10" presetClass="entr" presetSubtype="0"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
                                        <p:tgtEl>
                                          <p:spTgt spid="53"/>
                                        </p:tgtEl>
                                      </p:cBhvr>
                                    </p:animEffect>
                                  </p:childTnLst>
                                </p:cTn>
                              </p:par>
                            </p:childTnLst>
                          </p:cTn>
                        </p:par>
                        <p:par>
                          <p:cTn id="28" fill="hold">
                            <p:stCondLst>
                              <p:cond delay="300"/>
                            </p:stCondLst>
                            <p:childTnLst>
                              <p:par>
                                <p:cTn id="29" presetID="10" presetClass="entr" presetSubtype="0" fill="hold" grpId="0" nodeType="after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fade">
                                      <p:cBhvr>
                                        <p:cTn id="31" dur="50"/>
                                        <p:tgtEl>
                                          <p:spTgt spid="54"/>
                                        </p:tgtEl>
                                      </p:cBhvr>
                                    </p:animEffect>
                                  </p:childTnLst>
                                </p:cTn>
                              </p:par>
                            </p:childTnLst>
                          </p:cTn>
                        </p:par>
                        <p:par>
                          <p:cTn id="32" fill="hold">
                            <p:stCondLst>
                              <p:cond delay="350"/>
                            </p:stCondLst>
                            <p:childTnLst>
                              <p:par>
                                <p:cTn id="33" presetID="10" presetClass="entr" presetSubtype="0" fill="hold" grpId="0"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50"/>
                                        <p:tgtEl>
                                          <p:spTgt spid="55"/>
                                        </p:tgtEl>
                                      </p:cBhvr>
                                    </p:animEffect>
                                  </p:childTnLst>
                                </p:cTn>
                              </p:par>
                            </p:childTnLst>
                          </p:cTn>
                        </p:par>
                        <p:par>
                          <p:cTn id="36" fill="hold">
                            <p:stCondLst>
                              <p:cond delay="400"/>
                            </p:stCondLst>
                            <p:childTnLst>
                              <p:par>
                                <p:cTn id="37" presetID="10" presetClass="entr" presetSubtype="0" fill="hold" grpId="0" nodeType="after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fade">
                                      <p:cBhvr>
                                        <p:cTn id="39" dur="50"/>
                                        <p:tgtEl>
                                          <p:spTgt spid="56"/>
                                        </p:tgtEl>
                                      </p:cBhvr>
                                    </p:animEffect>
                                  </p:childTnLst>
                                </p:cTn>
                              </p:par>
                            </p:childTnLst>
                          </p:cTn>
                        </p:par>
                        <p:par>
                          <p:cTn id="40" fill="hold">
                            <p:stCondLst>
                              <p:cond delay="450"/>
                            </p:stCondLst>
                            <p:childTnLst>
                              <p:par>
                                <p:cTn id="41" presetID="10" presetClass="entr" presetSubtype="0" fill="hold" nodeType="afterEffect">
                                  <p:stCondLst>
                                    <p:cond delay="0"/>
                                  </p:stCondLst>
                                  <p:childTnLst>
                                    <p:set>
                                      <p:cBhvr>
                                        <p:cTn id="42" dur="1" fill="hold">
                                          <p:stCondLst>
                                            <p:cond delay="0"/>
                                          </p:stCondLst>
                                        </p:cTn>
                                        <p:tgtEl>
                                          <p:spTgt spid="62"/>
                                        </p:tgtEl>
                                        <p:attrNameLst>
                                          <p:attrName>style.visibility</p:attrName>
                                        </p:attrNameLst>
                                      </p:cBhvr>
                                      <p:to>
                                        <p:strVal val="visible"/>
                                      </p:to>
                                    </p:set>
                                    <p:animEffect transition="in" filter="fade">
                                      <p:cBhvr>
                                        <p:cTn id="43" dur="50"/>
                                        <p:tgtEl>
                                          <p:spTgt spid="62"/>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50"/>
                                        <p:tgtEl>
                                          <p:spTgt spid="63"/>
                                        </p:tgtEl>
                                      </p:cBhvr>
                                    </p:animEffect>
                                  </p:childTnLst>
                                </p:cTn>
                              </p:par>
                              <p:par>
                                <p:cTn id="48" presetID="10" presetClass="entr" presetSubtype="0" fill="hold" nodeType="with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fade">
                                      <p:cBhvr>
                                        <p:cTn id="50" dur="5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1000"/>
                                        <p:tgtEl>
                                          <p:spTgt spid="5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3"/>
                                        </p:tgtEl>
                                        <p:attrNameLst>
                                          <p:attrName>style.visibility</p:attrName>
                                        </p:attrNameLst>
                                      </p:cBhvr>
                                      <p:to>
                                        <p:strVal val="visible"/>
                                      </p:to>
                                    </p:set>
                                    <p:animEffect transition="in" filter="fade">
                                      <p:cBhvr>
                                        <p:cTn id="58" dur="300"/>
                                        <p:tgtEl>
                                          <p:spTgt spid="7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4"/>
                                        </p:tgtEl>
                                        <p:attrNameLst>
                                          <p:attrName>style.visibility</p:attrName>
                                        </p:attrNameLst>
                                      </p:cBhvr>
                                      <p:to>
                                        <p:strVal val="visible"/>
                                      </p:to>
                                    </p:set>
                                    <p:animEffect transition="in" filter="fade">
                                      <p:cBhvr>
                                        <p:cTn id="61" dur="300"/>
                                        <p:tgtEl>
                                          <p:spTgt spid="7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85"/>
                                        </p:tgtEl>
                                        <p:attrNameLst>
                                          <p:attrName>style.visibility</p:attrName>
                                        </p:attrNameLst>
                                      </p:cBhvr>
                                      <p:to>
                                        <p:strVal val="visible"/>
                                      </p:to>
                                    </p:set>
                                    <p:animEffect transition="in" filter="fade">
                                      <p:cBhvr>
                                        <p:cTn id="64" dur="300"/>
                                        <p:tgtEl>
                                          <p:spTgt spid="8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1"/>
                                        </p:tgtEl>
                                        <p:attrNameLst>
                                          <p:attrName>style.visibility</p:attrName>
                                        </p:attrNameLst>
                                      </p:cBhvr>
                                      <p:to>
                                        <p:strVal val="visible"/>
                                      </p:to>
                                    </p:set>
                                    <p:animEffect transition="in" filter="fade">
                                      <p:cBhvr>
                                        <p:cTn id="67" dur="300"/>
                                        <p:tgtEl>
                                          <p:spTgt spid="71"/>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72"/>
                                        </p:tgtEl>
                                        <p:attrNameLst>
                                          <p:attrName>style.visibility</p:attrName>
                                        </p:attrNameLst>
                                      </p:cBhvr>
                                      <p:to>
                                        <p:strVal val="visible"/>
                                      </p:to>
                                    </p:set>
                                    <p:animEffect transition="in" filter="fade">
                                      <p:cBhvr>
                                        <p:cTn id="71" dur="300"/>
                                        <p:tgtEl>
                                          <p:spTgt spid="72"/>
                                        </p:tgtEl>
                                      </p:cBhvr>
                                    </p:animEffect>
                                  </p:childTnLst>
                                </p:cTn>
                              </p:par>
                            </p:childTnLst>
                          </p:cTn>
                        </p:par>
                        <p:par>
                          <p:cTn id="72" fill="hold">
                            <p:stCondLst>
                              <p:cond delay="1300"/>
                            </p:stCondLst>
                            <p:childTnLst>
                              <p:par>
                                <p:cTn id="73" presetID="22" presetClass="entr" presetSubtype="2" fill="hold" nodeType="afterEffect">
                                  <p:stCondLst>
                                    <p:cond delay="0"/>
                                  </p:stCondLst>
                                  <p:childTnLst>
                                    <p:set>
                                      <p:cBhvr>
                                        <p:cTn id="74" dur="1" fill="hold">
                                          <p:stCondLst>
                                            <p:cond delay="0"/>
                                          </p:stCondLst>
                                        </p:cTn>
                                        <p:tgtEl>
                                          <p:spTgt spid="69"/>
                                        </p:tgtEl>
                                        <p:attrNameLst>
                                          <p:attrName>style.visibility</p:attrName>
                                        </p:attrNameLst>
                                      </p:cBhvr>
                                      <p:to>
                                        <p:strVal val="visible"/>
                                      </p:to>
                                    </p:set>
                                    <p:animEffect transition="in" filter="wipe(right)">
                                      <p:cBhvr>
                                        <p:cTn id="75" dur="500"/>
                                        <p:tgtEl>
                                          <p:spTgt spid="69"/>
                                        </p:tgtEl>
                                      </p:cBhvr>
                                    </p:animEffect>
                                  </p:childTnLst>
                                </p:cTn>
                              </p:par>
                              <p:par>
                                <p:cTn id="76" presetID="22" presetClass="entr" presetSubtype="8" fill="hold" nodeType="withEffect">
                                  <p:stCondLst>
                                    <p:cond delay="0"/>
                                  </p:stCondLst>
                                  <p:childTnLst>
                                    <p:set>
                                      <p:cBhvr>
                                        <p:cTn id="77" dur="1" fill="hold">
                                          <p:stCondLst>
                                            <p:cond delay="0"/>
                                          </p:stCondLst>
                                        </p:cTn>
                                        <p:tgtEl>
                                          <p:spTgt spid="70"/>
                                        </p:tgtEl>
                                        <p:attrNameLst>
                                          <p:attrName>style.visibility</p:attrName>
                                        </p:attrNameLst>
                                      </p:cBhvr>
                                      <p:to>
                                        <p:strVal val="visible"/>
                                      </p:to>
                                    </p:set>
                                    <p:animEffect transition="in" filter="wipe(left)">
                                      <p:cBhvr>
                                        <p:cTn id="78" dur="500"/>
                                        <p:tgtEl>
                                          <p:spTgt spid="7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fade">
                                      <p:cBhvr>
                                        <p:cTn id="83" dur="1000"/>
                                        <p:tgtEl>
                                          <p:spTgt spid="51"/>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75"/>
                                        </p:tgtEl>
                                        <p:attrNameLst>
                                          <p:attrName>style.visibility</p:attrName>
                                        </p:attrNameLst>
                                      </p:cBhvr>
                                      <p:to>
                                        <p:strVal val="visible"/>
                                      </p:to>
                                    </p:set>
                                    <p:animEffect transition="in" filter="fade">
                                      <p:cBhvr>
                                        <p:cTn id="86" dur="300"/>
                                        <p:tgtEl>
                                          <p:spTgt spid="75"/>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86"/>
                                        </p:tgtEl>
                                        <p:attrNameLst>
                                          <p:attrName>style.visibility</p:attrName>
                                        </p:attrNameLst>
                                      </p:cBhvr>
                                      <p:to>
                                        <p:strVal val="visible"/>
                                      </p:to>
                                    </p:set>
                                    <p:animEffect transition="in" filter="fade">
                                      <p:cBhvr>
                                        <p:cTn id="89" dur="300"/>
                                        <p:tgtEl>
                                          <p:spTgt spid="86"/>
                                        </p:tgtEl>
                                      </p:cBhvr>
                                    </p:animEffect>
                                  </p:childTnLst>
                                </p:cTn>
                              </p:par>
                            </p:childTnLst>
                          </p:cTn>
                        </p:par>
                        <p:par>
                          <p:cTn id="90" fill="hold">
                            <p:stCondLst>
                              <p:cond delay="1000"/>
                            </p:stCondLst>
                            <p:childTnLst>
                              <p:par>
                                <p:cTn id="91" presetID="10" presetClass="entr" presetSubtype="0" fill="hold" grpId="0" nodeType="afterEffect">
                                  <p:stCondLst>
                                    <p:cond delay="0"/>
                                  </p:stCondLst>
                                  <p:childTnLst>
                                    <p:set>
                                      <p:cBhvr>
                                        <p:cTn id="92" dur="1" fill="hold">
                                          <p:stCondLst>
                                            <p:cond delay="0"/>
                                          </p:stCondLst>
                                        </p:cTn>
                                        <p:tgtEl>
                                          <p:spTgt spid="76"/>
                                        </p:tgtEl>
                                        <p:attrNameLst>
                                          <p:attrName>style.visibility</p:attrName>
                                        </p:attrNameLst>
                                      </p:cBhvr>
                                      <p:to>
                                        <p:strVal val="visible"/>
                                      </p:to>
                                    </p:set>
                                    <p:animEffect transition="in" filter="fade">
                                      <p:cBhvr>
                                        <p:cTn id="93" dur="300"/>
                                        <p:tgtEl>
                                          <p:spTgt spid="7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77"/>
                                        </p:tgtEl>
                                        <p:attrNameLst>
                                          <p:attrName>style.visibility</p:attrName>
                                        </p:attrNameLst>
                                      </p:cBhvr>
                                      <p:to>
                                        <p:strVal val="visible"/>
                                      </p:to>
                                    </p:set>
                                    <p:animEffect transition="in" filter="fade">
                                      <p:cBhvr>
                                        <p:cTn id="96" dur="300"/>
                                        <p:tgtEl>
                                          <p:spTgt spid="77"/>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78"/>
                                        </p:tgtEl>
                                        <p:attrNameLst>
                                          <p:attrName>style.visibility</p:attrName>
                                        </p:attrNameLst>
                                      </p:cBhvr>
                                      <p:to>
                                        <p:strVal val="visible"/>
                                      </p:to>
                                    </p:set>
                                    <p:animEffect transition="in" filter="fade">
                                      <p:cBhvr>
                                        <p:cTn id="99" dur="300"/>
                                        <p:tgtEl>
                                          <p:spTgt spid="78"/>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79"/>
                                        </p:tgtEl>
                                        <p:attrNameLst>
                                          <p:attrName>style.visibility</p:attrName>
                                        </p:attrNameLst>
                                      </p:cBhvr>
                                      <p:to>
                                        <p:strVal val="visible"/>
                                      </p:to>
                                    </p:set>
                                    <p:animEffect transition="in" filter="fade">
                                      <p:cBhvr>
                                        <p:cTn id="102" dur="300"/>
                                        <p:tgtEl>
                                          <p:spTgt spid="79"/>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Effect transition="in" filter="fade">
                                      <p:cBhvr>
                                        <p:cTn id="105" dur="300"/>
                                        <p:tgtEl>
                                          <p:spTgt spid="8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81"/>
                                        </p:tgtEl>
                                        <p:attrNameLst>
                                          <p:attrName>style.visibility</p:attrName>
                                        </p:attrNameLst>
                                      </p:cBhvr>
                                      <p:to>
                                        <p:strVal val="visible"/>
                                      </p:to>
                                    </p:set>
                                    <p:animEffect transition="in" filter="fade">
                                      <p:cBhvr>
                                        <p:cTn id="108" dur="300"/>
                                        <p:tgtEl>
                                          <p:spTgt spid="81"/>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82"/>
                                        </p:tgtEl>
                                        <p:attrNameLst>
                                          <p:attrName>style.visibility</p:attrName>
                                        </p:attrNameLst>
                                      </p:cBhvr>
                                      <p:to>
                                        <p:strVal val="visible"/>
                                      </p:to>
                                    </p:set>
                                    <p:animEffect transition="in" filter="fade">
                                      <p:cBhvr>
                                        <p:cTn id="111" dur="300"/>
                                        <p:tgtEl>
                                          <p:spTgt spid="82"/>
                                        </p:tgtEl>
                                      </p:cBhvr>
                                    </p:animEffect>
                                  </p:childTnLst>
                                </p:cTn>
                              </p:par>
                            </p:childTnLst>
                          </p:cTn>
                        </p:par>
                        <p:par>
                          <p:cTn id="112" fill="hold">
                            <p:stCondLst>
                              <p:cond delay="1300"/>
                            </p:stCondLst>
                            <p:childTnLst>
                              <p:par>
                                <p:cTn id="113" presetID="10" presetClass="entr" presetSubtype="0" fill="hold"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fade">
                                      <p:cBhvr>
                                        <p:cTn id="115" dur="2000"/>
                                        <p:tgtEl>
                                          <p:spTgt spid="47"/>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65"/>
                                        </p:tgtEl>
                                        <p:attrNameLst>
                                          <p:attrName>style.visibility</p:attrName>
                                        </p:attrNameLst>
                                      </p:cBhvr>
                                      <p:to>
                                        <p:strVal val="visible"/>
                                      </p:to>
                                    </p:set>
                                    <p:animEffect transition="in" filter="fade">
                                      <p:cBhvr>
                                        <p:cTn id="120" dur="1000"/>
                                        <p:tgtEl>
                                          <p:spTgt spid="65"/>
                                        </p:tgtEl>
                                      </p:cBhvr>
                                    </p:animEffect>
                                  </p:childTnLst>
                                </p:cTn>
                              </p:par>
                              <p:par>
                                <p:cTn id="121" presetID="10" presetClass="exit" presetSubtype="0" fill="hold" nodeType="withEffect">
                                  <p:stCondLst>
                                    <p:cond delay="0"/>
                                  </p:stCondLst>
                                  <p:childTnLst>
                                    <p:animEffect transition="out" filter="fade">
                                      <p:cBhvr>
                                        <p:cTn id="122" dur="500"/>
                                        <p:tgtEl>
                                          <p:spTgt spid="47"/>
                                        </p:tgtEl>
                                      </p:cBhvr>
                                    </p:animEffect>
                                    <p:set>
                                      <p:cBhvr>
                                        <p:cTn id="123" dur="1" fill="hold">
                                          <p:stCondLst>
                                            <p:cond delay="499"/>
                                          </p:stCondLst>
                                        </p:cTn>
                                        <p:tgtEl>
                                          <p:spTgt spid="47"/>
                                        </p:tgtEl>
                                        <p:attrNameLst>
                                          <p:attrName>style.visibility</p:attrName>
                                        </p:attrNameLst>
                                      </p:cBhvr>
                                      <p:to>
                                        <p:strVal val="hidden"/>
                                      </p:to>
                                    </p:set>
                                  </p:childTnLst>
                                </p:cTn>
                              </p:par>
                              <p:par>
                                <p:cTn id="124" presetID="10" presetClass="entr" presetSubtype="0" fill="hold" grpId="0" nodeType="withEffect">
                                  <p:stCondLst>
                                    <p:cond delay="0"/>
                                  </p:stCondLst>
                                  <p:childTnLst>
                                    <p:set>
                                      <p:cBhvr>
                                        <p:cTn id="125" dur="1" fill="hold">
                                          <p:stCondLst>
                                            <p:cond delay="0"/>
                                          </p:stCondLst>
                                        </p:cTn>
                                        <p:tgtEl>
                                          <p:spTgt spid="66"/>
                                        </p:tgtEl>
                                        <p:attrNameLst>
                                          <p:attrName>style.visibility</p:attrName>
                                        </p:attrNameLst>
                                      </p:cBhvr>
                                      <p:to>
                                        <p:strVal val="visible"/>
                                      </p:to>
                                    </p:set>
                                    <p:animEffect transition="in" filter="fade">
                                      <p:cBhvr>
                                        <p:cTn id="126" dur="50"/>
                                        <p:tgtEl>
                                          <p:spTgt spid="66"/>
                                        </p:tgtEl>
                                      </p:cBhvr>
                                    </p:animEffect>
                                  </p:childTnLst>
                                </p:cTn>
                              </p:par>
                              <p:par>
                                <p:cTn id="127" presetID="10" presetClass="entr" presetSubtype="0" fill="hold" nodeType="withEffect">
                                  <p:stCondLst>
                                    <p:cond delay="0"/>
                                  </p:stCondLst>
                                  <p:childTnLst>
                                    <p:set>
                                      <p:cBhvr>
                                        <p:cTn id="128" dur="1" fill="hold">
                                          <p:stCondLst>
                                            <p:cond delay="0"/>
                                          </p:stCondLst>
                                        </p:cTn>
                                        <p:tgtEl>
                                          <p:spTgt spid="68"/>
                                        </p:tgtEl>
                                        <p:attrNameLst>
                                          <p:attrName>style.visibility</p:attrName>
                                        </p:attrNameLst>
                                      </p:cBhvr>
                                      <p:to>
                                        <p:strVal val="visible"/>
                                      </p:to>
                                    </p:set>
                                    <p:animEffect transition="in" filter="fade">
                                      <p:cBhvr>
                                        <p:cTn id="129" dur="50"/>
                                        <p:tgtEl>
                                          <p:spTgt spid="68"/>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67"/>
                                        </p:tgtEl>
                                        <p:attrNameLst>
                                          <p:attrName>style.visibility</p:attrName>
                                        </p:attrNameLst>
                                      </p:cBhvr>
                                      <p:to>
                                        <p:strVal val="visible"/>
                                      </p:to>
                                    </p:set>
                                    <p:animEffect transition="in" filter="fade">
                                      <p:cBhvr>
                                        <p:cTn id="132" dur="500"/>
                                        <p:tgtEl>
                                          <p:spTgt spid="67"/>
                                        </p:tgtEl>
                                      </p:cBhvr>
                                    </p:animEffect>
                                  </p:childTnLst>
                                </p:cTn>
                              </p:par>
                            </p:childTnLst>
                          </p:cTn>
                        </p:par>
                        <p:par>
                          <p:cTn id="133" fill="hold">
                            <p:stCondLst>
                              <p:cond delay="1000"/>
                            </p:stCondLst>
                            <p:childTnLst>
                              <p:par>
                                <p:cTn id="134" presetID="22" presetClass="entr" presetSubtype="8" fill="hold" grpId="0" nodeType="afterEffect">
                                  <p:stCondLst>
                                    <p:cond delay="0"/>
                                  </p:stCondLst>
                                  <p:childTnLst>
                                    <p:set>
                                      <p:cBhvr>
                                        <p:cTn id="135" dur="1" fill="hold">
                                          <p:stCondLst>
                                            <p:cond delay="0"/>
                                          </p:stCondLst>
                                        </p:cTn>
                                        <p:tgtEl>
                                          <p:spTgt spid="83"/>
                                        </p:tgtEl>
                                        <p:attrNameLst>
                                          <p:attrName>style.visibility</p:attrName>
                                        </p:attrNameLst>
                                      </p:cBhvr>
                                      <p:to>
                                        <p:strVal val="visible"/>
                                      </p:to>
                                    </p:set>
                                    <p:animEffect transition="in" filter="wipe(left)">
                                      <p:cBhvr>
                                        <p:cTn id="136" dur="500"/>
                                        <p:tgtEl>
                                          <p:spTgt spid="83"/>
                                        </p:tgtEl>
                                      </p:cBhvr>
                                    </p:animEffect>
                                  </p:childTnLst>
                                </p:cTn>
                              </p:par>
                            </p:childTnLst>
                          </p:cTn>
                        </p:par>
                        <p:par>
                          <p:cTn id="137" fill="hold">
                            <p:stCondLst>
                              <p:cond delay="1500"/>
                            </p:stCondLst>
                            <p:childTnLst>
                              <p:par>
                                <p:cTn id="138" presetID="22" presetClass="entr" presetSubtype="8" fill="hold" grpId="0" nodeType="afterEffect">
                                  <p:stCondLst>
                                    <p:cond delay="0"/>
                                  </p:stCondLst>
                                  <p:childTnLst>
                                    <p:set>
                                      <p:cBhvr>
                                        <p:cTn id="139" dur="1" fill="hold">
                                          <p:stCondLst>
                                            <p:cond delay="0"/>
                                          </p:stCondLst>
                                        </p:cTn>
                                        <p:tgtEl>
                                          <p:spTgt spid="84"/>
                                        </p:tgtEl>
                                        <p:attrNameLst>
                                          <p:attrName>style.visibility</p:attrName>
                                        </p:attrNameLst>
                                      </p:cBhvr>
                                      <p:to>
                                        <p:strVal val="visible"/>
                                      </p:to>
                                    </p:set>
                                    <p:animEffect transition="in" filter="wipe(left)">
                                      <p:cBhvr>
                                        <p:cTn id="14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4" grpId="0" animBg="1"/>
      <p:bldP spid="55" grpId="0" animBg="1"/>
      <p:bldP spid="56" grpId="0" animBg="1"/>
      <p:bldP spid="57" grpId="0" animBg="1"/>
      <p:bldP spid="58" grpId="0" animBg="1"/>
      <p:bldP spid="59" grpId="0" animBg="1"/>
      <p:bldP spid="65" grpId="0" animBg="1"/>
      <p:bldP spid="66" grpId="0" animBg="1"/>
      <p:bldP spid="67" grpId="0" animBg="1"/>
      <p:bldP spid="71" grpId="0" animBg="1"/>
      <p:bldP spid="72" grpId="0" animBg="1"/>
      <p:bldP spid="73" grpId="0"/>
      <p:bldP spid="74" grpId="0"/>
      <p:bldP spid="75" grpId="0" animBg="1"/>
      <p:bldP spid="76" grpId="0" animBg="1"/>
      <p:bldP spid="77" grpId="0"/>
      <p:bldP spid="78" grpId="0"/>
      <p:bldP spid="79" grpId="0"/>
      <p:bldP spid="80" grpId="0"/>
      <p:bldP spid="81" grpId="0"/>
      <p:bldP spid="82" grpId="0"/>
      <p:bldP spid="83" grpId="0"/>
      <p:bldP spid="84" grpId="0"/>
      <p:bldP spid="85" grpId="0"/>
      <p:bldP spid="86" grpId="0"/>
    </p:bld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4" name="Oval 2"/>
          <p:cNvSpPr>
            <a:spLocks noChangeArrowheads="1"/>
          </p:cNvSpPr>
          <p:nvPr/>
        </p:nvSpPr>
        <p:spPr bwMode="auto">
          <a:xfrm>
            <a:off x="5651500" y="2176463"/>
            <a:ext cx="647700" cy="647700"/>
          </a:xfrm>
          <a:prstGeom prst="ellipse">
            <a:avLst/>
          </a:prstGeom>
          <a:noFill/>
          <a:ln w="19050">
            <a:solidFill>
              <a:srgbClr val="FFFF00"/>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5" name="Text Box 3"/>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Mass of the Scalar is Unprotected</a:t>
            </a:r>
            <a:endParaRPr lang="en-US" sz="2000" dirty="0">
              <a:solidFill>
                <a:prstClr val="white"/>
              </a:solidFill>
              <a:latin typeface="Trebuchet MS"/>
              <a:cs typeface="Trebuchet MS"/>
            </a:endParaRPr>
          </a:p>
        </p:txBody>
      </p:sp>
      <p:sp>
        <p:nvSpPr>
          <p:cNvPr id="6" name="Text Box 4"/>
          <p:cNvSpPr txBox="1">
            <a:spLocks noChangeArrowheads="1"/>
          </p:cNvSpPr>
          <p:nvPr/>
        </p:nvSpPr>
        <p:spPr bwMode="auto">
          <a:xfrm>
            <a:off x="250825" y="908050"/>
            <a:ext cx="8893175" cy="707886"/>
          </a:xfrm>
          <a:prstGeom prst="rect">
            <a:avLst/>
          </a:prstGeom>
          <a:noFill/>
          <a:ln w="12700">
            <a:noFill/>
            <a:miter lim="800000"/>
            <a:headEnd/>
            <a:tailEnd/>
          </a:ln>
          <a:effectLst/>
        </p:spPr>
        <p:txBody>
          <a:bodyPr wrap="square">
            <a:prstTxWarp prst="textNoShape">
              <a:avLst/>
            </a:prstTxWarp>
            <a:spAutoFit/>
          </a:bodyPr>
          <a:lstStyle/>
          <a:p>
            <a:pPr marL="342900" indent="-342900">
              <a:spcBef>
                <a:spcPct val="50000"/>
              </a:spcBef>
              <a:buFont typeface="Arial"/>
              <a:buChar char="•"/>
            </a:pPr>
            <a:r>
              <a:rPr lang="en-US" sz="1600" b="1" dirty="0">
                <a:solidFill>
                  <a:prstClr val="white"/>
                </a:solidFill>
                <a:latin typeface="Trebuchet MS"/>
                <a:ea typeface="Arial" charset="0"/>
                <a:cs typeface="Trebuchet MS"/>
              </a:rPr>
              <a:t>If a Higgs boson with mass &lt; 1 </a:t>
            </a:r>
            <a:r>
              <a:rPr lang="en-US" sz="1600" b="1" dirty="0" err="1">
                <a:solidFill>
                  <a:prstClr val="white"/>
                </a:solidFill>
                <a:latin typeface="Trebuchet MS"/>
                <a:ea typeface="Arial" charset="0"/>
                <a:cs typeface="Trebuchet MS"/>
              </a:rPr>
              <a:t>TeV</a:t>
            </a:r>
            <a:r>
              <a:rPr lang="en-US" sz="1600" b="1" dirty="0">
                <a:solidFill>
                  <a:prstClr val="white"/>
                </a:solidFill>
                <a:latin typeface="Trebuchet MS"/>
                <a:ea typeface="Arial" charset="0"/>
                <a:cs typeface="Trebuchet MS"/>
              </a:rPr>
              <a:t> is discovered, the Standard Model is complete !</a:t>
            </a:r>
          </a:p>
          <a:p>
            <a:pPr marL="342900" indent="-342900">
              <a:spcBef>
                <a:spcPct val="50000"/>
              </a:spcBef>
              <a:buFont typeface="Arial"/>
              <a:buChar char="•"/>
            </a:pPr>
            <a:r>
              <a:rPr lang="en-US" sz="1600" dirty="0">
                <a:solidFill>
                  <a:prstClr val="white"/>
                </a:solidFill>
                <a:latin typeface="Trebuchet MS"/>
                <a:ea typeface="Arial" charset="0"/>
                <a:cs typeface="Trebuchet MS"/>
              </a:rPr>
              <a:t>However, when computing radiative corrections to the bare Higgs mass a problem occurs:</a:t>
            </a:r>
            <a:endParaRPr lang="en-US" sz="1200" dirty="0">
              <a:solidFill>
                <a:prstClr val="white"/>
              </a:solidFill>
              <a:latin typeface="Trebuchet MS"/>
              <a:ea typeface="Arial" charset="0"/>
              <a:cs typeface="Trebuchet MS"/>
              <a:sym typeface="Symbol" charset="2"/>
            </a:endParaRPr>
          </a:p>
        </p:txBody>
      </p:sp>
      <p:sp>
        <p:nvSpPr>
          <p:cNvPr id="7" name="Line 5"/>
          <p:cNvSpPr>
            <a:spLocks noChangeShapeType="1"/>
          </p:cNvSpPr>
          <p:nvPr/>
        </p:nvSpPr>
        <p:spPr bwMode="auto">
          <a:xfrm>
            <a:off x="1473200" y="2479675"/>
            <a:ext cx="1009650" cy="0"/>
          </a:xfrm>
          <a:prstGeom prst="line">
            <a:avLst/>
          </a:prstGeom>
          <a:noFill/>
          <a:ln w="19050">
            <a:solidFill>
              <a:srgbClr val="FFFF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8" name="Line 6"/>
          <p:cNvSpPr>
            <a:spLocks noChangeShapeType="1"/>
          </p:cNvSpPr>
          <p:nvPr/>
        </p:nvSpPr>
        <p:spPr bwMode="auto">
          <a:xfrm>
            <a:off x="3128963" y="2479675"/>
            <a:ext cx="1009650" cy="0"/>
          </a:xfrm>
          <a:prstGeom prst="line">
            <a:avLst/>
          </a:prstGeom>
          <a:noFill/>
          <a:ln w="19050">
            <a:solidFill>
              <a:srgbClr val="FFFF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9" name="Oval 7"/>
          <p:cNvSpPr>
            <a:spLocks noChangeArrowheads="1"/>
          </p:cNvSpPr>
          <p:nvPr/>
        </p:nvSpPr>
        <p:spPr bwMode="auto">
          <a:xfrm>
            <a:off x="2482850" y="2157413"/>
            <a:ext cx="647700" cy="647700"/>
          </a:xfrm>
          <a:prstGeom prst="ellipse">
            <a:avLst/>
          </a:prstGeom>
          <a:noFill/>
          <a:ln w="19050">
            <a:solidFill>
              <a:srgbClr val="00FF00"/>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10" name="Object 8"/>
          <p:cNvGraphicFramePr>
            <a:graphicFrameLocks noChangeAspect="1"/>
          </p:cNvGraphicFramePr>
          <p:nvPr/>
        </p:nvGraphicFramePr>
        <p:xfrm>
          <a:off x="2736850" y="2174875"/>
          <a:ext cx="131763" cy="230188"/>
        </p:xfrm>
        <a:graphic>
          <a:graphicData uri="http://schemas.openxmlformats.org/presentationml/2006/ole">
            <p:oleObj spid="_x0000_s3493890" name="Equation" r:id="rId3" imgW="101600" imgH="177800" progId="Equation.DSMT4">
              <p:embed/>
            </p:oleObj>
          </a:graphicData>
        </a:graphic>
      </p:graphicFrame>
      <p:graphicFrame>
        <p:nvGraphicFramePr>
          <p:cNvPr id="11" name="Object 9"/>
          <p:cNvGraphicFramePr>
            <a:graphicFrameLocks noChangeAspect="1"/>
          </p:cNvGraphicFramePr>
          <p:nvPr/>
        </p:nvGraphicFramePr>
        <p:xfrm>
          <a:off x="2732088" y="2517775"/>
          <a:ext cx="165100" cy="280988"/>
        </p:xfrm>
        <a:graphic>
          <a:graphicData uri="http://schemas.openxmlformats.org/presentationml/2006/ole">
            <p:oleObj spid="_x0000_s3493891" name="Equation" r:id="rId4" imgW="127000" imgH="215900" progId="Equation.DSMT4">
              <p:embed/>
            </p:oleObj>
          </a:graphicData>
        </a:graphic>
      </p:graphicFrame>
      <p:sp>
        <p:nvSpPr>
          <p:cNvPr id="12" name="Oval 10"/>
          <p:cNvSpPr>
            <a:spLocks noChangeArrowheads="1"/>
          </p:cNvSpPr>
          <p:nvPr/>
        </p:nvSpPr>
        <p:spPr bwMode="auto">
          <a:xfrm>
            <a:off x="3097213" y="2439988"/>
            <a:ext cx="71437"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13" name="Oval 11"/>
          <p:cNvSpPr>
            <a:spLocks noChangeArrowheads="1"/>
          </p:cNvSpPr>
          <p:nvPr/>
        </p:nvSpPr>
        <p:spPr bwMode="auto">
          <a:xfrm>
            <a:off x="2443163" y="2439988"/>
            <a:ext cx="71437"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14" name="Line 12"/>
          <p:cNvSpPr>
            <a:spLocks noChangeShapeType="1"/>
          </p:cNvSpPr>
          <p:nvPr/>
        </p:nvSpPr>
        <p:spPr bwMode="auto">
          <a:xfrm flipV="1">
            <a:off x="4616450" y="2817813"/>
            <a:ext cx="2690813" cy="22225"/>
          </a:xfrm>
          <a:prstGeom prst="line">
            <a:avLst/>
          </a:prstGeom>
          <a:noFill/>
          <a:ln w="19050">
            <a:solidFill>
              <a:srgbClr val="FFFF00"/>
            </a:solidFill>
            <a:prstDash val="dash"/>
            <a:round/>
            <a:headEnd/>
            <a:tailEnd/>
          </a:ln>
          <a:effectLst/>
        </p:spPr>
        <p:txBody>
          <a:bodyPr anchor="ctr">
            <a:prstTxWarp prst="textNoShape">
              <a:avLst/>
            </a:prstTxWarp>
            <a:spAutoFit/>
          </a:bodyPr>
          <a:lstStyle/>
          <a:p>
            <a:endParaRPr lang="en-GB">
              <a:solidFill>
                <a:prstClr val="black"/>
              </a:solidFill>
            </a:endParaRPr>
          </a:p>
        </p:txBody>
      </p:sp>
      <p:sp>
        <p:nvSpPr>
          <p:cNvPr id="15" name="Oval 13"/>
          <p:cNvSpPr>
            <a:spLocks noChangeArrowheads="1"/>
          </p:cNvSpPr>
          <p:nvPr/>
        </p:nvSpPr>
        <p:spPr bwMode="auto">
          <a:xfrm>
            <a:off x="5934075" y="2784475"/>
            <a:ext cx="71438" cy="73025"/>
          </a:xfrm>
          <a:prstGeom prst="ellipse">
            <a:avLst/>
          </a:prstGeom>
          <a:solidFill>
            <a:srgbClr val="66CCFF"/>
          </a:solidFill>
          <a:ln w="3175">
            <a:solidFill>
              <a:srgbClr val="66CCFF"/>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16" name="Object 14"/>
          <p:cNvGraphicFramePr>
            <a:graphicFrameLocks noChangeAspect="1"/>
          </p:cNvGraphicFramePr>
          <p:nvPr/>
        </p:nvGraphicFramePr>
        <p:xfrm>
          <a:off x="1833563" y="2203450"/>
          <a:ext cx="214312" cy="214313"/>
        </p:xfrm>
        <a:graphic>
          <a:graphicData uri="http://schemas.openxmlformats.org/presentationml/2006/ole">
            <p:oleObj spid="_x0000_s3493892" name="Equation" r:id="rId5" imgW="165100" imgH="165100" progId="Equation.DSMT4">
              <p:embed/>
            </p:oleObj>
          </a:graphicData>
        </a:graphic>
      </p:graphicFrame>
      <p:graphicFrame>
        <p:nvGraphicFramePr>
          <p:cNvPr id="17" name="Object 15"/>
          <p:cNvGraphicFramePr>
            <a:graphicFrameLocks noChangeAspect="1"/>
          </p:cNvGraphicFramePr>
          <p:nvPr/>
        </p:nvGraphicFramePr>
        <p:xfrm>
          <a:off x="3563938" y="2201863"/>
          <a:ext cx="214312" cy="214312"/>
        </p:xfrm>
        <a:graphic>
          <a:graphicData uri="http://schemas.openxmlformats.org/presentationml/2006/ole">
            <p:oleObj spid="_x0000_s3493893" name="Equation" r:id="rId6" imgW="165100" imgH="165100" progId="Equation.DSMT4">
              <p:embed/>
            </p:oleObj>
          </a:graphicData>
        </a:graphic>
      </p:graphicFrame>
      <p:graphicFrame>
        <p:nvGraphicFramePr>
          <p:cNvPr id="18" name="Object 16"/>
          <p:cNvGraphicFramePr>
            <a:graphicFrameLocks noChangeAspect="1"/>
          </p:cNvGraphicFramePr>
          <p:nvPr/>
        </p:nvGraphicFramePr>
        <p:xfrm>
          <a:off x="5076825" y="2530475"/>
          <a:ext cx="214313" cy="214313"/>
        </p:xfrm>
        <a:graphic>
          <a:graphicData uri="http://schemas.openxmlformats.org/presentationml/2006/ole">
            <p:oleObj spid="_x0000_s3493894" name="Equation" r:id="rId7" imgW="165100" imgH="165100" progId="Equation.DSMT4">
              <p:embed/>
            </p:oleObj>
          </a:graphicData>
        </a:graphic>
      </p:graphicFrame>
      <p:graphicFrame>
        <p:nvGraphicFramePr>
          <p:cNvPr id="19" name="Object 17"/>
          <p:cNvGraphicFramePr>
            <a:graphicFrameLocks noChangeAspect="1"/>
          </p:cNvGraphicFramePr>
          <p:nvPr/>
        </p:nvGraphicFramePr>
        <p:xfrm>
          <a:off x="6657975" y="2528888"/>
          <a:ext cx="214313" cy="214312"/>
        </p:xfrm>
        <a:graphic>
          <a:graphicData uri="http://schemas.openxmlformats.org/presentationml/2006/ole">
            <p:oleObj spid="_x0000_s3493895" name="Equation" r:id="rId8" imgW="165100" imgH="165100" progId="Equation.DSMT4">
              <p:embed/>
            </p:oleObj>
          </a:graphicData>
        </a:graphic>
      </p:graphicFrame>
      <p:graphicFrame>
        <p:nvGraphicFramePr>
          <p:cNvPr id="20" name="Object 18"/>
          <p:cNvGraphicFramePr>
            <a:graphicFrameLocks noChangeAspect="1"/>
          </p:cNvGraphicFramePr>
          <p:nvPr/>
        </p:nvGraphicFramePr>
        <p:xfrm>
          <a:off x="5581650" y="1900238"/>
          <a:ext cx="825500" cy="263525"/>
        </p:xfrm>
        <a:graphic>
          <a:graphicData uri="http://schemas.openxmlformats.org/presentationml/2006/ole">
            <p:oleObj spid="_x0000_s3493896" name="Equation" r:id="rId9" imgW="635000" imgH="203200" progId="Equation.DSMT4">
              <p:embed/>
            </p:oleObj>
          </a:graphicData>
        </a:graphic>
      </p:graphicFrame>
      <p:sp>
        <p:nvSpPr>
          <p:cNvPr id="21" name="Rectangle 19"/>
          <p:cNvSpPr>
            <a:spLocks noChangeArrowheads="1"/>
          </p:cNvSpPr>
          <p:nvPr/>
        </p:nvSpPr>
        <p:spPr bwMode="auto">
          <a:xfrm>
            <a:off x="1258888" y="1843088"/>
            <a:ext cx="6264275" cy="1152525"/>
          </a:xfrm>
          <a:prstGeom prst="rect">
            <a:avLst/>
          </a:prstGeom>
          <a:noFill/>
          <a:ln w="3175">
            <a:solidFill>
              <a:schemeClr val="bg2"/>
            </a:solidFill>
            <a:miter lim="800000"/>
            <a:headEnd/>
            <a:tailEnd/>
          </a:ln>
          <a:effectLst/>
        </p:spPr>
        <p:txBody>
          <a:bodyPr anchor="ctr">
            <a:prstTxWarp prst="textNoShape">
              <a:avLst/>
            </a:prstTxWarp>
            <a:spAutoFit/>
          </a:bodyPr>
          <a:lstStyle/>
          <a:p>
            <a:endParaRPr lang="en-GB">
              <a:solidFill>
                <a:prstClr val="black"/>
              </a:solidFill>
            </a:endParaRPr>
          </a:p>
        </p:txBody>
      </p:sp>
      <p:sp>
        <p:nvSpPr>
          <p:cNvPr id="22" name="Text Box 20"/>
          <p:cNvSpPr txBox="1">
            <a:spLocks noChangeArrowheads="1"/>
          </p:cNvSpPr>
          <p:nvPr/>
        </p:nvSpPr>
        <p:spPr bwMode="auto">
          <a:xfrm>
            <a:off x="7164388" y="2428875"/>
            <a:ext cx="1389062" cy="646331"/>
          </a:xfrm>
          <a:prstGeom prst="rect">
            <a:avLst/>
          </a:prstGeom>
          <a:noFill/>
          <a:ln w="3175">
            <a:noFill/>
            <a:miter lim="800000"/>
            <a:headEnd/>
            <a:tailEnd/>
          </a:ln>
          <a:effectLst/>
        </p:spPr>
        <p:txBody>
          <a:bodyPr>
            <a:prstTxWarp prst="textNoShape">
              <a:avLst/>
            </a:prstTxWarp>
            <a:spAutoFit/>
          </a:bodyPr>
          <a:lstStyle/>
          <a:p>
            <a:pPr marL="342900" indent="-342900">
              <a:spcBef>
                <a:spcPct val="50000"/>
              </a:spcBef>
            </a:pPr>
            <a:r>
              <a:rPr lang="en-US" sz="1200" dirty="0">
                <a:solidFill>
                  <a:prstClr val="white"/>
                </a:solidFill>
                <a:latin typeface="Trebuchet MS"/>
                <a:ea typeface="Arial" charset="0"/>
                <a:cs typeface="Trebuchet MS"/>
              </a:rPr>
              <a:t>	Higgs radiative corrections</a:t>
            </a:r>
            <a:endParaRPr lang="fr-FR" sz="1200" dirty="0">
              <a:solidFill>
                <a:prstClr val="white"/>
              </a:solidFill>
              <a:latin typeface="Trebuchet MS"/>
              <a:ea typeface="Arial" charset="0"/>
              <a:cs typeface="Trebuchet MS"/>
            </a:endParaRPr>
          </a:p>
        </p:txBody>
      </p:sp>
      <p:sp>
        <p:nvSpPr>
          <p:cNvPr id="23" name="AutoShape 21"/>
          <p:cNvSpPr>
            <a:spLocks/>
          </p:cNvSpPr>
          <p:nvPr/>
        </p:nvSpPr>
        <p:spPr bwMode="auto">
          <a:xfrm rot="16200000">
            <a:off x="4861719" y="3264694"/>
            <a:ext cx="142875" cy="1439863"/>
          </a:xfrm>
          <a:prstGeom prst="leftBrace">
            <a:avLst>
              <a:gd name="adj1" fmla="val 83982"/>
              <a:gd name="adj2" fmla="val 50000"/>
            </a:avLst>
          </a:prstGeom>
          <a:noFill/>
          <a:ln w="3175">
            <a:solidFill>
              <a:srgbClr val="FF7575"/>
            </a:solidFill>
            <a:round/>
            <a:headEnd/>
            <a:tailEnd/>
          </a:ln>
          <a:effectLst/>
        </p:spPr>
        <p:txBody>
          <a:bodyPr anchor="ctr">
            <a:prstTxWarp prst="textNoShape">
              <a:avLst/>
            </a:prstTxWarp>
            <a:spAutoFit/>
          </a:bodyPr>
          <a:lstStyle/>
          <a:p>
            <a:endParaRPr lang="en-GB">
              <a:solidFill>
                <a:prstClr val="black"/>
              </a:solidFill>
            </a:endParaRPr>
          </a:p>
        </p:txBody>
      </p:sp>
      <p:sp>
        <p:nvSpPr>
          <p:cNvPr id="24" name="Text Box 22"/>
          <p:cNvSpPr txBox="1">
            <a:spLocks noChangeArrowheads="1"/>
          </p:cNvSpPr>
          <p:nvPr/>
        </p:nvSpPr>
        <p:spPr bwMode="auto">
          <a:xfrm>
            <a:off x="3793380" y="4017963"/>
            <a:ext cx="2373216" cy="276999"/>
          </a:xfrm>
          <a:prstGeom prst="rect">
            <a:avLst/>
          </a:prstGeom>
          <a:noFill/>
          <a:ln w="3175">
            <a:noFill/>
            <a:miter lim="800000"/>
            <a:headEnd/>
            <a:tailEnd/>
          </a:ln>
          <a:effectLst/>
        </p:spPr>
        <p:txBody>
          <a:bodyPr wrap="none">
            <a:prstTxWarp prst="textNoShape">
              <a:avLst/>
            </a:prstTxWarp>
            <a:spAutoFit/>
          </a:bodyPr>
          <a:lstStyle/>
          <a:p>
            <a:pPr marL="342900" indent="-342900" algn="ctr">
              <a:spcBef>
                <a:spcPct val="50000"/>
              </a:spcBef>
            </a:pPr>
            <a:r>
              <a:rPr lang="en-US" sz="1200" dirty="0">
                <a:solidFill>
                  <a:srgbClr val="FF7575"/>
                </a:solidFill>
                <a:latin typeface="Trebuchet MS"/>
                <a:ea typeface="Arial" charset="0"/>
                <a:cs typeface="Trebuchet MS"/>
              </a:rPr>
              <a:t>Integral </a:t>
            </a:r>
            <a:r>
              <a:rPr lang="en-US" sz="1200" dirty="0" err="1">
                <a:solidFill>
                  <a:srgbClr val="FF7575"/>
                </a:solidFill>
                <a:latin typeface="Trebuchet MS"/>
                <a:ea typeface="Arial" charset="0"/>
                <a:cs typeface="Trebuchet MS"/>
              </a:rPr>
              <a:t>quadratically</a:t>
            </a:r>
            <a:r>
              <a:rPr lang="en-US" sz="1200" dirty="0">
                <a:solidFill>
                  <a:srgbClr val="FF7575"/>
                </a:solidFill>
                <a:latin typeface="Trebuchet MS"/>
                <a:ea typeface="Arial" charset="0"/>
                <a:cs typeface="Trebuchet MS"/>
              </a:rPr>
              <a:t> divergent</a:t>
            </a:r>
            <a:endParaRPr lang="fr-FR" sz="1200" dirty="0">
              <a:solidFill>
                <a:srgbClr val="FF7575"/>
              </a:solidFill>
              <a:latin typeface="Trebuchet MS"/>
              <a:ea typeface="Arial" charset="0"/>
              <a:cs typeface="Trebuchet MS"/>
            </a:endParaRPr>
          </a:p>
        </p:txBody>
      </p:sp>
      <p:grpSp>
        <p:nvGrpSpPr>
          <p:cNvPr id="2" name="Group 23"/>
          <p:cNvGrpSpPr>
            <a:grpSpLocks/>
          </p:cNvGrpSpPr>
          <p:nvPr/>
        </p:nvGrpSpPr>
        <p:grpSpPr bwMode="auto">
          <a:xfrm>
            <a:off x="709613" y="3214690"/>
            <a:ext cx="7540625" cy="774701"/>
            <a:chOff x="447" y="2116"/>
            <a:chExt cx="4750" cy="488"/>
          </a:xfrm>
        </p:grpSpPr>
        <p:graphicFrame>
          <p:nvGraphicFramePr>
            <p:cNvPr id="26" name="Object 24"/>
            <p:cNvGraphicFramePr>
              <a:graphicFrameLocks noChangeAspect="1"/>
            </p:cNvGraphicFramePr>
            <p:nvPr/>
          </p:nvGraphicFramePr>
          <p:xfrm>
            <a:off x="859" y="2220"/>
            <a:ext cx="811" cy="208"/>
          </p:xfrm>
          <a:graphic>
            <a:graphicData uri="http://schemas.openxmlformats.org/presentationml/2006/ole">
              <p:oleObj spid="_x0000_s3493897" name="Equation" r:id="rId10" imgW="990600" imgH="254000" progId="Equation.DSMT4">
                <p:embed/>
              </p:oleObj>
            </a:graphicData>
          </a:graphic>
        </p:graphicFrame>
        <p:graphicFrame>
          <p:nvGraphicFramePr>
            <p:cNvPr id="27" name="Object 25"/>
            <p:cNvGraphicFramePr>
              <a:graphicFrameLocks noChangeAspect="1"/>
            </p:cNvGraphicFramePr>
            <p:nvPr/>
          </p:nvGraphicFramePr>
          <p:xfrm>
            <a:off x="2308" y="2116"/>
            <a:ext cx="2889" cy="488"/>
          </p:xfrm>
          <a:graphic>
            <a:graphicData uri="http://schemas.openxmlformats.org/presentationml/2006/ole">
              <p:oleObj spid="_x0000_s3493898" name="Equation" r:id="rId11" imgW="3530600" imgH="596900" progId="Equation.DSMT4">
                <p:embed/>
              </p:oleObj>
            </a:graphicData>
          </a:graphic>
        </p:graphicFrame>
        <p:sp>
          <p:nvSpPr>
            <p:cNvPr id="28" name="Text Box 26"/>
            <p:cNvSpPr txBox="1">
              <a:spLocks noChangeArrowheads="1"/>
            </p:cNvSpPr>
            <p:nvPr/>
          </p:nvSpPr>
          <p:spPr bwMode="auto">
            <a:xfrm>
              <a:off x="1763" y="2225"/>
              <a:ext cx="451" cy="192"/>
            </a:xfrm>
            <a:prstGeom prst="rect">
              <a:avLst/>
            </a:prstGeom>
            <a:noFill/>
            <a:ln w="3175">
              <a:noFill/>
              <a:miter lim="800000"/>
              <a:headEnd/>
              <a:tailEnd/>
            </a:ln>
            <a:effectLst/>
          </p:spPr>
          <p:txBody>
            <a:bodyPr wrap="none">
              <a:prstTxWarp prst="textNoShape">
                <a:avLst/>
              </a:prstTxWarp>
              <a:spAutoFit/>
            </a:bodyPr>
            <a:lstStyle/>
            <a:p>
              <a:pPr marL="342900" indent="-342900" algn="ctr">
                <a:spcBef>
                  <a:spcPct val="50000"/>
                </a:spcBef>
              </a:pPr>
              <a:r>
                <a:rPr lang="en-US" sz="1400">
                  <a:solidFill>
                    <a:prstClr val="white"/>
                  </a:solidFill>
                  <a:ea typeface="Arial" charset="0"/>
                  <a:cs typeface="Arial" charset="0"/>
                </a:rPr>
                <a:t>where:</a:t>
              </a:r>
              <a:endParaRPr lang="fr-FR" sz="1400">
                <a:solidFill>
                  <a:prstClr val="white"/>
                </a:solidFill>
                <a:ea typeface="Arial" charset="0"/>
                <a:cs typeface="Arial" charset="0"/>
              </a:endParaRPr>
            </a:p>
          </p:txBody>
        </p:sp>
        <p:sp>
          <p:nvSpPr>
            <p:cNvPr id="29" name="AutoShape 27"/>
            <p:cNvSpPr>
              <a:spLocks noChangeArrowheads="1"/>
            </p:cNvSpPr>
            <p:nvPr/>
          </p:nvSpPr>
          <p:spPr bwMode="auto">
            <a:xfrm>
              <a:off x="447" y="2265"/>
              <a:ext cx="282" cy="108"/>
            </a:xfrm>
            <a:custGeom>
              <a:avLst/>
              <a:gdLst>
                <a:gd name="G0" fmla="+- 14600 0 0"/>
                <a:gd name="G1" fmla="+- 5727 0 0"/>
                <a:gd name="G2" fmla="+- 21600 0 5727"/>
                <a:gd name="G3" fmla="+- 10800 0 5727"/>
                <a:gd name="G4" fmla="+- 21600 0 14600"/>
                <a:gd name="G5" fmla="*/ G4 G3 10800"/>
                <a:gd name="G6" fmla="+- 21600 0 G5"/>
                <a:gd name="T0" fmla="*/ 14600 w 21600"/>
                <a:gd name="T1" fmla="*/ 0 h 21600"/>
                <a:gd name="T2" fmla="*/ 0 w 21600"/>
                <a:gd name="T3" fmla="*/ 10800 h 21600"/>
                <a:gd name="T4" fmla="*/ 146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4600" y="0"/>
                  </a:moveTo>
                  <a:lnTo>
                    <a:pt x="14600" y="5727"/>
                  </a:lnTo>
                  <a:lnTo>
                    <a:pt x="3375" y="5727"/>
                  </a:lnTo>
                  <a:lnTo>
                    <a:pt x="3375" y="15873"/>
                  </a:lnTo>
                  <a:lnTo>
                    <a:pt x="14600" y="15873"/>
                  </a:lnTo>
                  <a:lnTo>
                    <a:pt x="14600" y="21600"/>
                  </a:lnTo>
                  <a:lnTo>
                    <a:pt x="21600" y="10800"/>
                  </a:lnTo>
                  <a:close/>
                </a:path>
                <a:path w="21600" h="21600">
                  <a:moveTo>
                    <a:pt x="1350" y="5727"/>
                  </a:moveTo>
                  <a:lnTo>
                    <a:pt x="1350" y="15873"/>
                  </a:lnTo>
                  <a:lnTo>
                    <a:pt x="2700" y="15873"/>
                  </a:lnTo>
                  <a:lnTo>
                    <a:pt x="2700" y="5727"/>
                  </a:lnTo>
                  <a:close/>
                </a:path>
                <a:path w="21600" h="21600">
                  <a:moveTo>
                    <a:pt x="0" y="5727"/>
                  </a:moveTo>
                  <a:lnTo>
                    <a:pt x="0" y="15873"/>
                  </a:lnTo>
                  <a:lnTo>
                    <a:pt x="675" y="15873"/>
                  </a:lnTo>
                  <a:lnTo>
                    <a:pt x="675" y="5727"/>
                  </a:lnTo>
                  <a:close/>
                </a:path>
              </a:pathLst>
            </a:custGeom>
            <a:gradFill rotWithShape="0">
              <a:gsLst>
                <a:gs pos="0">
                  <a:srgbClr val="03D4A8"/>
                </a:gs>
                <a:gs pos="25000">
                  <a:srgbClr val="21D6E0"/>
                </a:gs>
                <a:gs pos="75000">
                  <a:srgbClr val="0087E6"/>
                </a:gs>
                <a:gs pos="100000">
                  <a:srgbClr val="005CBF"/>
                </a:gs>
              </a:gsLst>
              <a:lin ang="0" scaled="1"/>
            </a:gradFill>
            <a:ln w="12700">
              <a:noFill/>
              <a:miter lim="800000"/>
              <a:headEnd/>
              <a:tailEnd/>
            </a:ln>
            <a:effectLst/>
          </p:spPr>
          <p:txBody>
            <a:bodyPr wrap="none" anchor="ctr">
              <a:prstTxWarp prst="textNoShape">
                <a:avLst/>
              </a:prstTxWarp>
            </a:bodyPr>
            <a:lstStyle/>
            <a:p>
              <a:endParaRPr lang="en-GB">
                <a:solidFill>
                  <a:prstClr val="black"/>
                </a:solidFill>
              </a:endParaRPr>
            </a:p>
          </p:txBody>
        </p:sp>
      </p:grpSp>
      <p:sp>
        <p:nvSpPr>
          <p:cNvPr id="30" name="Text Box 28"/>
          <p:cNvSpPr txBox="1">
            <a:spLocks noChangeArrowheads="1"/>
          </p:cNvSpPr>
          <p:nvPr/>
        </p:nvSpPr>
        <p:spPr bwMode="auto">
          <a:xfrm>
            <a:off x="250825" y="4437063"/>
            <a:ext cx="8893175" cy="1077218"/>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US" sz="1600" dirty="0">
                <a:solidFill>
                  <a:prstClr val="white"/>
                </a:solidFill>
                <a:latin typeface="Trebuchet MS"/>
                <a:ea typeface="Arial" charset="0"/>
                <a:cs typeface="Trebuchet MS"/>
              </a:rPr>
              <a:t>The cut-off sets the scale where new particles and physical laws must come in </a:t>
            </a:r>
          </a:p>
          <a:p>
            <a:pPr marL="342900" indent="-342900">
              <a:spcBef>
                <a:spcPct val="50000"/>
              </a:spcBef>
              <a:buFont typeface="Arial"/>
              <a:buChar char="•"/>
            </a:pPr>
            <a:r>
              <a:rPr lang="en-US" sz="1600" dirty="0">
                <a:solidFill>
                  <a:prstClr val="white"/>
                </a:solidFill>
                <a:latin typeface="Trebuchet MS"/>
                <a:ea typeface="Arial" charset="0"/>
                <a:cs typeface="Trebuchet MS"/>
              </a:rPr>
              <a:t>Above the EW scale we only know of two scales: GUT (~10</a:t>
            </a:r>
            <a:r>
              <a:rPr lang="en-US" sz="1600" baseline="30000" dirty="0">
                <a:solidFill>
                  <a:prstClr val="white"/>
                </a:solidFill>
                <a:latin typeface="Trebuchet MS"/>
                <a:ea typeface="Arial" charset="0"/>
                <a:cs typeface="Trebuchet MS"/>
              </a:rPr>
              <a:t>16</a:t>
            </a:r>
            <a:r>
              <a:rPr lang="en-US" sz="1600" dirty="0">
                <a:solidFill>
                  <a:prstClr val="white"/>
                </a:solidFill>
                <a:latin typeface="Trebuchet MS"/>
                <a:ea typeface="Arial" charset="0"/>
                <a:cs typeface="Trebuchet MS"/>
              </a:rPr>
              <a:t> GeV) and Planck (~10</a:t>
            </a:r>
            <a:r>
              <a:rPr lang="en-US" sz="1600" baseline="30000" dirty="0">
                <a:solidFill>
                  <a:prstClr val="white"/>
                </a:solidFill>
                <a:latin typeface="Trebuchet MS"/>
                <a:ea typeface="Arial" charset="0"/>
                <a:cs typeface="Trebuchet MS"/>
              </a:rPr>
              <a:t>19</a:t>
            </a:r>
            <a:r>
              <a:rPr lang="en-US" sz="1600" dirty="0">
                <a:solidFill>
                  <a:prstClr val="white"/>
                </a:solidFill>
                <a:latin typeface="Trebuchet MS"/>
                <a:ea typeface="Arial" charset="0"/>
                <a:cs typeface="Trebuchet MS"/>
              </a:rPr>
              <a:t> GeV)</a:t>
            </a:r>
          </a:p>
          <a:p>
            <a:pPr marL="342900" indent="-342900">
              <a:spcBef>
                <a:spcPct val="50000"/>
              </a:spcBef>
              <a:buFont typeface="Arial"/>
              <a:buChar char="•"/>
            </a:pPr>
            <a:r>
              <a:rPr lang="en-US" sz="1600" dirty="0">
                <a:solidFill>
                  <a:prstClr val="white"/>
                </a:solidFill>
                <a:latin typeface="Trebuchet MS"/>
                <a:ea typeface="Arial" charset="0"/>
                <a:cs typeface="Trebuchet MS"/>
              </a:rPr>
              <a:t>Such a cut-off would require an incredible amount of </a:t>
            </a:r>
            <a:r>
              <a:rPr lang="en-US" sz="1600" dirty="0" err="1">
                <a:solidFill>
                  <a:prstClr val="white"/>
                </a:solidFill>
                <a:latin typeface="Trebuchet MS"/>
                <a:ea typeface="Arial" charset="0"/>
                <a:cs typeface="Trebuchet MS"/>
              </a:rPr>
              <a:t>finetuning</a:t>
            </a:r>
            <a:r>
              <a:rPr lang="en-US" sz="1600" dirty="0">
                <a:solidFill>
                  <a:prstClr val="white"/>
                </a:solidFill>
                <a:latin typeface="Trebuchet MS"/>
                <a:ea typeface="Arial" charset="0"/>
                <a:cs typeface="Trebuchet MS"/>
              </a:rPr>
              <a:t> to keep </a:t>
            </a:r>
            <a:r>
              <a:rPr lang="en-US" sz="1600" i="1" dirty="0" err="1">
                <a:solidFill>
                  <a:prstClr val="white"/>
                </a:solidFill>
                <a:latin typeface="Trebuchet MS"/>
                <a:ea typeface="Arial" charset="0"/>
                <a:cs typeface="Trebuchet MS"/>
              </a:rPr>
              <a:t>m</a:t>
            </a:r>
            <a:r>
              <a:rPr lang="en-US" sz="1600" i="1" baseline="-25000" dirty="0" err="1">
                <a:solidFill>
                  <a:prstClr val="white"/>
                </a:solidFill>
                <a:latin typeface="Trebuchet MS"/>
                <a:ea typeface="Arial" charset="0"/>
                <a:cs typeface="Trebuchet MS"/>
              </a:rPr>
              <a:t>H</a:t>
            </a:r>
            <a:r>
              <a:rPr lang="en-US" sz="1600" dirty="0">
                <a:solidFill>
                  <a:prstClr val="white"/>
                </a:solidFill>
                <a:latin typeface="Trebuchet MS"/>
                <a:ea typeface="Arial" charset="0"/>
                <a:cs typeface="Trebuchet MS"/>
              </a:rPr>
              <a:t> </a:t>
            </a:r>
            <a:r>
              <a:rPr lang="en-US" sz="1600" dirty="0" smtClean="0">
                <a:solidFill>
                  <a:prstClr val="white"/>
                </a:solidFill>
                <a:latin typeface="Trebuchet MS"/>
                <a:ea typeface="Arial" charset="0"/>
                <a:cs typeface="Trebuchet MS"/>
              </a:rPr>
              <a:t>light</a:t>
            </a:r>
            <a:endParaRPr lang="en-US" sz="1600" dirty="0">
              <a:solidFill>
                <a:prstClr val="black"/>
              </a:solidFill>
              <a:latin typeface="Trebuchet MS"/>
              <a:ea typeface="Arial" charset="0"/>
              <a:cs typeface="Trebuchet MS"/>
            </a:endParaRPr>
          </a:p>
        </p:txBody>
      </p:sp>
      <p:graphicFrame>
        <p:nvGraphicFramePr>
          <p:cNvPr id="31" name="Object 29"/>
          <p:cNvGraphicFramePr>
            <a:graphicFrameLocks noChangeAspect="1"/>
          </p:cNvGraphicFramePr>
          <p:nvPr/>
        </p:nvGraphicFramePr>
        <p:xfrm>
          <a:off x="3041650" y="5610225"/>
          <a:ext cx="2967038" cy="577850"/>
        </p:xfrm>
        <a:graphic>
          <a:graphicData uri="http://schemas.openxmlformats.org/presentationml/2006/ole">
            <p:oleObj spid="_x0000_s3493899" name="Equation" r:id="rId12" imgW="2286000" imgH="444500" progId="Equation.DSMT4">
              <p:embed/>
            </p:oleObj>
          </a:graphicData>
        </a:graphic>
      </p:graphicFrame>
      <p:sp>
        <p:nvSpPr>
          <p:cNvPr id="32" name="Rectangle 30"/>
          <p:cNvSpPr>
            <a:spLocks noChangeArrowheads="1"/>
          </p:cNvSpPr>
          <p:nvPr/>
        </p:nvSpPr>
        <p:spPr bwMode="auto">
          <a:xfrm>
            <a:off x="6011863" y="3149600"/>
            <a:ext cx="2736850" cy="865188"/>
          </a:xfrm>
          <a:prstGeom prst="rect">
            <a:avLst/>
          </a:prstGeom>
          <a:solidFill>
            <a:schemeClr val="tx1">
              <a:lumMod val="85000"/>
              <a:lumOff val="15000"/>
            </a:schemeClr>
          </a:solidFill>
          <a:ln w="3175">
            <a:noFill/>
            <a:miter lim="800000"/>
            <a:headEnd/>
            <a:tailEnd/>
          </a:ln>
          <a:effectLst/>
        </p:spPr>
        <p:txBody>
          <a:bodyPr anchor="ctr">
            <a:prstTxWarp prst="textNoShape">
              <a:avLst/>
            </a:prstTxWarp>
            <a:spAutoFit/>
          </a:bodyPr>
          <a:lstStyle/>
          <a:p>
            <a:endParaRPr lang="en-GB">
              <a:solidFill>
                <a:prstClr val="black"/>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500"/>
                            </p:stCondLst>
                            <p:childTnLst>
                              <p:par>
                                <p:cTn id="17" presetID="10" presetClass="exit" presetSubtype="0" fill="hold" grpId="0" nodeType="after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up)">
                                      <p:cBhvr>
                                        <p:cTn id="24" dur="500"/>
                                        <p:tgtEl>
                                          <p:spTgt spid="30"/>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30" grpId="0"/>
      <p:bldP spid="32" grpId="0" animBg="1"/>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9" name="Rectangle 8"/>
          <p:cNvSpPr>
            <a:spLocks noChangeArrowheads="1"/>
          </p:cNvSpPr>
          <p:nvPr/>
        </p:nvSpPr>
        <p:spPr bwMode="auto">
          <a:xfrm>
            <a:off x="5364163" y="1052513"/>
            <a:ext cx="3600450" cy="2736850"/>
          </a:xfrm>
          <a:prstGeom prst="rect">
            <a:avLst/>
          </a:prstGeom>
          <a:solidFill>
            <a:srgbClr val="292929"/>
          </a:solidFill>
          <a:ln w="3175">
            <a:solidFill>
              <a:srgbClr val="99FF66"/>
            </a:solidFill>
            <a:miter lim="800000"/>
            <a:headEnd/>
            <a:tailEnd/>
          </a:ln>
          <a:effectLst>
            <a:outerShdw blurRad="63500" dist="107763" dir="2700000" algn="ctr" rotWithShape="0">
              <a:srgbClr val="4D4D4D">
                <a:alpha val="50000"/>
              </a:srgbClr>
            </a:outerShdw>
          </a:effectLst>
        </p:spPr>
        <p:txBody>
          <a:bodyPr anchor="ctr">
            <a:prstTxWarp prst="textNoShape">
              <a:avLst/>
            </a:prstTxWarp>
            <a:spAutoFit/>
          </a:bodyPr>
          <a:lstStyle/>
          <a:p>
            <a:endParaRPr lang="en-GB">
              <a:solidFill>
                <a:prstClr val="black"/>
              </a:solidFill>
            </a:endParaRPr>
          </a:p>
        </p:txBody>
      </p:sp>
      <p:pic>
        <p:nvPicPr>
          <p:cNvPr id="40" name="Picture 9" descr="guts"/>
          <p:cNvPicPr>
            <a:picLocks noChangeAspect="1" noChangeArrowheads="1"/>
          </p:cNvPicPr>
          <p:nvPr/>
        </p:nvPicPr>
        <p:blipFill>
          <a:blip r:embed="rId2">
            <a:clrChange>
              <a:clrFrom>
                <a:srgbClr val="010101"/>
              </a:clrFrom>
              <a:clrTo>
                <a:srgbClr val="010101">
                  <a:alpha val="0"/>
                </a:srgbClr>
              </a:clrTo>
            </a:clrChange>
          </a:blip>
          <a:srcRect l="2303" t="1054" r="1524" b="2155"/>
          <a:stretch>
            <a:fillRect/>
          </a:stretch>
        </p:blipFill>
        <p:spPr bwMode="auto">
          <a:xfrm>
            <a:off x="5580063" y="1341438"/>
            <a:ext cx="3051175" cy="2171700"/>
          </a:xfrm>
          <a:prstGeom prst="rect">
            <a:avLst/>
          </a:prstGeom>
          <a:noFill/>
          <a:ln w="9525">
            <a:noFill/>
            <a:miter lim="800000"/>
            <a:headEnd/>
            <a:tailEnd/>
          </a:ln>
        </p:spPr>
      </p:pic>
      <p:sp>
        <p:nvSpPr>
          <p:cNvPr id="33"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a:t>
            </a:r>
            <a:r>
              <a:rPr lang="en-US" sz="3200" dirty="0" smtClean="0">
                <a:solidFill>
                  <a:prstClr val="white"/>
                </a:solidFill>
                <a:latin typeface="Trebuchet MS"/>
                <a:cs typeface="Trebuchet MS"/>
              </a:rPr>
              <a:t>“Gauge Hierarchy Problem”</a:t>
            </a:r>
            <a:endParaRPr lang="en-US" sz="2000" dirty="0">
              <a:solidFill>
                <a:prstClr val="white"/>
              </a:solidFill>
              <a:latin typeface="Trebuchet MS"/>
              <a:cs typeface="Trebuchet MS"/>
            </a:endParaRPr>
          </a:p>
        </p:txBody>
      </p:sp>
      <p:sp>
        <p:nvSpPr>
          <p:cNvPr id="36" name="Text Box 5"/>
          <p:cNvSpPr txBox="1">
            <a:spLocks noChangeArrowheads="1"/>
          </p:cNvSpPr>
          <p:nvPr/>
        </p:nvSpPr>
        <p:spPr bwMode="auto">
          <a:xfrm>
            <a:off x="250825" y="4167188"/>
            <a:ext cx="8893175" cy="584776"/>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GB" sz="1600" dirty="0">
                <a:solidFill>
                  <a:prstClr val="white"/>
                </a:solidFill>
                <a:latin typeface="Trebuchet MS"/>
                <a:ea typeface="Arial" charset="0"/>
                <a:cs typeface="Trebuchet MS"/>
              </a:rPr>
              <a:t>New physics appears not much above the EW scale and regularises the quadratic divergences</a:t>
            </a:r>
            <a:r>
              <a:rPr lang="en-GB" sz="1600" dirty="0" smtClean="0">
                <a:solidFill>
                  <a:prstClr val="black"/>
                </a:solidFill>
                <a:latin typeface="Trebuchet MS"/>
                <a:ea typeface="Arial" charset="0"/>
                <a:cs typeface="Trebuchet MS"/>
              </a:rPr>
              <a:t> </a:t>
            </a:r>
            <a:endParaRPr lang="en-GB" sz="1600" dirty="0">
              <a:solidFill>
                <a:prstClr val="black"/>
              </a:solidFill>
              <a:latin typeface="Trebuchet MS"/>
              <a:ea typeface="Arial" charset="0"/>
              <a:cs typeface="Trebuchet MS"/>
            </a:endParaRPr>
          </a:p>
        </p:txBody>
      </p:sp>
      <p:sp>
        <p:nvSpPr>
          <p:cNvPr id="37" name="Text Box 6"/>
          <p:cNvSpPr txBox="1">
            <a:spLocks noChangeArrowheads="1"/>
          </p:cNvSpPr>
          <p:nvPr/>
        </p:nvSpPr>
        <p:spPr bwMode="auto">
          <a:xfrm>
            <a:off x="242888" y="3735388"/>
            <a:ext cx="4229042" cy="338554"/>
          </a:xfrm>
          <a:prstGeom prst="rect">
            <a:avLst/>
          </a:prstGeom>
          <a:noFill/>
          <a:ln w="3175">
            <a:noFill/>
            <a:miter lim="800000"/>
            <a:headEnd/>
            <a:tailEnd/>
          </a:ln>
          <a:effectLst/>
        </p:spPr>
        <p:txBody>
          <a:bodyPr wrap="none">
            <a:prstTxWarp prst="textNoShape">
              <a:avLst/>
            </a:prstTxWarp>
            <a:spAutoFit/>
          </a:bodyPr>
          <a:lstStyle/>
          <a:p>
            <a:pPr marL="342900" indent="-342900">
              <a:spcBef>
                <a:spcPct val="50000"/>
              </a:spcBef>
            </a:pPr>
            <a:r>
              <a:rPr lang="en-US" sz="1600" dirty="0">
                <a:solidFill>
                  <a:srgbClr val="66CCFF"/>
                </a:solidFill>
                <a:latin typeface="Trebuchet MS"/>
                <a:ea typeface="Arial" charset="0"/>
                <a:cs typeface="Trebuchet MS"/>
              </a:rPr>
              <a:t>Possible solutions to the hierarchy problem:</a:t>
            </a:r>
            <a:endParaRPr lang="fr-FR" sz="1600" dirty="0">
              <a:solidFill>
                <a:srgbClr val="66CCFF"/>
              </a:solidFill>
              <a:latin typeface="Trebuchet MS"/>
              <a:ea typeface="Arial" charset="0"/>
              <a:cs typeface="Trebuchet MS"/>
            </a:endParaRPr>
          </a:p>
        </p:txBody>
      </p:sp>
      <p:sp>
        <p:nvSpPr>
          <p:cNvPr id="42" name="AutoShape 11"/>
          <p:cNvSpPr>
            <a:spLocks noChangeAspect="1" noChangeArrowheads="1" noTextEdit="1"/>
          </p:cNvSpPr>
          <p:nvPr/>
        </p:nvSpPr>
        <p:spPr bwMode="auto">
          <a:xfrm>
            <a:off x="5629275" y="1341438"/>
            <a:ext cx="3095625" cy="2185987"/>
          </a:xfrm>
          <a:prstGeom prst="rect">
            <a:avLst/>
          </a:prstGeom>
          <a:noFill/>
          <a:ln w="3175">
            <a:solidFill>
              <a:schemeClr val="bg2"/>
            </a:solidFill>
            <a:miter lim="800000"/>
            <a:headEnd/>
            <a:tailEnd/>
          </a:ln>
        </p:spPr>
        <p:txBody>
          <a:bodyPr>
            <a:prstTxWarp prst="textNoShape">
              <a:avLst/>
            </a:prstTxWarp>
          </a:bodyPr>
          <a:lstStyle/>
          <a:p>
            <a:endParaRPr lang="en-GB">
              <a:solidFill>
                <a:prstClr val="black"/>
              </a:solidFill>
            </a:endParaRPr>
          </a:p>
        </p:txBody>
      </p:sp>
      <p:sp>
        <p:nvSpPr>
          <p:cNvPr id="8" name="Text Box 4"/>
          <p:cNvSpPr txBox="1">
            <a:spLocks noChangeArrowheads="1"/>
          </p:cNvSpPr>
          <p:nvPr/>
        </p:nvSpPr>
        <p:spPr bwMode="auto">
          <a:xfrm>
            <a:off x="250825" y="1912203"/>
            <a:ext cx="4221105" cy="830997"/>
          </a:xfrm>
          <a:prstGeom prst="rect">
            <a:avLst/>
          </a:prstGeom>
          <a:noFill/>
          <a:ln w="12700">
            <a:noFill/>
            <a:miter lim="800000"/>
            <a:headEnd/>
            <a:tailEnd/>
          </a:ln>
          <a:effectLst/>
        </p:spPr>
        <p:txBody>
          <a:bodyPr wrap="square">
            <a:prstTxWarp prst="textNoShape">
              <a:avLst/>
            </a:prstTxWarp>
            <a:spAutoFit/>
          </a:bodyPr>
          <a:lstStyle/>
          <a:p>
            <a:pPr>
              <a:spcBef>
                <a:spcPct val="50000"/>
              </a:spcBef>
            </a:pPr>
            <a:r>
              <a:rPr lang="en-US" sz="1600" b="1" dirty="0" smtClean="0">
                <a:solidFill>
                  <a:prstClr val="white"/>
                </a:solidFill>
                <a:latin typeface="Trebuchet MS"/>
                <a:ea typeface="Arial" charset="0"/>
                <a:cs typeface="Trebuchet MS"/>
              </a:rPr>
              <a:t>This strong dependence of the Higgs to the ultraviolet physics makes it a powerful probe to new physics</a:t>
            </a:r>
            <a:endParaRPr lang="en-US" sz="1600" b="1" dirty="0">
              <a:solidFill>
                <a:prstClr val="white"/>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9" name="Rectangle 8"/>
          <p:cNvSpPr>
            <a:spLocks noChangeArrowheads="1"/>
          </p:cNvSpPr>
          <p:nvPr/>
        </p:nvSpPr>
        <p:spPr bwMode="auto">
          <a:xfrm>
            <a:off x="5364163" y="1052513"/>
            <a:ext cx="3600450" cy="2736850"/>
          </a:xfrm>
          <a:prstGeom prst="rect">
            <a:avLst/>
          </a:prstGeom>
          <a:solidFill>
            <a:srgbClr val="292929"/>
          </a:solidFill>
          <a:ln w="3175">
            <a:solidFill>
              <a:srgbClr val="99FF66"/>
            </a:solidFill>
            <a:miter lim="800000"/>
            <a:headEnd/>
            <a:tailEnd/>
          </a:ln>
          <a:effectLst>
            <a:outerShdw blurRad="63500" dist="107763" dir="2700000" algn="ctr" rotWithShape="0">
              <a:srgbClr val="4D4D4D">
                <a:alpha val="50000"/>
              </a:srgbClr>
            </a:outerShdw>
          </a:effectLst>
        </p:spPr>
        <p:txBody>
          <a:bodyPr anchor="ctr">
            <a:prstTxWarp prst="textNoShape">
              <a:avLst/>
            </a:prstTxWarp>
            <a:spAutoFit/>
          </a:bodyPr>
          <a:lstStyle/>
          <a:p>
            <a:endParaRPr lang="en-GB">
              <a:solidFill>
                <a:prstClr val="black"/>
              </a:solidFill>
            </a:endParaRPr>
          </a:p>
        </p:txBody>
      </p:sp>
      <p:sp>
        <p:nvSpPr>
          <p:cNvPr id="44" name="Rectangle 13"/>
          <p:cNvSpPr>
            <a:spLocks noChangeArrowheads="1"/>
          </p:cNvSpPr>
          <p:nvPr/>
        </p:nvSpPr>
        <p:spPr bwMode="auto">
          <a:xfrm>
            <a:off x="5607050" y="1314450"/>
            <a:ext cx="3105150" cy="2205038"/>
          </a:xfrm>
          <a:prstGeom prst="rect">
            <a:avLst/>
          </a:prstGeom>
          <a:solidFill>
            <a:srgbClr val="EAEAEA"/>
          </a:solidFill>
          <a:ln w="3175">
            <a:solidFill>
              <a:schemeClr val="bg2"/>
            </a:solidFill>
            <a:miter lim="800000"/>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43" name="Picture 12"/>
          <p:cNvPicPr>
            <a:picLocks noChangeAspect="1" noChangeArrowheads="1"/>
          </p:cNvPicPr>
          <p:nvPr/>
        </p:nvPicPr>
        <p:blipFill>
          <a:blip r:embed="rId2">
            <a:clrChange>
              <a:clrFrom>
                <a:srgbClr val="FEFEFE"/>
              </a:clrFrom>
              <a:clrTo>
                <a:srgbClr val="FEFEFE">
                  <a:alpha val="0"/>
                </a:srgbClr>
              </a:clrTo>
            </a:clrChange>
          </a:blip>
          <a:srcRect l="4919" t="5846" r="3639"/>
          <a:stretch>
            <a:fillRect/>
          </a:stretch>
        </p:blipFill>
        <p:spPr bwMode="auto">
          <a:xfrm>
            <a:off x="5627688" y="1335088"/>
            <a:ext cx="3079750" cy="2162175"/>
          </a:xfrm>
          <a:prstGeom prst="rect">
            <a:avLst/>
          </a:prstGeom>
          <a:noFill/>
          <a:ln w="9525">
            <a:noFill/>
            <a:miter lim="800000"/>
            <a:headEnd/>
            <a:tailEnd/>
          </a:ln>
        </p:spPr>
      </p:pic>
      <p:sp>
        <p:nvSpPr>
          <p:cNvPr id="33"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a:t>
            </a:r>
            <a:r>
              <a:rPr lang="en-US" sz="3200" dirty="0" smtClean="0">
                <a:solidFill>
                  <a:prstClr val="white"/>
                </a:solidFill>
                <a:latin typeface="Trebuchet MS"/>
                <a:cs typeface="Trebuchet MS"/>
              </a:rPr>
              <a:t>“Gauge Hierarchy Problem”</a:t>
            </a:r>
            <a:endParaRPr lang="en-US" sz="2000" dirty="0">
              <a:solidFill>
                <a:prstClr val="white"/>
              </a:solidFill>
              <a:latin typeface="Trebuchet MS"/>
              <a:cs typeface="Trebuchet MS"/>
            </a:endParaRPr>
          </a:p>
        </p:txBody>
      </p:sp>
      <p:sp>
        <p:nvSpPr>
          <p:cNvPr id="36" name="Text Box 5"/>
          <p:cNvSpPr txBox="1">
            <a:spLocks noChangeArrowheads="1"/>
          </p:cNvSpPr>
          <p:nvPr/>
        </p:nvSpPr>
        <p:spPr bwMode="auto">
          <a:xfrm>
            <a:off x="250825" y="4167188"/>
            <a:ext cx="8893175" cy="584776"/>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GB" sz="1600" dirty="0">
                <a:solidFill>
                  <a:prstClr val="white"/>
                </a:solidFill>
                <a:latin typeface="Trebuchet MS"/>
                <a:ea typeface="Arial" charset="0"/>
                <a:cs typeface="Trebuchet MS"/>
              </a:rPr>
              <a:t>New physics appears not much above the EW scale and regularises the quadratic divergences</a:t>
            </a:r>
            <a:r>
              <a:rPr lang="en-GB" sz="1600" dirty="0" smtClean="0">
                <a:solidFill>
                  <a:prstClr val="black"/>
                </a:solidFill>
                <a:latin typeface="Trebuchet MS"/>
                <a:ea typeface="Arial" charset="0"/>
                <a:cs typeface="Trebuchet MS"/>
              </a:rPr>
              <a:t> </a:t>
            </a:r>
            <a:endParaRPr lang="en-GB" sz="1600" dirty="0">
              <a:solidFill>
                <a:prstClr val="black"/>
              </a:solidFill>
              <a:latin typeface="Trebuchet MS"/>
              <a:ea typeface="Arial" charset="0"/>
              <a:cs typeface="Trebuchet MS"/>
            </a:endParaRPr>
          </a:p>
        </p:txBody>
      </p:sp>
      <p:sp>
        <p:nvSpPr>
          <p:cNvPr id="37" name="Text Box 6"/>
          <p:cNvSpPr txBox="1">
            <a:spLocks noChangeArrowheads="1"/>
          </p:cNvSpPr>
          <p:nvPr/>
        </p:nvSpPr>
        <p:spPr bwMode="auto">
          <a:xfrm>
            <a:off x="242888" y="3735388"/>
            <a:ext cx="4229042" cy="338554"/>
          </a:xfrm>
          <a:prstGeom prst="rect">
            <a:avLst/>
          </a:prstGeom>
          <a:noFill/>
          <a:ln w="3175">
            <a:noFill/>
            <a:miter lim="800000"/>
            <a:headEnd/>
            <a:tailEnd/>
          </a:ln>
          <a:effectLst/>
        </p:spPr>
        <p:txBody>
          <a:bodyPr wrap="none">
            <a:prstTxWarp prst="textNoShape">
              <a:avLst/>
            </a:prstTxWarp>
            <a:spAutoFit/>
          </a:bodyPr>
          <a:lstStyle/>
          <a:p>
            <a:pPr marL="342900" indent="-342900">
              <a:spcBef>
                <a:spcPct val="50000"/>
              </a:spcBef>
            </a:pPr>
            <a:r>
              <a:rPr lang="en-US" sz="1600" dirty="0">
                <a:solidFill>
                  <a:srgbClr val="66CCFF"/>
                </a:solidFill>
                <a:latin typeface="Trebuchet MS"/>
                <a:ea typeface="Arial" charset="0"/>
                <a:cs typeface="Trebuchet MS"/>
              </a:rPr>
              <a:t>Possible solutions to the hierarchy problem:</a:t>
            </a:r>
            <a:endParaRPr lang="fr-FR" sz="1600" dirty="0">
              <a:solidFill>
                <a:srgbClr val="66CCFF"/>
              </a:solidFill>
              <a:latin typeface="Trebuchet MS"/>
              <a:ea typeface="Arial" charset="0"/>
              <a:cs typeface="Trebuchet MS"/>
            </a:endParaRPr>
          </a:p>
        </p:txBody>
      </p:sp>
      <p:sp>
        <p:nvSpPr>
          <p:cNvPr id="42" name="AutoShape 11"/>
          <p:cNvSpPr>
            <a:spLocks noChangeAspect="1" noChangeArrowheads="1" noTextEdit="1"/>
          </p:cNvSpPr>
          <p:nvPr/>
        </p:nvSpPr>
        <p:spPr bwMode="auto">
          <a:xfrm>
            <a:off x="5629275" y="1341438"/>
            <a:ext cx="3095625" cy="2185987"/>
          </a:xfrm>
          <a:prstGeom prst="rect">
            <a:avLst/>
          </a:prstGeom>
          <a:noFill/>
          <a:ln w="3175">
            <a:solidFill>
              <a:schemeClr val="bg2"/>
            </a:solidFill>
            <a:miter lim="800000"/>
            <a:headEnd/>
            <a:tailEnd/>
          </a:ln>
        </p:spPr>
        <p:txBody>
          <a:bodyPr>
            <a:prstTxWarp prst="textNoShape">
              <a:avLst/>
            </a:prstTxWarp>
          </a:bodyPr>
          <a:lstStyle/>
          <a:p>
            <a:endParaRPr lang="en-GB">
              <a:solidFill>
                <a:prstClr val="black"/>
              </a:solidFill>
            </a:endParaRPr>
          </a:p>
        </p:txBody>
      </p:sp>
      <p:sp>
        <p:nvSpPr>
          <p:cNvPr id="16" name="Rectangle 15"/>
          <p:cNvSpPr/>
          <p:nvPr/>
        </p:nvSpPr>
        <p:spPr>
          <a:xfrm>
            <a:off x="250825" y="4754940"/>
            <a:ext cx="8713788" cy="338554"/>
          </a:xfrm>
          <a:prstGeom prst="rect">
            <a:avLst/>
          </a:prstGeom>
        </p:spPr>
        <p:txBody>
          <a:bodyPr wrap="square">
            <a:spAutoFit/>
          </a:bodyPr>
          <a:lstStyle/>
          <a:p>
            <a:pPr marL="342900" indent="-342900">
              <a:spcBef>
                <a:spcPct val="50000"/>
              </a:spcBef>
              <a:buFont typeface="Arial"/>
              <a:buChar char="•"/>
            </a:pPr>
            <a:r>
              <a:rPr lang="en-GB" sz="1600" dirty="0" smtClean="0">
                <a:solidFill>
                  <a:prstClr val="white"/>
                </a:solidFill>
                <a:latin typeface="Trebuchet MS"/>
                <a:ea typeface="Arial" charset="0"/>
                <a:cs typeface="Trebuchet MS"/>
              </a:rPr>
              <a:t>New physics modifies the running of the couplings, approaching GUT to the EW scale </a:t>
            </a:r>
          </a:p>
        </p:txBody>
      </p:sp>
    </p:spTree>
  </p:cSld>
  <p:clrMapOvr>
    <a:masterClrMapping/>
  </p:clrMapOvr>
  <p:transition spd="slow">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9" name="Rectangle 8"/>
          <p:cNvSpPr>
            <a:spLocks noChangeArrowheads="1"/>
          </p:cNvSpPr>
          <p:nvPr/>
        </p:nvSpPr>
        <p:spPr bwMode="auto">
          <a:xfrm>
            <a:off x="5364163" y="1052513"/>
            <a:ext cx="3600450" cy="2736850"/>
          </a:xfrm>
          <a:prstGeom prst="rect">
            <a:avLst/>
          </a:prstGeom>
          <a:solidFill>
            <a:srgbClr val="292929"/>
          </a:solidFill>
          <a:ln w="3175">
            <a:solidFill>
              <a:srgbClr val="99FF66"/>
            </a:solidFill>
            <a:miter lim="800000"/>
            <a:headEnd/>
            <a:tailEnd/>
          </a:ln>
          <a:effectLst>
            <a:outerShdw blurRad="63500" dist="107763" dir="2700000" algn="ctr" rotWithShape="0">
              <a:srgbClr val="4D4D4D">
                <a:alpha val="50000"/>
              </a:srgbClr>
            </a:outerShdw>
          </a:effectLst>
        </p:spPr>
        <p:txBody>
          <a:bodyPr anchor="ctr">
            <a:prstTxWarp prst="textNoShape">
              <a:avLst/>
            </a:prstTxWarp>
            <a:spAutoFit/>
          </a:bodyPr>
          <a:lstStyle/>
          <a:p>
            <a:endParaRPr lang="en-GB">
              <a:solidFill>
                <a:prstClr val="black"/>
              </a:solidFill>
            </a:endParaRPr>
          </a:p>
        </p:txBody>
      </p:sp>
      <p:sp>
        <p:nvSpPr>
          <p:cNvPr id="44" name="Rectangle 13"/>
          <p:cNvSpPr>
            <a:spLocks noChangeArrowheads="1"/>
          </p:cNvSpPr>
          <p:nvPr/>
        </p:nvSpPr>
        <p:spPr bwMode="auto">
          <a:xfrm>
            <a:off x="5607050" y="1314450"/>
            <a:ext cx="3105150" cy="2205038"/>
          </a:xfrm>
          <a:prstGeom prst="rect">
            <a:avLst/>
          </a:prstGeom>
          <a:solidFill>
            <a:srgbClr val="EAEAEA"/>
          </a:solidFill>
          <a:ln w="3175">
            <a:solidFill>
              <a:schemeClr val="bg2"/>
            </a:solidFill>
            <a:miter lim="800000"/>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33"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a:t>
            </a:r>
            <a:r>
              <a:rPr lang="en-US" sz="3200" dirty="0" smtClean="0">
                <a:solidFill>
                  <a:prstClr val="white"/>
                </a:solidFill>
                <a:latin typeface="Trebuchet MS"/>
                <a:cs typeface="Trebuchet MS"/>
              </a:rPr>
              <a:t>“Gauge Hierarchy Problem”</a:t>
            </a:r>
            <a:endParaRPr lang="en-US" sz="2000" dirty="0">
              <a:solidFill>
                <a:prstClr val="white"/>
              </a:solidFill>
              <a:latin typeface="Trebuchet MS"/>
              <a:cs typeface="Trebuchet MS"/>
            </a:endParaRPr>
          </a:p>
        </p:txBody>
      </p:sp>
      <p:sp>
        <p:nvSpPr>
          <p:cNvPr id="36" name="Text Box 5"/>
          <p:cNvSpPr txBox="1">
            <a:spLocks noChangeArrowheads="1"/>
          </p:cNvSpPr>
          <p:nvPr/>
        </p:nvSpPr>
        <p:spPr bwMode="auto">
          <a:xfrm>
            <a:off x="250825" y="4167188"/>
            <a:ext cx="8893175" cy="584776"/>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GB" sz="1600" dirty="0">
                <a:solidFill>
                  <a:prstClr val="white"/>
                </a:solidFill>
                <a:latin typeface="Trebuchet MS"/>
                <a:ea typeface="Arial" charset="0"/>
                <a:cs typeface="Trebuchet MS"/>
              </a:rPr>
              <a:t>New physics appears not much above the EW scale and regularises the quadratic divergences</a:t>
            </a:r>
            <a:r>
              <a:rPr lang="en-GB" sz="1600" dirty="0" smtClean="0">
                <a:solidFill>
                  <a:prstClr val="black"/>
                </a:solidFill>
                <a:latin typeface="Trebuchet MS"/>
                <a:ea typeface="Arial" charset="0"/>
                <a:cs typeface="Trebuchet MS"/>
              </a:rPr>
              <a:t> </a:t>
            </a:r>
            <a:endParaRPr lang="en-GB" sz="1600" dirty="0">
              <a:solidFill>
                <a:prstClr val="black"/>
              </a:solidFill>
              <a:latin typeface="Trebuchet MS"/>
              <a:ea typeface="Arial" charset="0"/>
              <a:cs typeface="Trebuchet MS"/>
            </a:endParaRPr>
          </a:p>
        </p:txBody>
      </p:sp>
      <p:sp>
        <p:nvSpPr>
          <p:cNvPr id="37" name="Text Box 6"/>
          <p:cNvSpPr txBox="1">
            <a:spLocks noChangeArrowheads="1"/>
          </p:cNvSpPr>
          <p:nvPr/>
        </p:nvSpPr>
        <p:spPr bwMode="auto">
          <a:xfrm>
            <a:off x="242888" y="3735388"/>
            <a:ext cx="4229042" cy="338554"/>
          </a:xfrm>
          <a:prstGeom prst="rect">
            <a:avLst/>
          </a:prstGeom>
          <a:noFill/>
          <a:ln w="3175">
            <a:noFill/>
            <a:miter lim="800000"/>
            <a:headEnd/>
            <a:tailEnd/>
          </a:ln>
          <a:effectLst/>
        </p:spPr>
        <p:txBody>
          <a:bodyPr wrap="none">
            <a:prstTxWarp prst="textNoShape">
              <a:avLst/>
            </a:prstTxWarp>
            <a:spAutoFit/>
          </a:bodyPr>
          <a:lstStyle/>
          <a:p>
            <a:pPr marL="342900" indent="-342900">
              <a:spcBef>
                <a:spcPct val="50000"/>
              </a:spcBef>
            </a:pPr>
            <a:r>
              <a:rPr lang="en-US" sz="1600" dirty="0">
                <a:solidFill>
                  <a:srgbClr val="66CCFF"/>
                </a:solidFill>
                <a:latin typeface="Trebuchet MS"/>
                <a:ea typeface="Arial" charset="0"/>
                <a:cs typeface="Trebuchet MS"/>
              </a:rPr>
              <a:t>Possible solutions to the hierarchy problem:</a:t>
            </a:r>
            <a:endParaRPr lang="fr-FR" sz="1600" dirty="0">
              <a:solidFill>
                <a:srgbClr val="66CCFF"/>
              </a:solidFill>
              <a:latin typeface="Trebuchet MS"/>
              <a:ea typeface="Arial" charset="0"/>
              <a:cs typeface="Trebuchet MS"/>
            </a:endParaRPr>
          </a:p>
        </p:txBody>
      </p:sp>
      <p:sp>
        <p:nvSpPr>
          <p:cNvPr id="42" name="AutoShape 11"/>
          <p:cNvSpPr>
            <a:spLocks noChangeAspect="1" noChangeArrowheads="1" noTextEdit="1"/>
          </p:cNvSpPr>
          <p:nvPr/>
        </p:nvSpPr>
        <p:spPr bwMode="auto">
          <a:xfrm>
            <a:off x="5629275" y="1341438"/>
            <a:ext cx="3095625" cy="2185987"/>
          </a:xfrm>
          <a:prstGeom prst="rect">
            <a:avLst/>
          </a:prstGeom>
          <a:noFill/>
          <a:ln w="3175">
            <a:solidFill>
              <a:schemeClr val="bg2"/>
            </a:solidFill>
            <a:miter lim="800000"/>
            <a:headEnd/>
            <a:tailEnd/>
          </a:ln>
        </p:spPr>
        <p:txBody>
          <a:bodyPr>
            <a:prstTxWarp prst="textNoShape">
              <a:avLst/>
            </a:prstTxWarp>
          </a:bodyPr>
          <a:lstStyle/>
          <a:p>
            <a:endParaRPr lang="en-GB">
              <a:solidFill>
                <a:prstClr val="black"/>
              </a:solidFill>
            </a:endParaRPr>
          </a:p>
        </p:txBody>
      </p:sp>
      <p:sp>
        <p:nvSpPr>
          <p:cNvPr id="16" name="Rectangle 15"/>
          <p:cNvSpPr/>
          <p:nvPr/>
        </p:nvSpPr>
        <p:spPr>
          <a:xfrm>
            <a:off x="250825" y="4754940"/>
            <a:ext cx="8713788" cy="338554"/>
          </a:xfrm>
          <a:prstGeom prst="rect">
            <a:avLst/>
          </a:prstGeom>
        </p:spPr>
        <p:txBody>
          <a:bodyPr wrap="square">
            <a:spAutoFit/>
          </a:bodyPr>
          <a:lstStyle/>
          <a:p>
            <a:pPr marL="342900" indent="-342900">
              <a:spcBef>
                <a:spcPct val="50000"/>
              </a:spcBef>
              <a:buFont typeface="Arial"/>
              <a:buChar char="•"/>
            </a:pPr>
            <a:r>
              <a:rPr lang="en-GB" sz="1600" dirty="0" smtClean="0">
                <a:solidFill>
                  <a:prstClr val="white"/>
                </a:solidFill>
                <a:latin typeface="Trebuchet MS"/>
                <a:ea typeface="Arial" charset="0"/>
                <a:cs typeface="Trebuchet MS"/>
              </a:rPr>
              <a:t>New physics modifies the running of the couplings, approaching GUT to the EW scale </a:t>
            </a:r>
          </a:p>
        </p:txBody>
      </p:sp>
      <p:sp>
        <p:nvSpPr>
          <p:cNvPr id="17" name="Rectangle 16"/>
          <p:cNvSpPr/>
          <p:nvPr/>
        </p:nvSpPr>
        <p:spPr>
          <a:xfrm>
            <a:off x="250825" y="5124272"/>
            <a:ext cx="8713788" cy="584776"/>
          </a:xfrm>
          <a:prstGeom prst="rect">
            <a:avLst/>
          </a:prstGeom>
        </p:spPr>
        <p:txBody>
          <a:bodyPr wrap="square">
            <a:spAutoFit/>
          </a:bodyPr>
          <a:lstStyle/>
          <a:p>
            <a:pPr marL="342900" indent="-342900">
              <a:spcBef>
                <a:spcPct val="50000"/>
              </a:spcBef>
              <a:buFont typeface="Arial"/>
              <a:buChar char="•"/>
            </a:pPr>
            <a:r>
              <a:rPr lang="en-GB" sz="1600" dirty="0" smtClean="0">
                <a:solidFill>
                  <a:prstClr val="white"/>
                </a:solidFill>
                <a:latin typeface="Trebuchet MS"/>
                <a:ea typeface="Arial" charset="0"/>
                <a:cs typeface="Trebuchet MS"/>
              </a:rPr>
              <a:t>Gravity is not as weak as we think, it’s only diluted in our 4D world but it is as strong as EW interactions at the </a:t>
            </a:r>
            <a:r>
              <a:rPr lang="en-GB" sz="1600" dirty="0" err="1" smtClean="0">
                <a:solidFill>
                  <a:prstClr val="white"/>
                </a:solidFill>
                <a:latin typeface="Trebuchet MS"/>
                <a:ea typeface="Arial" charset="0"/>
                <a:cs typeface="Trebuchet MS"/>
              </a:rPr>
              <a:t>TeV</a:t>
            </a:r>
            <a:r>
              <a:rPr lang="en-GB" sz="1600" dirty="0" smtClean="0">
                <a:solidFill>
                  <a:prstClr val="white"/>
                </a:solidFill>
                <a:latin typeface="Trebuchet MS"/>
                <a:ea typeface="Arial" charset="0"/>
                <a:cs typeface="Trebuchet MS"/>
              </a:rPr>
              <a:t> scale in, </a:t>
            </a:r>
            <a:r>
              <a:rPr lang="en-GB" sz="1600" i="1" dirty="0" smtClean="0">
                <a:solidFill>
                  <a:prstClr val="white"/>
                </a:solidFill>
                <a:latin typeface="Trebuchet MS"/>
                <a:ea typeface="Arial" charset="0"/>
                <a:cs typeface="Trebuchet MS"/>
              </a:rPr>
              <a:t>e.g.</a:t>
            </a:r>
            <a:r>
              <a:rPr lang="en-GB" sz="1600" dirty="0" smtClean="0">
                <a:solidFill>
                  <a:prstClr val="white"/>
                </a:solidFill>
                <a:latin typeface="Trebuchet MS"/>
                <a:ea typeface="Arial" charset="0"/>
                <a:cs typeface="Trebuchet MS"/>
              </a:rPr>
              <a:t>, 5 or more dimensions,  (</a:t>
            </a:r>
            <a:r>
              <a:rPr lang="en-GB" sz="1600" i="1" dirty="0" smtClean="0">
                <a:solidFill>
                  <a:prstClr val="white"/>
                </a:solidFill>
                <a:latin typeface="Trebuchet MS"/>
                <a:ea typeface="Arial" charset="0"/>
                <a:cs typeface="Trebuchet MS"/>
              </a:rPr>
              <a:t>M</a:t>
            </a:r>
            <a:r>
              <a:rPr lang="en-GB" sz="1600" baseline="-25000" dirty="0" smtClean="0">
                <a:solidFill>
                  <a:prstClr val="white"/>
                </a:solidFill>
                <a:latin typeface="Trebuchet MS"/>
                <a:ea typeface="Arial" charset="0"/>
                <a:cs typeface="Trebuchet MS"/>
              </a:rPr>
              <a:t>Pl</a:t>
            </a:r>
            <a:r>
              <a:rPr lang="en-GB" sz="1600" dirty="0" smtClean="0">
                <a:solidFill>
                  <a:prstClr val="white"/>
                </a:solidFill>
                <a:latin typeface="Trebuchet MS"/>
                <a:ea typeface="Arial" charset="0"/>
                <a:cs typeface="Trebuchet MS"/>
              </a:rPr>
              <a:t>)</a:t>
            </a:r>
            <a:r>
              <a:rPr lang="en-GB" sz="1600" baseline="30000" dirty="0" smtClean="0">
                <a:solidFill>
                  <a:prstClr val="white"/>
                </a:solidFill>
                <a:latin typeface="Trebuchet MS"/>
                <a:ea typeface="Arial" charset="0"/>
                <a:cs typeface="Trebuchet MS"/>
              </a:rPr>
              <a:t>5D</a:t>
            </a:r>
            <a:r>
              <a:rPr lang="en-GB" sz="1600" dirty="0" smtClean="0">
                <a:solidFill>
                  <a:prstClr val="white"/>
                </a:solidFill>
                <a:latin typeface="Trebuchet MS"/>
                <a:ea typeface="Arial" charset="0"/>
                <a:cs typeface="Trebuchet MS"/>
              </a:rPr>
              <a:t> ~ </a:t>
            </a:r>
            <a:r>
              <a:rPr lang="en-GB" sz="1600" i="1" dirty="0" err="1" smtClean="0">
                <a:solidFill>
                  <a:prstClr val="white"/>
                </a:solidFill>
                <a:latin typeface="Trebuchet MS"/>
                <a:ea typeface="Arial" charset="0"/>
                <a:cs typeface="Trebuchet MS"/>
              </a:rPr>
              <a:t>O</a:t>
            </a:r>
            <a:r>
              <a:rPr lang="en-GB" sz="1600" dirty="0" err="1" smtClean="0">
                <a:solidFill>
                  <a:prstClr val="white"/>
                </a:solidFill>
                <a:latin typeface="Trebuchet MS"/>
                <a:ea typeface="Arial" charset="0"/>
                <a:cs typeface="Trebuchet MS"/>
              </a:rPr>
              <a:t>(TeV</a:t>
            </a:r>
            <a:r>
              <a:rPr lang="en-GB" sz="1600" dirty="0" smtClean="0">
                <a:solidFill>
                  <a:prstClr val="white"/>
                </a:solidFill>
                <a:latin typeface="Trebuchet MS"/>
                <a:ea typeface="Arial" charset="0"/>
                <a:cs typeface="Trebuchet MS"/>
              </a:rPr>
              <a:t>)</a:t>
            </a:r>
          </a:p>
        </p:txBody>
      </p:sp>
      <p:pic>
        <p:nvPicPr>
          <p:cNvPr id="19" name="Picture 14"/>
          <p:cNvPicPr>
            <a:picLocks noChangeAspect="1" noChangeArrowheads="1"/>
          </p:cNvPicPr>
          <p:nvPr/>
        </p:nvPicPr>
        <p:blipFill>
          <a:blip r:embed="rId2">
            <a:clrChange>
              <a:clrFrom>
                <a:srgbClr val="FEFEFE"/>
              </a:clrFrom>
              <a:clrTo>
                <a:srgbClr val="FEFEFE">
                  <a:alpha val="0"/>
                </a:srgbClr>
              </a:clrTo>
            </a:clrChange>
          </a:blip>
          <a:srcRect l="4965" t="813" r="3993" b="2339"/>
          <a:stretch>
            <a:fillRect/>
          </a:stretch>
        </p:blipFill>
        <p:spPr bwMode="auto">
          <a:xfrm>
            <a:off x="5629275" y="1341438"/>
            <a:ext cx="3094038" cy="2187575"/>
          </a:xfrm>
          <a:prstGeom prst="rect">
            <a:avLst/>
          </a:prstGeom>
          <a:noFill/>
          <a:ln w="3175">
            <a:solidFill>
              <a:schemeClr val="bg2"/>
            </a:solid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9" name="Rectangle 8"/>
          <p:cNvSpPr>
            <a:spLocks noChangeArrowheads="1"/>
          </p:cNvSpPr>
          <p:nvPr/>
        </p:nvSpPr>
        <p:spPr bwMode="auto">
          <a:xfrm>
            <a:off x="5364163" y="1052513"/>
            <a:ext cx="3600450" cy="2736850"/>
          </a:xfrm>
          <a:prstGeom prst="rect">
            <a:avLst/>
          </a:prstGeom>
          <a:solidFill>
            <a:srgbClr val="292929"/>
          </a:solidFill>
          <a:ln w="3175">
            <a:solidFill>
              <a:srgbClr val="99FF66"/>
            </a:solidFill>
            <a:miter lim="800000"/>
            <a:headEnd/>
            <a:tailEnd/>
          </a:ln>
          <a:effectLst>
            <a:outerShdw blurRad="63500" dist="107763" dir="2700000" algn="ctr" rotWithShape="0">
              <a:srgbClr val="4D4D4D">
                <a:alpha val="50000"/>
              </a:srgbClr>
            </a:outerShdw>
          </a:effectLst>
        </p:spPr>
        <p:txBody>
          <a:bodyPr anchor="ctr">
            <a:prstTxWarp prst="textNoShape">
              <a:avLst/>
            </a:prstTxWarp>
            <a:spAutoFit/>
          </a:bodyPr>
          <a:lstStyle/>
          <a:p>
            <a:endParaRPr lang="en-GB">
              <a:solidFill>
                <a:prstClr val="black"/>
              </a:solidFill>
            </a:endParaRPr>
          </a:p>
        </p:txBody>
      </p:sp>
      <p:pic>
        <p:nvPicPr>
          <p:cNvPr id="46" name="Picture 15" descr="gals1b"/>
          <p:cNvPicPr>
            <a:picLocks noChangeAspect="1" noChangeArrowheads="1"/>
          </p:cNvPicPr>
          <p:nvPr/>
        </p:nvPicPr>
        <p:blipFill>
          <a:blip r:embed="rId2"/>
          <a:srcRect/>
          <a:stretch>
            <a:fillRect/>
          </a:stretch>
        </p:blipFill>
        <p:spPr bwMode="auto">
          <a:xfrm>
            <a:off x="5632450" y="1341438"/>
            <a:ext cx="3101975" cy="2184400"/>
          </a:xfrm>
          <a:prstGeom prst="rect">
            <a:avLst/>
          </a:prstGeom>
          <a:noFill/>
          <a:ln w="9525">
            <a:solidFill>
              <a:schemeClr val="bg2"/>
            </a:solidFill>
            <a:miter lim="800000"/>
            <a:headEnd/>
            <a:tailEnd/>
          </a:ln>
        </p:spPr>
      </p:pic>
      <p:sp>
        <p:nvSpPr>
          <p:cNvPr id="33"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The </a:t>
            </a:r>
            <a:r>
              <a:rPr lang="en-US" sz="3200" dirty="0" smtClean="0">
                <a:solidFill>
                  <a:prstClr val="white"/>
                </a:solidFill>
                <a:latin typeface="Trebuchet MS"/>
                <a:cs typeface="Trebuchet MS"/>
              </a:rPr>
              <a:t>“Gauge Hierarchy Problem”</a:t>
            </a:r>
            <a:endParaRPr lang="en-US" sz="2000" dirty="0">
              <a:solidFill>
                <a:prstClr val="white"/>
              </a:solidFill>
              <a:latin typeface="Trebuchet MS"/>
              <a:cs typeface="Trebuchet MS"/>
            </a:endParaRPr>
          </a:p>
        </p:txBody>
      </p:sp>
      <p:sp>
        <p:nvSpPr>
          <p:cNvPr id="36" name="Text Box 5"/>
          <p:cNvSpPr txBox="1">
            <a:spLocks noChangeArrowheads="1"/>
          </p:cNvSpPr>
          <p:nvPr/>
        </p:nvSpPr>
        <p:spPr bwMode="auto">
          <a:xfrm>
            <a:off x="250825" y="4167188"/>
            <a:ext cx="8893175" cy="584776"/>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GB" sz="1600" dirty="0">
                <a:solidFill>
                  <a:prstClr val="white"/>
                </a:solidFill>
                <a:latin typeface="Trebuchet MS"/>
                <a:ea typeface="Arial" charset="0"/>
                <a:cs typeface="Trebuchet MS"/>
              </a:rPr>
              <a:t>New physics appears not much above the EW scale and regularises the quadratic divergences</a:t>
            </a:r>
            <a:r>
              <a:rPr lang="en-GB" sz="1600" dirty="0" smtClean="0">
                <a:solidFill>
                  <a:prstClr val="black"/>
                </a:solidFill>
                <a:latin typeface="Trebuchet MS"/>
                <a:ea typeface="Arial" charset="0"/>
                <a:cs typeface="Trebuchet MS"/>
              </a:rPr>
              <a:t> </a:t>
            </a:r>
            <a:endParaRPr lang="en-GB" sz="1600" dirty="0">
              <a:solidFill>
                <a:prstClr val="black"/>
              </a:solidFill>
              <a:latin typeface="Trebuchet MS"/>
              <a:ea typeface="Arial" charset="0"/>
              <a:cs typeface="Trebuchet MS"/>
            </a:endParaRPr>
          </a:p>
        </p:txBody>
      </p:sp>
      <p:sp>
        <p:nvSpPr>
          <p:cNvPr id="37" name="Text Box 6"/>
          <p:cNvSpPr txBox="1">
            <a:spLocks noChangeArrowheads="1"/>
          </p:cNvSpPr>
          <p:nvPr/>
        </p:nvSpPr>
        <p:spPr bwMode="auto">
          <a:xfrm>
            <a:off x="242888" y="3735388"/>
            <a:ext cx="4229042" cy="338554"/>
          </a:xfrm>
          <a:prstGeom prst="rect">
            <a:avLst/>
          </a:prstGeom>
          <a:noFill/>
          <a:ln w="3175">
            <a:noFill/>
            <a:miter lim="800000"/>
            <a:headEnd/>
            <a:tailEnd/>
          </a:ln>
          <a:effectLst/>
        </p:spPr>
        <p:txBody>
          <a:bodyPr wrap="none">
            <a:prstTxWarp prst="textNoShape">
              <a:avLst/>
            </a:prstTxWarp>
            <a:spAutoFit/>
          </a:bodyPr>
          <a:lstStyle/>
          <a:p>
            <a:pPr marL="342900" indent="-342900">
              <a:spcBef>
                <a:spcPct val="50000"/>
              </a:spcBef>
            </a:pPr>
            <a:r>
              <a:rPr lang="en-US" sz="1600" dirty="0">
                <a:solidFill>
                  <a:srgbClr val="66CCFF"/>
                </a:solidFill>
                <a:latin typeface="Trebuchet MS"/>
                <a:ea typeface="Arial" charset="0"/>
                <a:cs typeface="Trebuchet MS"/>
              </a:rPr>
              <a:t>Possible solutions to the hierarchy problem:</a:t>
            </a:r>
            <a:endParaRPr lang="fr-FR" sz="1600" dirty="0">
              <a:solidFill>
                <a:srgbClr val="66CCFF"/>
              </a:solidFill>
              <a:latin typeface="Trebuchet MS"/>
              <a:ea typeface="Arial" charset="0"/>
              <a:cs typeface="Trebuchet MS"/>
            </a:endParaRPr>
          </a:p>
        </p:txBody>
      </p:sp>
      <p:sp>
        <p:nvSpPr>
          <p:cNvPr id="42" name="AutoShape 11"/>
          <p:cNvSpPr>
            <a:spLocks noChangeAspect="1" noChangeArrowheads="1" noTextEdit="1"/>
          </p:cNvSpPr>
          <p:nvPr/>
        </p:nvSpPr>
        <p:spPr bwMode="auto">
          <a:xfrm>
            <a:off x="5629275" y="1341438"/>
            <a:ext cx="3095625" cy="2185987"/>
          </a:xfrm>
          <a:prstGeom prst="rect">
            <a:avLst/>
          </a:prstGeom>
          <a:noFill/>
          <a:ln w="3175">
            <a:solidFill>
              <a:schemeClr val="bg2"/>
            </a:solidFill>
            <a:miter lim="800000"/>
            <a:headEnd/>
            <a:tailEnd/>
          </a:ln>
        </p:spPr>
        <p:txBody>
          <a:bodyPr>
            <a:prstTxWarp prst="textNoShape">
              <a:avLst/>
            </a:prstTxWarp>
          </a:bodyPr>
          <a:lstStyle/>
          <a:p>
            <a:endParaRPr lang="en-GB">
              <a:solidFill>
                <a:prstClr val="black"/>
              </a:solidFill>
            </a:endParaRPr>
          </a:p>
        </p:txBody>
      </p:sp>
      <p:sp>
        <p:nvSpPr>
          <p:cNvPr id="16" name="Rectangle 15"/>
          <p:cNvSpPr/>
          <p:nvPr/>
        </p:nvSpPr>
        <p:spPr>
          <a:xfrm>
            <a:off x="250825" y="4754940"/>
            <a:ext cx="8713788" cy="338554"/>
          </a:xfrm>
          <a:prstGeom prst="rect">
            <a:avLst/>
          </a:prstGeom>
        </p:spPr>
        <p:txBody>
          <a:bodyPr wrap="square">
            <a:spAutoFit/>
          </a:bodyPr>
          <a:lstStyle/>
          <a:p>
            <a:pPr marL="342900" indent="-342900">
              <a:spcBef>
                <a:spcPct val="50000"/>
              </a:spcBef>
              <a:buFont typeface="Arial"/>
              <a:buChar char="•"/>
            </a:pPr>
            <a:r>
              <a:rPr lang="en-GB" sz="1600" dirty="0" smtClean="0">
                <a:solidFill>
                  <a:prstClr val="white"/>
                </a:solidFill>
                <a:latin typeface="Trebuchet MS"/>
                <a:ea typeface="Arial" charset="0"/>
                <a:cs typeface="Trebuchet MS"/>
              </a:rPr>
              <a:t>New physics modifies the running of the couplings, approaching GUT to the EW scale </a:t>
            </a:r>
          </a:p>
        </p:txBody>
      </p:sp>
      <p:sp>
        <p:nvSpPr>
          <p:cNvPr id="17" name="Rectangle 16"/>
          <p:cNvSpPr/>
          <p:nvPr/>
        </p:nvSpPr>
        <p:spPr>
          <a:xfrm>
            <a:off x="250825" y="5124272"/>
            <a:ext cx="8713788" cy="584776"/>
          </a:xfrm>
          <a:prstGeom prst="rect">
            <a:avLst/>
          </a:prstGeom>
        </p:spPr>
        <p:txBody>
          <a:bodyPr wrap="square">
            <a:spAutoFit/>
          </a:bodyPr>
          <a:lstStyle/>
          <a:p>
            <a:pPr marL="342900" indent="-342900">
              <a:spcBef>
                <a:spcPct val="50000"/>
              </a:spcBef>
              <a:buFont typeface="Arial"/>
              <a:buChar char="•"/>
            </a:pPr>
            <a:r>
              <a:rPr lang="en-GB" sz="1600" dirty="0" smtClean="0">
                <a:solidFill>
                  <a:prstClr val="white"/>
                </a:solidFill>
                <a:latin typeface="Trebuchet MS"/>
                <a:ea typeface="Arial" charset="0"/>
                <a:cs typeface="Trebuchet MS"/>
              </a:rPr>
              <a:t>Gravity is not as weak as we think, it’s only diluted in our 4D world but it is as strong as EW interactions at the </a:t>
            </a:r>
            <a:r>
              <a:rPr lang="en-GB" sz="1600" dirty="0" err="1" smtClean="0">
                <a:solidFill>
                  <a:prstClr val="white"/>
                </a:solidFill>
                <a:latin typeface="Trebuchet MS"/>
                <a:ea typeface="Arial" charset="0"/>
                <a:cs typeface="Trebuchet MS"/>
              </a:rPr>
              <a:t>TeV</a:t>
            </a:r>
            <a:r>
              <a:rPr lang="en-GB" sz="1600" dirty="0" smtClean="0">
                <a:solidFill>
                  <a:prstClr val="white"/>
                </a:solidFill>
                <a:latin typeface="Trebuchet MS"/>
                <a:ea typeface="Arial" charset="0"/>
                <a:cs typeface="Trebuchet MS"/>
              </a:rPr>
              <a:t> scale in, </a:t>
            </a:r>
            <a:r>
              <a:rPr lang="en-GB" sz="1600" i="1" dirty="0" smtClean="0">
                <a:solidFill>
                  <a:prstClr val="white"/>
                </a:solidFill>
                <a:latin typeface="Trebuchet MS"/>
                <a:ea typeface="Arial" charset="0"/>
                <a:cs typeface="Trebuchet MS"/>
              </a:rPr>
              <a:t>e.g.</a:t>
            </a:r>
            <a:r>
              <a:rPr lang="en-GB" sz="1600" dirty="0" smtClean="0">
                <a:solidFill>
                  <a:prstClr val="white"/>
                </a:solidFill>
                <a:latin typeface="Trebuchet MS"/>
                <a:ea typeface="Arial" charset="0"/>
                <a:cs typeface="Trebuchet MS"/>
              </a:rPr>
              <a:t>, 5 or more dimensions,  (</a:t>
            </a:r>
            <a:r>
              <a:rPr lang="en-GB" sz="1600" i="1" dirty="0" smtClean="0">
                <a:solidFill>
                  <a:prstClr val="white"/>
                </a:solidFill>
                <a:latin typeface="Trebuchet MS"/>
                <a:ea typeface="Arial" charset="0"/>
                <a:cs typeface="Trebuchet MS"/>
              </a:rPr>
              <a:t>M</a:t>
            </a:r>
            <a:r>
              <a:rPr lang="en-GB" sz="1600" baseline="-25000" dirty="0" smtClean="0">
                <a:solidFill>
                  <a:prstClr val="white"/>
                </a:solidFill>
                <a:latin typeface="Trebuchet MS"/>
                <a:ea typeface="Arial" charset="0"/>
                <a:cs typeface="Trebuchet MS"/>
              </a:rPr>
              <a:t>Pl</a:t>
            </a:r>
            <a:r>
              <a:rPr lang="en-GB" sz="1600" dirty="0" smtClean="0">
                <a:solidFill>
                  <a:prstClr val="white"/>
                </a:solidFill>
                <a:latin typeface="Trebuchet MS"/>
                <a:ea typeface="Arial" charset="0"/>
                <a:cs typeface="Trebuchet MS"/>
              </a:rPr>
              <a:t>)</a:t>
            </a:r>
            <a:r>
              <a:rPr lang="en-GB" sz="1600" baseline="30000" dirty="0" smtClean="0">
                <a:solidFill>
                  <a:prstClr val="white"/>
                </a:solidFill>
                <a:latin typeface="Trebuchet MS"/>
                <a:ea typeface="Arial" charset="0"/>
                <a:cs typeface="Trebuchet MS"/>
              </a:rPr>
              <a:t>5D</a:t>
            </a:r>
            <a:r>
              <a:rPr lang="en-GB" sz="1600" dirty="0" smtClean="0">
                <a:solidFill>
                  <a:prstClr val="white"/>
                </a:solidFill>
                <a:latin typeface="Trebuchet MS"/>
                <a:ea typeface="Arial" charset="0"/>
                <a:cs typeface="Trebuchet MS"/>
              </a:rPr>
              <a:t> ~ </a:t>
            </a:r>
            <a:r>
              <a:rPr lang="en-GB" sz="1600" i="1" dirty="0" err="1" smtClean="0">
                <a:solidFill>
                  <a:prstClr val="white"/>
                </a:solidFill>
                <a:latin typeface="Trebuchet MS"/>
                <a:ea typeface="Arial" charset="0"/>
                <a:cs typeface="Trebuchet MS"/>
              </a:rPr>
              <a:t>O</a:t>
            </a:r>
            <a:r>
              <a:rPr lang="en-GB" sz="1600" dirty="0" err="1" smtClean="0">
                <a:solidFill>
                  <a:prstClr val="white"/>
                </a:solidFill>
                <a:latin typeface="Trebuchet MS"/>
                <a:ea typeface="Arial" charset="0"/>
                <a:cs typeface="Trebuchet MS"/>
              </a:rPr>
              <a:t>(TeV</a:t>
            </a:r>
            <a:r>
              <a:rPr lang="en-GB" sz="1600" dirty="0" smtClean="0">
                <a:solidFill>
                  <a:prstClr val="white"/>
                </a:solidFill>
                <a:latin typeface="Trebuchet MS"/>
                <a:ea typeface="Arial" charset="0"/>
                <a:cs typeface="Trebuchet MS"/>
              </a:rPr>
              <a:t>)</a:t>
            </a:r>
          </a:p>
        </p:txBody>
      </p:sp>
      <p:sp>
        <p:nvSpPr>
          <p:cNvPr id="18" name="Rectangle 17"/>
          <p:cNvSpPr/>
          <p:nvPr/>
        </p:nvSpPr>
        <p:spPr>
          <a:xfrm>
            <a:off x="250825" y="5739824"/>
            <a:ext cx="8713788" cy="584776"/>
          </a:xfrm>
          <a:prstGeom prst="rect">
            <a:avLst/>
          </a:prstGeom>
        </p:spPr>
        <p:txBody>
          <a:bodyPr wrap="square">
            <a:spAutoFit/>
          </a:bodyPr>
          <a:lstStyle/>
          <a:p>
            <a:pPr marL="342900" indent="-342900">
              <a:spcBef>
                <a:spcPct val="50000"/>
              </a:spcBef>
              <a:buFont typeface="Arial"/>
              <a:buChar char="•"/>
            </a:pPr>
            <a:r>
              <a:rPr lang="en-GB" sz="1600" dirty="0" smtClean="0">
                <a:solidFill>
                  <a:prstClr val="white"/>
                </a:solidFill>
                <a:latin typeface="Trebuchet MS"/>
                <a:ea typeface="Arial" charset="0"/>
                <a:cs typeface="Trebuchet MS"/>
              </a:rPr>
              <a:t>The theory is </a:t>
            </a:r>
            <a:r>
              <a:rPr lang="en-GB" sz="1600" dirty="0" err="1" smtClean="0">
                <a:solidFill>
                  <a:prstClr val="white"/>
                </a:solidFill>
                <a:latin typeface="Trebuchet MS"/>
                <a:ea typeface="Arial" charset="0"/>
                <a:cs typeface="Trebuchet MS"/>
              </a:rPr>
              <a:t>finetuned</a:t>
            </a:r>
            <a:r>
              <a:rPr lang="en-GB" sz="1600" dirty="0" smtClean="0">
                <a:solidFill>
                  <a:prstClr val="white"/>
                </a:solidFill>
                <a:latin typeface="Trebuchet MS"/>
                <a:ea typeface="Arial" charset="0"/>
                <a:cs typeface="Trebuchet MS"/>
              </a:rPr>
              <a:t>: explanation for parameter values is statistical rather than dynamic </a:t>
            </a:r>
            <a:r>
              <a:rPr lang="en-GB" sz="1400" dirty="0" smtClean="0">
                <a:solidFill>
                  <a:prstClr val="white"/>
                </a:solidFill>
                <a:latin typeface="Trebuchet MS"/>
                <a:ea typeface="Arial" charset="0"/>
                <a:cs typeface="Trebuchet MS"/>
              </a:rPr>
              <a:t>(</a:t>
            </a:r>
            <a:r>
              <a:rPr lang="en-GB" sz="1400" dirty="0" err="1" smtClean="0">
                <a:solidFill>
                  <a:prstClr val="white"/>
                </a:solidFill>
                <a:latin typeface="Trebuchet MS"/>
                <a:ea typeface="Arial" charset="0"/>
                <a:cs typeface="Trebuchet MS"/>
              </a:rPr>
              <a:t>anthropic</a:t>
            </a:r>
            <a:r>
              <a:rPr lang="en-GB" sz="1400" dirty="0" smtClean="0">
                <a:solidFill>
                  <a:prstClr val="white"/>
                </a:solidFill>
                <a:latin typeface="Trebuchet MS"/>
                <a:ea typeface="Arial" charset="0"/>
                <a:cs typeface="Trebuchet MS"/>
              </a:rPr>
              <a:t> </a:t>
            </a:r>
            <a:r>
              <a:rPr lang="en-GB" sz="1400" dirty="0" err="1" smtClean="0">
                <a:solidFill>
                  <a:prstClr val="white"/>
                </a:solidFill>
                <a:latin typeface="Trebuchet MS"/>
                <a:ea typeface="Arial" charset="0"/>
                <a:cs typeface="Trebuchet MS"/>
              </a:rPr>
              <a:t>multiverse</a:t>
            </a:r>
            <a:r>
              <a:rPr lang="en-GB" sz="1400" dirty="0" smtClean="0">
                <a:solidFill>
                  <a:prstClr val="white"/>
                </a:solidFill>
                <a:latin typeface="Trebuchet MS"/>
                <a:ea typeface="Arial" charset="0"/>
                <a:cs typeface="Trebuchet MS"/>
              </a:rPr>
              <a:t> solution)</a:t>
            </a:r>
            <a:endParaRPr lang="en-GB" sz="1600" dirty="0">
              <a:solidFill>
                <a:prstClr val="white"/>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5" name="AutoShape 2"/>
          <p:cNvSpPr>
            <a:spLocks noChangeAspect="1" noChangeArrowheads="1"/>
          </p:cNvSpPr>
          <p:nvPr/>
        </p:nvSpPr>
        <p:spPr bwMode="auto">
          <a:xfrm>
            <a:off x="1954213" y="504825"/>
            <a:ext cx="5237162" cy="5051425"/>
          </a:xfrm>
          <a:custGeom>
            <a:avLst/>
            <a:gdLst>
              <a:gd name="G0" fmla="+- 10800 0 0"/>
              <a:gd name="G1" fmla="+- 21600 0 10800"/>
              <a:gd name="G2" fmla="+- 21600 0 10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800" y="10800"/>
                </a:moveTo>
                <a:cubicBezTo>
                  <a:pt x="10800" y="10800"/>
                  <a:pt x="10800" y="10800"/>
                  <a:pt x="10800" y="10800"/>
                </a:cubicBezTo>
                <a:cubicBezTo>
                  <a:pt x="10800" y="10800"/>
                  <a:pt x="10800" y="10800"/>
                  <a:pt x="10800" y="10800"/>
                </a:cubicBezTo>
                <a:cubicBezTo>
                  <a:pt x="10800" y="10800"/>
                  <a:pt x="10800" y="10800"/>
                  <a:pt x="10800" y="10800"/>
                </a:cubicBezTo>
                <a:cubicBezTo>
                  <a:pt x="10800" y="10800"/>
                  <a:pt x="10800" y="10800"/>
                  <a:pt x="10800" y="10800"/>
                </a:cubicBezTo>
                <a:close/>
              </a:path>
            </a:pathLst>
          </a:custGeom>
          <a:solidFill>
            <a:srgbClr val="FF4B4B"/>
          </a:solidFill>
          <a:ln w="3175">
            <a:noFill/>
            <a:round/>
            <a:headEnd/>
            <a:tailEnd/>
          </a:ln>
          <a:effectLst>
            <a:glow rad="101600">
              <a:schemeClr val="accent6">
                <a:lumMod val="60000"/>
                <a:lumOff val="40000"/>
                <a:alpha val="75000"/>
              </a:schemeClr>
            </a:glow>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sp>
        <p:nvSpPr>
          <p:cNvPr id="6" name="Rectangle 3"/>
          <p:cNvSpPr>
            <a:spLocks noChangeArrowheads="1"/>
          </p:cNvSpPr>
          <p:nvPr/>
        </p:nvSpPr>
        <p:spPr bwMode="auto">
          <a:xfrm>
            <a:off x="2403475" y="2625725"/>
            <a:ext cx="4321175" cy="811213"/>
          </a:xfrm>
          <a:prstGeom prst="rect">
            <a:avLst/>
          </a:prstGeom>
          <a:solidFill>
            <a:sysClr val="window" lastClr="FFFFFF"/>
          </a:solidFill>
          <a:ln w="3175">
            <a:noFill/>
            <a:miter lim="800000"/>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sp>
        <p:nvSpPr>
          <p:cNvPr id="7" name="Text Box 6"/>
          <p:cNvSpPr txBox="1">
            <a:spLocks noChangeArrowheads="1"/>
          </p:cNvSpPr>
          <p:nvPr/>
        </p:nvSpPr>
        <p:spPr bwMode="auto">
          <a:xfrm>
            <a:off x="2403475" y="2755900"/>
            <a:ext cx="4321175" cy="525401"/>
          </a:xfrm>
          <a:prstGeom prst="rect">
            <a:avLst/>
          </a:prstGeom>
          <a:noFill/>
          <a:ln w="3175">
            <a:noFill/>
            <a:miter lim="800000"/>
            <a:headEnd/>
            <a:tailEnd/>
          </a:ln>
          <a:effectLst/>
        </p:spPr>
        <p:txBody>
          <a:bodyPr lIns="90000" tIns="46800" rIns="90000" bIns="46800">
            <a:prstTxWarp prst="textNoShape">
              <a:avLst/>
            </a:prstTxWarp>
            <a:spAutoFit/>
          </a:bodyPr>
          <a:lstStyle/>
          <a:p>
            <a:pPr algn="ctr" defTabSz="914400" fontAlgn="auto">
              <a:spcBef>
                <a:spcPts val="0"/>
              </a:spcBef>
              <a:spcAft>
                <a:spcPts val="0"/>
              </a:spcAft>
              <a:defRPr/>
            </a:pPr>
            <a:r>
              <a:rPr lang="en-GB" sz="2800" b="1" kern="0" dirty="0">
                <a:solidFill>
                  <a:srgbClr val="4D4D4D"/>
                </a:solidFill>
                <a:latin typeface="Trebuchet MS"/>
                <a:cs typeface="Trebuchet MS"/>
              </a:rPr>
              <a:t>S </a:t>
            </a:r>
            <a:r>
              <a:rPr lang="en-GB" sz="2800" b="1" kern="0" dirty="0" err="1">
                <a:solidFill>
                  <a:srgbClr val="4D4D4D"/>
                </a:solidFill>
                <a:latin typeface="Trebuchet MS"/>
                <a:cs typeface="Trebuchet MS"/>
              </a:rPr>
              <a:t>t</a:t>
            </a:r>
            <a:r>
              <a:rPr lang="en-GB" sz="2800" b="1" kern="0" dirty="0">
                <a:solidFill>
                  <a:srgbClr val="4D4D4D"/>
                </a:solidFill>
                <a:latin typeface="Trebuchet MS"/>
                <a:cs typeface="Trebuchet MS"/>
              </a:rPr>
              <a:t> a </a:t>
            </a:r>
            <a:r>
              <a:rPr lang="en-GB" sz="2800" b="1" kern="0" dirty="0" err="1">
                <a:solidFill>
                  <a:srgbClr val="4D4D4D"/>
                </a:solidFill>
                <a:latin typeface="Trebuchet MS"/>
                <a:cs typeface="Trebuchet MS"/>
              </a:rPr>
              <a:t>n</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d</a:t>
            </a:r>
            <a:r>
              <a:rPr lang="en-GB" sz="2800" b="1" kern="0" dirty="0">
                <a:solidFill>
                  <a:srgbClr val="4D4D4D"/>
                </a:solidFill>
                <a:latin typeface="Trebuchet MS"/>
                <a:cs typeface="Trebuchet MS"/>
              </a:rPr>
              <a:t> a </a:t>
            </a:r>
            <a:r>
              <a:rPr lang="en-GB" sz="2800" b="1" kern="0" dirty="0" err="1">
                <a:solidFill>
                  <a:srgbClr val="4D4D4D"/>
                </a:solidFill>
                <a:latin typeface="Trebuchet MS"/>
                <a:cs typeface="Trebuchet MS"/>
              </a:rPr>
              <a:t>r</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d</a:t>
            </a:r>
            <a:r>
              <a:rPr lang="en-GB" sz="2800" b="1" kern="0" dirty="0">
                <a:solidFill>
                  <a:srgbClr val="4D4D4D"/>
                </a:solidFill>
                <a:latin typeface="Trebuchet MS"/>
                <a:cs typeface="Trebuchet MS"/>
              </a:rPr>
              <a:t>   M </a:t>
            </a:r>
            <a:r>
              <a:rPr lang="en-GB" sz="2800" b="1" kern="0" dirty="0" err="1">
                <a:solidFill>
                  <a:srgbClr val="4D4D4D"/>
                </a:solidFill>
                <a:latin typeface="Trebuchet MS"/>
                <a:cs typeface="Trebuchet MS"/>
              </a:rPr>
              <a:t>o</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d</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e</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l</a:t>
            </a:r>
            <a:endParaRPr lang="en-GB" sz="2800" b="1" kern="0" dirty="0">
              <a:solidFill>
                <a:srgbClr val="4D4D4D"/>
              </a:solidFill>
              <a:latin typeface="Trebuchet MS"/>
              <a:cs typeface="Trebuchet MS"/>
            </a:endParaRPr>
          </a:p>
        </p:txBody>
      </p:sp>
    </p:spTree>
  </p:cSld>
  <p:clrMapOvr>
    <a:masterClrMapping/>
  </p:clrMapOvr>
  <p:transition spd="slow">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5" name="AutoShape 2"/>
          <p:cNvSpPr>
            <a:spLocks noChangeAspect="1" noChangeArrowheads="1"/>
          </p:cNvSpPr>
          <p:nvPr/>
        </p:nvSpPr>
        <p:spPr bwMode="auto">
          <a:xfrm>
            <a:off x="1954213" y="504825"/>
            <a:ext cx="5237162" cy="5051425"/>
          </a:xfrm>
          <a:custGeom>
            <a:avLst/>
            <a:gdLst>
              <a:gd name="G0" fmla="+- 10800 0 0"/>
              <a:gd name="G1" fmla="+- 21600 0 10800"/>
              <a:gd name="G2" fmla="+- 21600 0 10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800" y="10800"/>
                </a:moveTo>
                <a:cubicBezTo>
                  <a:pt x="10800" y="10800"/>
                  <a:pt x="10800" y="10800"/>
                  <a:pt x="10800" y="10800"/>
                </a:cubicBezTo>
                <a:cubicBezTo>
                  <a:pt x="10800" y="10800"/>
                  <a:pt x="10800" y="10800"/>
                  <a:pt x="10800" y="10800"/>
                </a:cubicBezTo>
                <a:cubicBezTo>
                  <a:pt x="10800" y="10800"/>
                  <a:pt x="10800" y="10800"/>
                  <a:pt x="10800" y="10800"/>
                </a:cubicBezTo>
                <a:cubicBezTo>
                  <a:pt x="10800" y="10800"/>
                  <a:pt x="10800" y="10800"/>
                  <a:pt x="10800" y="10800"/>
                </a:cubicBezTo>
                <a:close/>
              </a:path>
            </a:pathLst>
          </a:custGeom>
          <a:solidFill>
            <a:schemeClr val="accent5">
              <a:lumMod val="60000"/>
              <a:lumOff val="40000"/>
            </a:schemeClr>
          </a:solidFill>
          <a:ln w="3175">
            <a:noFill/>
            <a:round/>
            <a:headEnd/>
            <a:tailEnd/>
          </a:ln>
          <a:effectLst>
            <a:glow rad="101600">
              <a:schemeClr val="accent5">
                <a:lumMod val="60000"/>
                <a:lumOff val="40000"/>
                <a:alpha val="75000"/>
              </a:schemeClr>
            </a:glow>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smtClean="0">
              <a:solidFill>
                <a:sysClr val="windowText" lastClr="000000"/>
              </a:solidFill>
            </a:endParaRPr>
          </a:p>
        </p:txBody>
      </p:sp>
      <p:sp>
        <p:nvSpPr>
          <p:cNvPr id="7" name="Text Box 6"/>
          <p:cNvSpPr txBox="1">
            <a:spLocks noChangeArrowheads="1"/>
          </p:cNvSpPr>
          <p:nvPr/>
        </p:nvSpPr>
        <p:spPr bwMode="auto">
          <a:xfrm>
            <a:off x="2403475" y="2548912"/>
            <a:ext cx="4321175" cy="956288"/>
          </a:xfrm>
          <a:prstGeom prst="rect">
            <a:avLst/>
          </a:prstGeom>
          <a:noFill/>
          <a:ln w="3175">
            <a:noFill/>
            <a:miter lim="800000"/>
            <a:headEnd/>
            <a:tailEnd/>
          </a:ln>
          <a:effectLst/>
        </p:spPr>
        <p:txBody>
          <a:bodyPr lIns="90000" tIns="46800" rIns="90000" bIns="46800">
            <a:prstTxWarp prst="textNoShape">
              <a:avLst/>
            </a:prstTxWarp>
            <a:spAutoFit/>
          </a:bodyPr>
          <a:lstStyle/>
          <a:p>
            <a:pPr algn="ctr" defTabSz="914400" fontAlgn="auto">
              <a:spcBef>
                <a:spcPts val="0"/>
              </a:spcBef>
              <a:spcAft>
                <a:spcPts val="0"/>
              </a:spcAft>
              <a:defRPr/>
            </a:pPr>
            <a:r>
              <a:rPr lang="en-GB" sz="2800" b="1" kern="0" dirty="0" smtClean="0">
                <a:solidFill>
                  <a:srgbClr val="4D4D4D"/>
                </a:solidFill>
                <a:latin typeface="Trebuchet MS"/>
                <a:cs typeface="Trebuchet MS"/>
              </a:rPr>
              <a:t>E </a:t>
            </a:r>
            <a:r>
              <a:rPr lang="en-GB" sz="2800" b="1" kern="0" dirty="0" err="1" smtClean="0">
                <a:solidFill>
                  <a:srgbClr val="4D4D4D"/>
                </a:solidFill>
                <a:latin typeface="Trebuchet MS"/>
                <a:cs typeface="Trebuchet MS"/>
              </a:rPr>
              <a:t>x</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t</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e</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n</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d</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i</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n</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g</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t</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h</a:t>
            </a:r>
            <a:r>
              <a:rPr lang="en-GB" sz="2800" b="1" kern="0" dirty="0" smtClean="0">
                <a:solidFill>
                  <a:srgbClr val="4D4D4D"/>
                </a:solidFill>
                <a:latin typeface="Trebuchet MS"/>
                <a:cs typeface="Trebuchet MS"/>
              </a:rPr>
              <a:t> </a:t>
            </a:r>
            <a:r>
              <a:rPr lang="en-GB" sz="2800" b="1" kern="0" dirty="0" err="1" smtClean="0">
                <a:solidFill>
                  <a:srgbClr val="4D4D4D"/>
                </a:solidFill>
                <a:latin typeface="Trebuchet MS"/>
                <a:cs typeface="Trebuchet MS"/>
              </a:rPr>
              <a:t>e</a:t>
            </a:r>
            <a:r>
              <a:rPr lang="en-GB" sz="2800" b="1" kern="0" dirty="0" smtClean="0">
                <a:solidFill>
                  <a:srgbClr val="4D4D4D"/>
                </a:solidFill>
                <a:latin typeface="Trebuchet MS"/>
                <a:cs typeface="Trebuchet MS"/>
              </a:rPr>
              <a:t> </a:t>
            </a:r>
          </a:p>
          <a:p>
            <a:pPr algn="ctr" defTabSz="914400" fontAlgn="auto">
              <a:spcBef>
                <a:spcPts val="0"/>
              </a:spcBef>
              <a:spcAft>
                <a:spcPts val="0"/>
              </a:spcAft>
              <a:defRPr/>
            </a:pPr>
            <a:r>
              <a:rPr lang="en-GB" sz="2800" b="1" kern="0" dirty="0" smtClean="0">
                <a:solidFill>
                  <a:srgbClr val="4D4D4D"/>
                </a:solidFill>
                <a:latin typeface="Trebuchet MS"/>
                <a:cs typeface="Trebuchet MS"/>
              </a:rPr>
              <a:t>S </a:t>
            </a:r>
            <a:r>
              <a:rPr lang="en-GB" sz="2800" b="1" kern="0" dirty="0" err="1">
                <a:solidFill>
                  <a:srgbClr val="4D4D4D"/>
                </a:solidFill>
                <a:latin typeface="Trebuchet MS"/>
                <a:cs typeface="Trebuchet MS"/>
              </a:rPr>
              <a:t>t</a:t>
            </a:r>
            <a:r>
              <a:rPr lang="en-GB" sz="2800" b="1" kern="0" dirty="0">
                <a:solidFill>
                  <a:srgbClr val="4D4D4D"/>
                </a:solidFill>
                <a:latin typeface="Trebuchet MS"/>
                <a:cs typeface="Trebuchet MS"/>
              </a:rPr>
              <a:t> a </a:t>
            </a:r>
            <a:r>
              <a:rPr lang="en-GB" sz="2800" b="1" kern="0" dirty="0" err="1">
                <a:solidFill>
                  <a:srgbClr val="4D4D4D"/>
                </a:solidFill>
                <a:latin typeface="Trebuchet MS"/>
                <a:cs typeface="Trebuchet MS"/>
              </a:rPr>
              <a:t>n</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d</a:t>
            </a:r>
            <a:r>
              <a:rPr lang="en-GB" sz="2800" b="1" kern="0" dirty="0">
                <a:solidFill>
                  <a:srgbClr val="4D4D4D"/>
                </a:solidFill>
                <a:latin typeface="Trebuchet MS"/>
                <a:cs typeface="Trebuchet MS"/>
              </a:rPr>
              <a:t> a </a:t>
            </a:r>
            <a:r>
              <a:rPr lang="en-GB" sz="2800" b="1" kern="0" dirty="0" err="1">
                <a:solidFill>
                  <a:srgbClr val="4D4D4D"/>
                </a:solidFill>
                <a:latin typeface="Trebuchet MS"/>
                <a:cs typeface="Trebuchet MS"/>
              </a:rPr>
              <a:t>r</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d</a:t>
            </a:r>
            <a:r>
              <a:rPr lang="en-GB" sz="2800" b="1" kern="0" dirty="0">
                <a:solidFill>
                  <a:srgbClr val="4D4D4D"/>
                </a:solidFill>
                <a:latin typeface="Trebuchet MS"/>
                <a:cs typeface="Trebuchet MS"/>
              </a:rPr>
              <a:t>   M </a:t>
            </a:r>
            <a:r>
              <a:rPr lang="en-GB" sz="2800" b="1" kern="0" dirty="0" err="1">
                <a:solidFill>
                  <a:srgbClr val="4D4D4D"/>
                </a:solidFill>
                <a:latin typeface="Trebuchet MS"/>
                <a:cs typeface="Trebuchet MS"/>
              </a:rPr>
              <a:t>o</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d</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e</a:t>
            </a:r>
            <a:r>
              <a:rPr lang="en-GB" sz="2800" b="1" kern="0" dirty="0">
                <a:solidFill>
                  <a:srgbClr val="4D4D4D"/>
                </a:solidFill>
                <a:latin typeface="Trebuchet MS"/>
                <a:cs typeface="Trebuchet MS"/>
              </a:rPr>
              <a:t> </a:t>
            </a:r>
            <a:r>
              <a:rPr lang="en-GB" sz="2800" b="1" kern="0" dirty="0" err="1">
                <a:solidFill>
                  <a:srgbClr val="4D4D4D"/>
                </a:solidFill>
                <a:latin typeface="Trebuchet MS"/>
                <a:cs typeface="Trebuchet MS"/>
              </a:rPr>
              <a:t>l</a:t>
            </a:r>
            <a:endParaRPr lang="en-GB" sz="2800" b="1" kern="0" dirty="0">
              <a:solidFill>
                <a:srgbClr val="4D4D4D"/>
              </a:solidFill>
              <a:latin typeface="Trebuchet MS"/>
              <a:cs typeface="Trebuchet MS"/>
            </a:endParaRPr>
          </a:p>
        </p:txBody>
      </p:sp>
      <p:sp>
        <p:nvSpPr>
          <p:cNvPr id="8" name="TextBox 7"/>
          <p:cNvSpPr txBox="1"/>
          <p:nvPr/>
        </p:nvSpPr>
        <p:spPr>
          <a:xfrm>
            <a:off x="381000" y="3962400"/>
            <a:ext cx="8610599" cy="2234652"/>
          </a:xfrm>
          <a:prstGeom prst="rect">
            <a:avLst/>
          </a:prstGeom>
          <a:solidFill>
            <a:schemeClr val="tx1">
              <a:lumMod val="85000"/>
              <a:lumOff val="15000"/>
              <a:alpha val="81000"/>
            </a:schemeClr>
          </a:solidFill>
        </p:spPr>
        <p:txBody>
          <a:bodyPr wrap="square" tIns="140400" rtlCol="0">
            <a:spAutoFit/>
          </a:bodyPr>
          <a:lstStyle/>
          <a:p>
            <a:r>
              <a:rPr lang="en-GB" sz="1800" dirty="0" smtClean="0">
                <a:solidFill>
                  <a:schemeClr val="bg1"/>
                </a:solidFill>
              </a:rPr>
              <a:t>Models for new physics focus on remedying the hierarchy problem and providing an explanation (particle) for dark matter. These models have names such as:</a:t>
            </a:r>
          </a:p>
          <a:p>
            <a:pPr marL="900113" indent="442913">
              <a:spcBef>
                <a:spcPts val="1200"/>
              </a:spcBef>
              <a:buFont typeface="Lucida Grande"/>
              <a:buChar char="⇢"/>
            </a:pPr>
            <a:r>
              <a:rPr lang="en-GB" sz="1800" b="1" dirty="0" smtClean="0">
                <a:solidFill>
                  <a:schemeClr val="bg1"/>
                </a:solidFill>
              </a:rPr>
              <a:t>Supersymmetry</a:t>
            </a:r>
          </a:p>
          <a:p>
            <a:pPr marL="900113" indent="442913">
              <a:spcBef>
                <a:spcPts val="600"/>
              </a:spcBef>
              <a:buFont typeface="Lucida Grande"/>
              <a:buChar char="⇢"/>
            </a:pPr>
            <a:r>
              <a:rPr lang="en-GB" sz="1800" b="1" dirty="0" smtClean="0">
                <a:solidFill>
                  <a:schemeClr val="bg1"/>
                </a:solidFill>
              </a:rPr>
              <a:t>Extra dimensions</a:t>
            </a:r>
          </a:p>
          <a:p>
            <a:pPr marL="900113" indent="442913">
              <a:spcBef>
                <a:spcPts val="600"/>
              </a:spcBef>
              <a:buFont typeface="Lucida Grande"/>
              <a:buChar char="⇢"/>
            </a:pPr>
            <a:r>
              <a:rPr lang="en-GB" sz="1800" b="1" dirty="0" smtClean="0">
                <a:solidFill>
                  <a:schemeClr val="bg1"/>
                </a:solidFill>
              </a:rPr>
              <a:t>Little or composite Higgs</a:t>
            </a:r>
          </a:p>
          <a:p>
            <a:pPr marL="900113" indent="442913">
              <a:spcBef>
                <a:spcPts val="600"/>
              </a:spcBef>
              <a:buFont typeface="Lucida Grande"/>
              <a:buChar char="⇢"/>
            </a:pPr>
            <a:r>
              <a:rPr lang="en-GB" sz="1800" b="1" dirty="0" err="1" smtClean="0">
                <a:solidFill>
                  <a:schemeClr val="bg1"/>
                </a:solidFill>
              </a:rPr>
              <a:t>Technicolour</a:t>
            </a:r>
            <a:endParaRPr lang="en-GB" sz="1800" b="1" dirty="0">
              <a:solidFill>
                <a:schemeClr val="bg1"/>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2">
            <a:grayscl/>
            <a:lum bright="20000"/>
          </a:blip>
          <a:stretch>
            <a:fillRect/>
          </a:stretch>
        </p:blipFill>
        <p:spPr>
          <a:xfrm>
            <a:off x="1805515" y="2539424"/>
            <a:ext cx="5524109" cy="4032825"/>
          </a:xfrm>
          <a:prstGeom prst="rect">
            <a:avLst/>
          </a:prstGeom>
        </p:spPr>
      </p:pic>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Unfortunately, there is a problem with the Higgs!</a:t>
            </a:r>
          </a:p>
        </p:txBody>
      </p:sp>
      <p:grpSp>
        <p:nvGrpSpPr>
          <p:cNvPr id="7" name="Group 6"/>
          <p:cNvGrpSpPr/>
          <p:nvPr/>
        </p:nvGrpSpPr>
        <p:grpSpPr>
          <a:xfrm>
            <a:off x="3147485" y="0"/>
            <a:ext cx="527598" cy="3503082"/>
            <a:chOff x="3179234" y="0"/>
            <a:chExt cx="527598" cy="3503082"/>
          </a:xfrm>
        </p:grpSpPr>
        <p:pic>
          <p:nvPicPr>
            <p:cNvPr id="8" name="Picture 7"/>
            <p:cNvPicPr>
              <a:picLocks noChangeAspect="1"/>
            </p:cNvPicPr>
            <p:nvPr/>
          </p:nvPicPr>
          <p:blipFill>
            <a:blip r:embed="rId3"/>
            <a:stretch>
              <a:fillRect/>
            </a:stretch>
          </p:blipFill>
          <p:spPr>
            <a:xfrm>
              <a:off x="3179234" y="914399"/>
              <a:ext cx="527598" cy="2588683"/>
            </a:xfrm>
            <a:prstGeom prst="rect">
              <a:avLst/>
            </a:prstGeom>
            <a:effectLst>
              <a:outerShdw blurRad="114300" dist="38100" dir="2700000">
                <a:srgbClr val="000000">
                  <a:alpha val="24000"/>
                </a:srgbClr>
              </a:outerShdw>
            </a:effectLst>
          </p:spPr>
        </p:pic>
        <p:sp>
          <p:nvSpPr>
            <p:cNvPr id="9" name="Freeform 8"/>
            <p:cNvSpPr/>
            <p:nvPr/>
          </p:nvSpPr>
          <p:spPr>
            <a:xfrm>
              <a:off x="3391550" y="0"/>
              <a:ext cx="50955" cy="963083"/>
            </a:xfrm>
            <a:custGeom>
              <a:avLst/>
              <a:gdLst>
                <a:gd name="connsiteX0" fmla="*/ 5699 w 50955"/>
                <a:gd name="connsiteY0" fmla="*/ 0 h 963083"/>
                <a:gd name="connsiteX1" fmla="*/ 37449 w 50955"/>
                <a:gd name="connsiteY1" fmla="*/ 285750 h 963083"/>
                <a:gd name="connsiteX2" fmla="*/ 48033 w 50955"/>
                <a:gd name="connsiteY2" fmla="*/ 963083 h 963083"/>
              </a:gdLst>
              <a:ahLst/>
              <a:cxnLst>
                <a:cxn ang="0">
                  <a:pos x="connsiteX0" y="connsiteY0"/>
                </a:cxn>
                <a:cxn ang="0">
                  <a:pos x="connsiteX1" y="connsiteY1"/>
                </a:cxn>
                <a:cxn ang="0">
                  <a:pos x="connsiteX2" y="connsiteY2"/>
                </a:cxn>
              </a:cxnLst>
              <a:rect l="l" t="t" r="r" b="b"/>
              <a:pathLst>
                <a:path w="50955" h="963083">
                  <a:moveTo>
                    <a:pt x="5699" y="0"/>
                  </a:moveTo>
                  <a:cubicBezTo>
                    <a:pt x="27792" y="265117"/>
                    <a:pt x="0" y="173399"/>
                    <a:pt x="37449" y="285750"/>
                  </a:cubicBezTo>
                  <a:cubicBezTo>
                    <a:pt x="50955" y="758431"/>
                    <a:pt x="48033" y="532644"/>
                    <a:pt x="48033" y="963083"/>
                  </a:cubicBezTo>
                </a:path>
              </a:pathLst>
            </a:custGeom>
            <a:ln w="127" cap="flat" cmpd="sng" algn="ctr">
              <a:solidFill>
                <a:schemeClr val="tx1">
                  <a:lumMod val="65000"/>
                  <a:lumOff val="35000"/>
                </a:schemeClr>
              </a:solidFill>
              <a:prstDash val="solid"/>
              <a:round/>
              <a:headEnd type="none" w="med" len="med"/>
              <a:tailEnd type="none" w="med" len="med"/>
            </a:ln>
            <a:effectLst>
              <a:outerShdw blurRad="635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16" name="Text Box 5"/>
          <p:cNvSpPr txBox="1">
            <a:spLocks noChangeArrowheads="1"/>
          </p:cNvSpPr>
          <p:nvPr/>
        </p:nvSpPr>
        <p:spPr bwMode="auto">
          <a:xfrm>
            <a:off x="685800" y="612840"/>
            <a:ext cx="7772400" cy="1215960"/>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lvl="0" algn="ctr" defTabSz="914400" fontAlgn="auto">
              <a:spcBef>
                <a:spcPts val="0"/>
              </a:spcBef>
              <a:spcAft>
                <a:spcPts val="0"/>
              </a:spcAft>
              <a:defRPr/>
            </a:pPr>
            <a:r>
              <a:rPr lang="en-GB" sz="1800" kern="0" dirty="0" smtClean="0">
                <a:solidFill>
                  <a:schemeClr val="tx1">
                    <a:lumMod val="50000"/>
                    <a:lumOff val="50000"/>
                  </a:schemeClr>
                </a:solidFill>
                <a:latin typeface="Trebuchet MS"/>
                <a:cs typeface="Trebuchet MS"/>
              </a:rPr>
              <a:t>The crisis of the Standard Model calls for new physics at the </a:t>
            </a:r>
            <a:r>
              <a:rPr lang="en-GB" sz="1800" kern="0" dirty="0" err="1" smtClean="0">
                <a:solidFill>
                  <a:schemeClr val="tx1">
                    <a:lumMod val="50000"/>
                    <a:lumOff val="50000"/>
                  </a:schemeClr>
                </a:solidFill>
                <a:latin typeface="Trebuchet MS"/>
                <a:cs typeface="Trebuchet MS"/>
              </a:rPr>
              <a:t>TeV</a:t>
            </a:r>
            <a:r>
              <a:rPr lang="en-GB" sz="1800" kern="0" dirty="0" smtClean="0">
                <a:solidFill>
                  <a:schemeClr val="tx1">
                    <a:lumMod val="50000"/>
                    <a:lumOff val="50000"/>
                  </a:schemeClr>
                </a:solidFill>
                <a:latin typeface="Trebuchet MS"/>
                <a:cs typeface="Trebuchet MS"/>
              </a:rPr>
              <a:t> scale. Many models addressing the hierarchy and the dark matter problem have similar experimental signatures. Searching for them is another central pillar of the LHC physics programme.</a:t>
            </a:r>
            <a:endParaRPr lang="en-GB" sz="1800" b="1" kern="0" dirty="0" smtClean="0">
              <a:solidFill>
                <a:schemeClr val="tx1">
                  <a:lumMod val="50000"/>
                  <a:lumOff val="50000"/>
                </a:schemeClr>
              </a:solidFill>
              <a:latin typeface="Trebuchet MS"/>
              <a:cs typeface="Trebuchet MS"/>
            </a:endParaRPr>
          </a:p>
        </p:txBody>
      </p:sp>
    </p:spTree>
  </p:cSld>
  <p:clrMapOvr>
    <a:masterClrMapping/>
  </p:clrMapOvr>
  <p:transition spd="slow">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2">
            <a:grayscl/>
            <a:lum bright="20000"/>
          </a:blip>
          <a:stretch>
            <a:fillRect/>
          </a:stretch>
        </p:blipFill>
        <p:spPr>
          <a:xfrm>
            <a:off x="1805515" y="2539424"/>
            <a:ext cx="5524109" cy="4032825"/>
          </a:xfrm>
          <a:prstGeom prst="rect">
            <a:avLst/>
          </a:prstGeom>
        </p:spPr>
      </p:pic>
      <p:sp>
        <p:nvSpPr>
          <p:cNvPr id="16" name="Text Box 5"/>
          <p:cNvSpPr txBox="1">
            <a:spLocks noChangeArrowheads="1"/>
          </p:cNvSpPr>
          <p:nvPr/>
        </p:nvSpPr>
        <p:spPr bwMode="auto">
          <a:xfrm>
            <a:off x="0" y="737439"/>
            <a:ext cx="9144000" cy="661962"/>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smtClean="0">
                <a:solidFill>
                  <a:srgbClr val="7F7F7F"/>
                </a:solidFill>
                <a:latin typeface="Trebuchet MS"/>
                <a:cs typeface="Trebuchet MS"/>
              </a:rPr>
              <a:t>Could a symmetry between fermions and bosons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7F7F7F"/>
                </a:solidFill>
                <a:latin typeface="Trebuchet MS"/>
                <a:cs typeface="Trebuchet MS"/>
              </a:rPr>
              <a:t>regularise</a:t>
            </a:r>
            <a:r>
              <a:rPr lang="en-US" sz="1800" kern="0" dirty="0" smtClean="0">
                <a:solidFill>
                  <a:srgbClr val="7F7F7F"/>
                </a:solidFill>
                <a:latin typeface="Trebuchet MS"/>
                <a:cs typeface="Trebuchet MS"/>
              </a:rPr>
              <a:t> the Higgs radiative corrections ?</a:t>
            </a:r>
          </a:p>
        </p:txBody>
      </p:sp>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pic>
        <p:nvPicPr>
          <p:cNvPr id="7" name="Picture 6"/>
          <p:cNvPicPr>
            <a:picLocks noChangeAspect="1"/>
          </p:cNvPicPr>
          <p:nvPr/>
        </p:nvPicPr>
        <p:blipFill>
          <a:blip r:embed="rId2">
            <a:duotone>
              <a:schemeClr val="accent6">
                <a:shade val="45000"/>
                <a:satMod val="135000"/>
              </a:schemeClr>
              <a:prstClr val="white"/>
            </a:duotone>
          </a:blip>
          <a:srcRect r="49889"/>
          <a:stretch>
            <a:fillRect/>
          </a:stretch>
        </p:blipFill>
        <p:spPr>
          <a:xfrm flipH="1">
            <a:off x="4572000" y="2540396"/>
            <a:ext cx="2768207" cy="4032825"/>
          </a:xfrm>
          <a:prstGeom prst="rect">
            <a:avLst/>
          </a:prstGeom>
        </p:spPr>
      </p:pic>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Supersymmetry (SUSY)</a:t>
            </a:r>
          </a:p>
        </p:txBody>
      </p:sp>
    </p:spTree>
  </p:cSld>
  <p:clrMapOvr>
    <a:masterClrMapping/>
  </p:clrMapOvr>
  <p:transition spd="slow">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2">
            <a:grayscl/>
            <a:lum bright="20000"/>
          </a:blip>
          <a:stretch>
            <a:fillRect/>
          </a:stretch>
        </p:blipFill>
        <p:spPr>
          <a:xfrm>
            <a:off x="1805515" y="2539424"/>
            <a:ext cx="5524109" cy="4032825"/>
          </a:xfrm>
          <a:prstGeom prst="rect">
            <a:avLst/>
          </a:prstGeom>
        </p:spPr>
      </p:pic>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pic>
        <p:nvPicPr>
          <p:cNvPr id="7" name="Picture 6"/>
          <p:cNvPicPr>
            <a:picLocks noChangeAspect="1"/>
          </p:cNvPicPr>
          <p:nvPr/>
        </p:nvPicPr>
        <p:blipFill>
          <a:blip r:embed="rId2">
            <a:duotone>
              <a:schemeClr val="accent6">
                <a:shade val="45000"/>
                <a:satMod val="135000"/>
              </a:schemeClr>
              <a:prstClr val="white"/>
            </a:duotone>
          </a:blip>
          <a:srcRect r="49889"/>
          <a:stretch>
            <a:fillRect/>
          </a:stretch>
        </p:blipFill>
        <p:spPr>
          <a:xfrm flipH="1">
            <a:off x="4572000" y="2540396"/>
            <a:ext cx="2768207" cy="4032825"/>
          </a:xfrm>
          <a:prstGeom prst="rect">
            <a:avLst/>
          </a:prstGeom>
        </p:spPr>
      </p:pic>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Supersymmetry (SUSY)</a:t>
            </a:r>
          </a:p>
        </p:txBody>
      </p:sp>
      <p:sp>
        <p:nvSpPr>
          <p:cNvPr id="9" name="Rectangle 28"/>
          <p:cNvSpPr>
            <a:spLocks noChangeArrowheads="1"/>
          </p:cNvSpPr>
          <p:nvPr/>
        </p:nvSpPr>
        <p:spPr bwMode="auto">
          <a:xfrm>
            <a:off x="2139950" y="445028"/>
            <a:ext cx="2384425" cy="1665287"/>
          </a:xfrm>
          <a:prstGeom prst="rect">
            <a:avLst/>
          </a:prstGeom>
          <a:solidFill>
            <a:schemeClr val="bg1"/>
          </a:solidFill>
          <a:ln w="3175">
            <a:solidFill>
              <a:srgbClr val="595959"/>
            </a:solidFill>
            <a:miter lim="800000"/>
            <a:headEnd/>
            <a:tailEnd/>
          </a:ln>
          <a:effectLst>
            <a:glow rad="101600">
              <a:schemeClr val="tx1">
                <a:lumMod val="75000"/>
                <a:lumOff val="25000"/>
                <a:alpha val="75000"/>
              </a:schemeClr>
            </a:glow>
            <a:outerShdw blurRad="190500" dist="107763" dir="2700000" algn="ctr" rotWithShape="0">
              <a:srgbClr val="000000">
                <a:alpha val="15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10" name="Picture 29"/>
          <p:cNvPicPr>
            <a:picLocks noChangeAspect="1" noChangeArrowheads="1"/>
          </p:cNvPicPr>
          <p:nvPr/>
        </p:nvPicPr>
        <p:blipFill>
          <a:blip r:embed="rId3"/>
          <a:srcRect r="55646"/>
          <a:stretch>
            <a:fillRect/>
          </a:stretch>
        </p:blipFill>
        <p:spPr bwMode="auto">
          <a:xfrm>
            <a:off x="2185988" y="759353"/>
            <a:ext cx="2251075" cy="1298575"/>
          </a:xfrm>
          <a:prstGeom prst="rect">
            <a:avLst/>
          </a:prstGeom>
          <a:noFill/>
          <a:ln w="3175">
            <a:noFill/>
            <a:miter lim="800000"/>
            <a:headEnd/>
            <a:tailEnd/>
          </a:ln>
          <a:effectLst/>
        </p:spPr>
      </p:pic>
      <p:sp>
        <p:nvSpPr>
          <p:cNvPr id="12" name="Text Box 30"/>
          <p:cNvSpPr txBox="1">
            <a:spLocks noChangeArrowheads="1"/>
          </p:cNvSpPr>
          <p:nvPr/>
        </p:nvSpPr>
        <p:spPr bwMode="auto">
          <a:xfrm>
            <a:off x="2133600" y="445028"/>
            <a:ext cx="1079500" cy="279400"/>
          </a:xfrm>
          <a:prstGeom prst="rect">
            <a:avLst/>
          </a:prstGeom>
          <a:noFill/>
          <a:ln w="3175">
            <a:noFill/>
            <a:miter lim="800000"/>
            <a:headEnd/>
            <a:tailEnd/>
          </a:ln>
          <a:effectLst/>
        </p:spPr>
        <p:txBody>
          <a:bodyPr wrap="none" lIns="90000" tIns="46800" rIns="90000" bIns="46800">
            <a:prstTxWarp prst="textNoShape">
              <a:avLst/>
            </a:prstTxWarp>
            <a:spAutoFit/>
          </a:bodyPr>
          <a:lstStyle/>
          <a:p>
            <a:pPr algn="ctr"/>
            <a:r>
              <a:rPr lang="en-US" sz="1200" dirty="0" err="1">
                <a:solidFill>
                  <a:schemeClr val="tx1">
                    <a:lumMod val="65000"/>
                    <a:lumOff val="35000"/>
                  </a:schemeClr>
                </a:solidFill>
                <a:latin typeface="Trebuchet MS"/>
                <a:cs typeface="Trebuchet MS"/>
              </a:rPr>
              <a:t>Fermion</a:t>
            </a:r>
            <a:r>
              <a:rPr lang="en-US" sz="1200" dirty="0">
                <a:solidFill>
                  <a:schemeClr val="tx1">
                    <a:lumMod val="65000"/>
                    <a:lumOff val="35000"/>
                  </a:schemeClr>
                </a:solidFill>
                <a:latin typeface="Trebuchet MS"/>
                <a:cs typeface="Trebuchet MS"/>
              </a:rPr>
              <a:t> loop</a:t>
            </a:r>
          </a:p>
        </p:txBody>
      </p:sp>
      <p:sp>
        <p:nvSpPr>
          <p:cNvPr id="13" name="Rectangle 31"/>
          <p:cNvSpPr>
            <a:spLocks noChangeArrowheads="1"/>
          </p:cNvSpPr>
          <p:nvPr/>
        </p:nvSpPr>
        <p:spPr bwMode="auto">
          <a:xfrm>
            <a:off x="4625975" y="445028"/>
            <a:ext cx="2384425" cy="1665287"/>
          </a:xfrm>
          <a:prstGeom prst="rect">
            <a:avLst/>
          </a:prstGeom>
          <a:solidFill>
            <a:schemeClr val="bg1"/>
          </a:solidFill>
          <a:ln w="3175">
            <a:solidFill>
              <a:srgbClr val="D00209"/>
            </a:solidFill>
            <a:miter lim="800000"/>
            <a:headEnd/>
            <a:tailEnd/>
          </a:ln>
          <a:effectLst>
            <a:glow rad="101600">
              <a:srgbClr val="D00209">
                <a:alpha val="75000"/>
              </a:srgbClr>
            </a:glow>
            <a:outerShdw blurRad="190500" dist="107763" dir="2700000" algn="ctr" rotWithShape="0">
              <a:srgbClr val="000000">
                <a:alpha val="15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15" name="Picture 32"/>
          <p:cNvPicPr>
            <a:picLocks noChangeAspect="1" noChangeArrowheads="1"/>
          </p:cNvPicPr>
          <p:nvPr/>
        </p:nvPicPr>
        <p:blipFill>
          <a:blip r:embed="rId3"/>
          <a:srcRect l="62965"/>
          <a:stretch>
            <a:fillRect/>
          </a:stretch>
        </p:blipFill>
        <p:spPr bwMode="auto">
          <a:xfrm>
            <a:off x="4862512" y="533928"/>
            <a:ext cx="1879600" cy="1298575"/>
          </a:xfrm>
          <a:prstGeom prst="rect">
            <a:avLst/>
          </a:prstGeom>
          <a:noFill/>
          <a:ln w="3175">
            <a:noFill/>
            <a:miter lim="800000"/>
            <a:headEnd/>
            <a:tailEnd/>
          </a:ln>
          <a:effectLst/>
        </p:spPr>
      </p:pic>
      <p:sp>
        <p:nvSpPr>
          <p:cNvPr id="17" name="Text Box 33"/>
          <p:cNvSpPr txBox="1">
            <a:spLocks noChangeArrowheads="1"/>
          </p:cNvSpPr>
          <p:nvPr/>
        </p:nvSpPr>
        <p:spPr bwMode="auto">
          <a:xfrm>
            <a:off x="6074226" y="1805515"/>
            <a:ext cx="923021" cy="279180"/>
          </a:xfrm>
          <a:prstGeom prst="rect">
            <a:avLst/>
          </a:prstGeom>
          <a:noFill/>
          <a:ln w="3175">
            <a:noFill/>
            <a:miter lim="800000"/>
            <a:headEnd/>
            <a:tailEnd/>
          </a:ln>
          <a:effectLst/>
        </p:spPr>
        <p:txBody>
          <a:bodyPr wrap="none" lIns="90000" tIns="46800" rIns="90000" bIns="46800">
            <a:prstTxWarp prst="textNoShape">
              <a:avLst/>
            </a:prstTxWarp>
            <a:spAutoFit/>
          </a:bodyPr>
          <a:lstStyle/>
          <a:p>
            <a:pPr algn="ctr"/>
            <a:r>
              <a:rPr lang="en-US" sz="1200" dirty="0">
                <a:solidFill>
                  <a:srgbClr val="D00209"/>
                </a:solidFill>
                <a:latin typeface="Trebuchet MS"/>
                <a:cs typeface="Trebuchet MS"/>
              </a:rPr>
              <a:t>Boson loop</a:t>
            </a: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 name="Rectangle 10"/>
          <p:cNvSpPr>
            <a:spLocks noChangeArrowheads="1"/>
          </p:cNvSpPr>
          <p:nvPr/>
        </p:nvSpPr>
        <p:spPr bwMode="auto">
          <a:xfrm>
            <a:off x="1466850" y="1673225"/>
            <a:ext cx="6165850" cy="4230688"/>
          </a:xfrm>
          <a:prstGeom prst="rect">
            <a:avLst/>
          </a:prstGeom>
          <a:solidFill>
            <a:srgbClr val="FFFFFF">
              <a:alpha val="77000"/>
            </a:srgbClr>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6" name="Oval 19"/>
          <p:cNvSpPr>
            <a:spLocks noChangeArrowheads="1"/>
          </p:cNvSpPr>
          <p:nvPr/>
        </p:nvSpPr>
        <p:spPr bwMode="auto">
          <a:xfrm>
            <a:off x="3830638" y="3585303"/>
            <a:ext cx="579437"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aphicFrame>
        <p:nvGraphicFramePr>
          <p:cNvPr id="7" name="Object 2"/>
          <p:cNvGraphicFramePr>
            <a:graphicFrameLocks noChangeAspect="1"/>
          </p:cNvGraphicFramePr>
          <p:nvPr/>
        </p:nvGraphicFramePr>
        <p:xfrm>
          <a:off x="3844925" y="3619500"/>
          <a:ext cx="579438" cy="412750"/>
        </p:xfrm>
        <a:graphic>
          <a:graphicData uri="http://schemas.openxmlformats.org/presentationml/2006/ole">
            <p:oleObj spid="_x0000_s697346" name="Equation" r:id="rId3" imgW="266400" imgH="190440" progId="Equation.DSMT4">
              <p:embed/>
            </p:oleObj>
          </a:graphicData>
        </a:graphic>
      </p:graphicFrame>
      <p:sp>
        <p:nvSpPr>
          <p:cNvPr id="8" name="Oval 21"/>
          <p:cNvSpPr>
            <a:spLocks noChangeArrowheads="1"/>
          </p:cNvSpPr>
          <p:nvPr/>
        </p:nvSpPr>
        <p:spPr bwMode="auto">
          <a:xfrm>
            <a:off x="2025650" y="3585303"/>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9" name="Oval 22"/>
          <p:cNvSpPr>
            <a:spLocks noChangeArrowheads="1"/>
          </p:cNvSpPr>
          <p:nvPr/>
        </p:nvSpPr>
        <p:spPr bwMode="auto">
          <a:xfrm>
            <a:off x="4730750" y="3585303"/>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0" name="Oval 23"/>
          <p:cNvSpPr>
            <a:spLocks noChangeArrowheads="1"/>
          </p:cNvSpPr>
          <p:nvPr/>
        </p:nvSpPr>
        <p:spPr bwMode="auto">
          <a:xfrm>
            <a:off x="6530975" y="3585303"/>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1" name="Oval 24"/>
          <p:cNvSpPr>
            <a:spLocks noChangeArrowheads="1"/>
          </p:cNvSpPr>
          <p:nvPr/>
        </p:nvSpPr>
        <p:spPr bwMode="auto">
          <a:xfrm>
            <a:off x="5761038" y="2280378"/>
            <a:ext cx="579437"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2" name="Oval 25"/>
          <p:cNvSpPr>
            <a:spLocks noChangeArrowheads="1"/>
          </p:cNvSpPr>
          <p:nvPr/>
        </p:nvSpPr>
        <p:spPr bwMode="auto">
          <a:xfrm>
            <a:off x="2835275" y="2280378"/>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aphicFrame>
        <p:nvGraphicFramePr>
          <p:cNvPr id="14" name="Object 4"/>
          <p:cNvGraphicFramePr>
            <a:graphicFrameLocks noChangeAspect="1"/>
          </p:cNvGraphicFramePr>
          <p:nvPr/>
        </p:nvGraphicFramePr>
        <p:xfrm>
          <a:off x="5895975" y="2347913"/>
          <a:ext cx="339725" cy="433387"/>
        </p:xfrm>
        <a:graphic>
          <a:graphicData uri="http://schemas.openxmlformats.org/presentationml/2006/ole">
            <p:oleObj spid="_x0000_s697348" name="Equation" r:id="rId4" imgW="139680" imgH="177480" progId="Equation.DSMT4">
              <p:embed/>
            </p:oleObj>
          </a:graphicData>
        </a:graphic>
      </p:graphicFrame>
      <p:graphicFrame>
        <p:nvGraphicFramePr>
          <p:cNvPr id="15" name="Object 5"/>
          <p:cNvGraphicFramePr>
            <a:graphicFrameLocks noChangeAspect="1"/>
          </p:cNvGraphicFramePr>
          <p:nvPr/>
        </p:nvGraphicFramePr>
        <p:xfrm>
          <a:off x="2160588" y="3668713"/>
          <a:ext cx="339725" cy="401637"/>
        </p:xfrm>
        <a:graphic>
          <a:graphicData uri="http://schemas.openxmlformats.org/presentationml/2006/ole">
            <p:oleObj spid="_x0000_s697349" name="Equation" r:id="rId5" imgW="139700" imgH="165100" progId="Equation.DSMT4">
              <p:embed/>
            </p:oleObj>
          </a:graphicData>
        </a:graphic>
      </p:graphicFrame>
      <p:graphicFrame>
        <p:nvGraphicFramePr>
          <p:cNvPr id="16" name="Object 6"/>
          <p:cNvGraphicFramePr>
            <a:graphicFrameLocks noChangeAspect="1"/>
          </p:cNvGraphicFramePr>
          <p:nvPr/>
        </p:nvGraphicFramePr>
        <p:xfrm>
          <a:off x="4824413" y="3598789"/>
          <a:ext cx="441325" cy="441325"/>
        </p:xfrm>
        <a:graphic>
          <a:graphicData uri="http://schemas.openxmlformats.org/presentationml/2006/ole">
            <p:oleObj spid="_x0000_s697350" name="Equation" r:id="rId6" imgW="203200" imgH="203200" progId="Equation.DSMT4">
              <p:embed/>
            </p:oleObj>
          </a:graphicData>
        </a:graphic>
      </p:graphicFrame>
      <p:grpSp>
        <p:nvGrpSpPr>
          <p:cNvPr id="2" name="Group 52"/>
          <p:cNvGrpSpPr>
            <a:grpSpLocks/>
          </p:cNvGrpSpPr>
          <p:nvPr/>
        </p:nvGrpSpPr>
        <p:grpSpPr bwMode="auto">
          <a:xfrm>
            <a:off x="4287838" y="4863241"/>
            <a:ext cx="579437" cy="525593"/>
            <a:chOff x="4287838" y="4863241"/>
            <a:chExt cx="579437" cy="525593"/>
          </a:xfrm>
        </p:grpSpPr>
        <p:sp>
          <p:nvSpPr>
            <p:cNvPr id="19" name="Oval 31"/>
            <p:cNvSpPr>
              <a:spLocks noChangeArrowheads="1"/>
            </p:cNvSpPr>
            <p:nvPr/>
          </p:nvSpPr>
          <p:spPr bwMode="auto">
            <a:xfrm>
              <a:off x="4287838" y="4863241"/>
              <a:ext cx="579437"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20" name="Oval 32"/>
            <p:cNvSpPr>
              <a:spLocks noChangeArrowheads="1"/>
            </p:cNvSpPr>
            <p:nvPr/>
          </p:nvSpPr>
          <p:spPr bwMode="auto">
            <a:xfrm>
              <a:off x="4287838" y="4866416"/>
              <a:ext cx="579437" cy="522418"/>
            </a:xfrm>
            <a:prstGeom prst="ellipse">
              <a:avLst/>
            </a:prstGeom>
            <a:solidFill>
              <a:srgbClr val="FFFF00"/>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aphicFrame>
          <p:nvGraphicFramePr>
            <p:cNvPr id="21" name="Object 8"/>
            <p:cNvGraphicFramePr>
              <a:graphicFrameLocks noChangeAspect="1"/>
            </p:cNvGraphicFramePr>
            <p:nvPr/>
          </p:nvGraphicFramePr>
          <p:xfrm>
            <a:off x="4352925" y="4903788"/>
            <a:ext cx="461963" cy="409575"/>
          </p:xfrm>
          <a:graphic>
            <a:graphicData uri="http://schemas.openxmlformats.org/presentationml/2006/ole">
              <p:oleObj spid="_x0000_s697352" name="Equation" r:id="rId7" imgW="215640" imgH="190440" progId="Equation.DSMT4">
                <p:embed/>
              </p:oleObj>
            </a:graphicData>
          </a:graphic>
        </p:graphicFrame>
      </p:grpSp>
      <p:sp>
        <p:nvSpPr>
          <p:cNvPr id="22" name="Text Box 34"/>
          <p:cNvSpPr txBox="1">
            <a:spLocks noChangeArrowheads="1"/>
          </p:cNvSpPr>
          <p:nvPr/>
        </p:nvSpPr>
        <p:spPr bwMode="auto">
          <a:xfrm>
            <a:off x="3625850" y="1649413"/>
            <a:ext cx="1890713" cy="339725"/>
          </a:xfrm>
          <a:prstGeom prst="rect">
            <a:avLst/>
          </a:prstGeom>
          <a:solidFill>
            <a:srgbClr val="FFFFFF">
              <a:alpha val="89000"/>
            </a:srgbClr>
          </a:solidFill>
          <a:ln w="3175">
            <a:solidFill>
              <a:srgbClr val="D62A2A"/>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defTabSz="914400" fontAlgn="auto">
              <a:spcBef>
                <a:spcPts val="0"/>
              </a:spcBef>
              <a:spcAft>
                <a:spcPts val="0"/>
              </a:spcAft>
              <a:defRPr/>
            </a:pPr>
            <a:r>
              <a:rPr lang="en-GB" sz="1600" b="1" kern="0" dirty="0" smtClean="0">
                <a:solidFill>
                  <a:srgbClr val="D62A2A"/>
                </a:solidFill>
                <a:latin typeface="Trebuchet MS"/>
                <a:cs typeface="Trebuchet MS"/>
              </a:rPr>
              <a:t>Interactions</a:t>
            </a:r>
            <a:endParaRPr lang="en-GB" sz="1600" b="1" kern="0" dirty="0">
              <a:solidFill>
                <a:srgbClr val="D62A2A"/>
              </a:solidFill>
              <a:latin typeface="Trebuchet MS"/>
              <a:cs typeface="Trebuchet MS"/>
            </a:endParaRPr>
          </a:p>
        </p:txBody>
      </p:sp>
      <p:cxnSp>
        <p:nvCxnSpPr>
          <p:cNvPr id="23" name="AutoShape 35"/>
          <p:cNvCxnSpPr>
            <a:cxnSpLocks noChangeShapeType="1"/>
          </p:cNvCxnSpPr>
          <p:nvPr/>
        </p:nvCxnSpPr>
        <p:spPr bwMode="auto">
          <a:xfrm rot="10800000" flipV="1">
            <a:off x="2316163" y="2541588"/>
            <a:ext cx="519112" cy="1020762"/>
          </a:xfrm>
          <a:prstGeom prst="curvedConnector2">
            <a:avLst/>
          </a:prstGeom>
          <a:noFill/>
          <a:ln w="25400">
            <a:solidFill>
              <a:srgbClr val="4D4D4D"/>
            </a:solidFill>
            <a:prstDash val="dash"/>
            <a:round/>
            <a:headEnd type="oval" w="med" len="med"/>
            <a:tailEnd type="oval" w="med" len="med"/>
          </a:ln>
        </p:spPr>
      </p:cxnSp>
      <p:cxnSp>
        <p:nvCxnSpPr>
          <p:cNvPr id="24" name="AutoShape 36"/>
          <p:cNvCxnSpPr>
            <a:cxnSpLocks noChangeShapeType="1"/>
          </p:cNvCxnSpPr>
          <p:nvPr/>
        </p:nvCxnSpPr>
        <p:spPr bwMode="auto">
          <a:xfrm rot="10800000" flipV="1">
            <a:off x="2520950" y="2541588"/>
            <a:ext cx="3240088" cy="1103312"/>
          </a:xfrm>
          <a:prstGeom prst="curvedConnector2">
            <a:avLst/>
          </a:prstGeom>
          <a:noFill/>
          <a:ln w="25400">
            <a:solidFill>
              <a:srgbClr val="4D4D4D"/>
            </a:solidFill>
            <a:round/>
            <a:headEnd type="oval" w="med" len="med"/>
            <a:tailEnd type="oval" w="med" len="med"/>
          </a:ln>
        </p:spPr>
      </p:cxnSp>
      <p:cxnSp>
        <p:nvCxnSpPr>
          <p:cNvPr id="25" name="AutoShape 37"/>
          <p:cNvCxnSpPr>
            <a:cxnSpLocks noChangeShapeType="1"/>
          </p:cNvCxnSpPr>
          <p:nvPr/>
        </p:nvCxnSpPr>
        <p:spPr bwMode="auto">
          <a:xfrm rot="10800000">
            <a:off x="2605088" y="3846513"/>
            <a:ext cx="1225550" cy="0"/>
          </a:xfrm>
          <a:prstGeom prst="straightConnector1">
            <a:avLst/>
          </a:prstGeom>
          <a:noFill/>
          <a:ln w="25400">
            <a:solidFill>
              <a:srgbClr val="4D4D4D"/>
            </a:solidFill>
            <a:round/>
            <a:headEnd type="oval" w="med" len="med"/>
            <a:tailEnd type="oval" w="med" len="med"/>
          </a:ln>
        </p:spPr>
      </p:cxnSp>
      <p:cxnSp>
        <p:nvCxnSpPr>
          <p:cNvPr id="26" name="AutoShape 38"/>
          <p:cNvCxnSpPr>
            <a:cxnSpLocks noChangeShapeType="1"/>
          </p:cNvCxnSpPr>
          <p:nvPr/>
        </p:nvCxnSpPr>
        <p:spPr bwMode="auto">
          <a:xfrm rot="16200000" flipH="1">
            <a:off x="4119563" y="3843337"/>
            <a:ext cx="1588" cy="411163"/>
          </a:xfrm>
          <a:prstGeom prst="curvedConnector3">
            <a:avLst>
              <a:gd name="adj1" fmla="val 32800000"/>
            </a:avLst>
          </a:prstGeom>
          <a:noFill/>
          <a:ln w="25400">
            <a:solidFill>
              <a:srgbClr val="AE5252"/>
            </a:solidFill>
            <a:round/>
            <a:headEnd type="oval" w="med" len="med"/>
            <a:tailEnd type="oval" w="med" len="med"/>
          </a:ln>
        </p:spPr>
      </p:cxnSp>
      <p:cxnSp>
        <p:nvCxnSpPr>
          <p:cNvPr id="27" name="AutoShape 39"/>
          <p:cNvCxnSpPr>
            <a:cxnSpLocks noChangeShapeType="1"/>
          </p:cNvCxnSpPr>
          <p:nvPr/>
        </p:nvCxnSpPr>
        <p:spPr bwMode="auto">
          <a:xfrm rot="10800000">
            <a:off x="4410075" y="3846513"/>
            <a:ext cx="320675" cy="0"/>
          </a:xfrm>
          <a:prstGeom prst="straightConnector1">
            <a:avLst/>
          </a:prstGeom>
          <a:noFill/>
          <a:ln w="25400">
            <a:solidFill>
              <a:srgbClr val="AE5252"/>
            </a:solidFill>
            <a:round/>
            <a:headEnd type="oval" w="med" len="med"/>
            <a:tailEnd type="oval" w="med" len="med"/>
          </a:ln>
        </p:spPr>
      </p:cxnSp>
      <p:cxnSp>
        <p:nvCxnSpPr>
          <p:cNvPr id="28" name="AutoShape 40"/>
          <p:cNvCxnSpPr>
            <a:cxnSpLocks noChangeShapeType="1"/>
          </p:cNvCxnSpPr>
          <p:nvPr/>
        </p:nvCxnSpPr>
        <p:spPr bwMode="auto">
          <a:xfrm>
            <a:off x="3414713" y="2541588"/>
            <a:ext cx="706437" cy="1020762"/>
          </a:xfrm>
          <a:prstGeom prst="curvedConnector2">
            <a:avLst/>
          </a:prstGeom>
          <a:noFill/>
          <a:ln w="25400" cap="flat" cmpd="sng" algn="ctr">
            <a:solidFill>
              <a:srgbClr val="AE5252"/>
            </a:solidFill>
            <a:prstDash val="dash"/>
            <a:round/>
            <a:headEnd type="oval" w="med" len="med"/>
            <a:tailEnd type="oval" w="med" len="med"/>
          </a:ln>
        </p:spPr>
      </p:cxnSp>
      <p:cxnSp>
        <p:nvCxnSpPr>
          <p:cNvPr id="29" name="AutoShape 41"/>
          <p:cNvCxnSpPr>
            <a:cxnSpLocks noChangeShapeType="1"/>
          </p:cNvCxnSpPr>
          <p:nvPr/>
        </p:nvCxnSpPr>
        <p:spPr bwMode="auto">
          <a:xfrm>
            <a:off x="3414713" y="2541588"/>
            <a:ext cx="1630362" cy="1068387"/>
          </a:xfrm>
          <a:prstGeom prst="curvedConnector2">
            <a:avLst/>
          </a:prstGeom>
          <a:noFill/>
          <a:ln w="25400">
            <a:solidFill>
              <a:srgbClr val="0000FF"/>
            </a:solidFill>
            <a:round/>
            <a:headEnd type="oval" w="med" len="med"/>
            <a:tailEnd type="oval" w="med" len="med"/>
          </a:ln>
        </p:spPr>
      </p:cxnSp>
      <p:cxnSp>
        <p:nvCxnSpPr>
          <p:cNvPr id="30" name="AutoShape 42"/>
          <p:cNvCxnSpPr>
            <a:cxnSpLocks noChangeShapeType="1"/>
          </p:cNvCxnSpPr>
          <p:nvPr/>
        </p:nvCxnSpPr>
        <p:spPr bwMode="auto">
          <a:xfrm rot="10800000" flipV="1">
            <a:off x="4121150" y="2541588"/>
            <a:ext cx="1639888" cy="1020762"/>
          </a:xfrm>
          <a:prstGeom prst="curvedConnector2">
            <a:avLst/>
          </a:prstGeom>
          <a:noFill/>
          <a:ln w="25400" cap="flat" cmpd="sng" algn="ctr">
            <a:solidFill>
              <a:srgbClr val="AE5252"/>
            </a:solidFill>
            <a:prstDash val="dash"/>
            <a:round/>
            <a:headEnd type="oval" w="med" len="med"/>
            <a:tailEnd type="oval" w="med" len="med"/>
          </a:ln>
        </p:spPr>
      </p:cxnSp>
      <p:cxnSp>
        <p:nvCxnSpPr>
          <p:cNvPr id="31" name="AutoShape 43"/>
          <p:cNvCxnSpPr>
            <a:cxnSpLocks noChangeShapeType="1"/>
          </p:cNvCxnSpPr>
          <p:nvPr/>
        </p:nvCxnSpPr>
        <p:spPr bwMode="auto">
          <a:xfrm rot="10800000" flipV="1">
            <a:off x="5045075" y="2541588"/>
            <a:ext cx="715963" cy="1068387"/>
          </a:xfrm>
          <a:prstGeom prst="curvedConnector2">
            <a:avLst/>
          </a:prstGeom>
          <a:noFill/>
          <a:ln w="25400">
            <a:solidFill>
              <a:srgbClr val="0000FF"/>
            </a:solidFill>
            <a:round/>
            <a:headEnd type="oval" w="med" len="med"/>
            <a:tailEnd type="oval" w="med" len="med"/>
          </a:ln>
        </p:spPr>
      </p:cxnSp>
      <p:cxnSp>
        <p:nvCxnSpPr>
          <p:cNvPr id="32" name="AutoShape 44"/>
          <p:cNvCxnSpPr>
            <a:cxnSpLocks noChangeShapeType="1"/>
          </p:cNvCxnSpPr>
          <p:nvPr/>
        </p:nvCxnSpPr>
        <p:spPr bwMode="auto">
          <a:xfrm rot="5400000" flipH="1">
            <a:off x="6070601" y="2811462"/>
            <a:ext cx="1020762" cy="481013"/>
          </a:xfrm>
          <a:prstGeom prst="curvedConnector2">
            <a:avLst/>
          </a:prstGeom>
          <a:noFill/>
          <a:ln w="25400">
            <a:solidFill>
              <a:srgbClr val="253A7D"/>
            </a:solidFill>
            <a:round/>
            <a:headEnd type="oval" w="med" len="med"/>
            <a:tailEnd type="oval" w="med" len="med"/>
          </a:ln>
        </p:spPr>
      </p:cxnSp>
      <p:cxnSp>
        <p:nvCxnSpPr>
          <p:cNvPr id="33" name="AutoShape 45"/>
          <p:cNvCxnSpPr>
            <a:cxnSpLocks noChangeShapeType="1"/>
          </p:cNvCxnSpPr>
          <p:nvPr/>
        </p:nvCxnSpPr>
        <p:spPr bwMode="auto">
          <a:xfrm rot="16200000" flipH="1">
            <a:off x="6819900" y="3843338"/>
            <a:ext cx="1588" cy="411162"/>
          </a:xfrm>
          <a:prstGeom prst="curvedConnector3">
            <a:avLst>
              <a:gd name="adj1" fmla="val 32800000"/>
            </a:avLst>
          </a:prstGeom>
          <a:noFill/>
          <a:ln w="25400">
            <a:solidFill>
              <a:srgbClr val="253A7D"/>
            </a:solidFill>
            <a:round/>
            <a:headEnd type="oval" w="med" len="med"/>
            <a:tailEnd type="oval" w="med" len="med"/>
          </a:ln>
        </p:spPr>
      </p:cxnSp>
      <p:cxnSp>
        <p:nvCxnSpPr>
          <p:cNvPr id="34" name="AutoShape 46"/>
          <p:cNvCxnSpPr>
            <a:cxnSpLocks noChangeShapeType="1"/>
          </p:cNvCxnSpPr>
          <p:nvPr/>
        </p:nvCxnSpPr>
        <p:spPr bwMode="auto">
          <a:xfrm rot="16200000" flipH="1">
            <a:off x="2557463" y="3394075"/>
            <a:ext cx="2298700" cy="1162050"/>
          </a:xfrm>
          <a:prstGeom prst="curvedConnector2">
            <a:avLst/>
          </a:prstGeom>
          <a:noFill/>
          <a:ln w="25400">
            <a:solidFill>
              <a:srgbClr val="285E3E"/>
            </a:solidFill>
            <a:round/>
            <a:headEnd type="oval" w="med" len="med"/>
            <a:tailEnd type="oval" w="med" len="med"/>
          </a:ln>
        </p:spPr>
      </p:cxnSp>
      <p:cxnSp>
        <p:nvCxnSpPr>
          <p:cNvPr id="35" name="AutoShape 47"/>
          <p:cNvCxnSpPr>
            <a:cxnSpLocks noChangeShapeType="1"/>
          </p:cNvCxnSpPr>
          <p:nvPr/>
        </p:nvCxnSpPr>
        <p:spPr bwMode="auto">
          <a:xfrm rot="10800000" flipV="1">
            <a:off x="4578350" y="3846513"/>
            <a:ext cx="152400" cy="993775"/>
          </a:xfrm>
          <a:prstGeom prst="curvedConnector2">
            <a:avLst/>
          </a:prstGeom>
          <a:noFill/>
          <a:ln w="25400">
            <a:solidFill>
              <a:srgbClr val="285E3E"/>
            </a:solidFill>
            <a:round/>
            <a:headEnd type="oval" w="med" len="med"/>
            <a:tailEnd type="oval" w="med" len="med"/>
          </a:ln>
        </p:spPr>
      </p:cxnSp>
      <p:cxnSp>
        <p:nvCxnSpPr>
          <p:cNvPr id="36" name="AutoShape 48"/>
          <p:cNvCxnSpPr>
            <a:cxnSpLocks noChangeShapeType="1"/>
          </p:cNvCxnSpPr>
          <p:nvPr/>
        </p:nvCxnSpPr>
        <p:spPr bwMode="auto">
          <a:xfrm>
            <a:off x="4410075" y="3846513"/>
            <a:ext cx="168275" cy="993775"/>
          </a:xfrm>
          <a:prstGeom prst="curvedConnector2">
            <a:avLst/>
          </a:prstGeom>
          <a:noFill/>
          <a:ln w="25400">
            <a:solidFill>
              <a:srgbClr val="285E3E"/>
            </a:solidFill>
            <a:round/>
            <a:headEnd type="oval" w="med" len="med"/>
            <a:tailEnd type="oval" w="med" len="med"/>
          </a:ln>
        </p:spPr>
      </p:cxnSp>
      <p:cxnSp>
        <p:nvCxnSpPr>
          <p:cNvPr id="37" name="AutoShape 49"/>
          <p:cNvCxnSpPr>
            <a:cxnSpLocks noChangeShapeType="1"/>
          </p:cNvCxnSpPr>
          <p:nvPr/>
        </p:nvCxnSpPr>
        <p:spPr bwMode="auto">
          <a:xfrm rot="5400000">
            <a:off x="4294982" y="3353593"/>
            <a:ext cx="2343150" cy="1198563"/>
          </a:xfrm>
          <a:prstGeom prst="curvedConnector2">
            <a:avLst/>
          </a:prstGeom>
          <a:noFill/>
          <a:ln w="25400">
            <a:solidFill>
              <a:srgbClr val="285E3E"/>
            </a:solidFill>
            <a:round/>
            <a:headEnd type="oval" w="med" len="med"/>
            <a:tailEnd type="oval" w="med" len="med"/>
          </a:ln>
        </p:spPr>
      </p:cxnSp>
      <p:sp>
        <p:nvSpPr>
          <p:cNvPr id="38" name="Text Box 50"/>
          <p:cNvSpPr txBox="1">
            <a:spLocks noChangeArrowheads="1"/>
          </p:cNvSpPr>
          <p:nvPr/>
        </p:nvSpPr>
        <p:spPr bwMode="auto">
          <a:xfrm>
            <a:off x="1557338" y="2146300"/>
            <a:ext cx="1214437" cy="525401"/>
          </a:xfrm>
          <a:prstGeom prst="rect">
            <a:avLst/>
          </a:prstGeom>
          <a:noFill/>
          <a:ln w="3175">
            <a:noFill/>
            <a:miter lim="800000"/>
            <a:headEnd/>
            <a:tailEnd/>
          </a:ln>
          <a:effectLst/>
        </p:spPr>
        <p:txBody>
          <a:bodyPr lIns="90000" tIns="46800" rIns="90000" bIns="46800">
            <a:prstTxWarp prst="textNoShape">
              <a:avLst/>
            </a:prstTxWarp>
            <a:spAutoFit/>
          </a:bodyPr>
          <a:lstStyle/>
          <a:p>
            <a:pPr defTabSz="914400" fontAlgn="auto">
              <a:spcBef>
                <a:spcPts val="0"/>
              </a:spcBef>
              <a:spcAft>
                <a:spcPts val="0"/>
              </a:spcAft>
              <a:defRPr/>
            </a:pPr>
            <a:r>
              <a:rPr lang="en-GB" sz="1400" b="1" i="1" kern="0" dirty="0" smtClean="0">
                <a:solidFill>
                  <a:srgbClr val="4D4D4D"/>
                </a:solidFill>
                <a:latin typeface="Trebuchet MS"/>
                <a:cs typeface="Trebuchet MS"/>
              </a:rPr>
              <a:t>Electro-magnetic</a:t>
            </a:r>
            <a:endParaRPr lang="en-GB" sz="1400" b="1" i="1" kern="0" dirty="0">
              <a:solidFill>
                <a:srgbClr val="4D4D4D"/>
              </a:solidFill>
              <a:latin typeface="Trebuchet MS"/>
              <a:cs typeface="Trebuchet MS"/>
            </a:endParaRPr>
          </a:p>
        </p:txBody>
      </p:sp>
      <p:sp>
        <p:nvSpPr>
          <p:cNvPr id="39" name="Text Box 51"/>
          <p:cNvSpPr txBox="1">
            <a:spLocks noChangeArrowheads="1"/>
          </p:cNvSpPr>
          <p:nvPr/>
        </p:nvSpPr>
        <p:spPr bwMode="auto">
          <a:xfrm>
            <a:off x="3627438" y="2135188"/>
            <a:ext cx="1844675" cy="309958"/>
          </a:xfrm>
          <a:prstGeom prst="rect">
            <a:avLst/>
          </a:prstGeom>
          <a:noFill/>
          <a:ln w="3175">
            <a:noFill/>
            <a:miter lim="800000"/>
            <a:headEnd/>
            <a:tailEnd/>
          </a:ln>
          <a:effectLst/>
        </p:spPr>
        <p:txBody>
          <a:bodyPr lIns="90000" tIns="46800" rIns="90000" bIns="46800">
            <a:prstTxWarp prst="textNoShape">
              <a:avLst/>
            </a:prstTxWarp>
            <a:spAutoFit/>
          </a:bodyPr>
          <a:lstStyle/>
          <a:p>
            <a:pPr algn="ctr" defTabSz="914400" fontAlgn="auto">
              <a:spcBef>
                <a:spcPts val="0"/>
              </a:spcBef>
              <a:spcAft>
                <a:spcPts val="0"/>
              </a:spcAft>
              <a:defRPr/>
            </a:pPr>
            <a:r>
              <a:rPr lang="en-GB" sz="1400" b="1" i="1" kern="0" dirty="0" smtClean="0">
                <a:solidFill>
                  <a:srgbClr val="AE5252"/>
                </a:solidFill>
                <a:latin typeface="Trebuchet MS"/>
                <a:cs typeface="Trebuchet MS"/>
              </a:rPr>
              <a:t>Weak</a:t>
            </a:r>
            <a:endParaRPr lang="en-GB" sz="1400" b="1" i="1" kern="0" dirty="0">
              <a:solidFill>
                <a:srgbClr val="AE5252"/>
              </a:solidFill>
              <a:latin typeface="Trebuchet MS"/>
              <a:cs typeface="Trebuchet MS"/>
            </a:endParaRPr>
          </a:p>
        </p:txBody>
      </p:sp>
      <p:sp>
        <p:nvSpPr>
          <p:cNvPr id="40" name="Text Box 52"/>
          <p:cNvSpPr txBox="1">
            <a:spLocks noChangeArrowheads="1"/>
          </p:cNvSpPr>
          <p:nvPr/>
        </p:nvSpPr>
        <p:spPr bwMode="auto">
          <a:xfrm>
            <a:off x="5562600" y="2135188"/>
            <a:ext cx="1844675" cy="309958"/>
          </a:xfrm>
          <a:prstGeom prst="rect">
            <a:avLst/>
          </a:prstGeom>
          <a:noFill/>
          <a:ln w="3175">
            <a:noFill/>
            <a:miter lim="800000"/>
            <a:headEnd/>
            <a:tailEnd/>
          </a:ln>
          <a:effectLst/>
        </p:spPr>
        <p:txBody>
          <a:bodyPr lIns="90000" tIns="46800" rIns="90000" bIns="46800">
            <a:prstTxWarp prst="textNoShape">
              <a:avLst/>
            </a:prstTxWarp>
            <a:spAutoFit/>
          </a:bodyPr>
          <a:lstStyle/>
          <a:p>
            <a:pPr algn="r" defTabSz="914400" fontAlgn="auto">
              <a:spcBef>
                <a:spcPts val="0"/>
              </a:spcBef>
              <a:spcAft>
                <a:spcPts val="0"/>
              </a:spcAft>
              <a:defRPr/>
            </a:pPr>
            <a:r>
              <a:rPr lang="en-GB" sz="1400" b="1" i="1" kern="0" dirty="0" smtClean="0">
                <a:solidFill>
                  <a:srgbClr val="253A7D"/>
                </a:solidFill>
                <a:latin typeface="Trebuchet MS"/>
                <a:cs typeface="Trebuchet MS"/>
              </a:rPr>
              <a:t>Strong</a:t>
            </a:r>
            <a:endParaRPr lang="en-GB" sz="1400" b="1" i="1" kern="0" dirty="0">
              <a:solidFill>
                <a:srgbClr val="253A7D"/>
              </a:solidFill>
              <a:latin typeface="Trebuchet MS"/>
              <a:cs typeface="Trebuchet MS"/>
            </a:endParaRPr>
          </a:p>
        </p:txBody>
      </p:sp>
      <p:sp>
        <p:nvSpPr>
          <p:cNvPr id="44" name="Text Box 57"/>
          <p:cNvSpPr txBox="1">
            <a:spLocks noChangeArrowheads="1"/>
          </p:cNvSpPr>
          <p:nvPr/>
        </p:nvSpPr>
        <p:spPr bwMode="auto">
          <a:xfrm>
            <a:off x="0" y="638175"/>
            <a:ext cx="9144000" cy="541338"/>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b="1" kern="0" dirty="0" smtClean="0">
                <a:solidFill>
                  <a:sysClr val="windowText" lastClr="000000"/>
                </a:solidFill>
                <a:latin typeface="Trebuchet MS"/>
                <a:cs typeface="Trebuchet MS"/>
              </a:rPr>
              <a:t>The Standard Model consists of </a:t>
            </a:r>
            <a:r>
              <a:rPr lang="en-GB" sz="1600" b="1" kern="0" dirty="0" smtClean="0">
                <a:solidFill>
                  <a:srgbClr val="D00209"/>
                </a:solidFill>
                <a:latin typeface="Trebuchet MS"/>
                <a:cs typeface="Trebuchet MS"/>
              </a:rPr>
              <a:t>24 elementary matter particles and 3 forces</a:t>
            </a:r>
            <a:endParaRPr lang="en-GB" sz="1600" b="1" kern="0" dirty="0">
              <a:solidFill>
                <a:srgbClr val="D00209"/>
              </a:solidFill>
              <a:latin typeface="Trebuchet MS"/>
              <a:cs typeface="Trebuchet MS"/>
            </a:endParaRPr>
          </a:p>
        </p:txBody>
      </p:sp>
      <p:sp>
        <p:nvSpPr>
          <p:cNvPr id="45" name="Text Box 58"/>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graphicFrame>
        <p:nvGraphicFramePr>
          <p:cNvPr id="697355" name="Object 11"/>
          <p:cNvGraphicFramePr>
            <a:graphicFrameLocks noChangeAspect="1"/>
          </p:cNvGraphicFramePr>
          <p:nvPr/>
        </p:nvGraphicFramePr>
        <p:xfrm>
          <a:off x="2982913" y="2338388"/>
          <a:ext cx="277812" cy="371475"/>
        </p:xfrm>
        <a:graphic>
          <a:graphicData uri="http://schemas.openxmlformats.org/presentationml/2006/ole">
            <p:oleObj spid="_x0000_s697355" name="Equation" r:id="rId8" imgW="114300" imgH="152400" progId="Equation.DSMT4">
              <p:embed/>
            </p:oleObj>
          </a:graphicData>
        </a:graphic>
      </p:graphicFrame>
      <p:graphicFrame>
        <p:nvGraphicFramePr>
          <p:cNvPr id="697358" name="Object 14"/>
          <p:cNvGraphicFramePr>
            <a:graphicFrameLocks noChangeAspect="1"/>
          </p:cNvGraphicFramePr>
          <p:nvPr/>
        </p:nvGraphicFramePr>
        <p:xfrm>
          <a:off x="6778059" y="3627438"/>
          <a:ext cx="339725" cy="431800"/>
        </p:xfrm>
        <a:graphic>
          <a:graphicData uri="http://schemas.openxmlformats.org/presentationml/2006/ole">
            <p:oleObj spid="_x0000_s697358" name="Equation" r:id="rId9" imgW="139700" imgH="177800" progId="Equation.DSMT4">
              <p:embed/>
            </p:oleObj>
          </a:graphicData>
        </a:graphic>
      </p:graphicFrame>
      <p:graphicFrame>
        <p:nvGraphicFramePr>
          <p:cNvPr id="697359" name="Object 15"/>
          <p:cNvGraphicFramePr>
            <a:graphicFrameLocks noChangeAspect="1"/>
          </p:cNvGraphicFramePr>
          <p:nvPr/>
        </p:nvGraphicFramePr>
        <p:xfrm>
          <a:off x="6546850" y="3727450"/>
          <a:ext cx="298450" cy="204788"/>
        </p:xfrm>
        <a:graphic>
          <a:graphicData uri="http://schemas.openxmlformats.org/presentationml/2006/ole">
            <p:oleObj spid="_x0000_s697359" name="Equation" r:id="rId10" imgW="241300" imgH="165100" progId="Equation.DSMT4">
              <p:embed/>
            </p:oleObj>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22" presetClass="entr" presetSubtype="8"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22" presetClass="entr" presetSubtype="8"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3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2" presetClass="entr" presetSubtype="8"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par>
                                <p:cTn id="28" presetID="22" presetClass="entr" presetSubtype="4"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par>
                                <p:cTn id="31" presetID="22" presetClass="entr" presetSubtype="4"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500"/>
                                        <p:tgtEl>
                                          <p:spTgt spid="29"/>
                                        </p:tgtEl>
                                      </p:cBhvr>
                                    </p:animEffect>
                                  </p:childTnLst>
                                </p:cTn>
                              </p:par>
                              <p:par>
                                <p:cTn id="34" presetID="22" presetClass="entr" presetSubtype="4"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down)">
                                      <p:cBhvr>
                                        <p:cTn id="36" dur="500"/>
                                        <p:tgtEl>
                                          <p:spTgt spid="30"/>
                                        </p:tgtEl>
                                      </p:cBhvr>
                                    </p:animEffect>
                                  </p:childTnLst>
                                </p:cTn>
                              </p:par>
                              <p:par>
                                <p:cTn id="37" presetID="22" presetClass="entr" presetSubtype="4"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down)">
                                      <p:cBhvr>
                                        <p:cTn id="39" dur="500"/>
                                        <p:tgtEl>
                                          <p:spTgt spid="3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3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down)">
                                      <p:cBhvr>
                                        <p:cTn id="47" dur="500"/>
                                        <p:tgtEl>
                                          <p:spTgt spid="32"/>
                                        </p:tgtEl>
                                      </p:cBhvr>
                                    </p:animEffect>
                                  </p:childTnLst>
                                </p:cTn>
                              </p:par>
                              <p:par>
                                <p:cTn id="48" presetID="22" presetClass="entr" presetSubtype="8"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left)">
                                      <p:cBhvr>
                                        <p:cTn id="50" dur="500"/>
                                        <p:tgtEl>
                                          <p:spTgt spid="3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300"/>
                                        <p:tgtEl>
                                          <p:spTgt spid="4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500"/>
                                        <p:tgtEl>
                                          <p:spTgt spid="2"/>
                                        </p:tgtEl>
                                      </p:cBhvr>
                                    </p:animEffect>
                                  </p:childTnLst>
                                </p:cTn>
                              </p:par>
                            </p:childTnLst>
                          </p:cTn>
                        </p:par>
                        <p:par>
                          <p:cTn id="59" fill="hold">
                            <p:stCondLst>
                              <p:cond delay="500"/>
                            </p:stCondLst>
                            <p:childTnLst>
                              <p:par>
                                <p:cTn id="60" presetID="22" presetClass="entr" presetSubtype="4"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wipe(down)">
                                      <p:cBhvr>
                                        <p:cTn id="62" dur="500"/>
                                        <p:tgtEl>
                                          <p:spTgt spid="34"/>
                                        </p:tgtEl>
                                      </p:cBhvr>
                                    </p:animEffect>
                                  </p:childTnLst>
                                </p:cTn>
                              </p:par>
                              <p:par>
                                <p:cTn id="63" presetID="22" presetClass="entr" presetSubtype="4"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ipe(down)">
                                      <p:cBhvr>
                                        <p:cTn id="65" dur="500"/>
                                        <p:tgtEl>
                                          <p:spTgt spid="35"/>
                                        </p:tgtEl>
                                      </p:cBhvr>
                                    </p:animEffect>
                                  </p:childTnLst>
                                </p:cTn>
                              </p:par>
                              <p:par>
                                <p:cTn id="66" presetID="22" presetClass="entr" presetSubtype="4" fill="hold" nodeType="with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down)">
                                      <p:cBhvr>
                                        <p:cTn id="68" dur="500"/>
                                        <p:tgtEl>
                                          <p:spTgt spid="36"/>
                                        </p:tgtEl>
                                      </p:cBhvr>
                                    </p:animEffect>
                                  </p:childTnLst>
                                </p:cTn>
                              </p:par>
                              <p:par>
                                <p:cTn id="69" presetID="22" presetClass="entr" presetSubtype="4"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down)">
                                      <p:cBhvr>
                                        <p:cTn id="7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8" grpId="0"/>
      <p:bldP spid="39" grpId="0"/>
      <p:bldP spid="40" grpId="0"/>
    </p:bld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Supersymmetry (SUSY)</a:t>
            </a:r>
          </a:p>
        </p:txBody>
      </p:sp>
      <p:sp>
        <p:nvSpPr>
          <p:cNvPr id="8" name="Text Box 4"/>
          <p:cNvSpPr txBox="1">
            <a:spLocks noChangeArrowheads="1"/>
          </p:cNvSpPr>
          <p:nvPr/>
        </p:nvSpPr>
        <p:spPr bwMode="auto">
          <a:xfrm>
            <a:off x="304800" y="3270729"/>
            <a:ext cx="8534400" cy="1017844"/>
          </a:xfrm>
          <a:prstGeom prst="rect">
            <a:avLst/>
          </a:prstGeom>
          <a:noFill/>
          <a:ln w="9525">
            <a:noFill/>
            <a:round/>
            <a:headEnd/>
            <a:tailEnd/>
          </a:ln>
        </p:spPr>
        <p:txBody>
          <a:bodyPr wrap="square" lIns="90000" tIns="46800" rIns="90000" bIns="468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2000" dirty="0" err="1" smtClean="0">
                <a:latin typeface="Trebuchet MS"/>
                <a:ea typeface="Arial" charset="0"/>
                <a:cs typeface="Trebuchet MS"/>
              </a:rPr>
              <a:t>Fermion</a:t>
            </a:r>
            <a:r>
              <a:rPr lang="en-US" sz="2000" dirty="0" smtClean="0">
                <a:latin typeface="Trebuchet MS"/>
                <a:ea typeface="Arial" charset="0"/>
                <a:cs typeface="Trebuchet MS"/>
              </a:rPr>
              <a:t> and boson loops contribute with </a:t>
            </a:r>
            <a:r>
              <a:rPr lang="en-US" sz="2000" b="1" dirty="0" smtClean="0">
                <a:latin typeface="Trebuchet MS"/>
                <a:ea typeface="Arial" charset="0"/>
                <a:cs typeface="Trebuchet MS"/>
              </a:rPr>
              <a:t>different signs </a:t>
            </a:r>
            <a:r>
              <a:rPr lang="en-US" sz="2000" dirty="0" smtClean="0">
                <a:latin typeface="Trebuchet MS"/>
                <a:ea typeface="Arial" charset="0"/>
                <a:cs typeface="Trebuchet MS"/>
              </a:rPr>
              <a:t>to the Higgs radiative corrections: if there existed a symmetry relating these two, this could protect the masses of the scalar Higgs</a:t>
            </a:r>
          </a:p>
        </p:txBody>
      </p:sp>
      <p:sp>
        <p:nvSpPr>
          <p:cNvPr id="9" name="Rectangle 8"/>
          <p:cNvSpPr/>
          <p:nvPr/>
        </p:nvSpPr>
        <p:spPr>
          <a:xfrm>
            <a:off x="304800" y="4384864"/>
            <a:ext cx="8839200" cy="2015936"/>
          </a:xfrm>
          <a:prstGeom prst="rect">
            <a:avLst/>
          </a:prstGeom>
        </p:spPr>
        <p:txBody>
          <a:bodyPr wrap="square">
            <a:spAutoFit/>
          </a:bodyPr>
          <a:lstStyle/>
          <a:p>
            <a:pPr>
              <a:spcBef>
                <a:spcPts val="12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2000" b="1" dirty="0" smtClean="0">
                <a:solidFill>
                  <a:srgbClr val="000000"/>
                </a:solidFill>
                <a:latin typeface="Trebuchet MS"/>
                <a:ea typeface="Arial" charset="0"/>
                <a:cs typeface="Trebuchet MS"/>
              </a:rPr>
              <a:t>Supersymmetry </a:t>
            </a:r>
            <a:r>
              <a:rPr lang="en-US" sz="2000" b="1" dirty="0" err="1" smtClean="0">
                <a:solidFill>
                  <a:srgbClr val="000000"/>
                </a:solidFill>
                <a:latin typeface="Trebuchet MS"/>
                <a:ea typeface="Arial" charset="0"/>
                <a:cs typeface="Trebuchet MS"/>
              </a:rPr>
              <a:t>realises</a:t>
            </a:r>
            <a:r>
              <a:rPr lang="en-US" sz="2000" b="1" dirty="0" smtClean="0">
                <a:solidFill>
                  <a:srgbClr val="000000"/>
                </a:solidFill>
                <a:latin typeface="Trebuchet MS"/>
                <a:ea typeface="Arial" charset="0"/>
                <a:cs typeface="Trebuchet MS"/>
              </a:rPr>
              <a:t> this by transforming bosons </a:t>
            </a:r>
            <a:r>
              <a:rPr lang="en-US" sz="2000" b="1" dirty="0" err="1" smtClean="0">
                <a:solidFill>
                  <a:srgbClr val="000000"/>
                </a:solidFill>
                <a:latin typeface="Trebuchet MS"/>
                <a:ea typeface="Arial" charset="0"/>
                <a:cs typeface="Trebuchet MS"/>
              </a:rPr>
              <a:t></a:t>
            </a:r>
            <a:r>
              <a:rPr lang="en-US" sz="2000" b="1" dirty="0" smtClean="0">
                <a:solidFill>
                  <a:srgbClr val="000000"/>
                </a:solidFill>
                <a:latin typeface="Trebuchet MS"/>
                <a:ea typeface="Arial" charset="0"/>
                <a:cs typeface="Trebuchet MS"/>
              </a:rPr>
              <a:t> fermions</a:t>
            </a:r>
          </a:p>
          <a:p>
            <a:pPr marL="360363" indent="-276225">
              <a:spcBef>
                <a:spcPts val="1200"/>
              </a:spcBef>
              <a:buSzPct val="75000"/>
              <a:buFont typeface="Arial"/>
              <a:buChar char="•"/>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D00209"/>
                </a:solidFill>
                <a:latin typeface="Trebuchet MS"/>
                <a:ea typeface="Arial" charset="0"/>
                <a:cs typeface="Trebuchet MS"/>
              </a:rPr>
              <a:t>SUSY transforms, e.g., a scalar boson into a spin-½ </a:t>
            </a:r>
            <a:r>
              <a:rPr lang="en-US" sz="1600" dirty="0" err="1" smtClean="0">
                <a:solidFill>
                  <a:srgbClr val="D00209"/>
                </a:solidFill>
                <a:latin typeface="Trebuchet MS"/>
                <a:ea typeface="Arial" charset="0"/>
                <a:cs typeface="Trebuchet MS"/>
              </a:rPr>
              <a:t>fermion</a:t>
            </a:r>
            <a:r>
              <a:rPr lang="en-US" sz="1600" dirty="0" smtClean="0">
                <a:solidFill>
                  <a:srgbClr val="D00209"/>
                </a:solidFill>
                <a:latin typeface="Trebuchet MS"/>
                <a:ea typeface="Arial" charset="0"/>
                <a:cs typeface="Trebuchet MS"/>
              </a:rPr>
              <a:t>, whose mass is protected</a:t>
            </a:r>
          </a:p>
          <a:p>
            <a:pPr marL="360363" indent="-276225">
              <a:spcBef>
                <a:spcPts val="600"/>
              </a:spcBef>
              <a:buSzPct val="75000"/>
              <a:buFont typeface="Arial"/>
              <a:buChar char="•"/>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D00209"/>
                </a:solidFill>
                <a:latin typeface="Trebuchet MS"/>
                <a:ea typeface="Arial" charset="0"/>
                <a:cs typeface="Trebuchet MS"/>
              </a:rPr>
              <a:t>Hence, the scalar mass is also protected (precisely through SUSY)</a:t>
            </a:r>
          </a:p>
          <a:p>
            <a:pPr marL="360363" indent="-276225">
              <a:spcBef>
                <a:spcPts val="600"/>
              </a:spcBef>
              <a:buSzPct val="75000"/>
              <a:buFont typeface="Arial"/>
              <a:buChar char="•"/>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D00209"/>
                </a:solidFill>
                <a:latin typeface="Trebuchet MS"/>
                <a:ea typeface="Arial" charset="0"/>
                <a:cs typeface="Trebuchet MS"/>
              </a:rPr>
              <a:t>This solves the naturalness and the hierarchy problems of the SM (at least technically)</a:t>
            </a:r>
          </a:p>
          <a:p>
            <a:pPr marL="360363" indent="-276225">
              <a:spcBef>
                <a:spcPts val="600"/>
              </a:spcBef>
              <a:buSzPct val="75000"/>
              <a:buFont typeface="Arial"/>
              <a:buChar char="•"/>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000000"/>
                </a:solidFill>
                <a:latin typeface="Trebuchet MS"/>
                <a:ea typeface="Arial" charset="0"/>
                <a:cs typeface="Trebuchet MS"/>
              </a:rPr>
              <a:t>Local gauge invariance of SUSY requires existence of spin-3/2 and spin-2 particles, which naturally introduces the spin-2 graviton, assumed to mediate the gravitational force  </a:t>
            </a:r>
          </a:p>
        </p:txBody>
      </p:sp>
      <p:sp>
        <p:nvSpPr>
          <p:cNvPr id="10" name="Rectangle 28"/>
          <p:cNvSpPr>
            <a:spLocks noChangeArrowheads="1"/>
          </p:cNvSpPr>
          <p:nvPr/>
        </p:nvSpPr>
        <p:spPr bwMode="auto">
          <a:xfrm>
            <a:off x="2139950" y="445028"/>
            <a:ext cx="2384425" cy="1665287"/>
          </a:xfrm>
          <a:prstGeom prst="rect">
            <a:avLst/>
          </a:prstGeom>
          <a:solidFill>
            <a:schemeClr val="bg1"/>
          </a:solidFill>
          <a:ln w="3175">
            <a:solidFill>
              <a:srgbClr val="595959"/>
            </a:solidFill>
            <a:miter lim="800000"/>
            <a:headEnd/>
            <a:tailEnd/>
          </a:ln>
          <a:effectLst>
            <a:glow rad="101600">
              <a:schemeClr val="tx1">
                <a:lumMod val="50000"/>
                <a:lumOff val="50000"/>
                <a:alpha val="75000"/>
              </a:schemeClr>
            </a:glow>
            <a:outerShdw blurRad="190500" dist="107763" dir="2700000" algn="ctr" rotWithShape="0">
              <a:srgbClr val="000000">
                <a:alpha val="15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12" name="Picture 29"/>
          <p:cNvPicPr>
            <a:picLocks noChangeAspect="1" noChangeArrowheads="1"/>
          </p:cNvPicPr>
          <p:nvPr/>
        </p:nvPicPr>
        <p:blipFill>
          <a:blip r:embed="rId2"/>
          <a:srcRect r="55646"/>
          <a:stretch>
            <a:fillRect/>
          </a:stretch>
        </p:blipFill>
        <p:spPr bwMode="auto">
          <a:xfrm>
            <a:off x="2185988" y="759353"/>
            <a:ext cx="2251075" cy="1298575"/>
          </a:xfrm>
          <a:prstGeom prst="rect">
            <a:avLst/>
          </a:prstGeom>
          <a:noFill/>
          <a:ln w="3175">
            <a:noFill/>
            <a:miter lim="800000"/>
            <a:headEnd/>
            <a:tailEnd/>
          </a:ln>
          <a:effectLst/>
        </p:spPr>
      </p:pic>
      <p:sp>
        <p:nvSpPr>
          <p:cNvPr id="13" name="Text Box 30"/>
          <p:cNvSpPr txBox="1">
            <a:spLocks noChangeArrowheads="1"/>
          </p:cNvSpPr>
          <p:nvPr/>
        </p:nvSpPr>
        <p:spPr bwMode="auto">
          <a:xfrm>
            <a:off x="2133600" y="445028"/>
            <a:ext cx="1079500" cy="279400"/>
          </a:xfrm>
          <a:prstGeom prst="rect">
            <a:avLst/>
          </a:prstGeom>
          <a:noFill/>
          <a:ln w="3175">
            <a:noFill/>
            <a:miter lim="800000"/>
            <a:headEnd/>
            <a:tailEnd/>
          </a:ln>
          <a:effectLst/>
        </p:spPr>
        <p:txBody>
          <a:bodyPr wrap="none" lIns="90000" tIns="46800" rIns="90000" bIns="46800">
            <a:prstTxWarp prst="textNoShape">
              <a:avLst/>
            </a:prstTxWarp>
            <a:spAutoFit/>
          </a:bodyPr>
          <a:lstStyle/>
          <a:p>
            <a:pPr algn="ctr"/>
            <a:r>
              <a:rPr lang="en-US" sz="1200" dirty="0" err="1">
                <a:solidFill>
                  <a:schemeClr val="tx1">
                    <a:lumMod val="65000"/>
                    <a:lumOff val="35000"/>
                  </a:schemeClr>
                </a:solidFill>
                <a:latin typeface="Trebuchet MS"/>
                <a:cs typeface="Trebuchet MS"/>
              </a:rPr>
              <a:t>Fermion</a:t>
            </a:r>
            <a:r>
              <a:rPr lang="en-US" sz="1200" dirty="0">
                <a:solidFill>
                  <a:schemeClr val="tx1">
                    <a:lumMod val="65000"/>
                    <a:lumOff val="35000"/>
                  </a:schemeClr>
                </a:solidFill>
                <a:latin typeface="Trebuchet MS"/>
                <a:cs typeface="Trebuchet MS"/>
              </a:rPr>
              <a:t> loop</a:t>
            </a:r>
          </a:p>
        </p:txBody>
      </p:sp>
      <p:sp>
        <p:nvSpPr>
          <p:cNvPr id="15" name="Rectangle 31"/>
          <p:cNvSpPr>
            <a:spLocks noChangeArrowheads="1"/>
          </p:cNvSpPr>
          <p:nvPr/>
        </p:nvSpPr>
        <p:spPr bwMode="auto">
          <a:xfrm>
            <a:off x="4625975" y="445028"/>
            <a:ext cx="2384425" cy="1665287"/>
          </a:xfrm>
          <a:prstGeom prst="rect">
            <a:avLst/>
          </a:prstGeom>
          <a:solidFill>
            <a:schemeClr val="bg1"/>
          </a:solidFill>
          <a:ln w="3175">
            <a:solidFill>
              <a:srgbClr val="D00209"/>
            </a:solidFill>
            <a:miter lim="800000"/>
            <a:headEnd/>
            <a:tailEnd/>
          </a:ln>
          <a:effectLst>
            <a:glow rad="101600">
              <a:srgbClr val="D00209">
                <a:alpha val="75000"/>
              </a:srgbClr>
            </a:glow>
            <a:outerShdw blurRad="190500" dist="107763" dir="2700000" algn="ctr" rotWithShape="0">
              <a:srgbClr val="000000">
                <a:alpha val="15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17" name="Picture 32"/>
          <p:cNvPicPr>
            <a:picLocks noChangeAspect="1" noChangeArrowheads="1"/>
          </p:cNvPicPr>
          <p:nvPr/>
        </p:nvPicPr>
        <p:blipFill>
          <a:blip r:embed="rId2"/>
          <a:srcRect l="62965"/>
          <a:stretch>
            <a:fillRect/>
          </a:stretch>
        </p:blipFill>
        <p:spPr bwMode="auto">
          <a:xfrm>
            <a:off x="4862512" y="533928"/>
            <a:ext cx="1879600" cy="1298575"/>
          </a:xfrm>
          <a:prstGeom prst="rect">
            <a:avLst/>
          </a:prstGeom>
          <a:noFill/>
          <a:ln w="3175">
            <a:noFill/>
            <a:miter lim="800000"/>
            <a:headEnd/>
            <a:tailEnd/>
          </a:ln>
          <a:effectLst/>
        </p:spPr>
      </p:pic>
      <p:sp>
        <p:nvSpPr>
          <p:cNvPr id="20" name="Text Box 33"/>
          <p:cNvSpPr txBox="1">
            <a:spLocks noChangeArrowheads="1"/>
          </p:cNvSpPr>
          <p:nvPr/>
        </p:nvSpPr>
        <p:spPr bwMode="auto">
          <a:xfrm>
            <a:off x="6074226" y="1805515"/>
            <a:ext cx="923021" cy="279180"/>
          </a:xfrm>
          <a:prstGeom prst="rect">
            <a:avLst/>
          </a:prstGeom>
          <a:noFill/>
          <a:ln w="3175">
            <a:noFill/>
            <a:miter lim="800000"/>
            <a:headEnd/>
            <a:tailEnd/>
          </a:ln>
          <a:effectLst/>
        </p:spPr>
        <p:txBody>
          <a:bodyPr wrap="none" lIns="90000" tIns="46800" rIns="90000" bIns="46800">
            <a:prstTxWarp prst="textNoShape">
              <a:avLst/>
            </a:prstTxWarp>
            <a:spAutoFit/>
          </a:bodyPr>
          <a:lstStyle/>
          <a:p>
            <a:pPr algn="ctr"/>
            <a:r>
              <a:rPr lang="en-US" sz="1200" dirty="0">
                <a:solidFill>
                  <a:srgbClr val="D00209"/>
                </a:solidFill>
                <a:latin typeface="Trebuchet MS"/>
                <a:cs typeface="Trebuchet MS"/>
              </a:rPr>
              <a:t>Boson loop</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292929"/>
        </a:solidFill>
        <a:effectLst/>
      </p:bgPr>
    </p:bg>
    <p:spTree>
      <p:nvGrpSpPr>
        <p:cNvPr id="1" name=""/>
        <p:cNvGrpSpPr/>
        <p:nvPr/>
      </p:nvGrpSpPr>
      <p:grpSpPr>
        <a:xfrm>
          <a:off x="0" y="0"/>
          <a:ext cx="0" cy="0"/>
          <a:chOff x="0" y="0"/>
          <a:chExt cx="0" cy="0"/>
        </a:xfrm>
      </p:grpSpPr>
      <p:grpSp>
        <p:nvGrpSpPr>
          <p:cNvPr id="2" name="Group 52"/>
          <p:cNvGrpSpPr>
            <a:grpSpLocks/>
          </p:cNvGrpSpPr>
          <p:nvPr/>
        </p:nvGrpSpPr>
        <p:grpSpPr bwMode="auto">
          <a:xfrm>
            <a:off x="1692275" y="2017713"/>
            <a:ext cx="5984875" cy="2744787"/>
            <a:chOff x="1066" y="1214"/>
            <a:chExt cx="3770" cy="1729"/>
          </a:xfrm>
        </p:grpSpPr>
        <p:sp>
          <p:nvSpPr>
            <p:cNvPr id="7" name="Line 19"/>
            <p:cNvSpPr>
              <a:spLocks noChangeShapeType="1"/>
            </p:cNvSpPr>
            <p:nvPr/>
          </p:nvSpPr>
          <p:spPr bwMode="auto">
            <a:xfrm flipV="1">
              <a:off x="1066" y="2943"/>
              <a:ext cx="3770" cy="0"/>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8" name="Line 20"/>
            <p:cNvSpPr>
              <a:spLocks noChangeShapeType="1"/>
            </p:cNvSpPr>
            <p:nvPr/>
          </p:nvSpPr>
          <p:spPr bwMode="auto">
            <a:xfrm flipV="1">
              <a:off x="1066" y="2603"/>
              <a:ext cx="3770" cy="0"/>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9" name="Line 21"/>
            <p:cNvSpPr>
              <a:spLocks noChangeShapeType="1"/>
            </p:cNvSpPr>
            <p:nvPr/>
          </p:nvSpPr>
          <p:spPr bwMode="auto">
            <a:xfrm flipV="1">
              <a:off x="1066" y="2256"/>
              <a:ext cx="3770" cy="0"/>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0" name="Line 22"/>
            <p:cNvSpPr>
              <a:spLocks noChangeShapeType="1"/>
            </p:cNvSpPr>
            <p:nvPr/>
          </p:nvSpPr>
          <p:spPr bwMode="auto">
            <a:xfrm flipV="1">
              <a:off x="1066" y="1908"/>
              <a:ext cx="3770" cy="0"/>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1" name="Line 23"/>
            <p:cNvSpPr>
              <a:spLocks noChangeShapeType="1"/>
            </p:cNvSpPr>
            <p:nvPr/>
          </p:nvSpPr>
          <p:spPr bwMode="auto">
            <a:xfrm flipV="1">
              <a:off x="1066" y="1561"/>
              <a:ext cx="3770" cy="0"/>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2" name="Line 24"/>
            <p:cNvSpPr>
              <a:spLocks noChangeShapeType="1"/>
            </p:cNvSpPr>
            <p:nvPr/>
          </p:nvSpPr>
          <p:spPr bwMode="auto">
            <a:xfrm flipV="1">
              <a:off x="1066" y="1214"/>
              <a:ext cx="3770" cy="0"/>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grpSp>
      <p:grpSp>
        <p:nvGrpSpPr>
          <p:cNvPr id="3" name="Group 51"/>
          <p:cNvGrpSpPr>
            <a:grpSpLocks/>
          </p:cNvGrpSpPr>
          <p:nvPr/>
        </p:nvGrpSpPr>
        <p:grpSpPr bwMode="auto">
          <a:xfrm>
            <a:off x="2017713" y="1398588"/>
            <a:ext cx="5299075" cy="3916362"/>
            <a:chOff x="1271" y="824"/>
            <a:chExt cx="3338" cy="2467"/>
          </a:xfrm>
        </p:grpSpPr>
        <p:sp>
          <p:nvSpPr>
            <p:cNvPr id="14" name="Line 26"/>
            <p:cNvSpPr>
              <a:spLocks noChangeShapeType="1"/>
            </p:cNvSpPr>
            <p:nvPr/>
          </p:nvSpPr>
          <p:spPr bwMode="auto">
            <a:xfrm>
              <a:off x="1689"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5" name="Line 27"/>
            <p:cNvSpPr>
              <a:spLocks noChangeShapeType="1"/>
            </p:cNvSpPr>
            <p:nvPr/>
          </p:nvSpPr>
          <p:spPr bwMode="auto">
            <a:xfrm>
              <a:off x="2108"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6" name="Line 28"/>
            <p:cNvSpPr>
              <a:spLocks noChangeShapeType="1"/>
            </p:cNvSpPr>
            <p:nvPr/>
          </p:nvSpPr>
          <p:spPr bwMode="auto">
            <a:xfrm>
              <a:off x="2525"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7" name="Line 29"/>
            <p:cNvSpPr>
              <a:spLocks noChangeShapeType="1"/>
            </p:cNvSpPr>
            <p:nvPr/>
          </p:nvSpPr>
          <p:spPr bwMode="auto">
            <a:xfrm>
              <a:off x="2944"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8" name="Line 30"/>
            <p:cNvSpPr>
              <a:spLocks noChangeShapeType="1"/>
            </p:cNvSpPr>
            <p:nvPr/>
          </p:nvSpPr>
          <p:spPr bwMode="auto">
            <a:xfrm>
              <a:off x="3355"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9" name="Line 31"/>
            <p:cNvSpPr>
              <a:spLocks noChangeShapeType="1"/>
            </p:cNvSpPr>
            <p:nvPr/>
          </p:nvSpPr>
          <p:spPr bwMode="auto">
            <a:xfrm>
              <a:off x="3773"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20" name="Line 32"/>
            <p:cNvSpPr>
              <a:spLocks noChangeShapeType="1"/>
            </p:cNvSpPr>
            <p:nvPr/>
          </p:nvSpPr>
          <p:spPr bwMode="auto">
            <a:xfrm>
              <a:off x="4191"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21" name="Line 33"/>
            <p:cNvSpPr>
              <a:spLocks noChangeShapeType="1"/>
            </p:cNvSpPr>
            <p:nvPr/>
          </p:nvSpPr>
          <p:spPr bwMode="auto">
            <a:xfrm>
              <a:off x="4609"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22" name="Line 34"/>
            <p:cNvSpPr>
              <a:spLocks noChangeShapeType="1"/>
            </p:cNvSpPr>
            <p:nvPr/>
          </p:nvSpPr>
          <p:spPr bwMode="auto">
            <a:xfrm>
              <a:off x="1271" y="824"/>
              <a:ext cx="0" cy="2467"/>
            </a:xfrm>
            <a:prstGeom prst="line">
              <a:avLst/>
            </a:prstGeom>
            <a:noFill/>
            <a:ln w="6350">
              <a:solidFill>
                <a:srgbClr val="DDDDDD"/>
              </a:solidFill>
              <a:prstDash val="dash"/>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grpSp>
      <p:sp>
        <p:nvSpPr>
          <p:cNvPr id="23" name="Line 35"/>
          <p:cNvSpPr>
            <a:spLocks noChangeShapeType="1"/>
          </p:cNvSpPr>
          <p:nvPr/>
        </p:nvSpPr>
        <p:spPr bwMode="auto">
          <a:xfrm>
            <a:off x="2355850" y="1398588"/>
            <a:ext cx="0" cy="3916362"/>
          </a:xfrm>
          <a:prstGeom prst="line">
            <a:avLst/>
          </a:prstGeom>
          <a:noFill/>
          <a:ln w="19050">
            <a:solidFill>
              <a:srgbClr val="FF0000"/>
            </a:solidFill>
            <a:prstDash val="dash"/>
            <a:round/>
            <a:headEnd/>
            <a:tailEnd type="none" w="lg" len="lg"/>
          </a:ln>
          <a:effectLst/>
        </p:spPr>
        <p:txBody>
          <a:bodyPr lIns="90000" tIns="46800" rIns="90000" bIns="46800" anchor="ctr">
            <a:prstTxWarp prst="textNoShape">
              <a:avLst/>
            </a:prstTxWarp>
            <a:spAutoFit/>
          </a:bodyPr>
          <a:lstStyle/>
          <a:p>
            <a:endParaRPr lang="en-GB" sz="1800">
              <a:solidFill>
                <a:prstClr val="black"/>
              </a:solidFill>
            </a:endParaRPr>
          </a:p>
        </p:txBody>
      </p:sp>
      <p:sp>
        <p:nvSpPr>
          <p:cNvPr id="24" name="Text Box 2"/>
          <p:cNvSpPr txBox="1">
            <a:spLocks noChangeArrowheads="1"/>
          </p:cNvSpPr>
          <p:nvPr/>
        </p:nvSpPr>
        <p:spPr bwMode="auto">
          <a:xfrm>
            <a:off x="0" y="115888"/>
            <a:ext cx="9144000" cy="586957"/>
          </a:xfrm>
          <a:prstGeom prst="rect">
            <a:avLst/>
          </a:prstGeom>
          <a:noFill/>
          <a:ln w="9525">
            <a:noFill/>
            <a:miter lim="800000"/>
            <a:headEnd/>
            <a:tailEnd/>
          </a:ln>
          <a:effectLst/>
        </p:spPr>
        <p:txBody>
          <a:bodyPr lIns="90000" tIns="46800" rIns="90000" bIns="46800">
            <a:prstTxWarp prst="textNoShape">
              <a:avLst/>
            </a:prstTxWarp>
            <a:spAutoFit/>
          </a:bodyPr>
          <a:lstStyle/>
          <a:p>
            <a:pPr algn="ctr" eaLnBrk="0" hangingPunct="0"/>
            <a:r>
              <a:rPr lang="en-US" sz="3200" dirty="0">
                <a:solidFill>
                  <a:prstClr val="white"/>
                </a:solidFill>
                <a:latin typeface="Trebuchet MS"/>
                <a:cs typeface="Trebuchet MS"/>
              </a:rPr>
              <a:t>Grand Unification of the Gauge Couplings (GUT)</a:t>
            </a:r>
            <a:endParaRPr lang="en-US" sz="2000" dirty="0">
              <a:solidFill>
                <a:prstClr val="white"/>
              </a:solidFill>
              <a:latin typeface="Trebuchet MS"/>
              <a:cs typeface="Trebuchet MS"/>
            </a:endParaRPr>
          </a:p>
        </p:txBody>
      </p:sp>
      <p:sp>
        <p:nvSpPr>
          <p:cNvPr id="25" name="Line 7"/>
          <p:cNvSpPr>
            <a:spLocks noChangeShapeType="1"/>
          </p:cNvSpPr>
          <p:nvPr/>
        </p:nvSpPr>
        <p:spPr bwMode="auto">
          <a:xfrm flipV="1">
            <a:off x="2051050" y="2579688"/>
            <a:ext cx="5581650" cy="1079500"/>
          </a:xfrm>
          <a:prstGeom prst="line">
            <a:avLst/>
          </a:prstGeom>
          <a:noFill/>
          <a:ln w="38100">
            <a:solidFill>
              <a:srgbClr val="FF9900"/>
            </a:solidFill>
            <a:round/>
            <a:headEnd/>
            <a:tailEnd/>
          </a:ln>
          <a:effectLst>
            <a:outerShdw blurRad="63500" dist="37026" dir="7998880" algn="ctr" rotWithShape="0">
              <a:srgbClr val="FF9900">
                <a:alpha val="50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26" name="Line 8"/>
          <p:cNvSpPr>
            <a:spLocks noChangeShapeType="1"/>
          </p:cNvSpPr>
          <p:nvPr/>
        </p:nvSpPr>
        <p:spPr bwMode="auto">
          <a:xfrm flipV="1">
            <a:off x="2051050" y="2433638"/>
            <a:ext cx="5581650" cy="2384425"/>
          </a:xfrm>
          <a:prstGeom prst="line">
            <a:avLst/>
          </a:prstGeom>
          <a:noFill/>
          <a:ln w="38100">
            <a:solidFill>
              <a:srgbClr val="FF9900"/>
            </a:solidFill>
            <a:round/>
            <a:headEnd/>
            <a:tailEnd/>
          </a:ln>
          <a:effectLst>
            <a:outerShdw blurRad="63500" dist="29783" dir="6914402" algn="ctr" rotWithShape="0">
              <a:srgbClr val="FF9900">
                <a:alpha val="50000"/>
              </a:srgbClr>
            </a:outerShdw>
          </a:effectLst>
        </p:spPr>
        <p:txBody>
          <a:bodyPr lIns="90000" tIns="46800" rIns="90000" bIns="46800" anchor="ctr">
            <a:prstTxWarp prst="textNoShape">
              <a:avLst/>
            </a:prstTxWarp>
            <a:spAutoFit/>
          </a:bodyPr>
          <a:lstStyle/>
          <a:p>
            <a:endParaRPr lang="en-GB">
              <a:solidFill>
                <a:prstClr val="black"/>
              </a:solidFill>
            </a:endParaRPr>
          </a:p>
        </p:txBody>
      </p:sp>
      <p:sp>
        <p:nvSpPr>
          <p:cNvPr id="27" name="Line 9"/>
          <p:cNvSpPr>
            <a:spLocks noChangeShapeType="1"/>
          </p:cNvSpPr>
          <p:nvPr/>
        </p:nvSpPr>
        <p:spPr bwMode="auto">
          <a:xfrm>
            <a:off x="2006600" y="2028825"/>
            <a:ext cx="5581650" cy="1438275"/>
          </a:xfrm>
          <a:prstGeom prst="line">
            <a:avLst/>
          </a:prstGeom>
          <a:noFill/>
          <a:ln w="38100">
            <a:solidFill>
              <a:srgbClr val="FF9900"/>
            </a:solidFill>
            <a:round/>
            <a:headEnd/>
            <a:tailEnd/>
          </a:ln>
          <a:effectLst>
            <a:outerShdw blurRad="63500" dist="40161" dir="9693903" algn="ctr" rotWithShape="0">
              <a:srgbClr val="FF9900">
                <a:alpha val="50000"/>
              </a:srgbClr>
            </a:outerShdw>
          </a:effectLst>
        </p:spPr>
        <p:txBody>
          <a:bodyPr lIns="90000" tIns="46800" rIns="90000" bIns="46800" anchor="ctr">
            <a:prstTxWarp prst="textNoShape">
              <a:avLst/>
            </a:prstTxWarp>
            <a:spAutoFit/>
          </a:bodyPr>
          <a:lstStyle/>
          <a:p>
            <a:endParaRPr lang="en-GB">
              <a:solidFill>
                <a:prstClr val="black"/>
              </a:solidFill>
            </a:endParaRPr>
          </a:p>
        </p:txBody>
      </p:sp>
      <p:sp>
        <p:nvSpPr>
          <p:cNvPr id="28" name="Line 10"/>
          <p:cNvSpPr>
            <a:spLocks noChangeShapeType="1"/>
          </p:cNvSpPr>
          <p:nvPr/>
        </p:nvSpPr>
        <p:spPr bwMode="auto">
          <a:xfrm>
            <a:off x="2366963" y="2117725"/>
            <a:ext cx="4275137" cy="1755775"/>
          </a:xfrm>
          <a:prstGeom prst="line">
            <a:avLst/>
          </a:prstGeom>
          <a:noFill/>
          <a:ln w="38100">
            <a:solidFill>
              <a:srgbClr val="66FF33"/>
            </a:solidFill>
            <a:round/>
            <a:headEnd/>
            <a:tailEnd/>
          </a:ln>
          <a:effectLst>
            <a:outerShdw blurRad="63500" dist="38099" dir="2700000" algn="ctr" rotWithShape="0">
              <a:srgbClr val="33CC33">
                <a:alpha val="74998"/>
              </a:srgbClr>
            </a:outerShdw>
          </a:effectLst>
        </p:spPr>
        <p:txBody>
          <a:bodyPr lIns="90000" tIns="46800" rIns="90000" bIns="46800" anchor="ctr">
            <a:prstTxWarp prst="textNoShape">
              <a:avLst/>
            </a:prstTxWarp>
            <a:spAutoFit/>
          </a:bodyPr>
          <a:lstStyle/>
          <a:p>
            <a:endParaRPr lang="en-GB">
              <a:solidFill>
                <a:prstClr val="black"/>
              </a:solidFill>
            </a:endParaRPr>
          </a:p>
        </p:txBody>
      </p:sp>
      <p:sp>
        <p:nvSpPr>
          <p:cNvPr id="29" name="Line 11"/>
          <p:cNvSpPr>
            <a:spLocks noChangeShapeType="1"/>
          </p:cNvSpPr>
          <p:nvPr/>
        </p:nvSpPr>
        <p:spPr bwMode="auto">
          <a:xfrm>
            <a:off x="2366963" y="3603625"/>
            <a:ext cx="4230687" cy="269875"/>
          </a:xfrm>
          <a:prstGeom prst="line">
            <a:avLst/>
          </a:prstGeom>
          <a:noFill/>
          <a:ln w="38100">
            <a:solidFill>
              <a:srgbClr val="66FF33"/>
            </a:solidFill>
            <a:round/>
            <a:headEnd/>
            <a:tailEnd/>
          </a:ln>
          <a:effectLst>
            <a:outerShdw blurRad="63500" dist="38099" dir="2700000" algn="ctr" rotWithShape="0">
              <a:srgbClr val="33CC33">
                <a:alpha val="74998"/>
              </a:srgbClr>
            </a:outerShdw>
          </a:effectLst>
        </p:spPr>
        <p:txBody>
          <a:bodyPr lIns="90000" tIns="46800" rIns="90000" bIns="46800" anchor="ctr">
            <a:prstTxWarp prst="textNoShape">
              <a:avLst/>
            </a:prstTxWarp>
            <a:spAutoFit/>
          </a:bodyPr>
          <a:lstStyle/>
          <a:p>
            <a:endParaRPr lang="en-GB">
              <a:solidFill>
                <a:prstClr val="black"/>
              </a:solidFill>
            </a:endParaRPr>
          </a:p>
        </p:txBody>
      </p:sp>
      <p:sp>
        <p:nvSpPr>
          <p:cNvPr id="30" name="Line 12"/>
          <p:cNvSpPr>
            <a:spLocks noChangeShapeType="1"/>
          </p:cNvSpPr>
          <p:nvPr/>
        </p:nvSpPr>
        <p:spPr bwMode="auto">
          <a:xfrm flipV="1">
            <a:off x="2366963" y="3873500"/>
            <a:ext cx="4275137" cy="809625"/>
          </a:xfrm>
          <a:prstGeom prst="line">
            <a:avLst/>
          </a:prstGeom>
          <a:noFill/>
          <a:ln w="38100">
            <a:solidFill>
              <a:srgbClr val="66FF33"/>
            </a:solidFill>
            <a:round/>
            <a:headEnd/>
            <a:tailEnd/>
          </a:ln>
          <a:effectLst>
            <a:outerShdw blurRad="63500" dist="29783" dir="1514402" algn="ctr" rotWithShape="0">
              <a:srgbClr val="33CC33">
                <a:alpha val="50000"/>
              </a:srgbClr>
            </a:outerShdw>
          </a:effectLst>
        </p:spPr>
        <p:txBody>
          <a:bodyPr lIns="90000" tIns="46800" rIns="90000" bIns="46800" anchor="ctr">
            <a:prstTxWarp prst="textNoShape">
              <a:avLst/>
            </a:prstTxWarp>
            <a:spAutoFit/>
          </a:bodyPr>
          <a:lstStyle/>
          <a:p>
            <a:endParaRPr lang="en-GB">
              <a:solidFill>
                <a:prstClr val="black"/>
              </a:solidFill>
            </a:endParaRPr>
          </a:p>
        </p:txBody>
      </p:sp>
      <p:sp>
        <p:nvSpPr>
          <p:cNvPr id="31" name="Oval 16"/>
          <p:cNvSpPr>
            <a:spLocks noChangeArrowheads="1"/>
          </p:cNvSpPr>
          <p:nvPr/>
        </p:nvSpPr>
        <p:spPr bwMode="auto">
          <a:xfrm>
            <a:off x="6573838" y="3806825"/>
            <a:ext cx="134937" cy="134938"/>
          </a:xfrm>
          <a:prstGeom prst="ellipse">
            <a:avLst/>
          </a:prstGeom>
          <a:solidFill>
            <a:srgbClr val="66CCFF"/>
          </a:solidFill>
          <a:ln w="3175">
            <a:solidFill>
              <a:srgbClr val="66CCFF"/>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32" name="Line 17"/>
          <p:cNvSpPr>
            <a:spLocks noChangeShapeType="1"/>
          </p:cNvSpPr>
          <p:nvPr/>
        </p:nvSpPr>
        <p:spPr bwMode="auto">
          <a:xfrm flipV="1">
            <a:off x="1692275" y="5313363"/>
            <a:ext cx="5984875" cy="0"/>
          </a:xfrm>
          <a:prstGeom prst="line">
            <a:avLst/>
          </a:prstGeom>
          <a:noFill/>
          <a:ln w="19050">
            <a:solidFill>
              <a:srgbClr val="DDDDDD"/>
            </a:solidFill>
            <a:round/>
            <a:headEnd/>
            <a:tailEnd type="triangle" w="lg" len="lg"/>
          </a:ln>
          <a:effectLst/>
        </p:spPr>
        <p:txBody>
          <a:bodyPr lIns="90000" tIns="46800" rIns="90000" bIns="46800" anchor="ctr">
            <a:prstTxWarp prst="textNoShape">
              <a:avLst/>
            </a:prstTxWarp>
            <a:spAutoFit/>
          </a:bodyPr>
          <a:lstStyle/>
          <a:p>
            <a:endParaRPr lang="en-GB" sz="1800">
              <a:solidFill>
                <a:prstClr val="black"/>
              </a:solidFill>
            </a:endParaRPr>
          </a:p>
        </p:txBody>
      </p:sp>
      <p:sp>
        <p:nvSpPr>
          <p:cNvPr id="33" name="Line 18"/>
          <p:cNvSpPr>
            <a:spLocks noChangeShapeType="1"/>
          </p:cNvSpPr>
          <p:nvPr/>
        </p:nvSpPr>
        <p:spPr bwMode="auto">
          <a:xfrm flipH="1" flipV="1">
            <a:off x="1692275" y="1308100"/>
            <a:ext cx="0" cy="4005263"/>
          </a:xfrm>
          <a:prstGeom prst="line">
            <a:avLst/>
          </a:prstGeom>
          <a:noFill/>
          <a:ln w="19050">
            <a:solidFill>
              <a:srgbClr val="DDDDDD"/>
            </a:solidFill>
            <a:round/>
            <a:headEnd/>
            <a:tailEnd type="triangle" w="lg" len="lg"/>
          </a:ln>
          <a:effectLst/>
        </p:spPr>
        <p:txBody>
          <a:bodyPr lIns="90000" tIns="46800" rIns="90000" bIns="46800" anchor="ctr">
            <a:prstTxWarp prst="textNoShape">
              <a:avLst/>
            </a:prstTxWarp>
            <a:spAutoFit/>
          </a:bodyPr>
          <a:lstStyle/>
          <a:p>
            <a:endParaRPr lang="en-GB" sz="1800">
              <a:solidFill>
                <a:prstClr val="black"/>
              </a:solidFill>
            </a:endParaRPr>
          </a:p>
        </p:txBody>
      </p:sp>
      <p:sp>
        <p:nvSpPr>
          <p:cNvPr id="34" name="Text Box 37"/>
          <p:cNvSpPr txBox="1">
            <a:spLocks noChangeArrowheads="1"/>
          </p:cNvSpPr>
          <p:nvPr/>
        </p:nvSpPr>
        <p:spPr bwMode="auto">
          <a:xfrm>
            <a:off x="5967413" y="5718175"/>
            <a:ext cx="1823959" cy="3715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800">
                <a:solidFill>
                  <a:prstClr val="white"/>
                </a:solidFill>
                <a:latin typeface="Trebuchet MS"/>
                <a:cs typeface="Trebuchet MS"/>
              </a:rPr>
              <a:t>Energy   [ GeV ]</a:t>
            </a:r>
          </a:p>
        </p:txBody>
      </p:sp>
      <p:sp>
        <p:nvSpPr>
          <p:cNvPr id="35" name="Text Box 38"/>
          <p:cNvSpPr txBox="1">
            <a:spLocks noChangeArrowheads="1"/>
          </p:cNvSpPr>
          <p:nvPr/>
        </p:nvSpPr>
        <p:spPr bwMode="auto">
          <a:xfrm>
            <a:off x="657225" y="1263650"/>
            <a:ext cx="807010" cy="3715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800" dirty="0">
                <a:solidFill>
                  <a:prstClr val="white"/>
                </a:solidFill>
                <a:latin typeface="Trebuchet MS"/>
                <a:cs typeface="Trebuchet MS"/>
              </a:rPr>
              <a:t>1</a:t>
            </a:r>
            <a:r>
              <a:rPr lang="en-GB" sz="200" dirty="0">
                <a:solidFill>
                  <a:prstClr val="white"/>
                </a:solidFill>
                <a:latin typeface="Trebuchet MS"/>
                <a:cs typeface="Trebuchet MS"/>
              </a:rPr>
              <a:t> </a:t>
            </a:r>
            <a:r>
              <a:rPr lang="en-GB" sz="1800" dirty="0">
                <a:solidFill>
                  <a:prstClr val="white"/>
                </a:solidFill>
                <a:latin typeface="Trebuchet MS"/>
                <a:cs typeface="Trebuchet MS"/>
              </a:rPr>
              <a:t>/</a:t>
            </a:r>
            <a:r>
              <a:rPr lang="en-GB" sz="700" dirty="0">
                <a:solidFill>
                  <a:prstClr val="white"/>
                </a:solidFill>
                <a:latin typeface="Trebuchet MS"/>
                <a:cs typeface="Trebuchet MS"/>
              </a:rPr>
              <a:t> </a:t>
            </a:r>
            <a:r>
              <a:rPr lang="en-GB" sz="1800" dirty="0" err="1">
                <a:solidFill>
                  <a:prstClr val="white"/>
                </a:solidFill>
                <a:latin typeface="Trebuchet MS"/>
                <a:cs typeface="Trebuchet MS"/>
                <a:sym typeface="Symbol" charset="2"/>
              </a:rPr>
              <a:t></a:t>
            </a:r>
            <a:r>
              <a:rPr lang="en-GB" sz="1050" b="1" dirty="0">
                <a:solidFill>
                  <a:prstClr val="white"/>
                </a:solidFill>
                <a:latin typeface="Trebuchet MS"/>
                <a:cs typeface="Trebuchet MS"/>
                <a:sym typeface="Symbol" charset="2"/>
              </a:rPr>
              <a:t>(</a:t>
            </a:r>
            <a:r>
              <a:rPr lang="en-GB" sz="500" b="1" dirty="0">
                <a:solidFill>
                  <a:prstClr val="white"/>
                </a:solidFill>
                <a:latin typeface="Trebuchet MS"/>
                <a:cs typeface="Trebuchet MS"/>
                <a:sym typeface="Symbol" charset="2"/>
              </a:rPr>
              <a:t> </a:t>
            </a:r>
            <a:r>
              <a:rPr lang="en-GB" sz="1050" b="1" i="1" dirty="0" err="1">
                <a:solidFill>
                  <a:prstClr val="white"/>
                </a:solidFill>
                <a:latin typeface="Trebuchet MS"/>
                <a:cs typeface="Trebuchet MS"/>
                <a:sym typeface="Symbol" charset="2"/>
              </a:rPr>
              <a:t>i</a:t>
            </a:r>
            <a:r>
              <a:rPr lang="en-GB" sz="1050" b="1" i="1" dirty="0">
                <a:solidFill>
                  <a:prstClr val="white"/>
                </a:solidFill>
                <a:latin typeface="Trebuchet MS"/>
                <a:cs typeface="Trebuchet MS"/>
                <a:sym typeface="Symbol" charset="2"/>
              </a:rPr>
              <a:t> </a:t>
            </a:r>
            <a:r>
              <a:rPr lang="en-GB" sz="1050" b="1" dirty="0">
                <a:solidFill>
                  <a:prstClr val="white"/>
                </a:solidFill>
                <a:latin typeface="Trebuchet MS"/>
                <a:cs typeface="Trebuchet MS"/>
                <a:sym typeface="Symbol" charset="2"/>
              </a:rPr>
              <a:t>)</a:t>
            </a:r>
          </a:p>
        </p:txBody>
      </p:sp>
      <p:grpSp>
        <p:nvGrpSpPr>
          <p:cNvPr id="4" name="Group 54"/>
          <p:cNvGrpSpPr>
            <a:grpSpLocks/>
          </p:cNvGrpSpPr>
          <p:nvPr/>
        </p:nvGrpSpPr>
        <p:grpSpPr bwMode="auto">
          <a:xfrm>
            <a:off x="1209675" y="1847850"/>
            <a:ext cx="738188" cy="3695700"/>
            <a:chOff x="762" y="1107"/>
            <a:chExt cx="465" cy="2328"/>
          </a:xfrm>
        </p:grpSpPr>
        <p:sp>
          <p:nvSpPr>
            <p:cNvPr id="37" name="Text Box 39"/>
            <p:cNvSpPr txBox="1">
              <a:spLocks noChangeArrowheads="1"/>
            </p:cNvSpPr>
            <p:nvPr/>
          </p:nvSpPr>
          <p:spPr bwMode="auto">
            <a:xfrm>
              <a:off x="762" y="1107"/>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60</a:t>
              </a:r>
              <a:endParaRPr lang="en-GB" sz="1050" b="1">
                <a:solidFill>
                  <a:srgbClr val="DDDDDD"/>
                </a:solidFill>
                <a:latin typeface="Trebuchet MS"/>
                <a:cs typeface="Trebuchet MS"/>
                <a:sym typeface="Symbol" charset="2"/>
              </a:endParaRPr>
            </a:p>
          </p:txBody>
        </p:sp>
        <p:sp>
          <p:nvSpPr>
            <p:cNvPr id="38" name="Text Box 40"/>
            <p:cNvSpPr txBox="1">
              <a:spLocks noChangeArrowheads="1"/>
            </p:cNvSpPr>
            <p:nvPr/>
          </p:nvSpPr>
          <p:spPr bwMode="auto">
            <a:xfrm>
              <a:off x="768" y="1812"/>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dirty="0">
                  <a:solidFill>
                    <a:srgbClr val="DDDDDD"/>
                  </a:solidFill>
                  <a:latin typeface="Trebuchet MS"/>
                  <a:cs typeface="Trebuchet MS"/>
                </a:rPr>
                <a:t>40</a:t>
              </a:r>
              <a:endParaRPr lang="en-GB" sz="1050" b="1" dirty="0">
                <a:solidFill>
                  <a:srgbClr val="DDDDDD"/>
                </a:solidFill>
                <a:latin typeface="Trebuchet MS"/>
                <a:cs typeface="Trebuchet MS"/>
                <a:sym typeface="Symbol" charset="2"/>
              </a:endParaRPr>
            </a:p>
          </p:txBody>
        </p:sp>
        <p:sp>
          <p:nvSpPr>
            <p:cNvPr id="39" name="Text Box 41"/>
            <p:cNvSpPr txBox="1">
              <a:spLocks noChangeArrowheads="1"/>
            </p:cNvSpPr>
            <p:nvPr/>
          </p:nvSpPr>
          <p:spPr bwMode="auto">
            <a:xfrm>
              <a:off x="768" y="2496"/>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30</a:t>
              </a:r>
              <a:endParaRPr lang="en-GB" sz="1050" b="1">
                <a:solidFill>
                  <a:srgbClr val="DDDDDD"/>
                </a:solidFill>
                <a:latin typeface="Trebuchet MS"/>
                <a:cs typeface="Trebuchet MS"/>
                <a:sym typeface="Symbol" charset="2"/>
              </a:endParaRPr>
            </a:p>
          </p:txBody>
        </p:sp>
        <p:sp>
          <p:nvSpPr>
            <p:cNvPr id="40" name="Text Box 42"/>
            <p:cNvSpPr txBox="1">
              <a:spLocks noChangeArrowheads="1"/>
            </p:cNvSpPr>
            <p:nvPr/>
          </p:nvSpPr>
          <p:spPr bwMode="auto">
            <a:xfrm>
              <a:off x="768" y="3201"/>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 </a:t>
              </a:r>
              <a:r>
                <a:rPr lang="en-GB" sz="700">
                  <a:solidFill>
                    <a:srgbClr val="DDDDDD"/>
                  </a:solidFill>
                  <a:latin typeface="Trebuchet MS"/>
                  <a:cs typeface="Trebuchet MS"/>
                </a:rPr>
                <a:t> </a:t>
              </a:r>
              <a:r>
                <a:rPr lang="en-GB" sz="1800">
                  <a:solidFill>
                    <a:srgbClr val="DDDDDD"/>
                  </a:solidFill>
                  <a:latin typeface="Trebuchet MS"/>
                  <a:cs typeface="Trebuchet MS"/>
                </a:rPr>
                <a:t>0</a:t>
              </a:r>
              <a:endParaRPr lang="en-GB" sz="1050" b="1">
                <a:solidFill>
                  <a:srgbClr val="DDDDDD"/>
                </a:solidFill>
                <a:latin typeface="Trebuchet MS"/>
                <a:cs typeface="Trebuchet MS"/>
                <a:sym typeface="Symbol" charset="2"/>
              </a:endParaRPr>
            </a:p>
          </p:txBody>
        </p:sp>
      </p:grpSp>
      <p:grpSp>
        <p:nvGrpSpPr>
          <p:cNvPr id="5" name="Group 53"/>
          <p:cNvGrpSpPr>
            <a:grpSpLocks/>
          </p:cNvGrpSpPr>
          <p:nvPr/>
        </p:nvGrpSpPr>
        <p:grpSpPr bwMode="auto">
          <a:xfrm>
            <a:off x="1781175" y="5359407"/>
            <a:ext cx="6030913" cy="379413"/>
            <a:chOff x="1122" y="3319"/>
            <a:chExt cx="3799" cy="239"/>
          </a:xfrm>
        </p:grpSpPr>
        <p:sp>
          <p:nvSpPr>
            <p:cNvPr id="42" name="Text Box 43"/>
            <p:cNvSpPr txBox="1">
              <a:spLocks noChangeArrowheads="1"/>
            </p:cNvSpPr>
            <p:nvPr/>
          </p:nvSpPr>
          <p:spPr bwMode="auto">
            <a:xfrm>
              <a:off x="1122" y="3319"/>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dirty="0">
                  <a:solidFill>
                    <a:srgbClr val="DDDDDD"/>
                  </a:solidFill>
                  <a:latin typeface="Trebuchet MS"/>
                  <a:cs typeface="Trebuchet MS"/>
                </a:rPr>
                <a:t>10</a:t>
              </a:r>
              <a:r>
                <a:rPr lang="en-GB" sz="400" dirty="0">
                  <a:solidFill>
                    <a:srgbClr val="DDDDDD"/>
                  </a:solidFill>
                  <a:latin typeface="Trebuchet MS"/>
                  <a:cs typeface="Trebuchet MS"/>
                </a:rPr>
                <a:t> </a:t>
              </a:r>
              <a:r>
                <a:rPr lang="en-GB" sz="1800" baseline="30000" dirty="0">
                  <a:solidFill>
                    <a:srgbClr val="DDDDDD"/>
                  </a:solidFill>
                  <a:latin typeface="Trebuchet MS"/>
                  <a:cs typeface="Trebuchet MS"/>
                </a:rPr>
                <a:t>2</a:t>
              </a:r>
              <a:endParaRPr lang="en-GB" sz="1050" b="1" dirty="0">
                <a:solidFill>
                  <a:srgbClr val="DDDDDD"/>
                </a:solidFill>
                <a:latin typeface="Trebuchet MS"/>
                <a:cs typeface="Trebuchet MS"/>
                <a:sym typeface="Symbol" charset="2"/>
              </a:endParaRPr>
            </a:p>
          </p:txBody>
        </p:sp>
        <p:sp>
          <p:nvSpPr>
            <p:cNvPr id="43" name="Text Box 44"/>
            <p:cNvSpPr txBox="1">
              <a:spLocks noChangeArrowheads="1"/>
            </p:cNvSpPr>
            <p:nvPr/>
          </p:nvSpPr>
          <p:spPr bwMode="auto">
            <a:xfrm>
              <a:off x="1939" y="3324"/>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10</a:t>
              </a:r>
              <a:r>
                <a:rPr lang="en-GB" sz="400">
                  <a:solidFill>
                    <a:srgbClr val="DDDDDD"/>
                  </a:solidFill>
                  <a:latin typeface="Trebuchet MS"/>
                  <a:cs typeface="Trebuchet MS"/>
                </a:rPr>
                <a:t> </a:t>
              </a:r>
              <a:r>
                <a:rPr lang="en-GB" sz="1800" baseline="30000">
                  <a:solidFill>
                    <a:srgbClr val="DDDDDD"/>
                  </a:solidFill>
                  <a:latin typeface="Trebuchet MS"/>
                  <a:cs typeface="Trebuchet MS"/>
                </a:rPr>
                <a:t>6</a:t>
              </a:r>
              <a:endParaRPr lang="en-GB" sz="1050" b="1">
                <a:solidFill>
                  <a:srgbClr val="DDDDDD"/>
                </a:solidFill>
                <a:latin typeface="Trebuchet MS"/>
                <a:cs typeface="Trebuchet MS"/>
                <a:sym typeface="Symbol" charset="2"/>
              </a:endParaRPr>
            </a:p>
          </p:txBody>
        </p:sp>
        <p:sp>
          <p:nvSpPr>
            <p:cNvPr id="44" name="Text Box 45"/>
            <p:cNvSpPr txBox="1">
              <a:spLocks noChangeArrowheads="1"/>
            </p:cNvSpPr>
            <p:nvPr/>
          </p:nvSpPr>
          <p:spPr bwMode="auto">
            <a:xfrm>
              <a:off x="2790" y="3319"/>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10</a:t>
              </a:r>
              <a:r>
                <a:rPr lang="en-GB" sz="400">
                  <a:solidFill>
                    <a:srgbClr val="DDDDDD"/>
                  </a:solidFill>
                  <a:latin typeface="Trebuchet MS"/>
                  <a:cs typeface="Trebuchet MS"/>
                </a:rPr>
                <a:t> </a:t>
              </a:r>
              <a:r>
                <a:rPr lang="en-GB" sz="1800" baseline="30000">
                  <a:solidFill>
                    <a:srgbClr val="DDDDDD"/>
                  </a:solidFill>
                  <a:latin typeface="Trebuchet MS"/>
                  <a:cs typeface="Trebuchet MS"/>
                </a:rPr>
                <a:t>10</a:t>
              </a:r>
              <a:endParaRPr lang="en-GB" sz="1050" b="1">
                <a:solidFill>
                  <a:srgbClr val="DDDDDD"/>
                </a:solidFill>
                <a:latin typeface="Trebuchet MS"/>
                <a:cs typeface="Trebuchet MS"/>
                <a:sym typeface="Symbol" charset="2"/>
              </a:endParaRPr>
            </a:p>
          </p:txBody>
        </p:sp>
        <p:sp>
          <p:nvSpPr>
            <p:cNvPr id="45" name="Text Box 46"/>
            <p:cNvSpPr txBox="1">
              <a:spLocks noChangeArrowheads="1"/>
            </p:cNvSpPr>
            <p:nvPr/>
          </p:nvSpPr>
          <p:spPr bwMode="auto">
            <a:xfrm>
              <a:off x="3612" y="3324"/>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10</a:t>
              </a:r>
              <a:r>
                <a:rPr lang="en-GB" sz="400">
                  <a:solidFill>
                    <a:srgbClr val="DDDDDD"/>
                  </a:solidFill>
                  <a:latin typeface="Trebuchet MS"/>
                  <a:cs typeface="Trebuchet MS"/>
                </a:rPr>
                <a:t> </a:t>
              </a:r>
              <a:r>
                <a:rPr lang="en-GB" sz="1800" baseline="30000">
                  <a:solidFill>
                    <a:srgbClr val="DDDDDD"/>
                  </a:solidFill>
                  <a:latin typeface="Trebuchet MS"/>
                  <a:cs typeface="Trebuchet MS"/>
                </a:rPr>
                <a:t>14</a:t>
              </a:r>
              <a:endParaRPr lang="en-GB" sz="1050" b="1">
                <a:solidFill>
                  <a:srgbClr val="DDDDDD"/>
                </a:solidFill>
                <a:latin typeface="Trebuchet MS"/>
                <a:cs typeface="Trebuchet MS"/>
                <a:sym typeface="Symbol" charset="2"/>
              </a:endParaRPr>
            </a:p>
          </p:txBody>
        </p:sp>
        <p:sp>
          <p:nvSpPr>
            <p:cNvPr id="46" name="Text Box 47"/>
            <p:cNvSpPr txBox="1">
              <a:spLocks noChangeArrowheads="1"/>
            </p:cNvSpPr>
            <p:nvPr/>
          </p:nvSpPr>
          <p:spPr bwMode="auto">
            <a:xfrm>
              <a:off x="4462" y="3324"/>
              <a:ext cx="459" cy="234"/>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800">
                  <a:solidFill>
                    <a:srgbClr val="DDDDDD"/>
                  </a:solidFill>
                  <a:latin typeface="Trebuchet MS"/>
                  <a:cs typeface="Trebuchet MS"/>
                </a:rPr>
                <a:t>10</a:t>
              </a:r>
              <a:r>
                <a:rPr lang="en-GB" sz="400">
                  <a:solidFill>
                    <a:srgbClr val="DDDDDD"/>
                  </a:solidFill>
                  <a:latin typeface="Trebuchet MS"/>
                  <a:cs typeface="Trebuchet MS"/>
                </a:rPr>
                <a:t> </a:t>
              </a:r>
              <a:r>
                <a:rPr lang="en-GB" sz="1800" baseline="30000">
                  <a:solidFill>
                    <a:srgbClr val="DDDDDD"/>
                  </a:solidFill>
                  <a:latin typeface="Trebuchet MS"/>
                  <a:cs typeface="Trebuchet MS"/>
                </a:rPr>
                <a:t>18</a:t>
              </a:r>
              <a:endParaRPr lang="en-GB" sz="1050" b="1">
                <a:solidFill>
                  <a:srgbClr val="DDDDDD"/>
                </a:solidFill>
                <a:latin typeface="Trebuchet MS"/>
                <a:cs typeface="Trebuchet MS"/>
                <a:sym typeface="Symbol" charset="2"/>
              </a:endParaRPr>
            </a:p>
          </p:txBody>
        </p:sp>
      </p:grpSp>
      <p:sp>
        <p:nvSpPr>
          <p:cNvPr id="47" name="Text Box 48"/>
          <p:cNvSpPr txBox="1">
            <a:spLocks noChangeArrowheads="1"/>
          </p:cNvSpPr>
          <p:nvPr/>
        </p:nvSpPr>
        <p:spPr bwMode="auto">
          <a:xfrm>
            <a:off x="2815764" y="1895475"/>
            <a:ext cx="553373" cy="313932"/>
          </a:xfrm>
          <a:prstGeom prst="rect">
            <a:avLst/>
          </a:prstGeom>
          <a:solidFill>
            <a:srgbClr val="292929"/>
          </a:solidFill>
          <a:ln w="3175">
            <a:noFill/>
            <a:miter lim="800000"/>
            <a:headEnd/>
            <a:tailEnd/>
          </a:ln>
          <a:effectLst/>
        </p:spPr>
        <p:txBody>
          <a:bodyPr wrap="none" lIns="45720" tIns="18288" rIns="45720" bIns="18288">
            <a:prstTxWarp prst="textNoShape">
              <a:avLst/>
            </a:prstTxWarp>
            <a:spAutoFit/>
          </a:bodyPr>
          <a:lstStyle/>
          <a:p>
            <a:pPr algn="ctr"/>
            <a:r>
              <a:rPr lang="en-GB" sz="1800" i="1">
                <a:solidFill>
                  <a:prstClr val="white"/>
                </a:solidFill>
                <a:latin typeface="Trebuchet MS"/>
                <a:cs typeface="Trebuchet MS"/>
              </a:rPr>
              <a:t>i</a:t>
            </a:r>
            <a:r>
              <a:rPr lang="en-GB" sz="1800">
                <a:solidFill>
                  <a:prstClr val="white"/>
                </a:solidFill>
                <a:latin typeface="Trebuchet MS"/>
                <a:cs typeface="Trebuchet MS"/>
              </a:rPr>
              <a:t> = 1</a:t>
            </a:r>
          </a:p>
        </p:txBody>
      </p:sp>
      <p:sp>
        <p:nvSpPr>
          <p:cNvPr id="48" name="Text Box 49"/>
          <p:cNvSpPr txBox="1">
            <a:spLocks noChangeArrowheads="1"/>
          </p:cNvSpPr>
          <p:nvPr/>
        </p:nvSpPr>
        <p:spPr bwMode="auto">
          <a:xfrm>
            <a:off x="2804651" y="3065463"/>
            <a:ext cx="553373" cy="313932"/>
          </a:xfrm>
          <a:prstGeom prst="rect">
            <a:avLst/>
          </a:prstGeom>
          <a:solidFill>
            <a:srgbClr val="292929"/>
          </a:solidFill>
          <a:ln w="3175">
            <a:noFill/>
            <a:miter lim="800000"/>
            <a:headEnd/>
            <a:tailEnd/>
          </a:ln>
          <a:effectLst/>
        </p:spPr>
        <p:txBody>
          <a:bodyPr wrap="none" lIns="45720" tIns="18288" rIns="45720" bIns="18288">
            <a:prstTxWarp prst="textNoShape">
              <a:avLst/>
            </a:prstTxWarp>
            <a:spAutoFit/>
          </a:bodyPr>
          <a:lstStyle/>
          <a:p>
            <a:pPr algn="ctr"/>
            <a:r>
              <a:rPr lang="en-GB" sz="1800" i="1">
                <a:solidFill>
                  <a:prstClr val="white"/>
                </a:solidFill>
                <a:latin typeface="Trebuchet MS"/>
                <a:cs typeface="Trebuchet MS"/>
              </a:rPr>
              <a:t>i</a:t>
            </a:r>
            <a:r>
              <a:rPr lang="en-GB" sz="1800">
                <a:solidFill>
                  <a:prstClr val="white"/>
                </a:solidFill>
                <a:latin typeface="Trebuchet MS"/>
                <a:cs typeface="Trebuchet MS"/>
              </a:rPr>
              <a:t> = 2</a:t>
            </a:r>
          </a:p>
        </p:txBody>
      </p:sp>
      <p:sp>
        <p:nvSpPr>
          <p:cNvPr id="49" name="Text Box 50"/>
          <p:cNvSpPr txBox="1">
            <a:spLocks noChangeArrowheads="1"/>
          </p:cNvSpPr>
          <p:nvPr/>
        </p:nvSpPr>
        <p:spPr bwMode="auto">
          <a:xfrm>
            <a:off x="2804651" y="3917950"/>
            <a:ext cx="553373" cy="313932"/>
          </a:xfrm>
          <a:prstGeom prst="rect">
            <a:avLst/>
          </a:prstGeom>
          <a:solidFill>
            <a:srgbClr val="292929"/>
          </a:solidFill>
          <a:ln w="3175">
            <a:noFill/>
            <a:miter lim="800000"/>
            <a:headEnd/>
            <a:tailEnd/>
          </a:ln>
          <a:effectLst/>
        </p:spPr>
        <p:txBody>
          <a:bodyPr wrap="none" lIns="45720" tIns="18288" rIns="45720" bIns="18288">
            <a:prstTxWarp prst="textNoShape">
              <a:avLst/>
            </a:prstTxWarp>
            <a:spAutoFit/>
          </a:bodyPr>
          <a:lstStyle/>
          <a:p>
            <a:pPr algn="ctr"/>
            <a:r>
              <a:rPr lang="en-GB" sz="1800" i="1" dirty="0" err="1">
                <a:solidFill>
                  <a:prstClr val="white"/>
                </a:solidFill>
                <a:latin typeface="Trebuchet MS"/>
                <a:cs typeface="Trebuchet MS"/>
              </a:rPr>
              <a:t>i</a:t>
            </a:r>
            <a:r>
              <a:rPr lang="en-GB" sz="1800" dirty="0">
                <a:solidFill>
                  <a:prstClr val="white"/>
                </a:solidFill>
                <a:latin typeface="Trebuchet MS"/>
                <a:cs typeface="Trebuchet MS"/>
              </a:rPr>
              <a:t> = 3</a:t>
            </a:r>
          </a:p>
        </p:txBody>
      </p:sp>
      <p:sp>
        <p:nvSpPr>
          <p:cNvPr id="50" name="Text Box 13"/>
          <p:cNvSpPr txBox="1">
            <a:spLocks noChangeArrowheads="1"/>
          </p:cNvSpPr>
          <p:nvPr/>
        </p:nvSpPr>
        <p:spPr bwMode="auto">
          <a:xfrm>
            <a:off x="4983163" y="2214563"/>
            <a:ext cx="1957209" cy="402291"/>
          </a:xfrm>
          <a:prstGeom prst="rect">
            <a:avLst/>
          </a:prstGeom>
          <a:solidFill>
            <a:srgbClr val="292929"/>
          </a:solidFill>
          <a:ln w="3175">
            <a:noFill/>
            <a:miter lim="800000"/>
            <a:headEnd/>
            <a:tailEnd/>
          </a:ln>
          <a:effectLst/>
        </p:spPr>
        <p:txBody>
          <a:bodyPr wrap="none" lIns="90000" tIns="46800" rIns="90000" bIns="46800">
            <a:prstTxWarp prst="textNoShape">
              <a:avLst/>
            </a:prstTxWarp>
            <a:spAutoFit/>
          </a:bodyPr>
          <a:lstStyle/>
          <a:p>
            <a:r>
              <a:rPr lang="en-GB" sz="2000" dirty="0">
                <a:solidFill>
                  <a:srgbClr val="FF9900"/>
                </a:solidFill>
                <a:latin typeface="Trebuchet MS"/>
                <a:cs typeface="Trebuchet MS"/>
              </a:rPr>
              <a:t>Standard Model</a:t>
            </a:r>
          </a:p>
        </p:txBody>
      </p:sp>
      <p:sp>
        <p:nvSpPr>
          <p:cNvPr id="51" name="Text Box 14"/>
          <p:cNvSpPr txBox="1">
            <a:spLocks noChangeArrowheads="1"/>
          </p:cNvSpPr>
          <p:nvPr/>
        </p:nvSpPr>
        <p:spPr bwMode="auto">
          <a:xfrm>
            <a:off x="4976813" y="4337050"/>
            <a:ext cx="1951573" cy="402291"/>
          </a:xfrm>
          <a:prstGeom prst="rect">
            <a:avLst/>
          </a:prstGeom>
          <a:solidFill>
            <a:srgbClr val="292929"/>
          </a:solidFill>
          <a:ln w="3175">
            <a:noFill/>
            <a:miter lim="800000"/>
            <a:headEnd/>
            <a:tailEnd/>
          </a:ln>
          <a:effectLst/>
        </p:spPr>
        <p:txBody>
          <a:bodyPr wrap="none" lIns="90000" tIns="46800" rIns="90000" bIns="46800">
            <a:prstTxWarp prst="textNoShape">
              <a:avLst/>
            </a:prstTxWarp>
            <a:spAutoFit/>
          </a:bodyPr>
          <a:lstStyle/>
          <a:p>
            <a:r>
              <a:rPr lang="en-GB" sz="2000">
                <a:solidFill>
                  <a:srgbClr val="66FF33"/>
                </a:solidFill>
                <a:latin typeface="Trebuchet MS"/>
                <a:cs typeface="Trebuchet MS"/>
              </a:rPr>
              <a:t>Supersymmetry</a:t>
            </a:r>
          </a:p>
        </p:txBody>
      </p:sp>
      <p:sp>
        <p:nvSpPr>
          <p:cNvPr id="52" name="Text Box 15"/>
          <p:cNvSpPr txBox="1">
            <a:spLocks noChangeArrowheads="1"/>
          </p:cNvSpPr>
          <p:nvPr/>
        </p:nvSpPr>
        <p:spPr bwMode="auto">
          <a:xfrm>
            <a:off x="6778625" y="3690938"/>
            <a:ext cx="894015" cy="402291"/>
          </a:xfrm>
          <a:prstGeom prst="rect">
            <a:avLst/>
          </a:prstGeom>
          <a:solidFill>
            <a:srgbClr val="292929"/>
          </a:solidFill>
          <a:ln w="3175">
            <a:noFill/>
            <a:miter lim="800000"/>
            <a:headEnd/>
            <a:tailEnd/>
          </a:ln>
          <a:effectLst/>
        </p:spPr>
        <p:txBody>
          <a:bodyPr wrap="none" lIns="90000" tIns="46800" rIns="90000" bIns="46800">
            <a:prstTxWarp prst="textNoShape">
              <a:avLst/>
            </a:prstTxWarp>
            <a:spAutoFit/>
          </a:bodyPr>
          <a:lstStyle/>
          <a:p>
            <a:r>
              <a:rPr lang="en-GB" sz="2000" i="1">
                <a:solidFill>
                  <a:srgbClr val="66CCFF"/>
                </a:solidFill>
                <a:latin typeface="Trebuchet MS"/>
                <a:cs typeface="Trebuchet MS"/>
              </a:rPr>
              <a:t>GUT ?</a:t>
            </a:r>
          </a:p>
        </p:txBody>
      </p:sp>
      <p:sp>
        <p:nvSpPr>
          <p:cNvPr id="53" name="Text Box 55"/>
          <p:cNvSpPr txBox="1">
            <a:spLocks noChangeArrowheads="1"/>
          </p:cNvSpPr>
          <p:nvPr/>
        </p:nvSpPr>
        <p:spPr bwMode="auto">
          <a:xfrm>
            <a:off x="2006600" y="1042988"/>
            <a:ext cx="944563" cy="340735"/>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a:solidFill>
                  <a:srgbClr val="FF0000"/>
                </a:solidFill>
                <a:latin typeface="Trebuchet MS"/>
                <a:cs typeface="Trebuchet MS"/>
              </a:rPr>
              <a:t>1 TeV </a:t>
            </a:r>
          </a:p>
        </p:txBody>
      </p:sp>
      <p:sp>
        <p:nvSpPr>
          <p:cNvPr id="54" name="Rectangle 57"/>
          <p:cNvSpPr>
            <a:spLocks noChangeArrowheads="1"/>
          </p:cNvSpPr>
          <p:nvPr/>
        </p:nvSpPr>
        <p:spPr bwMode="auto">
          <a:xfrm>
            <a:off x="2614613" y="1095375"/>
            <a:ext cx="3397250" cy="279180"/>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200">
                <a:solidFill>
                  <a:srgbClr val="FF0000"/>
                </a:solidFill>
                <a:latin typeface="Trebuchet MS"/>
                <a:cs typeface="Trebuchet MS"/>
              </a:rPr>
              <a:t>characteristic mass scale</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par>
                                <p:cTn id="17" presetID="2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par>
                                <p:cTn id="20" presetID="22" presetClass="entr" presetSubtype="8"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200"/>
                                        <p:tgtEl>
                                          <p:spTgt spid="47"/>
                                        </p:tgtEl>
                                      </p:cBhvr>
                                    </p:animEffect>
                                  </p:childTnLst>
                                </p:cTn>
                              </p:par>
                            </p:childTnLst>
                          </p:cTn>
                        </p:par>
                        <p:par>
                          <p:cTn id="35" fill="hold">
                            <p:stCondLst>
                              <p:cond delay="200"/>
                            </p:stCondLst>
                            <p:childTnLst>
                              <p:par>
                                <p:cTn id="36" presetID="10" presetClass="entr" presetSubtype="0" fill="hold" grpId="0" nodeType="after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200"/>
                                        <p:tgtEl>
                                          <p:spTgt spid="48"/>
                                        </p:tgtEl>
                                      </p:cBhvr>
                                    </p:animEffect>
                                  </p:childTnLst>
                                </p:cTn>
                              </p:par>
                            </p:childTnLst>
                          </p:cTn>
                        </p:par>
                        <p:par>
                          <p:cTn id="39" fill="hold">
                            <p:stCondLst>
                              <p:cond delay="400"/>
                            </p:stCondLst>
                            <p:childTnLst>
                              <p:par>
                                <p:cTn id="40" presetID="10" presetClass="entr" presetSubtype="0" fill="hold" grpId="0" nodeType="after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200"/>
                                        <p:tgtEl>
                                          <p:spTgt spid="4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fade">
                                      <p:cBhvr>
                                        <p:cTn id="45" dur="500"/>
                                        <p:tgtEl>
                                          <p:spTgt spid="50"/>
                                        </p:tgtEl>
                                      </p:cBhvr>
                                    </p:animEffect>
                                  </p:childTnLst>
                                </p:cTn>
                              </p:par>
                            </p:childTnLst>
                          </p:cTn>
                        </p:par>
                        <p:par>
                          <p:cTn id="46" fill="hold">
                            <p:stCondLst>
                              <p:cond delay="900"/>
                            </p:stCondLst>
                            <p:childTnLst>
                              <p:par>
                                <p:cTn id="47" presetID="22" presetClass="entr" presetSubtype="8"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2000"/>
                                        <p:tgtEl>
                                          <p:spTgt spid="27"/>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2000"/>
                                        <p:tgtEl>
                                          <p:spTgt spid="25"/>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20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00"/>
                                        <p:tgtEl>
                                          <p:spTgt spid="2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500"/>
                                        <p:tgtEl>
                                          <p:spTgt spid="5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fade">
                                      <p:cBhvr>
                                        <p:cTn id="66" dur="500"/>
                                        <p:tgtEl>
                                          <p:spTgt spid="54"/>
                                        </p:tgtEl>
                                      </p:cBhvr>
                                    </p:animEffec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fade">
                                      <p:cBhvr>
                                        <p:cTn id="70" dur="500"/>
                                        <p:tgtEl>
                                          <p:spTgt spid="5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wipe(left)">
                                      <p:cBhvr>
                                        <p:cTn id="75" dur="2000"/>
                                        <p:tgtEl>
                                          <p:spTgt spid="30"/>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wipe(left)">
                                      <p:cBhvr>
                                        <p:cTn id="78" dur="2000"/>
                                        <p:tgtEl>
                                          <p:spTgt spid="29"/>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wipe(left)">
                                      <p:cBhvr>
                                        <p:cTn id="81" dur="2000"/>
                                        <p:tgtEl>
                                          <p:spTgt spid="28"/>
                                        </p:tgtEl>
                                      </p:cBhvr>
                                    </p:animEffect>
                                  </p:childTnLst>
                                </p:cTn>
                              </p:par>
                            </p:childTnLst>
                          </p:cTn>
                        </p:par>
                        <p:par>
                          <p:cTn id="82" fill="hold">
                            <p:stCondLst>
                              <p:cond delay="2000"/>
                            </p:stCondLst>
                            <p:childTnLst>
                              <p:par>
                                <p:cTn id="83" presetID="10" presetClass="entr" presetSubtype="0" fill="hold" grpId="0" nodeType="after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fade">
                                      <p:cBhvr>
                                        <p:cTn id="85" dur="100"/>
                                        <p:tgtEl>
                                          <p:spTgt spid="31"/>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animEffect transition="in" filter="fade">
                                      <p:cBhvr>
                                        <p:cTn id="8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p:bldP spid="35" grpId="0"/>
      <p:bldP spid="47" grpId="0" animBg="1"/>
      <p:bldP spid="48" grpId="0" animBg="1"/>
      <p:bldP spid="49" grpId="0" animBg="1"/>
      <p:bldP spid="50" grpId="0" animBg="1"/>
      <p:bldP spid="51" grpId="0" animBg="1"/>
      <p:bldP spid="52" grpId="0" animBg="1"/>
      <p:bldP spid="53" grpId="0"/>
      <p:bldP spid="54" grpId="0"/>
    </p:bld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Supersymmetry (SUSY)</a:t>
            </a:r>
          </a:p>
        </p:txBody>
      </p:sp>
      <p:sp>
        <p:nvSpPr>
          <p:cNvPr id="16" name="Text Box 6"/>
          <p:cNvSpPr txBox="1">
            <a:spLocks noChangeArrowheads="1"/>
          </p:cNvSpPr>
          <p:nvPr/>
        </p:nvSpPr>
        <p:spPr bwMode="auto">
          <a:xfrm>
            <a:off x="327025" y="363141"/>
            <a:ext cx="8512175" cy="1631216"/>
          </a:xfrm>
          <a:prstGeom prst="rect">
            <a:avLst/>
          </a:prstGeom>
          <a:noFill/>
          <a:ln w="12700">
            <a:noFill/>
            <a:miter lim="800000"/>
            <a:headEnd/>
            <a:tailEnd/>
          </a:ln>
          <a:effectLst/>
        </p:spPr>
        <p:txBody>
          <a:bodyPr wrap="square">
            <a:prstTxWarp prst="textNoShape">
              <a:avLst/>
            </a:prstTxWarp>
            <a:spAutoFit/>
          </a:bodyPr>
          <a:lstStyle/>
          <a:p>
            <a:pPr marL="342900" indent="-342900" defTabSz="914400">
              <a:spcBef>
                <a:spcPct val="50000"/>
              </a:spcBef>
            </a:pPr>
            <a:r>
              <a:rPr lang="en-GB" sz="1800" dirty="0">
                <a:solidFill>
                  <a:schemeClr val="tx1">
                    <a:lumMod val="50000"/>
                    <a:lumOff val="50000"/>
                  </a:schemeClr>
                </a:solidFill>
                <a:latin typeface="Trebuchet MS"/>
                <a:ea typeface="Arial" charset="0"/>
                <a:cs typeface="Trebuchet MS"/>
              </a:rPr>
              <a:t>SUSY has: </a:t>
            </a:r>
            <a:r>
              <a:rPr lang="en-GB" sz="1800" i="1" dirty="0" err="1">
                <a:solidFill>
                  <a:schemeClr val="tx1">
                    <a:lumMod val="50000"/>
                    <a:lumOff val="50000"/>
                  </a:schemeClr>
                </a:solidFill>
                <a:latin typeface="Trebuchet MS"/>
                <a:ea typeface="Arial" charset="0"/>
                <a:cs typeface="Trebuchet MS"/>
              </a:rPr>
              <a:t>N</a:t>
            </a:r>
            <a:r>
              <a:rPr lang="en-GB" sz="1800" baseline="-25000" dirty="0" err="1">
                <a:solidFill>
                  <a:schemeClr val="tx1">
                    <a:lumMod val="50000"/>
                    <a:lumOff val="50000"/>
                  </a:schemeClr>
                </a:solidFill>
                <a:latin typeface="Trebuchet MS"/>
                <a:ea typeface="Arial" charset="0"/>
                <a:cs typeface="Trebuchet MS"/>
              </a:rPr>
              <a:t>dof</a:t>
            </a:r>
            <a:r>
              <a:rPr lang="en-GB" sz="1800" baseline="-25000" dirty="0">
                <a:solidFill>
                  <a:schemeClr val="tx1">
                    <a:lumMod val="50000"/>
                    <a:lumOff val="50000"/>
                  </a:schemeClr>
                </a:solidFill>
                <a:latin typeface="Trebuchet MS"/>
                <a:ea typeface="Arial" charset="0"/>
                <a:cs typeface="Trebuchet MS"/>
              </a:rPr>
              <a:t> </a:t>
            </a:r>
            <a:r>
              <a:rPr lang="en-GB" sz="1800" dirty="0">
                <a:solidFill>
                  <a:schemeClr val="tx1">
                    <a:lumMod val="50000"/>
                    <a:lumOff val="50000"/>
                  </a:schemeClr>
                </a:solidFill>
                <a:latin typeface="Trebuchet MS"/>
                <a:ea typeface="Arial" charset="0"/>
                <a:cs typeface="Trebuchet MS"/>
              </a:rPr>
              <a:t>(bosons) = </a:t>
            </a:r>
            <a:r>
              <a:rPr lang="en-GB" sz="1800" i="1" dirty="0" err="1">
                <a:solidFill>
                  <a:schemeClr val="tx1">
                    <a:lumMod val="50000"/>
                    <a:lumOff val="50000"/>
                  </a:schemeClr>
                </a:solidFill>
                <a:latin typeface="Trebuchet MS"/>
                <a:ea typeface="Arial" charset="0"/>
                <a:cs typeface="Trebuchet MS"/>
              </a:rPr>
              <a:t>N</a:t>
            </a:r>
            <a:r>
              <a:rPr lang="en-GB" sz="1800" baseline="-25000" dirty="0" err="1">
                <a:solidFill>
                  <a:schemeClr val="tx1">
                    <a:lumMod val="50000"/>
                    <a:lumOff val="50000"/>
                  </a:schemeClr>
                </a:solidFill>
                <a:latin typeface="Trebuchet MS"/>
                <a:ea typeface="Arial" charset="0"/>
                <a:cs typeface="Trebuchet MS"/>
              </a:rPr>
              <a:t>dof</a:t>
            </a:r>
            <a:r>
              <a:rPr lang="en-GB" sz="1800" baseline="-25000" dirty="0">
                <a:solidFill>
                  <a:schemeClr val="tx1">
                    <a:lumMod val="50000"/>
                    <a:lumOff val="50000"/>
                  </a:schemeClr>
                </a:solidFill>
                <a:latin typeface="Trebuchet MS"/>
                <a:ea typeface="Arial" charset="0"/>
                <a:cs typeface="Trebuchet MS"/>
              </a:rPr>
              <a:t> </a:t>
            </a:r>
            <a:r>
              <a:rPr lang="en-GB" sz="1800" dirty="0">
                <a:solidFill>
                  <a:schemeClr val="tx1">
                    <a:lumMod val="50000"/>
                    <a:lumOff val="50000"/>
                  </a:schemeClr>
                </a:solidFill>
                <a:latin typeface="Trebuchet MS"/>
                <a:ea typeface="Arial" charset="0"/>
                <a:cs typeface="Trebuchet MS"/>
              </a:rPr>
              <a:t>(fermions) </a:t>
            </a:r>
            <a:r>
              <a:rPr lang="en-GB" sz="1800" dirty="0">
                <a:solidFill>
                  <a:schemeClr val="tx1">
                    <a:lumMod val="50000"/>
                    <a:lumOff val="50000"/>
                  </a:schemeClr>
                </a:solidFill>
                <a:latin typeface="Trebuchet MS"/>
                <a:ea typeface="Arial" charset="0"/>
                <a:cs typeface="Trebuchet MS"/>
                <a:sym typeface="Wingdings" charset="2"/>
              </a:rPr>
              <a:t>[</a:t>
            </a:r>
            <a:r>
              <a:rPr lang="en-GB" sz="1800" i="1" dirty="0">
                <a:solidFill>
                  <a:schemeClr val="tx1">
                    <a:lumMod val="50000"/>
                    <a:lumOff val="50000"/>
                  </a:schemeClr>
                </a:solidFill>
                <a:latin typeface="Trebuchet MS"/>
                <a:ea typeface="Arial" charset="0"/>
                <a:cs typeface="Trebuchet MS"/>
                <a:sym typeface="Wingdings" charset="2"/>
              </a:rPr>
              <a:t>cf</a:t>
            </a:r>
            <a:r>
              <a:rPr lang="en-GB" sz="1800" dirty="0">
                <a:solidFill>
                  <a:schemeClr val="tx1">
                    <a:lumMod val="50000"/>
                    <a:lumOff val="50000"/>
                  </a:schemeClr>
                </a:solidFill>
                <a:latin typeface="Trebuchet MS"/>
                <a:ea typeface="Arial" charset="0"/>
                <a:cs typeface="Trebuchet MS"/>
                <a:sym typeface="Wingdings" charset="2"/>
              </a:rPr>
              <a:t>. SM: </a:t>
            </a:r>
            <a:r>
              <a:rPr lang="en-GB" sz="1800" i="1" dirty="0" err="1" smtClean="0">
                <a:solidFill>
                  <a:schemeClr val="tx1">
                    <a:lumMod val="50000"/>
                    <a:lumOff val="50000"/>
                  </a:schemeClr>
                </a:solidFill>
                <a:latin typeface="Trebuchet MS"/>
                <a:ea typeface="Arial" charset="0"/>
                <a:cs typeface="Trebuchet MS"/>
              </a:rPr>
              <a:t>N</a:t>
            </a:r>
            <a:r>
              <a:rPr lang="en-GB" sz="1800" baseline="-25000" dirty="0" err="1" smtClean="0">
                <a:solidFill>
                  <a:schemeClr val="tx1">
                    <a:lumMod val="50000"/>
                    <a:lumOff val="50000"/>
                  </a:schemeClr>
                </a:solidFill>
                <a:latin typeface="Trebuchet MS"/>
                <a:ea typeface="Arial" charset="0"/>
                <a:cs typeface="Trebuchet MS"/>
              </a:rPr>
              <a:t>dof</a:t>
            </a:r>
            <a:r>
              <a:rPr lang="en-GB" sz="1800" baseline="-25000" dirty="0" smtClean="0">
                <a:solidFill>
                  <a:schemeClr val="tx1">
                    <a:lumMod val="50000"/>
                    <a:lumOff val="50000"/>
                  </a:schemeClr>
                </a:solidFill>
                <a:latin typeface="Trebuchet MS"/>
                <a:ea typeface="Arial" charset="0"/>
                <a:cs typeface="Trebuchet MS"/>
              </a:rPr>
              <a:t> </a:t>
            </a:r>
            <a:r>
              <a:rPr lang="en-GB" sz="1800" dirty="0" smtClean="0">
                <a:solidFill>
                  <a:schemeClr val="tx1">
                    <a:lumMod val="50000"/>
                    <a:lumOff val="50000"/>
                  </a:schemeClr>
                </a:solidFill>
                <a:latin typeface="Trebuchet MS"/>
                <a:ea typeface="Arial" charset="0"/>
                <a:cs typeface="Trebuchet MS"/>
              </a:rPr>
              <a:t>(</a:t>
            </a:r>
            <a:r>
              <a:rPr lang="en-GB" sz="1800" dirty="0">
                <a:solidFill>
                  <a:schemeClr val="tx1">
                    <a:lumMod val="50000"/>
                    <a:lumOff val="50000"/>
                  </a:schemeClr>
                </a:solidFill>
                <a:latin typeface="Trebuchet MS"/>
                <a:ea typeface="Arial" charset="0"/>
                <a:cs typeface="Trebuchet MS"/>
              </a:rPr>
              <a:t>bosons) </a:t>
            </a:r>
            <a:r>
              <a:rPr lang="en-GB" sz="1800" dirty="0" err="1">
                <a:solidFill>
                  <a:schemeClr val="tx1">
                    <a:lumMod val="50000"/>
                    <a:lumOff val="50000"/>
                  </a:schemeClr>
                </a:solidFill>
                <a:latin typeface="Trebuchet MS"/>
                <a:ea typeface="Arial" charset="0"/>
                <a:cs typeface="Trebuchet MS"/>
                <a:sym typeface="MT Extra" charset="0"/>
              </a:rPr>
              <a:t></a:t>
            </a:r>
            <a:r>
              <a:rPr lang="en-GB" sz="1800" dirty="0">
                <a:solidFill>
                  <a:schemeClr val="tx1">
                    <a:lumMod val="50000"/>
                    <a:lumOff val="50000"/>
                  </a:schemeClr>
                </a:solidFill>
                <a:latin typeface="Trebuchet MS"/>
                <a:ea typeface="Arial" charset="0"/>
                <a:cs typeface="Trebuchet MS"/>
              </a:rPr>
              <a:t> </a:t>
            </a:r>
            <a:r>
              <a:rPr lang="en-GB" sz="1800" i="1" dirty="0" err="1">
                <a:solidFill>
                  <a:schemeClr val="tx1">
                    <a:lumMod val="50000"/>
                    <a:lumOff val="50000"/>
                  </a:schemeClr>
                </a:solidFill>
                <a:latin typeface="Trebuchet MS"/>
                <a:ea typeface="Arial" charset="0"/>
                <a:cs typeface="Trebuchet MS"/>
              </a:rPr>
              <a:t>N</a:t>
            </a:r>
            <a:r>
              <a:rPr lang="en-GB" sz="1800" baseline="-25000" dirty="0" err="1">
                <a:solidFill>
                  <a:schemeClr val="tx1">
                    <a:lumMod val="50000"/>
                    <a:lumOff val="50000"/>
                  </a:schemeClr>
                </a:solidFill>
                <a:latin typeface="Trebuchet MS"/>
                <a:ea typeface="Arial" charset="0"/>
                <a:cs typeface="Trebuchet MS"/>
              </a:rPr>
              <a:t>dof</a:t>
            </a:r>
            <a:r>
              <a:rPr lang="en-GB" sz="1800" i="1" dirty="0">
                <a:solidFill>
                  <a:schemeClr val="tx1">
                    <a:lumMod val="50000"/>
                    <a:lumOff val="50000"/>
                  </a:schemeClr>
                </a:solidFill>
                <a:latin typeface="Trebuchet MS"/>
                <a:ea typeface="Arial" charset="0"/>
                <a:cs typeface="Trebuchet MS"/>
              </a:rPr>
              <a:t> </a:t>
            </a:r>
            <a:r>
              <a:rPr lang="en-GB" sz="1800" dirty="0">
                <a:solidFill>
                  <a:schemeClr val="tx1">
                    <a:lumMod val="50000"/>
                    <a:lumOff val="50000"/>
                  </a:schemeClr>
                </a:solidFill>
                <a:latin typeface="Trebuchet MS"/>
                <a:ea typeface="Arial" charset="0"/>
                <a:cs typeface="Trebuchet MS"/>
              </a:rPr>
              <a:t>(fermions)]</a:t>
            </a:r>
            <a:endParaRPr lang="en-GB" sz="1800" dirty="0" smtClean="0">
              <a:solidFill>
                <a:schemeClr val="tx1">
                  <a:lumMod val="50000"/>
                  <a:lumOff val="50000"/>
                </a:schemeClr>
              </a:solidFill>
              <a:latin typeface="Trebuchet MS"/>
              <a:ea typeface="Arial" charset="0"/>
              <a:cs typeface="Trebuchet MS"/>
            </a:endParaRPr>
          </a:p>
          <a:p>
            <a:pPr marL="360363" indent="-276225" defTabSz="914400">
              <a:spcBef>
                <a:spcPct val="50000"/>
              </a:spcBef>
              <a:buFont typeface="Arial"/>
              <a:buChar char="•"/>
            </a:pPr>
            <a:r>
              <a:rPr lang="en-GB" sz="1600" dirty="0" smtClean="0">
                <a:solidFill>
                  <a:schemeClr val="tx1">
                    <a:lumMod val="50000"/>
                    <a:lumOff val="50000"/>
                  </a:schemeClr>
                </a:solidFill>
                <a:latin typeface="Trebuchet MS"/>
                <a:ea typeface="Arial" charset="0"/>
                <a:cs typeface="Trebuchet MS"/>
              </a:rPr>
              <a:t>To create </a:t>
            </a:r>
            <a:r>
              <a:rPr lang="en-GB" sz="1600" i="1" dirty="0" err="1">
                <a:solidFill>
                  <a:schemeClr val="tx1">
                    <a:lumMod val="50000"/>
                    <a:lumOff val="50000"/>
                  </a:schemeClr>
                </a:solidFill>
                <a:latin typeface="Trebuchet MS"/>
                <a:ea typeface="Arial" charset="0"/>
                <a:cs typeface="Trebuchet MS"/>
              </a:rPr>
              <a:t>supermultiplets</a:t>
            </a:r>
            <a:r>
              <a:rPr lang="en-GB" sz="1600" dirty="0">
                <a:solidFill>
                  <a:schemeClr val="tx1">
                    <a:lumMod val="50000"/>
                    <a:lumOff val="50000"/>
                  </a:schemeClr>
                </a:solidFill>
                <a:latin typeface="Trebuchet MS"/>
                <a:ea typeface="Arial" charset="0"/>
                <a:cs typeface="Trebuchet MS"/>
              </a:rPr>
              <a:t>, we need to add one </a:t>
            </a:r>
            <a:r>
              <a:rPr lang="en-GB" sz="1600" i="1" dirty="0" err="1">
                <a:solidFill>
                  <a:schemeClr val="tx1">
                    <a:lumMod val="50000"/>
                    <a:lumOff val="50000"/>
                  </a:schemeClr>
                </a:solidFill>
                <a:latin typeface="Trebuchet MS"/>
                <a:ea typeface="Arial" charset="0"/>
                <a:cs typeface="Trebuchet MS"/>
              </a:rPr>
              <a:t>superpartner</a:t>
            </a:r>
            <a:r>
              <a:rPr lang="en-GB" sz="1600" dirty="0">
                <a:solidFill>
                  <a:schemeClr val="tx1">
                    <a:lumMod val="50000"/>
                    <a:lumOff val="50000"/>
                  </a:schemeClr>
                </a:solidFill>
                <a:latin typeface="Trebuchet MS"/>
                <a:ea typeface="Arial" charset="0"/>
                <a:cs typeface="Trebuchet MS"/>
              </a:rPr>
              <a:t> to each SM particle</a:t>
            </a:r>
            <a:endParaRPr lang="en-GB" sz="1600" dirty="0" smtClean="0">
              <a:solidFill>
                <a:schemeClr val="tx1">
                  <a:lumMod val="50000"/>
                  <a:lumOff val="50000"/>
                </a:schemeClr>
              </a:solidFill>
              <a:latin typeface="Trebuchet MS"/>
              <a:ea typeface="Arial" charset="0"/>
              <a:cs typeface="Trebuchet MS"/>
            </a:endParaRPr>
          </a:p>
          <a:p>
            <a:pPr marL="360363" indent="-276225" defTabSz="914400">
              <a:spcBef>
                <a:spcPts val="360"/>
              </a:spcBef>
              <a:buFont typeface="Arial"/>
              <a:buChar char="•"/>
            </a:pPr>
            <a:r>
              <a:rPr lang="en-GB" sz="1600" dirty="0" err="1" smtClean="0">
                <a:solidFill>
                  <a:schemeClr val="tx1">
                    <a:lumMod val="50000"/>
                    <a:lumOff val="50000"/>
                  </a:schemeClr>
                </a:solidFill>
                <a:latin typeface="Trebuchet MS"/>
                <a:ea typeface="Arial" charset="0"/>
                <a:cs typeface="Trebuchet MS"/>
              </a:rPr>
              <a:t>Superpartners</a:t>
            </a:r>
            <a:r>
              <a:rPr lang="en-GB" sz="1600" dirty="0" smtClean="0">
                <a:solidFill>
                  <a:schemeClr val="tx1">
                    <a:lumMod val="50000"/>
                    <a:lumOff val="50000"/>
                  </a:schemeClr>
                </a:solidFill>
                <a:latin typeface="Trebuchet MS"/>
                <a:ea typeface="Arial" charset="0"/>
                <a:cs typeface="Trebuchet MS"/>
              </a:rPr>
              <a:t> </a:t>
            </a:r>
            <a:r>
              <a:rPr lang="en-GB" sz="1600" dirty="0">
                <a:solidFill>
                  <a:schemeClr val="tx1">
                    <a:lumMod val="50000"/>
                    <a:lumOff val="50000"/>
                  </a:schemeClr>
                </a:solidFill>
                <a:latin typeface="Trebuchet MS"/>
                <a:ea typeface="Arial" charset="0"/>
                <a:cs typeface="Trebuchet MS"/>
              </a:rPr>
              <a:t>have opposite spin statistics but otherwise equal quantum numbers </a:t>
            </a:r>
            <a:endParaRPr lang="en-GB" sz="1600" dirty="0" smtClean="0">
              <a:solidFill>
                <a:schemeClr val="tx1">
                  <a:lumMod val="50000"/>
                  <a:lumOff val="50000"/>
                </a:schemeClr>
              </a:solidFill>
              <a:latin typeface="Trebuchet MS"/>
              <a:ea typeface="Arial" charset="0"/>
              <a:cs typeface="Trebuchet MS"/>
            </a:endParaRPr>
          </a:p>
          <a:p>
            <a:pPr marL="360363" indent="-276225" defTabSz="914400">
              <a:spcBef>
                <a:spcPts val="360"/>
              </a:spcBef>
              <a:buFont typeface="Arial"/>
              <a:buChar char="•"/>
            </a:pPr>
            <a:r>
              <a:rPr lang="en-GB" sz="1600" dirty="0" smtClean="0">
                <a:solidFill>
                  <a:schemeClr val="tx1">
                    <a:lumMod val="50000"/>
                    <a:lumOff val="50000"/>
                  </a:schemeClr>
                </a:solidFill>
                <a:latin typeface="Trebuchet MS"/>
                <a:cs typeface="Trebuchet MS"/>
              </a:rPr>
              <a:t>Need </a:t>
            </a:r>
            <a:r>
              <a:rPr lang="en-GB" sz="1600" dirty="0">
                <a:solidFill>
                  <a:schemeClr val="tx1">
                    <a:lumMod val="50000"/>
                    <a:lumOff val="50000"/>
                  </a:schemeClr>
                </a:solidFill>
                <a:latin typeface="Trebuchet MS"/>
                <a:cs typeface="Trebuchet MS"/>
              </a:rPr>
              <a:t>to introduce an additional Higgs doublet to the non-SUSY </a:t>
            </a:r>
            <a:r>
              <a:rPr lang="en-GB" sz="1600" dirty="0" smtClean="0">
                <a:solidFill>
                  <a:schemeClr val="tx1">
                    <a:lumMod val="50000"/>
                    <a:lumOff val="50000"/>
                  </a:schemeClr>
                </a:solidFill>
                <a:latin typeface="Trebuchet MS"/>
                <a:cs typeface="Trebuchet MS"/>
              </a:rPr>
              <a:t>side</a:t>
            </a:r>
          </a:p>
          <a:p>
            <a:pPr marL="360363" indent="-276225" defTabSz="914400">
              <a:spcBef>
                <a:spcPts val="360"/>
              </a:spcBef>
              <a:buFont typeface="Arial"/>
              <a:buChar char="•"/>
            </a:pPr>
            <a:r>
              <a:rPr lang="en-GB" sz="1600" dirty="0" smtClean="0">
                <a:solidFill>
                  <a:schemeClr val="tx1">
                    <a:lumMod val="50000"/>
                    <a:lumOff val="50000"/>
                  </a:schemeClr>
                </a:solidFill>
                <a:latin typeface="Trebuchet MS"/>
                <a:cs typeface="Trebuchet MS"/>
              </a:rPr>
              <a:t>SUSY breaking introduces lots (&gt; 100) of new parameters (masses and mixing angles)</a:t>
            </a:r>
          </a:p>
        </p:txBody>
      </p:sp>
      <p:graphicFrame>
        <p:nvGraphicFramePr>
          <p:cNvPr id="19" name="Group 53"/>
          <p:cNvGraphicFramePr>
            <a:graphicFrameLocks noGrp="1"/>
          </p:cNvGraphicFramePr>
          <p:nvPr/>
        </p:nvGraphicFramePr>
        <p:xfrm>
          <a:off x="1716088" y="3301997"/>
          <a:ext cx="5903912" cy="3022603"/>
        </p:xfrm>
        <a:graphic>
          <a:graphicData uri="http://schemas.openxmlformats.org/drawingml/2006/table">
            <a:tbl>
              <a:tblPr/>
              <a:tblGrid>
                <a:gridCol w="1179512"/>
                <a:gridCol w="1182688"/>
                <a:gridCol w="1179512"/>
                <a:gridCol w="1181100"/>
                <a:gridCol w="1181100"/>
              </a:tblGrid>
              <a:tr h="377825">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accent2"/>
                          </a:solidFill>
                          <a:effectLst/>
                          <a:latin typeface="Trebuchet MS"/>
                          <a:cs typeface="Trebuchet MS"/>
                        </a:rPr>
                        <a:t>Spin 0</a:t>
                      </a:r>
                    </a:p>
                  </a:txBody>
                  <a:tcPr marL="90000" marR="90000" marT="46800" marB="4680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chemeClr val="accent2"/>
                          </a:solidFill>
                          <a:effectLst/>
                          <a:latin typeface="Trebuchet MS"/>
                          <a:cs typeface="Trebuchet MS"/>
                        </a:rPr>
                        <a:t>Spin 1/2</a:t>
                      </a:r>
                    </a:p>
                  </a:txBody>
                  <a:tcPr marL="90000" marR="90000" marT="46800" marB="4680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chemeClr val="accent2"/>
                          </a:solidFill>
                          <a:effectLst/>
                          <a:latin typeface="Trebuchet MS"/>
                          <a:cs typeface="Trebuchet MS"/>
                        </a:rPr>
                        <a:t>Spin 1</a:t>
                      </a:r>
                    </a:p>
                  </a:txBody>
                  <a:tcPr marL="90000" marR="90000" marT="46800" marB="4680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accent2"/>
                          </a:solidFill>
                          <a:effectLst/>
                          <a:latin typeface="Trebuchet MS"/>
                          <a:cs typeface="Trebuchet MS"/>
                        </a:rPr>
                        <a:t>Spin 3/2</a:t>
                      </a:r>
                    </a:p>
                  </a:txBody>
                  <a:tcPr marL="90000" marR="90000" marT="46800" marB="4680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accent2"/>
                          </a:solidFill>
                          <a:effectLst/>
                          <a:latin typeface="Trebuchet MS"/>
                          <a:cs typeface="Trebuchet MS"/>
                        </a:rPr>
                        <a:t>Spin 2</a:t>
                      </a:r>
                    </a:p>
                  </a:txBody>
                  <a:tcPr marL="90000" marR="90000" marT="46800" marB="4680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379413">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a:ln>
                            <a:noFill/>
                          </a:ln>
                          <a:solidFill>
                            <a:schemeClr val="tx1"/>
                          </a:solidFill>
                          <a:effectLst/>
                          <a:latin typeface="Trebuchet MS"/>
                          <a:cs typeface="Trebuchet MS"/>
                        </a:rPr>
                        <a:t>sLepton</a:t>
                      </a:r>
                      <a:endParaRPr kumimoji="0" lang="en-US" sz="1600" b="0" i="0" u="none" strike="noStrike" cap="none" normalizeH="0" baseline="0" dirty="0">
                        <a:ln>
                          <a:noFill/>
                        </a:ln>
                        <a:solidFill>
                          <a:schemeClr val="tx1"/>
                        </a:solidFill>
                        <a:effectLst/>
                        <a:latin typeface="Trebuchet MS"/>
                        <a:cs typeface="Trebuchet MS"/>
                      </a:endParaRPr>
                    </a:p>
                  </a:txBody>
                  <a:tcPr marL="90000" marR="90000" marT="46800" marB="4680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D9E8F9"/>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Trebuchet MS"/>
                          <a:cs typeface="Trebuchet MS"/>
                        </a:rPr>
                        <a:t>Lepton</a:t>
                      </a:r>
                    </a:p>
                  </a:txBody>
                  <a:tcPr marL="90000" marR="90000" marT="46800" marB="4680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accent4">
                        <a:lumMod val="60000"/>
                        <a:lumOff val="40000"/>
                      </a:schemeClr>
                    </a:solidFill>
                  </a:tcPr>
                </a:tc>
                <a:tc rowSpan="3">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0" i="0" u="none" strike="noStrike" cap="none" normalizeH="0" baseline="0">
                        <a:ln>
                          <a:noFill/>
                        </a:ln>
                        <a:solidFill>
                          <a:schemeClr val="tx1"/>
                        </a:solidFill>
                        <a:effectLst/>
                        <a:latin typeface="Trebuchet MS"/>
                        <a:cs typeface="Trebuchet MS"/>
                      </a:endParaRPr>
                    </a:p>
                  </a:txBody>
                  <a:tcPr marL="90000" marR="90000" marT="46800" marB="4680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gradFill rotWithShape="1">
                      <a:gsLst>
                        <a:gs pos="0">
                          <a:srgbClr val="DDDDDD">
                            <a:gamma/>
                            <a:tint val="23137"/>
                            <a:invGamma/>
                          </a:srgbClr>
                        </a:gs>
                        <a:gs pos="100000">
                          <a:srgbClr val="DDDDDD"/>
                        </a:gs>
                      </a:gsLst>
                      <a:lin ang="5400000" scaled="1"/>
                    </a:gra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a:ln>
                            <a:noFill/>
                          </a:ln>
                          <a:solidFill>
                            <a:schemeClr val="tx1"/>
                          </a:solidFill>
                          <a:effectLst/>
                          <a:latin typeface="Trebuchet MS"/>
                          <a:cs typeface="Trebuchet MS"/>
                        </a:rPr>
                        <a:t>Gravitino</a:t>
                      </a:r>
                      <a:endParaRPr kumimoji="0" lang="en-US" sz="1600" b="0" i="0" u="none" strike="noStrike" cap="none" normalizeH="0" baseline="0" dirty="0">
                        <a:ln>
                          <a:noFill/>
                        </a:ln>
                        <a:solidFill>
                          <a:schemeClr val="tx1"/>
                        </a:solidFill>
                        <a:effectLst/>
                        <a:latin typeface="Trebuchet MS"/>
                        <a:cs typeface="Trebuchet MS"/>
                      </a:endParaRPr>
                    </a:p>
                  </a:txBody>
                  <a:tcPr marL="90000" marR="90000" marT="46800" marB="4680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D9E8F9"/>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Trebuchet MS"/>
                          <a:cs typeface="Trebuchet MS"/>
                        </a:rPr>
                        <a:t>Graviton</a:t>
                      </a:r>
                    </a:p>
                  </a:txBody>
                  <a:tcPr marL="90000" marR="90000" marT="46800" marB="4680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D266"/>
                    </a:solidFill>
                  </a:tcPr>
                </a:tc>
              </a:tr>
              <a:tr h="379413">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a:ln>
                            <a:noFill/>
                          </a:ln>
                          <a:solidFill>
                            <a:schemeClr val="tx1"/>
                          </a:solidFill>
                          <a:effectLst/>
                          <a:latin typeface="Trebuchet MS"/>
                          <a:cs typeface="Trebuchet MS"/>
                        </a:rPr>
                        <a:t>sQuark</a:t>
                      </a:r>
                      <a:endParaRPr kumimoji="0" lang="en-US" sz="1600" b="0" i="0" u="none" strike="noStrike" cap="none" normalizeH="0" baseline="0" dirty="0">
                        <a:ln>
                          <a:noFill/>
                        </a:ln>
                        <a:solidFill>
                          <a:schemeClr val="tx1"/>
                        </a:solidFill>
                        <a:effectLst/>
                        <a:latin typeface="Trebuchet MS"/>
                        <a:cs typeface="Trebuchet MS"/>
                      </a:endParaRPr>
                    </a:p>
                  </a:txBody>
                  <a:tcPr marL="90000" marR="90000" marT="46800" marB="46800"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D9E8F9"/>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Trebuchet MS"/>
                          <a:cs typeface="Trebuchet MS"/>
                        </a:rPr>
                        <a:t>Quark</a:t>
                      </a:r>
                    </a:p>
                  </a:txBody>
                  <a:tcPr marL="90000" marR="90000" marT="46800" marB="46800" anchor="ctr" horzOverflow="overflow">
                    <a:lnL>
                      <a:noFill/>
                    </a:lnL>
                    <a:lnR>
                      <a:noFill/>
                    </a:lnR>
                    <a:lnT>
                      <a:noFill/>
                    </a:lnT>
                    <a:lnB>
                      <a:noFill/>
                    </a:lnB>
                    <a:lnTlToBr>
                      <a:noFill/>
                    </a:lnTlToBr>
                    <a:lnBlToTr>
                      <a:noFill/>
                    </a:lnBlToTr>
                    <a:solidFill>
                      <a:schemeClr val="accent4">
                        <a:lumMod val="60000"/>
                        <a:lumOff val="40000"/>
                      </a:schemeClr>
                    </a:solidFill>
                  </a:tcPr>
                </a:tc>
                <a:tc vMerge="1">
                  <a:txBody>
                    <a:bodyPr/>
                    <a:lstStyle/>
                    <a:p>
                      <a:endParaRPr lang="en-GB"/>
                    </a:p>
                  </a:txBody>
                  <a:tcPr/>
                </a:tc>
                <a:tc rowSpan="6" gridSpan="2">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0" i="0" u="none" strike="noStrike" cap="none" normalizeH="0" baseline="0">
                        <a:ln>
                          <a:noFill/>
                        </a:ln>
                        <a:solidFill>
                          <a:schemeClr val="tx1"/>
                        </a:solidFill>
                        <a:effectLst/>
                        <a:latin typeface="Trebuchet MS"/>
                        <a:cs typeface="Trebuchet MS"/>
                      </a:endParaRPr>
                    </a:p>
                  </a:txBody>
                  <a:tcPr marL="90000" marR="90000" marT="46800" marB="46800"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DDDDDD">
                            <a:gamma/>
                            <a:tint val="23137"/>
                            <a:invGamma/>
                          </a:srgbClr>
                        </a:gs>
                        <a:gs pos="100000">
                          <a:srgbClr val="DDDDDD"/>
                        </a:gs>
                      </a:gsLst>
                      <a:lin ang="5400000" scaled="1"/>
                    </a:gradFill>
                  </a:tcPr>
                </a:tc>
                <a:tc rowSpan="6" hMerge="1">
                  <a:txBody>
                    <a:bodyPr/>
                    <a:lstStyle/>
                    <a:p>
                      <a:endParaRPr lang="en-GB"/>
                    </a:p>
                  </a:txBody>
                  <a:tcPr/>
                </a:tc>
              </a:tr>
              <a:tr h="376238">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Trebuchet MS"/>
                          <a:cs typeface="Trebuchet MS"/>
                        </a:rPr>
                        <a:t>Higgs</a:t>
                      </a:r>
                    </a:p>
                  </a:txBody>
                  <a:tcPr marL="90000" marR="90000" marT="46800" marB="46800"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D266"/>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Trebuchet MS"/>
                          <a:cs typeface="Trebuchet MS"/>
                        </a:rPr>
                        <a:t>Higgsino</a:t>
                      </a:r>
                    </a:p>
                  </a:txBody>
                  <a:tcPr marL="90000" marR="90000" marT="46800" marB="46800" anchor="ctr" horzOverflow="overflow">
                    <a:lnL>
                      <a:noFill/>
                    </a:lnL>
                    <a:lnR>
                      <a:noFill/>
                    </a:lnR>
                    <a:lnT>
                      <a:noFill/>
                    </a:lnT>
                    <a:lnB>
                      <a:noFill/>
                    </a:lnB>
                    <a:lnTlToBr>
                      <a:noFill/>
                    </a:lnTlToBr>
                    <a:lnBlToTr>
                      <a:noFill/>
                    </a:lnBlToTr>
                    <a:solidFill>
                      <a:schemeClr val="tx2">
                        <a:lumMod val="10000"/>
                        <a:lumOff val="90000"/>
                      </a:schemeClr>
                    </a:solidFill>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r>
              <a:tr h="379413">
                <a:tc rowSpan="4">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0" i="0" u="none" strike="noStrike" cap="none" normalizeH="0" baseline="0">
                        <a:ln>
                          <a:noFill/>
                        </a:ln>
                        <a:solidFill>
                          <a:schemeClr val="tx1"/>
                        </a:solidFill>
                        <a:effectLst/>
                        <a:latin typeface="Trebuchet MS"/>
                        <a:cs typeface="Trebuchet MS"/>
                      </a:endParaRPr>
                    </a:p>
                  </a:txBody>
                  <a:tcPr marL="90000" marR="90000" marT="46800" marB="46800" anchor="ct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DDDDDD">
                            <a:gamma/>
                            <a:tint val="23137"/>
                            <a:invGamma/>
                          </a:srgbClr>
                        </a:gs>
                        <a:gs pos="100000">
                          <a:srgbClr val="DDDDDD"/>
                        </a:gs>
                      </a:gsLst>
                      <a:lin ang="5400000" scaled="1"/>
                    </a:gra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Trebuchet MS"/>
                          <a:cs typeface="Trebuchet MS"/>
                        </a:rPr>
                        <a:t>Photino</a:t>
                      </a:r>
                    </a:p>
                  </a:txBody>
                  <a:tcPr marL="90000" marR="90000" marT="46800" marB="46800" anchor="ctr" horzOverflow="overflow">
                    <a:lnL>
                      <a:noFill/>
                    </a:lnL>
                    <a:lnR>
                      <a:noFill/>
                    </a:lnR>
                    <a:lnT>
                      <a:noFill/>
                    </a:lnT>
                    <a:lnB>
                      <a:noFill/>
                    </a:lnB>
                    <a:lnTlToBr>
                      <a:noFill/>
                    </a:lnTlToBr>
                    <a:lnBlToTr>
                      <a:noFill/>
                    </a:lnBlToTr>
                    <a:solidFill>
                      <a:schemeClr val="tx2">
                        <a:lumMod val="10000"/>
                        <a:lumOff val="90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Trebuchet MS"/>
                          <a:cs typeface="Trebuchet MS"/>
                        </a:rPr>
                        <a:t>Photon</a:t>
                      </a:r>
                    </a:p>
                  </a:txBody>
                  <a:tcPr marL="90000" marR="90000" marT="46800" marB="46800" anchor="ctr" horzOverflow="overflow">
                    <a:lnL>
                      <a:noFill/>
                    </a:lnL>
                    <a:lnR>
                      <a:noFill/>
                    </a:lnR>
                    <a:lnT>
                      <a:noFill/>
                    </a:lnT>
                    <a:lnB>
                      <a:noFill/>
                    </a:lnB>
                    <a:lnTlToBr>
                      <a:noFill/>
                    </a:lnTlToBr>
                    <a:lnBlToTr>
                      <a:noFill/>
                    </a:lnBlToTr>
                    <a:solidFill>
                      <a:srgbClr val="FFD266"/>
                    </a:solidFill>
                  </a:tcPr>
                </a:tc>
                <a:tc gridSpan="2" vMerge="1">
                  <a:txBody>
                    <a:bodyPr/>
                    <a:lstStyle/>
                    <a:p>
                      <a:endParaRPr lang="en-GB"/>
                    </a:p>
                  </a:txBody>
                  <a:tcPr/>
                </a:tc>
                <a:tc hMerge="1" vMerge="1">
                  <a:txBody>
                    <a:bodyPr/>
                    <a:lstStyle/>
                    <a:p>
                      <a:endParaRPr lang="en-GB"/>
                    </a:p>
                  </a:txBody>
                  <a:tcPr/>
                </a:tc>
              </a:tr>
              <a:tr h="377825">
                <a:tc vMerge="1">
                  <a:txBody>
                    <a:bodyPr/>
                    <a:lstStyle/>
                    <a:p>
                      <a:endParaRPr lang="en-GB"/>
                    </a:p>
                  </a:txBody>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Trebuchet MS"/>
                          <a:cs typeface="Trebuchet MS"/>
                        </a:rPr>
                        <a:t>Zino</a:t>
                      </a:r>
                    </a:p>
                  </a:txBody>
                  <a:tcPr marL="90000" marR="90000" marT="46800" marB="46800" anchor="ctr" horzOverflow="overflow">
                    <a:lnL>
                      <a:noFill/>
                    </a:lnL>
                    <a:lnR>
                      <a:noFill/>
                    </a:lnR>
                    <a:lnT>
                      <a:noFill/>
                    </a:lnT>
                    <a:lnB>
                      <a:noFill/>
                    </a:lnB>
                    <a:lnTlToBr>
                      <a:noFill/>
                    </a:lnTlToBr>
                    <a:lnBlToTr>
                      <a:noFill/>
                    </a:lnBlToTr>
                    <a:solidFill>
                      <a:schemeClr val="tx2">
                        <a:lumMod val="10000"/>
                        <a:lumOff val="90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Trebuchet MS"/>
                          <a:cs typeface="Trebuchet MS"/>
                        </a:rPr>
                        <a:t>Z</a:t>
                      </a:r>
                    </a:p>
                  </a:txBody>
                  <a:tcPr marL="90000" marR="90000" marT="46800" marB="46800" anchor="ctr" horzOverflow="overflow">
                    <a:lnL>
                      <a:noFill/>
                    </a:lnL>
                    <a:lnR>
                      <a:noFill/>
                    </a:lnR>
                    <a:lnT>
                      <a:noFill/>
                    </a:lnT>
                    <a:lnB>
                      <a:noFill/>
                    </a:lnB>
                    <a:lnTlToBr>
                      <a:noFill/>
                    </a:lnTlToBr>
                    <a:lnBlToTr>
                      <a:noFill/>
                    </a:lnBlToTr>
                    <a:solidFill>
                      <a:srgbClr val="FFD266"/>
                    </a:solidFill>
                  </a:tcPr>
                </a:tc>
                <a:tc gridSpan="2" vMerge="1">
                  <a:txBody>
                    <a:bodyPr/>
                    <a:lstStyle/>
                    <a:p>
                      <a:endParaRPr lang="en-GB"/>
                    </a:p>
                  </a:txBody>
                  <a:tcPr/>
                </a:tc>
                <a:tc hMerge="1" vMerge="1">
                  <a:txBody>
                    <a:bodyPr/>
                    <a:lstStyle/>
                    <a:p>
                      <a:endParaRPr lang="en-GB"/>
                    </a:p>
                  </a:txBody>
                  <a:tcPr/>
                </a:tc>
              </a:tr>
              <a:tr h="376238">
                <a:tc vMerge="1">
                  <a:txBody>
                    <a:bodyPr/>
                    <a:lstStyle/>
                    <a:p>
                      <a:endParaRPr lang="en-GB"/>
                    </a:p>
                  </a:txBody>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Trebuchet MS"/>
                          <a:cs typeface="Trebuchet MS"/>
                        </a:rPr>
                        <a:t>Wino</a:t>
                      </a:r>
                    </a:p>
                  </a:txBody>
                  <a:tcPr marL="90000" marR="90000" marT="46800" marB="46800" anchor="ctr" horzOverflow="overflow">
                    <a:lnL>
                      <a:noFill/>
                    </a:lnL>
                    <a:lnR>
                      <a:noFill/>
                    </a:lnR>
                    <a:lnT>
                      <a:noFill/>
                    </a:lnT>
                    <a:lnB>
                      <a:noFill/>
                    </a:lnB>
                    <a:lnTlToBr>
                      <a:noFill/>
                    </a:lnTlToBr>
                    <a:lnBlToTr>
                      <a:noFill/>
                    </a:lnBlToTr>
                    <a:solidFill>
                      <a:schemeClr val="tx2">
                        <a:lumMod val="10000"/>
                        <a:lumOff val="90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a:ln>
                            <a:noFill/>
                          </a:ln>
                          <a:solidFill>
                            <a:schemeClr val="tx1"/>
                          </a:solidFill>
                          <a:effectLst/>
                          <a:latin typeface="Trebuchet MS"/>
                          <a:cs typeface="Trebuchet MS"/>
                        </a:rPr>
                        <a:t>W</a:t>
                      </a:r>
                    </a:p>
                  </a:txBody>
                  <a:tcPr marL="90000" marR="90000" marT="46800" marB="46800" anchor="ctr" horzOverflow="overflow">
                    <a:lnL>
                      <a:noFill/>
                    </a:lnL>
                    <a:lnR>
                      <a:noFill/>
                    </a:lnR>
                    <a:lnT>
                      <a:noFill/>
                    </a:lnT>
                    <a:lnB>
                      <a:noFill/>
                    </a:lnB>
                    <a:lnTlToBr>
                      <a:noFill/>
                    </a:lnTlToBr>
                    <a:lnBlToTr>
                      <a:noFill/>
                    </a:lnBlToTr>
                    <a:solidFill>
                      <a:srgbClr val="FFD266"/>
                    </a:solidFill>
                  </a:tcPr>
                </a:tc>
                <a:tc gridSpan="2" vMerge="1">
                  <a:txBody>
                    <a:bodyPr/>
                    <a:lstStyle/>
                    <a:p>
                      <a:endParaRPr lang="en-GB"/>
                    </a:p>
                  </a:txBody>
                  <a:tcPr/>
                </a:tc>
                <a:tc hMerge="1" vMerge="1">
                  <a:txBody>
                    <a:bodyPr/>
                    <a:lstStyle/>
                    <a:p>
                      <a:endParaRPr lang="en-GB"/>
                    </a:p>
                  </a:txBody>
                  <a:tcPr/>
                </a:tc>
              </a:tr>
              <a:tr h="376238">
                <a:tc vMerge="1">
                  <a:txBody>
                    <a:bodyPr/>
                    <a:lstStyle/>
                    <a:p>
                      <a:endParaRPr lang="en-GB"/>
                    </a:p>
                  </a:txBody>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a:ln>
                            <a:noFill/>
                          </a:ln>
                          <a:solidFill>
                            <a:schemeClr val="tx1"/>
                          </a:solidFill>
                          <a:effectLst/>
                          <a:latin typeface="Trebuchet MS"/>
                          <a:cs typeface="Trebuchet MS"/>
                        </a:rPr>
                        <a:t>Gluino</a:t>
                      </a:r>
                      <a:endParaRPr kumimoji="0" lang="en-US" sz="1600" b="0" i="0" u="none" strike="noStrike" cap="none" normalizeH="0" baseline="0" dirty="0">
                        <a:ln>
                          <a:noFill/>
                        </a:ln>
                        <a:solidFill>
                          <a:schemeClr val="tx1"/>
                        </a:solidFill>
                        <a:effectLst/>
                        <a:latin typeface="Trebuchet MS"/>
                        <a:cs typeface="Trebuchet MS"/>
                      </a:endParaRPr>
                    </a:p>
                  </a:txBody>
                  <a:tcPr marL="90000" marR="90000" marT="46800" marB="4680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tx2">
                        <a:lumMod val="10000"/>
                        <a:lumOff val="90000"/>
                      </a:schemeClr>
                    </a:solidFill>
                  </a:tcPr>
                </a:tc>
                <a:tc>
                  <a:txBody>
                    <a:bodyPr/>
                    <a:lstStyle>
                      <a:defPPr>
                        <a:defRPr lang="en-US"/>
                      </a:defPPr>
                      <a:lvl1pPr marL="0" algn="l" defTabSz="457200" rtl="0" eaLnBrk="1" latinLnBrk="0" hangingPunct="1">
                        <a:defRPr sz="1800" kern="1200">
                          <a:solidFill>
                            <a:schemeClr val="tx1"/>
                          </a:solidFill>
                          <a:latin typeface="Times New Roman"/>
                        </a:defRPr>
                      </a:lvl1pPr>
                      <a:lvl2pPr marL="457200" algn="l" defTabSz="457200" rtl="0" eaLnBrk="1" latinLnBrk="0" hangingPunct="1">
                        <a:defRPr sz="1800" kern="1200">
                          <a:solidFill>
                            <a:schemeClr val="tx1"/>
                          </a:solidFill>
                          <a:latin typeface="Times New Roman"/>
                        </a:defRPr>
                      </a:lvl2pPr>
                      <a:lvl3pPr marL="914400" algn="l" defTabSz="457200" rtl="0" eaLnBrk="1" latinLnBrk="0" hangingPunct="1">
                        <a:defRPr sz="1800" kern="1200">
                          <a:solidFill>
                            <a:schemeClr val="tx1"/>
                          </a:solidFill>
                          <a:latin typeface="Times New Roman"/>
                        </a:defRPr>
                      </a:lvl3pPr>
                      <a:lvl4pPr marL="1371600" algn="l" defTabSz="457200" rtl="0" eaLnBrk="1" latinLnBrk="0" hangingPunct="1">
                        <a:defRPr sz="1800" kern="1200">
                          <a:solidFill>
                            <a:schemeClr val="tx1"/>
                          </a:solidFill>
                          <a:latin typeface="Times New Roman"/>
                        </a:defRPr>
                      </a:lvl4pPr>
                      <a:lvl5pPr marL="1828800" algn="l" defTabSz="457200" rtl="0" eaLnBrk="1" latinLnBrk="0" hangingPunct="1">
                        <a:defRPr sz="1800" kern="1200">
                          <a:solidFill>
                            <a:schemeClr val="tx1"/>
                          </a:solidFill>
                          <a:latin typeface="Times New Roman"/>
                        </a:defRPr>
                      </a:lvl5pPr>
                      <a:lvl6pPr marL="2286000" algn="l" defTabSz="457200" rtl="0" eaLnBrk="1" latinLnBrk="0" hangingPunct="1">
                        <a:defRPr sz="1800" kern="1200">
                          <a:solidFill>
                            <a:schemeClr val="tx1"/>
                          </a:solidFill>
                          <a:latin typeface="Times New Roman"/>
                        </a:defRPr>
                      </a:lvl6pPr>
                      <a:lvl7pPr marL="2743200" algn="l" defTabSz="457200" rtl="0" eaLnBrk="1" latinLnBrk="0" hangingPunct="1">
                        <a:defRPr sz="1800" kern="1200">
                          <a:solidFill>
                            <a:schemeClr val="tx1"/>
                          </a:solidFill>
                          <a:latin typeface="Times New Roman"/>
                        </a:defRPr>
                      </a:lvl7pPr>
                      <a:lvl8pPr marL="3200400" algn="l" defTabSz="457200" rtl="0" eaLnBrk="1" latinLnBrk="0" hangingPunct="1">
                        <a:defRPr sz="1800" kern="1200">
                          <a:solidFill>
                            <a:schemeClr val="tx1"/>
                          </a:solidFill>
                          <a:latin typeface="Times New Roman"/>
                        </a:defRPr>
                      </a:lvl8pPr>
                      <a:lvl9pPr marL="3657600" algn="l" defTabSz="4572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Trebuchet MS"/>
                          <a:cs typeface="Trebuchet MS"/>
                        </a:rPr>
                        <a:t>Gluon</a:t>
                      </a:r>
                    </a:p>
                  </a:txBody>
                  <a:tcPr marL="90000" marR="90000" marT="46800" marB="4680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FFD266"/>
                    </a:solidFill>
                  </a:tcPr>
                </a:tc>
                <a:tc gridSpan="2" vMerge="1">
                  <a:txBody>
                    <a:bodyPr/>
                    <a:lstStyle/>
                    <a:p>
                      <a:endParaRPr lang="en-GB"/>
                    </a:p>
                  </a:txBody>
                  <a:tcPr/>
                </a:tc>
                <a:tc hMerge="1" vMerge="1">
                  <a:txBody>
                    <a:bodyPr/>
                    <a:lstStyle/>
                    <a:p>
                      <a:endParaRPr lang="en-GB"/>
                    </a:p>
                  </a:txBody>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 name="Rectangle 42"/>
          <p:cNvSpPr/>
          <p:nvPr/>
        </p:nvSpPr>
        <p:spPr>
          <a:xfrm>
            <a:off x="0" y="3656234"/>
            <a:ext cx="9144000" cy="2905432"/>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Line 2"/>
          <p:cNvSpPr>
            <a:spLocks noChangeShapeType="1"/>
          </p:cNvSpPr>
          <p:nvPr/>
        </p:nvSpPr>
        <p:spPr bwMode="auto">
          <a:xfrm>
            <a:off x="457200" y="914400"/>
            <a:ext cx="8305800" cy="0"/>
          </a:xfrm>
          <a:prstGeom prst="line">
            <a:avLst/>
          </a:prstGeom>
          <a:noFill/>
          <a:ln w="9360">
            <a:solidFill>
              <a:srgbClr val="808080"/>
            </a:solidFill>
            <a:miter lim="800000"/>
            <a:headEnd/>
            <a:tailEnd/>
          </a:ln>
        </p:spPr>
        <p:txBody>
          <a:bodyPr>
            <a:prstTxWarp prst="textNoShape">
              <a:avLst/>
            </a:prstTxWarp>
          </a:bodyPr>
          <a:lstStyle/>
          <a:p>
            <a:endParaRPr lang="en-GB">
              <a:solidFill>
                <a:prstClr val="black"/>
              </a:solidFill>
            </a:endParaRPr>
          </a:p>
        </p:txBody>
      </p:sp>
      <p:sp>
        <p:nvSpPr>
          <p:cNvPr id="5" name="Text Box 5"/>
          <p:cNvSpPr txBox="1">
            <a:spLocks noChangeArrowheads="1"/>
          </p:cNvSpPr>
          <p:nvPr/>
        </p:nvSpPr>
        <p:spPr bwMode="auto">
          <a:xfrm>
            <a:off x="0" y="76200"/>
            <a:ext cx="9144000" cy="692497"/>
          </a:xfrm>
          <a:prstGeom prst="rect">
            <a:avLst/>
          </a:prstGeom>
          <a:noFill/>
          <a:ln w="9525">
            <a:noFill/>
            <a:miter lim="800000"/>
            <a:headEnd/>
            <a:tailEnd/>
          </a:ln>
          <a:effectLst/>
        </p:spPr>
        <p:txBody>
          <a:bodyPr>
            <a:prstTxWarp prst="textNoShape">
              <a:avLst/>
            </a:prstTxWarp>
            <a:spAutoFit/>
          </a:bodyPr>
          <a:lstStyle/>
          <a:p>
            <a:pPr algn="ctr">
              <a:lnSpc>
                <a:spcPct val="110000"/>
              </a:lnSpc>
            </a:pPr>
            <a:r>
              <a:rPr lang="en-US" sz="3600" b="1" dirty="0" smtClean="0">
                <a:solidFill>
                  <a:srgbClr val="262626"/>
                </a:solidFill>
                <a:effectLst>
                  <a:outerShdw blurRad="38100" dist="38100" dir="2700000" algn="tl">
                    <a:srgbClr val="DDDDDD"/>
                  </a:outerShdw>
                </a:effectLst>
                <a:latin typeface="Calibri" charset="0"/>
                <a:ea typeface="Calibri" charset="0"/>
                <a:cs typeface="Calibri" charset="0"/>
              </a:rPr>
              <a:t>Characteristic SUSY Decay Cascades</a:t>
            </a:r>
            <a:endParaRPr lang="en-US" sz="3600" b="1" dirty="0">
              <a:solidFill>
                <a:srgbClr val="E12B0D"/>
              </a:solidFill>
              <a:effectLst>
                <a:outerShdw blurRad="38100" dist="38100" dir="2700000" algn="tl">
                  <a:srgbClr val="DDDDDD"/>
                </a:outerShdw>
              </a:effectLst>
              <a:latin typeface="Calibri" charset="0"/>
              <a:ea typeface="Calibri" charset="0"/>
              <a:cs typeface="Calibri" charset="0"/>
            </a:endParaRPr>
          </a:p>
        </p:txBody>
      </p:sp>
      <p:sp>
        <p:nvSpPr>
          <p:cNvPr id="6" name="Text Box 249"/>
          <p:cNvSpPr txBox="1">
            <a:spLocks noChangeArrowheads="1"/>
          </p:cNvSpPr>
          <p:nvPr/>
        </p:nvSpPr>
        <p:spPr bwMode="auto">
          <a:xfrm>
            <a:off x="251885" y="1066800"/>
            <a:ext cx="8785225" cy="2354491"/>
          </a:xfrm>
          <a:prstGeom prst="rect">
            <a:avLst/>
          </a:prstGeom>
          <a:noFill/>
          <a:ln w="12700">
            <a:noFill/>
            <a:miter lim="800000"/>
            <a:headEnd/>
            <a:tailEnd/>
          </a:ln>
          <a:effectLst/>
        </p:spPr>
        <p:txBody>
          <a:bodyPr>
            <a:prstTxWarp prst="textNoShape">
              <a:avLst/>
            </a:prstTxWarp>
            <a:spAutoFit/>
          </a:bodyPr>
          <a:lstStyle/>
          <a:p>
            <a:pPr marL="342900" indent="-342900">
              <a:spcBef>
                <a:spcPct val="50000"/>
              </a:spcBef>
              <a:buFont typeface="Arial"/>
              <a:buChar char="•"/>
            </a:pPr>
            <a:r>
              <a:rPr lang="en-US" sz="1800" dirty="0" smtClean="0">
                <a:solidFill>
                  <a:prstClr val="black"/>
                </a:solidFill>
                <a:latin typeface="Trebuchet MS"/>
                <a:ea typeface="Arial" charset="0"/>
                <a:cs typeface="Trebuchet MS"/>
              </a:rPr>
              <a:t>To avoid proton decay, a new conserved quantum number is introduced, which forces a SUSY particle to decay in at least in one other SUSY particle</a:t>
            </a:r>
          </a:p>
          <a:p>
            <a:pPr marL="342900" indent="-342900">
              <a:spcBef>
                <a:spcPct val="50000"/>
              </a:spcBef>
              <a:buFont typeface="Arial"/>
              <a:buChar char="•"/>
            </a:pPr>
            <a:r>
              <a:rPr lang="en-US" sz="1800" dirty="0" smtClean="0">
                <a:solidFill>
                  <a:prstClr val="black"/>
                </a:solidFill>
                <a:latin typeface="Trebuchet MS"/>
                <a:ea typeface="Arial" charset="0"/>
                <a:cs typeface="Trebuchet MS"/>
              </a:rPr>
              <a:t>The lightest SUSY particle is thus stable (LSP), and must be neutral and </a:t>
            </a:r>
            <a:r>
              <a:rPr lang="en-US" sz="1800" dirty="0" err="1" smtClean="0">
                <a:solidFill>
                  <a:prstClr val="black"/>
                </a:solidFill>
                <a:latin typeface="Trebuchet MS"/>
                <a:ea typeface="Arial" charset="0"/>
                <a:cs typeface="Trebuchet MS"/>
              </a:rPr>
              <a:t>colourless</a:t>
            </a:r>
            <a:r>
              <a:rPr lang="en-US" sz="1800" dirty="0" smtClean="0">
                <a:solidFill>
                  <a:prstClr val="black"/>
                </a:solidFill>
                <a:latin typeface="Trebuchet MS"/>
                <a:ea typeface="Arial" charset="0"/>
                <a:cs typeface="Trebuchet MS"/>
              </a:rPr>
              <a:t> </a:t>
            </a:r>
            <a:r>
              <a:rPr lang="en-US" sz="1800" dirty="0" err="1" smtClean="0">
                <a:solidFill>
                  <a:prstClr val="black"/>
                </a:solidFill>
                <a:latin typeface="Trebuchet MS"/>
                <a:ea typeface="Arial" charset="0"/>
                <a:cs typeface="Trebuchet MS"/>
                <a:sym typeface="Wingdings"/>
              </a:rPr>
              <a:t></a:t>
            </a:r>
            <a:r>
              <a:rPr lang="en-US" sz="1800" dirty="0" smtClean="0">
                <a:solidFill>
                  <a:prstClr val="black"/>
                </a:solidFill>
                <a:latin typeface="Trebuchet MS"/>
                <a:ea typeface="Arial" charset="0"/>
                <a:cs typeface="Trebuchet MS"/>
              </a:rPr>
              <a:t> WIMP </a:t>
            </a:r>
            <a:r>
              <a:rPr lang="en-US" sz="1600" dirty="0" smtClean="0">
                <a:solidFill>
                  <a:prstClr val="black"/>
                </a:solidFill>
                <a:latin typeface="Trebuchet MS"/>
                <a:ea typeface="Arial" charset="0"/>
                <a:cs typeface="Trebuchet MS"/>
              </a:rPr>
              <a:t>(dark matter candidate)</a:t>
            </a:r>
            <a:endParaRPr lang="en-US" sz="1800" dirty="0" smtClean="0">
              <a:solidFill>
                <a:srgbClr val="595959"/>
              </a:solidFill>
              <a:latin typeface="Trebuchet MS"/>
              <a:ea typeface="Arial" charset="0"/>
              <a:cs typeface="Trebuchet MS"/>
            </a:endParaRPr>
          </a:p>
          <a:p>
            <a:pPr marL="342900" indent="-342900">
              <a:spcBef>
                <a:spcPts val="1800"/>
              </a:spcBef>
              <a:buFont typeface="Arial"/>
              <a:buChar char="•"/>
            </a:pPr>
            <a:r>
              <a:rPr lang="en-US" sz="1800" dirty="0" smtClean="0">
                <a:solidFill>
                  <a:prstClr val="black"/>
                </a:solidFill>
                <a:latin typeface="Trebuchet MS"/>
                <a:ea typeface="Arial" charset="0"/>
                <a:cs typeface="Trebuchet MS"/>
              </a:rPr>
              <a:t>Typical </a:t>
            </a:r>
            <a:r>
              <a:rPr lang="en-US" sz="1800" b="1" dirty="0" smtClean="0">
                <a:solidFill>
                  <a:srgbClr val="E12B0D"/>
                </a:solidFill>
                <a:latin typeface="Trebuchet MS"/>
                <a:ea typeface="Arial" charset="0"/>
                <a:cs typeface="Trebuchet MS"/>
              </a:rPr>
              <a:t>LSP is spin-½ </a:t>
            </a:r>
            <a:r>
              <a:rPr lang="en-US" sz="1800" b="1" dirty="0" err="1" smtClean="0">
                <a:solidFill>
                  <a:srgbClr val="E12B0D"/>
                </a:solidFill>
                <a:latin typeface="Trebuchet MS"/>
                <a:ea typeface="Arial" charset="0"/>
                <a:cs typeface="Trebuchet MS"/>
              </a:rPr>
              <a:t>neutralino</a:t>
            </a:r>
            <a:r>
              <a:rPr lang="en-US" sz="1800" b="1" dirty="0" smtClean="0">
                <a:solidFill>
                  <a:srgbClr val="E12B0D"/>
                </a:solidFill>
                <a:latin typeface="Trebuchet MS"/>
                <a:ea typeface="Arial" charset="0"/>
                <a:cs typeface="Trebuchet MS"/>
              </a:rPr>
              <a:t>. </a:t>
            </a:r>
            <a:r>
              <a:rPr lang="en-US" sz="1800" dirty="0" smtClean="0">
                <a:solidFill>
                  <a:srgbClr val="0D0D0D"/>
                </a:solidFill>
                <a:latin typeface="Trebuchet MS"/>
                <a:ea typeface="Arial" charset="0"/>
                <a:cs typeface="Trebuchet MS"/>
              </a:rPr>
              <a:t>It could also </a:t>
            </a:r>
            <a:r>
              <a:rPr lang="en-US" sz="1800" dirty="0" smtClean="0">
                <a:solidFill>
                  <a:prstClr val="black"/>
                </a:solidFill>
                <a:latin typeface="Trebuchet MS"/>
                <a:ea typeface="Arial" charset="0"/>
                <a:cs typeface="Trebuchet MS"/>
              </a:rPr>
              <a:t>be a </a:t>
            </a:r>
            <a:r>
              <a:rPr lang="en-US" sz="1800" dirty="0" err="1" smtClean="0">
                <a:solidFill>
                  <a:prstClr val="black"/>
                </a:solidFill>
                <a:latin typeface="Trebuchet MS"/>
                <a:ea typeface="Arial" charset="0"/>
                <a:cs typeface="Trebuchet MS"/>
              </a:rPr>
              <a:t>gravitino</a:t>
            </a:r>
            <a:endParaRPr lang="en-US" sz="1800" dirty="0" smtClean="0">
              <a:solidFill>
                <a:prstClr val="black"/>
              </a:solidFill>
              <a:latin typeface="Trebuchet MS"/>
              <a:ea typeface="Arial" charset="0"/>
              <a:cs typeface="Trebuchet MS"/>
            </a:endParaRPr>
          </a:p>
          <a:p>
            <a:pPr marL="342900" indent="-342900">
              <a:spcBef>
                <a:spcPts val="1800"/>
              </a:spcBef>
              <a:buFont typeface="Arial"/>
              <a:buChar char="•"/>
            </a:pPr>
            <a:r>
              <a:rPr lang="en-US" sz="1800" dirty="0" smtClean="0">
                <a:solidFill>
                  <a:prstClr val="black"/>
                </a:solidFill>
                <a:latin typeface="Trebuchet MS"/>
                <a:ea typeface="Arial" charset="0"/>
                <a:cs typeface="Trebuchet MS"/>
              </a:rPr>
              <a:t>With </a:t>
            </a:r>
            <a:r>
              <a:rPr lang="en-US" sz="1800" i="1" dirty="0" smtClean="0">
                <a:solidFill>
                  <a:prstClr val="black"/>
                </a:solidFill>
                <a:latin typeface="Trebuchet MS"/>
                <a:ea typeface="Arial" charset="0"/>
                <a:cs typeface="Trebuchet MS"/>
              </a:rPr>
              <a:t>R</a:t>
            </a:r>
            <a:r>
              <a:rPr lang="en-US" sz="1800" dirty="0" smtClean="0">
                <a:solidFill>
                  <a:prstClr val="black"/>
                </a:solidFill>
                <a:latin typeface="Trebuchet MS"/>
                <a:ea typeface="Arial" charset="0"/>
                <a:cs typeface="Trebuchet MS"/>
              </a:rPr>
              <a:t> parity: SUSY production in pairs only </a:t>
            </a:r>
            <a:r>
              <a:rPr lang="en-US" sz="1800" dirty="0" err="1" smtClean="0">
                <a:solidFill>
                  <a:prstClr val="black"/>
                </a:solidFill>
                <a:latin typeface="Trebuchet MS"/>
                <a:ea typeface="Arial" charset="0"/>
                <a:cs typeface="Trebuchet MS"/>
                <a:sym typeface="Wingdings"/>
              </a:rPr>
              <a:t></a:t>
            </a:r>
            <a:r>
              <a:rPr lang="en-US" sz="1800" dirty="0" smtClean="0">
                <a:solidFill>
                  <a:prstClr val="black"/>
                </a:solidFill>
                <a:latin typeface="Trebuchet MS"/>
                <a:ea typeface="Arial" charset="0"/>
                <a:cs typeface="Trebuchet MS"/>
              </a:rPr>
              <a:t> requires energy 2 </a:t>
            </a:r>
            <a:r>
              <a:rPr lang="en-US" sz="1800" dirty="0" err="1" smtClean="0">
                <a:solidFill>
                  <a:prstClr val="black"/>
                </a:solidFill>
                <a:latin typeface="Trebuchet MS"/>
                <a:ea typeface="Arial" charset="0"/>
                <a:cs typeface="Trebuchet MS"/>
              </a:rPr>
              <a:t></a:t>
            </a:r>
            <a:r>
              <a:rPr lang="en-US" sz="1800" dirty="0" smtClean="0">
                <a:solidFill>
                  <a:prstClr val="black"/>
                </a:solidFill>
                <a:latin typeface="Trebuchet MS"/>
                <a:ea typeface="Arial" charset="0"/>
                <a:cs typeface="Trebuchet MS"/>
              </a:rPr>
              <a:t> SUSY mass ! </a:t>
            </a:r>
          </a:p>
        </p:txBody>
      </p:sp>
      <p:pic>
        <p:nvPicPr>
          <p:cNvPr id="9" name="Picture 4" descr="dd00942_[1]"/>
          <p:cNvPicPr>
            <a:picLocks noChangeAspect="1" noChangeArrowheads="1"/>
          </p:cNvPicPr>
          <p:nvPr/>
        </p:nvPicPr>
        <p:blipFill>
          <a:blip r:embed="rId3"/>
          <a:srcRect/>
          <a:stretch>
            <a:fillRect/>
          </a:stretch>
        </p:blipFill>
        <p:spPr bwMode="auto">
          <a:xfrm>
            <a:off x="2954338" y="4440494"/>
            <a:ext cx="855663" cy="582613"/>
          </a:xfrm>
          <a:prstGeom prst="rect">
            <a:avLst/>
          </a:prstGeom>
          <a:noFill/>
          <a:effectLst>
            <a:outerShdw blurRad="50800" dist="38100" dir="2700000">
              <a:srgbClr val="000000">
                <a:alpha val="21000"/>
              </a:srgbClr>
            </a:outerShdw>
          </a:effectLst>
        </p:spPr>
      </p:pic>
      <p:sp>
        <p:nvSpPr>
          <p:cNvPr id="10" name="Line 5"/>
          <p:cNvSpPr>
            <a:spLocks noChangeShapeType="1"/>
          </p:cNvSpPr>
          <p:nvPr/>
        </p:nvSpPr>
        <p:spPr bwMode="auto">
          <a:xfrm>
            <a:off x="2144713" y="4756407"/>
            <a:ext cx="1125538" cy="0"/>
          </a:xfrm>
          <a:prstGeom prst="line">
            <a:avLst/>
          </a:prstGeom>
          <a:noFill/>
          <a:ln w="50800" cmpd="tri">
            <a:solidFill>
              <a:schemeClr val="tx1"/>
            </a:solidFill>
            <a:round/>
            <a:headEnd/>
            <a:tailEnd type="triangle" w="med"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11" name="Line 6"/>
          <p:cNvSpPr>
            <a:spLocks noChangeShapeType="1"/>
          </p:cNvSpPr>
          <p:nvPr/>
        </p:nvSpPr>
        <p:spPr bwMode="auto">
          <a:xfrm flipH="1">
            <a:off x="3359151" y="4756407"/>
            <a:ext cx="1125537" cy="0"/>
          </a:xfrm>
          <a:prstGeom prst="line">
            <a:avLst/>
          </a:prstGeom>
          <a:noFill/>
          <a:ln w="50800" cmpd="tri">
            <a:solidFill>
              <a:schemeClr val="tx1"/>
            </a:solidFill>
            <a:round/>
            <a:headEnd/>
            <a:tailEnd type="triangle" w="med" len="lg"/>
          </a:ln>
          <a:effectLst/>
        </p:spPr>
        <p:txBody>
          <a:bodyPr lIns="90000" tIns="46800" rIns="90000" bIns="46800" anchor="ctr">
            <a:prstTxWarp prst="textNoShape">
              <a:avLst/>
            </a:prstTxWarp>
            <a:spAutoFit/>
          </a:bodyPr>
          <a:lstStyle/>
          <a:p>
            <a:endParaRPr lang="en-GB">
              <a:solidFill>
                <a:prstClr val="black"/>
              </a:solidFill>
            </a:endParaRPr>
          </a:p>
        </p:txBody>
      </p:sp>
      <p:grpSp>
        <p:nvGrpSpPr>
          <p:cNvPr id="2" name="Group 7"/>
          <p:cNvGrpSpPr>
            <a:grpSpLocks/>
          </p:cNvGrpSpPr>
          <p:nvPr/>
        </p:nvGrpSpPr>
        <p:grpSpPr bwMode="auto">
          <a:xfrm>
            <a:off x="3314701" y="4037269"/>
            <a:ext cx="674687" cy="1393825"/>
            <a:chOff x="2568" y="1962"/>
            <a:chExt cx="425" cy="878"/>
          </a:xfrm>
        </p:grpSpPr>
        <p:sp>
          <p:nvSpPr>
            <p:cNvPr id="13" name="Line 8"/>
            <p:cNvSpPr>
              <a:spLocks noChangeShapeType="1"/>
            </p:cNvSpPr>
            <p:nvPr/>
          </p:nvSpPr>
          <p:spPr bwMode="auto">
            <a:xfrm>
              <a:off x="2568" y="2415"/>
              <a:ext cx="369" cy="425"/>
            </a:xfrm>
            <a:prstGeom prst="line">
              <a:avLst/>
            </a:prstGeom>
            <a:noFill/>
            <a:ln w="25400">
              <a:solidFill>
                <a:srgbClr val="000066"/>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4" name="Line 9"/>
            <p:cNvSpPr>
              <a:spLocks noChangeShapeType="1"/>
            </p:cNvSpPr>
            <p:nvPr/>
          </p:nvSpPr>
          <p:spPr bwMode="auto">
            <a:xfrm flipH="1">
              <a:off x="2569" y="1962"/>
              <a:ext cx="424" cy="453"/>
            </a:xfrm>
            <a:prstGeom prst="line">
              <a:avLst/>
            </a:prstGeom>
            <a:noFill/>
            <a:ln w="25400">
              <a:solidFill>
                <a:srgbClr val="000066"/>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pSp>
      <p:graphicFrame>
        <p:nvGraphicFramePr>
          <p:cNvPr id="15" name="Object 10"/>
          <p:cNvGraphicFramePr>
            <a:graphicFrameLocks noChangeAspect="1"/>
          </p:cNvGraphicFramePr>
          <p:nvPr/>
        </p:nvGraphicFramePr>
        <p:xfrm>
          <a:off x="1844676" y="4577019"/>
          <a:ext cx="247650" cy="314325"/>
        </p:xfrm>
        <a:graphic>
          <a:graphicData uri="http://schemas.openxmlformats.org/presentationml/2006/ole">
            <p:oleObj spid="_x0000_s3557378" name="Equation" r:id="rId4" imgW="139680" imgH="177480" progId="Equation.DSMT4">
              <p:embed/>
            </p:oleObj>
          </a:graphicData>
        </a:graphic>
      </p:graphicFrame>
      <p:graphicFrame>
        <p:nvGraphicFramePr>
          <p:cNvPr id="16" name="Object 11"/>
          <p:cNvGraphicFramePr>
            <a:graphicFrameLocks noChangeAspect="1"/>
          </p:cNvGraphicFramePr>
          <p:nvPr/>
        </p:nvGraphicFramePr>
        <p:xfrm>
          <a:off x="4525963" y="4577019"/>
          <a:ext cx="247650" cy="314325"/>
        </p:xfrm>
        <a:graphic>
          <a:graphicData uri="http://schemas.openxmlformats.org/presentationml/2006/ole">
            <p:oleObj spid="_x0000_s3557379" name="Equation" r:id="rId5" imgW="139680" imgH="177480" progId="Equation.DSMT4">
              <p:embed/>
            </p:oleObj>
          </a:graphicData>
        </a:graphic>
      </p:graphicFrame>
      <p:grpSp>
        <p:nvGrpSpPr>
          <p:cNvPr id="3" name="Group 12"/>
          <p:cNvGrpSpPr>
            <a:grpSpLocks/>
          </p:cNvGrpSpPr>
          <p:nvPr/>
        </p:nvGrpSpPr>
        <p:grpSpPr bwMode="auto">
          <a:xfrm>
            <a:off x="3675063" y="4429382"/>
            <a:ext cx="3600450" cy="1857376"/>
            <a:chOff x="1576" y="2181"/>
            <a:chExt cx="2268" cy="1170"/>
          </a:xfrm>
        </p:grpSpPr>
        <p:sp>
          <p:nvSpPr>
            <p:cNvPr id="18" name="Line 13"/>
            <p:cNvSpPr>
              <a:spLocks noChangeShapeType="1"/>
            </p:cNvSpPr>
            <p:nvPr/>
          </p:nvSpPr>
          <p:spPr bwMode="auto">
            <a:xfrm>
              <a:off x="1718" y="2812"/>
              <a:ext cx="568" cy="114"/>
            </a:xfrm>
            <a:prstGeom prst="line">
              <a:avLst/>
            </a:prstGeom>
            <a:noFill/>
            <a:ln w="25400">
              <a:solidFill>
                <a:schemeClr val="accent2"/>
              </a:solidFill>
              <a:prstDash val="dash"/>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19" name="Line 14"/>
            <p:cNvSpPr>
              <a:spLocks noChangeShapeType="1"/>
            </p:cNvSpPr>
            <p:nvPr/>
          </p:nvSpPr>
          <p:spPr bwMode="auto">
            <a:xfrm flipH="1" flipV="1">
              <a:off x="1719" y="2813"/>
              <a:ext cx="225" cy="453"/>
            </a:xfrm>
            <a:prstGeom prst="line">
              <a:avLst/>
            </a:prstGeom>
            <a:noFill/>
            <a:ln w="25400">
              <a:solidFill>
                <a:schemeClr val="accent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0" name="Line 15"/>
            <p:cNvSpPr>
              <a:spLocks noChangeShapeType="1"/>
            </p:cNvSpPr>
            <p:nvPr/>
          </p:nvSpPr>
          <p:spPr bwMode="auto">
            <a:xfrm flipV="1">
              <a:off x="2285" y="2897"/>
              <a:ext cx="595" cy="28"/>
            </a:xfrm>
            <a:prstGeom prst="line">
              <a:avLst/>
            </a:prstGeom>
            <a:noFill/>
            <a:ln w="25400">
              <a:solidFill>
                <a:srgbClr val="FF0000"/>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1" name="Line 16"/>
            <p:cNvSpPr>
              <a:spLocks noChangeShapeType="1"/>
            </p:cNvSpPr>
            <p:nvPr/>
          </p:nvSpPr>
          <p:spPr bwMode="auto">
            <a:xfrm flipH="1" flipV="1">
              <a:off x="2256" y="2925"/>
              <a:ext cx="255" cy="426"/>
            </a:xfrm>
            <a:prstGeom prst="line">
              <a:avLst/>
            </a:prstGeom>
            <a:noFill/>
            <a:ln w="25400">
              <a:solidFill>
                <a:schemeClr val="accent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2" name="Line 17"/>
            <p:cNvSpPr>
              <a:spLocks noChangeShapeType="1"/>
            </p:cNvSpPr>
            <p:nvPr/>
          </p:nvSpPr>
          <p:spPr bwMode="auto">
            <a:xfrm flipV="1">
              <a:off x="2852" y="2727"/>
              <a:ext cx="510" cy="170"/>
            </a:xfrm>
            <a:prstGeom prst="line">
              <a:avLst/>
            </a:prstGeom>
            <a:noFill/>
            <a:ln w="25400">
              <a:solidFill>
                <a:srgbClr val="006600"/>
              </a:solidFill>
              <a:prstDash val="dash"/>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3" name="Line 18"/>
            <p:cNvSpPr>
              <a:spLocks noChangeShapeType="1"/>
            </p:cNvSpPr>
            <p:nvPr/>
          </p:nvSpPr>
          <p:spPr bwMode="auto">
            <a:xfrm flipH="1" flipV="1">
              <a:off x="2851" y="2897"/>
              <a:ext cx="312" cy="369"/>
            </a:xfrm>
            <a:prstGeom prst="line">
              <a:avLst/>
            </a:prstGeom>
            <a:noFill/>
            <a:ln w="25400">
              <a:solidFill>
                <a:srgbClr val="006600"/>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4" name="Line 19"/>
            <p:cNvSpPr>
              <a:spLocks noChangeShapeType="1"/>
            </p:cNvSpPr>
            <p:nvPr/>
          </p:nvSpPr>
          <p:spPr bwMode="auto">
            <a:xfrm flipV="1">
              <a:off x="3362" y="2387"/>
              <a:ext cx="482" cy="340"/>
            </a:xfrm>
            <a:prstGeom prst="line">
              <a:avLst/>
            </a:prstGeom>
            <a:noFill/>
            <a:ln w="25400">
              <a:solidFill>
                <a:srgbClr val="FF0000"/>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5" name="Line 20"/>
            <p:cNvSpPr>
              <a:spLocks noChangeShapeType="1"/>
            </p:cNvSpPr>
            <p:nvPr/>
          </p:nvSpPr>
          <p:spPr bwMode="auto">
            <a:xfrm flipH="1" flipV="1">
              <a:off x="3390" y="2727"/>
              <a:ext cx="369" cy="369"/>
            </a:xfrm>
            <a:prstGeom prst="line">
              <a:avLst/>
            </a:prstGeom>
            <a:noFill/>
            <a:ln w="25400">
              <a:solidFill>
                <a:srgbClr val="006600"/>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6" name="Oval 21"/>
            <p:cNvSpPr>
              <a:spLocks noChangeArrowheads="1"/>
            </p:cNvSpPr>
            <p:nvPr/>
          </p:nvSpPr>
          <p:spPr bwMode="auto">
            <a:xfrm>
              <a:off x="3362" y="2684"/>
              <a:ext cx="56" cy="57"/>
            </a:xfrm>
            <a:prstGeom prst="ellipse">
              <a:avLst/>
            </a:prstGeom>
            <a:solidFill>
              <a:srgbClr val="66CCFF"/>
            </a:solidFill>
            <a:ln w="3175">
              <a:solidFill>
                <a:srgbClr val="66CCFF"/>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7" name="Oval 22"/>
            <p:cNvSpPr>
              <a:spLocks noChangeArrowheads="1"/>
            </p:cNvSpPr>
            <p:nvPr/>
          </p:nvSpPr>
          <p:spPr bwMode="auto">
            <a:xfrm>
              <a:off x="2823" y="2869"/>
              <a:ext cx="56" cy="57"/>
            </a:xfrm>
            <a:prstGeom prst="ellipse">
              <a:avLst/>
            </a:prstGeom>
            <a:solidFill>
              <a:srgbClr val="66CCFF"/>
            </a:solidFill>
            <a:ln w="3175">
              <a:solidFill>
                <a:srgbClr val="66CCFF"/>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8" name="Oval 23"/>
            <p:cNvSpPr>
              <a:spLocks noChangeArrowheads="1"/>
            </p:cNvSpPr>
            <p:nvPr/>
          </p:nvSpPr>
          <p:spPr bwMode="auto">
            <a:xfrm>
              <a:off x="2228" y="2897"/>
              <a:ext cx="56" cy="57"/>
            </a:xfrm>
            <a:prstGeom prst="ellipse">
              <a:avLst/>
            </a:prstGeom>
            <a:solidFill>
              <a:srgbClr val="66CCFF"/>
            </a:solidFill>
            <a:ln w="3175">
              <a:solidFill>
                <a:srgbClr val="66CCFF"/>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29" name="Oval 24"/>
            <p:cNvSpPr>
              <a:spLocks noChangeArrowheads="1"/>
            </p:cNvSpPr>
            <p:nvPr/>
          </p:nvSpPr>
          <p:spPr bwMode="auto">
            <a:xfrm>
              <a:off x="1689" y="2784"/>
              <a:ext cx="56" cy="57"/>
            </a:xfrm>
            <a:prstGeom prst="ellipse">
              <a:avLst/>
            </a:prstGeom>
            <a:solidFill>
              <a:srgbClr val="66CCFF"/>
            </a:solidFill>
            <a:ln w="3175">
              <a:solidFill>
                <a:srgbClr val="66CCFF"/>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aphicFrame>
          <p:nvGraphicFramePr>
            <p:cNvPr id="30" name="Object 25"/>
            <p:cNvGraphicFramePr>
              <a:graphicFrameLocks noChangeAspect="1"/>
            </p:cNvGraphicFramePr>
            <p:nvPr/>
          </p:nvGraphicFramePr>
          <p:xfrm>
            <a:off x="1576" y="2436"/>
            <a:ext cx="156" cy="240"/>
          </p:xfrm>
          <a:graphic>
            <a:graphicData uri="http://schemas.openxmlformats.org/presentationml/2006/ole">
              <p:oleObj spid="_x0000_s3557380" name="Equation" r:id="rId6" imgW="139680" imgH="215640" progId="Equation.DSMT4">
                <p:embed/>
              </p:oleObj>
            </a:graphicData>
          </a:graphic>
        </p:graphicFrame>
        <p:graphicFrame>
          <p:nvGraphicFramePr>
            <p:cNvPr id="31" name="Object 26"/>
            <p:cNvGraphicFramePr>
              <a:graphicFrameLocks noChangeAspect="1"/>
            </p:cNvGraphicFramePr>
            <p:nvPr/>
          </p:nvGraphicFramePr>
          <p:xfrm>
            <a:off x="1909" y="2607"/>
            <a:ext cx="199" cy="255"/>
          </p:xfrm>
          <a:graphic>
            <a:graphicData uri="http://schemas.openxmlformats.org/presentationml/2006/ole">
              <p:oleObj spid="_x0000_s3557381" name="Equation" r:id="rId7" imgW="177480" imgH="228600" progId="Equation.DSMT4">
                <p:embed/>
              </p:oleObj>
            </a:graphicData>
          </a:graphic>
        </p:graphicFrame>
        <p:graphicFrame>
          <p:nvGraphicFramePr>
            <p:cNvPr id="32" name="Object 27"/>
            <p:cNvGraphicFramePr>
              <a:graphicFrameLocks noChangeAspect="1"/>
            </p:cNvGraphicFramePr>
            <p:nvPr/>
          </p:nvGraphicFramePr>
          <p:xfrm>
            <a:off x="2406" y="2628"/>
            <a:ext cx="226" cy="268"/>
          </p:xfrm>
          <a:graphic>
            <a:graphicData uri="http://schemas.openxmlformats.org/presentationml/2006/ole">
              <p:oleObj spid="_x0000_s3557382" name="Equation" r:id="rId8" imgW="203040" imgH="241200" progId="Equation.DSMT4">
                <p:embed/>
              </p:oleObj>
            </a:graphicData>
          </a:graphic>
        </p:graphicFrame>
        <p:graphicFrame>
          <p:nvGraphicFramePr>
            <p:cNvPr id="33" name="Object 28"/>
            <p:cNvGraphicFramePr>
              <a:graphicFrameLocks noChangeAspect="1"/>
            </p:cNvGraphicFramePr>
            <p:nvPr/>
          </p:nvGraphicFramePr>
          <p:xfrm>
            <a:off x="3001" y="2522"/>
            <a:ext cx="211" cy="281"/>
          </p:xfrm>
          <a:graphic>
            <a:graphicData uri="http://schemas.openxmlformats.org/presentationml/2006/ole">
              <p:oleObj spid="_x0000_s3557383" name="Equation" r:id="rId9" imgW="190440" imgH="253800" progId="Equation.DSMT4">
                <p:embed/>
              </p:oleObj>
            </a:graphicData>
          </a:graphic>
        </p:graphicFrame>
        <p:graphicFrame>
          <p:nvGraphicFramePr>
            <p:cNvPr id="34" name="Object 29"/>
            <p:cNvGraphicFramePr>
              <a:graphicFrameLocks noChangeAspect="1"/>
            </p:cNvGraphicFramePr>
            <p:nvPr/>
          </p:nvGraphicFramePr>
          <p:xfrm>
            <a:off x="3689" y="2833"/>
            <a:ext cx="127" cy="183"/>
          </p:xfrm>
          <a:graphic>
            <a:graphicData uri="http://schemas.openxmlformats.org/presentationml/2006/ole">
              <p:oleObj spid="_x0000_s3557384" name="Equation" r:id="rId10" imgW="114120" imgH="164880" progId="Equation.DSMT4">
                <p:embed/>
              </p:oleObj>
            </a:graphicData>
          </a:graphic>
        </p:graphicFrame>
        <p:graphicFrame>
          <p:nvGraphicFramePr>
            <p:cNvPr id="35" name="Object 30"/>
            <p:cNvGraphicFramePr>
              <a:graphicFrameLocks noChangeAspect="1"/>
            </p:cNvGraphicFramePr>
            <p:nvPr/>
          </p:nvGraphicFramePr>
          <p:xfrm>
            <a:off x="3107" y="3005"/>
            <a:ext cx="127" cy="182"/>
          </p:xfrm>
          <a:graphic>
            <a:graphicData uri="http://schemas.openxmlformats.org/presentationml/2006/ole">
              <p:oleObj spid="_x0000_s3557385" name="Equation" r:id="rId11" imgW="114120" imgH="164880" progId="Equation.DSMT4">
                <p:embed/>
              </p:oleObj>
            </a:graphicData>
          </a:graphic>
        </p:graphicFrame>
        <p:graphicFrame>
          <p:nvGraphicFramePr>
            <p:cNvPr id="36" name="Object 31"/>
            <p:cNvGraphicFramePr>
              <a:graphicFrameLocks noChangeAspect="1"/>
            </p:cNvGraphicFramePr>
            <p:nvPr/>
          </p:nvGraphicFramePr>
          <p:xfrm>
            <a:off x="3561" y="2181"/>
            <a:ext cx="226" cy="282"/>
          </p:xfrm>
          <a:graphic>
            <a:graphicData uri="http://schemas.openxmlformats.org/presentationml/2006/ole">
              <p:oleObj spid="_x0000_s3557386" name="Equation" r:id="rId12" imgW="203200" imgH="254000" progId="Equation.DSMT4">
                <p:embed/>
              </p:oleObj>
            </a:graphicData>
          </a:graphic>
        </p:graphicFrame>
        <p:graphicFrame>
          <p:nvGraphicFramePr>
            <p:cNvPr id="37" name="Object 32"/>
            <p:cNvGraphicFramePr>
              <a:graphicFrameLocks noChangeAspect="1"/>
            </p:cNvGraphicFramePr>
            <p:nvPr/>
          </p:nvGraphicFramePr>
          <p:xfrm>
            <a:off x="2469" y="3124"/>
            <a:ext cx="156" cy="197"/>
          </p:xfrm>
          <a:graphic>
            <a:graphicData uri="http://schemas.openxmlformats.org/presentationml/2006/ole">
              <p:oleObj spid="_x0000_s3557387" name="Equation" r:id="rId13" imgW="139680" imgH="177480" progId="Equation.DSMT4">
                <p:embed/>
              </p:oleObj>
            </a:graphicData>
          </a:graphic>
        </p:graphicFrame>
        <p:graphicFrame>
          <p:nvGraphicFramePr>
            <p:cNvPr id="38" name="Object 33"/>
            <p:cNvGraphicFramePr>
              <a:graphicFrameLocks noChangeAspect="1"/>
            </p:cNvGraphicFramePr>
            <p:nvPr/>
          </p:nvGraphicFramePr>
          <p:xfrm>
            <a:off x="1916" y="3040"/>
            <a:ext cx="156" cy="197"/>
          </p:xfrm>
          <a:graphic>
            <a:graphicData uri="http://schemas.openxmlformats.org/presentationml/2006/ole">
              <p:oleObj spid="_x0000_s3557388" name="Equation" r:id="rId14" imgW="139680" imgH="177480" progId="Equation.DSMT4">
                <p:embed/>
              </p:oleObj>
            </a:graphicData>
          </a:graphic>
        </p:graphicFrame>
      </p:grpSp>
      <p:sp>
        <p:nvSpPr>
          <p:cNvPr id="39" name="Rectangle 34"/>
          <p:cNvSpPr>
            <a:spLocks noChangeArrowheads="1"/>
          </p:cNvSpPr>
          <p:nvPr/>
        </p:nvSpPr>
        <p:spPr bwMode="auto">
          <a:xfrm>
            <a:off x="251884" y="5431355"/>
            <a:ext cx="2491315" cy="740845"/>
          </a:xfrm>
          <a:prstGeom prst="rect">
            <a:avLst/>
          </a:prstGeom>
          <a:noFill/>
          <a:ln w="3175">
            <a:noFill/>
            <a:miter lim="800000"/>
            <a:headEnd/>
            <a:tailEnd/>
          </a:ln>
          <a:effectLst/>
        </p:spPr>
        <p:txBody>
          <a:bodyPr wrap="square" lIns="90000" tIns="46800" rIns="90000" bIns="46800">
            <a:prstTxWarp prst="textNoShape">
              <a:avLst/>
            </a:prstTxWarp>
            <a:spAutoFit/>
          </a:bodyPr>
          <a:lstStyle/>
          <a:p>
            <a:pPr>
              <a:spcBef>
                <a:spcPct val="50000"/>
              </a:spcBef>
            </a:pPr>
            <a:r>
              <a:rPr lang="en-GB" sz="1400" dirty="0">
                <a:solidFill>
                  <a:schemeClr val="tx1">
                    <a:lumMod val="65000"/>
                    <a:lumOff val="35000"/>
                  </a:schemeClr>
                </a:solidFill>
                <a:latin typeface="Trebuchet MS"/>
                <a:cs typeface="Trebuchet MS"/>
              </a:rPr>
              <a:t>“Typical” SUSY decay chain at the </a:t>
            </a:r>
            <a:r>
              <a:rPr lang="en-GB" sz="1400" dirty="0" smtClean="0">
                <a:solidFill>
                  <a:schemeClr val="tx1">
                    <a:lumMod val="65000"/>
                    <a:lumOff val="35000"/>
                  </a:schemeClr>
                </a:solidFill>
                <a:latin typeface="Trebuchet MS"/>
                <a:cs typeface="Trebuchet MS"/>
              </a:rPr>
              <a:t>LHC, driven by mass hierarchy of SUSY particles</a:t>
            </a:r>
            <a:endParaRPr lang="en-GB" sz="1400" dirty="0">
              <a:solidFill>
                <a:schemeClr val="tx1">
                  <a:lumMod val="65000"/>
                  <a:lumOff val="35000"/>
                </a:schemeClr>
              </a:solidFill>
              <a:latin typeface="Trebuchet MS"/>
              <a:cs typeface="Trebuchet MS"/>
            </a:endParaRPr>
          </a:p>
        </p:txBody>
      </p:sp>
      <p:sp>
        <p:nvSpPr>
          <p:cNvPr id="41" name="Text Box 36"/>
          <p:cNvSpPr txBox="1">
            <a:spLocks noChangeArrowheads="1"/>
          </p:cNvSpPr>
          <p:nvPr/>
        </p:nvSpPr>
        <p:spPr bwMode="auto">
          <a:xfrm>
            <a:off x="5659847" y="3820856"/>
            <a:ext cx="2461418" cy="525401"/>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dirty="0" smtClean="0">
                <a:solidFill>
                  <a:srgbClr val="E12B0D"/>
                </a:solidFill>
                <a:latin typeface="Trebuchet MS"/>
                <a:cs typeface="Trebuchet MS"/>
              </a:rPr>
              <a:t>2 </a:t>
            </a:r>
            <a:r>
              <a:rPr lang="en-US" sz="1400" dirty="0" err="1" smtClean="0">
                <a:solidFill>
                  <a:srgbClr val="E12B0D"/>
                </a:solidFill>
                <a:latin typeface="Trebuchet MS"/>
                <a:cs typeface="Trebuchet MS"/>
              </a:rPr>
              <a:t>LSPs</a:t>
            </a:r>
            <a:r>
              <a:rPr lang="en-US" sz="1400" dirty="0" smtClean="0">
                <a:solidFill>
                  <a:srgbClr val="E12B0D"/>
                </a:solidFill>
                <a:latin typeface="Trebuchet MS"/>
                <a:cs typeface="Trebuchet MS"/>
              </a:rPr>
              <a:t> </a:t>
            </a:r>
            <a:r>
              <a:rPr lang="en-US" sz="1400" dirty="0">
                <a:solidFill>
                  <a:srgbClr val="E12B0D"/>
                </a:solidFill>
                <a:latin typeface="Trebuchet MS"/>
                <a:cs typeface="Trebuchet MS"/>
              </a:rPr>
              <a:t>escapes detection    </a:t>
            </a:r>
            <a:r>
              <a:rPr lang="en-US" sz="1400" dirty="0" err="1">
                <a:solidFill>
                  <a:srgbClr val="E12B0D"/>
                </a:solidFill>
                <a:latin typeface="Trebuchet MS"/>
                <a:cs typeface="Trebuchet MS"/>
                <a:sym typeface="Wingdings" charset="2"/>
              </a:rPr>
              <a:t></a:t>
            </a:r>
            <a:r>
              <a:rPr lang="en-US" sz="1400" dirty="0">
                <a:solidFill>
                  <a:srgbClr val="E12B0D"/>
                </a:solidFill>
                <a:latin typeface="Trebuchet MS"/>
                <a:cs typeface="Trebuchet MS"/>
                <a:sym typeface="Wingdings" charset="2"/>
              </a:rPr>
              <a:t> </a:t>
            </a:r>
            <a:r>
              <a:rPr lang="en-US" sz="1400" dirty="0">
                <a:solidFill>
                  <a:srgbClr val="E12B0D"/>
                </a:solidFill>
                <a:latin typeface="Trebuchet MS"/>
                <a:cs typeface="Trebuchet MS"/>
              </a:rPr>
              <a:t> missing </a:t>
            </a:r>
            <a:r>
              <a:rPr lang="en-US" sz="1400" i="1" dirty="0">
                <a:solidFill>
                  <a:srgbClr val="E12B0D"/>
                </a:solidFill>
                <a:latin typeface="Trebuchet MS"/>
                <a:cs typeface="Trebuchet MS"/>
              </a:rPr>
              <a:t>E</a:t>
            </a:r>
            <a:r>
              <a:rPr lang="en-US" sz="1400" i="1" baseline="-25000" dirty="0">
                <a:solidFill>
                  <a:srgbClr val="E12B0D"/>
                </a:solidFill>
                <a:latin typeface="Trebuchet MS"/>
                <a:cs typeface="Trebuchet MS"/>
              </a:rPr>
              <a:t>T</a:t>
            </a:r>
          </a:p>
        </p:txBody>
      </p:sp>
      <p:grpSp>
        <p:nvGrpSpPr>
          <p:cNvPr id="7" name="Group 43"/>
          <p:cNvGrpSpPr>
            <a:grpSpLocks/>
          </p:cNvGrpSpPr>
          <p:nvPr/>
        </p:nvGrpSpPr>
        <p:grpSpPr bwMode="auto">
          <a:xfrm>
            <a:off x="3000376" y="4037269"/>
            <a:ext cx="314325" cy="719138"/>
            <a:chOff x="953" y="2047"/>
            <a:chExt cx="198" cy="453"/>
          </a:xfrm>
        </p:grpSpPr>
        <p:sp>
          <p:nvSpPr>
            <p:cNvPr id="49" name="Line 44"/>
            <p:cNvSpPr>
              <a:spLocks noChangeShapeType="1"/>
            </p:cNvSpPr>
            <p:nvPr/>
          </p:nvSpPr>
          <p:spPr bwMode="auto">
            <a:xfrm>
              <a:off x="1066" y="2245"/>
              <a:ext cx="85" cy="255"/>
            </a:xfrm>
            <a:prstGeom prst="line">
              <a:avLst/>
            </a:prstGeom>
            <a:noFill/>
            <a:ln w="25400">
              <a:solidFill>
                <a:schemeClr val="accent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aphicFrame>
          <p:nvGraphicFramePr>
            <p:cNvPr id="50" name="Object 45"/>
            <p:cNvGraphicFramePr>
              <a:graphicFrameLocks noChangeAspect="1"/>
            </p:cNvGraphicFramePr>
            <p:nvPr/>
          </p:nvGraphicFramePr>
          <p:xfrm>
            <a:off x="953" y="2047"/>
            <a:ext cx="198" cy="184"/>
          </p:xfrm>
          <a:graphic>
            <a:graphicData uri="http://schemas.openxmlformats.org/presentationml/2006/ole">
              <p:oleObj spid="_x0000_s3557389" name="Equation" r:id="rId15" imgW="177480" imgH="164880" progId="Equation.DSMT4">
                <p:embed/>
              </p:oleObj>
            </a:graphicData>
          </a:graphic>
        </p:graphicFrame>
      </p:grpSp>
      <p:graphicFrame>
        <p:nvGraphicFramePr>
          <p:cNvPr id="53" name="Object 48"/>
          <p:cNvGraphicFramePr>
            <a:graphicFrameLocks noChangeAspect="1"/>
          </p:cNvGraphicFramePr>
          <p:nvPr/>
        </p:nvGraphicFramePr>
        <p:xfrm>
          <a:off x="4038600" y="3832482"/>
          <a:ext cx="225425" cy="381000"/>
        </p:xfrm>
        <a:graphic>
          <a:graphicData uri="http://schemas.openxmlformats.org/presentationml/2006/ole">
            <p:oleObj spid="_x0000_s3557390" name="Equation" r:id="rId16" imgW="127000" imgH="215900" progId="Equation.DSMT4">
              <p:embed/>
            </p:oleObj>
          </a:graphicData>
        </a:graphic>
      </p:graphicFrame>
      <p:sp>
        <p:nvSpPr>
          <p:cNvPr id="54" name="Oval 49"/>
          <p:cNvSpPr>
            <a:spLocks noChangeArrowheads="1"/>
          </p:cNvSpPr>
          <p:nvPr/>
        </p:nvSpPr>
        <p:spPr bwMode="auto">
          <a:xfrm>
            <a:off x="3270251" y="4710369"/>
            <a:ext cx="88900" cy="90488"/>
          </a:xfrm>
          <a:prstGeom prst="ellipse">
            <a:avLst/>
          </a:prstGeom>
          <a:solidFill>
            <a:srgbClr val="66CCFF"/>
          </a:solidFill>
          <a:ln w="3175">
            <a:solidFill>
              <a:srgbClr val="66CCFF"/>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aphicFrame>
        <p:nvGraphicFramePr>
          <p:cNvPr id="1169425" name="Object 17"/>
          <p:cNvGraphicFramePr>
            <a:graphicFrameLocks noChangeAspect="1"/>
          </p:cNvGraphicFramePr>
          <p:nvPr/>
        </p:nvGraphicFramePr>
        <p:xfrm>
          <a:off x="4310062" y="3810000"/>
          <a:ext cx="1127125" cy="449262"/>
        </p:xfrm>
        <a:graphic>
          <a:graphicData uri="http://schemas.openxmlformats.org/presentationml/2006/ole">
            <p:oleObj spid="_x0000_s3557391" name="Equation" r:id="rId17" imgW="635000" imgH="254000" progId="Equation.DSMT4">
              <p:embed/>
            </p:oleObj>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right)">
                                      <p:cBhvr>
                                        <p:cTn id="16" dur="500"/>
                                        <p:tgtEl>
                                          <p:spTgt spid="11"/>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4"/>
                                        </p:tgtEl>
                                        <p:attrNameLst>
                                          <p:attrName>style.visibility</p:attrName>
                                        </p:attrNameLst>
                                      </p:cBhvr>
                                      <p:to>
                                        <p:strVal val="visible"/>
                                      </p:to>
                                    </p:se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par>
                                <p:cTn id="25" presetID="22" presetClass="entr" presetSubtype="8"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par>
                                <p:cTn id="28" presetID="22" presetClass="entr" presetSubtype="8"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left)">
                                      <p:cBhvr>
                                        <p:cTn id="30" dur="1000"/>
                                        <p:tgtEl>
                                          <p:spTgt spid="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par>
                                <p:cTn id="34" presetID="10" presetClass="entr" presetSubtype="0" fill="hold" grpId="0" nodeType="withEffect">
                                  <p:stCondLst>
                                    <p:cond delay="100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par>
                                <p:cTn id="37" presetID="10" presetClass="entr" presetSubtype="0"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childTnLst>
                          </p:cTn>
                        </p:par>
                        <p:par>
                          <p:cTn id="40" fill="hold">
                            <p:stCondLst>
                              <p:cond delay="2000"/>
                            </p:stCondLst>
                            <p:childTnLst>
                              <p:par>
                                <p:cTn id="41" presetID="22" presetClass="entr" presetSubtype="8" fill="hold" nodeType="afterEffect">
                                  <p:stCondLst>
                                    <p:cond delay="0"/>
                                  </p:stCondLst>
                                  <p:childTnLst>
                                    <p:set>
                                      <p:cBhvr>
                                        <p:cTn id="42" dur="1" fill="hold">
                                          <p:stCondLst>
                                            <p:cond delay="0"/>
                                          </p:stCondLst>
                                        </p:cTn>
                                        <p:tgtEl>
                                          <p:spTgt spid="1169425"/>
                                        </p:tgtEl>
                                        <p:attrNameLst>
                                          <p:attrName>style.visibility</p:attrName>
                                        </p:attrNameLst>
                                      </p:cBhvr>
                                      <p:to>
                                        <p:strVal val="visible"/>
                                      </p:to>
                                    </p:set>
                                    <p:animEffect transition="in" filter="wipe(left)">
                                      <p:cBhvr>
                                        <p:cTn id="43" dur="500"/>
                                        <p:tgtEl>
                                          <p:spTgt spid="1169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9" grpId="0"/>
      <p:bldP spid="41" grpId="0"/>
      <p:bldP spid="54" grpId="0" animBg="1"/>
    </p:bld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SUSY searches at the LHC</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Many different search channels along expected SUSY event topologies</a:t>
            </a:r>
            <a:endParaRPr lang="en-GB" dirty="0">
              <a:solidFill>
                <a:prstClr val="black"/>
              </a:solidFill>
              <a:latin typeface="Trebuchet MS"/>
              <a:cs typeface="Trebuchet MS"/>
            </a:endParaRPr>
          </a:p>
        </p:txBody>
      </p:sp>
      <p:sp>
        <p:nvSpPr>
          <p:cNvPr id="13" name="Rectangle 12"/>
          <p:cNvSpPr/>
          <p:nvPr/>
        </p:nvSpPr>
        <p:spPr>
          <a:xfrm>
            <a:off x="0" y="1676400"/>
            <a:ext cx="9144000" cy="4343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 Box 25"/>
          <p:cNvSpPr txBox="1">
            <a:spLocks noChangeArrowheads="1"/>
          </p:cNvSpPr>
          <p:nvPr/>
        </p:nvSpPr>
        <p:spPr bwMode="auto">
          <a:xfrm>
            <a:off x="257174" y="2350785"/>
            <a:ext cx="4572000" cy="1366015"/>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pPr>
            <a:r>
              <a:rPr lang="en-US" sz="1800" dirty="0" smtClean="0">
                <a:solidFill>
                  <a:prstClr val="black"/>
                </a:solidFill>
                <a:latin typeface="Trebuchet MS"/>
                <a:ea typeface="Arial" charset="0"/>
                <a:cs typeface="Trebuchet MS"/>
              </a:rPr>
              <a:t>To good generality we can expect:</a:t>
            </a:r>
          </a:p>
          <a:p>
            <a:pPr marL="261938" indent="-261938">
              <a:lnSpc>
                <a:spcPct val="110000"/>
              </a:lnSpc>
              <a:spcBef>
                <a:spcPct val="50000"/>
              </a:spcBef>
              <a:buFont typeface="Lucida Grande"/>
              <a:buChar char="﹣"/>
            </a:pPr>
            <a:r>
              <a:rPr lang="en-US" sz="1400" dirty="0" smtClean="0">
                <a:solidFill>
                  <a:srgbClr val="D00209"/>
                </a:solidFill>
                <a:latin typeface="Trebuchet MS"/>
                <a:ea typeface="Arial" charset="0"/>
                <a:cs typeface="Trebuchet MS"/>
              </a:rPr>
              <a:t>High-</a:t>
            </a:r>
            <a:r>
              <a:rPr lang="en-US" sz="1400" i="1" dirty="0" err="1" smtClean="0">
                <a:solidFill>
                  <a:srgbClr val="D00209"/>
                </a:solidFill>
                <a:latin typeface="Trebuchet MS"/>
                <a:ea typeface="Arial" charset="0"/>
                <a:cs typeface="Trebuchet MS"/>
              </a:rPr>
              <a:t>p</a:t>
            </a:r>
            <a:r>
              <a:rPr lang="en-US" sz="1400" i="1" baseline="-25000" dirty="0" err="1" smtClean="0">
                <a:solidFill>
                  <a:srgbClr val="D00209"/>
                </a:solidFill>
                <a:latin typeface="Trebuchet MS"/>
                <a:ea typeface="Arial" charset="0"/>
                <a:cs typeface="Trebuchet MS"/>
              </a:rPr>
              <a:t>T</a:t>
            </a:r>
            <a:r>
              <a:rPr lang="en-US" sz="1400" dirty="0" smtClean="0">
                <a:solidFill>
                  <a:srgbClr val="D00209"/>
                </a:solidFill>
                <a:latin typeface="Trebuchet MS"/>
                <a:ea typeface="Arial" charset="0"/>
                <a:cs typeface="Trebuchet MS"/>
              </a:rPr>
              <a:t> jets from </a:t>
            </a:r>
            <a:r>
              <a:rPr lang="en-US" sz="1400" dirty="0" err="1" smtClean="0">
                <a:solidFill>
                  <a:srgbClr val="D00209"/>
                </a:solidFill>
                <a:latin typeface="Trebuchet MS"/>
                <a:ea typeface="Arial" charset="0"/>
                <a:cs typeface="Trebuchet MS"/>
              </a:rPr>
              <a:t>squark</a:t>
            </a:r>
            <a:r>
              <a:rPr lang="en-US" sz="1400" dirty="0" smtClean="0">
                <a:solidFill>
                  <a:srgbClr val="D00209"/>
                </a:solidFill>
                <a:latin typeface="Trebuchet MS"/>
                <a:ea typeface="Arial" charset="0"/>
                <a:cs typeface="Trebuchet MS"/>
              </a:rPr>
              <a:t> &amp; </a:t>
            </a:r>
            <a:r>
              <a:rPr lang="en-US" sz="1400" dirty="0" err="1" smtClean="0">
                <a:solidFill>
                  <a:srgbClr val="D00209"/>
                </a:solidFill>
                <a:latin typeface="Trebuchet MS"/>
                <a:ea typeface="Arial" charset="0"/>
                <a:cs typeface="Trebuchet MS"/>
              </a:rPr>
              <a:t>gluino</a:t>
            </a:r>
            <a:r>
              <a:rPr lang="en-US" sz="1400" dirty="0" smtClean="0">
                <a:solidFill>
                  <a:srgbClr val="D00209"/>
                </a:solidFill>
                <a:latin typeface="Trebuchet MS"/>
                <a:ea typeface="Arial" charset="0"/>
                <a:cs typeface="Trebuchet MS"/>
              </a:rPr>
              <a:t> decays</a:t>
            </a:r>
          </a:p>
          <a:p>
            <a:pPr marL="261938" indent="-261938">
              <a:lnSpc>
                <a:spcPct val="110000"/>
              </a:lnSpc>
              <a:spcBef>
                <a:spcPts val="600"/>
              </a:spcBef>
              <a:buFont typeface="Lucida Grande"/>
              <a:buChar char="﹣"/>
            </a:pPr>
            <a:r>
              <a:rPr lang="en-US" sz="1400" dirty="0" smtClean="0">
                <a:solidFill>
                  <a:prstClr val="black"/>
                </a:solidFill>
                <a:latin typeface="Trebuchet MS"/>
                <a:ea typeface="Arial" charset="0"/>
                <a:cs typeface="Trebuchet MS"/>
              </a:rPr>
              <a:t>Leptons from </a:t>
            </a:r>
            <a:r>
              <a:rPr lang="en-US" sz="1400" dirty="0" err="1" smtClean="0">
                <a:solidFill>
                  <a:prstClr val="black"/>
                </a:solidFill>
                <a:latin typeface="Trebuchet MS"/>
                <a:ea typeface="Arial" charset="0"/>
                <a:cs typeface="Trebuchet MS"/>
              </a:rPr>
              <a:t>gaugino</a:t>
            </a:r>
            <a:r>
              <a:rPr lang="en-US" sz="1400" dirty="0" smtClean="0">
                <a:solidFill>
                  <a:prstClr val="black"/>
                </a:solidFill>
                <a:latin typeface="Trebuchet MS"/>
                <a:ea typeface="Arial" charset="0"/>
                <a:cs typeface="Trebuchet MS"/>
              </a:rPr>
              <a:t> &amp; </a:t>
            </a:r>
            <a:r>
              <a:rPr lang="en-US" sz="1400" dirty="0" err="1" smtClean="0">
                <a:solidFill>
                  <a:prstClr val="black"/>
                </a:solidFill>
                <a:latin typeface="Trebuchet MS"/>
                <a:ea typeface="Arial" charset="0"/>
                <a:cs typeface="Trebuchet MS"/>
              </a:rPr>
              <a:t>slepton</a:t>
            </a:r>
            <a:r>
              <a:rPr lang="en-US" sz="1400" dirty="0" smtClean="0">
                <a:solidFill>
                  <a:prstClr val="black"/>
                </a:solidFill>
                <a:latin typeface="Trebuchet MS"/>
                <a:ea typeface="Arial" charset="0"/>
                <a:cs typeface="Trebuchet MS"/>
              </a:rPr>
              <a:t> decays</a:t>
            </a:r>
          </a:p>
          <a:p>
            <a:pPr marL="261938" indent="-261938">
              <a:lnSpc>
                <a:spcPct val="110000"/>
              </a:lnSpc>
              <a:spcBef>
                <a:spcPts val="600"/>
              </a:spcBef>
              <a:buFont typeface="Lucida Grande"/>
              <a:buChar char="﹣"/>
            </a:pPr>
            <a:r>
              <a:rPr lang="en-US" sz="1400" dirty="0" smtClean="0">
                <a:solidFill>
                  <a:srgbClr val="D00209"/>
                </a:solidFill>
                <a:latin typeface="Trebuchet MS"/>
                <a:ea typeface="Arial" charset="0"/>
                <a:cs typeface="Trebuchet MS"/>
              </a:rPr>
              <a:t>Missing energy from </a:t>
            </a:r>
            <a:r>
              <a:rPr lang="en-US" sz="1400" dirty="0" err="1" smtClean="0">
                <a:solidFill>
                  <a:srgbClr val="D00209"/>
                </a:solidFill>
                <a:latin typeface="Trebuchet MS"/>
                <a:ea typeface="Arial" charset="0"/>
                <a:cs typeface="Trebuchet MS"/>
              </a:rPr>
              <a:t>LSPs</a:t>
            </a:r>
            <a:endParaRPr lang="en-GB" sz="1400" dirty="0">
              <a:solidFill>
                <a:srgbClr val="D00209"/>
              </a:solidFill>
              <a:latin typeface="Trebuchet MS"/>
              <a:ea typeface="Arial" charset="0"/>
              <a:cs typeface="Trebuchet MS"/>
            </a:endParaRPr>
          </a:p>
        </p:txBody>
      </p:sp>
      <p:sp>
        <p:nvSpPr>
          <p:cNvPr id="12" name="Text Box 4"/>
          <p:cNvSpPr txBox="1">
            <a:spLocks noChangeArrowheads="1"/>
          </p:cNvSpPr>
          <p:nvPr/>
        </p:nvSpPr>
        <p:spPr bwMode="auto">
          <a:xfrm>
            <a:off x="257174" y="1807105"/>
            <a:ext cx="8886826" cy="392415"/>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pPr>
            <a:r>
              <a:rPr lang="en-US" sz="1800" dirty="0" smtClean="0">
                <a:solidFill>
                  <a:prstClr val="black"/>
                </a:solidFill>
                <a:latin typeface="Trebuchet MS"/>
                <a:ea typeface="Arial" charset="0"/>
                <a:cs typeface="Trebuchet MS"/>
              </a:rPr>
              <a:t>Signatures of the SUSY “cascades” are driven by masses of the SUSY particles</a:t>
            </a:r>
          </a:p>
        </p:txBody>
      </p:sp>
      <p:sp>
        <p:nvSpPr>
          <p:cNvPr id="14" name="Text Box 7"/>
          <p:cNvSpPr txBox="1">
            <a:spLocks noChangeArrowheads="1"/>
          </p:cNvSpPr>
          <p:nvPr/>
        </p:nvSpPr>
        <p:spPr bwMode="auto">
          <a:xfrm>
            <a:off x="228600" y="3874785"/>
            <a:ext cx="5257800" cy="392415"/>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pPr>
            <a:r>
              <a:rPr lang="en-GB" sz="1800" dirty="0">
                <a:solidFill>
                  <a:prstClr val="black"/>
                </a:solidFill>
                <a:latin typeface="Trebuchet MS"/>
                <a:ea typeface="Arial" charset="0"/>
                <a:cs typeface="Trebuchet MS"/>
              </a:rPr>
              <a:t>This lays out an </a:t>
            </a:r>
            <a:r>
              <a:rPr lang="en-GB" sz="1800" b="1" dirty="0">
                <a:solidFill>
                  <a:srgbClr val="E12B0D"/>
                </a:solidFill>
                <a:latin typeface="Trebuchet MS"/>
                <a:ea typeface="Arial" charset="0"/>
                <a:cs typeface="Trebuchet MS"/>
              </a:rPr>
              <a:t>inclusive</a:t>
            </a:r>
            <a:r>
              <a:rPr lang="en-GB" sz="1800" dirty="0">
                <a:solidFill>
                  <a:srgbClr val="E12B0D"/>
                </a:solidFill>
                <a:latin typeface="Trebuchet MS"/>
                <a:ea typeface="Arial" charset="0"/>
                <a:cs typeface="Trebuchet MS"/>
              </a:rPr>
              <a:t> </a:t>
            </a:r>
            <a:r>
              <a:rPr lang="en-GB" sz="1800" b="1" dirty="0">
                <a:solidFill>
                  <a:srgbClr val="E12B0D"/>
                </a:solidFill>
                <a:latin typeface="Trebuchet MS"/>
                <a:ea typeface="Arial" charset="0"/>
                <a:cs typeface="Trebuchet MS"/>
              </a:rPr>
              <a:t>search strategy</a:t>
            </a:r>
          </a:p>
        </p:txBody>
      </p:sp>
      <p:sp>
        <p:nvSpPr>
          <p:cNvPr id="15" name="Text Box 7"/>
          <p:cNvSpPr txBox="1">
            <a:spLocks noChangeArrowheads="1"/>
          </p:cNvSpPr>
          <p:nvPr/>
        </p:nvSpPr>
        <p:spPr bwMode="auto">
          <a:xfrm>
            <a:off x="228600" y="4408387"/>
            <a:ext cx="4600574" cy="1001813"/>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Tx/>
              <a:buBlip>
                <a:blip r:embed="rId2"/>
              </a:buBlip>
            </a:pPr>
            <a:r>
              <a:rPr lang="en-GB" sz="1800" dirty="0" smtClean="0">
                <a:solidFill>
                  <a:prstClr val="black"/>
                </a:solidFill>
                <a:latin typeface="Trebuchet MS"/>
                <a:ea typeface="Arial" charset="0"/>
                <a:cs typeface="Trebuchet MS"/>
              </a:rPr>
              <a:t>Most of the hard analysis work consists of understanding and </a:t>
            </a:r>
            <a:r>
              <a:rPr lang="en-GB" sz="1800" dirty="0" err="1" smtClean="0">
                <a:solidFill>
                  <a:prstClr val="black"/>
                </a:solidFill>
                <a:latin typeface="Trebuchet MS"/>
                <a:ea typeface="Arial" charset="0"/>
                <a:cs typeface="Trebuchet MS"/>
              </a:rPr>
              <a:t>modeling</a:t>
            </a:r>
            <a:r>
              <a:rPr lang="en-GB" sz="1800" dirty="0" smtClean="0">
                <a:solidFill>
                  <a:prstClr val="black"/>
                </a:solidFill>
                <a:latin typeface="Trebuchet MS"/>
                <a:ea typeface="Arial" charset="0"/>
                <a:cs typeface="Trebuchet MS"/>
              </a:rPr>
              <a:t>  backgrounds from SM processes !</a:t>
            </a:r>
            <a:endParaRPr lang="en-GB" sz="1800" b="1" dirty="0">
              <a:solidFill>
                <a:srgbClr val="E12B0D"/>
              </a:solidFill>
              <a:latin typeface="Trebuchet MS"/>
              <a:ea typeface="Arial" charset="0"/>
              <a:cs typeface="Trebuchet MS"/>
            </a:endParaRPr>
          </a:p>
        </p:txBody>
      </p:sp>
      <p:pic>
        <p:nvPicPr>
          <p:cNvPr id="16" name="Picture 14"/>
          <p:cNvPicPr>
            <a:picLocks noChangeAspect="1" noChangeArrowheads="1"/>
          </p:cNvPicPr>
          <p:nvPr/>
        </p:nvPicPr>
        <p:blipFill>
          <a:blip r:embed="rId3"/>
          <a:srcRect/>
          <a:stretch>
            <a:fillRect/>
          </a:stretch>
        </p:blipFill>
        <p:spPr bwMode="auto">
          <a:xfrm>
            <a:off x="5257800" y="2438400"/>
            <a:ext cx="3531432" cy="3352800"/>
          </a:xfrm>
          <a:prstGeom prst="rect">
            <a:avLst/>
          </a:prstGeom>
          <a:noFill/>
          <a:ln w="28575">
            <a:solidFill>
              <a:srgbClr val="808080"/>
            </a:solidFill>
            <a:miter lim="800000"/>
            <a:headEnd/>
            <a:tailEnd/>
          </a:ln>
          <a:effectLst>
            <a:outerShdw blurRad="393700" dist="107763" dir="2700000" algn="ctr" rotWithShape="0">
              <a:srgbClr val="000000">
                <a:alpha val="12000"/>
              </a:srgbClr>
            </a:outerShdw>
          </a:effectLst>
        </p:spPr>
      </p:pic>
      <p:pic>
        <p:nvPicPr>
          <p:cNvPr id="17" name="Picture 15" descr="CMS_LOGO"/>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8339665" y="2532125"/>
            <a:ext cx="351895" cy="351894"/>
          </a:xfrm>
          <a:prstGeom prst="rect">
            <a:avLst/>
          </a:prstGeom>
          <a:noFill/>
          <a:ln w="28575">
            <a:noFill/>
            <a:miter lim="800000"/>
            <a:headEnd/>
            <a:tailEnd/>
          </a:ln>
        </p:spPr>
      </p:pic>
      <p:sp>
        <p:nvSpPr>
          <p:cNvPr id="18" name="Text Box 25"/>
          <p:cNvSpPr txBox="1">
            <a:spLocks noChangeArrowheads="1"/>
          </p:cNvSpPr>
          <p:nvPr/>
        </p:nvSpPr>
        <p:spPr bwMode="auto">
          <a:xfrm>
            <a:off x="5259920" y="2446399"/>
            <a:ext cx="1295399" cy="402291"/>
          </a:xfrm>
          <a:prstGeom prst="rect">
            <a:avLst/>
          </a:prstGeom>
          <a:noFill/>
          <a:ln w="3175">
            <a:noFill/>
            <a:miter lim="800000"/>
            <a:headEnd/>
            <a:tailEnd/>
          </a:ln>
          <a:effectLst/>
        </p:spPr>
        <p:txBody>
          <a:bodyPr wrap="square" lIns="90000" tIns="46800" rIns="90000" bIns="46800">
            <a:prstTxWarp prst="textNoShape">
              <a:avLst/>
            </a:prstTxWarp>
            <a:spAutoFit/>
          </a:bodyPr>
          <a:lstStyle/>
          <a:p>
            <a:pPr defTabSz="914400" fontAlgn="auto">
              <a:spcBef>
                <a:spcPts val="0"/>
              </a:spcBef>
              <a:spcAft>
                <a:spcPts val="0"/>
              </a:spcAft>
              <a:defRPr/>
            </a:pPr>
            <a:r>
              <a:rPr lang="en-US" sz="1000" kern="0" dirty="0" smtClean="0">
                <a:solidFill>
                  <a:schemeClr val="tx1">
                    <a:lumMod val="50000"/>
                    <a:lumOff val="50000"/>
                  </a:schemeClr>
                </a:solidFill>
                <a:latin typeface="Trebuchet MS"/>
                <a:cs typeface="Trebuchet MS"/>
              </a:rPr>
              <a:t>Simulated </a:t>
            </a:r>
          </a:p>
          <a:p>
            <a:pPr defTabSz="914400" fontAlgn="auto">
              <a:spcBef>
                <a:spcPts val="0"/>
              </a:spcBef>
              <a:spcAft>
                <a:spcPts val="0"/>
              </a:spcAft>
              <a:defRPr/>
            </a:pPr>
            <a:r>
              <a:rPr lang="en-US" sz="1000" kern="0" dirty="0" smtClean="0">
                <a:solidFill>
                  <a:schemeClr val="tx1">
                    <a:lumMod val="50000"/>
                    <a:lumOff val="50000"/>
                  </a:schemeClr>
                </a:solidFill>
                <a:latin typeface="Trebuchet MS"/>
                <a:cs typeface="Trebuchet MS"/>
              </a:rPr>
              <a:t>SUSY event</a:t>
            </a:r>
            <a:endParaRPr lang="en-US" sz="1000" kern="0" dirty="0">
              <a:solidFill>
                <a:schemeClr val="tx1">
                  <a:lumMod val="50000"/>
                  <a:lumOff val="50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Searches for strongly produced </a:t>
            </a:r>
            <a:r>
              <a:rPr lang="en-GB" sz="2800" dirty="0" err="1" smtClean="0">
                <a:solidFill>
                  <a:prstClr val="black"/>
                </a:solidFill>
                <a:latin typeface="Trebuchet MS"/>
                <a:cs typeface="Trebuchet MS"/>
              </a:rPr>
              <a:t>squarks</a:t>
            </a:r>
            <a:r>
              <a:rPr lang="en-GB" sz="2800" dirty="0" smtClean="0">
                <a:solidFill>
                  <a:prstClr val="black"/>
                </a:solidFill>
                <a:latin typeface="Trebuchet MS"/>
                <a:cs typeface="Trebuchet MS"/>
              </a:rPr>
              <a:t> and </a:t>
            </a:r>
            <a:r>
              <a:rPr lang="en-GB" sz="2800" dirty="0" err="1" smtClean="0">
                <a:solidFill>
                  <a:prstClr val="black"/>
                </a:solidFill>
                <a:latin typeface="Trebuchet MS"/>
                <a:cs typeface="Trebuchet MS"/>
              </a:rPr>
              <a:t>gluinos</a:t>
            </a:r>
            <a:r>
              <a:rPr lang="en-GB" sz="2800" dirty="0" smtClean="0">
                <a:solidFill>
                  <a:prstClr val="black"/>
                </a:solidFill>
                <a:latin typeface="Trebuchet MS"/>
                <a:cs typeface="Trebuchet MS"/>
              </a:rPr>
              <a:t> </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 do not yet reveal a signal</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61865" y="2050360"/>
            <a:ext cx="4357735" cy="4034939"/>
          </a:xfrm>
          <a:prstGeom prst="rect">
            <a:avLst/>
          </a:prstGeom>
        </p:spPr>
      </p:pic>
      <p:sp>
        <p:nvSpPr>
          <p:cNvPr id="16" name="TextBox 15"/>
          <p:cNvSpPr txBox="1"/>
          <p:nvPr/>
        </p:nvSpPr>
        <p:spPr>
          <a:xfrm>
            <a:off x="4572000" y="2096869"/>
            <a:ext cx="4267200" cy="2277547"/>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Plot shows measured sum of jet and missing transverse </a:t>
            </a:r>
            <a:r>
              <a:rPr lang="en-GB" sz="1600" dirty="0" err="1" smtClean="0">
                <a:solidFill>
                  <a:schemeClr val="tx1">
                    <a:lumMod val="85000"/>
                    <a:lumOff val="15000"/>
                  </a:schemeClr>
                </a:solidFill>
                <a:latin typeface="Trebuchet MS"/>
                <a:cs typeface="Trebuchet MS"/>
              </a:rPr>
              <a:t>momenta</a:t>
            </a:r>
            <a:endParaRPr lang="en-GB" sz="1600" dirty="0" smtClean="0">
              <a:solidFill>
                <a:schemeClr val="tx1">
                  <a:lumMod val="85000"/>
                  <a:lumOff val="15000"/>
                </a:schemeClr>
              </a:solidFill>
              <a:latin typeface="Trebuchet MS"/>
              <a:cs typeface="Trebuchet MS"/>
            </a:endParaRPr>
          </a:p>
          <a:p>
            <a:pPr>
              <a:spcBef>
                <a:spcPts val="1200"/>
              </a:spcBef>
            </a:pPr>
            <a:r>
              <a:rPr lang="en-GB" sz="1600" dirty="0" smtClean="0">
                <a:solidFill>
                  <a:schemeClr val="tx1">
                    <a:lumMod val="85000"/>
                    <a:lumOff val="15000"/>
                  </a:schemeClr>
                </a:solidFill>
                <a:latin typeface="Trebuchet MS"/>
                <a:cs typeface="Trebuchet MS"/>
              </a:rPr>
              <a:t>Heavy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and </a:t>
            </a:r>
            <a:r>
              <a:rPr lang="en-GB" sz="1600" dirty="0" err="1" smtClean="0">
                <a:solidFill>
                  <a:schemeClr val="tx1">
                    <a:lumMod val="85000"/>
                    <a:lumOff val="15000"/>
                  </a:schemeClr>
                </a:solidFill>
                <a:latin typeface="Trebuchet MS"/>
                <a:cs typeface="Trebuchet MS"/>
              </a:rPr>
              <a:t>gluinos</a:t>
            </a:r>
            <a:r>
              <a:rPr lang="en-GB" sz="1600" dirty="0" smtClean="0">
                <a:solidFill>
                  <a:schemeClr val="tx1">
                    <a:lumMod val="85000"/>
                    <a:lumOff val="15000"/>
                  </a:schemeClr>
                </a:solidFill>
                <a:latin typeface="Trebuchet MS"/>
                <a:cs typeface="Trebuchet MS"/>
              </a:rPr>
              <a:t> would lead to excess over expected SM events at high tail of distribution</a:t>
            </a:r>
          </a:p>
          <a:p>
            <a:pPr>
              <a:spcBef>
                <a:spcPts val="1200"/>
              </a:spcBef>
            </a:pPr>
            <a:r>
              <a:rPr lang="en-GB" sz="1600" dirty="0" smtClean="0">
                <a:solidFill>
                  <a:schemeClr val="tx1">
                    <a:lumMod val="85000"/>
                    <a:lumOff val="15000"/>
                  </a:schemeClr>
                </a:solidFill>
                <a:latin typeface="Trebuchet MS"/>
                <a:cs typeface="Trebuchet MS"/>
              </a:rPr>
              <a:t>No such excess seen in current data</a:t>
            </a:r>
          </a:p>
          <a:p>
            <a:pPr>
              <a:spcBef>
                <a:spcPts val="1200"/>
              </a:spcBef>
            </a:pPr>
            <a:r>
              <a:rPr lang="en-GB" sz="1600" dirty="0" smtClean="0">
                <a:solidFill>
                  <a:schemeClr val="tx1">
                    <a:lumMod val="85000"/>
                    <a:lumOff val="15000"/>
                  </a:schemeClr>
                </a:solidFill>
                <a:latin typeface="Trebuchet MS"/>
                <a:cs typeface="Trebuchet MS"/>
              </a:rPr>
              <a:t>Can translate into limit on SUSY mass scale</a:t>
            </a:r>
            <a:endParaRPr lang="en-GB" sz="1600" dirty="0">
              <a:solidFill>
                <a:schemeClr val="tx1">
                  <a:lumMod val="85000"/>
                  <a:lumOff val="15000"/>
                </a:schemeClr>
              </a:solidFill>
              <a:latin typeface="Trebuchet MS"/>
              <a:cs typeface="Trebuchet MS"/>
            </a:endParaRPr>
          </a:p>
        </p:txBody>
      </p:sp>
      <p:sp>
        <p:nvSpPr>
          <p:cNvPr id="17" name="TextBox 16"/>
          <p:cNvSpPr txBox="1"/>
          <p:nvPr/>
        </p:nvSpPr>
        <p:spPr>
          <a:xfrm>
            <a:off x="6553200" y="1460955"/>
            <a:ext cx="2590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ArXiv:1109.6572, CMS-PAS-SUS-11-004</a:t>
            </a:r>
          </a:p>
        </p:txBody>
      </p:sp>
    </p:spTree>
  </p:cSld>
  <p:clrMapOvr>
    <a:masterClrMapping/>
  </p:clrMapOvr>
  <p:transition spd="slow">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Searches for strongly produced </a:t>
            </a:r>
            <a:r>
              <a:rPr lang="en-GB" sz="2800" dirty="0" err="1" smtClean="0">
                <a:solidFill>
                  <a:prstClr val="black"/>
                </a:solidFill>
                <a:latin typeface="Trebuchet MS"/>
                <a:cs typeface="Trebuchet MS"/>
              </a:rPr>
              <a:t>squarks</a:t>
            </a:r>
            <a:r>
              <a:rPr lang="en-GB" sz="2800" dirty="0" smtClean="0">
                <a:solidFill>
                  <a:prstClr val="black"/>
                </a:solidFill>
                <a:latin typeface="Trebuchet MS"/>
                <a:cs typeface="Trebuchet MS"/>
              </a:rPr>
              <a:t> and </a:t>
            </a:r>
            <a:r>
              <a:rPr lang="en-GB" sz="2800" dirty="0" err="1" smtClean="0">
                <a:solidFill>
                  <a:prstClr val="black"/>
                </a:solidFill>
                <a:latin typeface="Trebuchet MS"/>
                <a:cs typeface="Trebuchet MS"/>
              </a:rPr>
              <a:t>gluinos</a:t>
            </a:r>
            <a:r>
              <a:rPr lang="en-GB" sz="2800" dirty="0" smtClean="0">
                <a:solidFill>
                  <a:prstClr val="black"/>
                </a:solidFill>
                <a:latin typeface="Trebuchet MS"/>
                <a:cs typeface="Trebuchet MS"/>
              </a:rPr>
              <a:t> </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 do not yet reveal a signal</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61865" y="2050360"/>
            <a:ext cx="4357735" cy="4034939"/>
          </a:xfrm>
          <a:prstGeom prst="rect">
            <a:avLst/>
          </a:prstGeom>
        </p:spPr>
      </p:pic>
      <p:pic>
        <p:nvPicPr>
          <p:cNvPr id="12" name="Picture 11" descr="Untitled.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520380" y="1811037"/>
            <a:ext cx="4525896" cy="4302395"/>
          </a:xfrm>
          <a:prstGeom prst="rect">
            <a:avLst/>
          </a:prstGeom>
        </p:spPr>
      </p:pic>
      <p:sp>
        <p:nvSpPr>
          <p:cNvPr id="7" name="TextBox 6"/>
          <p:cNvSpPr txBox="1"/>
          <p:nvPr/>
        </p:nvSpPr>
        <p:spPr>
          <a:xfrm>
            <a:off x="6553200" y="1460955"/>
            <a:ext cx="2590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ArXiv:1109.6572, CMS-PAS-SUS-11-004</a:t>
            </a:r>
          </a:p>
        </p:txBody>
      </p:sp>
    </p:spTree>
  </p:cSld>
  <p:clrMapOvr>
    <a:masterClrMapping/>
  </p:clrMapOvr>
  <p:transition spd="slow">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Searches for strongly produced </a:t>
            </a:r>
            <a:r>
              <a:rPr lang="en-GB" sz="2800" dirty="0" err="1" smtClean="0">
                <a:solidFill>
                  <a:prstClr val="black"/>
                </a:solidFill>
                <a:latin typeface="Trebuchet MS"/>
                <a:cs typeface="Trebuchet MS"/>
              </a:rPr>
              <a:t>squarks</a:t>
            </a:r>
            <a:r>
              <a:rPr lang="en-GB" sz="2800" dirty="0" smtClean="0">
                <a:solidFill>
                  <a:prstClr val="black"/>
                </a:solidFill>
                <a:latin typeface="Trebuchet MS"/>
                <a:cs typeface="Trebuchet MS"/>
              </a:rPr>
              <a:t> and </a:t>
            </a:r>
            <a:r>
              <a:rPr lang="en-GB" sz="2800" dirty="0" err="1" smtClean="0">
                <a:solidFill>
                  <a:prstClr val="black"/>
                </a:solidFill>
                <a:latin typeface="Trebuchet MS"/>
                <a:cs typeface="Trebuchet MS"/>
              </a:rPr>
              <a:t>gluinos</a:t>
            </a:r>
            <a:r>
              <a:rPr lang="en-GB" sz="2800" dirty="0" smtClean="0">
                <a:solidFill>
                  <a:prstClr val="black"/>
                </a:solidFill>
                <a:latin typeface="Trebuchet MS"/>
                <a:cs typeface="Trebuchet MS"/>
              </a:rPr>
              <a:t> </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 do not yet reveal a signal</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2" name="Picture 11" descr="Untitled.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4520380" y="1811037"/>
            <a:ext cx="4525896" cy="4302395"/>
          </a:xfrm>
          <a:prstGeom prst="rect">
            <a:avLst/>
          </a:prstGeom>
        </p:spPr>
      </p:pic>
      <p:sp>
        <p:nvSpPr>
          <p:cNvPr id="7" name="TextBox 6"/>
          <p:cNvSpPr txBox="1"/>
          <p:nvPr/>
        </p:nvSpPr>
        <p:spPr>
          <a:xfrm>
            <a:off x="152400" y="1905000"/>
            <a:ext cx="4191000" cy="830997"/>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Under moderate assumptions on the SUSY mass hierarchy, ATLAS (similarly CMS) excludes: </a:t>
            </a:r>
          </a:p>
        </p:txBody>
      </p:sp>
      <p:sp>
        <p:nvSpPr>
          <p:cNvPr id="9" name="Rounded Rectangle 8"/>
          <p:cNvSpPr/>
          <p:nvPr/>
        </p:nvSpPr>
        <p:spPr>
          <a:xfrm>
            <a:off x="250090" y="3023176"/>
            <a:ext cx="3746315" cy="1356955"/>
          </a:xfrm>
          <a:prstGeom prst="roundRect">
            <a:avLst/>
          </a:prstGeom>
          <a:solidFill>
            <a:schemeClr val="bg1">
              <a:lumMod val="95000"/>
            </a:schemeClr>
          </a:solidFill>
          <a:ln w="127" cap="flat" cmpd="sng" algn="ctr">
            <a:solidFill>
              <a:schemeClr val="bg1">
                <a:lumMod val="6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8" name="Object 2"/>
          <p:cNvGraphicFramePr>
            <a:graphicFrameLocks noChangeAspect="1"/>
          </p:cNvGraphicFramePr>
          <p:nvPr/>
        </p:nvGraphicFramePr>
        <p:xfrm>
          <a:off x="662242" y="3274078"/>
          <a:ext cx="2801311" cy="858138"/>
        </p:xfrm>
        <a:graphic>
          <a:graphicData uri="http://schemas.openxmlformats.org/presentationml/2006/ole">
            <p:oleObj spid="_x0000_s3601410" name="Equation" r:id="rId5" imgW="2235200" imgH="673100" progId="Equation.DSMT4">
              <p:embed/>
            </p:oleObj>
          </a:graphicData>
        </a:graphic>
      </p:graphicFrame>
      <p:sp>
        <p:nvSpPr>
          <p:cNvPr id="10" name="TextBox 9"/>
          <p:cNvSpPr txBox="1"/>
          <p:nvPr/>
        </p:nvSpPr>
        <p:spPr>
          <a:xfrm>
            <a:off x="6553200" y="1460955"/>
            <a:ext cx="2590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ArXiv:1109.6572, CMS-PAS-SUS-11-004</a:t>
            </a:r>
          </a:p>
        </p:txBody>
      </p:sp>
      <p:pic>
        <p:nvPicPr>
          <p:cNvPr id="11" name="Picture 2" descr="http://s3.ceclair.fr/wp-content/uploads/2010/09/stupefaction.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847584" y="3023176"/>
            <a:ext cx="5391416" cy="3225224"/>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descr="Untitled.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4520380" y="1811037"/>
            <a:ext cx="4525896" cy="4302395"/>
          </a:xfrm>
          <a:prstGeom prst="rect">
            <a:avLst/>
          </a:prstGeom>
        </p:spPr>
      </p:pic>
      <p:sp>
        <p:nvSpPr>
          <p:cNvPr id="22" name="Rounded Rectangle 21"/>
          <p:cNvSpPr/>
          <p:nvPr/>
        </p:nvSpPr>
        <p:spPr>
          <a:xfrm>
            <a:off x="250090" y="3023176"/>
            <a:ext cx="3746315" cy="1356955"/>
          </a:xfrm>
          <a:prstGeom prst="roundRect">
            <a:avLst/>
          </a:prstGeom>
          <a:solidFill>
            <a:schemeClr val="bg1">
              <a:lumMod val="95000"/>
            </a:schemeClr>
          </a:solidFill>
          <a:ln w="127" cap="flat" cmpd="sng" algn="ctr">
            <a:solidFill>
              <a:schemeClr val="bg1">
                <a:lumMod val="6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p:cNvSpPr txBox="1"/>
          <p:nvPr/>
        </p:nvSpPr>
        <p:spPr>
          <a:xfrm>
            <a:off x="152400" y="1905000"/>
            <a:ext cx="4191000" cy="830997"/>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Under moderate assumptions on the SUSY mass hierarchy, ATLAS (similarly CMS) excludes: </a:t>
            </a:r>
          </a:p>
        </p:txBody>
      </p:sp>
      <p:graphicFrame>
        <p:nvGraphicFramePr>
          <p:cNvPr id="20" name="Object 2"/>
          <p:cNvGraphicFramePr>
            <a:graphicFrameLocks noChangeAspect="1"/>
          </p:cNvGraphicFramePr>
          <p:nvPr/>
        </p:nvGraphicFramePr>
        <p:xfrm>
          <a:off x="662242" y="3274078"/>
          <a:ext cx="2801311" cy="858138"/>
        </p:xfrm>
        <a:graphic>
          <a:graphicData uri="http://schemas.openxmlformats.org/presentationml/2006/ole">
            <p:oleObj spid="_x0000_s3751939" name="Equation" r:id="rId5" imgW="2235200" imgH="673100" progId="Equation.DSMT4">
              <p:embed/>
            </p:oleObj>
          </a:graphicData>
        </a:graphic>
      </p:graphicFrame>
      <p:sp>
        <p:nvSpPr>
          <p:cNvPr id="21" name="TextBox 20"/>
          <p:cNvSpPr txBox="1"/>
          <p:nvPr/>
        </p:nvSpPr>
        <p:spPr>
          <a:xfrm>
            <a:off x="6553200" y="1460955"/>
            <a:ext cx="2590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ArXiv:1109.6572, CMS-PAS-SUS-11-004</a:t>
            </a:r>
          </a:p>
        </p:txBody>
      </p:sp>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3" name="Picture 2" descr="http://s3.ceclair.fr/wp-content/uploads/2010/09/stupefaction.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847584" y="3023176"/>
            <a:ext cx="5391416" cy="3225224"/>
          </a:xfrm>
          <a:prstGeom prst="rect">
            <a:avLst/>
          </a:prstGeom>
          <a:noFill/>
        </p:spPr>
      </p:pic>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Searches for strongly produced </a:t>
            </a:r>
            <a:r>
              <a:rPr lang="en-GB" sz="2800" dirty="0" err="1" smtClean="0">
                <a:solidFill>
                  <a:prstClr val="black"/>
                </a:solidFill>
                <a:latin typeface="Trebuchet MS"/>
                <a:cs typeface="Trebuchet MS"/>
              </a:rPr>
              <a:t>squarks</a:t>
            </a:r>
            <a:r>
              <a:rPr lang="en-GB" sz="2800" dirty="0" smtClean="0">
                <a:solidFill>
                  <a:prstClr val="black"/>
                </a:solidFill>
                <a:latin typeface="Trebuchet MS"/>
                <a:cs typeface="Trebuchet MS"/>
              </a:rPr>
              <a:t> and </a:t>
            </a:r>
            <a:r>
              <a:rPr lang="en-GB" sz="2800" dirty="0" err="1" smtClean="0">
                <a:solidFill>
                  <a:prstClr val="black"/>
                </a:solidFill>
                <a:latin typeface="Trebuchet MS"/>
                <a:cs typeface="Trebuchet MS"/>
              </a:rPr>
              <a:t>gluinos</a:t>
            </a:r>
            <a:r>
              <a:rPr lang="en-GB" sz="2800" dirty="0" smtClean="0">
                <a:solidFill>
                  <a:prstClr val="black"/>
                </a:solidFill>
                <a:latin typeface="Trebuchet MS"/>
                <a:cs typeface="Trebuchet MS"/>
              </a:rPr>
              <a:t> </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 do not yet reveal a signal</a:t>
            </a:r>
            <a:endParaRPr lang="en-GB" dirty="0">
              <a:solidFill>
                <a:prstClr val="black"/>
              </a:solidFill>
              <a:latin typeface="Trebuchet MS"/>
              <a:cs typeface="Trebuchet MS"/>
            </a:endParaRPr>
          </a:p>
        </p:txBody>
      </p:sp>
      <p:pic>
        <p:nvPicPr>
          <p:cNvPr id="14" name="Picture 2"/>
          <p:cNvPicPr>
            <a:picLocks noChangeAspect="1" noChangeArrowheads="1"/>
          </p:cNvPicPr>
          <p:nvPr/>
        </p:nvPicPr>
        <p:blipFill>
          <a:blip r:embed="rId7" cstate="print"/>
          <a:srcRect l="17917" t="25153" r="38836" b="5333"/>
          <a:stretch>
            <a:fillRect/>
          </a:stretch>
        </p:blipFill>
        <p:spPr bwMode="auto">
          <a:xfrm>
            <a:off x="-1" y="1029563"/>
            <a:ext cx="5160848" cy="5218837"/>
          </a:xfrm>
          <a:prstGeom prst="rect">
            <a:avLst/>
          </a:prstGeom>
          <a:noFill/>
          <a:ln w="9525">
            <a:noFill/>
            <a:miter lim="800000"/>
            <a:headEnd/>
            <a:tailEnd/>
          </a:ln>
          <a:effectLst>
            <a:outerShdw blurRad="152400" dist="38100" dir="2700000">
              <a:srgbClr val="000000">
                <a:alpha val="19000"/>
              </a:srgbClr>
            </a:outerShdw>
          </a:effectLst>
        </p:spPr>
      </p:pic>
      <p:pic>
        <p:nvPicPr>
          <p:cNvPr id="16" name="Picture 15" descr="BBC.png"/>
          <p:cNvPicPr>
            <a:picLocks noChangeAspect="1"/>
          </p:cNvPicPr>
          <p:nvPr/>
        </p:nvPicPr>
        <p:blipFill>
          <a:blip r:embed="rId8" cstate="print"/>
          <a:srcRect t="602" r="8685"/>
          <a:stretch>
            <a:fillRect/>
          </a:stretch>
        </p:blipFill>
        <p:spPr bwMode="auto">
          <a:xfrm>
            <a:off x="4261921" y="1676399"/>
            <a:ext cx="4882079" cy="4800601"/>
          </a:xfrm>
          <a:prstGeom prst="rect">
            <a:avLst/>
          </a:prstGeom>
          <a:noFill/>
          <a:ln w="9525">
            <a:noFill/>
            <a:miter lim="800000"/>
            <a:headEnd/>
            <a:tailEnd/>
          </a:ln>
          <a:effectLst>
            <a:outerShdw blurRad="152400" dist="38100" dir="2700000">
              <a:srgbClr val="000000">
                <a:alpha val="19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style.rotation</p:attrName>
                                        </p:attrNameLst>
                                      </p:cBhvr>
                                      <p:tavLst>
                                        <p:tav tm="0">
                                          <p:val>
                                            <p:fltVal val="720"/>
                                          </p:val>
                                        </p:tav>
                                        <p:tav tm="100000">
                                          <p:val>
                                            <p:fltVal val="0"/>
                                          </p:val>
                                        </p:tav>
                                      </p:tavLst>
                                    </p:anim>
                                    <p:anim calcmode="lin" valueType="num">
                                      <p:cBhvr>
                                        <p:cTn id="9" dur="500" fill="hold"/>
                                        <p:tgtEl>
                                          <p:spTgt spid="14"/>
                                        </p:tgtEl>
                                        <p:attrNameLst>
                                          <p:attrName>ppt_h</p:attrName>
                                        </p:attrNameLst>
                                      </p:cBhvr>
                                      <p:tavLst>
                                        <p:tav tm="0">
                                          <p:val>
                                            <p:fltVal val="0"/>
                                          </p:val>
                                        </p:tav>
                                        <p:tav tm="100000">
                                          <p:val>
                                            <p:strVal val="#ppt_h"/>
                                          </p:val>
                                        </p:tav>
                                      </p:tavLst>
                                    </p:anim>
                                    <p:anim calcmode="lin" valueType="num">
                                      <p:cBhvr>
                                        <p:cTn id="10" dur="500" fill="hold"/>
                                        <p:tgtEl>
                                          <p:spTgt spid="1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Does SUSY hide from our analyses?</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What mechanisms could camouflage strong SUSY production?</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152400" y="1905000"/>
            <a:ext cx="4191000" cy="584776"/>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Recall: we need to cancel the Higgs virtual corrections. Most important is top loop</a:t>
            </a:r>
          </a:p>
        </p:txBody>
      </p:sp>
      <p:sp>
        <p:nvSpPr>
          <p:cNvPr id="10" name="Line 5"/>
          <p:cNvSpPr>
            <a:spLocks noChangeShapeType="1"/>
          </p:cNvSpPr>
          <p:nvPr/>
        </p:nvSpPr>
        <p:spPr bwMode="auto">
          <a:xfrm>
            <a:off x="687387" y="3102193"/>
            <a:ext cx="1009650" cy="0"/>
          </a:xfrm>
          <a:prstGeom prst="line">
            <a:avLst/>
          </a:prstGeom>
          <a:noFill/>
          <a:ln w="25400" cap="flat" cmpd="sng" algn="ctr">
            <a:solidFill>
              <a:schemeClr val="tx1"/>
            </a:solidFill>
            <a:prstDash val="dash"/>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sp>
        <p:nvSpPr>
          <p:cNvPr id="11" name="Line 6"/>
          <p:cNvSpPr>
            <a:spLocks noChangeShapeType="1"/>
          </p:cNvSpPr>
          <p:nvPr/>
        </p:nvSpPr>
        <p:spPr bwMode="auto">
          <a:xfrm>
            <a:off x="2343150" y="3102193"/>
            <a:ext cx="1009650" cy="0"/>
          </a:xfrm>
          <a:prstGeom prst="line">
            <a:avLst/>
          </a:prstGeom>
          <a:noFill/>
          <a:ln w="25400" cap="flat" cmpd="sng" algn="ctr">
            <a:solidFill>
              <a:srgbClr val="000000"/>
            </a:solidFill>
            <a:prstDash val="dash"/>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sp>
        <p:nvSpPr>
          <p:cNvPr id="14" name="Oval 7"/>
          <p:cNvSpPr>
            <a:spLocks noChangeArrowheads="1"/>
          </p:cNvSpPr>
          <p:nvPr/>
        </p:nvSpPr>
        <p:spPr bwMode="auto">
          <a:xfrm>
            <a:off x="1697037" y="2779931"/>
            <a:ext cx="647700" cy="647700"/>
          </a:xfrm>
          <a:prstGeom prst="ellipse">
            <a:avLst/>
          </a:prstGeom>
          <a:noFill/>
          <a:ln w="25400" cap="flat" cmpd="sng" algn="ctr">
            <a:solidFill>
              <a:schemeClr val="tx1"/>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15" name="Object 8"/>
          <p:cNvGraphicFramePr>
            <a:graphicFrameLocks noChangeAspect="1"/>
          </p:cNvGraphicFramePr>
          <p:nvPr/>
        </p:nvGraphicFramePr>
        <p:xfrm>
          <a:off x="1951037" y="2797393"/>
          <a:ext cx="131763" cy="230188"/>
        </p:xfrm>
        <a:graphic>
          <a:graphicData uri="http://schemas.openxmlformats.org/presentationml/2006/ole">
            <p:oleObj spid="_x0000_s3726339" name="Equation" r:id="rId3" imgW="101600" imgH="177800" progId="Equation.DSMT4">
              <p:embed/>
            </p:oleObj>
          </a:graphicData>
        </a:graphic>
      </p:graphicFrame>
      <p:graphicFrame>
        <p:nvGraphicFramePr>
          <p:cNvPr id="16" name="Object 9"/>
          <p:cNvGraphicFramePr>
            <a:graphicFrameLocks noChangeAspect="1"/>
          </p:cNvGraphicFramePr>
          <p:nvPr/>
        </p:nvGraphicFramePr>
        <p:xfrm>
          <a:off x="1946275" y="3129710"/>
          <a:ext cx="165100" cy="280988"/>
        </p:xfrm>
        <a:graphic>
          <a:graphicData uri="http://schemas.openxmlformats.org/presentationml/2006/ole">
            <p:oleObj spid="_x0000_s3726340" name="Equation" r:id="rId4" imgW="127000" imgH="215900" progId="Equation.DSMT4">
              <p:embed/>
            </p:oleObj>
          </a:graphicData>
        </a:graphic>
      </p:graphicFrame>
      <p:sp>
        <p:nvSpPr>
          <p:cNvPr id="17" name="Oval 10"/>
          <p:cNvSpPr>
            <a:spLocks noChangeArrowheads="1"/>
          </p:cNvSpPr>
          <p:nvPr/>
        </p:nvSpPr>
        <p:spPr bwMode="auto">
          <a:xfrm>
            <a:off x="2311400" y="3062506"/>
            <a:ext cx="71437" cy="73025"/>
          </a:xfrm>
          <a:prstGeom prst="ellipse">
            <a:avLst/>
          </a:prstGeom>
          <a:solidFill>
            <a:schemeClr val="tx1"/>
          </a:solidFill>
          <a:ln w="25400" cap="flat" cmpd="sng" algn="ctr">
            <a:solidFill>
              <a:srgbClr val="000000"/>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sp>
        <p:nvSpPr>
          <p:cNvPr id="18" name="Oval 11"/>
          <p:cNvSpPr>
            <a:spLocks noChangeArrowheads="1"/>
          </p:cNvSpPr>
          <p:nvPr/>
        </p:nvSpPr>
        <p:spPr bwMode="auto">
          <a:xfrm>
            <a:off x="1657350" y="3062506"/>
            <a:ext cx="71437" cy="73025"/>
          </a:xfrm>
          <a:prstGeom prst="ellipse">
            <a:avLst/>
          </a:prstGeom>
          <a:solidFill>
            <a:schemeClr val="tx1"/>
          </a:solidFill>
          <a:ln w="25400" cap="flat" cmpd="sng" algn="ctr">
            <a:solidFill>
              <a:srgbClr val="000000"/>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19" name="Object 14"/>
          <p:cNvGraphicFramePr>
            <a:graphicFrameLocks noChangeAspect="1"/>
          </p:cNvGraphicFramePr>
          <p:nvPr/>
        </p:nvGraphicFramePr>
        <p:xfrm>
          <a:off x="1047750" y="2825968"/>
          <a:ext cx="214312" cy="214313"/>
        </p:xfrm>
        <a:graphic>
          <a:graphicData uri="http://schemas.openxmlformats.org/presentationml/2006/ole">
            <p:oleObj spid="_x0000_s3726341" name="Equation" r:id="rId5" imgW="165100" imgH="165100" progId="Equation.DSMT4">
              <p:embed/>
            </p:oleObj>
          </a:graphicData>
        </a:graphic>
      </p:graphicFrame>
      <p:graphicFrame>
        <p:nvGraphicFramePr>
          <p:cNvPr id="20" name="Object 15"/>
          <p:cNvGraphicFramePr>
            <a:graphicFrameLocks noChangeAspect="1"/>
          </p:cNvGraphicFramePr>
          <p:nvPr/>
        </p:nvGraphicFramePr>
        <p:xfrm>
          <a:off x="2778125" y="2824381"/>
          <a:ext cx="214312" cy="214312"/>
        </p:xfrm>
        <a:graphic>
          <a:graphicData uri="http://schemas.openxmlformats.org/presentationml/2006/ole">
            <p:oleObj spid="_x0000_s3726342" name="Equation" r:id="rId6" imgW="165100" imgH="165100" progId="Equation.DSMT4">
              <p:embed/>
            </p:oleObj>
          </a:graphicData>
        </a:graphic>
      </p:graphicFrame>
      <p:sp>
        <p:nvSpPr>
          <p:cNvPr id="21" name="Line 5"/>
          <p:cNvSpPr>
            <a:spLocks noChangeShapeType="1"/>
          </p:cNvSpPr>
          <p:nvPr/>
        </p:nvSpPr>
        <p:spPr bwMode="auto">
          <a:xfrm>
            <a:off x="685800" y="4321393"/>
            <a:ext cx="2667000" cy="20638"/>
          </a:xfrm>
          <a:prstGeom prst="line">
            <a:avLst/>
          </a:prstGeom>
          <a:noFill/>
          <a:ln w="25400" cap="flat" cmpd="sng" algn="ctr">
            <a:solidFill>
              <a:schemeClr val="tx1"/>
            </a:solidFill>
            <a:prstDash val="dash"/>
            <a:round/>
            <a:headEnd type="none" w="med" len="med"/>
            <a:tailEnd type="none" w="med" len="med"/>
          </a:ln>
          <a:effectLst/>
        </p:spPr>
        <p:txBody>
          <a:bodyPr wrap="square" anchor="ctr">
            <a:prstTxWarp prst="textNoShape">
              <a:avLst/>
            </a:prstTxWarp>
            <a:spAutoFit/>
          </a:bodyPr>
          <a:lstStyle/>
          <a:p>
            <a:endParaRPr lang="en-GB">
              <a:solidFill>
                <a:prstClr val="black"/>
              </a:solidFill>
            </a:endParaRPr>
          </a:p>
        </p:txBody>
      </p:sp>
      <p:sp>
        <p:nvSpPr>
          <p:cNvPr id="23" name="Oval 7"/>
          <p:cNvSpPr>
            <a:spLocks noChangeArrowheads="1"/>
          </p:cNvSpPr>
          <p:nvPr/>
        </p:nvSpPr>
        <p:spPr bwMode="auto">
          <a:xfrm>
            <a:off x="1695450" y="3694331"/>
            <a:ext cx="647700" cy="647700"/>
          </a:xfrm>
          <a:prstGeom prst="ellipse">
            <a:avLst/>
          </a:prstGeom>
          <a:noFill/>
          <a:ln w="25400" cap="flat" cmpd="sng" algn="ctr">
            <a:solidFill>
              <a:schemeClr val="tx1"/>
            </a:solidFill>
            <a:prstDash val="dash"/>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24" name="Object 8"/>
          <p:cNvGraphicFramePr>
            <a:graphicFrameLocks noChangeAspect="1"/>
          </p:cNvGraphicFramePr>
          <p:nvPr/>
        </p:nvGraphicFramePr>
        <p:xfrm>
          <a:off x="1941513" y="3720260"/>
          <a:ext cx="147637" cy="279400"/>
        </p:xfrm>
        <a:graphic>
          <a:graphicData uri="http://schemas.openxmlformats.org/presentationml/2006/ole">
            <p:oleObj spid="_x0000_s3726343" name="Equation" r:id="rId7" imgW="114300" imgH="215900" progId="Equation.DSMT4">
              <p:embed/>
            </p:oleObj>
          </a:graphicData>
        </a:graphic>
      </p:graphicFrame>
      <p:sp>
        <p:nvSpPr>
          <p:cNvPr id="26" name="Oval 10"/>
          <p:cNvSpPr>
            <a:spLocks noChangeArrowheads="1"/>
          </p:cNvSpPr>
          <p:nvPr/>
        </p:nvSpPr>
        <p:spPr bwMode="auto">
          <a:xfrm>
            <a:off x="1981200" y="4296523"/>
            <a:ext cx="71437" cy="73025"/>
          </a:xfrm>
          <a:prstGeom prst="ellipse">
            <a:avLst/>
          </a:prstGeom>
          <a:solidFill>
            <a:schemeClr val="tx1"/>
          </a:solidFill>
          <a:ln w="25400" cap="flat" cmpd="sng" algn="ctr">
            <a:solidFill>
              <a:srgbClr val="000000"/>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28" name="Object 14"/>
          <p:cNvGraphicFramePr>
            <a:graphicFrameLocks noChangeAspect="1"/>
          </p:cNvGraphicFramePr>
          <p:nvPr/>
        </p:nvGraphicFramePr>
        <p:xfrm>
          <a:off x="1046163" y="4045168"/>
          <a:ext cx="214312" cy="214313"/>
        </p:xfrm>
        <a:graphic>
          <a:graphicData uri="http://schemas.openxmlformats.org/presentationml/2006/ole">
            <p:oleObj spid="_x0000_s3726345" name="Equation" r:id="rId8" imgW="165100" imgH="165100" progId="Equation.DSMT4">
              <p:embed/>
            </p:oleObj>
          </a:graphicData>
        </a:graphic>
      </p:graphicFrame>
      <p:graphicFrame>
        <p:nvGraphicFramePr>
          <p:cNvPr id="29" name="Object 15"/>
          <p:cNvGraphicFramePr>
            <a:graphicFrameLocks noChangeAspect="1"/>
          </p:cNvGraphicFramePr>
          <p:nvPr/>
        </p:nvGraphicFramePr>
        <p:xfrm>
          <a:off x="2776538" y="4043581"/>
          <a:ext cx="214312" cy="214312"/>
        </p:xfrm>
        <a:graphic>
          <a:graphicData uri="http://schemas.openxmlformats.org/presentationml/2006/ole">
            <p:oleObj spid="_x0000_s3726346" name="Equation" r:id="rId9" imgW="165100" imgH="165100" progId="Equation.DSMT4">
              <p:embed/>
            </p:oleObj>
          </a:graphicData>
        </a:graphic>
      </p:graphicFrame>
      <p:sp>
        <p:nvSpPr>
          <p:cNvPr id="30" name="TextBox 29"/>
          <p:cNvSpPr txBox="1"/>
          <p:nvPr/>
        </p:nvSpPr>
        <p:spPr>
          <a:xfrm>
            <a:off x="152400" y="4673024"/>
            <a:ext cx="4191000" cy="584776"/>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Contrary to the SM, 3</a:t>
            </a:r>
            <a:r>
              <a:rPr lang="en-GB" sz="1600" baseline="30000" dirty="0" smtClean="0">
                <a:solidFill>
                  <a:schemeClr val="tx1">
                    <a:lumMod val="85000"/>
                    <a:lumOff val="15000"/>
                  </a:schemeClr>
                </a:solidFill>
                <a:latin typeface="Trebuchet MS"/>
                <a:cs typeface="Trebuchet MS"/>
              </a:rPr>
              <a:t>rd</a:t>
            </a:r>
            <a:r>
              <a:rPr lang="en-GB" sz="1600" dirty="0" smtClean="0">
                <a:solidFill>
                  <a:schemeClr val="tx1">
                    <a:lumMod val="85000"/>
                    <a:lumOff val="15000"/>
                  </a:schemeClr>
                </a:solidFill>
                <a:latin typeface="Trebuchet MS"/>
                <a:cs typeface="Trebuchet MS"/>
              </a:rPr>
              <a:t> generation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are lighter than 1</a:t>
            </a:r>
            <a:r>
              <a:rPr lang="en-GB" sz="1600" baseline="30000" dirty="0" smtClean="0">
                <a:solidFill>
                  <a:schemeClr val="tx1">
                    <a:lumMod val="85000"/>
                    <a:lumOff val="15000"/>
                  </a:schemeClr>
                </a:solidFill>
                <a:latin typeface="Trebuchet MS"/>
                <a:cs typeface="Trebuchet MS"/>
              </a:rPr>
              <a:t>st</a:t>
            </a:r>
            <a:r>
              <a:rPr lang="en-GB" sz="1600" dirty="0" smtClean="0">
                <a:solidFill>
                  <a:schemeClr val="tx1">
                    <a:lumMod val="85000"/>
                    <a:lumOff val="15000"/>
                  </a:schemeClr>
                </a:solidFill>
                <a:latin typeface="Trebuchet MS"/>
                <a:cs typeface="Trebuchet MS"/>
              </a:rPr>
              <a:t> and 2</a:t>
            </a:r>
            <a:r>
              <a:rPr lang="en-GB" sz="1600" baseline="30000" dirty="0" smtClean="0">
                <a:solidFill>
                  <a:schemeClr val="tx1">
                    <a:lumMod val="85000"/>
                    <a:lumOff val="15000"/>
                  </a:schemeClr>
                </a:solidFill>
                <a:latin typeface="Trebuchet MS"/>
                <a:cs typeface="Trebuchet MS"/>
              </a:rPr>
              <a:t>nd</a:t>
            </a:r>
            <a:r>
              <a:rPr lang="en-GB" sz="1600" dirty="0" smtClean="0">
                <a:solidFill>
                  <a:schemeClr val="tx1">
                    <a:lumMod val="85000"/>
                    <a:lumOff val="15000"/>
                  </a:schemeClr>
                </a:solidFill>
                <a:latin typeface="Trebuchet MS"/>
                <a:cs typeface="Trebuchet MS"/>
              </a:rPr>
              <a:t> generations</a:t>
            </a: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10"/>
          <p:cNvSpPr>
            <a:spLocks noChangeArrowheads="1"/>
          </p:cNvSpPr>
          <p:nvPr/>
        </p:nvSpPr>
        <p:spPr bwMode="auto">
          <a:xfrm>
            <a:off x="1466850" y="1673225"/>
            <a:ext cx="6165850" cy="4230688"/>
          </a:xfrm>
          <a:prstGeom prst="rect">
            <a:avLst/>
          </a:prstGeom>
          <a:solidFill>
            <a:srgbClr val="FFFFFF">
              <a:alpha val="77000"/>
            </a:srgbClr>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6" name="Oval 12"/>
          <p:cNvSpPr>
            <a:spLocks noChangeArrowheads="1"/>
          </p:cNvSpPr>
          <p:nvPr/>
        </p:nvSpPr>
        <p:spPr bwMode="auto">
          <a:xfrm>
            <a:off x="3830638" y="3585303"/>
            <a:ext cx="579437"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aphicFrame>
        <p:nvGraphicFramePr>
          <p:cNvPr id="7" name="Object 2"/>
          <p:cNvGraphicFramePr>
            <a:graphicFrameLocks noChangeAspect="1"/>
          </p:cNvGraphicFramePr>
          <p:nvPr/>
        </p:nvGraphicFramePr>
        <p:xfrm>
          <a:off x="3844925" y="3619500"/>
          <a:ext cx="579438" cy="412750"/>
        </p:xfrm>
        <a:graphic>
          <a:graphicData uri="http://schemas.openxmlformats.org/presentationml/2006/ole">
            <p:oleObj spid="_x0000_s547842" name="Equation" r:id="rId3" imgW="266400" imgH="190440" progId="Equation.DSMT4">
              <p:embed/>
            </p:oleObj>
          </a:graphicData>
        </a:graphic>
      </p:graphicFrame>
      <p:sp>
        <p:nvSpPr>
          <p:cNvPr id="8" name="Oval 14"/>
          <p:cNvSpPr>
            <a:spLocks noChangeArrowheads="1"/>
          </p:cNvSpPr>
          <p:nvPr/>
        </p:nvSpPr>
        <p:spPr bwMode="auto">
          <a:xfrm>
            <a:off x="2025650" y="3585303"/>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9" name="Oval 15"/>
          <p:cNvSpPr>
            <a:spLocks noChangeArrowheads="1"/>
          </p:cNvSpPr>
          <p:nvPr/>
        </p:nvSpPr>
        <p:spPr bwMode="auto">
          <a:xfrm>
            <a:off x="4730750" y="3585303"/>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0" name="Oval 16"/>
          <p:cNvSpPr>
            <a:spLocks noChangeArrowheads="1"/>
          </p:cNvSpPr>
          <p:nvPr/>
        </p:nvSpPr>
        <p:spPr bwMode="auto">
          <a:xfrm>
            <a:off x="6530975" y="3585303"/>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1" name="Oval 17"/>
          <p:cNvSpPr>
            <a:spLocks noChangeArrowheads="1"/>
          </p:cNvSpPr>
          <p:nvPr/>
        </p:nvSpPr>
        <p:spPr bwMode="auto">
          <a:xfrm>
            <a:off x="5761038" y="2280378"/>
            <a:ext cx="579437"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2" name="Oval 18"/>
          <p:cNvSpPr>
            <a:spLocks noChangeArrowheads="1"/>
          </p:cNvSpPr>
          <p:nvPr/>
        </p:nvSpPr>
        <p:spPr bwMode="auto">
          <a:xfrm>
            <a:off x="2835275" y="2280378"/>
            <a:ext cx="579438"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aphicFrame>
        <p:nvGraphicFramePr>
          <p:cNvPr id="14" name="Object 4"/>
          <p:cNvGraphicFramePr>
            <a:graphicFrameLocks noChangeAspect="1"/>
          </p:cNvGraphicFramePr>
          <p:nvPr/>
        </p:nvGraphicFramePr>
        <p:xfrm>
          <a:off x="5895975" y="2347913"/>
          <a:ext cx="339725" cy="433387"/>
        </p:xfrm>
        <a:graphic>
          <a:graphicData uri="http://schemas.openxmlformats.org/presentationml/2006/ole">
            <p:oleObj spid="_x0000_s547844" name="Equation" r:id="rId4" imgW="139680" imgH="177480" progId="Equation.DSMT4">
              <p:embed/>
            </p:oleObj>
          </a:graphicData>
        </a:graphic>
      </p:graphicFrame>
      <p:graphicFrame>
        <p:nvGraphicFramePr>
          <p:cNvPr id="15" name="Object 5"/>
          <p:cNvGraphicFramePr>
            <a:graphicFrameLocks noChangeAspect="1"/>
          </p:cNvGraphicFramePr>
          <p:nvPr/>
        </p:nvGraphicFramePr>
        <p:xfrm>
          <a:off x="2160588" y="3668713"/>
          <a:ext cx="339725" cy="401637"/>
        </p:xfrm>
        <a:graphic>
          <a:graphicData uri="http://schemas.openxmlformats.org/presentationml/2006/ole">
            <p:oleObj spid="_x0000_s547845" name="Equation" r:id="rId5" imgW="139700" imgH="165100" progId="Equation.DSMT4">
              <p:embed/>
            </p:oleObj>
          </a:graphicData>
        </a:graphic>
      </p:graphicFrame>
      <p:graphicFrame>
        <p:nvGraphicFramePr>
          <p:cNvPr id="17" name="Object 7"/>
          <p:cNvGraphicFramePr>
            <a:graphicFrameLocks noChangeAspect="1"/>
          </p:cNvGraphicFramePr>
          <p:nvPr/>
        </p:nvGraphicFramePr>
        <p:xfrm>
          <a:off x="6787847" y="3627438"/>
          <a:ext cx="339725" cy="431800"/>
        </p:xfrm>
        <a:graphic>
          <a:graphicData uri="http://schemas.openxmlformats.org/presentationml/2006/ole">
            <p:oleObj spid="_x0000_s547846" name="Equation" r:id="rId6" imgW="139700" imgH="177800" progId="Equation.DSMT4">
              <p:embed/>
            </p:oleObj>
          </a:graphicData>
        </a:graphic>
      </p:graphicFrame>
      <p:sp>
        <p:nvSpPr>
          <p:cNvPr id="18" name="Oval 24"/>
          <p:cNvSpPr>
            <a:spLocks noChangeArrowheads="1"/>
          </p:cNvSpPr>
          <p:nvPr/>
        </p:nvSpPr>
        <p:spPr bwMode="auto">
          <a:xfrm>
            <a:off x="4287838" y="4863241"/>
            <a:ext cx="579437" cy="522418"/>
          </a:xfrm>
          <a:prstGeom prst="ellipse">
            <a:avLst/>
          </a:prstGeom>
          <a:solidFill>
            <a:srgbClr val="FFFFFF"/>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19" name="Oval 25"/>
          <p:cNvSpPr>
            <a:spLocks noChangeArrowheads="1"/>
          </p:cNvSpPr>
          <p:nvPr/>
        </p:nvSpPr>
        <p:spPr bwMode="auto">
          <a:xfrm>
            <a:off x="4287838" y="4866416"/>
            <a:ext cx="579437" cy="522418"/>
          </a:xfrm>
          <a:prstGeom prst="ellipse">
            <a:avLst/>
          </a:prstGeom>
          <a:solidFill>
            <a:srgbClr val="FFFF00"/>
          </a:solidFill>
          <a:ln w="3175">
            <a:solidFill>
              <a:srgbClr val="808080"/>
            </a:solidFill>
            <a:round/>
            <a:headEnd/>
            <a:tailEnd/>
          </a:ln>
          <a:effectLst/>
        </p:spPr>
        <p:txBody>
          <a:bodyPr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aphicFrame>
        <p:nvGraphicFramePr>
          <p:cNvPr id="20" name="Object 8"/>
          <p:cNvGraphicFramePr>
            <a:graphicFrameLocks noChangeAspect="1"/>
          </p:cNvGraphicFramePr>
          <p:nvPr/>
        </p:nvGraphicFramePr>
        <p:xfrm>
          <a:off x="4352925" y="4903788"/>
          <a:ext cx="461963" cy="409575"/>
        </p:xfrm>
        <a:graphic>
          <a:graphicData uri="http://schemas.openxmlformats.org/presentationml/2006/ole">
            <p:oleObj spid="_x0000_s547847" name="Equation" r:id="rId7" imgW="215640" imgH="190440" progId="Equation.DSMT4">
              <p:embed/>
            </p:oleObj>
          </a:graphicData>
        </a:graphic>
      </p:graphicFrame>
      <p:cxnSp>
        <p:nvCxnSpPr>
          <p:cNvPr id="22" name="AutoShape 29"/>
          <p:cNvCxnSpPr>
            <a:cxnSpLocks noChangeShapeType="1"/>
          </p:cNvCxnSpPr>
          <p:nvPr/>
        </p:nvCxnSpPr>
        <p:spPr bwMode="auto">
          <a:xfrm rot="10800000" flipV="1">
            <a:off x="2520950" y="2541588"/>
            <a:ext cx="3240088" cy="1103312"/>
          </a:xfrm>
          <a:prstGeom prst="curvedConnector2">
            <a:avLst/>
          </a:prstGeom>
          <a:noFill/>
          <a:ln w="25400">
            <a:solidFill>
              <a:srgbClr val="4D4D4D"/>
            </a:solidFill>
            <a:round/>
            <a:headEnd type="oval" w="med" len="med"/>
            <a:tailEnd type="oval" w="med" len="med"/>
          </a:ln>
        </p:spPr>
      </p:cxnSp>
      <p:cxnSp>
        <p:nvCxnSpPr>
          <p:cNvPr id="23" name="AutoShape 30"/>
          <p:cNvCxnSpPr>
            <a:cxnSpLocks noChangeShapeType="1"/>
          </p:cNvCxnSpPr>
          <p:nvPr/>
        </p:nvCxnSpPr>
        <p:spPr bwMode="auto">
          <a:xfrm rot="10800000">
            <a:off x="2605088" y="3846513"/>
            <a:ext cx="1225550" cy="0"/>
          </a:xfrm>
          <a:prstGeom prst="straightConnector1">
            <a:avLst/>
          </a:prstGeom>
          <a:noFill/>
          <a:ln w="25400">
            <a:solidFill>
              <a:srgbClr val="4D4D4D"/>
            </a:solidFill>
            <a:round/>
            <a:headEnd type="oval" w="med" len="med"/>
            <a:tailEnd type="oval" w="med" len="med"/>
          </a:ln>
        </p:spPr>
      </p:cxnSp>
      <p:cxnSp>
        <p:nvCxnSpPr>
          <p:cNvPr id="24" name="AutoShape 31"/>
          <p:cNvCxnSpPr>
            <a:cxnSpLocks noChangeShapeType="1"/>
          </p:cNvCxnSpPr>
          <p:nvPr/>
        </p:nvCxnSpPr>
        <p:spPr bwMode="auto">
          <a:xfrm rot="16200000" flipH="1">
            <a:off x="4119563" y="3843337"/>
            <a:ext cx="1588" cy="411163"/>
          </a:xfrm>
          <a:prstGeom prst="curvedConnector3">
            <a:avLst>
              <a:gd name="adj1" fmla="val 32800000"/>
            </a:avLst>
          </a:prstGeom>
          <a:noFill/>
          <a:ln w="25400">
            <a:solidFill>
              <a:srgbClr val="AE5252"/>
            </a:solidFill>
            <a:round/>
            <a:headEnd type="oval" w="med" len="med"/>
            <a:tailEnd type="oval" w="med" len="med"/>
          </a:ln>
        </p:spPr>
      </p:cxnSp>
      <p:cxnSp>
        <p:nvCxnSpPr>
          <p:cNvPr id="25" name="AutoShape 32"/>
          <p:cNvCxnSpPr>
            <a:cxnSpLocks noChangeShapeType="1"/>
          </p:cNvCxnSpPr>
          <p:nvPr/>
        </p:nvCxnSpPr>
        <p:spPr bwMode="auto">
          <a:xfrm rot="10800000">
            <a:off x="4410075" y="3846513"/>
            <a:ext cx="320675" cy="0"/>
          </a:xfrm>
          <a:prstGeom prst="straightConnector1">
            <a:avLst/>
          </a:prstGeom>
          <a:noFill/>
          <a:ln w="25400">
            <a:solidFill>
              <a:srgbClr val="AE5252"/>
            </a:solidFill>
            <a:round/>
            <a:headEnd type="oval" w="med" len="med"/>
            <a:tailEnd type="oval" w="med" len="med"/>
          </a:ln>
        </p:spPr>
      </p:cxnSp>
      <p:cxnSp>
        <p:nvCxnSpPr>
          <p:cNvPr id="30" name="AutoShape 37"/>
          <p:cNvCxnSpPr>
            <a:cxnSpLocks noChangeShapeType="1"/>
          </p:cNvCxnSpPr>
          <p:nvPr/>
        </p:nvCxnSpPr>
        <p:spPr bwMode="auto">
          <a:xfrm rot="5400000" flipH="1">
            <a:off x="6070601" y="2811462"/>
            <a:ext cx="1020762" cy="481013"/>
          </a:xfrm>
          <a:prstGeom prst="curvedConnector2">
            <a:avLst/>
          </a:prstGeom>
          <a:noFill/>
          <a:ln w="25400">
            <a:solidFill>
              <a:srgbClr val="253A7D"/>
            </a:solidFill>
            <a:round/>
            <a:headEnd type="oval" w="med" len="med"/>
            <a:tailEnd type="oval" w="med" len="med"/>
          </a:ln>
        </p:spPr>
      </p:cxnSp>
      <p:cxnSp>
        <p:nvCxnSpPr>
          <p:cNvPr id="31" name="AutoShape 38"/>
          <p:cNvCxnSpPr>
            <a:cxnSpLocks noChangeShapeType="1"/>
          </p:cNvCxnSpPr>
          <p:nvPr/>
        </p:nvCxnSpPr>
        <p:spPr bwMode="auto">
          <a:xfrm rot="16200000" flipH="1">
            <a:off x="6819900" y="3843338"/>
            <a:ext cx="1588" cy="411162"/>
          </a:xfrm>
          <a:prstGeom prst="curvedConnector3">
            <a:avLst>
              <a:gd name="adj1" fmla="val 32800000"/>
            </a:avLst>
          </a:prstGeom>
          <a:noFill/>
          <a:ln w="25400">
            <a:solidFill>
              <a:srgbClr val="253A7D"/>
            </a:solidFill>
            <a:round/>
            <a:headEnd type="oval" w="med" len="med"/>
            <a:tailEnd type="oval" w="med" len="med"/>
          </a:ln>
        </p:spPr>
      </p:cxnSp>
      <p:cxnSp>
        <p:nvCxnSpPr>
          <p:cNvPr id="32" name="AutoShape 39"/>
          <p:cNvCxnSpPr>
            <a:cxnSpLocks noChangeShapeType="1"/>
          </p:cNvCxnSpPr>
          <p:nvPr/>
        </p:nvCxnSpPr>
        <p:spPr bwMode="auto">
          <a:xfrm rot="16200000" flipH="1">
            <a:off x="2557463" y="3394075"/>
            <a:ext cx="2298700" cy="1162050"/>
          </a:xfrm>
          <a:prstGeom prst="curvedConnector2">
            <a:avLst/>
          </a:prstGeom>
          <a:noFill/>
          <a:ln w="25400">
            <a:solidFill>
              <a:srgbClr val="285E3E"/>
            </a:solidFill>
            <a:round/>
            <a:headEnd type="oval" w="med" len="med"/>
            <a:tailEnd type="oval" w="med" len="med"/>
          </a:ln>
        </p:spPr>
      </p:cxnSp>
      <p:cxnSp>
        <p:nvCxnSpPr>
          <p:cNvPr id="33" name="AutoShape 40"/>
          <p:cNvCxnSpPr>
            <a:cxnSpLocks noChangeShapeType="1"/>
          </p:cNvCxnSpPr>
          <p:nvPr/>
        </p:nvCxnSpPr>
        <p:spPr bwMode="auto">
          <a:xfrm rot="10800000" flipV="1">
            <a:off x="4578350" y="3846513"/>
            <a:ext cx="152400" cy="993775"/>
          </a:xfrm>
          <a:prstGeom prst="curvedConnector2">
            <a:avLst/>
          </a:prstGeom>
          <a:noFill/>
          <a:ln w="25400">
            <a:solidFill>
              <a:srgbClr val="285E3E"/>
            </a:solidFill>
            <a:round/>
            <a:headEnd type="oval" w="med" len="med"/>
            <a:tailEnd type="oval" w="med" len="med"/>
          </a:ln>
        </p:spPr>
      </p:cxnSp>
      <p:cxnSp>
        <p:nvCxnSpPr>
          <p:cNvPr id="34" name="AutoShape 41"/>
          <p:cNvCxnSpPr>
            <a:cxnSpLocks noChangeShapeType="1"/>
          </p:cNvCxnSpPr>
          <p:nvPr/>
        </p:nvCxnSpPr>
        <p:spPr bwMode="auto">
          <a:xfrm>
            <a:off x="4410075" y="3846513"/>
            <a:ext cx="168275" cy="993775"/>
          </a:xfrm>
          <a:prstGeom prst="curvedConnector2">
            <a:avLst/>
          </a:prstGeom>
          <a:noFill/>
          <a:ln w="25400">
            <a:solidFill>
              <a:srgbClr val="285E3E"/>
            </a:solidFill>
            <a:round/>
            <a:headEnd type="oval" w="med" len="med"/>
            <a:tailEnd type="oval" w="med" len="med"/>
          </a:ln>
        </p:spPr>
      </p:cxnSp>
      <p:cxnSp>
        <p:nvCxnSpPr>
          <p:cNvPr id="35" name="AutoShape 42"/>
          <p:cNvCxnSpPr>
            <a:cxnSpLocks noChangeShapeType="1"/>
          </p:cNvCxnSpPr>
          <p:nvPr/>
        </p:nvCxnSpPr>
        <p:spPr bwMode="auto">
          <a:xfrm rot="5400000">
            <a:off x="4294982" y="3353593"/>
            <a:ext cx="2343150" cy="1198563"/>
          </a:xfrm>
          <a:prstGeom prst="curvedConnector2">
            <a:avLst/>
          </a:prstGeom>
          <a:noFill/>
          <a:ln w="25400">
            <a:solidFill>
              <a:srgbClr val="285E3E"/>
            </a:solidFill>
            <a:round/>
            <a:headEnd type="oval" w="med" len="med"/>
            <a:tailEnd type="oval" w="med" len="med"/>
          </a:ln>
        </p:spPr>
      </p:cxnSp>
      <p:sp>
        <p:nvSpPr>
          <p:cNvPr id="36" name="Text Box 44"/>
          <p:cNvSpPr txBox="1">
            <a:spLocks noChangeArrowheads="1"/>
          </p:cNvSpPr>
          <p:nvPr/>
        </p:nvSpPr>
        <p:spPr bwMode="auto">
          <a:xfrm>
            <a:off x="250825" y="1673225"/>
            <a:ext cx="2206625" cy="339725"/>
          </a:xfrm>
          <a:prstGeom prst="rect">
            <a:avLst/>
          </a:prstGeom>
          <a:solidFill>
            <a:srgbClr val="FFFFFF">
              <a:alpha val="89000"/>
            </a:srgbClr>
          </a:solidFill>
          <a:ln w="3175">
            <a:solidFill>
              <a:srgbClr val="D52929"/>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D52929"/>
                </a:solidFill>
                <a:latin typeface="Trebuchet MS"/>
                <a:cs typeface="Trebuchet MS"/>
              </a:rPr>
              <a:t>6 quark masses</a:t>
            </a:r>
            <a:endParaRPr lang="en-GB" sz="1600" b="1" i="1" kern="0" dirty="0">
              <a:solidFill>
                <a:srgbClr val="D52929"/>
              </a:solidFill>
              <a:latin typeface="Trebuchet MS"/>
              <a:cs typeface="Trebuchet MS"/>
            </a:endParaRPr>
          </a:p>
        </p:txBody>
      </p:sp>
      <p:sp>
        <p:nvSpPr>
          <p:cNvPr id="37" name="Text Box 45"/>
          <p:cNvSpPr txBox="1">
            <a:spLocks noChangeArrowheads="1"/>
          </p:cNvSpPr>
          <p:nvPr/>
        </p:nvSpPr>
        <p:spPr bwMode="auto">
          <a:xfrm>
            <a:off x="250825" y="2112963"/>
            <a:ext cx="2206625" cy="339725"/>
          </a:xfrm>
          <a:prstGeom prst="rect">
            <a:avLst/>
          </a:prstGeom>
          <a:solidFill>
            <a:srgbClr val="FFFFFF">
              <a:alpha val="89000"/>
            </a:srgbClr>
          </a:solidFill>
          <a:ln w="3175">
            <a:solidFill>
              <a:srgbClr val="D52929"/>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D52929"/>
                </a:solidFill>
                <a:latin typeface="Trebuchet MS"/>
                <a:cs typeface="Trebuchet MS"/>
              </a:rPr>
              <a:t>3 lepton masses</a:t>
            </a:r>
            <a:endParaRPr lang="en-GB" sz="1600" b="1" i="1" kern="0" dirty="0">
              <a:solidFill>
                <a:srgbClr val="D52929"/>
              </a:solidFill>
              <a:latin typeface="Trebuchet MS"/>
              <a:cs typeface="Trebuchet MS"/>
            </a:endParaRPr>
          </a:p>
        </p:txBody>
      </p:sp>
      <p:sp>
        <p:nvSpPr>
          <p:cNvPr id="38" name="Text Box 46"/>
          <p:cNvSpPr txBox="1">
            <a:spLocks noChangeArrowheads="1"/>
          </p:cNvSpPr>
          <p:nvPr/>
        </p:nvSpPr>
        <p:spPr bwMode="auto">
          <a:xfrm>
            <a:off x="250825" y="2889250"/>
            <a:ext cx="2338388" cy="584200"/>
          </a:xfrm>
          <a:prstGeom prst="rect">
            <a:avLst/>
          </a:prstGeom>
          <a:solidFill>
            <a:srgbClr val="FFFFFF">
              <a:alpha val="89000"/>
            </a:srgbClr>
          </a:solidFill>
          <a:ln w="3175">
            <a:solidFill>
              <a:srgbClr val="4D4D4D"/>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4D4D4D"/>
                </a:solidFill>
                <a:latin typeface="Trebuchet MS"/>
                <a:cs typeface="Trebuchet MS"/>
              </a:rPr>
              <a:t>1</a:t>
            </a:r>
            <a:r>
              <a:rPr lang="en-GB" sz="1600" b="1" i="1" kern="0" dirty="0" smtClean="0">
                <a:solidFill>
                  <a:srgbClr val="4D4D4D"/>
                </a:solidFill>
                <a:latin typeface="Trebuchet MS"/>
                <a:cs typeface="Trebuchet MS"/>
                <a:sym typeface="Wingdings" charset="2"/>
              </a:rPr>
              <a:t> EM coupling </a:t>
            </a:r>
          </a:p>
          <a:p>
            <a:pPr defTabSz="914400" fontAlgn="auto">
              <a:spcBef>
                <a:spcPts val="0"/>
              </a:spcBef>
              <a:spcAft>
                <a:spcPts val="0"/>
              </a:spcAft>
              <a:defRPr/>
            </a:pPr>
            <a:r>
              <a:rPr lang="en-GB" sz="1600" b="1" i="1" kern="0" dirty="0" smtClean="0">
                <a:solidFill>
                  <a:srgbClr val="4D4D4D"/>
                </a:solidFill>
                <a:latin typeface="Trebuchet MS"/>
                <a:cs typeface="Trebuchet MS"/>
                <a:sym typeface="Wingdings" charset="2"/>
              </a:rPr>
              <a:t>(</a:t>
            </a:r>
            <a:r>
              <a:rPr lang="en-GB" sz="1600" b="1" i="1" kern="0" dirty="0" err="1" smtClean="0">
                <a:solidFill>
                  <a:srgbClr val="4D4D4D"/>
                </a:solidFill>
                <a:latin typeface="Trebuchet MS"/>
                <a:cs typeface="Trebuchet MS"/>
                <a:sym typeface="Wingdings" charset="2"/>
              </a:rPr>
              <a:t>massless</a:t>
            </a:r>
            <a:r>
              <a:rPr lang="en-GB" sz="1600" b="1" i="1" kern="0" dirty="0" smtClean="0">
                <a:solidFill>
                  <a:srgbClr val="4D4D4D"/>
                </a:solidFill>
                <a:latin typeface="Trebuchet MS"/>
                <a:cs typeface="Trebuchet MS"/>
                <a:sym typeface="Wingdings" charset="2"/>
              </a:rPr>
              <a:t> Photon)</a:t>
            </a:r>
            <a:endParaRPr lang="en-GB" sz="1600" b="1" i="1" kern="0" dirty="0">
              <a:solidFill>
                <a:srgbClr val="4D4D4D"/>
              </a:solidFill>
              <a:latin typeface="Trebuchet MS"/>
              <a:cs typeface="Trebuchet MS"/>
              <a:sym typeface="Wingdings" charset="2"/>
            </a:endParaRPr>
          </a:p>
        </p:txBody>
      </p:sp>
      <p:sp>
        <p:nvSpPr>
          <p:cNvPr id="40" name="Text Box 48"/>
          <p:cNvSpPr txBox="1">
            <a:spLocks noChangeArrowheads="1"/>
          </p:cNvSpPr>
          <p:nvPr/>
        </p:nvSpPr>
        <p:spPr bwMode="auto">
          <a:xfrm>
            <a:off x="6057900" y="2889250"/>
            <a:ext cx="2339975" cy="584200"/>
          </a:xfrm>
          <a:prstGeom prst="rect">
            <a:avLst/>
          </a:prstGeom>
          <a:solidFill>
            <a:srgbClr val="FFFFFF">
              <a:alpha val="89000"/>
            </a:srgbClr>
          </a:solidFill>
          <a:ln w="3175">
            <a:solidFill>
              <a:srgbClr val="253A7D"/>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253A7D"/>
                </a:solidFill>
                <a:latin typeface="Trebuchet MS"/>
                <a:cs typeface="Trebuchet MS"/>
              </a:rPr>
              <a:t>1 strong coupling</a:t>
            </a:r>
          </a:p>
          <a:p>
            <a:pPr defTabSz="914400" fontAlgn="auto">
              <a:spcBef>
                <a:spcPts val="0"/>
              </a:spcBef>
              <a:spcAft>
                <a:spcPts val="0"/>
              </a:spcAft>
              <a:defRPr/>
            </a:pPr>
            <a:r>
              <a:rPr lang="en-GB" sz="1600" b="1" i="1" kern="0" dirty="0" smtClean="0">
                <a:solidFill>
                  <a:srgbClr val="253A7D"/>
                </a:solidFill>
                <a:latin typeface="Trebuchet MS"/>
                <a:cs typeface="Trebuchet MS"/>
              </a:rPr>
              <a:t>(</a:t>
            </a:r>
            <a:r>
              <a:rPr lang="en-GB" sz="1600" b="1" i="1" kern="0" dirty="0" err="1" smtClean="0">
                <a:solidFill>
                  <a:srgbClr val="253A7D"/>
                </a:solidFill>
                <a:latin typeface="Trebuchet MS"/>
                <a:cs typeface="Trebuchet MS"/>
              </a:rPr>
              <a:t>massless</a:t>
            </a:r>
            <a:r>
              <a:rPr lang="en-GB" sz="1600" b="1" i="1" kern="0" dirty="0" smtClean="0">
                <a:solidFill>
                  <a:srgbClr val="253A7D"/>
                </a:solidFill>
                <a:latin typeface="Trebuchet MS"/>
                <a:cs typeface="Trebuchet MS"/>
              </a:rPr>
              <a:t> Gluons)</a:t>
            </a:r>
            <a:endParaRPr lang="en-GB" sz="1600" b="1" i="1" kern="0" dirty="0">
              <a:solidFill>
                <a:srgbClr val="253A7D"/>
              </a:solidFill>
              <a:latin typeface="Trebuchet MS"/>
              <a:cs typeface="Trebuchet MS"/>
              <a:sym typeface="Wingdings" charset="2"/>
            </a:endParaRPr>
          </a:p>
        </p:txBody>
      </p:sp>
      <p:sp>
        <p:nvSpPr>
          <p:cNvPr id="41" name="Text Box 49"/>
          <p:cNvSpPr txBox="1">
            <a:spLocks noChangeArrowheads="1"/>
          </p:cNvSpPr>
          <p:nvPr/>
        </p:nvSpPr>
        <p:spPr bwMode="auto">
          <a:xfrm>
            <a:off x="250825" y="4933950"/>
            <a:ext cx="1935163" cy="339725"/>
          </a:xfrm>
          <a:prstGeom prst="rect">
            <a:avLst/>
          </a:prstGeom>
          <a:solidFill>
            <a:srgbClr val="FFFF00">
              <a:alpha val="89000"/>
            </a:srgbClr>
          </a:solidFill>
          <a:ln w="3175">
            <a:solidFill>
              <a:srgbClr val="285E3E"/>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285E3E"/>
                </a:solidFill>
                <a:latin typeface="Trebuchet MS"/>
                <a:cs typeface="Trebuchet MS"/>
              </a:rPr>
              <a:t>1 Higgs mass </a:t>
            </a:r>
            <a:endParaRPr lang="en-GB" sz="1600" b="1" i="1" kern="0" dirty="0">
              <a:solidFill>
                <a:srgbClr val="285E3E"/>
              </a:solidFill>
              <a:latin typeface="Trebuchet MS"/>
              <a:cs typeface="Trebuchet MS"/>
              <a:sym typeface="Wingdings" charset="2"/>
            </a:endParaRPr>
          </a:p>
        </p:txBody>
      </p:sp>
      <p:sp>
        <p:nvSpPr>
          <p:cNvPr id="42" name="Text Box 50"/>
          <p:cNvSpPr txBox="1">
            <a:spLocks noChangeArrowheads="1"/>
          </p:cNvSpPr>
          <p:nvPr/>
        </p:nvSpPr>
        <p:spPr bwMode="auto">
          <a:xfrm>
            <a:off x="250825" y="5564188"/>
            <a:ext cx="2835275" cy="339725"/>
          </a:xfrm>
          <a:prstGeom prst="rect">
            <a:avLst/>
          </a:prstGeom>
          <a:solidFill>
            <a:srgbClr val="FFFFFF">
              <a:alpha val="89000"/>
            </a:srgbClr>
          </a:solidFill>
          <a:ln w="3175">
            <a:solidFill>
              <a:srgbClr val="333333"/>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09213B">
                    <a:lumMod val="75000"/>
                    <a:lumOff val="25000"/>
                  </a:srgbClr>
                </a:solidFill>
                <a:latin typeface="Trebuchet MS"/>
                <a:cs typeface="Trebuchet MS"/>
              </a:rPr>
              <a:t>4 quark mixing parameters</a:t>
            </a:r>
            <a:endParaRPr lang="en-GB" sz="1600" b="1" i="1" kern="0" dirty="0">
              <a:solidFill>
                <a:srgbClr val="09213B">
                  <a:lumMod val="75000"/>
                  <a:lumOff val="25000"/>
                </a:srgbClr>
              </a:solidFill>
              <a:latin typeface="Trebuchet MS"/>
              <a:cs typeface="Trebuchet MS"/>
            </a:endParaRPr>
          </a:p>
        </p:txBody>
      </p:sp>
      <p:sp>
        <p:nvSpPr>
          <p:cNvPr id="43" name="Text Box 51"/>
          <p:cNvSpPr txBox="1">
            <a:spLocks noChangeArrowheads="1"/>
          </p:cNvSpPr>
          <p:nvPr/>
        </p:nvSpPr>
        <p:spPr bwMode="auto">
          <a:xfrm>
            <a:off x="250825" y="5984875"/>
            <a:ext cx="2835275" cy="339725"/>
          </a:xfrm>
          <a:prstGeom prst="rect">
            <a:avLst/>
          </a:prstGeom>
          <a:solidFill>
            <a:srgbClr val="FFFFFF">
              <a:alpha val="89000"/>
            </a:srgbClr>
          </a:solidFill>
          <a:ln w="3175">
            <a:solidFill>
              <a:srgbClr val="333333"/>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333333"/>
                </a:solidFill>
                <a:latin typeface="Trebuchet MS"/>
                <a:cs typeface="Trebuchet MS"/>
              </a:rPr>
              <a:t>1 CPV QCD parameter ~ 0</a:t>
            </a:r>
            <a:endParaRPr lang="en-GB" sz="1600" b="1" i="1" kern="0" dirty="0">
              <a:solidFill>
                <a:srgbClr val="333333"/>
              </a:solidFill>
              <a:latin typeface="Trebuchet MS"/>
              <a:cs typeface="Trebuchet MS"/>
            </a:endParaRPr>
          </a:p>
        </p:txBody>
      </p:sp>
      <p:sp>
        <p:nvSpPr>
          <p:cNvPr id="44" name="AutoShape 52"/>
          <p:cNvSpPr>
            <a:spLocks/>
          </p:cNvSpPr>
          <p:nvPr/>
        </p:nvSpPr>
        <p:spPr bwMode="auto">
          <a:xfrm>
            <a:off x="3222625" y="4933950"/>
            <a:ext cx="314325" cy="1390649"/>
          </a:xfrm>
          <a:prstGeom prst="rightBrace">
            <a:avLst>
              <a:gd name="adj1" fmla="val 73990"/>
              <a:gd name="adj2" fmla="val 55936"/>
            </a:avLst>
          </a:prstGeom>
          <a:noFill/>
          <a:ln w="34925">
            <a:solidFill>
              <a:srgbClr val="808080"/>
            </a:solidFill>
            <a:round/>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45" name="Text Box 53"/>
          <p:cNvSpPr txBox="1">
            <a:spLocks noChangeArrowheads="1"/>
          </p:cNvSpPr>
          <p:nvPr/>
        </p:nvSpPr>
        <p:spPr bwMode="auto">
          <a:xfrm>
            <a:off x="3671888" y="5495925"/>
            <a:ext cx="4725987" cy="833178"/>
          </a:xfrm>
          <a:prstGeom prst="rect">
            <a:avLst/>
          </a:prstGeom>
          <a:solidFill>
            <a:srgbClr val="FFFFFF">
              <a:alpha val="89000"/>
            </a:srgbClr>
          </a:solidFill>
          <a:ln w="3175">
            <a:solidFill>
              <a:srgbClr val="253A7D"/>
            </a:solidFill>
            <a:miter lim="800000"/>
            <a:headEnd/>
            <a:tailEnd/>
          </a:ln>
          <a:effectLst/>
        </p:spPr>
        <p:txBody>
          <a:bodyPr wrap="square" lIns="90000" tIns="46800" rIns="90000" bIns="46800">
            <a:prstTxWarp prst="textNoShape">
              <a:avLst/>
            </a:prstTxWarp>
            <a:spAutoFit/>
          </a:bodyPr>
          <a:lstStyle/>
          <a:p>
            <a:pPr defTabSz="635000" fontAlgn="auto">
              <a:spcBef>
                <a:spcPts val="0"/>
              </a:spcBef>
              <a:spcAft>
                <a:spcPts val="0"/>
              </a:spcAft>
              <a:buFont typeface="Symbol" charset="2"/>
              <a:buChar char="S"/>
              <a:tabLst>
                <a:tab pos="635000" algn="l"/>
              </a:tabLst>
              <a:defRPr/>
            </a:pPr>
            <a:r>
              <a:rPr lang="en-GB" sz="1600" b="1" kern="0" dirty="0" smtClean="0">
                <a:solidFill>
                  <a:srgbClr val="253A7D"/>
                </a:solidFill>
                <a:latin typeface="Trebuchet MS"/>
                <a:cs typeface="Trebuchet MS"/>
                <a:sym typeface="Symbol" charset="2"/>
              </a:rPr>
              <a:t> = </a:t>
            </a:r>
            <a:r>
              <a:rPr lang="en-GB" sz="1600" b="1" i="1" kern="0" dirty="0" smtClean="0">
                <a:solidFill>
                  <a:srgbClr val="253A7D"/>
                </a:solidFill>
                <a:latin typeface="Trebuchet MS"/>
                <a:cs typeface="Trebuchet MS"/>
              </a:rPr>
              <a:t>20 parameters ?</a:t>
            </a:r>
          </a:p>
          <a:p>
            <a:pPr defTabSz="635000" fontAlgn="auto">
              <a:spcBef>
                <a:spcPts val="0"/>
              </a:spcBef>
              <a:spcAft>
                <a:spcPts val="0"/>
              </a:spcAft>
              <a:tabLst>
                <a:tab pos="635000" algn="l"/>
              </a:tabLst>
              <a:defRPr/>
            </a:pPr>
            <a:r>
              <a:rPr lang="en-GB" sz="1600" b="1" kern="0" dirty="0" smtClean="0">
                <a:solidFill>
                  <a:srgbClr val="FF0000"/>
                </a:solidFill>
                <a:latin typeface="Trebuchet MS"/>
                <a:ea typeface="Arial" charset="0"/>
                <a:cs typeface="Trebuchet MS"/>
                <a:sym typeface="Wingdings" charset="2"/>
              </a:rPr>
              <a:t>   − 1 by virtue of electroweak unification</a:t>
            </a:r>
          </a:p>
          <a:p>
            <a:pPr defTabSz="635000" fontAlgn="auto">
              <a:spcBef>
                <a:spcPts val="0"/>
              </a:spcBef>
              <a:spcAft>
                <a:spcPts val="0"/>
              </a:spcAft>
              <a:tabLst>
                <a:tab pos="635000" algn="l"/>
              </a:tabLst>
              <a:defRPr/>
            </a:pPr>
            <a:r>
              <a:rPr lang="en-GB" sz="1600" kern="0" dirty="0" smtClean="0">
                <a:solidFill>
                  <a:sysClr val="windowText" lastClr="000000"/>
                </a:solidFill>
                <a:latin typeface="Trebuchet MS"/>
                <a:ea typeface="Arial" charset="0"/>
                <a:cs typeface="Trebuchet MS"/>
                <a:sym typeface="Wingdings" charset="2"/>
              </a:rPr>
              <a:t>   + at least 9 parameters for massive neutrinos</a:t>
            </a:r>
            <a:endParaRPr lang="en-GB" sz="1600" kern="0" dirty="0">
              <a:solidFill>
                <a:sysClr val="windowText" lastClr="000000"/>
              </a:solidFill>
              <a:latin typeface="Trebuchet MS"/>
              <a:ea typeface="Arial" charset="0"/>
              <a:cs typeface="Trebuchet MS"/>
              <a:sym typeface="Symbol" charset="2"/>
            </a:endParaRPr>
          </a:p>
        </p:txBody>
      </p:sp>
      <p:sp>
        <p:nvSpPr>
          <p:cNvPr id="46" name="Text Box 55"/>
          <p:cNvSpPr txBox="1">
            <a:spLocks noChangeArrowheads="1"/>
          </p:cNvSpPr>
          <p:nvPr/>
        </p:nvSpPr>
        <p:spPr bwMode="auto">
          <a:xfrm>
            <a:off x="0" y="638175"/>
            <a:ext cx="9144000" cy="541338"/>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b="1" kern="0" dirty="0" smtClean="0">
                <a:solidFill>
                  <a:sysClr val="windowText" lastClr="000000"/>
                </a:solidFill>
                <a:latin typeface="Trebuchet MS"/>
                <a:cs typeface="Trebuchet MS"/>
              </a:rPr>
              <a:t>The SM describes all observed phenomena in particle physics by </a:t>
            </a:r>
            <a:r>
              <a:rPr lang="en-GB" sz="1600" b="1" kern="0" dirty="0" smtClean="0">
                <a:solidFill>
                  <a:srgbClr val="D00209"/>
                </a:solidFill>
                <a:latin typeface="Trebuchet MS"/>
                <a:cs typeface="Trebuchet MS"/>
              </a:rPr>
              <a:t>19 parameters </a:t>
            </a:r>
            <a:r>
              <a:rPr lang="en-GB" sz="1600" b="1" kern="0" dirty="0" smtClean="0">
                <a:solidFill>
                  <a:sysClr val="windowText" lastClr="000000"/>
                </a:solidFill>
                <a:latin typeface="Trebuchet MS"/>
                <a:cs typeface="Trebuchet MS"/>
              </a:rPr>
              <a:t>(</a:t>
            </a:r>
            <a:r>
              <a:rPr lang="en-GB" sz="1600" b="1" i="1" kern="0" dirty="0" smtClean="0">
                <a:solidFill>
                  <a:sysClr val="windowText" lastClr="000000"/>
                </a:solidFill>
                <a:latin typeface="Trebuchet MS"/>
                <a:cs typeface="Trebuchet MS"/>
              </a:rPr>
              <a:t>?</a:t>
            </a:r>
            <a:r>
              <a:rPr lang="en-GB" sz="1600" b="1" kern="0" dirty="0" smtClean="0">
                <a:solidFill>
                  <a:sysClr val="windowText" lastClr="000000"/>
                </a:solidFill>
                <a:latin typeface="Trebuchet MS"/>
                <a:cs typeface="Trebuchet MS"/>
              </a:rPr>
              <a:t>)</a:t>
            </a:r>
            <a:endParaRPr lang="en-GB" sz="1600" b="1" kern="0" dirty="0">
              <a:solidFill>
                <a:sysClr val="windowText" lastClr="000000"/>
              </a:solidFill>
              <a:latin typeface="Trebuchet MS"/>
              <a:cs typeface="Trebuchet MS"/>
            </a:endParaRPr>
          </a:p>
        </p:txBody>
      </p:sp>
      <p:sp>
        <p:nvSpPr>
          <p:cNvPr id="4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cxnSp>
        <p:nvCxnSpPr>
          <p:cNvPr id="48" name="AutoShape 35"/>
          <p:cNvCxnSpPr>
            <a:cxnSpLocks noChangeShapeType="1"/>
          </p:cNvCxnSpPr>
          <p:nvPr/>
        </p:nvCxnSpPr>
        <p:spPr bwMode="auto">
          <a:xfrm rot="10800000" flipV="1">
            <a:off x="2316163" y="2541588"/>
            <a:ext cx="519112" cy="1020762"/>
          </a:xfrm>
          <a:prstGeom prst="curvedConnector2">
            <a:avLst/>
          </a:prstGeom>
          <a:noFill/>
          <a:ln w="25400">
            <a:solidFill>
              <a:srgbClr val="4D4D4D"/>
            </a:solidFill>
            <a:prstDash val="dash"/>
            <a:round/>
            <a:headEnd type="oval" w="med" len="med"/>
            <a:tailEnd type="oval" w="med" len="med"/>
          </a:ln>
        </p:spPr>
      </p:cxnSp>
      <p:cxnSp>
        <p:nvCxnSpPr>
          <p:cNvPr id="49" name="AutoShape 40"/>
          <p:cNvCxnSpPr>
            <a:cxnSpLocks noChangeShapeType="1"/>
          </p:cNvCxnSpPr>
          <p:nvPr/>
        </p:nvCxnSpPr>
        <p:spPr bwMode="auto">
          <a:xfrm>
            <a:off x="3414713" y="2541588"/>
            <a:ext cx="706437" cy="1020762"/>
          </a:xfrm>
          <a:prstGeom prst="curvedConnector2">
            <a:avLst/>
          </a:prstGeom>
          <a:noFill/>
          <a:ln w="25400" cap="flat" cmpd="sng" algn="ctr">
            <a:solidFill>
              <a:srgbClr val="AE5252"/>
            </a:solidFill>
            <a:prstDash val="dash"/>
            <a:round/>
            <a:headEnd type="oval" w="med" len="med"/>
            <a:tailEnd type="oval" w="med" len="med"/>
          </a:ln>
        </p:spPr>
      </p:cxnSp>
      <p:cxnSp>
        <p:nvCxnSpPr>
          <p:cNvPr id="50" name="AutoShape 42"/>
          <p:cNvCxnSpPr>
            <a:cxnSpLocks noChangeShapeType="1"/>
          </p:cNvCxnSpPr>
          <p:nvPr/>
        </p:nvCxnSpPr>
        <p:spPr bwMode="auto">
          <a:xfrm rot="10800000" flipV="1">
            <a:off x="4121150" y="2541588"/>
            <a:ext cx="1639888" cy="1020762"/>
          </a:xfrm>
          <a:prstGeom prst="curvedConnector2">
            <a:avLst/>
          </a:prstGeom>
          <a:noFill/>
          <a:ln w="25400" cap="flat" cmpd="sng" algn="ctr">
            <a:solidFill>
              <a:srgbClr val="AE5252"/>
            </a:solidFill>
            <a:prstDash val="dash"/>
            <a:round/>
            <a:headEnd type="oval" w="med" len="med"/>
            <a:tailEnd type="oval" w="med" len="med"/>
          </a:ln>
        </p:spPr>
      </p:cxnSp>
      <p:graphicFrame>
        <p:nvGraphicFramePr>
          <p:cNvPr id="132107" name="Object 11"/>
          <p:cNvGraphicFramePr>
            <a:graphicFrameLocks noChangeAspect="1"/>
          </p:cNvGraphicFramePr>
          <p:nvPr/>
        </p:nvGraphicFramePr>
        <p:xfrm>
          <a:off x="4824413" y="3597275"/>
          <a:ext cx="441325" cy="441325"/>
        </p:xfrm>
        <a:graphic>
          <a:graphicData uri="http://schemas.openxmlformats.org/presentationml/2006/ole">
            <p:oleObj spid="_x0000_s547848" name="Equation" r:id="rId8" imgW="203200" imgH="203200" progId="Equation.DSMT4">
              <p:embed/>
            </p:oleObj>
          </a:graphicData>
        </a:graphic>
      </p:graphicFrame>
      <p:cxnSp>
        <p:nvCxnSpPr>
          <p:cNvPr id="51" name="AutoShape 41"/>
          <p:cNvCxnSpPr>
            <a:cxnSpLocks noChangeShapeType="1"/>
          </p:cNvCxnSpPr>
          <p:nvPr/>
        </p:nvCxnSpPr>
        <p:spPr bwMode="auto">
          <a:xfrm>
            <a:off x="3414713" y="2541588"/>
            <a:ext cx="1630362" cy="1068387"/>
          </a:xfrm>
          <a:prstGeom prst="curvedConnector2">
            <a:avLst/>
          </a:prstGeom>
          <a:noFill/>
          <a:ln w="25400">
            <a:solidFill>
              <a:srgbClr val="0000FF"/>
            </a:solidFill>
            <a:round/>
            <a:headEnd type="oval" w="med" len="med"/>
            <a:tailEnd type="oval" w="med" len="med"/>
          </a:ln>
        </p:spPr>
      </p:cxnSp>
      <p:cxnSp>
        <p:nvCxnSpPr>
          <p:cNvPr id="52" name="AutoShape 43"/>
          <p:cNvCxnSpPr>
            <a:cxnSpLocks noChangeShapeType="1"/>
          </p:cNvCxnSpPr>
          <p:nvPr/>
        </p:nvCxnSpPr>
        <p:spPr bwMode="auto">
          <a:xfrm rot="10800000" flipV="1">
            <a:off x="5045075" y="2541588"/>
            <a:ext cx="715963" cy="1068387"/>
          </a:xfrm>
          <a:prstGeom prst="curvedConnector2">
            <a:avLst/>
          </a:prstGeom>
          <a:noFill/>
          <a:ln w="25400">
            <a:solidFill>
              <a:srgbClr val="0000FF"/>
            </a:solidFill>
            <a:round/>
            <a:headEnd type="oval" w="med" len="med"/>
            <a:tailEnd type="oval" w="med" len="med"/>
          </a:ln>
        </p:spPr>
      </p:cxnSp>
      <p:sp>
        <p:nvSpPr>
          <p:cNvPr id="39" name="Text Box 47"/>
          <p:cNvSpPr txBox="1">
            <a:spLocks noChangeArrowheads="1"/>
          </p:cNvSpPr>
          <p:nvPr/>
        </p:nvSpPr>
        <p:spPr bwMode="auto">
          <a:xfrm>
            <a:off x="3149600" y="2889250"/>
            <a:ext cx="2339975" cy="584200"/>
          </a:xfrm>
          <a:prstGeom prst="rect">
            <a:avLst/>
          </a:prstGeom>
          <a:solidFill>
            <a:srgbClr val="FFFFFF">
              <a:alpha val="89000"/>
            </a:srgbClr>
          </a:solidFill>
          <a:ln w="3175">
            <a:solidFill>
              <a:srgbClr val="AE5252"/>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defTabSz="914400" fontAlgn="auto">
              <a:spcBef>
                <a:spcPts val="0"/>
              </a:spcBef>
              <a:spcAft>
                <a:spcPts val="0"/>
              </a:spcAft>
              <a:defRPr/>
            </a:pPr>
            <a:r>
              <a:rPr lang="en-GB" sz="1600" b="1" i="1" kern="0" dirty="0" smtClean="0">
                <a:solidFill>
                  <a:srgbClr val="AE5252"/>
                </a:solidFill>
                <a:latin typeface="Trebuchet MS"/>
                <a:cs typeface="Trebuchet MS"/>
              </a:rPr>
              <a:t>1 weak coupling</a:t>
            </a:r>
          </a:p>
          <a:p>
            <a:pPr defTabSz="914400" fontAlgn="auto">
              <a:spcBef>
                <a:spcPts val="0"/>
              </a:spcBef>
              <a:spcAft>
                <a:spcPts val="0"/>
              </a:spcAft>
              <a:defRPr/>
            </a:pPr>
            <a:r>
              <a:rPr lang="en-GB" sz="1600" b="1" i="1" kern="0" dirty="0" smtClean="0">
                <a:solidFill>
                  <a:srgbClr val="AE5252"/>
                </a:solidFill>
                <a:latin typeface="Trebuchet MS"/>
                <a:cs typeface="Trebuchet MS"/>
              </a:rPr>
              <a:t>2 masses : Z, W</a:t>
            </a:r>
            <a:r>
              <a:rPr lang="en-GB" sz="1000" b="1" i="1" kern="0" dirty="0" smtClean="0">
                <a:solidFill>
                  <a:srgbClr val="AE5252"/>
                </a:solidFill>
                <a:latin typeface="Trebuchet MS"/>
                <a:cs typeface="Trebuchet MS"/>
              </a:rPr>
              <a:t> </a:t>
            </a:r>
            <a:r>
              <a:rPr lang="en-GB" sz="1600" b="1" i="1" kern="0" dirty="0" smtClean="0">
                <a:solidFill>
                  <a:srgbClr val="AE5252"/>
                </a:solidFill>
                <a:latin typeface="Trebuchet MS"/>
                <a:cs typeface="Trebuchet MS"/>
              </a:rPr>
              <a:t> </a:t>
            </a:r>
            <a:endParaRPr lang="en-GB" sz="1600" b="1" i="1" kern="0" dirty="0">
              <a:solidFill>
                <a:srgbClr val="AE5252"/>
              </a:solidFill>
              <a:latin typeface="Trebuchet MS"/>
              <a:cs typeface="Trebuchet MS"/>
            </a:endParaRPr>
          </a:p>
        </p:txBody>
      </p:sp>
      <p:graphicFrame>
        <p:nvGraphicFramePr>
          <p:cNvPr id="547851" name="Object 11"/>
          <p:cNvGraphicFramePr>
            <a:graphicFrameLocks noChangeAspect="1"/>
          </p:cNvGraphicFramePr>
          <p:nvPr/>
        </p:nvGraphicFramePr>
        <p:xfrm>
          <a:off x="2982913" y="2338388"/>
          <a:ext cx="277812" cy="371475"/>
        </p:xfrm>
        <a:graphic>
          <a:graphicData uri="http://schemas.openxmlformats.org/presentationml/2006/ole">
            <p:oleObj spid="_x0000_s547851" name="Equation" r:id="rId9" imgW="114300" imgH="152400" progId="Equation.DSMT4">
              <p:embed/>
            </p:oleObj>
          </a:graphicData>
        </a:graphic>
      </p:graphicFrame>
      <p:graphicFrame>
        <p:nvGraphicFramePr>
          <p:cNvPr id="547855" name="Object 15"/>
          <p:cNvGraphicFramePr>
            <a:graphicFrameLocks noChangeAspect="1"/>
          </p:cNvGraphicFramePr>
          <p:nvPr/>
        </p:nvGraphicFramePr>
        <p:xfrm>
          <a:off x="6546850" y="3727450"/>
          <a:ext cx="298450" cy="204788"/>
        </p:xfrm>
        <a:graphic>
          <a:graphicData uri="http://schemas.openxmlformats.org/presentationml/2006/ole">
            <p:oleObj spid="_x0000_s547855" name="Equation" r:id="rId10" imgW="241300" imgH="165100" progId="Equation.DSMT4">
              <p:embed/>
            </p:oleObj>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300"/>
                                        <p:tgtEl>
                                          <p:spTgt spid="36"/>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3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300"/>
                                        <p:tgtEl>
                                          <p:spTgt spid="38"/>
                                        </p:tgtEl>
                                      </p:cBhvr>
                                    </p:animEffect>
                                  </p:childTnLst>
                                </p:cTn>
                              </p:par>
                            </p:childTnLst>
                          </p:cTn>
                        </p:par>
                        <p:par>
                          <p:cTn id="17" fill="hold">
                            <p:stCondLst>
                              <p:cond delay="300"/>
                            </p:stCondLst>
                            <p:childTnLst>
                              <p:par>
                                <p:cTn id="18" presetID="10" presetClass="entr" presetSubtype="0" fill="hold" grpId="0"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300"/>
                                        <p:tgtEl>
                                          <p:spTgt spid="39"/>
                                        </p:tgtEl>
                                      </p:cBhvr>
                                    </p:animEffect>
                                  </p:childTnLst>
                                </p:cTn>
                              </p:par>
                            </p:childTnLst>
                          </p:cTn>
                        </p:par>
                        <p:par>
                          <p:cTn id="21" fill="hold">
                            <p:stCondLst>
                              <p:cond delay="600"/>
                            </p:stCondLst>
                            <p:childTnLst>
                              <p:par>
                                <p:cTn id="22" presetID="10" presetClass="entr" presetSubtype="0" fill="hold" grpId="0" nodeType="after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300"/>
                                        <p:tgtEl>
                                          <p:spTgt spid="40"/>
                                        </p:tgtEl>
                                      </p:cBhvr>
                                    </p:animEffect>
                                  </p:childTnLst>
                                </p:cTn>
                              </p:par>
                            </p:childTnLst>
                          </p:cTn>
                        </p:par>
                        <p:par>
                          <p:cTn id="25" fill="hold">
                            <p:stCondLst>
                              <p:cond delay="900"/>
                            </p:stCondLst>
                            <p:childTnLst>
                              <p:par>
                                <p:cTn id="26" presetID="10" presetClass="entr" presetSubtype="0" fill="hold" grpId="0" nodeType="after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300"/>
                                        <p:tgtEl>
                                          <p:spTgt spid="4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300"/>
                                        <p:tgtEl>
                                          <p:spTgt spid="42"/>
                                        </p:tgtEl>
                                      </p:cBhvr>
                                    </p:animEffect>
                                  </p:childTnLst>
                                </p:cTn>
                              </p:par>
                            </p:childTnLst>
                          </p:cTn>
                        </p:par>
                        <p:par>
                          <p:cTn id="34" fill="hold">
                            <p:stCondLst>
                              <p:cond delay="300"/>
                            </p:stCondLst>
                            <p:childTnLst>
                              <p:par>
                                <p:cTn id="35" presetID="10" presetClass="entr" presetSubtype="0" fill="hold" grpId="0" nodeType="after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3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wipe(left)">
                                      <p:cBhvr>
                                        <p:cTn id="4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40" grpId="0" animBg="1"/>
      <p:bldP spid="41" grpId="0" animBg="1"/>
      <p:bldP spid="42" grpId="0" animBg="1"/>
      <p:bldP spid="43" grpId="0" animBg="1"/>
      <p:bldP spid="44" grpId="0" animBg="1"/>
      <p:bldP spid="45" grpId="0" animBg="1"/>
      <p:bldP spid="39" grpId="0" animBg="1"/>
    </p:bld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Does SUSY hide from our analyses?</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What mechanisms could camouflage strong SUSY production?</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152400" y="1905000"/>
            <a:ext cx="4191000" cy="584776"/>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Recall: we need to cancel the Higgs virtual corrections. Most important is top loop</a:t>
            </a:r>
          </a:p>
        </p:txBody>
      </p:sp>
      <p:sp>
        <p:nvSpPr>
          <p:cNvPr id="10" name="Line 5"/>
          <p:cNvSpPr>
            <a:spLocks noChangeShapeType="1"/>
          </p:cNvSpPr>
          <p:nvPr/>
        </p:nvSpPr>
        <p:spPr bwMode="auto">
          <a:xfrm>
            <a:off x="687387" y="3102193"/>
            <a:ext cx="1009650" cy="0"/>
          </a:xfrm>
          <a:prstGeom prst="line">
            <a:avLst/>
          </a:prstGeom>
          <a:noFill/>
          <a:ln w="25400" cap="flat" cmpd="sng" algn="ctr">
            <a:solidFill>
              <a:schemeClr val="tx1"/>
            </a:solidFill>
            <a:prstDash val="dash"/>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sp>
        <p:nvSpPr>
          <p:cNvPr id="11" name="Line 6"/>
          <p:cNvSpPr>
            <a:spLocks noChangeShapeType="1"/>
          </p:cNvSpPr>
          <p:nvPr/>
        </p:nvSpPr>
        <p:spPr bwMode="auto">
          <a:xfrm>
            <a:off x="2343150" y="3102193"/>
            <a:ext cx="1009650" cy="0"/>
          </a:xfrm>
          <a:prstGeom prst="line">
            <a:avLst/>
          </a:prstGeom>
          <a:noFill/>
          <a:ln w="25400" cap="flat" cmpd="sng" algn="ctr">
            <a:solidFill>
              <a:srgbClr val="000000"/>
            </a:solidFill>
            <a:prstDash val="dash"/>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sp>
        <p:nvSpPr>
          <p:cNvPr id="14" name="Oval 7"/>
          <p:cNvSpPr>
            <a:spLocks noChangeArrowheads="1"/>
          </p:cNvSpPr>
          <p:nvPr/>
        </p:nvSpPr>
        <p:spPr bwMode="auto">
          <a:xfrm>
            <a:off x="1697037" y="2779931"/>
            <a:ext cx="647700" cy="647700"/>
          </a:xfrm>
          <a:prstGeom prst="ellipse">
            <a:avLst/>
          </a:prstGeom>
          <a:noFill/>
          <a:ln w="25400" cap="flat" cmpd="sng" algn="ctr">
            <a:solidFill>
              <a:schemeClr val="tx1"/>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15" name="Object 8"/>
          <p:cNvGraphicFramePr>
            <a:graphicFrameLocks noChangeAspect="1"/>
          </p:cNvGraphicFramePr>
          <p:nvPr/>
        </p:nvGraphicFramePr>
        <p:xfrm>
          <a:off x="1951037" y="2797393"/>
          <a:ext cx="131763" cy="230188"/>
        </p:xfrm>
        <a:graphic>
          <a:graphicData uri="http://schemas.openxmlformats.org/presentationml/2006/ole">
            <p:oleObj spid="_x0000_s3727362" name="Equation" r:id="rId3" imgW="101600" imgH="177800" progId="Equation.DSMT4">
              <p:embed/>
            </p:oleObj>
          </a:graphicData>
        </a:graphic>
      </p:graphicFrame>
      <p:graphicFrame>
        <p:nvGraphicFramePr>
          <p:cNvPr id="16" name="Object 9"/>
          <p:cNvGraphicFramePr>
            <a:graphicFrameLocks noChangeAspect="1"/>
          </p:cNvGraphicFramePr>
          <p:nvPr/>
        </p:nvGraphicFramePr>
        <p:xfrm>
          <a:off x="1946275" y="3129710"/>
          <a:ext cx="165100" cy="280988"/>
        </p:xfrm>
        <a:graphic>
          <a:graphicData uri="http://schemas.openxmlformats.org/presentationml/2006/ole">
            <p:oleObj spid="_x0000_s3727363" name="Equation" r:id="rId4" imgW="127000" imgH="215900" progId="Equation.DSMT4">
              <p:embed/>
            </p:oleObj>
          </a:graphicData>
        </a:graphic>
      </p:graphicFrame>
      <p:sp>
        <p:nvSpPr>
          <p:cNvPr id="17" name="Oval 10"/>
          <p:cNvSpPr>
            <a:spLocks noChangeArrowheads="1"/>
          </p:cNvSpPr>
          <p:nvPr/>
        </p:nvSpPr>
        <p:spPr bwMode="auto">
          <a:xfrm>
            <a:off x="2311400" y="3062506"/>
            <a:ext cx="71437" cy="73025"/>
          </a:xfrm>
          <a:prstGeom prst="ellipse">
            <a:avLst/>
          </a:prstGeom>
          <a:solidFill>
            <a:schemeClr val="tx1"/>
          </a:solidFill>
          <a:ln w="25400" cap="flat" cmpd="sng" algn="ctr">
            <a:solidFill>
              <a:srgbClr val="000000"/>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sp>
        <p:nvSpPr>
          <p:cNvPr id="18" name="Oval 11"/>
          <p:cNvSpPr>
            <a:spLocks noChangeArrowheads="1"/>
          </p:cNvSpPr>
          <p:nvPr/>
        </p:nvSpPr>
        <p:spPr bwMode="auto">
          <a:xfrm>
            <a:off x="1657350" y="3062506"/>
            <a:ext cx="71437" cy="73025"/>
          </a:xfrm>
          <a:prstGeom prst="ellipse">
            <a:avLst/>
          </a:prstGeom>
          <a:solidFill>
            <a:schemeClr val="tx1"/>
          </a:solidFill>
          <a:ln w="25400" cap="flat" cmpd="sng" algn="ctr">
            <a:solidFill>
              <a:srgbClr val="000000"/>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19" name="Object 14"/>
          <p:cNvGraphicFramePr>
            <a:graphicFrameLocks noChangeAspect="1"/>
          </p:cNvGraphicFramePr>
          <p:nvPr/>
        </p:nvGraphicFramePr>
        <p:xfrm>
          <a:off x="1047750" y="2825968"/>
          <a:ext cx="214312" cy="214313"/>
        </p:xfrm>
        <a:graphic>
          <a:graphicData uri="http://schemas.openxmlformats.org/presentationml/2006/ole">
            <p:oleObj spid="_x0000_s3727364" name="Equation" r:id="rId5" imgW="165100" imgH="165100" progId="Equation.DSMT4">
              <p:embed/>
            </p:oleObj>
          </a:graphicData>
        </a:graphic>
      </p:graphicFrame>
      <p:graphicFrame>
        <p:nvGraphicFramePr>
          <p:cNvPr id="20" name="Object 15"/>
          <p:cNvGraphicFramePr>
            <a:graphicFrameLocks noChangeAspect="1"/>
          </p:cNvGraphicFramePr>
          <p:nvPr/>
        </p:nvGraphicFramePr>
        <p:xfrm>
          <a:off x="2778125" y="2824381"/>
          <a:ext cx="214312" cy="214312"/>
        </p:xfrm>
        <a:graphic>
          <a:graphicData uri="http://schemas.openxmlformats.org/presentationml/2006/ole">
            <p:oleObj spid="_x0000_s3727365" name="Equation" r:id="rId6" imgW="165100" imgH="165100" progId="Equation.DSMT4">
              <p:embed/>
            </p:oleObj>
          </a:graphicData>
        </a:graphic>
      </p:graphicFrame>
      <p:sp>
        <p:nvSpPr>
          <p:cNvPr id="21" name="Line 5"/>
          <p:cNvSpPr>
            <a:spLocks noChangeShapeType="1"/>
          </p:cNvSpPr>
          <p:nvPr/>
        </p:nvSpPr>
        <p:spPr bwMode="auto">
          <a:xfrm>
            <a:off x="685800" y="4321393"/>
            <a:ext cx="2667000" cy="20638"/>
          </a:xfrm>
          <a:prstGeom prst="line">
            <a:avLst/>
          </a:prstGeom>
          <a:noFill/>
          <a:ln w="25400" cap="flat" cmpd="sng" algn="ctr">
            <a:solidFill>
              <a:schemeClr val="tx1"/>
            </a:solidFill>
            <a:prstDash val="dash"/>
            <a:round/>
            <a:headEnd type="none" w="med" len="med"/>
            <a:tailEnd type="none" w="med" len="med"/>
          </a:ln>
          <a:effectLst/>
        </p:spPr>
        <p:txBody>
          <a:bodyPr wrap="square" anchor="ctr">
            <a:prstTxWarp prst="textNoShape">
              <a:avLst/>
            </a:prstTxWarp>
            <a:spAutoFit/>
          </a:bodyPr>
          <a:lstStyle/>
          <a:p>
            <a:endParaRPr lang="en-GB">
              <a:solidFill>
                <a:prstClr val="black"/>
              </a:solidFill>
            </a:endParaRPr>
          </a:p>
        </p:txBody>
      </p:sp>
      <p:sp>
        <p:nvSpPr>
          <p:cNvPr id="23" name="Oval 7"/>
          <p:cNvSpPr>
            <a:spLocks noChangeArrowheads="1"/>
          </p:cNvSpPr>
          <p:nvPr/>
        </p:nvSpPr>
        <p:spPr bwMode="auto">
          <a:xfrm>
            <a:off x="1695450" y="3694331"/>
            <a:ext cx="647700" cy="647700"/>
          </a:xfrm>
          <a:prstGeom prst="ellipse">
            <a:avLst/>
          </a:prstGeom>
          <a:noFill/>
          <a:ln w="25400" cap="flat" cmpd="sng" algn="ctr">
            <a:solidFill>
              <a:schemeClr val="tx1"/>
            </a:solidFill>
            <a:prstDash val="dash"/>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24" name="Object 8"/>
          <p:cNvGraphicFramePr>
            <a:graphicFrameLocks noChangeAspect="1"/>
          </p:cNvGraphicFramePr>
          <p:nvPr/>
        </p:nvGraphicFramePr>
        <p:xfrm>
          <a:off x="1941513" y="3720260"/>
          <a:ext cx="147637" cy="279400"/>
        </p:xfrm>
        <a:graphic>
          <a:graphicData uri="http://schemas.openxmlformats.org/presentationml/2006/ole">
            <p:oleObj spid="_x0000_s3727366" name="Equation" r:id="rId7" imgW="114300" imgH="215900" progId="Equation.DSMT4">
              <p:embed/>
            </p:oleObj>
          </a:graphicData>
        </a:graphic>
      </p:graphicFrame>
      <p:sp>
        <p:nvSpPr>
          <p:cNvPr id="26" name="Oval 10"/>
          <p:cNvSpPr>
            <a:spLocks noChangeArrowheads="1"/>
          </p:cNvSpPr>
          <p:nvPr/>
        </p:nvSpPr>
        <p:spPr bwMode="auto">
          <a:xfrm>
            <a:off x="1981200" y="4296523"/>
            <a:ext cx="71437" cy="73025"/>
          </a:xfrm>
          <a:prstGeom prst="ellipse">
            <a:avLst/>
          </a:prstGeom>
          <a:solidFill>
            <a:schemeClr val="tx1"/>
          </a:solidFill>
          <a:ln w="25400" cap="flat" cmpd="sng" algn="ctr">
            <a:solidFill>
              <a:srgbClr val="000000"/>
            </a:solidFill>
            <a:round/>
            <a:headEnd type="none" w="med" len="med"/>
            <a:tailEnd type="none" w="med" len="med"/>
          </a:ln>
          <a:effectLst/>
        </p:spPr>
        <p:txBody>
          <a:bodyPr wrap="none" anchor="ctr">
            <a:prstTxWarp prst="textNoShape">
              <a:avLst/>
            </a:prstTxWarp>
            <a:spAutoFit/>
          </a:bodyPr>
          <a:lstStyle/>
          <a:p>
            <a:endParaRPr lang="en-GB">
              <a:solidFill>
                <a:prstClr val="black"/>
              </a:solidFill>
            </a:endParaRPr>
          </a:p>
        </p:txBody>
      </p:sp>
      <p:graphicFrame>
        <p:nvGraphicFramePr>
          <p:cNvPr id="28" name="Object 14"/>
          <p:cNvGraphicFramePr>
            <a:graphicFrameLocks noChangeAspect="1"/>
          </p:cNvGraphicFramePr>
          <p:nvPr/>
        </p:nvGraphicFramePr>
        <p:xfrm>
          <a:off x="1046163" y="4045168"/>
          <a:ext cx="214312" cy="214313"/>
        </p:xfrm>
        <a:graphic>
          <a:graphicData uri="http://schemas.openxmlformats.org/presentationml/2006/ole">
            <p:oleObj spid="_x0000_s3727367" name="Equation" r:id="rId8" imgW="165100" imgH="165100" progId="Equation.DSMT4">
              <p:embed/>
            </p:oleObj>
          </a:graphicData>
        </a:graphic>
      </p:graphicFrame>
      <p:graphicFrame>
        <p:nvGraphicFramePr>
          <p:cNvPr id="29" name="Object 15"/>
          <p:cNvGraphicFramePr>
            <a:graphicFrameLocks noChangeAspect="1"/>
          </p:cNvGraphicFramePr>
          <p:nvPr/>
        </p:nvGraphicFramePr>
        <p:xfrm>
          <a:off x="2776538" y="4043581"/>
          <a:ext cx="214312" cy="214312"/>
        </p:xfrm>
        <a:graphic>
          <a:graphicData uri="http://schemas.openxmlformats.org/presentationml/2006/ole">
            <p:oleObj spid="_x0000_s3727368" name="Equation" r:id="rId9" imgW="165100" imgH="165100" progId="Equation.DSMT4">
              <p:embed/>
            </p:oleObj>
          </a:graphicData>
        </a:graphic>
      </p:graphicFrame>
      <p:sp>
        <p:nvSpPr>
          <p:cNvPr id="30" name="TextBox 29"/>
          <p:cNvSpPr txBox="1"/>
          <p:nvPr/>
        </p:nvSpPr>
        <p:spPr>
          <a:xfrm>
            <a:off x="152400" y="4673024"/>
            <a:ext cx="4191000" cy="584776"/>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Contrary to the SM, 3</a:t>
            </a:r>
            <a:r>
              <a:rPr lang="en-GB" sz="1600" baseline="30000" dirty="0" smtClean="0">
                <a:solidFill>
                  <a:schemeClr val="tx1">
                    <a:lumMod val="85000"/>
                    <a:lumOff val="15000"/>
                  </a:schemeClr>
                </a:solidFill>
                <a:latin typeface="Trebuchet MS"/>
                <a:cs typeface="Trebuchet MS"/>
              </a:rPr>
              <a:t>rd</a:t>
            </a:r>
            <a:r>
              <a:rPr lang="en-GB" sz="1600" dirty="0" smtClean="0">
                <a:solidFill>
                  <a:schemeClr val="tx1">
                    <a:lumMod val="85000"/>
                    <a:lumOff val="15000"/>
                  </a:schemeClr>
                </a:solidFill>
                <a:latin typeface="Trebuchet MS"/>
                <a:cs typeface="Trebuchet MS"/>
              </a:rPr>
              <a:t> generation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are lighter than 1</a:t>
            </a:r>
            <a:r>
              <a:rPr lang="en-GB" sz="1600" baseline="30000" dirty="0" smtClean="0">
                <a:solidFill>
                  <a:schemeClr val="tx1">
                    <a:lumMod val="85000"/>
                    <a:lumOff val="15000"/>
                  </a:schemeClr>
                </a:solidFill>
                <a:latin typeface="Trebuchet MS"/>
                <a:cs typeface="Trebuchet MS"/>
              </a:rPr>
              <a:t>st</a:t>
            </a:r>
            <a:r>
              <a:rPr lang="en-GB" sz="1600" dirty="0" smtClean="0">
                <a:solidFill>
                  <a:schemeClr val="tx1">
                    <a:lumMod val="85000"/>
                    <a:lumOff val="15000"/>
                  </a:schemeClr>
                </a:solidFill>
                <a:latin typeface="Trebuchet MS"/>
                <a:cs typeface="Trebuchet MS"/>
              </a:rPr>
              <a:t> and 2</a:t>
            </a:r>
            <a:r>
              <a:rPr lang="en-GB" sz="1600" baseline="30000" dirty="0" smtClean="0">
                <a:solidFill>
                  <a:schemeClr val="tx1">
                    <a:lumMod val="85000"/>
                    <a:lumOff val="15000"/>
                  </a:schemeClr>
                </a:solidFill>
                <a:latin typeface="Trebuchet MS"/>
                <a:cs typeface="Trebuchet MS"/>
              </a:rPr>
              <a:t>nd</a:t>
            </a:r>
            <a:r>
              <a:rPr lang="en-GB" sz="1600" dirty="0" smtClean="0">
                <a:solidFill>
                  <a:schemeClr val="tx1">
                    <a:lumMod val="85000"/>
                    <a:lumOff val="15000"/>
                  </a:schemeClr>
                </a:solidFill>
                <a:latin typeface="Trebuchet MS"/>
                <a:cs typeface="Trebuchet MS"/>
              </a:rPr>
              <a:t> generations</a:t>
            </a:r>
          </a:p>
        </p:txBody>
      </p:sp>
      <p:sp>
        <p:nvSpPr>
          <p:cNvPr id="31" name="TextBox 30"/>
          <p:cNvSpPr txBox="1"/>
          <p:nvPr/>
        </p:nvSpPr>
        <p:spPr>
          <a:xfrm>
            <a:off x="152400" y="5376446"/>
            <a:ext cx="4495800" cy="338554"/>
          </a:xfrm>
          <a:prstGeom prst="rect">
            <a:avLst/>
          </a:prstGeom>
          <a:noFill/>
        </p:spPr>
        <p:txBody>
          <a:bodyPr wrap="square" rtlCol="0">
            <a:spAutoFit/>
          </a:bodyPr>
          <a:lstStyle/>
          <a:p>
            <a:r>
              <a:rPr lang="en-US" sz="1600" dirty="0" err="1" smtClean="0">
                <a:solidFill>
                  <a:srgbClr val="D00209"/>
                </a:solidFill>
                <a:latin typeface="Trebuchet MS"/>
                <a:cs typeface="Trebuchet MS"/>
                <a:sym typeface="Wingdings"/>
              </a:rPr>
              <a:t></a:t>
            </a:r>
            <a:r>
              <a:rPr lang="en-US" sz="1600" dirty="0" smtClean="0">
                <a:solidFill>
                  <a:srgbClr val="D00209"/>
                </a:solidFill>
                <a:latin typeface="Trebuchet MS"/>
                <a:cs typeface="Trebuchet MS"/>
                <a:sym typeface="Wingdings"/>
              </a:rPr>
              <a:t> </a:t>
            </a:r>
            <a:r>
              <a:rPr lang="en-GB" sz="1600" dirty="0" smtClean="0">
                <a:solidFill>
                  <a:srgbClr val="D00209"/>
                </a:solidFill>
                <a:latin typeface="Trebuchet MS"/>
                <a:cs typeface="Trebuchet MS"/>
              </a:rPr>
              <a:t>Maybe all </a:t>
            </a:r>
            <a:r>
              <a:rPr lang="en-GB" sz="1600" dirty="0" err="1" smtClean="0">
                <a:solidFill>
                  <a:srgbClr val="D00209"/>
                </a:solidFill>
                <a:latin typeface="Trebuchet MS"/>
                <a:cs typeface="Trebuchet MS"/>
              </a:rPr>
              <a:t>squarks</a:t>
            </a:r>
            <a:r>
              <a:rPr lang="en-GB" sz="1600" dirty="0" smtClean="0">
                <a:solidFill>
                  <a:srgbClr val="D00209"/>
                </a:solidFill>
                <a:latin typeface="Trebuchet MS"/>
                <a:cs typeface="Trebuchet MS"/>
              </a:rPr>
              <a:t> except stop are heavy? </a:t>
            </a:r>
          </a:p>
        </p:txBody>
      </p:sp>
      <p:pic>
        <p:nvPicPr>
          <p:cNvPr id="33" name="Picture 32" descr="Untitled.pdf"/>
          <p:cNvPicPr>
            <a:picLocks noChangeAspect="1"/>
          </p:cNvPicPr>
          <p:nvPr/>
        </p:nvPicPr>
        <mc:AlternateContent>
          <mc:Choice xmlns:ma="http://schemas.microsoft.com/office/mac/drawingml/2008/main" Requires="ma">
            <p:blipFill>
              <a:blip r:embed="rId10"/>
              <a:stretch>
                <a:fillRect/>
              </a:stretch>
            </p:blipFill>
          </mc:Choice>
          <mc:Fallback>
            <p:blipFill>
              <a:blip r:embed="rId11"/>
              <a:stretch>
                <a:fillRect/>
              </a:stretch>
            </p:blipFill>
          </mc:Fallback>
        </mc:AlternateContent>
        <p:spPr>
          <a:xfrm>
            <a:off x="4337050" y="1923209"/>
            <a:ext cx="4724400" cy="3199594"/>
          </a:xfrm>
          <a:prstGeom prst="rect">
            <a:avLst/>
          </a:prstGeom>
        </p:spPr>
      </p:pic>
      <p:sp>
        <p:nvSpPr>
          <p:cNvPr id="34" name="TextBox 33"/>
          <p:cNvSpPr txBox="1"/>
          <p:nvPr/>
        </p:nvSpPr>
        <p:spPr>
          <a:xfrm>
            <a:off x="4876800" y="5376446"/>
            <a:ext cx="4114800" cy="738664"/>
          </a:xfrm>
          <a:prstGeom prst="rect">
            <a:avLst/>
          </a:prstGeom>
          <a:noFill/>
        </p:spPr>
        <p:txBody>
          <a:bodyPr wrap="square" rtlCol="0">
            <a:spAutoFit/>
          </a:bodyPr>
          <a:lstStyle/>
          <a:p>
            <a:r>
              <a:rPr lang="en-US" sz="1400" dirty="0" err="1" smtClean="0">
                <a:solidFill>
                  <a:schemeClr val="tx1">
                    <a:lumMod val="65000"/>
                    <a:lumOff val="35000"/>
                  </a:schemeClr>
                </a:solidFill>
                <a:latin typeface="Trebuchet MS"/>
                <a:cs typeface="Trebuchet MS"/>
                <a:sym typeface="Wingdings"/>
              </a:rPr>
              <a:t>Gluinos</a:t>
            </a:r>
            <a:r>
              <a:rPr lang="en-US" sz="1400" dirty="0" smtClean="0">
                <a:solidFill>
                  <a:schemeClr val="tx1">
                    <a:lumMod val="65000"/>
                    <a:lumOff val="35000"/>
                  </a:schemeClr>
                </a:solidFill>
                <a:latin typeface="Trebuchet MS"/>
                <a:cs typeface="Trebuchet MS"/>
                <a:sym typeface="Wingdings"/>
              </a:rPr>
              <a:t> produce stop which decays to top and </a:t>
            </a:r>
            <a:r>
              <a:rPr lang="en-US" sz="1400" dirty="0" err="1" smtClean="0">
                <a:solidFill>
                  <a:schemeClr val="tx1">
                    <a:lumMod val="65000"/>
                    <a:lumOff val="35000"/>
                  </a:schemeClr>
                </a:solidFill>
                <a:latin typeface="Trebuchet MS"/>
                <a:cs typeface="Trebuchet MS"/>
                <a:sym typeface="Wingdings"/>
              </a:rPr>
              <a:t>neutralino</a:t>
            </a:r>
            <a:r>
              <a:rPr lang="en-US" sz="1400" dirty="0" smtClean="0">
                <a:solidFill>
                  <a:schemeClr val="tx1">
                    <a:lumMod val="65000"/>
                    <a:lumOff val="35000"/>
                  </a:schemeClr>
                </a:solidFill>
                <a:latin typeface="Trebuchet MS"/>
                <a:cs typeface="Trebuchet MS"/>
                <a:sym typeface="Wingdings"/>
              </a:rPr>
              <a:t>. The top decays to bottom quarks that can be “tagged” in the detector</a:t>
            </a:r>
            <a:endParaRPr lang="en-GB" sz="1400" dirty="0" smtClean="0">
              <a:solidFill>
                <a:schemeClr val="tx1">
                  <a:lumMod val="65000"/>
                  <a:lumOff val="35000"/>
                </a:schemeClr>
              </a:solidFill>
              <a:latin typeface="Trebuchet MS"/>
              <a:cs typeface="Trebuchet MS"/>
            </a:endParaRPr>
          </a:p>
        </p:txBody>
      </p:sp>
      <p:sp>
        <p:nvSpPr>
          <p:cNvPr id="35" name="TextBox 34"/>
          <p:cNvSpPr txBox="1"/>
          <p:nvPr/>
        </p:nvSpPr>
        <p:spPr>
          <a:xfrm>
            <a:off x="7696200" y="1460955"/>
            <a:ext cx="1447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ATLAS-CONF-2011-098</a:t>
            </a:r>
          </a:p>
        </p:txBody>
      </p:sp>
    </p:spTree>
  </p:cSld>
  <p:clrMapOvr>
    <a:masterClrMapping/>
  </p:clrMapOvr>
  <p:transition spd="slow">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Does SUSY hide from our analyses?</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What mechanisms could camouflage strong SUSY production?</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152401" y="1905000"/>
            <a:ext cx="3962400" cy="1077218"/>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Maybe the </a:t>
            </a:r>
            <a:r>
              <a:rPr lang="en-GB" sz="1600" dirty="0" err="1" smtClean="0">
                <a:solidFill>
                  <a:schemeClr val="tx1">
                    <a:lumMod val="85000"/>
                    <a:lumOff val="15000"/>
                  </a:schemeClr>
                </a:solidFill>
                <a:latin typeface="Trebuchet MS"/>
                <a:cs typeface="Trebuchet MS"/>
              </a:rPr>
              <a:t>neutralinos</a:t>
            </a:r>
            <a:r>
              <a:rPr lang="en-GB" sz="1600" dirty="0" smtClean="0">
                <a:solidFill>
                  <a:schemeClr val="tx1">
                    <a:lumMod val="85000"/>
                    <a:lumOff val="15000"/>
                  </a:schemeClr>
                </a:solidFill>
                <a:latin typeface="Trebuchet MS"/>
                <a:cs typeface="Trebuchet MS"/>
              </a:rPr>
              <a:t> are almost as heavy as the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and </a:t>
            </a:r>
            <a:r>
              <a:rPr lang="en-GB" sz="1600" dirty="0" err="1" smtClean="0">
                <a:solidFill>
                  <a:schemeClr val="tx1">
                    <a:lumMod val="85000"/>
                    <a:lumOff val="15000"/>
                  </a:schemeClr>
                </a:solidFill>
                <a:latin typeface="Trebuchet MS"/>
                <a:cs typeface="Trebuchet MS"/>
              </a:rPr>
              <a:t>gluinos</a:t>
            </a:r>
            <a:r>
              <a:rPr lang="en-GB" sz="1600" dirty="0" smtClean="0">
                <a:solidFill>
                  <a:schemeClr val="tx1">
                    <a:lumMod val="85000"/>
                    <a:lumOff val="15000"/>
                  </a:schemeClr>
                </a:solidFill>
                <a:latin typeface="Trebuchet MS"/>
                <a:cs typeface="Trebuchet MS"/>
              </a:rPr>
              <a:t> so that not enough missing </a:t>
            </a:r>
            <a:r>
              <a:rPr lang="en-GB" sz="1600" i="1" dirty="0" smtClean="0">
                <a:solidFill>
                  <a:schemeClr val="tx1">
                    <a:lumMod val="85000"/>
                    <a:lumOff val="15000"/>
                  </a:schemeClr>
                </a:solidFill>
                <a:latin typeface="Trebuchet MS"/>
                <a:cs typeface="Trebuchet MS"/>
              </a:rPr>
              <a:t>E</a:t>
            </a:r>
            <a:r>
              <a:rPr lang="en-GB" sz="1600" i="1" baseline="-25000" dirty="0" smtClean="0">
                <a:solidFill>
                  <a:schemeClr val="tx1">
                    <a:lumMod val="85000"/>
                    <a:lumOff val="15000"/>
                  </a:schemeClr>
                </a:solidFill>
                <a:latin typeface="Trebuchet MS"/>
                <a:cs typeface="Trebuchet MS"/>
              </a:rPr>
              <a:t>T</a:t>
            </a:r>
            <a:r>
              <a:rPr lang="en-GB" sz="1600" i="1" dirty="0" smtClean="0">
                <a:solidFill>
                  <a:schemeClr val="tx1">
                    <a:lumMod val="85000"/>
                    <a:lumOff val="15000"/>
                  </a:schemeClr>
                </a:solidFill>
                <a:latin typeface="Trebuchet MS"/>
                <a:cs typeface="Trebuchet MS"/>
              </a:rPr>
              <a:t> </a:t>
            </a:r>
            <a:r>
              <a:rPr lang="en-GB" sz="1600" dirty="0" smtClean="0">
                <a:solidFill>
                  <a:schemeClr val="tx1">
                    <a:lumMod val="85000"/>
                    <a:lumOff val="15000"/>
                  </a:schemeClr>
                </a:solidFill>
                <a:latin typeface="Trebuchet MS"/>
                <a:cs typeface="Trebuchet MS"/>
              </a:rPr>
              <a:t>is produced in the decays to select SUSY events?</a:t>
            </a:r>
          </a:p>
        </p:txBody>
      </p:sp>
      <p:sp>
        <p:nvSpPr>
          <p:cNvPr id="34" name="TextBox 33"/>
          <p:cNvSpPr txBox="1"/>
          <p:nvPr/>
        </p:nvSpPr>
        <p:spPr>
          <a:xfrm>
            <a:off x="4876800" y="5376446"/>
            <a:ext cx="3962400" cy="523220"/>
          </a:xfrm>
          <a:prstGeom prst="rect">
            <a:avLst/>
          </a:prstGeom>
          <a:noFill/>
        </p:spPr>
        <p:txBody>
          <a:bodyPr wrap="square" rtlCol="0">
            <a:spAutoFit/>
          </a:bodyPr>
          <a:lstStyle/>
          <a:p>
            <a:r>
              <a:rPr lang="en-US" sz="1400" dirty="0" smtClean="0">
                <a:solidFill>
                  <a:schemeClr val="tx1">
                    <a:lumMod val="65000"/>
                    <a:lumOff val="35000"/>
                  </a:schemeClr>
                </a:solidFill>
                <a:latin typeface="Trebuchet MS"/>
                <a:cs typeface="Trebuchet MS"/>
                <a:sym typeface="Wingdings"/>
              </a:rPr>
              <a:t>Mass degeneracy close to diagonal in plot Little discovery reach there</a:t>
            </a:r>
            <a:endParaRPr lang="en-GB" sz="1400" dirty="0" smtClean="0">
              <a:solidFill>
                <a:schemeClr val="tx1">
                  <a:lumMod val="65000"/>
                  <a:lumOff val="35000"/>
                </a:schemeClr>
              </a:solidFill>
              <a:latin typeface="Trebuchet MS"/>
              <a:cs typeface="Trebuchet MS"/>
            </a:endParaRPr>
          </a:p>
        </p:txBody>
      </p:sp>
      <p:sp>
        <p:nvSpPr>
          <p:cNvPr id="27" name="TextBox 26"/>
          <p:cNvSpPr txBox="1"/>
          <p:nvPr/>
        </p:nvSpPr>
        <p:spPr>
          <a:xfrm>
            <a:off x="7696200" y="1460955"/>
            <a:ext cx="1447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ATLAS-CONF-2011-098</a:t>
            </a:r>
          </a:p>
        </p:txBody>
      </p:sp>
      <p:pic>
        <p:nvPicPr>
          <p:cNvPr id="35" name="Picture 34"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195284" y="1911350"/>
            <a:ext cx="4866233" cy="3295650"/>
          </a:xfrm>
          <a:prstGeom prst="rect">
            <a:avLst/>
          </a:prstGeom>
        </p:spPr>
      </p:pic>
    </p:spTree>
  </p:cSld>
  <p:clrMapOvr>
    <a:masterClrMapping/>
  </p:clrMapOvr>
  <p:transition spd="slow">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Does SUSY hide from our analyses?</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What mechanisms could camouflage strong SUSY production?</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152401" y="1905000"/>
            <a:ext cx="3962400" cy="1077218"/>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Maybe the </a:t>
            </a:r>
            <a:r>
              <a:rPr lang="en-GB" sz="1600" dirty="0" err="1" smtClean="0">
                <a:solidFill>
                  <a:schemeClr val="tx1">
                    <a:lumMod val="85000"/>
                    <a:lumOff val="15000"/>
                  </a:schemeClr>
                </a:solidFill>
                <a:latin typeface="Trebuchet MS"/>
                <a:cs typeface="Trebuchet MS"/>
              </a:rPr>
              <a:t>neutralinos</a:t>
            </a:r>
            <a:r>
              <a:rPr lang="en-GB" sz="1600" dirty="0" smtClean="0">
                <a:solidFill>
                  <a:schemeClr val="tx1">
                    <a:lumMod val="85000"/>
                    <a:lumOff val="15000"/>
                  </a:schemeClr>
                </a:solidFill>
                <a:latin typeface="Trebuchet MS"/>
                <a:cs typeface="Trebuchet MS"/>
              </a:rPr>
              <a:t> are almost as heavy as the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and </a:t>
            </a:r>
            <a:r>
              <a:rPr lang="en-GB" sz="1600" dirty="0" err="1" smtClean="0">
                <a:solidFill>
                  <a:schemeClr val="tx1">
                    <a:lumMod val="85000"/>
                    <a:lumOff val="15000"/>
                  </a:schemeClr>
                </a:solidFill>
                <a:latin typeface="Trebuchet MS"/>
                <a:cs typeface="Trebuchet MS"/>
              </a:rPr>
              <a:t>gluinos</a:t>
            </a:r>
            <a:r>
              <a:rPr lang="en-GB" sz="1600" dirty="0" smtClean="0">
                <a:solidFill>
                  <a:schemeClr val="tx1">
                    <a:lumMod val="85000"/>
                    <a:lumOff val="15000"/>
                  </a:schemeClr>
                </a:solidFill>
                <a:latin typeface="Trebuchet MS"/>
                <a:cs typeface="Trebuchet MS"/>
              </a:rPr>
              <a:t> so that not enough missing </a:t>
            </a:r>
            <a:r>
              <a:rPr lang="en-GB" sz="1600" i="1" dirty="0" smtClean="0">
                <a:solidFill>
                  <a:schemeClr val="tx1">
                    <a:lumMod val="85000"/>
                    <a:lumOff val="15000"/>
                  </a:schemeClr>
                </a:solidFill>
                <a:latin typeface="Trebuchet MS"/>
                <a:cs typeface="Trebuchet MS"/>
              </a:rPr>
              <a:t>E</a:t>
            </a:r>
            <a:r>
              <a:rPr lang="en-GB" sz="1600" i="1" baseline="-25000" dirty="0" smtClean="0">
                <a:solidFill>
                  <a:schemeClr val="tx1">
                    <a:lumMod val="85000"/>
                    <a:lumOff val="15000"/>
                  </a:schemeClr>
                </a:solidFill>
                <a:latin typeface="Trebuchet MS"/>
                <a:cs typeface="Trebuchet MS"/>
              </a:rPr>
              <a:t>T</a:t>
            </a:r>
            <a:r>
              <a:rPr lang="en-GB" sz="1600" i="1" dirty="0" smtClean="0">
                <a:solidFill>
                  <a:schemeClr val="tx1">
                    <a:lumMod val="85000"/>
                    <a:lumOff val="15000"/>
                  </a:schemeClr>
                </a:solidFill>
                <a:latin typeface="Trebuchet MS"/>
                <a:cs typeface="Trebuchet MS"/>
              </a:rPr>
              <a:t> </a:t>
            </a:r>
            <a:r>
              <a:rPr lang="en-GB" sz="1600" dirty="0" smtClean="0">
                <a:solidFill>
                  <a:schemeClr val="tx1">
                    <a:lumMod val="85000"/>
                    <a:lumOff val="15000"/>
                  </a:schemeClr>
                </a:solidFill>
                <a:latin typeface="Trebuchet MS"/>
                <a:cs typeface="Trebuchet MS"/>
              </a:rPr>
              <a:t>is produced in the decays to select SUSY events?</a:t>
            </a:r>
          </a:p>
        </p:txBody>
      </p:sp>
      <p:sp>
        <p:nvSpPr>
          <p:cNvPr id="11" name="TextBox 10"/>
          <p:cNvSpPr txBox="1"/>
          <p:nvPr/>
        </p:nvSpPr>
        <p:spPr>
          <a:xfrm>
            <a:off x="4876800" y="5376446"/>
            <a:ext cx="3962400" cy="523220"/>
          </a:xfrm>
          <a:prstGeom prst="rect">
            <a:avLst/>
          </a:prstGeom>
          <a:noFill/>
        </p:spPr>
        <p:txBody>
          <a:bodyPr wrap="square" rtlCol="0">
            <a:spAutoFit/>
          </a:bodyPr>
          <a:lstStyle/>
          <a:p>
            <a:r>
              <a:rPr lang="en-US" sz="1400" dirty="0" smtClean="0">
                <a:solidFill>
                  <a:schemeClr val="tx1">
                    <a:lumMod val="65000"/>
                    <a:lumOff val="35000"/>
                  </a:schemeClr>
                </a:solidFill>
                <a:latin typeface="Trebuchet MS"/>
                <a:cs typeface="Trebuchet MS"/>
                <a:sym typeface="Wingdings"/>
              </a:rPr>
              <a:t>Mass degeneracy close to diagonal in plot Little discovery reach there</a:t>
            </a:r>
            <a:endParaRPr lang="en-GB" sz="1400" dirty="0" smtClean="0">
              <a:solidFill>
                <a:schemeClr val="tx1">
                  <a:lumMod val="65000"/>
                  <a:lumOff val="35000"/>
                </a:schemeClr>
              </a:solidFill>
              <a:latin typeface="Trebuchet MS"/>
              <a:cs typeface="Trebuchet MS"/>
            </a:endParaRPr>
          </a:p>
        </p:txBody>
      </p:sp>
      <p:sp>
        <p:nvSpPr>
          <p:cNvPr id="12" name="TextBox 11"/>
          <p:cNvSpPr txBox="1"/>
          <p:nvPr/>
        </p:nvSpPr>
        <p:spPr>
          <a:xfrm>
            <a:off x="7696200" y="1460955"/>
            <a:ext cx="14477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ATLAS-CONF-2011-098</a:t>
            </a:r>
          </a:p>
        </p:txBody>
      </p:sp>
      <p:pic>
        <p:nvPicPr>
          <p:cNvPr id="14" name="Picture 13"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195284" y="1911350"/>
            <a:ext cx="4866233" cy="3295650"/>
          </a:xfrm>
          <a:prstGeom prst="rect">
            <a:avLst/>
          </a:prstGeom>
        </p:spPr>
      </p:pic>
      <p:sp>
        <p:nvSpPr>
          <p:cNvPr id="30" name="TextBox 29"/>
          <p:cNvSpPr txBox="1"/>
          <p:nvPr/>
        </p:nvSpPr>
        <p:spPr>
          <a:xfrm>
            <a:off x="152399" y="3124200"/>
            <a:ext cx="4303183" cy="830997"/>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Maybe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and </a:t>
            </a:r>
            <a:r>
              <a:rPr lang="en-GB" sz="1600" dirty="0" err="1" smtClean="0">
                <a:solidFill>
                  <a:schemeClr val="tx1">
                    <a:lumMod val="85000"/>
                    <a:lumOff val="15000"/>
                  </a:schemeClr>
                </a:solidFill>
                <a:latin typeface="Trebuchet MS"/>
                <a:cs typeface="Trebuchet MS"/>
              </a:rPr>
              <a:t>gluinos</a:t>
            </a:r>
            <a:r>
              <a:rPr lang="en-GB" sz="1600" dirty="0" smtClean="0">
                <a:solidFill>
                  <a:schemeClr val="tx1">
                    <a:lumMod val="85000"/>
                    <a:lumOff val="15000"/>
                  </a:schemeClr>
                </a:solidFill>
                <a:latin typeface="Trebuchet MS"/>
                <a:cs typeface="Trebuchet MS"/>
              </a:rPr>
              <a:t> are all too heavy and only </a:t>
            </a:r>
            <a:r>
              <a:rPr lang="en-GB" sz="1600" dirty="0" err="1" smtClean="0">
                <a:solidFill>
                  <a:schemeClr val="tx1">
                    <a:lumMod val="85000"/>
                    <a:lumOff val="15000"/>
                  </a:schemeClr>
                </a:solidFill>
                <a:latin typeface="Trebuchet MS"/>
                <a:cs typeface="Trebuchet MS"/>
              </a:rPr>
              <a:t>neutralinos</a:t>
            </a:r>
            <a:r>
              <a:rPr lang="en-GB" sz="1600" dirty="0" smtClean="0">
                <a:solidFill>
                  <a:schemeClr val="tx1">
                    <a:lumMod val="85000"/>
                    <a:lumOff val="15000"/>
                  </a:schemeClr>
                </a:solidFill>
                <a:latin typeface="Trebuchet MS"/>
                <a:cs typeface="Trebuchet MS"/>
              </a:rPr>
              <a:t> or dark matter “</a:t>
            </a:r>
            <a:r>
              <a:rPr lang="en-GB" sz="1600" dirty="0" err="1" smtClean="0">
                <a:solidFill>
                  <a:schemeClr val="tx1">
                    <a:lumMod val="85000"/>
                    <a:lumOff val="15000"/>
                  </a:schemeClr>
                </a:solidFill>
                <a:latin typeface="Trebuchet MS"/>
                <a:cs typeface="Trebuchet MS"/>
              </a:rPr>
              <a:t>WIMPs</a:t>
            </a:r>
            <a:r>
              <a:rPr lang="en-GB" sz="1600" dirty="0" smtClean="0">
                <a:solidFill>
                  <a:schemeClr val="tx1">
                    <a:lumMod val="85000"/>
                    <a:lumOff val="15000"/>
                  </a:schemeClr>
                </a:solidFill>
                <a:latin typeface="Trebuchet MS"/>
                <a:cs typeface="Trebuchet MS"/>
              </a:rPr>
              <a:t>” are produced? </a:t>
            </a:r>
            <a:r>
              <a:rPr lang="en-GB" sz="1600" i="1" dirty="0" smtClean="0">
                <a:solidFill>
                  <a:schemeClr val="tx1">
                    <a:lumMod val="85000"/>
                    <a:lumOff val="15000"/>
                  </a:schemeClr>
                </a:solidFill>
                <a:latin typeface="Trebuchet MS"/>
                <a:cs typeface="Trebuchet MS"/>
              </a:rPr>
              <a:t>How can we detect them</a:t>
            </a:r>
            <a:r>
              <a:rPr lang="en-GB" sz="1600" dirty="0" smtClean="0">
                <a:solidFill>
                  <a:schemeClr val="tx1">
                    <a:lumMod val="85000"/>
                    <a:lumOff val="15000"/>
                  </a:schemeClr>
                </a:solidFill>
                <a:latin typeface="Trebuchet MS"/>
                <a:cs typeface="Trebuchet MS"/>
              </a:rPr>
              <a:t>?</a:t>
            </a:r>
          </a:p>
        </p:txBody>
      </p:sp>
      <p:sp>
        <p:nvSpPr>
          <p:cNvPr id="15" name="TextBox 14"/>
          <p:cNvSpPr txBox="1"/>
          <p:nvPr/>
        </p:nvSpPr>
        <p:spPr>
          <a:xfrm>
            <a:off x="152400" y="5681246"/>
            <a:ext cx="4495800" cy="338554"/>
          </a:xfrm>
          <a:prstGeom prst="rect">
            <a:avLst/>
          </a:prstGeom>
          <a:noFill/>
        </p:spPr>
        <p:txBody>
          <a:bodyPr wrap="square" rtlCol="0">
            <a:spAutoFit/>
          </a:bodyPr>
          <a:lstStyle/>
          <a:p>
            <a:r>
              <a:rPr lang="en-US" sz="1600" dirty="0" err="1" smtClean="0">
                <a:solidFill>
                  <a:srgbClr val="D00209"/>
                </a:solidFill>
                <a:latin typeface="Trebuchet MS"/>
                <a:cs typeface="Trebuchet MS"/>
                <a:sym typeface="Wingdings"/>
              </a:rPr>
              <a:t></a:t>
            </a:r>
            <a:r>
              <a:rPr lang="en-US" sz="1600" dirty="0" smtClean="0">
                <a:solidFill>
                  <a:srgbClr val="D00209"/>
                </a:solidFill>
                <a:latin typeface="Trebuchet MS"/>
                <a:cs typeface="Trebuchet MS"/>
                <a:sym typeface="Wingdings"/>
              </a:rPr>
              <a:t> </a:t>
            </a:r>
            <a:r>
              <a:rPr lang="en-GB" sz="1600" dirty="0" smtClean="0">
                <a:solidFill>
                  <a:srgbClr val="D00209"/>
                </a:solidFill>
                <a:latin typeface="Trebuchet MS"/>
                <a:cs typeface="Trebuchet MS"/>
              </a:rPr>
              <a:t>Search for mono-jets events!</a:t>
            </a:r>
          </a:p>
        </p:txBody>
      </p:sp>
      <p:pic>
        <p:nvPicPr>
          <p:cNvPr id="16" name="Picture 15" descr="Picture 48.png"/>
          <p:cNvPicPr>
            <a:picLocks noChangeAspect="1"/>
          </p:cNvPicPr>
          <p:nvPr/>
        </p:nvPicPr>
        <p:blipFill>
          <a:blip r:embed="rId4"/>
          <a:stretch>
            <a:fillRect/>
          </a:stretch>
        </p:blipFill>
        <p:spPr>
          <a:xfrm>
            <a:off x="533400" y="3962400"/>
            <a:ext cx="1866065" cy="1676400"/>
          </a:xfrm>
          <a:prstGeom prst="rect">
            <a:avLst/>
          </a:prstGeom>
        </p:spPr>
      </p:pic>
      <p:sp>
        <p:nvSpPr>
          <p:cNvPr id="17" name="TextBox 16"/>
          <p:cNvSpPr txBox="1"/>
          <p:nvPr/>
        </p:nvSpPr>
        <p:spPr>
          <a:xfrm>
            <a:off x="2018465" y="4157132"/>
            <a:ext cx="1925978" cy="276999"/>
          </a:xfrm>
          <a:prstGeom prst="rect">
            <a:avLst/>
          </a:prstGeom>
          <a:noFill/>
        </p:spPr>
        <p:txBody>
          <a:bodyPr wrap="none" rtlCol="0">
            <a:spAutoFit/>
          </a:bodyPr>
          <a:lstStyle/>
          <a:p>
            <a:r>
              <a:rPr lang="en-GB" sz="1200" dirty="0" smtClean="0">
                <a:solidFill>
                  <a:schemeClr val="tx1">
                    <a:lumMod val="65000"/>
                    <a:lumOff val="35000"/>
                  </a:schemeClr>
                </a:solidFill>
                <a:latin typeface="Trebuchet MS"/>
                <a:cs typeface="Trebuchet MS"/>
              </a:rPr>
              <a:t>Energetic gluon radiation</a:t>
            </a:r>
            <a:endParaRPr lang="en-GB" sz="1200" dirty="0">
              <a:solidFill>
                <a:schemeClr val="tx1">
                  <a:lumMod val="65000"/>
                  <a:lumOff val="35000"/>
                </a:schemeClr>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54519" y="152400"/>
            <a:ext cx="8684681" cy="877163"/>
          </a:xfrm>
          <a:prstGeom prst="rect">
            <a:avLst/>
          </a:prstGeom>
          <a:noFill/>
        </p:spPr>
        <p:txBody>
          <a:bodyPr wrap="square" rtlCol="0">
            <a:spAutoFit/>
          </a:bodyPr>
          <a:lstStyle/>
          <a:p>
            <a:r>
              <a:rPr lang="en-GB" sz="2800" dirty="0" smtClean="0">
                <a:solidFill>
                  <a:prstClr val="black"/>
                </a:solidFill>
                <a:latin typeface="Trebuchet MS"/>
                <a:cs typeface="Trebuchet MS"/>
              </a:rPr>
              <a:t>Does SUSY hide from our analyses?</a:t>
            </a:r>
            <a:endParaRPr lang="en-GB" sz="1800" dirty="0" smtClean="0">
              <a:solidFill>
                <a:prstClr val="black"/>
              </a:solidFill>
              <a:latin typeface="Trebuchet MS"/>
              <a:cs typeface="Trebuchet MS"/>
            </a:endParaRPr>
          </a:p>
          <a:p>
            <a:pPr>
              <a:spcBef>
                <a:spcPts val="600"/>
              </a:spcBef>
            </a:pPr>
            <a:r>
              <a:rPr lang="en-GB" sz="1800" dirty="0" smtClean="0">
                <a:solidFill>
                  <a:prstClr val="black"/>
                </a:solidFill>
                <a:latin typeface="Trebuchet MS"/>
                <a:cs typeface="Trebuchet MS"/>
              </a:rPr>
              <a:t>What mechanisms could camouflage strong SUSY production?</a:t>
            </a:r>
            <a:endParaRPr lang="en-GB" dirty="0">
              <a:solidFill>
                <a:prstClr val="black"/>
              </a:solidFill>
              <a:latin typeface="Trebuchet MS"/>
              <a:cs typeface="Trebuchet MS"/>
            </a:endParaRPr>
          </a:p>
        </p:txBody>
      </p:sp>
      <p:sp>
        <p:nvSpPr>
          <p:cNvPr id="13" name="Rectangle 12"/>
          <p:cNvSpPr/>
          <p:nvPr/>
        </p:nvSpPr>
        <p:spPr>
          <a:xfrm>
            <a:off x="0" y="1676400"/>
            <a:ext cx="9144000" cy="457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152401" y="1905000"/>
            <a:ext cx="3962400" cy="1077218"/>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Maybe the </a:t>
            </a:r>
            <a:r>
              <a:rPr lang="en-GB" sz="1600" dirty="0" err="1" smtClean="0">
                <a:solidFill>
                  <a:schemeClr val="tx1">
                    <a:lumMod val="85000"/>
                    <a:lumOff val="15000"/>
                  </a:schemeClr>
                </a:solidFill>
                <a:latin typeface="Trebuchet MS"/>
                <a:cs typeface="Trebuchet MS"/>
              </a:rPr>
              <a:t>neutralinos</a:t>
            </a:r>
            <a:r>
              <a:rPr lang="en-GB" sz="1600" dirty="0" smtClean="0">
                <a:solidFill>
                  <a:schemeClr val="tx1">
                    <a:lumMod val="85000"/>
                    <a:lumOff val="15000"/>
                  </a:schemeClr>
                </a:solidFill>
                <a:latin typeface="Trebuchet MS"/>
                <a:cs typeface="Trebuchet MS"/>
              </a:rPr>
              <a:t> are almost as heavy as the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and </a:t>
            </a:r>
            <a:r>
              <a:rPr lang="en-GB" sz="1600" dirty="0" err="1" smtClean="0">
                <a:solidFill>
                  <a:schemeClr val="tx1">
                    <a:lumMod val="85000"/>
                    <a:lumOff val="15000"/>
                  </a:schemeClr>
                </a:solidFill>
                <a:latin typeface="Trebuchet MS"/>
                <a:cs typeface="Trebuchet MS"/>
              </a:rPr>
              <a:t>gluinos</a:t>
            </a:r>
            <a:r>
              <a:rPr lang="en-GB" sz="1600" dirty="0" smtClean="0">
                <a:solidFill>
                  <a:schemeClr val="tx1">
                    <a:lumMod val="85000"/>
                    <a:lumOff val="15000"/>
                  </a:schemeClr>
                </a:solidFill>
                <a:latin typeface="Trebuchet MS"/>
                <a:cs typeface="Trebuchet MS"/>
              </a:rPr>
              <a:t> so that not enough missing </a:t>
            </a:r>
            <a:r>
              <a:rPr lang="en-GB" sz="1600" i="1" dirty="0" smtClean="0">
                <a:solidFill>
                  <a:schemeClr val="tx1">
                    <a:lumMod val="85000"/>
                    <a:lumOff val="15000"/>
                  </a:schemeClr>
                </a:solidFill>
                <a:latin typeface="Trebuchet MS"/>
                <a:cs typeface="Trebuchet MS"/>
              </a:rPr>
              <a:t>E</a:t>
            </a:r>
            <a:r>
              <a:rPr lang="en-GB" sz="1600" i="1" baseline="-25000" dirty="0" smtClean="0">
                <a:solidFill>
                  <a:schemeClr val="tx1">
                    <a:lumMod val="85000"/>
                    <a:lumOff val="15000"/>
                  </a:schemeClr>
                </a:solidFill>
                <a:latin typeface="Trebuchet MS"/>
                <a:cs typeface="Trebuchet MS"/>
              </a:rPr>
              <a:t>T</a:t>
            </a:r>
            <a:r>
              <a:rPr lang="en-GB" sz="1600" i="1" dirty="0" smtClean="0">
                <a:solidFill>
                  <a:schemeClr val="tx1">
                    <a:lumMod val="85000"/>
                    <a:lumOff val="15000"/>
                  </a:schemeClr>
                </a:solidFill>
                <a:latin typeface="Trebuchet MS"/>
                <a:cs typeface="Trebuchet MS"/>
              </a:rPr>
              <a:t> </a:t>
            </a:r>
            <a:r>
              <a:rPr lang="en-GB" sz="1600" dirty="0" smtClean="0">
                <a:solidFill>
                  <a:schemeClr val="tx1">
                    <a:lumMod val="85000"/>
                    <a:lumOff val="15000"/>
                  </a:schemeClr>
                </a:solidFill>
                <a:latin typeface="Trebuchet MS"/>
                <a:cs typeface="Trebuchet MS"/>
              </a:rPr>
              <a:t>is produced in the decays to select SUSY events?</a:t>
            </a:r>
          </a:p>
        </p:txBody>
      </p:sp>
      <p:sp>
        <p:nvSpPr>
          <p:cNvPr id="31" name="TextBox 30"/>
          <p:cNvSpPr txBox="1"/>
          <p:nvPr/>
        </p:nvSpPr>
        <p:spPr>
          <a:xfrm>
            <a:off x="152400" y="5681246"/>
            <a:ext cx="4495800" cy="338554"/>
          </a:xfrm>
          <a:prstGeom prst="rect">
            <a:avLst/>
          </a:prstGeom>
          <a:noFill/>
        </p:spPr>
        <p:txBody>
          <a:bodyPr wrap="square" rtlCol="0">
            <a:spAutoFit/>
          </a:bodyPr>
          <a:lstStyle/>
          <a:p>
            <a:r>
              <a:rPr lang="en-US" sz="1600" dirty="0" err="1" smtClean="0">
                <a:solidFill>
                  <a:srgbClr val="D00209"/>
                </a:solidFill>
                <a:latin typeface="Trebuchet MS"/>
                <a:cs typeface="Trebuchet MS"/>
                <a:sym typeface="Wingdings"/>
              </a:rPr>
              <a:t></a:t>
            </a:r>
            <a:r>
              <a:rPr lang="en-US" sz="1600" dirty="0" smtClean="0">
                <a:solidFill>
                  <a:srgbClr val="D00209"/>
                </a:solidFill>
                <a:latin typeface="Trebuchet MS"/>
                <a:cs typeface="Trebuchet MS"/>
                <a:sym typeface="Wingdings"/>
              </a:rPr>
              <a:t> </a:t>
            </a:r>
            <a:r>
              <a:rPr lang="en-GB" sz="1600" dirty="0" smtClean="0">
                <a:solidFill>
                  <a:srgbClr val="D00209"/>
                </a:solidFill>
                <a:latin typeface="Trebuchet MS"/>
                <a:cs typeface="Trebuchet MS"/>
              </a:rPr>
              <a:t>Search for mono-jets events!</a:t>
            </a:r>
          </a:p>
        </p:txBody>
      </p:sp>
      <p:pic>
        <p:nvPicPr>
          <p:cNvPr id="25" name="Picture 24" descr="Picture 48.png"/>
          <p:cNvPicPr>
            <a:picLocks noChangeAspect="1"/>
          </p:cNvPicPr>
          <p:nvPr/>
        </p:nvPicPr>
        <p:blipFill>
          <a:blip r:embed="rId2"/>
          <a:stretch>
            <a:fillRect/>
          </a:stretch>
        </p:blipFill>
        <p:spPr>
          <a:xfrm>
            <a:off x="533400" y="3962400"/>
            <a:ext cx="1866065" cy="1676400"/>
          </a:xfrm>
          <a:prstGeom prst="rect">
            <a:avLst/>
          </a:prstGeom>
        </p:spPr>
      </p:pic>
      <p:sp>
        <p:nvSpPr>
          <p:cNvPr id="12" name="TextBox 11"/>
          <p:cNvSpPr txBox="1"/>
          <p:nvPr/>
        </p:nvSpPr>
        <p:spPr>
          <a:xfrm>
            <a:off x="6705600" y="1460954"/>
            <a:ext cx="24383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ATLAS-CONF-2011-096, CMS-PAS EXO-11-059</a:t>
            </a:r>
          </a:p>
        </p:txBody>
      </p:sp>
      <p:sp>
        <p:nvSpPr>
          <p:cNvPr id="30" name="TextBox 29"/>
          <p:cNvSpPr txBox="1"/>
          <p:nvPr/>
        </p:nvSpPr>
        <p:spPr>
          <a:xfrm>
            <a:off x="152399" y="3124200"/>
            <a:ext cx="4303183" cy="830997"/>
          </a:xfrm>
          <a:prstGeom prst="rect">
            <a:avLst/>
          </a:prstGeom>
          <a:noFill/>
        </p:spPr>
        <p:txBody>
          <a:bodyPr wrap="square" rtlCol="0">
            <a:spAutoFit/>
          </a:bodyPr>
          <a:lstStyle/>
          <a:p>
            <a:r>
              <a:rPr lang="en-GB" sz="1600" dirty="0" smtClean="0">
                <a:solidFill>
                  <a:schemeClr val="tx1">
                    <a:lumMod val="85000"/>
                    <a:lumOff val="15000"/>
                  </a:schemeClr>
                </a:solidFill>
                <a:latin typeface="Trebuchet MS"/>
                <a:cs typeface="Trebuchet MS"/>
              </a:rPr>
              <a:t>Maybe </a:t>
            </a:r>
            <a:r>
              <a:rPr lang="en-GB" sz="1600" dirty="0" err="1" smtClean="0">
                <a:solidFill>
                  <a:schemeClr val="tx1">
                    <a:lumMod val="85000"/>
                    <a:lumOff val="15000"/>
                  </a:schemeClr>
                </a:solidFill>
                <a:latin typeface="Trebuchet MS"/>
                <a:cs typeface="Trebuchet MS"/>
              </a:rPr>
              <a:t>squarks</a:t>
            </a:r>
            <a:r>
              <a:rPr lang="en-GB" sz="1600" dirty="0" smtClean="0">
                <a:solidFill>
                  <a:schemeClr val="tx1">
                    <a:lumMod val="85000"/>
                    <a:lumOff val="15000"/>
                  </a:schemeClr>
                </a:solidFill>
                <a:latin typeface="Trebuchet MS"/>
                <a:cs typeface="Trebuchet MS"/>
              </a:rPr>
              <a:t> and </a:t>
            </a:r>
            <a:r>
              <a:rPr lang="en-GB" sz="1600" dirty="0" err="1" smtClean="0">
                <a:solidFill>
                  <a:schemeClr val="tx1">
                    <a:lumMod val="85000"/>
                    <a:lumOff val="15000"/>
                  </a:schemeClr>
                </a:solidFill>
                <a:latin typeface="Trebuchet MS"/>
                <a:cs typeface="Trebuchet MS"/>
              </a:rPr>
              <a:t>gluinos</a:t>
            </a:r>
            <a:r>
              <a:rPr lang="en-GB" sz="1600" dirty="0" smtClean="0">
                <a:solidFill>
                  <a:schemeClr val="tx1">
                    <a:lumMod val="85000"/>
                    <a:lumOff val="15000"/>
                  </a:schemeClr>
                </a:solidFill>
                <a:latin typeface="Trebuchet MS"/>
                <a:cs typeface="Trebuchet MS"/>
              </a:rPr>
              <a:t> are all too heavy and only </a:t>
            </a:r>
            <a:r>
              <a:rPr lang="en-GB" sz="1600" dirty="0" err="1" smtClean="0">
                <a:solidFill>
                  <a:schemeClr val="tx1">
                    <a:lumMod val="85000"/>
                    <a:lumOff val="15000"/>
                  </a:schemeClr>
                </a:solidFill>
                <a:latin typeface="Trebuchet MS"/>
                <a:cs typeface="Trebuchet MS"/>
              </a:rPr>
              <a:t>neutralinos</a:t>
            </a:r>
            <a:r>
              <a:rPr lang="en-GB" sz="1600" dirty="0" smtClean="0">
                <a:solidFill>
                  <a:schemeClr val="tx1">
                    <a:lumMod val="85000"/>
                    <a:lumOff val="15000"/>
                  </a:schemeClr>
                </a:solidFill>
                <a:latin typeface="Trebuchet MS"/>
                <a:cs typeface="Trebuchet MS"/>
              </a:rPr>
              <a:t> or dark matter “</a:t>
            </a:r>
            <a:r>
              <a:rPr lang="en-GB" sz="1600" dirty="0" err="1" smtClean="0">
                <a:solidFill>
                  <a:schemeClr val="tx1">
                    <a:lumMod val="85000"/>
                    <a:lumOff val="15000"/>
                  </a:schemeClr>
                </a:solidFill>
                <a:latin typeface="Trebuchet MS"/>
                <a:cs typeface="Trebuchet MS"/>
              </a:rPr>
              <a:t>WIMPs</a:t>
            </a:r>
            <a:r>
              <a:rPr lang="en-GB" sz="1600" dirty="0" smtClean="0">
                <a:solidFill>
                  <a:schemeClr val="tx1">
                    <a:lumMod val="85000"/>
                    <a:lumOff val="15000"/>
                  </a:schemeClr>
                </a:solidFill>
                <a:latin typeface="Trebuchet MS"/>
                <a:cs typeface="Trebuchet MS"/>
              </a:rPr>
              <a:t>” are produced? </a:t>
            </a:r>
            <a:r>
              <a:rPr lang="en-GB" sz="1600" i="1" dirty="0" smtClean="0">
                <a:solidFill>
                  <a:schemeClr val="tx1">
                    <a:lumMod val="85000"/>
                    <a:lumOff val="15000"/>
                  </a:schemeClr>
                </a:solidFill>
                <a:latin typeface="Trebuchet MS"/>
                <a:cs typeface="Trebuchet MS"/>
              </a:rPr>
              <a:t>How can we detect them</a:t>
            </a:r>
            <a:r>
              <a:rPr lang="en-GB" sz="1600" dirty="0" smtClean="0">
                <a:solidFill>
                  <a:schemeClr val="tx1">
                    <a:lumMod val="85000"/>
                    <a:lumOff val="15000"/>
                  </a:schemeClr>
                </a:solidFill>
                <a:latin typeface="Trebuchet MS"/>
                <a:cs typeface="Trebuchet MS"/>
              </a:rPr>
              <a:t>?</a:t>
            </a:r>
          </a:p>
        </p:txBody>
      </p:sp>
      <p:pic>
        <p:nvPicPr>
          <p:cNvPr id="16" name="Picture 15" descr="Untitled.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4597124" y="1913502"/>
            <a:ext cx="4149746" cy="3981415"/>
          </a:xfrm>
          <a:prstGeom prst="rect">
            <a:avLst/>
          </a:prstGeom>
        </p:spPr>
      </p:pic>
      <p:sp>
        <p:nvSpPr>
          <p:cNvPr id="17" name="TextBox 16"/>
          <p:cNvSpPr txBox="1"/>
          <p:nvPr/>
        </p:nvSpPr>
        <p:spPr>
          <a:xfrm>
            <a:off x="2018465" y="4157132"/>
            <a:ext cx="1925978" cy="276999"/>
          </a:xfrm>
          <a:prstGeom prst="rect">
            <a:avLst/>
          </a:prstGeom>
          <a:noFill/>
        </p:spPr>
        <p:txBody>
          <a:bodyPr wrap="none" rtlCol="0">
            <a:spAutoFit/>
          </a:bodyPr>
          <a:lstStyle/>
          <a:p>
            <a:r>
              <a:rPr lang="en-GB" sz="1200" dirty="0" smtClean="0">
                <a:solidFill>
                  <a:schemeClr val="tx1">
                    <a:lumMod val="65000"/>
                    <a:lumOff val="35000"/>
                  </a:schemeClr>
                </a:solidFill>
                <a:latin typeface="Trebuchet MS"/>
                <a:cs typeface="Trebuchet MS"/>
              </a:rPr>
              <a:t>Energetic gluon radiation</a:t>
            </a:r>
            <a:endParaRPr lang="en-GB" sz="1200" dirty="0">
              <a:solidFill>
                <a:schemeClr val="tx1">
                  <a:lumMod val="65000"/>
                  <a:lumOff val="35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0" y="6324600"/>
            <a:ext cx="9144000" cy="5334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 name="Picture 2" descr="Picture 20.png"/>
          <p:cNvPicPr>
            <a:picLocks noChangeAspect="1"/>
          </p:cNvPicPr>
          <p:nvPr/>
        </p:nvPicPr>
        <p:blipFill>
          <a:blip r:embed="rId2"/>
          <a:stretch>
            <a:fillRect/>
          </a:stretch>
        </p:blipFill>
        <p:spPr>
          <a:xfrm>
            <a:off x="0" y="381000"/>
            <a:ext cx="9144000" cy="6096000"/>
          </a:xfrm>
          <a:prstGeom prst="rect">
            <a:avLst/>
          </a:prstGeom>
        </p:spPr>
      </p:pic>
      <p:sp>
        <p:nvSpPr>
          <p:cNvPr id="6" name="TextBox 5"/>
          <p:cNvSpPr txBox="1"/>
          <p:nvPr/>
        </p:nvSpPr>
        <p:spPr>
          <a:xfrm>
            <a:off x="76200" y="76200"/>
            <a:ext cx="3112250" cy="338554"/>
          </a:xfrm>
          <a:prstGeom prst="rect">
            <a:avLst/>
          </a:prstGeom>
          <a:noFill/>
        </p:spPr>
        <p:txBody>
          <a:bodyPr wrap="none" rtlCol="0">
            <a:spAutoFit/>
          </a:bodyPr>
          <a:lstStyle/>
          <a:p>
            <a:r>
              <a:rPr lang="en-GB" sz="1600" dirty="0" smtClean="0">
                <a:solidFill>
                  <a:schemeClr val="bg1"/>
                </a:solidFill>
                <a:latin typeface="Trebuchet MS"/>
                <a:cs typeface="Trebuchet MS"/>
              </a:rPr>
              <a:t>A </a:t>
            </a:r>
            <a:r>
              <a:rPr lang="en-GB" sz="1600" dirty="0" err="1" smtClean="0">
                <a:solidFill>
                  <a:schemeClr val="bg1"/>
                </a:solidFill>
                <a:latin typeface="Trebuchet MS"/>
                <a:cs typeface="Trebuchet MS"/>
              </a:rPr>
              <a:t>monojet</a:t>
            </a:r>
            <a:r>
              <a:rPr lang="en-GB" sz="1600" dirty="0" smtClean="0">
                <a:solidFill>
                  <a:schemeClr val="bg1"/>
                </a:solidFill>
                <a:latin typeface="Trebuchet MS"/>
                <a:cs typeface="Trebuchet MS"/>
              </a:rPr>
              <a:t> event seen by ATLAS</a:t>
            </a:r>
            <a:endParaRPr lang="en-GB" sz="1600" dirty="0">
              <a:solidFill>
                <a:schemeClr val="bg1"/>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0" y="6324600"/>
            <a:ext cx="9144000" cy="5334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 name="Picture 2" descr="Picture 20.png"/>
          <p:cNvPicPr>
            <a:picLocks noChangeAspect="1"/>
          </p:cNvPicPr>
          <p:nvPr/>
        </p:nvPicPr>
        <p:blipFill>
          <a:blip r:embed="rId2"/>
          <a:stretch>
            <a:fillRect/>
          </a:stretch>
        </p:blipFill>
        <p:spPr>
          <a:xfrm>
            <a:off x="0" y="381000"/>
            <a:ext cx="9144000" cy="6096000"/>
          </a:xfrm>
          <a:prstGeom prst="rect">
            <a:avLst/>
          </a:prstGeom>
        </p:spPr>
      </p:pic>
      <p:sp>
        <p:nvSpPr>
          <p:cNvPr id="6" name="TextBox 5"/>
          <p:cNvSpPr txBox="1"/>
          <p:nvPr/>
        </p:nvSpPr>
        <p:spPr>
          <a:xfrm>
            <a:off x="76200" y="76200"/>
            <a:ext cx="3112250" cy="338554"/>
          </a:xfrm>
          <a:prstGeom prst="rect">
            <a:avLst/>
          </a:prstGeom>
          <a:noFill/>
        </p:spPr>
        <p:txBody>
          <a:bodyPr wrap="none" rtlCol="0">
            <a:spAutoFit/>
          </a:bodyPr>
          <a:lstStyle/>
          <a:p>
            <a:r>
              <a:rPr lang="en-GB" sz="1600" dirty="0" smtClean="0">
                <a:solidFill>
                  <a:prstClr val="white"/>
                </a:solidFill>
                <a:latin typeface="Trebuchet MS"/>
                <a:cs typeface="Trebuchet MS"/>
              </a:rPr>
              <a:t>A </a:t>
            </a:r>
            <a:r>
              <a:rPr lang="en-GB" sz="1600" dirty="0" err="1" smtClean="0">
                <a:solidFill>
                  <a:prstClr val="white"/>
                </a:solidFill>
                <a:latin typeface="Trebuchet MS"/>
                <a:cs typeface="Trebuchet MS"/>
              </a:rPr>
              <a:t>monojet</a:t>
            </a:r>
            <a:r>
              <a:rPr lang="en-GB" sz="1600" dirty="0" smtClean="0">
                <a:solidFill>
                  <a:prstClr val="white"/>
                </a:solidFill>
                <a:latin typeface="Trebuchet MS"/>
                <a:cs typeface="Trebuchet MS"/>
              </a:rPr>
              <a:t> event seen by ATLAS</a:t>
            </a:r>
            <a:endParaRPr lang="en-GB" sz="1600" dirty="0">
              <a:solidFill>
                <a:prstClr val="white"/>
              </a:solidFill>
              <a:latin typeface="Trebuchet MS"/>
              <a:cs typeface="Trebuchet MS"/>
            </a:endParaRPr>
          </a:p>
        </p:txBody>
      </p:sp>
      <p:sp>
        <p:nvSpPr>
          <p:cNvPr id="10" name="Rectangle 9"/>
          <p:cNvSpPr/>
          <p:nvPr/>
        </p:nvSpPr>
        <p:spPr>
          <a:xfrm>
            <a:off x="0" y="0"/>
            <a:ext cx="9144000" cy="6858000"/>
          </a:xfrm>
          <a:prstGeom prst="rect">
            <a:avLst/>
          </a:prstGeom>
          <a:solidFill>
            <a:srgbClr val="000000">
              <a:alpha val="6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p:nvSpPr>
        <p:spPr>
          <a:xfrm>
            <a:off x="1219200" y="533400"/>
            <a:ext cx="6705600" cy="6096000"/>
          </a:xfrm>
          <a:prstGeom prst="rect">
            <a:avLst/>
          </a:prstGeom>
          <a:solidFill>
            <a:srgbClr val="FFFFFF"/>
          </a:solidFill>
          <a:ln>
            <a:solidFill>
              <a:schemeClr val="tx1">
                <a:lumMod val="65000"/>
                <a:lumOff val="35000"/>
              </a:schemeClr>
            </a:solidFill>
          </a:ln>
          <a:effectLst>
            <a:outerShdw blurRad="1270000" dist="12700" dir="270000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3"/>
          <a:stretch>
            <a:fillRect/>
          </a:stretch>
        </p:blipFill>
        <p:spPr>
          <a:xfrm>
            <a:off x="1371600" y="685800"/>
            <a:ext cx="6172200" cy="5768279"/>
          </a:xfrm>
          <a:prstGeom prst="rect">
            <a:avLst/>
          </a:prstGeom>
        </p:spPr>
      </p:pic>
      <p:sp>
        <p:nvSpPr>
          <p:cNvPr id="9" name="TextBox 8"/>
          <p:cNvSpPr txBox="1"/>
          <p:nvPr/>
        </p:nvSpPr>
        <p:spPr>
          <a:xfrm>
            <a:off x="1240366" y="6344440"/>
            <a:ext cx="1697531" cy="230832"/>
          </a:xfrm>
          <a:prstGeom prst="rect">
            <a:avLst/>
          </a:prstGeom>
          <a:noFill/>
        </p:spPr>
        <p:txBody>
          <a:bodyPr wrap="none" rtlCol="0">
            <a:spAutoFit/>
          </a:bodyPr>
          <a:lstStyle/>
          <a:p>
            <a:r>
              <a:rPr lang="en-GB" sz="900" dirty="0" smtClean="0">
                <a:solidFill>
                  <a:schemeClr val="tx1">
                    <a:lumMod val="50000"/>
                    <a:lumOff val="50000"/>
                  </a:schemeClr>
                </a:solidFill>
                <a:latin typeface="Trebuchet MS"/>
                <a:cs typeface="Trebuchet MS"/>
              </a:rPr>
              <a:t>[ Fox </a:t>
            </a:r>
            <a:r>
              <a:rPr lang="en-GB" sz="900" i="1" dirty="0" smtClean="0">
                <a:solidFill>
                  <a:schemeClr val="tx1">
                    <a:lumMod val="50000"/>
                    <a:lumOff val="50000"/>
                  </a:schemeClr>
                </a:solidFill>
                <a:latin typeface="Trebuchet MS"/>
                <a:cs typeface="Trebuchet MS"/>
              </a:rPr>
              <a:t>et al</a:t>
            </a:r>
            <a:r>
              <a:rPr lang="en-GB" sz="900" dirty="0" smtClean="0">
                <a:solidFill>
                  <a:schemeClr val="tx1">
                    <a:lumMod val="50000"/>
                    <a:lumOff val="50000"/>
                  </a:schemeClr>
                </a:solidFill>
                <a:latin typeface="Trebuchet MS"/>
                <a:cs typeface="Trebuchet MS"/>
              </a:rPr>
              <a:t>, </a:t>
            </a:r>
            <a:r>
              <a:rPr lang="en-GB" sz="900" dirty="0" err="1" smtClean="0">
                <a:solidFill>
                  <a:schemeClr val="tx1">
                    <a:lumMod val="50000"/>
                    <a:lumOff val="50000"/>
                  </a:schemeClr>
                </a:solidFill>
                <a:latin typeface="Trebuchet MS"/>
                <a:cs typeface="Trebuchet MS"/>
              </a:rPr>
              <a:t>arXiv</a:t>
            </a:r>
            <a:r>
              <a:rPr lang="en-GB" sz="900" dirty="0" smtClean="0">
                <a:solidFill>
                  <a:schemeClr val="tx1">
                    <a:lumMod val="50000"/>
                    <a:lumOff val="50000"/>
                  </a:schemeClr>
                </a:solidFill>
                <a:latin typeface="Trebuchet MS"/>
                <a:cs typeface="Trebuchet MS"/>
              </a:rPr>
              <a:t>:</a:t>
            </a:r>
            <a:r>
              <a:rPr lang="en-US" sz="900" dirty="0" smtClean="0">
                <a:solidFill>
                  <a:schemeClr val="tx1">
                    <a:lumMod val="50000"/>
                    <a:lumOff val="50000"/>
                  </a:schemeClr>
                </a:solidFill>
                <a:latin typeface="Trebuchet MS"/>
                <a:cs typeface="Trebuchet MS"/>
              </a:rPr>
              <a:t>1109.4398 ]</a:t>
            </a:r>
            <a:endParaRPr lang="en-GB" sz="900" dirty="0">
              <a:solidFill>
                <a:schemeClr val="tx1">
                  <a:lumMod val="50000"/>
                  <a:lumOff val="50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04800" y="1892163"/>
            <a:ext cx="8458200" cy="2679837"/>
          </a:xfrm>
          <a:prstGeom prst="rect">
            <a:avLst/>
          </a:prstGeom>
          <a:solidFill>
            <a:schemeClr val="tx1">
              <a:lumMod val="85000"/>
              <a:lumOff val="15000"/>
            </a:schemeClr>
          </a:solidFill>
          <a:ln w="9525">
            <a:noFill/>
            <a:miter lim="800000"/>
            <a:headEnd/>
            <a:tailEnd/>
          </a:ln>
          <a:effectLst/>
        </p:spPr>
        <p:txBody>
          <a:bodyPr wrap="square" lIns="90000" tIns="46800" rIns="90000" bIns="46800">
            <a:prstTxWarp prst="textNoShape">
              <a:avLst/>
            </a:prstTxWarp>
            <a:spAutoFit/>
          </a:bodyPr>
          <a:lstStyle/>
          <a:p>
            <a:pPr algn="ctr" defTabSz="914400" eaLnBrk="0" hangingPunct="0"/>
            <a:r>
              <a:rPr lang="en-US" dirty="0" smtClean="0">
                <a:solidFill>
                  <a:prstClr val="white"/>
                </a:solidFill>
                <a:latin typeface="Trebuchet MS"/>
                <a:cs typeface="Trebuchet MS"/>
              </a:rPr>
              <a:t>Several models other than Supersymmetry deal with the hierarchy problem, some also provide dark matter candidates, some also grand unification, some of them provide new sources of matter-antimatter violation to create the remaining matter, some may explain the hierarchy in the observed particle masses, some are only valid up to several tenth of </a:t>
            </a:r>
            <a:r>
              <a:rPr lang="en-US" dirty="0" err="1" smtClean="0">
                <a:solidFill>
                  <a:prstClr val="white"/>
                </a:solidFill>
                <a:latin typeface="Trebuchet MS"/>
                <a:cs typeface="Trebuchet MS"/>
              </a:rPr>
              <a:t>TeV</a:t>
            </a:r>
            <a:r>
              <a:rPr lang="en-US" dirty="0" smtClean="0">
                <a:solidFill>
                  <a:prstClr val="white"/>
                </a:solidFill>
                <a:latin typeface="Trebuchet MS"/>
                <a:cs typeface="Trebuchet MS"/>
              </a:rPr>
              <a:t>, others up to GUT scales…</a:t>
            </a:r>
            <a:endParaRPr lang="en-US" sz="5400" dirty="0">
              <a:solidFill>
                <a:prstClr val="white"/>
              </a:solidFill>
              <a:latin typeface="Trebuchet MS"/>
              <a:cs typeface="Trebuchet MS"/>
            </a:endParaRPr>
          </a:p>
        </p:txBody>
      </p:sp>
      <p:sp>
        <p:nvSpPr>
          <p:cNvPr id="18" name="Rectangle 17"/>
          <p:cNvSpPr/>
          <p:nvPr/>
        </p:nvSpPr>
        <p:spPr>
          <a:xfrm>
            <a:off x="0" y="6172200"/>
            <a:ext cx="9144000" cy="6858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transition spd="slow"/>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9" name="Rectangle 8"/>
          <p:cNvSpPr/>
          <p:nvPr/>
        </p:nvSpPr>
        <p:spPr>
          <a:xfrm>
            <a:off x="0" y="6172200"/>
            <a:ext cx="9144000" cy="6858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2" descr="195154main_WRstarBH2"/>
          <p:cNvPicPr>
            <a:picLocks noChangeAspect="1" noChangeArrowheads="1"/>
          </p:cNvPicPr>
          <p:nvPr/>
        </p:nvPicPr>
        <p:blipFill>
          <a:blip r:embed="rId2"/>
          <a:srcRect/>
          <a:stretch>
            <a:fillRect/>
          </a:stretch>
        </p:blipFill>
        <p:spPr bwMode="auto">
          <a:xfrm>
            <a:off x="0" y="3174"/>
            <a:ext cx="9144000" cy="6854826"/>
          </a:xfrm>
          <a:prstGeom prst="rect">
            <a:avLst/>
          </a:prstGeom>
          <a:noFill/>
        </p:spPr>
      </p:pic>
      <p:sp>
        <p:nvSpPr>
          <p:cNvPr id="6" name="Rectangle 4"/>
          <p:cNvSpPr>
            <a:spLocks noChangeArrowheads="1"/>
          </p:cNvSpPr>
          <p:nvPr/>
        </p:nvSpPr>
        <p:spPr bwMode="auto">
          <a:xfrm>
            <a:off x="96838" y="6520934"/>
            <a:ext cx="8003694" cy="184666"/>
          </a:xfrm>
          <a:prstGeom prst="rect">
            <a:avLst/>
          </a:prstGeom>
          <a:noFill/>
          <a:ln w="3175">
            <a:noFill/>
            <a:miter lim="800000"/>
            <a:headEnd/>
            <a:tailEnd/>
          </a:ln>
          <a:effectLst/>
        </p:spPr>
        <p:txBody>
          <a:bodyPr wrap="none" lIns="0" tIns="0" rIns="0" bIns="0" anchor="ctr">
            <a:prstTxWarp prst="textNoShape">
              <a:avLst/>
            </a:prstTxWarp>
            <a:spAutoFit/>
          </a:bodyPr>
          <a:lstStyle/>
          <a:p>
            <a:pPr defTabSz="914400"/>
            <a:r>
              <a:rPr lang="en-US" sz="1200" dirty="0">
                <a:solidFill>
                  <a:prstClr val="white"/>
                </a:solidFill>
                <a:latin typeface="Trebuchet MS"/>
                <a:cs typeface="Trebuchet MS"/>
              </a:rPr>
              <a:t>Artist’s portrayal of the IC 10 X-1 system: the black hole lies at the upper left and its companion star is on the right </a:t>
            </a:r>
          </a:p>
        </p:txBody>
      </p:sp>
      <p:sp>
        <p:nvSpPr>
          <p:cNvPr id="7" name="Rectangle 5"/>
          <p:cNvSpPr>
            <a:spLocks noChangeArrowheads="1"/>
          </p:cNvSpPr>
          <p:nvPr/>
        </p:nvSpPr>
        <p:spPr bwMode="auto">
          <a:xfrm>
            <a:off x="3692227" y="185966"/>
            <a:ext cx="5283498" cy="215444"/>
          </a:xfrm>
          <a:prstGeom prst="rect">
            <a:avLst/>
          </a:prstGeom>
          <a:noFill/>
          <a:ln w="3175">
            <a:noFill/>
            <a:miter lim="800000"/>
            <a:headEnd/>
            <a:tailEnd/>
          </a:ln>
          <a:effectLst/>
        </p:spPr>
        <p:txBody>
          <a:bodyPr wrap="none" lIns="0" tIns="0" rIns="0" bIns="0" anchor="ctr">
            <a:prstTxWarp prst="textNoShape">
              <a:avLst/>
            </a:prstTxWarp>
            <a:spAutoFit/>
          </a:bodyPr>
          <a:lstStyle/>
          <a:p>
            <a:pPr algn="r" defTabSz="914400"/>
            <a:r>
              <a:rPr lang="en-US" sz="1400" dirty="0" smtClean="0">
                <a:solidFill>
                  <a:prstClr val="white"/>
                </a:solidFill>
                <a:latin typeface="Trebuchet MS"/>
                <a:cs typeface="Trebuchet MS"/>
              </a:rPr>
              <a:t>Record </a:t>
            </a:r>
            <a:r>
              <a:rPr lang="en-US" sz="1400" dirty="0">
                <a:solidFill>
                  <a:prstClr val="white"/>
                </a:solidFill>
                <a:latin typeface="Trebuchet MS"/>
                <a:cs typeface="Trebuchet MS"/>
              </a:rPr>
              <a:t>Black Hole with 24–33 Solar Masses in IC 10 dwarf galaxy</a:t>
            </a:r>
          </a:p>
        </p:txBody>
      </p:sp>
      <p:sp>
        <p:nvSpPr>
          <p:cNvPr id="8" name="Text Box 3"/>
          <p:cNvSpPr txBox="1">
            <a:spLocks noChangeArrowheads="1"/>
          </p:cNvSpPr>
          <p:nvPr/>
        </p:nvSpPr>
        <p:spPr bwMode="auto">
          <a:xfrm>
            <a:off x="207950" y="1892163"/>
            <a:ext cx="8750148" cy="3049169"/>
          </a:xfrm>
          <a:prstGeom prst="rect">
            <a:avLst/>
          </a:prstGeom>
          <a:noFill/>
          <a:ln w="9525">
            <a:noFill/>
            <a:miter lim="800000"/>
            <a:headEnd/>
            <a:tailEnd/>
          </a:ln>
          <a:effectLst/>
        </p:spPr>
        <p:txBody>
          <a:bodyPr wrap="square" lIns="90000" tIns="46800" rIns="90000" bIns="46800">
            <a:prstTxWarp prst="textNoShape">
              <a:avLst/>
            </a:prstTxWarp>
            <a:spAutoFit/>
          </a:bodyPr>
          <a:lstStyle/>
          <a:p>
            <a:pPr algn="ctr" defTabSz="914400" eaLnBrk="0" hangingPunct="0"/>
            <a:r>
              <a:rPr lang="en-US" dirty="0" smtClean="0">
                <a:solidFill>
                  <a:prstClr val="white"/>
                </a:solidFill>
                <a:latin typeface="Trebuchet MS"/>
                <a:cs typeface="Trebuchet MS"/>
              </a:rPr>
              <a:t>Many of these models have fascinating features. Compact extra dimensions, for example, are small, curled dimensions of micron size or much smaller. If gravitons propagates in them gravity may become strong and we should observe </a:t>
            </a:r>
            <a:r>
              <a:rPr lang="en-US" dirty="0" err="1" smtClean="0">
                <a:solidFill>
                  <a:prstClr val="white"/>
                </a:solidFill>
                <a:latin typeface="Trebuchet MS"/>
                <a:cs typeface="Trebuchet MS"/>
              </a:rPr>
              <a:t>couplig</a:t>
            </a:r>
            <a:r>
              <a:rPr lang="en-US" dirty="0" smtClean="0">
                <a:solidFill>
                  <a:prstClr val="white"/>
                </a:solidFill>
                <a:latin typeface="Trebuchet MS"/>
                <a:cs typeface="Trebuchet MS"/>
              </a:rPr>
              <a:t> of SM particles to gravity. If also the SM fields propagate in the extra dimensions, they may develop new high-mass states. If the new phenomena are of </a:t>
            </a:r>
            <a:r>
              <a:rPr lang="en-US" dirty="0" err="1" smtClean="0">
                <a:solidFill>
                  <a:prstClr val="white"/>
                </a:solidFill>
                <a:latin typeface="Trebuchet MS"/>
                <a:cs typeface="Trebuchet MS"/>
              </a:rPr>
              <a:t>TeV</a:t>
            </a:r>
            <a:r>
              <a:rPr lang="en-US" dirty="0" smtClean="0">
                <a:solidFill>
                  <a:prstClr val="white"/>
                </a:solidFill>
                <a:latin typeface="Trebuchet MS"/>
                <a:cs typeface="Trebuchet MS"/>
              </a:rPr>
              <a:t> scale we should see them. We hence must search for them at the LHC!</a:t>
            </a:r>
            <a:endParaRPr lang="en-US" sz="5400" dirty="0">
              <a:solidFill>
                <a:prstClr val="white"/>
              </a:solidFill>
              <a:latin typeface="Trebuchet MS"/>
              <a:cs typeface="Trebuchet MS"/>
            </a:endParaRPr>
          </a:p>
        </p:txBody>
      </p:sp>
      <p:pic>
        <p:nvPicPr>
          <p:cNvPr id="10" name="Picture 9" descr="hyper1"/>
          <p:cNvPicPr>
            <a:picLocks noChangeAspect="1" noChangeArrowheads="1"/>
          </p:cNvPicPr>
          <p:nvPr/>
        </p:nvPicPr>
        <p:blipFill>
          <a:blip r:embed="rId3">
            <a:lum bright="-34000" contrast="35000"/>
          </a:blip>
          <a:srcRect l="1408" t="3226" r="1021" b="537"/>
          <a:stretch>
            <a:fillRect/>
          </a:stretch>
        </p:blipFill>
        <p:spPr bwMode="auto">
          <a:xfrm>
            <a:off x="3393777" y="5177094"/>
            <a:ext cx="2321223" cy="1448452"/>
          </a:xfrm>
          <a:prstGeom prst="rect">
            <a:avLst/>
          </a:prstGeom>
          <a:noFill/>
          <a:ln w="9525">
            <a:solidFill>
              <a:srgbClr val="B2B2B2"/>
            </a:solidFill>
            <a:miter lim="800000"/>
            <a:headEnd/>
            <a:tailEnd/>
          </a:ln>
          <a:effectLst>
            <a:outerShdw blurRad="469900" dist="38100" dir="2700000">
              <a:srgbClr val="000000"/>
            </a:outerShdw>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cTn>
                              </p:par>
                            </p:childTnLst>
                          </p:cTn>
                        </p:par>
                        <p:par>
                          <p:cTn id="8" fill="hold">
                            <p:stCondLst>
                              <p:cond delay="15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childTnLst>
                                </p:cTn>
                              </p:par>
                              <p:par>
                                <p:cTn id="15" presetID="10" presetClass="exit" presetSubtype="0" fill="hold" nodeType="withEffect">
                                  <p:stCondLst>
                                    <p:cond delay="0"/>
                                  </p:stCondLst>
                                  <p:childTnLst>
                                    <p:animEffect transition="out" filter="fade">
                                      <p:cBhvr>
                                        <p:cTn id="16" dur="2000"/>
                                        <p:tgtEl>
                                          <p:spTgt spid="10"/>
                                        </p:tgtEl>
                                      </p:cBhvr>
                                    </p:animEffect>
                                    <p:set>
                                      <p:cBhvr>
                                        <p:cTn id="17"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 name="Rectangle 2"/>
          <p:cNvSpPr/>
          <p:nvPr/>
        </p:nvSpPr>
        <p:spPr>
          <a:xfrm>
            <a:off x="0" y="6172200"/>
            <a:ext cx="9144000" cy="6858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2" descr="195154main_WRstarBH2"/>
          <p:cNvPicPr>
            <a:picLocks noChangeAspect="1" noChangeArrowheads="1"/>
          </p:cNvPicPr>
          <p:nvPr/>
        </p:nvPicPr>
        <p:blipFill>
          <a:blip r:embed="rId2"/>
          <a:srcRect/>
          <a:stretch>
            <a:fillRect/>
          </a:stretch>
        </p:blipFill>
        <p:spPr bwMode="auto">
          <a:xfrm>
            <a:off x="0" y="3174"/>
            <a:ext cx="9144000" cy="6854826"/>
          </a:xfrm>
          <a:prstGeom prst="rect">
            <a:avLst/>
          </a:prstGeom>
          <a:noFill/>
        </p:spPr>
      </p:pic>
      <p:sp>
        <p:nvSpPr>
          <p:cNvPr id="6" name="Rectangle 4"/>
          <p:cNvSpPr>
            <a:spLocks noChangeArrowheads="1"/>
          </p:cNvSpPr>
          <p:nvPr/>
        </p:nvSpPr>
        <p:spPr bwMode="auto">
          <a:xfrm>
            <a:off x="96838" y="6520934"/>
            <a:ext cx="8003694" cy="184666"/>
          </a:xfrm>
          <a:prstGeom prst="rect">
            <a:avLst/>
          </a:prstGeom>
          <a:noFill/>
          <a:ln w="3175">
            <a:noFill/>
            <a:miter lim="800000"/>
            <a:headEnd/>
            <a:tailEnd/>
          </a:ln>
          <a:effectLst/>
        </p:spPr>
        <p:txBody>
          <a:bodyPr wrap="none" lIns="0" tIns="0" rIns="0" bIns="0" anchor="ctr">
            <a:prstTxWarp prst="textNoShape">
              <a:avLst/>
            </a:prstTxWarp>
            <a:spAutoFit/>
          </a:bodyPr>
          <a:lstStyle/>
          <a:p>
            <a:pPr defTabSz="914400"/>
            <a:r>
              <a:rPr lang="en-US" sz="1200" dirty="0">
                <a:solidFill>
                  <a:prstClr val="white"/>
                </a:solidFill>
                <a:latin typeface="Trebuchet MS"/>
                <a:cs typeface="Trebuchet MS"/>
              </a:rPr>
              <a:t>Artist’s portrayal of the IC 10 X-1 system: the black hole lies at the upper left and its companion star is on the right </a:t>
            </a:r>
          </a:p>
        </p:txBody>
      </p:sp>
      <p:sp>
        <p:nvSpPr>
          <p:cNvPr id="7" name="Rectangle 5"/>
          <p:cNvSpPr>
            <a:spLocks noChangeArrowheads="1"/>
          </p:cNvSpPr>
          <p:nvPr/>
        </p:nvSpPr>
        <p:spPr bwMode="auto">
          <a:xfrm>
            <a:off x="3692227" y="185966"/>
            <a:ext cx="5283498" cy="215444"/>
          </a:xfrm>
          <a:prstGeom prst="rect">
            <a:avLst/>
          </a:prstGeom>
          <a:noFill/>
          <a:ln w="3175">
            <a:noFill/>
            <a:miter lim="800000"/>
            <a:headEnd/>
            <a:tailEnd/>
          </a:ln>
          <a:effectLst/>
        </p:spPr>
        <p:txBody>
          <a:bodyPr wrap="none" lIns="0" tIns="0" rIns="0" bIns="0" anchor="ctr">
            <a:prstTxWarp prst="textNoShape">
              <a:avLst/>
            </a:prstTxWarp>
            <a:spAutoFit/>
          </a:bodyPr>
          <a:lstStyle/>
          <a:p>
            <a:pPr algn="r" defTabSz="914400"/>
            <a:r>
              <a:rPr lang="en-US" sz="1400" dirty="0" smtClean="0">
                <a:solidFill>
                  <a:prstClr val="white"/>
                </a:solidFill>
                <a:latin typeface="Trebuchet MS"/>
                <a:cs typeface="Trebuchet MS"/>
              </a:rPr>
              <a:t>Record </a:t>
            </a:r>
            <a:r>
              <a:rPr lang="en-US" sz="1400" dirty="0">
                <a:solidFill>
                  <a:prstClr val="white"/>
                </a:solidFill>
                <a:latin typeface="Trebuchet MS"/>
                <a:cs typeface="Trebuchet MS"/>
              </a:rPr>
              <a:t>Black Hole with 24–33 Solar Masses in IC 10 dwarf galaxy</a:t>
            </a:r>
          </a:p>
        </p:txBody>
      </p:sp>
      <p:sp>
        <p:nvSpPr>
          <p:cNvPr id="9" name="Text Box 3"/>
          <p:cNvSpPr txBox="1">
            <a:spLocks noChangeArrowheads="1"/>
          </p:cNvSpPr>
          <p:nvPr/>
        </p:nvSpPr>
        <p:spPr bwMode="auto">
          <a:xfrm>
            <a:off x="207950" y="1892163"/>
            <a:ext cx="8750148" cy="3049169"/>
          </a:xfrm>
          <a:prstGeom prst="rect">
            <a:avLst/>
          </a:prstGeom>
          <a:noFill/>
          <a:ln w="9525">
            <a:noFill/>
            <a:miter lim="800000"/>
            <a:headEnd/>
            <a:tailEnd/>
          </a:ln>
          <a:effectLst/>
        </p:spPr>
        <p:txBody>
          <a:bodyPr wrap="square" lIns="90000" tIns="46800" rIns="90000" bIns="46800">
            <a:prstTxWarp prst="textNoShape">
              <a:avLst/>
            </a:prstTxWarp>
            <a:spAutoFit/>
          </a:bodyPr>
          <a:lstStyle/>
          <a:p>
            <a:pPr algn="ctr" defTabSz="914400" eaLnBrk="0" hangingPunct="0"/>
            <a:r>
              <a:rPr lang="en-US" dirty="0" smtClean="0">
                <a:solidFill>
                  <a:prstClr val="white"/>
                </a:solidFill>
                <a:latin typeface="Trebuchet MS"/>
                <a:cs typeface="Trebuchet MS"/>
              </a:rPr>
              <a:t>Many of these models have fascinating features. Compact extra dimensions, for example, are small, curled dimensions of micron size or much smaller. If gravitons propagates in them gravity may become strong and we should observe </a:t>
            </a:r>
            <a:r>
              <a:rPr lang="en-US" dirty="0" err="1" smtClean="0">
                <a:solidFill>
                  <a:prstClr val="white"/>
                </a:solidFill>
                <a:latin typeface="Trebuchet MS"/>
                <a:cs typeface="Trebuchet MS"/>
              </a:rPr>
              <a:t>couplig</a:t>
            </a:r>
            <a:r>
              <a:rPr lang="en-US" dirty="0" smtClean="0">
                <a:solidFill>
                  <a:prstClr val="white"/>
                </a:solidFill>
                <a:latin typeface="Trebuchet MS"/>
                <a:cs typeface="Trebuchet MS"/>
              </a:rPr>
              <a:t> of SM particles to gravity. If also the SM fields propagate in the extra dimensions, they may develop new high-mass states. If the new phenomena are of </a:t>
            </a:r>
            <a:r>
              <a:rPr lang="en-US" dirty="0" err="1" smtClean="0">
                <a:solidFill>
                  <a:prstClr val="white"/>
                </a:solidFill>
                <a:latin typeface="Trebuchet MS"/>
                <a:cs typeface="Trebuchet MS"/>
              </a:rPr>
              <a:t>TeV</a:t>
            </a:r>
            <a:r>
              <a:rPr lang="en-US" dirty="0" smtClean="0">
                <a:solidFill>
                  <a:prstClr val="white"/>
                </a:solidFill>
                <a:latin typeface="Trebuchet MS"/>
                <a:cs typeface="Trebuchet MS"/>
              </a:rPr>
              <a:t> scale we should see them. We hence must search for them at the LHC!</a:t>
            </a:r>
            <a:endParaRPr lang="en-US" sz="5400" dirty="0">
              <a:solidFill>
                <a:prstClr val="white"/>
              </a:solidFill>
              <a:latin typeface="Trebuchet MS"/>
              <a:cs typeface="Trebuchet MS"/>
            </a:endParaRPr>
          </a:p>
        </p:txBody>
      </p:sp>
      <p:pic>
        <p:nvPicPr>
          <p:cNvPr id="4" name="Picture 3" descr="AtlasSearches_bsmlhc1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0" y="0"/>
            <a:ext cx="9144000" cy="6858000"/>
          </a:xfrm>
          <a:prstGeom prst="rect">
            <a:avLst/>
          </a:prstGeom>
        </p:spPr>
      </p:pic>
      <p:sp>
        <p:nvSpPr>
          <p:cNvPr id="10" name="TextBox 9"/>
          <p:cNvSpPr txBox="1"/>
          <p:nvPr/>
        </p:nvSpPr>
        <p:spPr>
          <a:xfrm rot="20547746">
            <a:off x="302700" y="2574000"/>
            <a:ext cx="8545487" cy="1135380"/>
          </a:xfrm>
          <a:prstGeom prst="rect">
            <a:avLst/>
          </a:prstGeom>
          <a:solidFill>
            <a:srgbClr val="FFFF00"/>
          </a:solidFill>
          <a:effectLst>
            <a:glow rad="101600">
              <a:srgbClr val="FF0000">
                <a:alpha val="75000"/>
              </a:srgbClr>
            </a:glow>
            <a:outerShdw blurRad="317500" dist="38100" dir="2700000">
              <a:srgbClr val="000000">
                <a:alpha val="68000"/>
              </a:srgbClr>
            </a:outerShdw>
          </a:effectLst>
        </p:spPr>
        <p:txBody>
          <a:bodyPr wrap="square" lIns="108000" tIns="234000" rIns="108000" bIns="280800" rtlCol="0">
            <a:spAutoFit/>
          </a:bodyPr>
          <a:lstStyle/>
          <a:p>
            <a:pPr algn="ctr"/>
            <a:r>
              <a:rPr lang="en-GB" sz="2000" b="1" dirty="0" smtClean="0">
                <a:latin typeface="Trebuchet MS"/>
                <a:cs typeface="Trebuchet MS"/>
              </a:rPr>
              <a:t>We are still below 1% of the expected size of the LHC data sample </a:t>
            </a:r>
          </a:p>
          <a:p>
            <a:pPr algn="ctr"/>
            <a:r>
              <a:rPr lang="en-GB" sz="2000" b="1" dirty="0" smtClean="0">
                <a:latin typeface="Trebuchet MS"/>
                <a:cs typeface="Trebuchet MS"/>
              </a:rPr>
              <a:t>(0.1% of the expected </a:t>
            </a:r>
            <a:r>
              <a:rPr lang="en-GB" sz="2000" b="1" dirty="0" err="1" smtClean="0">
                <a:latin typeface="Trebuchet MS"/>
                <a:cs typeface="Trebuchet MS"/>
              </a:rPr>
              <a:t>sLHC</a:t>
            </a:r>
            <a:r>
              <a:rPr lang="en-GB" sz="2000" b="1" dirty="0" smtClean="0">
                <a:latin typeface="Trebuchet MS"/>
                <a:cs typeface="Trebuchet MS"/>
              </a:rPr>
              <a:t> one), and at half the energy</a:t>
            </a:r>
            <a:endParaRPr lang="en-GB" sz="2000" b="1" dirty="0">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6" name="Text Box 5"/>
          <p:cNvSpPr txBox="1">
            <a:spLocks noChangeArrowheads="1"/>
          </p:cNvSpPr>
          <p:nvPr/>
        </p:nvSpPr>
        <p:spPr bwMode="auto">
          <a:xfrm>
            <a:off x="0" y="737439"/>
            <a:ext cx="9144000" cy="661962"/>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algn="ctr" defTabSz="914400" fontAlgn="auto">
              <a:spcBef>
                <a:spcPts val="0"/>
              </a:spcBef>
              <a:spcAft>
                <a:spcPts val="0"/>
              </a:spcAft>
              <a:defRPr/>
            </a:pPr>
            <a:r>
              <a:rPr lang="en-US" sz="1800" kern="0" dirty="0" smtClean="0">
                <a:solidFill>
                  <a:srgbClr val="7F7F7F"/>
                </a:solidFill>
                <a:latin typeface="Trebuchet MS"/>
                <a:cs typeface="Trebuchet MS"/>
              </a:rPr>
              <a:t>The LHC is performing marvelously</a:t>
            </a:r>
          </a:p>
          <a:p>
            <a:pPr algn="ctr" defTabSz="914400" fontAlgn="auto">
              <a:spcBef>
                <a:spcPts val="0"/>
              </a:spcBef>
              <a:spcAft>
                <a:spcPts val="0"/>
              </a:spcAft>
              <a:defRPr/>
            </a:pPr>
            <a:r>
              <a:rPr lang="en-US" sz="1800" kern="0" dirty="0" smtClean="0">
                <a:solidFill>
                  <a:srgbClr val="7F7F7F"/>
                </a:solidFill>
                <a:latin typeface="Trebuchet MS"/>
                <a:cs typeface="Trebuchet MS"/>
              </a:rPr>
              <a:t>What are the next steps?</a:t>
            </a:r>
          </a:p>
        </p:txBody>
      </p:sp>
      <p:pic>
        <p:nvPicPr>
          <p:cNvPr id="8" name="Picture 7"/>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Where are we heading to</a:t>
            </a:r>
          </a:p>
        </p:txBody>
      </p:sp>
    </p:spTree>
  </p:cSld>
  <p:clrMapOvr>
    <a:masterClrMapping/>
  </p:clrMapOvr>
  <p:transition spd="slow">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8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29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3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1000"/>
          </a:schemeClr>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3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3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5_Office Theme">
  <a:themeElements>
    <a:clrScheme name="Custom 5">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FF8000"/>
      </a:hlink>
      <a:folHlink>
        <a:srgbClr val="FF8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2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4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4D4D4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3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1000"/>
          </a:schemeClr>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3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latin typeface="Trebuchet MS"/>
            <a:cs typeface="Trebuchet MS"/>
          </a:defRPr>
        </a:defPPr>
      </a:lstStyle>
    </a:txDef>
  </a:objectDefaults>
  <a:extraClrSchemeLst/>
</a:theme>
</file>

<file path=ppt/theme/theme22.xml><?xml version="1.0" encoding="utf-8"?>
<a:theme xmlns:a="http://schemas.openxmlformats.org/drawingml/2006/main" name="4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8100" cap="flat" cmpd="sng" algn="ctr">
          <a:solidFill>
            <a:srgbClr val="F4F7F5"/>
          </a:solidFill>
          <a:prstDash val="solid"/>
          <a:round/>
          <a:headEnd type="none" w="med" len="med"/>
          <a:tailEnd type="none" w="med" len="med"/>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6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E12B0D"/>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2_Modèle par défaut">
  <a:themeElements>
    <a:clrScheme name="2_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Modèle par défaut">
      <a:majorFont>
        <a:latin typeface="VAG Rounded Light"/>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175" cap="flat" cmpd="sng" algn="ctr">
          <a:solidFill>
            <a:schemeClr val="bg2"/>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3175" cap="flat" cmpd="sng" algn="ctr">
          <a:solidFill>
            <a:schemeClr val="bg2"/>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2_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3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4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6.xml><?xml version="1.0" encoding="utf-8"?>
<a:theme xmlns:a="http://schemas.openxmlformats.org/drawingml/2006/main" name="14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4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7.xml><?xml version="1.0" encoding="utf-8"?>
<a:theme xmlns:a="http://schemas.openxmlformats.org/drawingml/2006/main" name="4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8.xml><?xml version="1.0" encoding="utf-8"?>
<a:theme xmlns:a="http://schemas.openxmlformats.org/drawingml/2006/main" name="7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9.xml><?xml version="1.0" encoding="utf-8"?>
<a:theme xmlns:a="http://schemas.openxmlformats.org/drawingml/2006/main" name="8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7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0.xml><?xml version="1.0" encoding="utf-8"?>
<a:theme xmlns:a="http://schemas.openxmlformats.org/drawingml/2006/main" name="11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1.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5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3.xml><?xml version="1.0" encoding="utf-8"?>
<a:theme xmlns:a="http://schemas.openxmlformats.org/drawingml/2006/main" name="3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1000"/>
          </a:schemeClr>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4.xml><?xml version="1.0" encoding="utf-8"?>
<a:theme xmlns:a="http://schemas.openxmlformats.org/drawingml/2006/main" name="3_Modèle par défaut">
  <a:themeElements>
    <a:clrScheme name="2_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Modèle par défaut">
      <a:majorFont>
        <a:latin typeface="VAG Rounded Light"/>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175" cap="flat" cmpd="sng" algn="ctr">
          <a:solidFill>
            <a:schemeClr val="bg2"/>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3175" cap="flat" cmpd="sng" algn="ctr">
          <a:solidFill>
            <a:schemeClr val="bg2"/>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2_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4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6.xml><?xml version="1.0" encoding="utf-8"?>
<a:theme xmlns:a="http://schemas.openxmlformats.org/drawingml/2006/main" name="4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latin typeface="Trebuchet MS"/>
            <a:cs typeface="Trebuchet MS"/>
          </a:defRPr>
        </a:defPPr>
      </a:lstStyle>
    </a:txDef>
  </a:objectDefaults>
  <a:extraClrSchemeLst/>
</a:theme>
</file>

<file path=ppt/theme/theme37.xml><?xml version="1.0" encoding="utf-8"?>
<a:theme xmlns:a="http://schemas.openxmlformats.org/drawingml/2006/main" name="4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8.xml><?xml version="1.0" encoding="utf-8"?>
<a:theme xmlns:a="http://schemas.openxmlformats.org/drawingml/2006/main" name="9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9.xml><?xml version="1.0" encoding="utf-8"?>
<a:theme xmlns:a="http://schemas.openxmlformats.org/drawingml/2006/main" name="16_Office Theme">
  <a:themeElements>
    <a:clrScheme name="Custom 5">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FF8000"/>
      </a:hlink>
      <a:folHlink>
        <a:srgbClr val="FF8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9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0.xml><?xml version="1.0" encoding="utf-8"?>
<a:theme xmlns:a="http://schemas.openxmlformats.org/drawingml/2006/main" name="4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latin typeface="Trebuchet MS"/>
            <a:cs typeface="Trebuchet MS"/>
          </a:defRPr>
        </a:defPPr>
      </a:lstStyle>
    </a:txDef>
  </a:objectDefaults>
  <a:extraClrSchemeLst/>
</a:theme>
</file>

<file path=ppt/theme/theme41.xml><?xml version="1.0" encoding="utf-8"?>
<a:theme xmlns:a="http://schemas.openxmlformats.org/drawingml/2006/main" name="10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2.xml><?xml version="1.0" encoding="utf-8"?>
<a:theme xmlns:a="http://schemas.openxmlformats.org/drawingml/2006/main" name="12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0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1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22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3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24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174517</TotalTime>
  <Words>9232</Words>
  <Application>Microsoft Macintosh PowerPoint</Application>
  <PresentationFormat>Overhead</PresentationFormat>
  <Paragraphs>1044</Paragraphs>
  <Slides>131</Slides>
  <Notes>4</Notes>
  <HiddenSlides>0</HiddenSlides>
  <MMClips>1</MMClips>
  <ScaleCrop>false</ScaleCrop>
  <HeadingPairs>
    <vt:vector size="6" baseType="variant">
      <vt:variant>
        <vt:lpstr>Design Template</vt:lpstr>
      </vt:variant>
      <vt:variant>
        <vt:i4>42</vt:i4>
      </vt:variant>
      <vt:variant>
        <vt:lpstr>Embedded OLE Servers</vt:lpstr>
      </vt:variant>
      <vt:variant>
        <vt:i4>1</vt:i4>
      </vt:variant>
      <vt:variant>
        <vt:lpstr>Slide Titles</vt:lpstr>
      </vt:variant>
      <vt:variant>
        <vt:i4>131</vt:i4>
      </vt:variant>
    </vt:vector>
  </HeadingPairs>
  <TitlesOfParts>
    <vt:vector size="174" baseType="lpstr">
      <vt:lpstr>Office Theme</vt:lpstr>
      <vt:lpstr>1_Office Theme</vt:lpstr>
      <vt:lpstr>17_Office Theme</vt:lpstr>
      <vt:lpstr>19_Office Theme</vt:lpstr>
      <vt:lpstr>20_Office Theme</vt:lpstr>
      <vt:lpstr>21_Office Theme</vt:lpstr>
      <vt:lpstr>22_Office Theme</vt:lpstr>
      <vt:lpstr>23_Office Theme</vt:lpstr>
      <vt:lpstr>24_Office Theme</vt:lpstr>
      <vt:lpstr>18_Office Theme</vt:lpstr>
      <vt:lpstr>25_Office Theme</vt:lpstr>
      <vt:lpstr>29_Office Theme</vt:lpstr>
      <vt:lpstr>30_Office Theme</vt:lpstr>
      <vt:lpstr>35_Office Theme</vt:lpstr>
      <vt:lpstr>36_Office Theme</vt:lpstr>
      <vt:lpstr>3_Office Theme</vt:lpstr>
      <vt:lpstr>15_Office Theme</vt:lpstr>
      <vt:lpstr>2_Office Theme</vt:lpstr>
      <vt:lpstr>4_Office Theme</vt:lpstr>
      <vt:lpstr>38_Office Theme</vt:lpstr>
      <vt:lpstr>39_Office Theme</vt:lpstr>
      <vt:lpstr>40_Office Theme</vt:lpstr>
      <vt:lpstr>6_Office Theme</vt:lpstr>
      <vt:lpstr>2_Modèle par défaut</vt:lpstr>
      <vt:lpstr>13_Office Theme</vt:lpstr>
      <vt:lpstr>14_Office Theme</vt:lpstr>
      <vt:lpstr>41_Office Theme</vt:lpstr>
      <vt:lpstr>7_Office Theme</vt:lpstr>
      <vt:lpstr>8_Office Theme</vt:lpstr>
      <vt:lpstr>11_Office Theme</vt:lpstr>
      <vt:lpstr>2_Default Design</vt:lpstr>
      <vt:lpstr>5_Office Theme</vt:lpstr>
      <vt:lpstr>37_Office Theme</vt:lpstr>
      <vt:lpstr>3_Modèle par défaut</vt:lpstr>
      <vt:lpstr>42_Office Theme</vt:lpstr>
      <vt:lpstr>43_Office Theme</vt:lpstr>
      <vt:lpstr>44_Office Theme</vt:lpstr>
      <vt:lpstr>9_Office Theme</vt:lpstr>
      <vt:lpstr>16_Office Theme</vt:lpstr>
      <vt:lpstr>45_Office Theme</vt:lpstr>
      <vt:lpstr>10_Office Theme</vt:lpstr>
      <vt:lpstr>12_Office Theme</vt:lpstr>
      <vt:lpstr>Equation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vector>
  </TitlesOfParts>
  <Company>CERN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Slide 1</dc:title>
  <dc:creator>Andreas Hoecker</dc:creator>
  <cp:keywords/>
  <cp:lastModifiedBy>Andreas Hoecker</cp:lastModifiedBy>
  <cp:revision>1795</cp:revision>
  <cp:lastPrinted>2011-10-18T04:28:59Z</cp:lastPrinted>
  <dcterms:created xsi:type="dcterms:W3CDTF">2011-10-17T16:55:28Z</dcterms:created>
  <dcterms:modified xsi:type="dcterms:W3CDTF">2011-10-18T04:29:37Z</dcterms:modified>
</cp:coreProperties>
</file>