
<file path=[Content_Types].xml><?xml version="1.0" encoding="utf-8"?>
<Types xmlns="http://schemas.openxmlformats.org/package/2006/content-types">
  <Override PartName="/ppt/slides/slide72.xml" ContentType="application/vnd.openxmlformats-officedocument.presentationml.slide+xml"/>
  <Override PartName="/ppt/embeddings/oleObject29.bin" ContentType="application/vnd.openxmlformats-officedocument.oleObject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embeddings/oleObject62.bin" ContentType="application/vnd.openxmlformats-officedocument.oleObject"/>
  <Override PartName="/ppt/embeddings/oleObject114.bin" ContentType="application/vnd.openxmlformats-officedocument.oleObject"/>
  <Override PartName="/ppt/slides/slide124.xml" ContentType="application/vnd.openxmlformats-officedocument.presentationml.slide+xml"/>
  <Override PartName="/ppt/slides/slide45.xml" ContentType="application/vnd.openxmlformats-officedocument.presentationml.slide+xml"/>
  <Override PartName="/ppt/slides/slide108.xml" ContentType="application/vnd.openxmlformats-officedocument.presentationml.slide+xml"/>
  <Override PartName="/ppt/embeddings/oleObject35.bin" ContentType="application/vnd.openxmlformats-officedocument.oleObject"/>
  <Override PartName="/ppt/theme/theme25.xml" ContentType="application/vnd.openxmlformats-officedocument.theme+xml"/>
  <Override PartName="/ppt/embeddings/oleObject19.bin" ContentType="application/vnd.openxmlformats-officedocument.oleObject"/>
  <Override PartName="/ppt/embeddings/oleObject120.bin" ContentType="application/vnd.openxmlformats-officedocument.oleObject"/>
  <Override PartName="/ppt/slides/slide3.xml" ContentType="application/vnd.openxmlformats-officedocument.presentationml.slide+xml"/>
  <Override PartName="/ppt/embeddings/oleObject96.bin" ContentType="application/vnd.openxmlformats-officedocument.oleObject"/>
  <Override PartName="/ppt/embeddings/oleObject3.bin" ContentType="application/vnd.openxmlformats-officedocument.oleObject"/>
  <Override PartName="/ppt/slideMasters/slideMaster17.xml" ContentType="application/vnd.openxmlformats-officedocument.presentationml.slideMaster+xml"/>
  <Override PartName="/ppt/embeddings/oleObject148.bin" ContentType="application/vnd.openxmlformats-officedocument.oleObject"/>
  <Override PartName="/ppt/slides/slide114.xml" ContentType="application/vnd.openxmlformats-officedocument.presentationml.slide+xml"/>
  <Override PartName="/ppt/slideLayouts/slideLayout36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35.xml" ContentType="application/vnd.openxmlformats-officedocument.presentationml.slide+xml"/>
  <Override PartName="/ppt/theme/theme31.xml" ContentType="application/vnd.openxmlformats-officedocument.theme+xml"/>
  <Override PartName="/ppt/embeddings/oleObject25.bin" ContentType="application/vnd.openxmlformats-officedocument.oleObject"/>
  <Override PartName="/ppt/slideLayouts/slideLayout1.xml" ContentType="application/vnd.openxmlformats-officedocument.presentationml.slideLayout+xml"/>
  <Override PartName="/ppt/slides/slide96.xml" ContentType="application/vnd.openxmlformats-officedocument.presentationml.slide+xml"/>
  <Override PartName="/ppt/embeddings/oleObject110.bin" ContentType="application/vnd.openxmlformats-officedocument.oleObject"/>
  <Override PartName="/ppt/embeddings/oleObject86.bin" ContentType="application/vnd.openxmlformats-officedocument.oleObject"/>
  <Override PartName="/ppt/slides/slide120.xml" ContentType="application/vnd.openxmlformats-officedocument.presentationml.slide+xml"/>
  <Override PartName="/ppt/embeddings/oleObject138.bin" ContentType="application/vnd.openxmlformats-officedocument.oleObject"/>
  <Override PartName="/ppt/slides/slide41.xml" ContentType="application/vnd.openxmlformats-officedocument.presentationml.slide+xml"/>
  <Override PartName="/ppt/slides/slide104.xml" ContentType="application/vnd.openxmlformats-officedocument.presentationml.slide+xml"/>
  <Override PartName="/ppt/slideLayouts/slideLayout26.xml" ContentType="application/vnd.openxmlformats-officedocument.presentationml.slideLayout+xml"/>
  <Override PartName="/ppt/embeddings/oleObject31.bin" ContentType="application/vnd.openxmlformats-officedocument.oleObject"/>
  <Default Extension="xml" ContentType="application/xml"/>
  <Override PartName="/ppt/slides/slide69.xml" ContentType="application/vnd.openxmlformats-officedocument.presentationml.slide+xml"/>
  <Override PartName="/ppt/theme/theme21.xml" ContentType="application/vnd.openxmlformats-officedocument.theme+xml"/>
  <Override PartName="/ppt/embeddings/oleObject15.bin" ContentType="application/vnd.openxmlformats-officedocument.oleObject"/>
  <Override PartName="/docProps/app.xml" ContentType="application/vnd.openxmlformats-officedocument.extended-properties+xml"/>
  <Override PartName="/ppt/embeddings/oleObject59.bin" ContentType="application/vnd.openxmlformats-officedocument.oleObject"/>
  <Override PartName="/ppt/embeddings/oleObject92.bin" ContentType="application/vnd.openxmlformats-officedocument.oleObject"/>
  <Override PartName="/ppt/slideMasters/slideMaster13.xml" ContentType="application/vnd.openxmlformats-officedocument.presentationml.slideMaster+xml"/>
  <Default Extension="png" ContentType="image/png"/>
  <Override PartName="/ppt/slides/slide110.xml" ContentType="application/vnd.openxmlformats-officedocument.presentationml.slide+xml"/>
  <Override PartName="/ppt/slideLayouts/slideLayout32.xml" ContentType="application/vnd.openxmlformats-officedocument.presentationml.slideLayout+xml"/>
  <Override PartName="/ppt/embeddings/oleObject144.bin" ContentType="application/vnd.openxmlformats-officedocument.oleObject"/>
  <Override PartName="/ppt/slides/slide31.xml" ContentType="application/vnd.openxmlformats-officedocument.presentationml.slide+xml"/>
  <Override PartName="/ppt/slides/slide138.xml" ContentType="application/vnd.openxmlformats-officedocument.presentationml.slide+xml"/>
  <Override PartName="/ppt/embeddings/oleObject21.bin" ContentType="application/vnd.openxmlformats-officedocument.oleObject"/>
  <Override PartName="/ppt/slides/slide59.xml" ContentType="application/vnd.openxmlformats-officedocument.presentationml.slide+xml"/>
  <Override PartName="/ppt/embeddings/oleObject49.bin" ContentType="application/vnd.openxmlformats-officedocument.oleObject"/>
  <Override PartName="/ppt/embeddings/oleObject150.bin" ContentType="application/vnd.openxmlformats-officedocument.oleObject"/>
  <Override PartName="/ppt/embeddings/oleObject82.bin" ContentType="application/vnd.openxmlformats-officedocument.oleObject"/>
  <Override PartName="/ppt/embeddings/oleObject134.bin" ContentType="application/vnd.openxmlformats-officedocument.oleObject"/>
  <Override PartName="/ppt/slideLayouts/slideLayout22.xml" ContentType="application/vnd.openxmlformats-officedocument.presentationml.slideLayout+xml"/>
  <Override PartName="/ppt/slides/slide144.xml" ContentType="application/vnd.openxmlformats-officedocument.presentationml.slide+xml"/>
  <Override PartName="/ppt/slides/slide65.xml" ContentType="application/vnd.openxmlformats-officedocument.presentationml.slide+xml"/>
  <Override PartName="/ppt/notesSlides/notesSlide4.xml" ContentType="application/vnd.openxmlformats-officedocument.presentationml.notesSlide+xml"/>
  <Override PartName="/ppt/embeddings/oleObject55.bin" ContentType="application/vnd.openxmlformats-officedocument.oleObject"/>
  <Override PartName="/ppt/embeddings/oleObject107.bin" ContentType="application/vnd.openxmlformats-officedocument.oleObject"/>
  <Override PartName="/ppt/embeddings/oleObject39.bin" ContentType="application/vnd.openxmlformats-officedocument.oleObject"/>
  <Override PartName="/ppt/embeddings/oleObject140.bin" ContentType="application/vnd.openxmlformats-officedocument.oleObject"/>
  <Override PartName="/ppt/slides/slide71.xml" ContentType="application/vnd.openxmlformats-officedocument.presentationml.slide+xml"/>
  <Override PartName="/ppt/slides/slide134.xml" ContentType="application/vnd.openxmlformats-officedocument.presentationml.slide+xml"/>
  <Override PartName="/ppt/slideLayouts/slideLayout56.xml" ContentType="application/vnd.openxmlformats-officedocument.presentationml.slideLayout+xml"/>
  <Override PartName="/ppt/theme/theme18.xml" ContentType="application/vnd.openxmlformats-officedocument.theme+xml"/>
  <Override PartName="/ppt/slides/slide55.xml" ContentType="application/vnd.openxmlformats-officedocument.presentationml.slide+xml"/>
  <Override PartName="/ppt/embeddings/oleObject45.bin" ContentType="application/vnd.openxmlformats-officedocument.oleObject"/>
  <Override PartName="/ppt/embeddings/oleObject130.bin" ContentType="application/vnd.openxmlformats-officedocument.oleObject"/>
  <Override PartName="/ppt/slideMasters/slideMaster9.xml" ContentType="application/vnd.openxmlformats-officedocument.presentationml.slideMaster+xml"/>
  <Override PartName="/ppt/slides/slide140.xml" ContentType="application/vnd.openxmlformats-officedocument.presentationml.slide+xml"/>
  <Override PartName="/ppt/slideLayouts/slideLayout62.xml" ContentType="application/vnd.openxmlformats-officedocument.presentationml.slideLayout+xml"/>
  <Default Extension="pdf" ContentType="application/pdf"/>
  <Override PartName="/ppt/slideMasters/slideMaster27.xml" ContentType="application/vnd.openxmlformats-officedocument.presentationml.slideMaster+xml"/>
  <Override PartName="/ppt/slides/slide61.xml" ContentType="application/vnd.openxmlformats-officedocument.presentationml.slide+xml"/>
  <Override PartName="/ppt/slides/slide28.xml" ContentType="application/vnd.openxmlformats-officedocument.presentationml.slide+xml"/>
  <Override PartName="/ppt/slideLayouts/slideLayout46.xml" ContentType="application/vnd.openxmlformats-officedocument.presentationml.slideLayout+xml"/>
  <Override PartName="/ppt/embeddings/oleObject158.bin" ContentType="application/vnd.openxmlformats-officedocument.oleObject"/>
  <Override PartName="/ppt/embeddings/oleObject51.bin" ContentType="application/vnd.openxmlformats-officedocument.oleObject"/>
  <Override PartName="/ppt/slides/slide89.xml" ContentType="application/vnd.openxmlformats-officedocument.presentationml.slide+xml"/>
  <Override PartName="/ppt/embeddings/oleObject103.bin" ContentType="application/vnd.openxmlformats-officedocument.oleObject"/>
  <Override PartName="/ppt/embeddings/oleObject79.bin" ContentType="application/vnd.openxmlformats-officedocument.oleObject"/>
  <Override PartName="/ppt/slideLayouts/slideLayout19.xml" ContentType="application/vnd.openxmlformats-officedocument.presentationml.slideLayout+xml"/>
  <Override PartName="/ppt/slides/slide130.xml" ContentType="application/vnd.openxmlformats-officedocument.presentationml.slide+xml"/>
  <Override PartName="/ppt/slideLayouts/slideLayout52.xml" ContentType="application/vnd.openxmlformats-officedocument.presentationml.slideLayout+xml"/>
  <Override PartName="/ppt/slides/slide18.xml" ContentType="application/vnd.openxmlformats-officedocument.presentationml.slide+xml"/>
  <Override PartName="/ppt/theme/theme14.xml" ContentType="application/vnd.openxmlformats-officedocument.theme+xml"/>
  <Override PartName="/ppt/slides/slide51.xml" ContentType="application/vnd.openxmlformats-officedocument.presentationml.slide+xml"/>
  <Override PartName="/ppt/slides/slide95.xml" ContentType="application/vnd.openxmlformats-officedocument.presentationml.slide+xml"/>
  <Override PartName="/ppt/embeddings/oleObject41.bin" ContentType="application/vnd.openxmlformats-officedocument.oleObject"/>
  <Override PartName="/ppt/slides/slide79.xml" ContentType="application/vnd.openxmlformats-officedocument.presentationml.slide+xml"/>
  <Override PartName="/ppt/slideMasters/slideMaster5.xml" ContentType="application/vnd.openxmlformats-officedocument.presentationml.slideMaster+xml"/>
  <Override PartName="/ppt/embeddings/oleObject69.bin" ContentType="application/vnd.openxmlformats-officedocument.oleObject"/>
  <Override PartName="/ppt/slides/slide103.xml" ContentType="application/vnd.openxmlformats-officedocument.presentationml.slide+xml"/>
  <Override PartName="/ppt/slides/slide24.xml" ContentType="application/vnd.openxmlformats-officedocument.presentationml.slide+xml"/>
  <Override PartName="/ppt/slideMasters/slideMaster23.xml" ContentType="application/vnd.openxmlformats-officedocument.presentationml.slideMaster+xml"/>
  <Override PartName="/ppt/embeddings/oleObject154.bin" ContentType="application/vnd.openxmlformats-officedocument.oleObject"/>
  <Override PartName="/ppt/slideLayouts/slideLayout42.xml" ContentType="application/vnd.openxmlformats-officedocument.presentationml.slideLayout+xml"/>
  <Override PartName="/ppt/slides/slide85.xml" ContentType="application/vnd.openxmlformats-officedocument.presentationml.slide+xml"/>
  <Override PartName="/ppt/embeddings/oleObject75.bin" ContentType="application/vnd.openxmlformats-officedocument.oleObject"/>
  <Override PartName="/ppt/embeddings/oleObject127.bin" ContentType="application/vnd.openxmlformats-officedocument.oleObject"/>
  <Override PartName="/ppt/slideLayouts/slideLayout15.xml" ContentType="application/vnd.openxmlformats-officedocument.presentationml.slideLayout+xml"/>
  <Override PartName="/ppt/embeddings/oleObject160.bin" ContentType="application/vnd.openxmlformats-officedocument.oleObject"/>
  <Override PartName="/ppt/slides/slide14.xml" ContentType="application/vnd.openxmlformats-officedocument.presentationml.slide+xml"/>
  <Override PartName="/ppt/theme/theme10.xml" ContentType="application/vnd.openxmlformats-officedocument.theme+xml"/>
  <Override PartName="/ppt/slides/slide91.xml" ContentType="application/vnd.openxmlformats-officedocument.presentationml.slide+xml"/>
  <Override PartName="/ppt/slideLayouts/slideLayout76.xml" ContentType="application/vnd.openxmlformats-officedocument.presentationml.slideLayout+xml"/>
  <Override PartName="/ppt/slides/slide75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7.xml" ContentType="application/vnd.openxmlformats-officedocument.theme+xml"/>
  <Override PartName="/ppt/slideMasters/slideMaster1.xml" ContentType="application/vnd.openxmlformats-officedocument.presentationml.slideMaster+xml"/>
  <Override PartName="/ppt/embeddings/oleObject65.bin" ContentType="application/vnd.openxmlformats-officedocument.oleObject"/>
  <Override PartName="/ppt/embeddings/oleObject117.bin" ContentType="application/vnd.openxmlformats-officedocument.oleObject"/>
  <Override PartName="/ppt/slides/slide20.xml" ContentType="application/vnd.openxmlformats-officedocument.presentationml.slide+xml"/>
  <Override PartName="/ppt/slides/slide127.xml" ContentType="application/vnd.openxmlformats-officedocument.presentationml.slide+xml"/>
  <Override PartName="/ppt/embeddings/oleObject10.bin" ContentType="application/vnd.openxmlformats-officedocument.oleObject"/>
  <Default Extension="bin" ContentType="application/vnd.openxmlformats-officedocument.presentationml.printerSettings"/>
  <Override PartName="/ppt/slides/slide48.xml" ContentType="application/vnd.openxmlformats-officedocument.presentationml.slide+xml"/>
  <Override PartName="/ppt/slides/slide81.xml" ContentType="application/vnd.openxmlformats-officedocument.presentationml.slide+xml"/>
  <Override PartName="/ppt/slideLayouts/slideLayout66.xml" ContentType="application/vnd.openxmlformats-officedocument.presentationml.slideLayout+xml"/>
  <Override PartName="/ppt/theme/theme28.xml" ContentType="application/vnd.openxmlformats-officedocument.theme+xml"/>
  <Override PartName="/ppt/embeddings/oleObject71.bin" ContentType="application/vnd.openxmlformats-officedocument.oleObject"/>
  <Override PartName="/ppt/embeddings/oleObject123.bin" ContentType="application/vnd.openxmlformats-officedocument.oleObject"/>
  <Override PartName="/ppt/slideLayouts/slideLayout11.xml" ContentType="application/vnd.openxmlformats-officedocument.presentationml.slideLayout+xml"/>
  <Override PartName="/ppt/slides/slide6.xml" ContentType="application/vnd.openxmlformats-officedocument.presentationml.slide+xml"/>
  <Override PartName="/ppt/embeddings/oleObject99.bin" ContentType="application/vnd.openxmlformats-officedocument.oleObject"/>
  <Override PartName="/ppt/slides/slide10.xml" ContentType="application/vnd.openxmlformats-officedocument.presentationml.slide+xml"/>
  <Override PartName="/ppt/embeddings/oleObject6.bin" ContentType="application/vnd.openxmlformats-officedocument.oleObject"/>
  <Override PartName="/ppt/slides/slide117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s/slide38.xml" ContentType="application/vnd.openxmlformats-officedocument.presentationml.slide+xml"/>
  <Override PartName="/ppt/embeddings/oleObject28.bin" ContentType="application/vnd.openxmlformats-officedocument.oleObject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embeddings/oleObject61.bin" ContentType="application/vnd.openxmlformats-officedocument.oleObject"/>
  <Override PartName="/ppt/slides/slide99.xml" ContentType="application/vnd.openxmlformats-officedocument.presentationml.slide+xml"/>
  <Override PartName="/ppt/embeddings/oleObject113.bin" ContentType="application/vnd.openxmlformats-officedocument.oleObject"/>
  <Override PartName="/ppt/embeddings/oleObject89.bin" ContentType="application/vnd.openxmlformats-officedocument.oleObject"/>
  <Override PartName="/ppt/slides/slide123.xml" ContentType="application/vnd.openxmlformats-officedocument.presentationml.slide+xml"/>
  <Override PartName="/ppt/slides/slide44.xml" ContentType="application/vnd.openxmlformats-officedocument.presentationml.slide+xml"/>
  <Override PartName="/ppt/slides/slide107.xml" ContentType="application/vnd.openxmlformats-officedocument.presentationml.slide+xml"/>
  <Override PartName="/ppt/slideLayouts/slideLayout29.xml" ContentType="application/vnd.openxmlformats-officedocument.presentationml.slideLayout+xml"/>
  <Override PartName="/ppt/embeddings/oleObject34.bin" ContentType="application/vnd.openxmlformats-officedocument.oleObject"/>
  <Override PartName="/ppt/theme/theme24.xml" ContentType="application/vnd.openxmlformats-officedocument.theme+xml"/>
  <Override PartName="/ppt/embeddings/oleObject18.bin" ContentType="application/vnd.openxmlformats-officedocument.oleObject"/>
  <Override PartName="/ppt/slides/slide2.xml" ContentType="application/vnd.openxmlformats-officedocument.presentationml.slide+xml"/>
  <Override PartName="/ppt/embeddings/oleObject95.bin" ContentType="application/vnd.openxmlformats-officedocument.oleObject"/>
  <Override PartName="/ppt/embeddings/oleObject2.bin" ContentType="application/vnd.openxmlformats-officedocument.oleObject"/>
  <Override PartName="/ppt/slideMasters/slideMaster16.xml" ContentType="application/vnd.openxmlformats-officedocument.presentationml.slideMaster+xml"/>
  <Default Extension="vml" ContentType="application/vnd.openxmlformats-officedocument.vmlDrawing"/>
  <Override PartName="/ppt/slides/slide113.xml" ContentType="application/vnd.openxmlformats-officedocument.presentationml.slide+xml"/>
  <Override PartName="/ppt/slideLayouts/slideLayout35.xml" ContentType="application/vnd.openxmlformats-officedocument.presentationml.slideLayout+xml"/>
  <Override PartName="/ppt/embeddings/oleObject147.bin" ContentType="application/vnd.openxmlformats-officedocument.oleObject"/>
  <Override PartName="/ppt/slides/slide34.xml" ContentType="application/vnd.openxmlformats-officedocument.presentationml.slide+xml"/>
  <Override PartName="/ppt/theme/theme30.xml" ContentType="application/vnd.openxmlformats-officedocument.theme+xml"/>
  <Override PartName="/ppt/embeddings/oleObject24.bin" ContentType="application/vnd.openxmlformats-officedocument.oleObject"/>
  <Override PartName="/ppt/embeddings/oleObject85.bin" ContentType="application/vnd.openxmlformats-officedocument.oleObject"/>
  <Override PartName="/ppt/embeddings/oleObject137.bin" ContentType="application/vnd.openxmlformats-officedocument.oleObject"/>
  <Override PartName="/ppt/slides/slide40.xml" ContentType="application/vnd.openxmlformats-officedocument.presentationml.slide+xml"/>
  <Override PartName="/ppt/slideLayouts/slideLayout25.xml" ContentType="application/vnd.openxmlformats-officedocument.presentationml.slideLayout+xml"/>
  <Override PartName="/ppt/embeddings/oleObject30.bin" ContentType="application/vnd.openxmlformats-officedocument.oleObject"/>
  <Override PartName="/ppt/theme/theme20.xml" ContentType="application/vnd.openxmlformats-officedocument.theme+xml"/>
  <Default Extension="jpeg" ContentType="image/jpeg"/>
  <Override PartName="/ppt/embeddings/oleObject14.bin" ContentType="application/vnd.openxmlformats-officedocument.oleObject"/>
  <Override PartName="/ppt/slides/slide68.xml" ContentType="application/vnd.openxmlformats-officedocument.presentationml.slide+xml"/>
  <Override PartName="/ppt/embeddings/oleObject58.bin" ContentType="application/vnd.openxmlformats-officedocument.oleObject"/>
  <Override PartName="/ppt/embeddings/oleObject91.bin" ContentType="application/vnd.openxmlformats-officedocument.oleObject"/>
  <Override PartName="/ppt/slideMasters/slideMaster12.xml" ContentType="application/vnd.openxmlformats-officedocument.presentationml.slideMaster+xml"/>
  <Override PartName="/ppt/embeddings/oleObject143.bin" ContentType="application/vnd.openxmlformats-officedocument.oleObject"/>
  <Override PartName="/ppt/slideLayouts/slideLayout31.xml" ContentType="application/vnd.openxmlformats-officedocument.presentationml.slideLayout+xml"/>
  <Override PartName="/ppt/slides/slide30.xml" ContentType="application/vnd.openxmlformats-officedocument.presentationml.slide+xml"/>
  <Override PartName="/ppt/slides/slide137.xml" ContentType="application/vnd.openxmlformats-officedocument.presentationml.slide+xml"/>
  <Override PartName="/ppt/embeddings/oleObject20.bin" ContentType="application/vnd.openxmlformats-officedocument.oleObject"/>
  <Override PartName="/ppt/slideLayouts/slideLayout59.xml" ContentType="application/vnd.openxmlformats-officedocument.presentationml.slideLayout+xml"/>
  <Override PartName="/ppt/slides/slide58.xml" ContentType="application/vnd.openxmlformats-officedocument.presentationml.slide+xml"/>
  <Override PartName="/ppt/embeddings/oleObject48.bin" ContentType="application/vnd.openxmlformats-officedocument.oleObject"/>
  <Override PartName="/ppt/embeddings/oleObject81.bin" ContentType="application/vnd.openxmlformats-officedocument.oleObject"/>
  <Override PartName="/ppt/embeddings/oleObject133.bin" ContentType="application/vnd.openxmlformats-officedocument.oleObject"/>
  <Override PartName="/ppt/slideLayouts/slideLayout21.xml" ContentType="application/vnd.openxmlformats-officedocument.presentationml.slideLayout+xml"/>
  <Override PartName="/ppt/slides/slide143.xml" ContentType="application/vnd.openxmlformats-officedocument.presentationml.slide+xml"/>
  <Override PartName="/ppt/slides/slide64.xml" ContentType="application/vnd.openxmlformats-officedocument.presentationml.slide+xml"/>
  <Override PartName="/ppt/notesSlides/notesSlide3.xml" ContentType="application/vnd.openxmlformats-officedocument.presentationml.notesSlide+xml"/>
  <Override PartName="/ppt/slideLayouts/slideLayout49.xml" ContentType="application/vnd.openxmlformats-officedocument.presentationml.slideLayout+xml"/>
  <Override PartName="/ppt/embeddings/oleObject54.bin" ContentType="application/vnd.openxmlformats-officedocument.oleObject"/>
  <Override PartName="/ppt/embeddings/oleObject106.bin" ContentType="application/vnd.openxmlformats-officedocument.oleObject"/>
  <Override PartName="/ppt/embeddings/oleObject38.bin" ContentType="application/vnd.openxmlformats-officedocument.oleObject"/>
  <Override PartName="/ppt/slides/slide70.xml" ContentType="application/vnd.openxmlformats-officedocument.presentationml.slide+xml"/>
  <Override PartName="/ppt/slides/slide133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17.xml" ContentType="application/vnd.openxmlformats-officedocument.theme+xml"/>
  <Override PartName="/ppt/slides/slide54.xml" ContentType="application/vnd.openxmlformats-officedocument.presentationml.slide+xml"/>
  <Override PartName="/ppt/embeddings/oleObject44.bin" ContentType="application/vnd.openxmlformats-officedocument.oleObject"/>
  <Override PartName="/ppt/slideMasters/slideMaster8.xml" ContentType="application/vnd.openxmlformats-officedocument.presentationml.slideMaster+xml"/>
  <Override PartName="/ppt/slideLayouts/slideLayout61.xml" ContentType="application/vnd.openxmlformats-officedocument.presentationml.slideLayout+xml"/>
  <Override PartName="/ppt/slides/slide27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60.xml" ContentType="application/vnd.openxmlformats-officedocument.presentationml.slide+xml"/>
  <Override PartName="/ppt/embeddings/oleObject157.bin" ContentType="application/vnd.openxmlformats-officedocument.oleObject"/>
  <Override PartName="/ppt/slideLayouts/slideLayout45.xml" ContentType="application/vnd.openxmlformats-officedocument.presentationml.slideLayout+xml"/>
  <Override PartName="/ppt/embeddings/oleObject50.bin" ContentType="application/vnd.openxmlformats-officedocument.oleObject"/>
  <Override PartName="/ppt/slides/slide88.xml" ContentType="application/vnd.openxmlformats-officedocument.presentationml.slide+xml"/>
  <Override PartName="/ppt/embeddings/oleObject102.bin" ContentType="application/vnd.openxmlformats-officedocument.oleObject"/>
  <Override PartName="/ppt/embeddings/oleObject78.bin" ContentType="application/vnd.openxmlformats-officedocument.oleObject"/>
  <Override PartName="/ppt/slideLayouts/slideLayout18.xml" ContentType="application/vnd.openxmlformats-officedocument.presentationml.slideLayout+xml"/>
  <Override PartName="/ppt/embeddings/oleObject163.bin" ContentType="application/vnd.openxmlformats-officedocument.oleObject"/>
  <Override PartName="/ppt/slideLayouts/slideLayout51.xml" ContentType="application/vnd.openxmlformats-officedocument.presentationml.slideLayout+xml"/>
  <Override PartName="/ppt/slides/slide17.xml" ContentType="application/vnd.openxmlformats-officedocument.presentationml.slide+xml"/>
  <Override PartName="/ppt/slides/slide50.xml" ContentType="application/vnd.openxmlformats-officedocument.presentationml.slide+xml"/>
  <Override PartName="/ppt/theme/theme13.xml" ContentType="application/vnd.openxmlformats-officedocument.theme+xml"/>
  <Override PartName="/ppt/slides/slide94.xml" ContentType="application/vnd.openxmlformats-officedocument.presentationml.slide+xml"/>
  <Override PartName="/ppt/embeddings/oleObject40.bin" ContentType="application/vnd.openxmlformats-officedocument.oleObject"/>
  <Override PartName="/ppt/slides/slide78.xml" ContentType="application/vnd.openxmlformats-officedocument.presentationml.slide+xml"/>
  <Override PartName="/ppt/embeddings/oleObject68.bin" ContentType="application/vnd.openxmlformats-officedocument.oleObject"/>
  <Override PartName="/ppt/slides/slide102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2.xml" ContentType="application/vnd.openxmlformats-officedocument.presentationml.slideMaster+xml"/>
  <Override PartName="/ppt/embeddings/oleObject153.bin" ContentType="application/vnd.openxmlformats-officedocument.oleObject"/>
  <Override PartName="/ppt/slideLayouts/slideLayout41.xml" ContentType="application/vnd.openxmlformats-officedocument.presentationml.slideLayout+xml"/>
  <Override PartName="/ppt/slides/slide84.xml" ContentType="application/vnd.openxmlformats-officedocument.presentationml.slide+xml"/>
  <Override PartName="/ppt/slideLayouts/slideLayout69.xml" ContentType="application/vnd.openxmlformats-officedocument.presentationml.slideLayout+xml"/>
  <Override PartName="/ppt/presProps.xml" ContentType="application/vnd.openxmlformats-officedocument.presentationml.presProps+xml"/>
  <Override PartName="/ppt/embeddings/oleObject74.bin" ContentType="application/vnd.openxmlformats-officedocument.oleObject"/>
  <Override PartName="/ppt/embeddings/oleObject126.bin" ContentType="application/vnd.openxmlformats-officedocument.oleObject"/>
  <Override PartName="/ppt/slides/slide9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13.xml" ContentType="application/vnd.openxmlformats-officedocument.presentationml.slide+xml"/>
  <Override PartName="/ppt/embeddings/oleObject9.bin" ContentType="application/vnd.openxmlformats-officedocument.oleObject"/>
  <Default Extension="rels" ContentType="application/vnd.openxmlformats-package.relationships+xml"/>
  <Override PartName="/ppt/slides/slide90.xml" ContentType="application/vnd.openxmlformats-officedocument.presentationml.slide+xml"/>
  <Override PartName="/ppt/slideLayouts/slideLayout75.xml" ContentType="application/vnd.openxmlformats-officedocument.presentationml.slideLayout+xml"/>
  <Override PartName="/ppt/slides/slide74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embeddings/oleObject64.bin" ContentType="application/vnd.openxmlformats-officedocument.oleObject"/>
  <Override PartName="/ppt/embeddings/oleObject116.bin" ContentType="application/vnd.openxmlformats-officedocument.oleObject"/>
  <Override PartName="/ppt/slides/slide126.xml" ContentType="application/vnd.openxmlformats-officedocument.presentationml.slide+xml"/>
  <Default Extension="pict" ContentType="image/pict"/>
  <Override PartName="/ppt/slides/slide47.xml" ContentType="application/vnd.openxmlformats-officedocument.presentationml.slide+xml"/>
  <Override PartName="/ppt/slides/slide80.xml" ContentType="application/vnd.openxmlformats-officedocument.presentationml.slide+xml"/>
  <Override PartName="/ppt/embeddings/oleObject37.bin" ContentType="application/vnd.openxmlformats-officedocument.oleObject"/>
  <Override PartName="/ppt/slideLayouts/slideLayout65.xml" ContentType="application/vnd.openxmlformats-officedocument.presentationml.slideLayout+xml"/>
  <Override PartName="/ppt/theme/theme27.xml" ContentType="application/vnd.openxmlformats-officedocument.theme+xml"/>
  <Override PartName="/ppt/embeddings/oleObject70.bin" ContentType="application/vnd.openxmlformats-officedocument.oleObject"/>
  <Override PartName="/ppt/embeddings/oleObject122.bin" ContentType="application/vnd.openxmlformats-officedocument.oleObject"/>
  <Override PartName="/ppt/slides/slide5.xml" ContentType="application/vnd.openxmlformats-officedocument.presentationml.slide+xml"/>
  <Override PartName="/ppt/slideLayouts/slideLayout10.xml" ContentType="application/vnd.openxmlformats-officedocument.presentationml.slideLayout+xml"/>
  <Override PartName="/ppt/embeddings/oleObject98.bin" ContentType="application/vnd.openxmlformats-officedocument.oleObject"/>
  <Override PartName="/ppt/embeddings/oleObject5.bin" ContentType="application/vnd.openxmlformats-officedocument.oleObject"/>
  <Override PartName="/ppt/slideMasters/slideMaster19.xml" ContentType="application/vnd.openxmlformats-officedocument.presentationml.slideMaster+xml"/>
  <Override PartName="/ppt/slides/slide116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37.xml" ContentType="application/vnd.openxmlformats-officedocument.presentationml.slide+xml"/>
  <Override PartName="/ppt/embeddings/oleObject27.bin" ContentType="application/vnd.openxmlformats-officedocument.oleObject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embeddings/oleObject60.bin" ContentType="application/vnd.openxmlformats-officedocument.oleObject"/>
  <Override PartName="/ppt/slides/slide98.xml" ContentType="application/vnd.openxmlformats-officedocument.presentationml.slide+xml"/>
  <Override PartName="/ppt/embeddings/oleObject112.bin" ContentType="application/vnd.openxmlformats-officedocument.oleObject"/>
  <Override PartName="/ppt/embeddings/oleObject88.bin" ContentType="application/vnd.openxmlformats-officedocument.oleObject"/>
  <Override PartName="/ppt/slides/slide122.xml" ContentType="application/vnd.openxmlformats-officedocument.presentationml.slide+xml"/>
  <Override PartName="/ppt/slides/slide43.xml" ContentType="application/vnd.openxmlformats-officedocument.presentationml.slide+xml"/>
  <Override PartName="/ppt/slides/slide106.xml" ContentType="application/vnd.openxmlformats-officedocument.presentationml.slide+xml"/>
  <Override PartName="/ppt/slideLayouts/slideLayout28.xml" ContentType="application/vnd.openxmlformats-officedocument.presentationml.slideLayout+xml"/>
  <Override PartName="/ppt/embeddings/oleObject33.bin" ContentType="application/vnd.openxmlformats-officedocument.oleObject"/>
  <Override PartName="/ppt/theme/theme23.xml" ContentType="application/vnd.openxmlformats-officedocument.theme+xml"/>
  <Override PartName="/ppt/embeddings/oleObject17.bin" ContentType="application/vnd.openxmlformats-officedocument.oleObject"/>
  <Override PartName="/ppt/slides/slide1.xml" ContentType="application/vnd.openxmlformats-officedocument.presentationml.slide+xml"/>
  <Override PartName="/ppt/embeddings/oleObject94.bin" ContentType="application/vnd.openxmlformats-officedocument.oleObject"/>
  <Override PartName="/ppt/embeddings/oleObject1.bin" ContentType="application/vnd.openxmlformats-officedocument.oleObject"/>
  <Override PartName="/ppt/slideMasters/slideMaster15.xml" ContentType="application/vnd.openxmlformats-officedocument.presentationml.slideMaster+xml"/>
  <Override PartName="/ppt/embeddings/oleObject146.bin" ContentType="application/vnd.openxmlformats-officedocument.oleObject"/>
  <Override PartName="/ppt/slides/slide112.xml" ContentType="application/vnd.openxmlformats-officedocument.presentationml.slide+xml"/>
  <Override PartName="/ppt/slideLayouts/slideLayout34.xml" ContentType="application/vnd.openxmlformats-officedocument.presentationml.slideLayout+xml"/>
  <Override PartName="/ppt/slides/slide33.xml" ContentType="application/vnd.openxmlformats-officedocument.presentationml.slide+xml"/>
  <Override PartName="/ppt/embeddings/oleObject23.bin" ContentType="application/vnd.openxmlformats-officedocument.oleObject"/>
  <Override PartName="/ppt/embeddings/oleObject84.bin" ContentType="application/vnd.openxmlformats-officedocument.oleObject"/>
  <Override PartName="/ppt/embeddings/oleObject136.bin" ContentType="application/vnd.openxmlformats-officedocument.oleObject"/>
  <Override PartName="/ppt/slideLayouts/slideLayout24.xml" ContentType="application/vnd.openxmlformats-officedocument.presentationml.slideLayout+xml"/>
  <Override PartName="/ppt/slides/slide67.xml" ContentType="application/vnd.openxmlformats-officedocument.presentationml.slide+xml"/>
  <Override PartName="/ppt/embeddings/oleObject13.bin" ContentType="application/vnd.openxmlformats-officedocument.oleObject"/>
  <Override PartName="/ppt/embeddings/oleObject57.bin" ContentType="application/vnd.openxmlformats-officedocument.oleObject"/>
  <Override PartName="/ppt/embeddings/oleObject90.bin" ContentType="application/vnd.openxmlformats-officedocument.oleObject"/>
  <Override PartName="/ppt/embeddings/oleObject109.bin" ContentType="application/vnd.openxmlformats-officedocument.oleObject"/>
  <Override PartName="/ppt/slideMasters/slideMaster11.xml" ContentType="application/vnd.openxmlformats-officedocument.presentationml.slideMaster+xml"/>
  <Override PartName="/ppt/embeddings/oleObject142.bin" ContentType="application/vnd.openxmlformats-officedocument.oleObject"/>
  <Override PartName="/ppt/slideLayouts/slideLayout30.xml" ContentType="application/vnd.openxmlformats-officedocument.presentationml.slideLayout+xml"/>
  <Override PartName="/ppt/tableStyles.xml" ContentType="application/vnd.openxmlformats-officedocument.presentationml.tableStyles+xml"/>
  <Override PartName="/ppt/slides/slide136.xml" ContentType="application/vnd.openxmlformats-officedocument.presentationml.slide+xml"/>
  <Override PartName="/ppt/slideLayouts/slideLayout58.xml" ContentType="application/vnd.openxmlformats-officedocument.presentationml.slideLayout+xml"/>
  <Override PartName="/ppt/slides/slide57.xml" ContentType="application/vnd.openxmlformats-officedocument.presentationml.slide+xml"/>
  <Override PartName="/ppt/embeddings/oleObject47.bin" ContentType="application/vnd.openxmlformats-officedocument.oleObject"/>
  <Override PartName="/ppt/embeddings/oleObject80.bin" ContentType="application/vnd.openxmlformats-officedocument.oleObject"/>
  <Override PartName="/ppt/embeddings/oleObject132.bin" ContentType="application/vnd.openxmlformats-officedocument.oleObject"/>
  <Override PartName="/ppt/slideLayouts/slideLayout20.xml" ContentType="application/vnd.openxmlformats-officedocument.presentationml.slideLayout+xml"/>
  <Override PartName="/ppt/slides/slide142.xml" ContentType="application/vnd.openxmlformats-officedocument.presentationml.slide+xml"/>
  <Override PartName="/ppt/slideLayouts/slideLayout64.xml" ContentType="application/vnd.openxmlformats-officedocument.presentationml.slideLayout+xml"/>
  <Override PartName="/ppt/slideMasters/slideMaster29.xml" ContentType="application/vnd.openxmlformats-officedocument.presentationml.slideMaster+xml"/>
  <Override PartName="/ppt/slides/slide63.xml" ContentType="application/vnd.openxmlformats-officedocument.presentationml.slide+xml"/>
  <Override PartName="/ppt/notesSlides/notesSlide2.xml" ContentType="application/vnd.openxmlformats-officedocument.presentationml.notesSlide+xml"/>
  <Override PartName="/ppt/slideLayouts/slideLayout48.xml" ContentType="application/vnd.openxmlformats-officedocument.presentationml.slideLayout+xml"/>
  <Override PartName="/ppt/embeddings/oleObject53.bin" ContentType="application/vnd.openxmlformats-officedocument.oleObject"/>
  <Override PartName="/ppt/viewProps.xml" ContentType="application/vnd.openxmlformats-officedocument.presentationml.viewProps+xml"/>
  <Override PartName="/ppt/embeddings/oleObject105.bin" ContentType="application/vnd.openxmlformats-officedocument.oleObject"/>
  <Override PartName="/ppt/slides/slide132.xml" ContentType="application/vnd.openxmlformats-officedocument.presentationml.slide+xml"/>
  <Override PartName="/ppt/slideLayouts/slideLayout54.xml" ContentType="application/vnd.openxmlformats-officedocument.presentationml.slideLayout+xml"/>
  <Override PartName="/ppt/theme/theme16.xml" ContentType="application/vnd.openxmlformats-officedocument.theme+xml"/>
  <Override PartName="/ppt/slides/slide53.xml" ContentType="application/vnd.openxmlformats-officedocument.presentationml.slide+xml"/>
  <Override PartName="/ppt/embeddings/oleObject43.bin" ContentType="application/vnd.openxmlformats-officedocument.oleObject"/>
  <Override PartName="/ppt/slideMasters/slideMaster7.xml" ContentType="application/vnd.openxmlformats-officedocument.presentationml.slideMaster+xml"/>
  <Override PartName="/ppt/slideLayouts/slideLayout60.xml" ContentType="application/vnd.openxmlformats-officedocument.presentationml.slideLayout+xml"/>
  <Override PartName="/ppt/slides/slide26.xml" ContentType="application/vnd.openxmlformats-officedocument.presentationml.slide+xml"/>
  <Override PartName="/ppt/slideMasters/slideMaster25.xml" ContentType="application/vnd.openxmlformats-officedocument.presentationml.slideMaster+xml"/>
  <Override PartName="/ppt/embeddings/oleObject156.bin" ContentType="application/vnd.openxmlformats-officedocument.oleObject"/>
  <Override PartName="/ppt/slideLayouts/slideLayout44.xml" ContentType="application/vnd.openxmlformats-officedocument.presentationml.slideLayout+xml"/>
  <Default Extension="wmf" ContentType="image/x-wmf"/>
  <Override PartName="/ppt/slides/slide87.xml" ContentType="application/vnd.openxmlformats-officedocument.presentationml.slide+xml"/>
  <Override PartName="/ppt/embeddings/oleObject101.bin" ContentType="application/vnd.openxmlformats-officedocument.oleObject"/>
  <Override PartName="/docProps/core.xml" ContentType="application/vnd.openxmlformats-package.core-properties+xml"/>
  <Override PartName="/ppt/embeddings/oleObject77.bin" ContentType="application/vnd.openxmlformats-officedocument.oleObject"/>
  <Override PartName="/ppt/embeddings/oleObject129.bin" ContentType="application/vnd.openxmlformats-officedocument.oleObject"/>
  <Override PartName="/ppt/slideMasters/slideMaster31.xml" ContentType="application/vnd.openxmlformats-officedocument.presentationml.slideMaster+xml"/>
  <Override PartName="/ppt/slideLayouts/slideLayout17.xml" ContentType="application/vnd.openxmlformats-officedocument.presentationml.slideLayout+xml"/>
  <Override PartName="/ppt/embeddings/oleObject162.bin" ContentType="application/vnd.openxmlformats-officedocument.oleObject"/>
  <Override PartName="/ppt/slideLayouts/slideLayout50.xml" ContentType="application/vnd.openxmlformats-officedocument.presentationml.slideLayout+xml"/>
  <Override PartName="/ppt/slides/slide16.xml" ContentType="application/vnd.openxmlformats-officedocument.presentationml.slide+xml"/>
  <Override PartName="/ppt/theme/theme12.xml" ContentType="application/vnd.openxmlformats-officedocument.theme+xml"/>
  <Override PartName="/ppt/slides/slide93.xml" ContentType="application/vnd.openxmlformats-officedocument.presentationml.slide+xml"/>
  <Override PartName="/ppt/slideLayouts/slideLayout78.xml" ContentType="application/vnd.openxmlformats-officedocument.presentationml.slideLayout+xml"/>
  <Override PartName="/ppt/slides/slide77.xml" ContentType="application/vnd.openxmlformats-officedocument.presentationml.slide+xml"/>
  <Override PartName="/ppt/theme/theme9.xml" ContentType="application/vnd.openxmlformats-officedocument.theme+xml"/>
  <Override PartName="/ppt/slideMasters/slideMaster3.xml" ContentType="application/vnd.openxmlformats-officedocument.presentationml.slideMaster+xml"/>
  <Override PartName="/ppt/embeddings/oleObject67.bin" ContentType="application/vnd.openxmlformats-officedocument.oleObject"/>
  <Override PartName="/ppt/slides/slide101.xml" ContentType="application/vnd.openxmlformats-officedocument.presentationml.slide+xml"/>
  <Override PartName="/ppt/embeddings/oleObject119.bin" ContentType="application/vnd.openxmlformats-officedocument.oleObject"/>
  <Override PartName="/ppt/slides/slide22.xml" ContentType="application/vnd.openxmlformats-officedocument.presentationml.slide+xml"/>
  <Override PartName="/ppt/slideMasters/slideMaster21.xml" ContentType="application/vnd.openxmlformats-officedocument.presentationml.slideMaster+xml"/>
  <Override PartName="/ppt/embeddings/oleObject152.bin" ContentType="application/vnd.openxmlformats-officedocument.oleObject"/>
  <Override PartName="/ppt/embeddings/oleObject12.bin" ContentType="application/vnd.openxmlformats-officedocument.oleObject"/>
  <Override PartName="/ppt/slideLayouts/slideLayout40.xml" ContentType="application/vnd.openxmlformats-officedocument.presentationml.slideLayout+xml"/>
  <Override PartName="/ppt/slides/slide83.xml" ContentType="application/vnd.openxmlformats-officedocument.presentationml.slide+xml"/>
  <Override PartName="/ppt/slideLayouts/slideLayout68.xml" ContentType="application/vnd.openxmlformats-officedocument.presentationml.slideLayout+xml"/>
  <Override PartName="/ppt/embeddings/oleObject73.bin" ContentType="application/vnd.openxmlformats-officedocument.oleObject"/>
  <Override PartName="/ppt/embeddings/oleObject125.bin" ContentType="application/vnd.openxmlformats-officedocument.oleObject"/>
  <Override PartName="/ppt/slideLayouts/slideLayout13.xml" ContentType="application/vnd.openxmlformats-officedocument.presentationml.slideLayout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embeddings/oleObject8.bin" ContentType="application/vnd.openxmlformats-officedocument.oleObject"/>
  <Override PartName="/ppt/slides/slide119.xml" ContentType="application/vnd.openxmlformats-officedocument.presentationml.slide+xml"/>
  <Override PartName="/ppt/slideLayouts/slideLayout74.xml" ContentType="application/vnd.openxmlformats-officedocument.presentationml.slideLayout+xml"/>
  <Override PartName="/ppt/slides/slide73.xml" ContentType="application/vnd.openxmlformats-officedocument.presentationml.slid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embeddings/oleObject63.bin" ContentType="application/vnd.openxmlformats-officedocument.oleObject"/>
  <Override PartName="/ppt/embeddings/oleObject115.bin" ContentType="application/vnd.openxmlformats-officedocument.oleObject"/>
  <Override PartName="/ppt/slides/slide125.xml" ContentType="application/vnd.openxmlformats-officedocument.presentationml.slide+xml"/>
  <Default Extension="emf" ContentType="image/x-emf"/>
  <Override PartName="/ppt/slides/slide46.xml" ContentType="application/vnd.openxmlformats-officedocument.presentationml.slide+xml"/>
  <Override PartName="/ppt/slides/slide109.xml" ContentType="application/vnd.openxmlformats-officedocument.presentationml.slide+xml"/>
  <Override PartName="/ppt/embeddings/oleObject36.bin" ContentType="application/vnd.openxmlformats-officedocument.oleObject"/>
  <Override PartName="/ppt/theme/theme26.xml" ContentType="application/vnd.openxmlformats-officedocument.theme+xml"/>
  <Override PartName="/ppt/embeddings/oleObject121.bin" ContentType="application/vnd.openxmlformats-officedocument.oleObject"/>
  <Override PartName="/ppt/slides/slide4.xml" ContentType="application/vnd.openxmlformats-officedocument.presentationml.slide+xml"/>
  <Override PartName="/ppt/embeddings/oleObject97.bin" ContentType="application/vnd.openxmlformats-officedocument.oleObject"/>
  <Override PartName="/ppt/embeddings/oleObject4.bin" ContentType="application/vnd.openxmlformats-officedocument.oleObject"/>
  <Override PartName="/ppt/slideMasters/slideMaster18.xml" ContentType="application/vnd.openxmlformats-officedocument.presentationml.slideMaster+xml"/>
  <Override PartName="/ppt/embeddings/oleObject149.bin" ContentType="application/vnd.openxmlformats-officedocument.oleObject"/>
  <Override PartName="/ppt/slides/slide115.xml" ContentType="application/vnd.openxmlformats-officedocument.presentationml.slide+xml"/>
  <Override PartName="/ppt/slideLayouts/slideLayout3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s/slide36.xml" ContentType="application/vnd.openxmlformats-officedocument.presentationml.slide+xml"/>
  <Override PartName="/ppt/theme/theme32.xml" ContentType="application/vnd.openxmlformats-officedocument.theme+xml"/>
  <Override PartName="/ppt/embeddings/oleObject26.bin" ContentType="application/vnd.openxmlformats-officedocument.oleObject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slides/slide97.xml" ContentType="application/vnd.openxmlformats-officedocument.presentationml.slide+xml"/>
  <Override PartName="/ppt/embeddings/oleObject111.bin" ContentType="application/vnd.openxmlformats-officedocument.oleObject"/>
  <Override PartName="/ppt/embeddings/oleObject87.bin" ContentType="application/vnd.openxmlformats-officedocument.oleObject"/>
  <Override PartName="/ppt/slides/slide121.xml" ContentType="application/vnd.openxmlformats-officedocument.presentationml.slide+xml"/>
  <Override PartName="/ppt/embeddings/oleObject139.bin" ContentType="application/vnd.openxmlformats-officedocument.oleObject"/>
  <Override PartName="/ppt/slides/slide42.xml" ContentType="application/vnd.openxmlformats-officedocument.presentationml.slide+xml"/>
  <Override PartName="/ppt/slides/slide105.xml" ContentType="application/vnd.openxmlformats-officedocument.presentationml.slide+xml"/>
  <Override PartName="/ppt/slideLayouts/slideLayout27.xml" ContentType="application/vnd.openxmlformats-officedocument.presentationml.slideLayout+xml"/>
  <Override PartName="/ppt/embeddings/oleObject32.bin" ContentType="application/vnd.openxmlformats-officedocument.oleObject"/>
  <Override PartName="/ppt/theme/theme22.xml" ContentType="application/vnd.openxmlformats-officedocument.theme+xml"/>
  <Override PartName="/ppt/embeddings/oleObject16.bin" ContentType="application/vnd.openxmlformats-officedocument.oleObject"/>
  <Override PartName="/ppt/embeddings/oleObject93.bin" ContentType="application/vnd.openxmlformats-officedocument.oleObject"/>
  <Override PartName="/ppt/slideMasters/slideMaster14.xml" ContentType="application/vnd.openxmlformats-officedocument.presentationml.slideMaster+xml"/>
  <Override PartName="/ppt/embeddings/oleObject145.bin" ContentType="application/vnd.openxmlformats-officedocument.oleObject"/>
  <Override PartName="/ppt/slides/slide111.xml" ContentType="application/vnd.openxmlformats-officedocument.presentationml.slide+xml"/>
  <Override PartName="/ppt/slideLayouts/slideLayout33.xml" ContentType="application/vnd.openxmlformats-officedocument.presentationml.slideLayout+xml"/>
  <Override PartName="/ppt/slides/slide32.xml" ContentType="application/vnd.openxmlformats-officedocument.presentationml.slide+xml"/>
  <Override PartName="/ppt/slides/slide139.xml" ContentType="application/vnd.openxmlformats-officedocument.presentationml.slide+xml"/>
  <Override PartName="/ppt/embeddings/oleObject22.bin" ContentType="application/vnd.openxmlformats-officedocument.oleObject"/>
  <Override PartName="/ppt/embeddings/oleObject151.bin" ContentType="application/vnd.openxmlformats-officedocument.oleObject"/>
  <Override PartName="/ppt/embeddings/oleObject83.bin" ContentType="application/vnd.openxmlformats-officedocument.oleObject"/>
  <Override PartName="/ppt/embeddings/oleObject135.bin" ContentType="application/vnd.openxmlformats-officedocument.oleObject"/>
  <Override PartName="/ppt/slideLayouts/slideLayout23.xml" ContentType="application/vnd.openxmlformats-officedocument.presentationml.slideLayout+xml"/>
  <Override PartName="/ppt/slides/slide66.xml" ContentType="application/vnd.openxmlformats-officedocument.presentationml.slide+xml"/>
  <Override PartName="/ppt/slides/slide129.xml" ContentType="application/vnd.openxmlformats-officedocument.presentationml.slide+xml"/>
  <Default Extension="wdp" ContentType="image/vnd.ms-photo"/>
  <Override PartName="/ppt/embeddings/oleObject56.bin" ContentType="application/vnd.openxmlformats-officedocument.oleObject"/>
  <Override PartName="/ppt/embeddings/oleObject108.bin" ContentType="application/vnd.openxmlformats-officedocument.oleObject"/>
  <Override PartName="/ppt/slideMasters/slideMaster10.xml" ContentType="application/vnd.openxmlformats-officedocument.presentationml.slideMaster+xml"/>
  <Override PartName="/ppt/embeddings/oleObject141.bin" ContentType="application/vnd.openxmlformats-officedocument.oleObject"/>
  <Override PartName="/ppt/slides/slide135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19.xml" ContentType="application/vnd.openxmlformats-officedocument.theme+xml"/>
  <Override PartName="/ppt/slides/slide56.xml" ContentType="application/vnd.openxmlformats-officedocument.presentationml.slide+xml"/>
  <Override PartName="/ppt/embeddings/oleObject46.bin" ContentType="application/vnd.openxmlformats-officedocument.oleObject"/>
  <Override PartName="/ppt/embeddings/oleObject131.bin" ContentType="application/vnd.openxmlformats-officedocument.oleObject"/>
  <Override PartName="/ppt/slides/slide141.xml" ContentType="application/vnd.openxmlformats-officedocument.presentationml.slide+xml"/>
  <Override PartName="/ppt/slideLayouts/slideLayout63.xml" ContentType="application/vnd.openxmlformats-officedocument.presentationml.slideLayout+xml"/>
  <Override PartName="/ppt/slides/slide29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62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47.xml" ContentType="application/vnd.openxmlformats-officedocument.presentationml.slideLayout+xml"/>
  <Override PartName="/ppt/embeddings/oleObject159.bin" ContentType="application/vnd.openxmlformats-officedocument.oleObject"/>
  <Override PartName="/ppt/embeddings/oleObject52.bin" ContentType="application/vnd.openxmlformats-officedocument.oleObject"/>
  <Override PartName="/ppt/embeddings/oleObject104.bin" ContentType="application/vnd.openxmlformats-officedocument.oleObject"/>
  <Override PartName="/ppt/presentation.xml" ContentType="application/vnd.openxmlformats-officedocument.presentationml.presentation.main+xml"/>
  <Override PartName="/ppt/slides/slide131.xml" ContentType="application/vnd.openxmlformats-officedocument.presentationml.slide+xml"/>
  <Override PartName="/ppt/slideLayouts/slideLayout53.xml" ContentType="application/vnd.openxmlformats-officedocument.presentationml.slideLayout+xml"/>
  <Override PartName="/ppt/slides/slide19.xml" ContentType="application/vnd.openxmlformats-officedocument.presentationml.slide+xml"/>
  <Override PartName="/ppt/theme/theme15.xml" ContentType="application/vnd.openxmlformats-officedocument.theme+xml"/>
  <Override PartName="/ppt/slides/slide52.xml" ContentType="application/vnd.openxmlformats-officedocument.presentationml.slide+xml"/>
  <Override PartName="/ppt/embeddings/oleObject42.bin" ContentType="application/vnd.openxmlformats-officedocument.oleObject"/>
  <Override PartName="/ppt/slideMasters/slideMaster6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4.xml" ContentType="application/vnd.openxmlformats-officedocument.presentationml.slideMaster+xml"/>
  <Override PartName="/ppt/embeddings/oleObject155.bin" ContentType="application/vnd.openxmlformats-officedocument.oleObject"/>
  <Override PartName="/ppt/slideLayouts/slideLayout43.xml" ContentType="application/vnd.openxmlformats-officedocument.presentationml.slideLayout+xml"/>
  <Override PartName="/ppt/slides/slide86.xml" ContentType="application/vnd.openxmlformats-officedocument.presentationml.slide+xml"/>
  <Override PartName="/ppt/embeddings/oleObject100.bin" ContentType="application/vnd.openxmlformats-officedocument.oleObject"/>
  <Override PartName="/ppt/embeddings/oleObject76.bin" ContentType="application/vnd.openxmlformats-officedocument.oleObject"/>
  <Override PartName="/ppt/embeddings/oleObject128.bin" ContentType="application/vnd.openxmlformats-officedocument.oleObject"/>
  <Override PartName="/ppt/slideMasters/slideMaster30.xml" ContentType="application/vnd.openxmlformats-officedocument.presentationml.slideMaster+xml"/>
  <Override PartName="/ppt/slideLayouts/slideLayout16.xml" ContentType="application/vnd.openxmlformats-officedocument.presentationml.slideLayout+xml"/>
  <Override PartName="/ppt/embeddings/oleObject161.bin" ContentType="application/vnd.openxmlformats-officedocument.oleObject"/>
  <Override PartName="/ppt/slides/slide15.xml" ContentType="application/vnd.openxmlformats-officedocument.presentationml.slide+xml"/>
  <Override PartName="/ppt/theme/theme11.xml" ContentType="application/vnd.openxmlformats-officedocument.theme+xml"/>
  <Override PartName="/ppt/slides/slide92.xml" ContentType="application/vnd.openxmlformats-officedocument.presentationml.slide+xml"/>
  <Override PartName="/ppt/slideLayouts/slideLayout77.xml" ContentType="application/vnd.openxmlformats-officedocument.presentationml.slideLayout+xml"/>
  <Override PartName="/ppt/slides/slide76.xml" ContentType="application/vnd.openxmlformats-officedocument.presentationml.slide+xml"/>
  <Override PartName="/ppt/slideLayouts/slideLayout9.xml" ContentType="application/vnd.openxmlformats-officedocument.presentationml.slideLayout+xml"/>
  <Override PartName="/ppt/theme/theme8.xml" ContentType="application/vnd.openxmlformats-officedocument.theme+xml"/>
  <Override PartName="/ppt/embeddings/oleObject66.bin" ContentType="application/vnd.openxmlformats-officedocument.oleObject"/>
  <Override PartName="/ppt/slides/slide100.xml" ContentType="application/vnd.openxmlformats-officedocument.presentationml.slide+xml"/>
  <Override PartName="/ppt/slideMasters/slideMaster2.xml" ContentType="application/vnd.openxmlformats-officedocument.presentationml.slideMaster+xml"/>
  <Override PartName="/ppt/embeddings/oleObject118.bin" ContentType="application/vnd.openxmlformats-officedocument.oleObject"/>
  <Override PartName="/ppt/slides/slide21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128.xml" ContentType="application/vnd.openxmlformats-officedocument.presentationml.slide+xml"/>
  <Override PartName="/ppt/embeddings/oleObject11.bin" ContentType="application/vnd.openxmlformats-officedocument.oleObject"/>
  <Override PartName="/ppt/slides/slide49.xml" ContentType="application/vnd.openxmlformats-officedocument.presentationml.slide+xml"/>
  <Override PartName="/ppt/slides/slide82.xml" ContentType="application/vnd.openxmlformats-officedocument.presentationml.slide+xml"/>
  <Override PartName="/ppt/slideLayouts/slideLayout67.xml" ContentType="application/vnd.openxmlformats-officedocument.presentationml.slideLayout+xml"/>
  <Override PartName="/ppt/theme/theme29.xml" ContentType="application/vnd.openxmlformats-officedocument.theme+xml"/>
  <Override PartName="/ppt/embeddings/oleObject72.bin" ContentType="application/vnd.openxmlformats-officedocument.oleObject"/>
  <Override PartName="/ppt/embeddings/oleObject124.bin" ContentType="application/vnd.openxmlformats-officedocument.oleObject"/>
  <Override PartName="/ppt/slides/slide7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1.xml" ContentType="application/vnd.openxmlformats-officedocument.presentationml.slide+xml"/>
  <Override PartName="/ppt/embeddings/oleObject7.bin" ContentType="application/vnd.openxmlformats-officedocument.oleObject"/>
  <Override PartName="/ppt/slides/slide118.xml" ContentType="application/vnd.openxmlformats-officedocument.presentationml.slide+xml"/>
  <Override PartName="/ppt/slideLayouts/slideLayout73.xml" ContentType="application/vnd.openxmlformats-officedocument.presentationml.slideLayout+xml"/>
  <Override PartName="/ppt/slides/slide3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  <p:sldMasterId id="2147483660" r:id="rId2"/>
    <p:sldMasterId id="2147485743" r:id="rId3"/>
    <p:sldMasterId id="2147485756" r:id="rId4"/>
    <p:sldMasterId id="2147485767" r:id="rId5"/>
    <p:sldMasterId id="2147485754" r:id="rId6"/>
    <p:sldMasterId id="2147485799" r:id="rId7"/>
    <p:sldMasterId id="2147485811" r:id="rId8"/>
    <p:sldMasterId id="2147485813" r:id="rId9"/>
    <p:sldMasterId id="2147485823" r:id="rId10"/>
    <p:sldMasterId id="2147485869" r:id="rId11"/>
    <p:sldMasterId id="2147485871" r:id="rId12"/>
    <p:sldMasterId id="2147485875" r:id="rId13"/>
    <p:sldMasterId id="2147485879" r:id="rId14"/>
    <p:sldMasterId id="2147485886" r:id="rId15"/>
    <p:sldMasterId id="2147485889" r:id="rId16"/>
    <p:sldMasterId id="2147485891" r:id="rId17"/>
    <p:sldMasterId id="2147485917" r:id="rId18"/>
    <p:sldMasterId id="2147485919" r:id="rId19"/>
    <p:sldMasterId id="2147485936" r:id="rId20"/>
    <p:sldMasterId id="2147485938" r:id="rId21"/>
    <p:sldMasterId id="2147485941" r:id="rId22"/>
    <p:sldMasterId id="2147485947" r:id="rId23"/>
    <p:sldMasterId id="2147485958" r:id="rId24"/>
    <p:sldMasterId id="2147485949" r:id="rId25"/>
    <p:sldMasterId id="2147485960" r:id="rId26"/>
    <p:sldMasterId id="2147485962" r:id="rId27"/>
    <p:sldMasterId id="2147485964" r:id="rId28"/>
    <p:sldMasterId id="2147485966" r:id="rId29"/>
    <p:sldMasterId id="2147485973" r:id="rId30"/>
    <p:sldMasterId id="2147485975" r:id="rId31"/>
  </p:sldMasterIdLst>
  <p:notesMasterIdLst>
    <p:notesMasterId r:id="rId176"/>
  </p:notesMasterIdLst>
  <p:sldIdLst>
    <p:sldId id="1266" r:id="rId32"/>
    <p:sldId id="1265" r:id="rId33"/>
    <p:sldId id="1267" r:id="rId34"/>
    <p:sldId id="808" r:id="rId35"/>
    <p:sldId id="842" r:id="rId36"/>
    <p:sldId id="843" r:id="rId37"/>
    <p:sldId id="810" r:id="rId38"/>
    <p:sldId id="1132" r:id="rId39"/>
    <p:sldId id="844" r:id="rId40"/>
    <p:sldId id="1405" r:id="rId41"/>
    <p:sldId id="1406" r:id="rId42"/>
    <p:sldId id="1441" r:id="rId43"/>
    <p:sldId id="815" r:id="rId44"/>
    <p:sldId id="814" r:id="rId45"/>
    <p:sldId id="1162" r:id="rId46"/>
    <p:sldId id="1271" r:id="rId47"/>
    <p:sldId id="1460" r:id="rId48"/>
    <p:sldId id="1457" r:id="rId49"/>
    <p:sldId id="1272" r:id="rId50"/>
    <p:sldId id="816" r:id="rId51"/>
    <p:sldId id="819" r:id="rId52"/>
    <p:sldId id="1464" r:id="rId53"/>
    <p:sldId id="1465" r:id="rId54"/>
    <p:sldId id="1466" r:id="rId55"/>
    <p:sldId id="1467" r:id="rId56"/>
    <p:sldId id="827" r:id="rId57"/>
    <p:sldId id="1276" r:id="rId58"/>
    <p:sldId id="1274" r:id="rId59"/>
    <p:sldId id="806" r:id="rId60"/>
    <p:sldId id="1499" r:id="rId61"/>
    <p:sldId id="1286" r:id="rId62"/>
    <p:sldId id="1486" r:id="rId63"/>
    <p:sldId id="1291" r:id="rId64"/>
    <p:sldId id="1490" r:id="rId65"/>
    <p:sldId id="1423" r:id="rId66"/>
    <p:sldId id="1287" r:id="rId67"/>
    <p:sldId id="1449" r:id="rId68"/>
    <p:sldId id="1292" r:id="rId69"/>
    <p:sldId id="1084" r:id="rId70"/>
    <p:sldId id="1294" r:id="rId71"/>
    <p:sldId id="1308" r:id="rId72"/>
    <p:sldId id="1085" r:id="rId73"/>
    <p:sldId id="1309" r:id="rId74"/>
    <p:sldId id="1310" r:id="rId75"/>
    <p:sldId id="1315" r:id="rId76"/>
    <p:sldId id="1502" r:id="rId77"/>
    <p:sldId id="1317" r:id="rId78"/>
    <p:sldId id="1340" r:id="rId79"/>
    <p:sldId id="1296" r:id="rId80"/>
    <p:sldId id="1504" r:id="rId81"/>
    <p:sldId id="1503" r:id="rId82"/>
    <p:sldId id="1438" r:id="rId83"/>
    <p:sldId id="1295" r:id="rId84"/>
    <p:sldId id="1508" r:id="rId85"/>
    <p:sldId id="1311" r:id="rId86"/>
    <p:sldId id="1401" r:id="rId87"/>
    <p:sldId id="1320" r:id="rId88"/>
    <p:sldId id="1319" r:id="rId89"/>
    <p:sldId id="1318" r:id="rId90"/>
    <p:sldId id="1328" r:id="rId91"/>
    <p:sldId id="1327" r:id="rId92"/>
    <p:sldId id="1468" r:id="rId93"/>
    <p:sldId id="1329" r:id="rId94"/>
    <p:sldId id="1469" r:id="rId95"/>
    <p:sldId id="1330" r:id="rId96"/>
    <p:sldId id="1332" r:id="rId97"/>
    <p:sldId id="1334" r:id="rId98"/>
    <p:sldId id="1473" r:id="rId99"/>
    <p:sldId id="1478" r:id="rId100"/>
    <p:sldId id="1477" r:id="rId101"/>
    <p:sldId id="1479" r:id="rId102"/>
    <p:sldId id="1443" r:id="rId103"/>
    <p:sldId id="1493" r:id="rId104"/>
    <p:sldId id="1494" r:id="rId105"/>
    <p:sldId id="1352" r:id="rId106"/>
    <p:sldId id="1345" r:id="rId107"/>
    <p:sldId id="1485" r:id="rId108"/>
    <p:sldId id="1347" r:id="rId109"/>
    <p:sldId id="1348" r:id="rId110"/>
    <p:sldId id="1349" r:id="rId111"/>
    <p:sldId id="1350" r:id="rId112"/>
    <p:sldId id="1351" r:id="rId113"/>
    <p:sldId id="1379" r:id="rId114"/>
    <p:sldId id="1360" r:id="rId115"/>
    <p:sldId id="1361" r:id="rId116"/>
    <p:sldId id="1378" r:id="rId117"/>
    <p:sldId id="1377" r:id="rId118"/>
    <p:sldId id="1484" r:id="rId119"/>
    <p:sldId id="1364" r:id="rId120"/>
    <p:sldId id="1380" r:id="rId121"/>
    <p:sldId id="1509" r:id="rId122"/>
    <p:sldId id="1365" r:id="rId123"/>
    <p:sldId id="1368" r:id="rId124"/>
    <p:sldId id="1381" r:id="rId125"/>
    <p:sldId id="1382" r:id="rId126"/>
    <p:sldId id="1383" r:id="rId127"/>
    <p:sldId id="1480" r:id="rId128"/>
    <p:sldId id="1501" r:id="rId129"/>
    <p:sldId id="1384" r:id="rId130"/>
    <p:sldId id="1385" r:id="rId131"/>
    <p:sldId id="1386" r:id="rId132"/>
    <p:sldId id="1481" r:id="rId133"/>
    <p:sldId id="1388" r:id="rId134"/>
    <p:sldId id="1389" r:id="rId135"/>
    <p:sldId id="1482" r:id="rId136"/>
    <p:sldId id="1483" r:id="rId137"/>
    <p:sldId id="1394" r:id="rId138"/>
    <p:sldId id="1395" r:id="rId139"/>
    <p:sldId id="1497" r:id="rId140"/>
    <p:sldId id="1370" r:id="rId141"/>
    <p:sldId id="1371" r:id="rId142"/>
    <p:sldId id="1253" r:id="rId143"/>
    <p:sldId id="1325" r:id="rId144"/>
    <p:sldId id="1459" r:id="rId145"/>
    <p:sldId id="1496" r:id="rId146"/>
    <p:sldId id="1487" r:id="rId147"/>
    <p:sldId id="1427" r:id="rId148"/>
    <p:sldId id="1428" r:id="rId149"/>
    <p:sldId id="1429" r:id="rId150"/>
    <p:sldId id="1420" r:id="rId151"/>
    <p:sldId id="1409" r:id="rId152"/>
    <p:sldId id="1447" r:id="rId153"/>
    <p:sldId id="1448" r:id="rId154"/>
    <p:sldId id="1411" r:id="rId155"/>
    <p:sldId id="1419" r:id="rId156"/>
    <p:sldId id="1412" r:id="rId157"/>
    <p:sldId id="1488" r:id="rId158"/>
    <p:sldId id="1413" r:id="rId159"/>
    <p:sldId id="1414" r:id="rId160"/>
    <p:sldId id="1424" r:id="rId161"/>
    <p:sldId id="1415" r:id="rId162"/>
    <p:sldId id="1430" r:id="rId163"/>
    <p:sldId id="1505" r:id="rId164"/>
    <p:sldId id="1506" r:id="rId165"/>
    <p:sldId id="1507" r:id="rId166"/>
    <p:sldId id="1450" r:id="rId167"/>
    <p:sldId id="1498" r:id="rId168"/>
    <p:sldId id="1416" r:id="rId169"/>
    <p:sldId id="1417" r:id="rId170"/>
    <p:sldId id="1418" r:id="rId171"/>
    <p:sldId id="1257" r:id="rId172"/>
    <p:sldId id="1444" r:id="rId173"/>
    <p:sldId id="1258" r:id="rId174"/>
    <p:sldId id="1439" r:id="rId175"/>
  </p:sldIdLst>
  <p:sldSz cx="9144000" cy="6858000" type="overhead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showPr showNarration="1">
    <p:present/>
    <p:sldAll/>
    <p:penClr>
      <a:schemeClr val="tx1"/>
    </p:penClr>
  </p:showPr>
  <p:clrMru>
    <a:srgbClr val="E7E7E7"/>
    <a:srgbClr val="D9E8F9"/>
    <a:srgbClr val="FFD266"/>
    <a:srgbClr val="9FD1FF"/>
    <a:srgbClr val="00EBFF"/>
    <a:srgbClr val="00E1FF"/>
    <a:srgbClr val="95B3D7"/>
    <a:srgbClr val="CAF4FF"/>
    <a:srgbClr val="CCFF00"/>
    <a:srgbClr val="333233"/>
  </p:clrMru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8651" autoAdjust="0"/>
    <p:restoredTop sz="94660"/>
  </p:normalViewPr>
  <p:slideViewPr>
    <p:cSldViewPr snapToObjects="1">
      <p:cViewPr varScale="1">
        <p:scale>
          <a:sx n="120" d="100"/>
          <a:sy n="120" d="100"/>
        </p:scale>
        <p:origin x="-2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408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42" Type="http://schemas.openxmlformats.org/officeDocument/2006/relationships/slide" Target="slides/slide111.xml"/><Relationship Id="rId143" Type="http://schemas.openxmlformats.org/officeDocument/2006/relationships/slide" Target="slides/slide112.xml"/><Relationship Id="rId144" Type="http://schemas.openxmlformats.org/officeDocument/2006/relationships/slide" Target="slides/slide113.xml"/><Relationship Id="rId145" Type="http://schemas.openxmlformats.org/officeDocument/2006/relationships/slide" Target="slides/slide114.xml"/><Relationship Id="rId146" Type="http://schemas.openxmlformats.org/officeDocument/2006/relationships/slide" Target="slides/slide115.xml"/><Relationship Id="rId147" Type="http://schemas.openxmlformats.org/officeDocument/2006/relationships/slide" Target="slides/slide116.xml"/><Relationship Id="rId148" Type="http://schemas.openxmlformats.org/officeDocument/2006/relationships/slide" Target="slides/slide117.xml"/><Relationship Id="rId149" Type="http://schemas.openxmlformats.org/officeDocument/2006/relationships/slide" Target="slides/slide118.xml"/><Relationship Id="rId180" Type="http://schemas.openxmlformats.org/officeDocument/2006/relationships/theme" Target="theme/theme1.xml"/><Relationship Id="rId181" Type="http://schemas.openxmlformats.org/officeDocument/2006/relationships/tableStyles" Target="tableStyles.xml"/><Relationship Id="rId40" Type="http://schemas.openxmlformats.org/officeDocument/2006/relationships/slide" Target="slides/slide9.xml"/><Relationship Id="rId41" Type="http://schemas.openxmlformats.org/officeDocument/2006/relationships/slide" Target="slides/slide10.xml"/><Relationship Id="rId42" Type="http://schemas.openxmlformats.org/officeDocument/2006/relationships/slide" Target="slides/slide11.xml"/><Relationship Id="rId43" Type="http://schemas.openxmlformats.org/officeDocument/2006/relationships/slide" Target="slides/slide12.xml"/><Relationship Id="rId44" Type="http://schemas.openxmlformats.org/officeDocument/2006/relationships/slide" Target="slides/slide13.xml"/><Relationship Id="rId45" Type="http://schemas.openxmlformats.org/officeDocument/2006/relationships/slide" Target="slides/slide14.xml"/><Relationship Id="rId46" Type="http://schemas.openxmlformats.org/officeDocument/2006/relationships/slide" Target="slides/slide15.xml"/><Relationship Id="rId47" Type="http://schemas.openxmlformats.org/officeDocument/2006/relationships/slide" Target="slides/slide16.xml"/><Relationship Id="rId48" Type="http://schemas.openxmlformats.org/officeDocument/2006/relationships/slide" Target="slides/slide17.xml"/><Relationship Id="rId49" Type="http://schemas.openxmlformats.org/officeDocument/2006/relationships/slide" Target="slides/slide18.xml"/><Relationship Id="rId80" Type="http://schemas.openxmlformats.org/officeDocument/2006/relationships/slide" Target="slides/slide49.xml"/><Relationship Id="rId81" Type="http://schemas.openxmlformats.org/officeDocument/2006/relationships/slide" Target="slides/slide50.xml"/><Relationship Id="rId82" Type="http://schemas.openxmlformats.org/officeDocument/2006/relationships/slide" Target="slides/slide51.xml"/><Relationship Id="rId83" Type="http://schemas.openxmlformats.org/officeDocument/2006/relationships/slide" Target="slides/slide52.xml"/><Relationship Id="rId84" Type="http://schemas.openxmlformats.org/officeDocument/2006/relationships/slide" Target="slides/slide53.xml"/><Relationship Id="rId85" Type="http://schemas.openxmlformats.org/officeDocument/2006/relationships/slide" Target="slides/slide54.xml"/><Relationship Id="rId86" Type="http://schemas.openxmlformats.org/officeDocument/2006/relationships/slide" Target="slides/slide55.xml"/><Relationship Id="rId87" Type="http://schemas.openxmlformats.org/officeDocument/2006/relationships/slide" Target="slides/slide56.xml"/><Relationship Id="rId88" Type="http://schemas.openxmlformats.org/officeDocument/2006/relationships/slide" Target="slides/slide57.xml"/><Relationship Id="rId89" Type="http://schemas.openxmlformats.org/officeDocument/2006/relationships/slide" Target="slides/slide58.xml"/><Relationship Id="rId110" Type="http://schemas.openxmlformats.org/officeDocument/2006/relationships/slide" Target="slides/slide79.xml"/><Relationship Id="rId111" Type="http://schemas.openxmlformats.org/officeDocument/2006/relationships/slide" Target="slides/slide80.xml"/><Relationship Id="rId112" Type="http://schemas.openxmlformats.org/officeDocument/2006/relationships/slide" Target="slides/slide81.xml"/><Relationship Id="rId113" Type="http://schemas.openxmlformats.org/officeDocument/2006/relationships/slide" Target="slides/slide82.xml"/><Relationship Id="rId114" Type="http://schemas.openxmlformats.org/officeDocument/2006/relationships/slide" Target="slides/slide83.xml"/><Relationship Id="rId115" Type="http://schemas.openxmlformats.org/officeDocument/2006/relationships/slide" Target="slides/slide84.xml"/><Relationship Id="rId116" Type="http://schemas.openxmlformats.org/officeDocument/2006/relationships/slide" Target="slides/slide85.xml"/><Relationship Id="rId117" Type="http://schemas.openxmlformats.org/officeDocument/2006/relationships/slide" Target="slides/slide86.xml"/><Relationship Id="rId118" Type="http://schemas.openxmlformats.org/officeDocument/2006/relationships/slide" Target="slides/slide87.xml"/><Relationship Id="rId119" Type="http://schemas.openxmlformats.org/officeDocument/2006/relationships/slide" Target="slides/slide88.xml"/><Relationship Id="rId150" Type="http://schemas.openxmlformats.org/officeDocument/2006/relationships/slide" Target="slides/slide119.xml"/><Relationship Id="rId151" Type="http://schemas.openxmlformats.org/officeDocument/2006/relationships/slide" Target="slides/slide120.xml"/><Relationship Id="rId152" Type="http://schemas.openxmlformats.org/officeDocument/2006/relationships/slide" Target="slides/slide121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153" Type="http://schemas.openxmlformats.org/officeDocument/2006/relationships/slide" Target="slides/slide122.xml"/><Relationship Id="rId154" Type="http://schemas.openxmlformats.org/officeDocument/2006/relationships/slide" Target="slides/slide123.xml"/><Relationship Id="rId155" Type="http://schemas.openxmlformats.org/officeDocument/2006/relationships/slide" Target="slides/slide124.xml"/><Relationship Id="rId156" Type="http://schemas.openxmlformats.org/officeDocument/2006/relationships/slide" Target="slides/slide125.xml"/><Relationship Id="rId157" Type="http://schemas.openxmlformats.org/officeDocument/2006/relationships/slide" Target="slides/slide126.xml"/><Relationship Id="rId158" Type="http://schemas.openxmlformats.org/officeDocument/2006/relationships/slide" Target="slides/slide127.xml"/><Relationship Id="rId159" Type="http://schemas.openxmlformats.org/officeDocument/2006/relationships/slide" Target="slides/slide128.xml"/><Relationship Id="rId50" Type="http://schemas.openxmlformats.org/officeDocument/2006/relationships/slide" Target="slides/slide19.xml"/><Relationship Id="rId51" Type="http://schemas.openxmlformats.org/officeDocument/2006/relationships/slide" Target="slides/slide20.xml"/><Relationship Id="rId52" Type="http://schemas.openxmlformats.org/officeDocument/2006/relationships/slide" Target="slides/slide21.xml"/><Relationship Id="rId53" Type="http://schemas.openxmlformats.org/officeDocument/2006/relationships/slide" Target="slides/slide22.xml"/><Relationship Id="rId54" Type="http://schemas.openxmlformats.org/officeDocument/2006/relationships/slide" Target="slides/slide23.xml"/><Relationship Id="rId55" Type="http://schemas.openxmlformats.org/officeDocument/2006/relationships/slide" Target="slides/slide24.xml"/><Relationship Id="rId56" Type="http://schemas.openxmlformats.org/officeDocument/2006/relationships/slide" Target="slides/slide25.xml"/><Relationship Id="rId57" Type="http://schemas.openxmlformats.org/officeDocument/2006/relationships/slide" Target="slides/slide26.xml"/><Relationship Id="rId58" Type="http://schemas.openxmlformats.org/officeDocument/2006/relationships/slide" Target="slides/slide27.xml"/><Relationship Id="rId59" Type="http://schemas.openxmlformats.org/officeDocument/2006/relationships/slide" Target="slides/slide28.xml"/><Relationship Id="rId90" Type="http://schemas.openxmlformats.org/officeDocument/2006/relationships/slide" Target="slides/slide59.xml"/><Relationship Id="rId91" Type="http://schemas.openxmlformats.org/officeDocument/2006/relationships/slide" Target="slides/slide60.xml"/><Relationship Id="rId92" Type="http://schemas.openxmlformats.org/officeDocument/2006/relationships/slide" Target="slides/slide61.xml"/><Relationship Id="rId93" Type="http://schemas.openxmlformats.org/officeDocument/2006/relationships/slide" Target="slides/slide62.xml"/><Relationship Id="rId94" Type="http://schemas.openxmlformats.org/officeDocument/2006/relationships/slide" Target="slides/slide63.xml"/><Relationship Id="rId95" Type="http://schemas.openxmlformats.org/officeDocument/2006/relationships/slide" Target="slides/slide64.xml"/><Relationship Id="rId96" Type="http://schemas.openxmlformats.org/officeDocument/2006/relationships/slide" Target="slides/slide65.xml"/><Relationship Id="rId97" Type="http://schemas.openxmlformats.org/officeDocument/2006/relationships/slide" Target="slides/slide66.xml"/><Relationship Id="rId98" Type="http://schemas.openxmlformats.org/officeDocument/2006/relationships/slide" Target="slides/slide67.xml"/><Relationship Id="rId99" Type="http://schemas.openxmlformats.org/officeDocument/2006/relationships/slide" Target="slides/slide68.xml"/><Relationship Id="rId120" Type="http://schemas.openxmlformats.org/officeDocument/2006/relationships/slide" Target="slides/slide89.xml"/><Relationship Id="rId121" Type="http://schemas.openxmlformats.org/officeDocument/2006/relationships/slide" Target="slides/slide90.xml"/><Relationship Id="rId122" Type="http://schemas.openxmlformats.org/officeDocument/2006/relationships/slide" Target="slides/slide91.xml"/><Relationship Id="rId123" Type="http://schemas.openxmlformats.org/officeDocument/2006/relationships/slide" Target="slides/slide92.xml"/><Relationship Id="rId124" Type="http://schemas.openxmlformats.org/officeDocument/2006/relationships/slide" Target="slides/slide93.xml"/><Relationship Id="rId125" Type="http://schemas.openxmlformats.org/officeDocument/2006/relationships/slide" Target="slides/slide94.xml"/><Relationship Id="rId126" Type="http://schemas.openxmlformats.org/officeDocument/2006/relationships/slide" Target="slides/slide95.xml"/><Relationship Id="rId127" Type="http://schemas.openxmlformats.org/officeDocument/2006/relationships/slide" Target="slides/slide96.xml"/><Relationship Id="rId128" Type="http://schemas.openxmlformats.org/officeDocument/2006/relationships/slide" Target="slides/slide97.xml"/><Relationship Id="rId129" Type="http://schemas.openxmlformats.org/officeDocument/2006/relationships/slide" Target="slides/slide98.xml"/><Relationship Id="rId160" Type="http://schemas.openxmlformats.org/officeDocument/2006/relationships/slide" Target="slides/slide129.xml"/><Relationship Id="rId161" Type="http://schemas.openxmlformats.org/officeDocument/2006/relationships/slide" Target="slides/slide130.xml"/><Relationship Id="rId162" Type="http://schemas.openxmlformats.org/officeDocument/2006/relationships/slide" Target="slides/slide131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23" Type="http://schemas.openxmlformats.org/officeDocument/2006/relationships/slideMaster" Target="slideMasters/slideMaster23.xml"/><Relationship Id="rId24" Type="http://schemas.openxmlformats.org/officeDocument/2006/relationships/slideMaster" Target="slideMasters/slideMaster24.xml"/><Relationship Id="rId25" Type="http://schemas.openxmlformats.org/officeDocument/2006/relationships/slideMaster" Target="slideMasters/slideMaster25.xml"/><Relationship Id="rId26" Type="http://schemas.openxmlformats.org/officeDocument/2006/relationships/slideMaster" Target="slideMasters/slideMaster26.xml"/><Relationship Id="rId27" Type="http://schemas.openxmlformats.org/officeDocument/2006/relationships/slideMaster" Target="slideMasters/slideMaster27.xml"/><Relationship Id="rId28" Type="http://schemas.openxmlformats.org/officeDocument/2006/relationships/slideMaster" Target="slideMasters/slideMaster28.xml"/><Relationship Id="rId29" Type="http://schemas.openxmlformats.org/officeDocument/2006/relationships/slideMaster" Target="slideMasters/slideMaster29.xml"/><Relationship Id="rId163" Type="http://schemas.openxmlformats.org/officeDocument/2006/relationships/slide" Target="slides/slide132.xml"/><Relationship Id="rId164" Type="http://schemas.openxmlformats.org/officeDocument/2006/relationships/slide" Target="slides/slide133.xml"/><Relationship Id="rId165" Type="http://schemas.openxmlformats.org/officeDocument/2006/relationships/slide" Target="slides/slide134.xml"/><Relationship Id="rId166" Type="http://schemas.openxmlformats.org/officeDocument/2006/relationships/slide" Target="slides/slide135.xml"/><Relationship Id="rId167" Type="http://schemas.openxmlformats.org/officeDocument/2006/relationships/slide" Target="slides/slide136.xml"/><Relationship Id="rId168" Type="http://schemas.openxmlformats.org/officeDocument/2006/relationships/slide" Target="slides/slide137.xml"/><Relationship Id="rId169" Type="http://schemas.openxmlformats.org/officeDocument/2006/relationships/slide" Target="slides/slide138.xml"/><Relationship Id="rId60" Type="http://schemas.openxmlformats.org/officeDocument/2006/relationships/slide" Target="slides/slide29.xml"/><Relationship Id="rId61" Type="http://schemas.openxmlformats.org/officeDocument/2006/relationships/slide" Target="slides/slide30.xml"/><Relationship Id="rId62" Type="http://schemas.openxmlformats.org/officeDocument/2006/relationships/slide" Target="slides/slide31.xml"/><Relationship Id="rId63" Type="http://schemas.openxmlformats.org/officeDocument/2006/relationships/slide" Target="slides/slide32.xml"/><Relationship Id="rId64" Type="http://schemas.openxmlformats.org/officeDocument/2006/relationships/slide" Target="slides/slide33.xml"/><Relationship Id="rId65" Type="http://schemas.openxmlformats.org/officeDocument/2006/relationships/slide" Target="slides/slide34.xml"/><Relationship Id="rId66" Type="http://schemas.openxmlformats.org/officeDocument/2006/relationships/slide" Target="slides/slide35.xml"/><Relationship Id="rId67" Type="http://schemas.openxmlformats.org/officeDocument/2006/relationships/slide" Target="slides/slide36.xml"/><Relationship Id="rId68" Type="http://schemas.openxmlformats.org/officeDocument/2006/relationships/slide" Target="slides/slide37.xml"/><Relationship Id="rId69" Type="http://schemas.openxmlformats.org/officeDocument/2006/relationships/slide" Target="slides/slide38.xml"/><Relationship Id="rId130" Type="http://schemas.openxmlformats.org/officeDocument/2006/relationships/slide" Target="slides/slide99.xml"/><Relationship Id="rId131" Type="http://schemas.openxmlformats.org/officeDocument/2006/relationships/slide" Target="slides/slide100.xml"/><Relationship Id="rId132" Type="http://schemas.openxmlformats.org/officeDocument/2006/relationships/slide" Target="slides/slide101.xml"/><Relationship Id="rId133" Type="http://schemas.openxmlformats.org/officeDocument/2006/relationships/slide" Target="slides/slide102.xml"/><Relationship Id="rId134" Type="http://schemas.openxmlformats.org/officeDocument/2006/relationships/slide" Target="slides/slide103.xml"/><Relationship Id="rId135" Type="http://schemas.openxmlformats.org/officeDocument/2006/relationships/slide" Target="slides/slide104.xml"/><Relationship Id="rId136" Type="http://schemas.openxmlformats.org/officeDocument/2006/relationships/slide" Target="slides/slide105.xml"/><Relationship Id="rId137" Type="http://schemas.openxmlformats.org/officeDocument/2006/relationships/slide" Target="slides/slide106.xml"/><Relationship Id="rId138" Type="http://schemas.openxmlformats.org/officeDocument/2006/relationships/slide" Target="slides/slide107.xml"/><Relationship Id="rId139" Type="http://schemas.openxmlformats.org/officeDocument/2006/relationships/slide" Target="slides/slide108.xml"/><Relationship Id="rId170" Type="http://schemas.openxmlformats.org/officeDocument/2006/relationships/slide" Target="slides/slide139.xml"/><Relationship Id="rId171" Type="http://schemas.openxmlformats.org/officeDocument/2006/relationships/slide" Target="slides/slide140.xml"/><Relationship Id="rId172" Type="http://schemas.openxmlformats.org/officeDocument/2006/relationships/slide" Target="slides/slide141.xml"/><Relationship Id="rId30" Type="http://schemas.openxmlformats.org/officeDocument/2006/relationships/slideMaster" Target="slideMasters/slideMaster30.xml"/><Relationship Id="rId31" Type="http://schemas.openxmlformats.org/officeDocument/2006/relationships/slideMaster" Target="slideMasters/slideMaster31.xml"/><Relationship Id="rId32" Type="http://schemas.openxmlformats.org/officeDocument/2006/relationships/slide" Target="slides/slide1.xml"/><Relationship Id="rId33" Type="http://schemas.openxmlformats.org/officeDocument/2006/relationships/slide" Target="slides/slide2.xml"/><Relationship Id="rId34" Type="http://schemas.openxmlformats.org/officeDocument/2006/relationships/slide" Target="slides/slide3.xml"/><Relationship Id="rId35" Type="http://schemas.openxmlformats.org/officeDocument/2006/relationships/slide" Target="slides/slide4.xml"/><Relationship Id="rId36" Type="http://schemas.openxmlformats.org/officeDocument/2006/relationships/slide" Target="slides/slide5.xml"/><Relationship Id="rId37" Type="http://schemas.openxmlformats.org/officeDocument/2006/relationships/slide" Target="slides/slide6.xml"/><Relationship Id="rId38" Type="http://schemas.openxmlformats.org/officeDocument/2006/relationships/slide" Target="slides/slide7.xml"/><Relationship Id="rId39" Type="http://schemas.openxmlformats.org/officeDocument/2006/relationships/slide" Target="slides/slide8.xml"/><Relationship Id="rId173" Type="http://schemas.openxmlformats.org/officeDocument/2006/relationships/slide" Target="slides/slide142.xml"/><Relationship Id="rId174" Type="http://schemas.openxmlformats.org/officeDocument/2006/relationships/slide" Target="slides/slide143.xml"/><Relationship Id="rId175" Type="http://schemas.openxmlformats.org/officeDocument/2006/relationships/slide" Target="slides/slide144.xml"/><Relationship Id="rId176" Type="http://schemas.openxmlformats.org/officeDocument/2006/relationships/notesMaster" Target="notesMasters/notesMaster1.xml"/><Relationship Id="rId177" Type="http://schemas.openxmlformats.org/officeDocument/2006/relationships/printerSettings" Target="printerSettings/printerSettings1.bin"/><Relationship Id="rId178" Type="http://schemas.openxmlformats.org/officeDocument/2006/relationships/presProps" Target="presProps.xml"/><Relationship Id="rId179" Type="http://schemas.openxmlformats.org/officeDocument/2006/relationships/viewProps" Target="viewProps.xml"/><Relationship Id="rId70" Type="http://schemas.openxmlformats.org/officeDocument/2006/relationships/slide" Target="slides/slide39.xml"/><Relationship Id="rId71" Type="http://schemas.openxmlformats.org/officeDocument/2006/relationships/slide" Target="slides/slide40.xml"/><Relationship Id="rId72" Type="http://schemas.openxmlformats.org/officeDocument/2006/relationships/slide" Target="slides/slide41.xml"/><Relationship Id="rId73" Type="http://schemas.openxmlformats.org/officeDocument/2006/relationships/slide" Target="slides/slide42.xml"/><Relationship Id="rId74" Type="http://schemas.openxmlformats.org/officeDocument/2006/relationships/slide" Target="slides/slide43.xml"/><Relationship Id="rId75" Type="http://schemas.openxmlformats.org/officeDocument/2006/relationships/slide" Target="slides/slide44.xml"/><Relationship Id="rId76" Type="http://schemas.openxmlformats.org/officeDocument/2006/relationships/slide" Target="slides/slide45.xml"/><Relationship Id="rId77" Type="http://schemas.openxmlformats.org/officeDocument/2006/relationships/slide" Target="slides/slide46.xml"/><Relationship Id="rId78" Type="http://schemas.openxmlformats.org/officeDocument/2006/relationships/slide" Target="slides/slide47.xml"/><Relationship Id="rId7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100" Type="http://schemas.openxmlformats.org/officeDocument/2006/relationships/slide" Target="slides/slide69.xml"/><Relationship Id="rId101" Type="http://schemas.openxmlformats.org/officeDocument/2006/relationships/slide" Target="slides/slide70.xml"/><Relationship Id="rId102" Type="http://schemas.openxmlformats.org/officeDocument/2006/relationships/slide" Target="slides/slide71.xml"/><Relationship Id="rId103" Type="http://schemas.openxmlformats.org/officeDocument/2006/relationships/slide" Target="slides/slide72.xml"/><Relationship Id="rId104" Type="http://schemas.openxmlformats.org/officeDocument/2006/relationships/slide" Target="slides/slide73.xml"/><Relationship Id="rId105" Type="http://schemas.openxmlformats.org/officeDocument/2006/relationships/slide" Target="slides/slide74.xml"/><Relationship Id="rId106" Type="http://schemas.openxmlformats.org/officeDocument/2006/relationships/slide" Target="slides/slide75.xml"/><Relationship Id="rId107" Type="http://schemas.openxmlformats.org/officeDocument/2006/relationships/slide" Target="slides/slide76.xml"/><Relationship Id="rId108" Type="http://schemas.openxmlformats.org/officeDocument/2006/relationships/slide" Target="slides/slide77.xml"/><Relationship Id="rId109" Type="http://schemas.openxmlformats.org/officeDocument/2006/relationships/slide" Target="slides/slide78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140" Type="http://schemas.openxmlformats.org/officeDocument/2006/relationships/slide" Target="slides/slide109.xml"/><Relationship Id="rId141" Type="http://schemas.openxmlformats.org/officeDocument/2006/relationships/slide" Target="slides/slide110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pict"/><Relationship Id="rId4" Type="http://schemas.openxmlformats.org/officeDocument/2006/relationships/image" Target="../media/image8.pict"/><Relationship Id="rId5" Type="http://schemas.openxmlformats.org/officeDocument/2006/relationships/image" Target="../media/image9.wmf"/><Relationship Id="rId6" Type="http://schemas.openxmlformats.org/officeDocument/2006/relationships/image" Target="../media/image10.pict"/><Relationship Id="rId7" Type="http://schemas.openxmlformats.org/officeDocument/2006/relationships/image" Target="../media/image11.pict"/><Relationship Id="rId8" Type="http://schemas.openxmlformats.org/officeDocument/2006/relationships/image" Target="../media/image12.pict"/><Relationship Id="rId1" Type="http://schemas.openxmlformats.org/officeDocument/2006/relationships/image" Target="../media/image5.wmf"/><Relationship Id="rId2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wmf"/><Relationship Id="rId4" Type="http://schemas.openxmlformats.org/officeDocument/2006/relationships/image" Target="../media/image181.wmf"/><Relationship Id="rId5" Type="http://schemas.openxmlformats.org/officeDocument/2006/relationships/image" Target="../media/image182.wmf"/><Relationship Id="rId1" Type="http://schemas.openxmlformats.org/officeDocument/2006/relationships/image" Target="../media/image178.wmf"/><Relationship Id="rId2" Type="http://schemas.openxmlformats.org/officeDocument/2006/relationships/image" Target="../media/image179.wmf"/></Relationships>
</file>

<file path=ppt/drawings/_rels/vmlDrawing11.vml.rels><?xml version="1.0" encoding="UTF-8" standalone="yes"?>
<Relationships xmlns="http://schemas.openxmlformats.org/package/2006/relationships"><Relationship Id="rId11" Type="http://schemas.openxmlformats.org/officeDocument/2006/relationships/image" Target="../media/image193.pict"/><Relationship Id="rId12" Type="http://schemas.openxmlformats.org/officeDocument/2006/relationships/image" Target="../media/image194.pict"/><Relationship Id="rId1" Type="http://schemas.openxmlformats.org/officeDocument/2006/relationships/image" Target="../media/image183.wmf"/><Relationship Id="rId2" Type="http://schemas.openxmlformats.org/officeDocument/2006/relationships/image" Target="../media/image184.wmf"/><Relationship Id="rId3" Type="http://schemas.openxmlformats.org/officeDocument/2006/relationships/image" Target="../media/image185.wmf"/><Relationship Id="rId4" Type="http://schemas.openxmlformats.org/officeDocument/2006/relationships/image" Target="../media/image186.wmf"/><Relationship Id="rId5" Type="http://schemas.openxmlformats.org/officeDocument/2006/relationships/image" Target="../media/image187.wmf"/><Relationship Id="rId6" Type="http://schemas.openxmlformats.org/officeDocument/2006/relationships/image" Target="../media/image188.wmf"/><Relationship Id="rId7" Type="http://schemas.openxmlformats.org/officeDocument/2006/relationships/image" Target="../media/image189.wmf"/><Relationship Id="rId8" Type="http://schemas.openxmlformats.org/officeDocument/2006/relationships/image" Target="../media/image190.pict"/><Relationship Id="rId9" Type="http://schemas.openxmlformats.org/officeDocument/2006/relationships/image" Target="../media/image191.wmf"/><Relationship Id="rId10" Type="http://schemas.openxmlformats.org/officeDocument/2006/relationships/image" Target="../media/image19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5.pict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5.pict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5.pict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ict"/><Relationship Id="rId4" Type="http://schemas.openxmlformats.org/officeDocument/2006/relationships/image" Target="../media/image213.pict"/><Relationship Id="rId1" Type="http://schemas.openxmlformats.org/officeDocument/2006/relationships/image" Target="../media/image210.pict"/><Relationship Id="rId2" Type="http://schemas.openxmlformats.org/officeDocument/2006/relationships/image" Target="../media/image211.pict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ict"/><Relationship Id="rId4" Type="http://schemas.openxmlformats.org/officeDocument/2006/relationships/image" Target="../media/image213.pict"/><Relationship Id="rId1" Type="http://schemas.openxmlformats.org/officeDocument/2006/relationships/image" Target="../media/image210.pict"/><Relationship Id="rId2" Type="http://schemas.openxmlformats.org/officeDocument/2006/relationships/image" Target="../media/image211.pict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5.pict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6.pict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4" Type="http://schemas.openxmlformats.org/officeDocument/2006/relationships/image" Target="../media/image7.pict"/><Relationship Id="rId5" Type="http://schemas.openxmlformats.org/officeDocument/2006/relationships/image" Target="../media/image237.wmf"/><Relationship Id="rId6" Type="http://schemas.openxmlformats.org/officeDocument/2006/relationships/image" Target="../media/image9.wmf"/><Relationship Id="rId7" Type="http://schemas.openxmlformats.org/officeDocument/2006/relationships/image" Target="../media/image238.pict"/><Relationship Id="rId8" Type="http://schemas.openxmlformats.org/officeDocument/2006/relationships/image" Target="../media/image239.pict"/><Relationship Id="rId9" Type="http://schemas.openxmlformats.org/officeDocument/2006/relationships/image" Target="../media/image11.pict"/><Relationship Id="rId10" Type="http://schemas.openxmlformats.org/officeDocument/2006/relationships/image" Target="../media/image12.pict"/><Relationship Id="rId1" Type="http://schemas.openxmlformats.org/officeDocument/2006/relationships/image" Target="../media/image5.wmf"/><Relationship Id="rId2" Type="http://schemas.openxmlformats.org/officeDocument/2006/relationships/image" Target="../media/image10.pict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pict"/><Relationship Id="rId4" Type="http://schemas.openxmlformats.org/officeDocument/2006/relationships/image" Target="../media/image11.pict"/><Relationship Id="rId5" Type="http://schemas.openxmlformats.org/officeDocument/2006/relationships/image" Target="../media/image9.wmf"/><Relationship Id="rId6" Type="http://schemas.openxmlformats.org/officeDocument/2006/relationships/image" Target="../media/image8.pict"/><Relationship Id="rId7" Type="http://schemas.openxmlformats.org/officeDocument/2006/relationships/image" Target="../media/image10.pict"/><Relationship Id="rId8" Type="http://schemas.openxmlformats.org/officeDocument/2006/relationships/image" Target="../media/image12.pict"/><Relationship Id="rId1" Type="http://schemas.openxmlformats.org/officeDocument/2006/relationships/image" Target="../media/image5.wmf"/><Relationship Id="rId2" Type="http://schemas.openxmlformats.org/officeDocument/2006/relationships/image" Target="../media/image6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3.pict"/><Relationship Id="rId2" Type="http://schemas.openxmlformats.org/officeDocument/2006/relationships/image" Target="../media/image244.wmf"/><Relationship Id="rId3" Type="http://schemas.openxmlformats.org/officeDocument/2006/relationships/image" Target="../media/image245.pict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pict"/><Relationship Id="rId4" Type="http://schemas.openxmlformats.org/officeDocument/2006/relationships/image" Target="../media/image254.pict"/><Relationship Id="rId5" Type="http://schemas.openxmlformats.org/officeDocument/2006/relationships/image" Target="../media/image255.pict"/><Relationship Id="rId1" Type="http://schemas.openxmlformats.org/officeDocument/2006/relationships/image" Target="../media/image251.pict"/><Relationship Id="rId2" Type="http://schemas.openxmlformats.org/officeDocument/2006/relationships/image" Target="../media/image252.pict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8.pict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3.pict"/><Relationship Id="rId2" Type="http://schemas.openxmlformats.org/officeDocument/2006/relationships/image" Target="../media/image264.pict"/><Relationship Id="rId3" Type="http://schemas.openxmlformats.org/officeDocument/2006/relationships/image" Target="../media/image265.pict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6.pict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9.pict"/><Relationship Id="rId2" Type="http://schemas.openxmlformats.org/officeDocument/2006/relationships/image" Target="../media/image270.pict"/><Relationship Id="rId3" Type="http://schemas.openxmlformats.org/officeDocument/2006/relationships/image" Target="../media/image271.pict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ict"/><Relationship Id="rId4" Type="http://schemas.openxmlformats.org/officeDocument/2006/relationships/image" Target="../media/image281.pict"/><Relationship Id="rId5" Type="http://schemas.openxmlformats.org/officeDocument/2006/relationships/image" Target="../media/image282.pict"/><Relationship Id="rId6" Type="http://schemas.openxmlformats.org/officeDocument/2006/relationships/image" Target="../media/image283.pict"/><Relationship Id="rId7" Type="http://schemas.openxmlformats.org/officeDocument/2006/relationships/image" Target="../media/image284.pict"/><Relationship Id="rId8" Type="http://schemas.openxmlformats.org/officeDocument/2006/relationships/image" Target="../media/image285.pict"/><Relationship Id="rId9" Type="http://schemas.openxmlformats.org/officeDocument/2006/relationships/image" Target="../media/image286.pict"/><Relationship Id="rId1" Type="http://schemas.openxmlformats.org/officeDocument/2006/relationships/image" Target="../media/image278.pict"/><Relationship Id="rId2" Type="http://schemas.openxmlformats.org/officeDocument/2006/relationships/image" Target="../media/image279.pict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ict"/><Relationship Id="rId4" Type="http://schemas.openxmlformats.org/officeDocument/2006/relationships/image" Target="../media/image281.pict"/><Relationship Id="rId5" Type="http://schemas.openxmlformats.org/officeDocument/2006/relationships/image" Target="../media/image282.pict"/><Relationship Id="rId6" Type="http://schemas.openxmlformats.org/officeDocument/2006/relationships/image" Target="../media/image283.pict"/><Relationship Id="rId7" Type="http://schemas.openxmlformats.org/officeDocument/2006/relationships/image" Target="../media/image288.pict"/><Relationship Id="rId8" Type="http://schemas.openxmlformats.org/officeDocument/2006/relationships/image" Target="../media/image289.pict"/><Relationship Id="rId9" Type="http://schemas.openxmlformats.org/officeDocument/2006/relationships/image" Target="../media/image286.pict"/><Relationship Id="rId1" Type="http://schemas.openxmlformats.org/officeDocument/2006/relationships/image" Target="../media/image278.pict"/><Relationship Id="rId2" Type="http://schemas.openxmlformats.org/officeDocument/2006/relationships/image" Target="../media/image279.pict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5.wmf"/><Relationship Id="rId4" Type="http://schemas.openxmlformats.org/officeDocument/2006/relationships/image" Target="../media/image296.pict"/><Relationship Id="rId5" Type="http://schemas.openxmlformats.org/officeDocument/2006/relationships/image" Target="../media/image297.wmf"/><Relationship Id="rId6" Type="http://schemas.openxmlformats.org/officeDocument/2006/relationships/image" Target="../media/image298.wmf"/><Relationship Id="rId1" Type="http://schemas.openxmlformats.org/officeDocument/2006/relationships/image" Target="../media/image293.wmf"/><Relationship Id="rId2" Type="http://schemas.openxmlformats.org/officeDocument/2006/relationships/image" Target="../media/image294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4.pict"/><Relationship Id="rId4" Type="http://schemas.openxmlformats.org/officeDocument/2006/relationships/image" Target="../media/image305.pict"/><Relationship Id="rId5" Type="http://schemas.openxmlformats.org/officeDocument/2006/relationships/image" Target="../media/image306.pict"/><Relationship Id="rId1" Type="http://schemas.openxmlformats.org/officeDocument/2006/relationships/image" Target="../media/image302.pict"/><Relationship Id="rId2" Type="http://schemas.openxmlformats.org/officeDocument/2006/relationships/image" Target="../media/image303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Relationship Id="rId2" Type="http://schemas.openxmlformats.org/officeDocument/2006/relationships/image" Target="../media/image15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2.pict"/><Relationship Id="rId2" Type="http://schemas.openxmlformats.org/officeDocument/2006/relationships/image" Target="../media/image313.pict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ict"/><Relationship Id="rId4" Type="http://schemas.openxmlformats.org/officeDocument/2006/relationships/image" Target="../media/image168.pict"/><Relationship Id="rId5" Type="http://schemas.openxmlformats.org/officeDocument/2006/relationships/image" Target="../media/image169.pict"/><Relationship Id="rId6" Type="http://schemas.openxmlformats.org/officeDocument/2006/relationships/image" Target="../media/image170.pict"/><Relationship Id="rId7" Type="http://schemas.openxmlformats.org/officeDocument/2006/relationships/image" Target="../media/image171.pict"/><Relationship Id="rId1" Type="http://schemas.openxmlformats.org/officeDocument/2006/relationships/image" Target="../media/image165.pict"/><Relationship Id="rId2" Type="http://schemas.openxmlformats.org/officeDocument/2006/relationships/image" Target="../media/image166.pict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9.pict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ict"/><Relationship Id="rId4" Type="http://schemas.openxmlformats.org/officeDocument/2006/relationships/image" Target="../media/image168.pict"/><Relationship Id="rId5" Type="http://schemas.openxmlformats.org/officeDocument/2006/relationships/image" Target="../media/image169.pict"/><Relationship Id="rId6" Type="http://schemas.openxmlformats.org/officeDocument/2006/relationships/image" Target="../media/image170.pict"/><Relationship Id="rId7" Type="http://schemas.openxmlformats.org/officeDocument/2006/relationships/image" Target="../media/image171.pict"/><Relationship Id="rId1" Type="http://schemas.openxmlformats.org/officeDocument/2006/relationships/image" Target="../media/image165.pict"/><Relationship Id="rId2" Type="http://schemas.openxmlformats.org/officeDocument/2006/relationships/image" Target="../media/image166.pict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Relationship Id="rId2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ict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ict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9.pict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ict"/><Relationship Id="rId4" Type="http://schemas.openxmlformats.org/officeDocument/2006/relationships/image" Target="../media/image168.pict"/><Relationship Id="rId5" Type="http://schemas.openxmlformats.org/officeDocument/2006/relationships/image" Target="../media/image169.pict"/><Relationship Id="rId6" Type="http://schemas.openxmlformats.org/officeDocument/2006/relationships/image" Target="../media/image170.pict"/><Relationship Id="rId7" Type="http://schemas.openxmlformats.org/officeDocument/2006/relationships/image" Target="../media/image171.pict"/><Relationship Id="rId1" Type="http://schemas.openxmlformats.org/officeDocument/2006/relationships/image" Target="../media/image165.pict"/><Relationship Id="rId2" Type="http://schemas.openxmlformats.org/officeDocument/2006/relationships/image" Target="../media/image166.pict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ict"/><Relationship Id="rId4" Type="http://schemas.openxmlformats.org/officeDocument/2006/relationships/image" Target="../media/image168.pict"/><Relationship Id="rId5" Type="http://schemas.openxmlformats.org/officeDocument/2006/relationships/image" Target="../media/image169.pict"/><Relationship Id="rId6" Type="http://schemas.openxmlformats.org/officeDocument/2006/relationships/image" Target="../media/image170.pict"/><Relationship Id="rId7" Type="http://schemas.openxmlformats.org/officeDocument/2006/relationships/image" Target="../media/image171.pict"/><Relationship Id="rId1" Type="http://schemas.openxmlformats.org/officeDocument/2006/relationships/image" Target="../media/image165.pict"/><Relationship Id="rId2" Type="http://schemas.openxmlformats.org/officeDocument/2006/relationships/image" Target="../media/image166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00F6FA6-8F53-F941-93C1-AB2A60577D66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C2CCB86-0642-B547-B2C2-2CB9ABB892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D3A557-A5EF-E84C-9F1C-65835ACE090C}" type="slidenum">
              <a:rPr lang="en-US">
                <a:solidFill>
                  <a:prstClr val="black"/>
                </a:solidFill>
              </a:rPr>
              <a:pPr/>
              <a:t>118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63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98AF01-6E28-304C-A361-79E67C4A438B}" type="slidenum">
              <a:rPr lang="en-US">
                <a:solidFill>
                  <a:prstClr val="black"/>
                </a:solidFill>
              </a:rPr>
              <a:pPr/>
              <a:t>119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11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6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Relationship Id="rId2" Type="http://schemas.openxmlformats.org/officeDocument/2006/relationships/image" Target="../media/image1.jpe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Relationship Id="rId2" Type="http://schemas.openxmlformats.org/officeDocument/2006/relationships/image" Target="../media/image1.jpe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1.jpe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Relationship Id="rId2" Type="http://schemas.openxmlformats.org/officeDocument/2006/relationships/image" Target="../media/image1.jpe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Relationship Id="rId2" Type="http://schemas.openxmlformats.org/officeDocument/2006/relationships/image" Target="../media/image1.jpeg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75BA168-7537-2444-B134-A5D166C5164D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6EF60B2-4669-4B4A-A3A8-F4F26DF8A8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0C9E6F3-7632-6042-8A26-72E7F288DD66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CE56877-0B3D-A347-BE07-BB9E341FEE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5EB72E8-D750-634F-B336-1CDDEE2D080C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5B0B33B-83F3-C448-9140-53BB95D29B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8ACFAE99-17FB-D344-A9F5-EFAA1A08AE7F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28F3A24-4987-C644-8468-3533495615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7272454-886F-5A4A-B7DD-CDB1DA532BE2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45E7EB-846C-4F46-A1DF-1AC638147E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7B125F08-9214-5240-8FD1-2665EBE61938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56ABED0-13C7-0049-A7C1-A286792B20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D109CDA-27AC-0C42-B9FD-10ED9C06F862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CC97641-BB58-CF4E-94CE-E43EBA90C9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035A96-96C3-6940-A9F7-C2BB234C79DE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E1BC400-7FDE-3F44-8DF5-615B8D24C1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5CBE6B0-201D-8E46-AD76-5F892076D03C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7AD067D0-0BEC-8F44-89C0-FD276C3168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FDA9B41-F68A-5240-908E-627E4169E86C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13656D8-50EB-C649-9EDA-EBEA8FAE69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8591C21-D66B-7B45-AD5F-0682FA6DB0AC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EB9F7C-C651-7B41-8C34-FDF7CA0C57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8A0D425-FD5A-C04D-B1A3-A49AEA5C1C85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037707F-5A0A-2E40-8257-FE660EE7DE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8A0D425-FD5A-C04D-B1A3-A49AEA5C1C85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037707F-5A0A-2E40-8257-FE660EE7DE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8A0D425-FD5A-C04D-B1A3-A49AEA5C1C85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037707F-5A0A-2E40-8257-FE660EE7DE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5/6/12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5/6/12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D03E1217-5790-5648-9C87-4EE1212C4239}" type="datetimeFigureOut">
              <a:rPr lang="en-US" sz="18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5/6/12</a:t>
            </a:fld>
            <a:endParaRPr lang="en-GB" sz="180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sz="180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2FE5E44B-20D6-B944-B596-0B2280AA9D8A}" type="slidenum">
              <a:rPr lang="en-GB" sz="18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sz="180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5/6/12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5/6/12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5/6/12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5/6/12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438" y="6661150"/>
            <a:ext cx="4252912" cy="13493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r>
              <a:rPr lang="en-US">
                <a:solidFill>
                  <a:srgbClr val="FFFFFF"/>
                </a:solidFill>
              </a:rPr>
              <a:t>Escuela Avanzada de Verano, 7</a:t>
            </a:r>
            <a:r>
              <a:rPr lang="en-US">
                <a:solidFill>
                  <a:srgbClr val="FFFFFF"/>
                </a:solidFill>
                <a:ea typeface="Arial" charset="0"/>
                <a:cs typeface="Arial" charset="0"/>
              </a:rPr>
              <a:t>–11</a:t>
            </a:r>
            <a:r>
              <a:rPr lang="en-US">
                <a:solidFill>
                  <a:srgbClr val="FFFFFF"/>
                </a:solidFill>
              </a:rPr>
              <a:t> July 2008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06813" y="6534150"/>
            <a:ext cx="4779962" cy="26193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r>
              <a:rPr lang="en-US">
                <a:solidFill>
                  <a:srgbClr val="FFFFFF"/>
                </a:solidFill>
              </a:rPr>
              <a:t>A. Hoecker</a:t>
            </a:r>
            <a:r>
              <a:rPr lang="en-US">
                <a:solidFill>
                  <a:srgbClr val="FFFFFF"/>
                </a:solidFill>
                <a:ea typeface="Times New Roman" charset="0"/>
                <a:cs typeface="Times New Roman" charset="0"/>
              </a:rPr>
              <a:t> </a:t>
            </a:r>
            <a:r>
              <a:rPr lang="en-US">
                <a:solidFill>
                  <a:srgbClr val="FFFFFF"/>
                </a:solidFill>
                <a:ea typeface="Times New Roman" charset="0"/>
                <a:cs typeface="Times New Roman" charset="0"/>
                <a:sym typeface="Symbol" charset="2"/>
              </a:rPr>
              <a:t></a:t>
            </a:r>
            <a:r>
              <a:rPr lang="en-US">
                <a:solidFill>
                  <a:srgbClr val="FFFFFF"/>
                </a:solidFill>
                <a:ea typeface="Times New Roman" charset="0"/>
                <a:cs typeface="Times New Roman" charset="0"/>
              </a:rPr>
              <a:t> </a:t>
            </a:r>
            <a:r>
              <a:rPr lang="en-US">
                <a:solidFill>
                  <a:srgbClr val="FFFFFF"/>
                </a:solidFill>
              </a:rPr>
              <a:t>High-</a:t>
            </a:r>
            <a:r>
              <a:rPr lang="en-US" i="1">
                <a:solidFill>
                  <a:srgbClr val="FFFFFF"/>
                </a:solidFill>
              </a:rPr>
              <a:t>p</a:t>
            </a:r>
            <a:r>
              <a:rPr lang="en-US" i="1" baseline="-25000">
                <a:solidFill>
                  <a:srgbClr val="FFFFFF"/>
                </a:solidFill>
              </a:rPr>
              <a:t>T</a:t>
            </a:r>
            <a:r>
              <a:rPr lang="en-US">
                <a:solidFill>
                  <a:srgbClr val="FFFFFF"/>
                </a:solidFill>
              </a:rPr>
              <a:t> Physics and Detectors</a:t>
            </a:r>
          </a:p>
        </p:txBody>
      </p:sp>
    </p:spTree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438" y="6661150"/>
            <a:ext cx="4252912" cy="13493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r>
              <a:rPr lang="en-US">
                <a:solidFill>
                  <a:srgbClr val="FFFFFF"/>
                </a:solidFill>
              </a:rPr>
              <a:t>Escuela Avanzada de Verano, 7</a:t>
            </a:r>
            <a:r>
              <a:rPr lang="en-US">
                <a:solidFill>
                  <a:srgbClr val="FFFFFF"/>
                </a:solidFill>
                <a:ea typeface="Arial" charset="0"/>
                <a:cs typeface="Arial" charset="0"/>
              </a:rPr>
              <a:t>–11</a:t>
            </a:r>
            <a:r>
              <a:rPr lang="en-US">
                <a:solidFill>
                  <a:srgbClr val="FFFFFF"/>
                </a:solidFill>
              </a:rPr>
              <a:t> July 2008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706813" y="6534150"/>
            <a:ext cx="4779962" cy="26193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r>
              <a:rPr lang="en-US">
                <a:solidFill>
                  <a:srgbClr val="FFFFFF"/>
                </a:solidFill>
              </a:rPr>
              <a:t>A. Hoecker</a:t>
            </a:r>
            <a:r>
              <a:rPr lang="en-US">
                <a:solidFill>
                  <a:srgbClr val="FFFFFF"/>
                </a:solidFill>
                <a:ea typeface="Times New Roman" charset="0"/>
                <a:cs typeface="Times New Roman" charset="0"/>
              </a:rPr>
              <a:t> </a:t>
            </a:r>
            <a:r>
              <a:rPr lang="en-US">
                <a:solidFill>
                  <a:srgbClr val="FFFFFF"/>
                </a:solidFill>
                <a:ea typeface="Times New Roman" charset="0"/>
                <a:cs typeface="Times New Roman" charset="0"/>
                <a:sym typeface="Symbol" charset="2"/>
              </a:rPr>
              <a:t></a:t>
            </a:r>
            <a:r>
              <a:rPr lang="en-US">
                <a:solidFill>
                  <a:srgbClr val="FFFFFF"/>
                </a:solidFill>
                <a:ea typeface="Times New Roman" charset="0"/>
                <a:cs typeface="Times New Roman" charset="0"/>
              </a:rPr>
              <a:t> </a:t>
            </a:r>
            <a:r>
              <a:rPr lang="en-US">
                <a:solidFill>
                  <a:srgbClr val="FFFFFF"/>
                </a:solidFill>
              </a:rPr>
              <a:t>High-</a:t>
            </a:r>
            <a:r>
              <a:rPr lang="en-US" i="1">
                <a:solidFill>
                  <a:srgbClr val="FFFFFF"/>
                </a:solidFill>
              </a:rPr>
              <a:t>p</a:t>
            </a:r>
            <a:r>
              <a:rPr lang="en-US" i="1" baseline="-25000">
                <a:solidFill>
                  <a:srgbClr val="FFFFFF"/>
                </a:solidFill>
              </a:rPr>
              <a:t>T</a:t>
            </a:r>
            <a:r>
              <a:rPr lang="en-US">
                <a:solidFill>
                  <a:srgbClr val="FFFFFF"/>
                </a:solidFill>
              </a:rPr>
              <a:t> Physics and Detectors</a:t>
            </a:r>
          </a:p>
        </p:txBody>
      </p:sp>
    </p:spTree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5/6/12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5/6/12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5/6/12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>
                <a:solidFill>
                  <a:prstClr val="black"/>
                </a:solidFill>
              </a:rPr>
              <a:pPr/>
              <a:t>5/6/12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5/6/12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5/6/12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5/6/12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4.xml"/></Relationships>
</file>

<file path=ppt/slideMasters/_rels/slideMaster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6.xml"/><Relationship Id="rId3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theme" Target="../theme/theme14.xml"/><Relationship Id="rId3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60.xml"/><Relationship Id="rId2" Type="http://schemas.openxmlformats.org/officeDocument/2006/relationships/slideLayout" Target="../slideLayouts/slideLayout61.xml"/></Relationships>
</file>

<file path=ppt/slideMasters/_rels/slideMaster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theme" Target="../theme/theme16.xml"/><Relationship Id="rId3" Type="http://schemas.openxmlformats.org/officeDocument/2006/relationships/image" Target="../media/image1.jpeg"/></Relationships>
</file>

<file path=ppt/slideMasters/_rels/slideMaster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Relationship Id="rId2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theme" Target="../theme/theme18.xml"/><Relationship Id="rId3" Type="http://schemas.openxmlformats.org/officeDocument/2006/relationships/image" Target="../media/image1.jpeg"/></Relationships>
</file>

<file path=ppt/slideMasters/_rels/slideMaster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Relationship Id="rId2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theme" Target="../theme/theme20.xml"/><Relationship Id="rId3" Type="http://schemas.openxmlformats.org/officeDocument/2006/relationships/image" Target="../media/image2.png"/></Relationships>
</file>

<file path=ppt/slideMasters/_rels/slideMaster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8.xml"/><Relationship Id="rId3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theme" Target="../theme/theme22.xml"/><Relationship Id="rId3" Type="http://schemas.openxmlformats.org/officeDocument/2006/relationships/image" Target="../media/image1.jpeg"/></Relationships>
</file>

<file path=ppt/slideMasters/_rels/slideMaster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Relationship Id="rId2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theme" Target="../theme/theme24.xml"/><Relationship Id="rId3" Type="http://schemas.openxmlformats.org/officeDocument/2006/relationships/image" Target="../media/image1.jpeg"/></Relationships>
</file>

<file path=ppt/slideMasters/_rels/slideMaster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Relationship Id="rId2" Type="http://schemas.openxmlformats.org/officeDocument/2006/relationships/theme" Target="../theme/theme25.xml"/></Relationships>
</file>

<file path=ppt/slideMasters/_rels/slideMaster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Relationship Id="rId2" Type="http://schemas.openxmlformats.org/officeDocument/2006/relationships/theme" Target="../theme/theme26.xml"/></Relationships>
</file>

<file path=ppt/slideMasters/_rels/slideMaster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Relationship Id="rId2" Type="http://schemas.openxmlformats.org/officeDocument/2006/relationships/theme" Target="../theme/theme27.xml"/></Relationships>
</file>

<file path=ppt/slideMasters/_rels/slideMaster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Relationship Id="rId2" Type="http://schemas.openxmlformats.org/officeDocument/2006/relationships/theme" Target="../theme/theme28.xml"/><Relationship Id="rId3" Type="http://schemas.openxmlformats.org/officeDocument/2006/relationships/image" Target="../media/image2.png"/></Relationships>
</file>

<file path=ppt/slideMasters/_rels/slideMaster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theme" Target="../theme/theme2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5.xml"/><Relationship Id="rId9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7.xml"/><Relationship Id="rId11" Type="http://schemas.openxmlformats.org/officeDocument/2006/relationships/theme" Target="../theme/theme3.xml"/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/Relationships>
</file>

<file path=ppt/slideMasters/_rels/slideMaster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Relationship Id="rId2" Type="http://schemas.openxmlformats.org/officeDocument/2006/relationships/theme" Target="../theme/theme30.xml"/></Relationships>
</file>

<file path=ppt/slideMasters/_rels/slideMaster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theme" Target="../theme/theme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5.xml"/><Relationship Id="rId9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7.xml"/><Relationship Id="rId11" Type="http://schemas.openxmlformats.org/officeDocument/2006/relationships/theme" Target="../theme/theme4.xml"/><Relationship Id="rId1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Relationship Id="rId2" Type="http://schemas.openxmlformats.org/officeDocument/2006/relationships/theme" Target="../theme/theme7.xml"/><Relationship Id="rId3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theme" Target="../theme/theme9.xml"/><Relationship Id="rId3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73" r:id="rId1"/>
    <p:sldLayoutId id="2147485674" r:id="rId2"/>
    <p:sldLayoutId id="2147485675" r:id="rId3"/>
    <p:sldLayoutId id="2147485676" r:id="rId4"/>
    <p:sldLayoutId id="2147485677" r:id="rId5"/>
    <p:sldLayoutId id="2147485678" r:id="rId6"/>
    <p:sldLayoutId id="2147485679" r:id="rId7"/>
    <p:sldLayoutId id="2147485680" r:id="rId8"/>
    <p:sldLayoutId id="2147485681" r:id="rId9"/>
    <p:sldLayoutId id="2147485682" r:id="rId10"/>
    <p:sldLayoutId id="2147485885" r:id="rId11"/>
    <p:sldLayoutId id="2147485935" r:id="rId12"/>
    <p:sldLayoutId id="2147485944" r:id="rId13"/>
    <p:sldLayoutId id="2147485955" r:id="rId14"/>
    <p:sldLayoutId id="2147485956" r:id="rId15"/>
    <p:sldLayoutId id="2147485957" r:id="rId16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22"/>
          <p:cNvPicPr>
            <a:picLocks noChangeAspect="1"/>
          </p:cNvPicPr>
          <p:nvPr userDrawn="1"/>
        </p:nvPicPr>
        <p:blipFill>
          <a:blip r:embed="rId4">
            <a:grayscl/>
            <a:alphaModFix amt="25000"/>
          </a:blip>
          <a:srcRect b="2902"/>
          <a:stretch>
            <a:fillRect/>
          </a:stretch>
        </p:blipFill>
        <p:spPr bwMode="auto">
          <a:xfrm>
            <a:off x="0" y="0"/>
            <a:ext cx="91440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24" r:id="rId1"/>
    <p:sldLayoutId id="2147485926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70" r:id="rId1"/>
    <p:sldLayoutId id="2147485972" r:id="rId2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3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76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22"/>
          <p:cNvPicPr>
            <a:picLocks noChangeAspect="1"/>
          </p:cNvPicPr>
          <p:nvPr userDrawn="1"/>
        </p:nvPicPr>
        <p:blipFill>
          <a:blip r:embed="rId3">
            <a:grayscl/>
            <a:alphaModFix amt="25000"/>
          </a:blip>
          <a:srcRect b="2902"/>
          <a:stretch>
            <a:fillRect/>
          </a:stretch>
        </p:blipFill>
        <p:spPr bwMode="auto">
          <a:xfrm>
            <a:off x="0" y="0"/>
            <a:ext cx="91440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0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4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7" r:id="rId1"/>
    <p:sldLayoutId id="214748588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0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92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18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20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ne 2"/>
          <p:cNvSpPr>
            <a:spLocks noChangeShapeType="1"/>
          </p:cNvSpPr>
          <p:nvPr userDrawn="1"/>
        </p:nvSpPr>
        <p:spPr bwMode="auto">
          <a:xfrm>
            <a:off x="685800" y="1066800"/>
            <a:ext cx="76962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83" r:id="rId1"/>
    <p:sldLayoutId id="2147485684" r:id="rId2"/>
    <p:sldLayoutId id="2147485685" r:id="rId3"/>
    <p:sldLayoutId id="2147485686" r:id="rId4"/>
    <p:sldLayoutId id="2147485687" r:id="rId5"/>
    <p:sldLayoutId id="2147485688" r:id="rId6"/>
    <p:sldLayoutId id="2147485689" r:id="rId7"/>
    <p:sldLayoutId id="2147485690" r:id="rId8"/>
    <p:sldLayoutId id="2147485691" r:id="rId9"/>
    <p:sldLayoutId id="2147485692" r:id="rId10"/>
    <p:sldLayoutId id="2147485693" r:id="rId1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22"/>
          <p:cNvPicPr>
            <a:picLocks noChangeAspect="1"/>
          </p:cNvPicPr>
          <p:nvPr userDrawn="1"/>
        </p:nvPicPr>
        <p:blipFill>
          <a:blip r:embed="rId3">
            <a:grayscl/>
            <a:alphaModFix amt="25000"/>
          </a:blip>
          <a:srcRect b="2902"/>
          <a:stretch>
            <a:fillRect/>
          </a:stretch>
        </p:blipFill>
        <p:spPr bwMode="auto">
          <a:xfrm>
            <a:off x="0" y="0"/>
            <a:ext cx="91440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3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0">
          <a:gsLst>
            <a:gs pos="0">
              <a:schemeClr val="bg1">
                <a:gamma/>
                <a:shade val="95686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95686"/>
                <a:invGamma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39" r:id="rId1"/>
    <p:sldLayoutId id="2147485940" r:id="rId2"/>
  </p:sldLayoutIdLst>
  <p:transition>
    <p:fade/>
  </p:transition>
  <p:timing>
    <p:tnLst>
      <p:par>
        <p:cTn id="1" dur="indefinite" restart="never" nodeType="tmRoot"/>
      </p:par>
    </p:tnLst>
  </p:timing>
  <p:hf sldNum="0" hdr="0"/>
  <p:txStyles>
    <p:titleStyle>
      <a:lvl1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42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48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5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50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1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3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22"/>
          <p:cNvPicPr>
            <a:picLocks noChangeAspect="1"/>
          </p:cNvPicPr>
          <p:nvPr userDrawn="1"/>
        </p:nvPicPr>
        <p:blipFill>
          <a:blip r:embed="rId3">
            <a:grayscl/>
            <a:alphaModFix amt="25000"/>
          </a:blip>
          <a:srcRect b="2902"/>
          <a:stretch>
            <a:fillRect/>
          </a:stretch>
        </p:blipFill>
        <p:spPr bwMode="auto">
          <a:xfrm>
            <a:off x="0" y="0"/>
            <a:ext cx="91440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5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7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44" r:id="rId1"/>
    <p:sldLayoutId id="2147485745" r:id="rId2"/>
    <p:sldLayoutId id="2147485746" r:id="rId3"/>
    <p:sldLayoutId id="2147485747" r:id="rId4"/>
    <p:sldLayoutId id="2147485748" r:id="rId5"/>
    <p:sldLayoutId id="2147485749" r:id="rId6"/>
    <p:sldLayoutId id="2147485750" r:id="rId7"/>
    <p:sldLayoutId id="2147485751" r:id="rId8"/>
    <p:sldLayoutId id="2147485752" r:id="rId9"/>
    <p:sldLayoutId id="2147485753" r:id="rId10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74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76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57" r:id="rId1"/>
    <p:sldLayoutId id="2147485758" r:id="rId2"/>
    <p:sldLayoutId id="2147485759" r:id="rId3"/>
    <p:sldLayoutId id="2147485760" r:id="rId4"/>
    <p:sldLayoutId id="2147485761" r:id="rId5"/>
    <p:sldLayoutId id="2147485762" r:id="rId6"/>
    <p:sldLayoutId id="2147485763" r:id="rId7"/>
    <p:sldLayoutId id="2147485764" r:id="rId8"/>
    <p:sldLayoutId id="2147485765" r:id="rId9"/>
    <p:sldLayoutId id="2147485766" r:id="rId10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8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55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HC-ATLAS"/>
          <p:cNvPicPr>
            <a:picLocks noChangeAspect="1" noChangeArrowheads="1"/>
          </p:cNvPicPr>
          <p:nvPr userDrawn="1"/>
        </p:nvPicPr>
        <p:blipFill>
          <a:blip r:embed="rId3">
            <a:grayscl/>
            <a:lum bright="38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0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12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HC-ATLAS"/>
          <p:cNvPicPr>
            <a:picLocks noChangeAspect="1" noChangeArrowheads="1"/>
          </p:cNvPicPr>
          <p:nvPr userDrawn="1"/>
        </p:nvPicPr>
        <p:blipFill>
          <a:blip r:embed="rId3">
            <a:grayscl/>
            <a:lum bright="38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066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6907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NBI-Copenhagen, May 11, 2012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–  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Particle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Physics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fr-FR" sz="12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Entering</a:t>
            </a: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Year Three at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14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4" Type="http://schemas.openxmlformats.org/officeDocument/2006/relationships/oleObject" Target="../embeddings/oleObject20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5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3.bin"/><Relationship Id="rId4" Type="http://schemas.openxmlformats.org/officeDocument/2006/relationships/oleObject" Target="../embeddings/oleObject74.bin"/><Relationship Id="rId5" Type="http://schemas.openxmlformats.org/officeDocument/2006/relationships/oleObject" Target="../embeddings/oleObject75.bin"/><Relationship Id="rId6" Type="http://schemas.openxmlformats.org/officeDocument/2006/relationships/oleObject" Target="../embeddings/oleObject76.bin"/><Relationship Id="rId7" Type="http://schemas.openxmlformats.org/officeDocument/2006/relationships/oleObject" Target="../embeddings/oleObject77.bin"/><Relationship Id="rId8" Type="http://schemas.openxmlformats.org/officeDocument/2006/relationships/oleObject" Target="../embeddings/oleObject78.bin"/><Relationship Id="rId9" Type="http://schemas.openxmlformats.org/officeDocument/2006/relationships/oleObject" Target="../embeddings/oleObject79.bin"/><Relationship Id="rId10" Type="http://schemas.openxmlformats.org/officeDocument/2006/relationships/image" Target="../media/image214.pdf"/><Relationship Id="rId11" Type="http://schemas.openxmlformats.org/officeDocument/2006/relationships/image" Target="../media/image215.png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64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image" Target="../media/image216.pdf"/><Relationship Id="rId3" Type="http://schemas.openxmlformats.org/officeDocument/2006/relationships/image" Target="../media/image217.pn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image" Target="../media/image218.pdf"/><Relationship Id="rId3" Type="http://schemas.openxmlformats.org/officeDocument/2006/relationships/image" Target="../media/image219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df"/><Relationship Id="rId4" Type="http://schemas.openxmlformats.org/officeDocument/2006/relationships/image" Target="../media/image219.png"/><Relationship Id="rId1" Type="http://schemas.openxmlformats.org/officeDocument/2006/relationships/slideLayout" Target="../slideLayouts/slideLayout64.xml"/><Relationship Id="rId2" Type="http://schemas.openxmlformats.org/officeDocument/2006/relationships/image" Target="../media/image220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df"/><Relationship Id="rId4" Type="http://schemas.openxmlformats.org/officeDocument/2006/relationships/image" Target="../media/image222.png"/><Relationship Id="rId1" Type="http://schemas.openxmlformats.org/officeDocument/2006/relationships/slideLayout" Target="../slideLayouts/slideLayout64.xml"/><Relationship Id="rId2" Type="http://schemas.openxmlformats.org/officeDocument/2006/relationships/image" Target="../media/image220.png"/></Relationships>
</file>

<file path=ppt/slides/_rels/slide105.xml.rels><?xml version="1.0" encoding="UTF-8" standalone="yes"?>
<Relationships xmlns="http://schemas.openxmlformats.org/package/2006/relationships"><Relationship Id="rId4" Type="http://schemas.microsoft.com/office/2007/relationships/hdphoto" Target="../media/hdphoto1.wdp"/><Relationship Id="rId5" Type="http://schemas.openxmlformats.org/officeDocument/2006/relationships/image" Target="../media/image224.jpeg"/><Relationship Id="rId1" Type="http://schemas.openxmlformats.org/officeDocument/2006/relationships/slideLayout" Target="../slideLayouts/slideLayout73.xml"/><Relationship Id="rId2" Type="http://schemas.openxmlformats.org/officeDocument/2006/relationships/image" Target="../media/image223.jpeg"/></Relationships>
</file>

<file path=ppt/slides/_rels/slide106.xml.rels><?xml version="1.0" encoding="UTF-8" standalone="yes"?>
<Relationships xmlns="http://schemas.openxmlformats.org/package/2006/relationships"><Relationship Id="rId4" Type="http://schemas.microsoft.com/office/2007/relationships/hdphoto" Target="../media/hdphoto1.wdp"/><Relationship Id="rId5" Type="http://schemas.openxmlformats.org/officeDocument/2006/relationships/image" Target="../media/image224.jpeg"/><Relationship Id="rId6" Type="http://schemas.openxmlformats.org/officeDocument/2006/relationships/image" Target="../media/image225.pdf"/><Relationship Id="rId7" Type="http://schemas.openxmlformats.org/officeDocument/2006/relationships/image" Target="../media/image2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3.jpe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7.jpeg"/><Relationship Id="rId3" Type="http://schemas.openxmlformats.org/officeDocument/2006/relationships/image" Target="../media/image228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pdf"/><Relationship Id="rId4" Type="http://schemas.openxmlformats.org/officeDocument/2006/relationships/image" Target="../media/image230.png"/><Relationship Id="rId1" Type="http://schemas.openxmlformats.org/officeDocument/2006/relationships/slideLayout" Target="../slideLayouts/slideLayout77.xml"/><Relationship Id="rId2" Type="http://schemas.openxmlformats.org/officeDocument/2006/relationships/image" Target="../media/image2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4" Type="http://schemas.openxmlformats.org/officeDocument/2006/relationships/image" Target="../media/image17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53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Relationship Id="rId2" Type="http://schemas.openxmlformats.org/officeDocument/2006/relationships/image" Target="../media/image231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4" Type="http://schemas.openxmlformats.org/officeDocument/2006/relationships/image" Target="../media/image232.pdf"/><Relationship Id="rId5" Type="http://schemas.openxmlformats.org/officeDocument/2006/relationships/image" Target="../media/image233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20.jpe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image" Target="../media/image234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oleObject" Target="../embeddings/oleObject80.bin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55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4" Type="http://schemas.openxmlformats.org/officeDocument/2006/relationships/oleObject" Target="../embeddings/oleObject81.bin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56.xml"/></Relationships>
</file>

<file path=ppt/slides/_rels/slide1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40.png"/><Relationship Id="rId12" Type="http://schemas.openxmlformats.org/officeDocument/2006/relationships/image" Target="../media/image241.png"/><Relationship Id="rId13" Type="http://schemas.openxmlformats.org/officeDocument/2006/relationships/image" Target="../media/image242.png"/><Relationship Id="rId14" Type="http://schemas.openxmlformats.org/officeDocument/2006/relationships/oleObject" Target="../embeddings/oleObject90.bin"/><Relationship Id="rId15" Type="http://schemas.openxmlformats.org/officeDocument/2006/relationships/oleObject" Target="../embeddings/oleObject91.bin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75.xml"/><Relationship Id="rId3" Type="http://schemas.openxmlformats.org/officeDocument/2006/relationships/oleObject" Target="../embeddings/oleObject82.bin"/><Relationship Id="rId4" Type="http://schemas.openxmlformats.org/officeDocument/2006/relationships/oleObject" Target="../embeddings/oleObject83.bin"/><Relationship Id="rId5" Type="http://schemas.openxmlformats.org/officeDocument/2006/relationships/oleObject" Target="../embeddings/oleObject84.bin"/><Relationship Id="rId6" Type="http://schemas.openxmlformats.org/officeDocument/2006/relationships/oleObject" Target="../embeddings/oleObject85.bin"/><Relationship Id="rId7" Type="http://schemas.openxmlformats.org/officeDocument/2006/relationships/oleObject" Target="../embeddings/oleObject86.bin"/><Relationship Id="rId8" Type="http://schemas.openxmlformats.org/officeDocument/2006/relationships/oleObject" Target="../embeddings/oleObject87.bin"/><Relationship Id="rId9" Type="http://schemas.openxmlformats.org/officeDocument/2006/relationships/oleObject" Target="../embeddings/oleObject88.bin"/><Relationship Id="rId10" Type="http://schemas.openxmlformats.org/officeDocument/2006/relationships/oleObject" Target="../embeddings/oleObject89.bin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2.bin"/><Relationship Id="rId4" Type="http://schemas.openxmlformats.org/officeDocument/2006/relationships/image" Target="../media/image22.jpeg"/><Relationship Id="rId5" Type="http://schemas.openxmlformats.org/officeDocument/2006/relationships/oleObject" Target="../embeddings/oleObject93.bin"/><Relationship Id="rId6" Type="http://schemas.openxmlformats.org/officeDocument/2006/relationships/oleObject" Target="../embeddings/oleObject94.bin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66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jpeg"/><Relationship Id="rId4" Type="http://schemas.openxmlformats.org/officeDocument/2006/relationships/image" Target="../media/image247.jpeg"/><Relationship Id="rId5" Type="http://schemas.openxmlformats.org/officeDocument/2006/relationships/image" Target="../media/image248.png"/><Relationship Id="rId6" Type="http://schemas.openxmlformats.org/officeDocument/2006/relationships/image" Target="../media/image196.png"/><Relationship Id="rId7" Type="http://schemas.openxmlformats.org/officeDocument/2006/relationships/image" Target="../media/image249.emf"/><Relationship Id="rId8" Type="http://schemas.openxmlformats.org/officeDocument/2006/relationships/image" Target="../media/image250.png"/><Relationship Id="rId1" Type="http://schemas.openxmlformats.org/officeDocument/2006/relationships/slideLayout" Target="../slideLayouts/slideLayout67.xml"/><Relationship Id="rId2" Type="http://schemas.openxmlformats.org/officeDocument/2006/relationships/notesSlide" Target="../notesSlides/notesSlide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95.bin"/><Relationship Id="rId5" Type="http://schemas.openxmlformats.org/officeDocument/2006/relationships/oleObject" Target="../embeddings/oleObject96.bin"/><Relationship Id="rId6" Type="http://schemas.openxmlformats.org/officeDocument/2006/relationships/oleObject" Target="../embeddings/oleObject97.bin"/><Relationship Id="rId7" Type="http://schemas.openxmlformats.org/officeDocument/2006/relationships/oleObject" Target="../embeddings/oleObject98.bin"/><Relationship Id="rId8" Type="http://schemas.openxmlformats.org/officeDocument/2006/relationships/oleObject" Target="../embeddings/oleObject99.bin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6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56.png"/><Relationship Id="rId5" Type="http://schemas.openxmlformats.org/officeDocument/2006/relationships/image" Target="../media/image257.png"/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3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oleObject" Target="../embeddings/oleObject100.bin"/><Relationship Id="rId5" Type="http://schemas.openxmlformats.org/officeDocument/2006/relationships/image" Target="../media/image259.png"/><Relationship Id="rId6" Type="http://schemas.openxmlformats.org/officeDocument/2006/relationships/image" Target="../media/image260.png"/><Relationship Id="rId1" Type="http://schemas.openxmlformats.org/officeDocument/2006/relationships/vmlDrawing" Target="../drawings/vmlDrawing22.vml"/><Relationship Id="rId2" Type="http://schemas.openxmlformats.org/officeDocument/2006/relationships/slideLayout" Target="../slideLayouts/slideLayout54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Relationship Id="rId2" Type="http://schemas.openxmlformats.org/officeDocument/2006/relationships/image" Target="../media/image261.png"/><Relationship Id="rId3" Type="http://schemas.openxmlformats.org/officeDocument/2006/relationships/image" Target="../media/image262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1.bin"/><Relationship Id="rId4" Type="http://schemas.openxmlformats.org/officeDocument/2006/relationships/oleObject" Target="../embeddings/oleObject102.bin"/><Relationship Id="rId5" Type="http://schemas.openxmlformats.org/officeDocument/2006/relationships/oleObject" Target="../embeddings/oleObject103.bin"/><Relationship Id="rId1" Type="http://schemas.openxmlformats.org/officeDocument/2006/relationships/vmlDrawing" Target="../drawings/vmlDrawing23.vml"/><Relationship Id="rId2" Type="http://schemas.openxmlformats.org/officeDocument/2006/relationships/slideLayout" Target="../slideLayouts/slideLayout70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4.bin"/><Relationship Id="rId4" Type="http://schemas.openxmlformats.org/officeDocument/2006/relationships/image" Target="../media/image267.pdf"/><Relationship Id="rId5" Type="http://schemas.openxmlformats.org/officeDocument/2006/relationships/image" Target="../media/image268.png"/><Relationship Id="rId1" Type="http://schemas.openxmlformats.org/officeDocument/2006/relationships/vmlDrawing" Target="../drawings/vmlDrawing24.vml"/><Relationship Id="rId2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pdf"/><Relationship Id="rId4" Type="http://schemas.openxmlformats.org/officeDocument/2006/relationships/image" Target="../media/image273.png"/><Relationship Id="rId5" Type="http://schemas.openxmlformats.org/officeDocument/2006/relationships/image" Target="../media/image274.pdf"/><Relationship Id="rId6" Type="http://schemas.openxmlformats.org/officeDocument/2006/relationships/image" Target="../media/image275.png"/><Relationship Id="rId7" Type="http://schemas.openxmlformats.org/officeDocument/2006/relationships/oleObject" Target="../embeddings/oleObject105.bin"/><Relationship Id="rId8" Type="http://schemas.openxmlformats.org/officeDocument/2006/relationships/oleObject" Target="../embeddings/oleObject106.bin"/><Relationship Id="rId9" Type="http://schemas.openxmlformats.org/officeDocument/2006/relationships/oleObject" Target="../embeddings/oleObject107.bin"/><Relationship Id="rId1" Type="http://schemas.openxmlformats.org/officeDocument/2006/relationships/vmlDrawing" Target="../drawings/vmlDrawing25.vml"/><Relationship Id="rId2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6.jpeg"/><Relationship Id="rId3" Type="http://schemas.openxmlformats.org/officeDocument/2006/relationships/image" Target="../media/image60.jpeg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andreashoecker/Talks/LHC/Berkeley-Colloquium-11/Material/Proton_Event_720pH264.mov" TargetMode="External"/><Relationship Id="rId2" Type="http://schemas.openxmlformats.org/officeDocument/2006/relationships/slideLayout" Target="../slideLayouts/slideLayout76.xml"/><Relationship Id="rId3" Type="http://schemas.openxmlformats.org/officeDocument/2006/relationships/image" Target="../media/image277.png"/></Relationships>
</file>

<file path=ppt/slides/_rels/slide128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14.bin"/><Relationship Id="rId12" Type="http://schemas.openxmlformats.org/officeDocument/2006/relationships/oleObject" Target="../embeddings/oleObject115.bin"/><Relationship Id="rId13" Type="http://schemas.openxmlformats.org/officeDocument/2006/relationships/oleObject" Target="../embeddings/oleObject116.bin"/><Relationship Id="rId1" Type="http://schemas.openxmlformats.org/officeDocument/2006/relationships/vmlDrawing" Target="../drawings/vmlDrawing26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.jpeg"/><Relationship Id="rId4" Type="http://schemas.openxmlformats.org/officeDocument/2006/relationships/image" Target="../media/image287.png"/><Relationship Id="rId5" Type="http://schemas.openxmlformats.org/officeDocument/2006/relationships/oleObject" Target="../embeddings/oleObject108.bin"/><Relationship Id="rId6" Type="http://schemas.openxmlformats.org/officeDocument/2006/relationships/oleObject" Target="../embeddings/oleObject109.bin"/><Relationship Id="rId7" Type="http://schemas.openxmlformats.org/officeDocument/2006/relationships/oleObject" Target="../embeddings/oleObject110.bin"/><Relationship Id="rId8" Type="http://schemas.openxmlformats.org/officeDocument/2006/relationships/oleObject" Target="../embeddings/oleObject111.bin"/><Relationship Id="rId9" Type="http://schemas.openxmlformats.org/officeDocument/2006/relationships/oleObject" Target="../embeddings/oleObject112.bin"/><Relationship Id="rId10" Type="http://schemas.openxmlformats.org/officeDocument/2006/relationships/oleObject" Target="../embeddings/oleObject113.bin"/></Relationships>
</file>

<file path=ppt/slides/_rels/slide129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23.bin"/><Relationship Id="rId12" Type="http://schemas.openxmlformats.org/officeDocument/2006/relationships/oleObject" Target="../embeddings/oleObject124.bin"/><Relationship Id="rId13" Type="http://schemas.openxmlformats.org/officeDocument/2006/relationships/oleObject" Target="../embeddings/oleObject125.bin"/><Relationship Id="rId1" Type="http://schemas.openxmlformats.org/officeDocument/2006/relationships/vmlDrawing" Target="../drawings/vmlDrawing27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.jpeg"/><Relationship Id="rId4" Type="http://schemas.openxmlformats.org/officeDocument/2006/relationships/image" Target="../media/image287.png"/><Relationship Id="rId5" Type="http://schemas.openxmlformats.org/officeDocument/2006/relationships/oleObject" Target="../embeddings/oleObject117.bin"/><Relationship Id="rId6" Type="http://schemas.openxmlformats.org/officeDocument/2006/relationships/oleObject" Target="../embeddings/oleObject118.bin"/><Relationship Id="rId7" Type="http://schemas.openxmlformats.org/officeDocument/2006/relationships/oleObject" Target="../embeddings/oleObject119.bin"/><Relationship Id="rId8" Type="http://schemas.openxmlformats.org/officeDocument/2006/relationships/oleObject" Target="../embeddings/oleObject120.bin"/><Relationship Id="rId9" Type="http://schemas.openxmlformats.org/officeDocument/2006/relationships/oleObject" Target="../embeddings/oleObject121.bin"/><Relationship Id="rId10" Type="http://schemas.openxmlformats.org/officeDocument/2006/relationships/oleObject" Target="../embeddings/oleObject12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18.jpeg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image" Target="../media/image290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png"/><Relationship Id="rId4" Type="http://schemas.openxmlformats.org/officeDocument/2006/relationships/image" Target="../media/image290.png"/><Relationship Id="rId5" Type="http://schemas.openxmlformats.org/officeDocument/2006/relationships/image" Target="../media/image91.png"/><Relationship Id="rId1" Type="http://schemas.openxmlformats.org/officeDocument/2006/relationships/slideLayout" Target="../slideLayouts/slideLayout62.xml"/><Relationship Id="rId2" Type="http://schemas.openxmlformats.org/officeDocument/2006/relationships/image" Target="../media/image291.pdf"/></Relationships>
</file>

<file path=ppt/slides/_rels/slide13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33.bin"/><Relationship Id="rId12" Type="http://schemas.openxmlformats.org/officeDocument/2006/relationships/oleObject" Target="../embeddings/oleObject134.bin"/><Relationship Id="rId13" Type="http://schemas.openxmlformats.org/officeDocument/2006/relationships/oleObject" Target="../embeddings/oleObject135.bin"/><Relationship Id="rId14" Type="http://schemas.openxmlformats.org/officeDocument/2006/relationships/image" Target="../media/image299.png"/><Relationship Id="rId15" Type="http://schemas.openxmlformats.org/officeDocument/2006/relationships/image" Target="../media/image300.png"/><Relationship Id="rId16" Type="http://schemas.openxmlformats.org/officeDocument/2006/relationships/image" Target="../media/image301.png"/><Relationship Id="rId1" Type="http://schemas.openxmlformats.org/officeDocument/2006/relationships/vmlDrawing" Target="../drawings/vmlDrawing28.vml"/><Relationship Id="rId2" Type="http://schemas.openxmlformats.org/officeDocument/2006/relationships/slideLayout" Target="../slideLayouts/slideLayout62.xml"/><Relationship Id="rId3" Type="http://schemas.openxmlformats.org/officeDocument/2006/relationships/image" Target="../media/image195.wmf"/><Relationship Id="rId4" Type="http://schemas.openxmlformats.org/officeDocument/2006/relationships/oleObject" Target="../embeddings/oleObject126.bin"/><Relationship Id="rId5" Type="http://schemas.openxmlformats.org/officeDocument/2006/relationships/oleObject" Target="../embeddings/oleObject127.bin"/><Relationship Id="rId6" Type="http://schemas.openxmlformats.org/officeDocument/2006/relationships/oleObject" Target="../embeddings/oleObject128.bin"/><Relationship Id="rId7" Type="http://schemas.openxmlformats.org/officeDocument/2006/relationships/oleObject" Target="../embeddings/oleObject129.bin"/><Relationship Id="rId8" Type="http://schemas.openxmlformats.org/officeDocument/2006/relationships/oleObject" Target="../embeddings/oleObject130.bin"/><Relationship Id="rId9" Type="http://schemas.openxmlformats.org/officeDocument/2006/relationships/oleObject" Target="../embeddings/oleObject131.bin"/><Relationship Id="rId10" Type="http://schemas.openxmlformats.org/officeDocument/2006/relationships/oleObject" Target="../embeddings/oleObject132.bin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1.png"/><Relationship Id="rId4" Type="http://schemas.openxmlformats.org/officeDocument/2006/relationships/image" Target="../media/image92.pdf"/><Relationship Id="rId5" Type="http://schemas.openxmlformats.org/officeDocument/2006/relationships/image" Target="../media/image93.png"/><Relationship Id="rId1" Type="http://schemas.openxmlformats.org/officeDocument/2006/relationships/slideLayout" Target="../slideLayouts/slideLayout62.xml"/><Relationship Id="rId2" Type="http://schemas.openxmlformats.org/officeDocument/2006/relationships/image" Target="../media/image300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4" Type="http://schemas.openxmlformats.org/officeDocument/2006/relationships/oleObject" Target="../embeddings/oleObject136.bin"/><Relationship Id="rId5" Type="http://schemas.openxmlformats.org/officeDocument/2006/relationships/oleObject" Target="../embeddings/oleObject137.bin"/><Relationship Id="rId6" Type="http://schemas.openxmlformats.org/officeDocument/2006/relationships/oleObject" Target="../embeddings/oleObject138.bin"/><Relationship Id="rId7" Type="http://schemas.openxmlformats.org/officeDocument/2006/relationships/image" Target="../media/image307.png"/><Relationship Id="rId8" Type="http://schemas.openxmlformats.org/officeDocument/2006/relationships/oleObject" Target="../embeddings/oleObject139.bin"/><Relationship Id="rId9" Type="http://schemas.openxmlformats.org/officeDocument/2006/relationships/oleObject" Target="../embeddings/oleObject140.bin"/><Relationship Id="rId1" Type="http://schemas.openxmlformats.org/officeDocument/2006/relationships/vmlDrawing" Target="../drawings/vmlDrawing29.vml"/><Relationship Id="rId2" Type="http://schemas.openxmlformats.org/officeDocument/2006/relationships/slideLayout" Target="../slideLayouts/slideLayout7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9.png"/><Relationship Id="rId4" Type="http://schemas.openxmlformats.org/officeDocument/2006/relationships/image" Target="../media/image310.pdf"/><Relationship Id="rId5" Type="http://schemas.openxmlformats.org/officeDocument/2006/relationships/image" Target="../media/image311.png"/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308.pdf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4.png"/><Relationship Id="rId4" Type="http://schemas.openxmlformats.org/officeDocument/2006/relationships/oleObject" Target="../embeddings/oleObject141.bin"/><Relationship Id="rId5" Type="http://schemas.openxmlformats.org/officeDocument/2006/relationships/oleObject" Target="../embeddings/oleObject142.bin"/><Relationship Id="rId1" Type="http://schemas.openxmlformats.org/officeDocument/2006/relationships/vmlDrawing" Target="../drawings/vmlDrawing30.vml"/><Relationship Id="rId2" Type="http://schemas.openxmlformats.org/officeDocument/2006/relationships/slideLayout" Target="../slideLayouts/slideLayout5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6.pdf"/><Relationship Id="rId4" Type="http://schemas.openxmlformats.org/officeDocument/2006/relationships/image" Target="../media/image317.png"/><Relationship Id="rId1" Type="http://schemas.openxmlformats.org/officeDocument/2006/relationships/slideLayout" Target="../slideLayouts/slideLayout51.xml"/><Relationship Id="rId2" Type="http://schemas.openxmlformats.org/officeDocument/2006/relationships/image" Target="../media/image3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20.jpeg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image" Target="../media/image318.png"/><Relationship Id="rId3" Type="http://schemas.openxmlformats.org/officeDocument/2006/relationships/image" Target="../media/image315.png"/></Relationships>
</file>

<file path=ppt/slides/_rels/slide141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51.bin"/><Relationship Id="rId12" Type="http://schemas.openxmlformats.org/officeDocument/2006/relationships/oleObject" Target="../embeddings/oleObject152.bin"/><Relationship Id="rId1" Type="http://schemas.openxmlformats.org/officeDocument/2006/relationships/vmlDrawing" Target="../drawings/vmlDrawing31.vml"/><Relationship Id="rId2" Type="http://schemas.openxmlformats.org/officeDocument/2006/relationships/slideLayout" Target="../slideLayouts/slideLayout58.xml"/><Relationship Id="rId3" Type="http://schemas.openxmlformats.org/officeDocument/2006/relationships/oleObject" Target="../embeddings/oleObject143.bin"/><Relationship Id="rId4" Type="http://schemas.openxmlformats.org/officeDocument/2006/relationships/oleObject" Target="../embeddings/oleObject144.bin"/><Relationship Id="rId5" Type="http://schemas.openxmlformats.org/officeDocument/2006/relationships/oleObject" Target="../embeddings/oleObject145.bin"/><Relationship Id="rId6" Type="http://schemas.openxmlformats.org/officeDocument/2006/relationships/oleObject" Target="../embeddings/oleObject146.bin"/><Relationship Id="rId7" Type="http://schemas.openxmlformats.org/officeDocument/2006/relationships/oleObject" Target="../embeddings/oleObject147.bin"/><Relationship Id="rId8" Type="http://schemas.openxmlformats.org/officeDocument/2006/relationships/oleObject" Target="../embeddings/oleObject148.bin"/><Relationship Id="rId9" Type="http://schemas.openxmlformats.org/officeDocument/2006/relationships/oleObject" Target="../embeddings/oleObject149.bin"/><Relationship Id="rId10" Type="http://schemas.openxmlformats.org/officeDocument/2006/relationships/oleObject" Target="../embeddings/oleObject150.bin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32.vml"/><Relationship Id="rId2" Type="http://schemas.openxmlformats.org/officeDocument/2006/relationships/slideLayout" Target="../slideLayouts/slideLayout58.xml"/><Relationship Id="rId3" Type="http://schemas.openxmlformats.org/officeDocument/2006/relationships/oleObject" Target="../embeddings/oleObject153.bin"/></Relationships>
</file>

<file path=ppt/slides/_rels/slide143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62.bin"/><Relationship Id="rId12" Type="http://schemas.openxmlformats.org/officeDocument/2006/relationships/oleObject" Target="../embeddings/oleObject163.bin"/><Relationship Id="rId1" Type="http://schemas.openxmlformats.org/officeDocument/2006/relationships/vmlDrawing" Target="../drawings/vmlDrawing33.vml"/><Relationship Id="rId2" Type="http://schemas.openxmlformats.org/officeDocument/2006/relationships/slideLayout" Target="../slideLayouts/slideLayout58.xml"/><Relationship Id="rId3" Type="http://schemas.openxmlformats.org/officeDocument/2006/relationships/oleObject" Target="../embeddings/oleObject154.bin"/><Relationship Id="rId4" Type="http://schemas.openxmlformats.org/officeDocument/2006/relationships/oleObject" Target="../embeddings/oleObject155.bin"/><Relationship Id="rId5" Type="http://schemas.openxmlformats.org/officeDocument/2006/relationships/oleObject" Target="../embeddings/oleObject156.bin"/><Relationship Id="rId6" Type="http://schemas.openxmlformats.org/officeDocument/2006/relationships/oleObject" Target="../embeddings/oleObject157.bin"/><Relationship Id="rId7" Type="http://schemas.openxmlformats.org/officeDocument/2006/relationships/oleObject" Target="../embeddings/oleObject158.bin"/><Relationship Id="rId8" Type="http://schemas.openxmlformats.org/officeDocument/2006/relationships/oleObject" Target="../embeddings/oleObject159.bin"/><Relationship Id="rId9" Type="http://schemas.openxmlformats.org/officeDocument/2006/relationships/oleObject" Target="../embeddings/oleObject160.bin"/><Relationship Id="rId10" Type="http://schemas.openxmlformats.org/officeDocument/2006/relationships/oleObject" Target="../embeddings/oleObject161.bin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Relationship Id="rId2" Type="http://schemas.openxmlformats.org/officeDocument/2006/relationships/image" Target="../media/image20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21.png"/><Relationship Id="rId3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wmf"/><Relationship Id="rId5" Type="http://schemas.openxmlformats.org/officeDocument/2006/relationships/image" Target="../media/image26.wmf"/><Relationship Id="rId6" Type="http://schemas.openxmlformats.org/officeDocument/2006/relationships/image" Target="../media/image27.png"/><Relationship Id="rId7" Type="http://schemas.openxmlformats.org/officeDocument/2006/relationships/image" Target="../media/image28.wmf"/><Relationship Id="rId8" Type="http://schemas.openxmlformats.org/officeDocument/2006/relationships/image" Target="../media/image29.wmf"/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23.pd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df"/><Relationship Id="rId4" Type="http://schemas.openxmlformats.org/officeDocument/2006/relationships/image" Target="../media/image32.png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5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df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33.pd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37.pdf"/><Relationship Id="rId3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39.pdf"/><Relationship Id="rId3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df"/><Relationship Id="rId5" Type="http://schemas.openxmlformats.org/officeDocument/2006/relationships/image" Target="../media/image44.png"/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41.pd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5.pdf"/><Relationship Id="rId5" Type="http://schemas.openxmlformats.org/officeDocument/2006/relationships/image" Target="../media/image46.png"/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41.pd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47.pdf"/><Relationship Id="rId3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4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df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78.xml"/><Relationship Id="rId2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eg"/><Relationship Id="rId3" Type="http://schemas.openxmlformats.org/officeDocument/2006/relationships/image" Target="../media/image6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66.pd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66.pd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6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72.pdf"/><Relationship Id="rId5" Type="http://schemas.openxmlformats.org/officeDocument/2006/relationships/image" Target="../media/image73.png"/><Relationship Id="rId1" Type="http://schemas.openxmlformats.org/officeDocument/2006/relationships/slideLayout" Target="../slideLayouts/slideLayout60.xml"/><Relationship Id="rId2" Type="http://schemas.openxmlformats.org/officeDocument/2006/relationships/image" Target="../media/image70.pd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image" Target="../media/image7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pdf"/><Relationship Id="rId3" Type="http://schemas.openxmlformats.org/officeDocument/2006/relationships/image" Target="../media/image7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df"/><Relationship Id="rId5" Type="http://schemas.openxmlformats.org/officeDocument/2006/relationships/image" Target="../media/image80.png"/><Relationship Id="rId1" Type="http://schemas.openxmlformats.org/officeDocument/2006/relationships/slideLayout" Target="../slideLayouts/slideLayout62.xml"/><Relationship Id="rId2" Type="http://schemas.openxmlformats.org/officeDocument/2006/relationships/image" Target="../media/image77.pd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Relationship Id="rId2" Type="http://schemas.openxmlformats.org/officeDocument/2006/relationships/image" Target="../media/image8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image" Target="../media/image7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image" Target="../media/image74.png"/><Relationship Id="rId3" Type="http://schemas.openxmlformats.org/officeDocument/2006/relationships/image" Target="../media/image8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4" Type="http://schemas.openxmlformats.org/officeDocument/2006/relationships/image" Target="../media/image85.pdf"/><Relationship Id="rId5" Type="http://schemas.openxmlformats.org/officeDocument/2006/relationships/image" Target="../media/image86.png"/><Relationship Id="rId1" Type="http://schemas.openxmlformats.org/officeDocument/2006/relationships/slideLayout" Target="../slideLayouts/slideLayout62.xml"/><Relationship Id="rId2" Type="http://schemas.openxmlformats.org/officeDocument/2006/relationships/image" Target="../media/image83.pd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7.pdf"/><Relationship Id="rId3" Type="http://schemas.openxmlformats.org/officeDocument/2006/relationships/image" Target="../media/image88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89.pdf"/><Relationship Id="rId3" Type="http://schemas.openxmlformats.org/officeDocument/2006/relationships/image" Target="../media/image9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89.pd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4" Type="http://schemas.openxmlformats.org/officeDocument/2006/relationships/image" Target="../media/image92.pdf"/><Relationship Id="rId5" Type="http://schemas.openxmlformats.org/officeDocument/2006/relationships/image" Target="../media/image93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89.pd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4" Type="http://schemas.openxmlformats.org/officeDocument/2006/relationships/image" Target="../media/image94.pdf"/><Relationship Id="rId5" Type="http://schemas.openxmlformats.org/officeDocument/2006/relationships/image" Target="../media/image95.png"/><Relationship Id="rId6" Type="http://schemas.openxmlformats.org/officeDocument/2006/relationships/image" Target="../media/image96.pdf"/><Relationship Id="rId7" Type="http://schemas.openxmlformats.org/officeDocument/2006/relationships/image" Target="../media/image97.png"/><Relationship Id="rId8" Type="http://schemas.openxmlformats.org/officeDocument/2006/relationships/image" Target="../media/image98.pdf"/><Relationship Id="rId9" Type="http://schemas.openxmlformats.org/officeDocument/2006/relationships/image" Target="../media/image99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89.pd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89.pdf"/><Relationship Id="rId3" Type="http://schemas.openxmlformats.org/officeDocument/2006/relationships/image" Target="../media/image9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4" Type="http://schemas.openxmlformats.org/officeDocument/2006/relationships/image" Target="../media/image100.pdf"/><Relationship Id="rId5" Type="http://schemas.openxmlformats.org/officeDocument/2006/relationships/image" Target="../media/image101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89.pd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2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3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4.pdf"/><Relationship Id="rId3" Type="http://schemas.openxmlformats.org/officeDocument/2006/relationships/image" Target="../media/image105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image" Target="../media/image74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10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oleObject" Target="../embeddings/oleObject2.bin"/><Relationship Id="rId5" Type="http://schemas.openxmlformats.org/officeDocument/2006/relationships/oleObject" Target="../embeddings/oleObject3.bin"/><Relationship Id="rId6" Type="http://schemas.openxmlformats.org/officeDocument/2006/relationships/oleObject" Target="../embeddings/oleObject4.bin"/><Relationship Id="rId7" Type="http://schemas.openxmlformats.org/officeDocument/2006/relationships/oleObject" Target="../embeddings/oleObject5.bin"/><Relationship Id="rId8" Type="http://schemas.openxmlformats.org/officeDocument/2006/relationships/oleObject" Target="../embeddings/oleObject6.bin"/><Relationship Id="rId9" Type="http://schemas.openxmlformats.org/officeDocument/2006/relationships/oleObject" Target="../embeddings/oleObject7.bin"/><Relationship Id="rId10" Type="http://schemas.openxmlformats.org/officeDocument/2006/relationships/oleObject" Target="../embeddings/oleObject8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5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107.pdf"/><Relationship Id="rId3" Type="http://schemas.openxmlformats.org/officeDocument/2006/relationships/image" Target="../media/image10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4" Type="http://schemas.openxmlformats.org/officeDocument/2006/relationships/image" Target="../media/image111.pdf"/><Relationship Id="rId5" Type="http://schemas.openxmlformats.org/officeDocument/2006/relationships/image" Target="../media/image112.png"/><Relationship Id="rId6" Type="http://schemas.openxmlformats.org/officeDocument/2006/relationships/image" Target="../media/image113.pdf"/><Relationship Id="rId7" Type="http://schemas.openxmlformats.org/officeDocument/2006/relationships/image" Target="../media/image114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09.pd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4" Type="http://schemas.openxmlformats.org/officeDocument/2006/relationships/image" Target="../media/image117.pdf"/><Relationship Id="rId5" Type="http://schemas.openxmlformats.org/officeDocument/2006/relationships/image" Target="../media/image118.png"/><Relationship Id="rId6" Type="http://schemas.openxmlformats.org/officeDocument/2006/relationships/image" Target="../media/image119.pdf"/><Relationship Id="rId7" Type="http://schemas.openxmlformats.org/officeDocument/2006/relationships/image" Target="../media/image120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15.pd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4" Type="http://schemas.openxmlformats.org/officeDocument/2006/relationships/image" Target="../media/image123.pdf"/><Relationship Id="rId5" Type="http://schemas.openxmlformats.org/officeDocument/2006/relationships/image" Target="../media/image124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21.pd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4" Type="http://schemas.openxmlformats.org/officeDocument/2006/relationships/image" Target="../media/image127.pdf"/><Relationship Id="rId5" Type="http://schemas.openxmlformats.org/officeDocument/2006/relationships/image" Target="../media/image128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25.pd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4" Type="http://schemas.openxmlformats.org/officeDocument/2006/relationships/image" Target="../media/image131.pdf"/><Relationship Id="rId5" Type="http://schemas.openxmlformats.org/officeDocument/2006/relationships/image" Target="../media/image132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29.pd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4" Type="http://schemas.openxmlformats.org/officeDocument/2006/relationships/image" Target="../media/image135.pdf"/><Relationship Id="rId5" Type="http://schemas.openxmlformats.org/officeDocument/2006/relationships/image" Target="../media/image136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33.pdf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37.pdf"/><Relationship Id="rId3" Type="http://schemas.openxmlformats.org/officeDocument/2006/relationships/image" Target="../media/image13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4" Type="http://schemas.openxmlformats.org/officeDocument/2006/relationships/image" Target="../media/image141.pdf"/><Relationship Id="rId5" Type="http://schemas.openxmlformats.org/officeDocument/2006/relationships/image" Target="../media/image142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39.pd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4" Type="http://schemas.openxmlformats.org/officeDocument/2006/relationships/image" Target="../media/image145.pdf"/><Relationship Id="rId5" Type="http://schemas.openxmlformats.org/officeDocument/2006/relationships/image" Target="../media/image146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43.pd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4" Type="http://schemas.openxmlformats.org/officeDocument/2006/relationships/oleObject" Target="../embeddings/oleObject10.bin"/><Relationship Id="rId5" Type="http://schemas.openxmlformats.org/officeDocument/2006/relationships/oleObject" Target="../embeddings/oleObject11.bin"/><Relationship Id="rId6" Type="http://schemas.openxmlformats.org/officeDocument/2006/relationships/oleObject" Target="../embeddings/oleObject12.bin"/><Relationship Id="rId7" Type="http://schemas.openxmlformats.org/officeDocument/2006/relationships/oleObject" Target="../embeddings/oleObject13.bin"/><Relationship Id="rId8" Type="http://schemas.openxmlformats.org/officeDocument/2006/relationships/oleObject" Target="../embeddings/oleObject14.bin"/><Relationship Id="rId9" Type="http://schemas.openxmlformats.org/officeDocument/2006/relationships/oleObject" Target="../embeddings/oleObject15.bin"/><Relationship Id="rId10" Type="http://schemas.openxmlformats.org/officeDocument/2006/relationships/oleObject" Target="../embeddings/oleObject16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5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4" Type="http://schemas.openxmlformats.org/officeDocument/2006/relationships/image" Target="../media/image145.pdf"/><Relationship Id="rId5" Type="http://schemas.openxmlformats.org/officeDocument/2006/relationships/image" Target="../media/image146.png"/><Relationship Id="rId6" Type="http://schemas.openxmlformats.org/officeDocument/2006/relationships/image" Target="../media/image147.png"/><Relationship Id="rId7" Type="http://schemas.openxmlformats.org/officeDocument/2006/relationships/image" Target="../media/image148.png"/><Relationship Id="rId8" Type="http://schemas.openxmlformats.org/officeDocument/2006/relationships/image" Target="../media/image149.png"/><Relationship Id="rId9" Type="http://schemas.openxmlformats.org/officeDocument/2006/relationships/image" Target="../media/image150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43.pdf"/></Relationships>
</file>

<file path=ppt/slides/_rels/slide7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52.png"/><Relationship Id="rId12" Type="http://schemas.openxmlformats.org/officeDocument/2006/relationships/image" Target="../media/image153.pdf"/><Relationship Id="rId13" Type="http://schemas.openxmlformats.org/officeDocument/2006/relationships/image" Target="../media/image154.png"/><Relationship Id="rId14" Type="http://schemas.openxmlformats.org/officeDocument/2006/relationships/image" Target="../media/image155.pdf"/><Relationship Id="rId15" Type="http://schemas.openxmlformats.org/officeDocument/2006/relationships/image" Target="../media/image156.png"/><Relationship Id="rId16" Type="http://schemas.openxmlformats.org/officeDocument/2006/relationships/image" Target="../media/image157.pdf"/><Relationship Id="rId17" Type="http://schemas.openxmlformats.org/officeDocument/2006/relationships/image" Target="../media/image158.png"/><Relationship Id="rId1" Type="http://schemas.openxmlformats.org/officeDocument/2006/relationships/slideLayout" Target="../slideLayouts/slideLayout61.xml"/><Relationship Id="rId2" Type="http://schemas.openxmlformats.org/officeDocument/2006/relationships/image" Target="../media/image143.pdf"/><Relationship Id="rId3" Type="http://schemas.openxmlformats.org/officeDocument/2006/relationships/image" Target="../media/image144.png"/><Relationship Id="rId4" Type="http://schemas.openxmlformats.org/officeDocument/2006/relationships/image" Target="../media/image145.pdf"/><Relationship Id="rId5" Type="http://schemas.openxmlformats.org/officeDocument/2006/relationships/image" Target="../media/image146.png"/><Relationship Id="rId6" Type="http://schemas.openxmlformats.org/officeDocument/2006/relationships/image" Target="../media/image147.png"/><Relationship Id="rId7" Type="http://schemas.openxmlformats.org/officeDocument/2006/relationships/image" Target="../media/image148.png"/><Relationship Id="rId8" Type="http://schemas.openxmlformats.org/officeDocument/2006/relationships/image" Target="../media/image149.png"/><Relationship Id="rId9" Type="http://schemas.openxmlformats.org/officeDocument/2006/relationships/image" Target="../media/image150.png"/><Relationship Id="rId10" Type="http://schemas.openxmlformats.org/officeDocument/2006/relationships/image" Target="../media/image151.pd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oleObject" Target="../embeddings/oleObject23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6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160.pdf"/><Relationship Id="rId3" Type="http://schemas.openxmlformats.org/officeDocument/2006/relationships/image" Target="../media/image161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162.pdf"/><Relationship Id="rId3" Type="http://schemas.openxmlformats.org/officeDocument/2006/relationships/image" Target="../media/image163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3.png"/><Relationship Id="rId3" Type="http://schemas.openxmlformats.org/officeDocument/2006/relationships/image" Target="../media/image164.png"/></Relationships>
</file>

<file path=ppt/slides/_rels/slide7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32.bin"/><Relationship Id="rId12" Type="http://schemas.openxmlformats.org/officeDocument/2006/relationships/oleObject" Target="../embeddings/oleObject33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51.xml"/><Relationship Id="rId3" Type="http://schemas.openxmlformats.org/officeDocument/2006/relationships/oleObject" Target="../embeddings/oleObject24.bin"/><Relationship Id="rId4" Type="http://schemas.openxmlformats.org/officeDocument/2006/relationships/oleObject" Target="../embeddings/oleObject25.bin"/><Relationship Id="rId5" Type="http://schemas.openxmlformats.org/officeDocument/2006/relationships/oleObject" Target="../embeddings/oleObject26.bin"/><Relationship Id="rId6" Type="http://schemas.openxmlformats.org/officeDocument/2006/relationships/oleObject" Target="../embeddings/oleObject27.bin"/><Relationship Id="rId7" Type="http://schemas.openxmlformats.org/officeDocument/2006/relationships/oleObject" Target="../embeddings/oleObject28.bin"/><Relationship Id="rId8" Type="http://schemas.openxmlformats.org/officeDocument/2006/relationships/oleObject" Target="../embeddings/oleObject29.bin"/><Relationship Id="rId9" Type="http://schemas.openxmlformats.org/officeDocument/2006/relationships/oleObject" Target="../embeddings/oleObject30.bin"/><Relationship Id="rId10" Type="http://schemas.openxmlformats.org/officeDocument/2006/relationships/oleObject" Target="../embeddings/oleObject31.bin"/></Relationships>
</file>

<file path=ppt/slides/_rels/slide7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2.bin"/><Relationship Id="rId12" Type="http://schemas.openxmlformats.org/officeDocument/2006/relationships/oleObject" Target="../embeddings/oleObject43.bin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74.xml"/><Relationship Id="rId3" Type="http://schemas.openxmlformats.org/officeDocument/2006/relationships/oleObject" Target="../embeddings/oleObject34.bin"/><Relationship Id="rId4" Type="http://schemas.openxmlformats.org/officeDocument/2006/relationships/oleObject" Target="../embeddings/oleObject35.bin"/><Relationship Id="rId5" Type="http://schemas.openxmlformats.org/officeDocument/2006/relationships/oleObject" Target="../embeddings/oleObject36.bin"/><Relationship Id="rId6" Type="http://schemas.openxmlformats.org/officeDocument/2006/relationships/oleObject" Target="../embeddings/oleObject37.bin"/><Relationship Id="rId7" Type="http://schemas.openxmlformats.org/officeDocument/2006/relationships/oleObject" Target="../embeddings/oleObject38.bin"/><Relationship Id="rId8" Type="http://schemas.openxmlformats.org/officeDocument/2006/relationships/oleObject" Target="../embeddings/oleObject39.bin"/><Relationship Id="rId9" Type="http://schemas.openxmlformats.org/officeDocument/2006/relationships/oleObject" Target="../embeddings/oleObject40.bin"/><Relationship Id="rId10" Type="http://schemas.openxmlformats.org/officeDocument/2006/relationships/oleObject" Target="../embeddings/oleObject41.bin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image" Target="../media/image172.jpe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image" Target="../media/image17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image" Target="../media/image13.pdf"/><Relationship Id="rId3" Type="http://schemas.openxmlformats.org/officeDocument/2006/relationships/image" Target="../media/image16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image" Target="../media/image174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image" Target="../media/image175.jpe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3.png"/><Relationship Id="rId3" Type="http://schemas.openxmlformats.org/officeDocument/2006/relationships/image" Target="../media/image164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3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3.png"/><Relationship Id="rId3" Type="http://schemas.openxmlformats.org/officeDocument/2006/relationships/image" Target="../media/image176.wmf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76.wmf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77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5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4" Type="http://schemas.openxmlformats.org/officeDocument/2006/relationships/oleObject" Target="../embeddings/oleObject45.bin"/><Relationship Id="rId5" Type="http://schemas.openxmlformats.org/officeDocument/2006/relationships/oleObject" Target="../embeddings/oleObject46.bin"/><Relationship Id="rId6" Type="http://schemas.openxmlformats.org/officeDocument/2006/relationships/oleObject" Target="../embeddings/oleObject47.bin"/><Relationship Id="rId7" Type="http://schemas.openxmlformats.org/officeDocument/2006/relationships/oleObject" Target="../embeddings/oleObject48.bin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10.xml"/></Relationships>
</file>

<file path=ppt/slides/_rels/slide92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6.bin"/><Relationship Id="rId12" Type="http://schemas.openxmlformats.org/officeDocument/2006/relationships/oleObject" Target="../embeddings/oleObject57.bin"/><Relationship Id="rId13" Type="http://schemas.openxmlformats.org/officeDocument/2006/relationships/oleObject" Target="../embeddings/oleObject58.bin"/><Relationship Id="rId14" Type="http://schemas.openxmlformats.org/officeDocument/2006/relationships/oleObject" Target="../embeddings/oleObject59.bin"/><Relationship Id="rId15" Type="http://schemas.openxmlformats.org/officeDocument/2006/relationships/oleObject" Target="../embeddings/oleObject60.bin"/><Relationship Id="rId16" Type="http://schemas.openxmlformats.org/officeDocument/2006/relationships/oleObject" Target="../embeddings/oleObject61.bin"/><Relationship Id="rId17" Type="http://schemas.openxmlformats.org/officeDocument/2006/relationships/oleObject" Target="../embeddings/oleObject62.bin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95.wmf"/><Relationship Id="rId4" Type="http://schemas.openxmlformats.org/officeDocument/2006/relationships/oleObject" Target="../embeddings/oleObject49.bin"/><Relationship Id="rId5" Type="http://schemas.openxmlformats.org/officeDocument/2006/relationships/oleObject" Target="../embeddings/oleObject50.bin"/><Relationship Id="rId6" Type="http://schemas.openxmlformats.org/officeDocument/2006/relationships/oleObject" Target="../embeddings/oleObject51.bin"/><Relationship Id="rId7" Type="http://schemas.openxmlformats.org/officeDocument/2006/relationships/oleObject" Target="../embeddings/oleObject52.bin"/><Relationship Id="rId8" Type="http://schemas.openxmlformats.org/officeDocument/2006/relationships/oleObject" Target="../embeddings/oleObject53.bin"/><Relationship Id="rId9" Type="http://schemas.openxmlformats.org/officeDocument/2006/relationships/oleObject" Target="../embeddings/oleObject54.bin"/><Relationship Id="rId10" Type="http://schemas.openxmlformats.org/officeDocument/2006/relationships/oleObject" Target="../embeddings/oleObject55.bin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4" Type="http://schemas.openxmlformats.org/officeDocument/2006/relationships/image" Target="../media/image198.png"/><Relationship Id="rId1" Type="http://schemas.openxmlformats.org/officeDocument/2006/relationships/slideLayout" Target="../slideLayouts/slideLayout64.xml"/><Relationship Id="rId2" Type="http://schemas.openxmlformats.org/officeDocument/2006/relationships/image" Target="../media/image196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image" Target="../media/image199.pdf"/><Relationship Id="rId3" Type="http://schemas.openxmlformats.org/officeDocument/2006/relationships/image" Target="../media/image200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4" Type="http://schemas.openxmlformats.org/officeDocument/2006/relationships/image" Target="../media/image203.pdf"/><Relationship Id="rId5" Type="http://schemas.openxmlformats.org/officeDocument/2006/relationships/image" Target="../media/image204.png"/><Relationship Id="rId1" Type="http://schemas.openxmlformats.org/officeDocument/2006/relationships/slideLayout" Target="../slideLayouts/slideLayout64.xml"/><Relationship Id="rId2" Type="http://schemas.openxmlformats.org/officeDocument/2006/relationships/image" Target="../media/image201.pdf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4" Type="http://schemas.openxmlformats.org/officeDocument/2006/relationships/image" Target="../media/image203.pdf"/><Relationship Id="rId5" Type="http://schemas.openxmlformats.org/officeDocument/2006/relationships/image" Target="../media/image204.png"/><Relationship Id="rId6" Type="http://schemas.openxmlformats.org/officeDocument/2006/relationships/image" Target="../media/image206.jpeg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64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4" Type="http://schemas.openxmlformats.org/officeDocument/2006/relationships/image" Target="../media/image203.pdf"/><Relationship Id="rId5" Type="http://schemas.openxmlformats.org/officeDocument/2006/relationships/image" Target="../media/image204.png"/><Relationship Id="rId6" Type="http://schemas.openxmlformats.org/officeDocument/2006/relationships/image" Target="../media/image206.jpeg"/><Relationship Id="rId7" Type="http://schemas.openxmlformats.org/officeDocument/2006/relationships/image" Target="../media/image207.png"/><Relationship Id="rId8" Type="http://schemas.openxmlformats.org/officeDocument/2006/relationships/image" Target="../media/image208.png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6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4" Type="http://schemas.openxmlformats.org/officeDocument/2006/relationships/image" Target="../media/image203.pdf"/><Relationship Id="rId5" Type="http://schemas.openxmlformats.org/officeDocument/2006/relationships/image" Target="../media/image204.png"/><Relationship Id="rId6" Type="http://schemas.openxmlformats.org/officeDocument/2006/relationships/image" Target="../media/image206.jpeg"/><Relationship Id="rId7" Type="http://schemas.openxmlformats.org/officeDocument/2006/relationships/image" Target="../media/image207.png"/><Relationship Id="rId8" Type="http://schemas.openxmlformats.org/officeDocument/2006/relationships/image" Target="../media/image208.png"/><Relationship Id="rId9" Type="http://schemas.openxmlformats.org/officeDocument/2006/relationships/image" Target="../media/image209.png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64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4" Type="http://schemas.openxmlformats.org/officeDocument/2006/relationships/oleObject" Target="../embeddings/oleObject67.bin"/><Relationship Id="rId5" Type="http://schemas.openxmlformats.org/officeDocument/2006/relationships/oleObject" Target="../embeddings/oleObject68.bin"/><Relationship Id="rId6" Type="http://schemas.openxmlformats.org/officeDocument/2006/relationships/oleObject" Target="../embeddings/oleObject69.bin"/><Relationship Id="rId7" Type="http://schemas.openxmlformats.org/officeDocument/2006/relationships/oleObject" Target="../embeddings/oleObject70.bin"/><Relationship Id="rId8" Type="http://schemas.openxmlformats.org/officeDocument/2006/relationships/oleObject" Target="../embeddings/oleObject71.bin"/><Relationship Id="rId9" Type="http://schemas.openxmlformats.org/officeDocument/2006/relationships/oleObject" Target="../embeddings/oleObject72.bin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6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TLAS_grafiti.jpg"/>
          <p:cNvPicPr>
            <a:picLocks noChangeAspect="1"/>
          </p:cNvPicPr>
          <p:nvPr/>
        </p:nvPicPr>
        <p:blipFill>
          <a:blip r:embed="rId2"/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3733800"/>
            <a:ext cx="9144000" cy="9906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0" y="1676400"/>
            <a:ext cx="9144000" cy="1511059"/>
          </a:xfrm>
          <a:prstGeom prst="rect">
            <a:avLst/>
          </a:prstGeom>
          <a:solidFill>
            <a:schemeClr val="bg1">
              <a:alpha val="85000"/>
            </a:schemeClr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754719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Particle Physics at Year Three     </a:t>
            </a:r>
          </a:p>
          <a:p>
            <a:pPr algn="ctr"/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of the Large Hadron Collider</a:t>
            </a:r>
            <a:endParaRPr lang="en-GB" sz="40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3834505"/>
            <a:ext cx="9144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Andreas Hoecker (CERN)</a:t>
            </a:r>
          </a:p>
          <a:p>
            <a:pPr algn="ctr"/>
            <a:endParaRPr lang="en-GB" sz="600" dirty="0" smtClean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 algn="ctr">
              <a:lnSpc>
                <a:spcPct val="120000"/>
              </a:lnSpc>
            </a:pPr>
            <a:r>
              <a:rPr lang="en-US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11 May 2012, NBI-Copenhagen, Denmark</a:t>
            </a:r>
            <a:endParaRPr lang="en-GB" sz="18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629400"/>
            <a:ext cx="107167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00" i="1" dirty="0" smtClean="0">
                <a:solidFill>
                  <a:schemeClr val="bg1"/>
                </a:solidFill>
                <a:latin typeface="Trebuchet MS"/>
                <a:cs typeface="Trebuchet MS"/>
              </a:rPr>
              <a:t>Version: May 31, 0:17</a:t>
            </a:r>
            <a:endParaRPr lang="en-GB" sz="700" i="1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Elementary particle physics is successfully described by </a:t>
            </a:r>
            <a:r>
              <a:rPr lang="en-US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local gauge theories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644651"/>
            <a:ext cx="88392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Gauge symmetry </a:t>
            </a:r>
            <a:r>
              <a:rPr lang="en-GB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is the invariance of equations of motion with respect to a local transformation belonging to a symmetry group</a:t>
            </a:r>
            <a:endParaRPr lang="en-US" sz="18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  <a:sym typeface="Wingdings"/>
            </a:endParaRP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Example: translation group — uniform movement of particle</a:t>
            </a: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0" name="Line 31"/>
          <p:cNvSpPr>
            <a:spLocks noChangeShapeType="1"/>
          </p:cNvSpPr>
          <p:nvPr/>
        </p:nvSpPr>
        <p:spPr bwMode="auto">
          <a:xfrm>
            <a:off x="6015038" y="3480436"/>
            <a:ext cx="630237" cy="179387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1824038" y="3299461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2098675" y="3794761"/>
            <a:ext cx="850900" cy="41275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6049963" y="3240723"/>
            <a:ext cx="762000" cy="914400"/>
          </a:xfrm>
          <a:custGeom>
            <a:avLst/>
            <a:gdLst/>
            <a:ahLst/>
            <a:cxnLst>
              <a:cxn ang="0">
                <a:pos x="0" y="576"/>
              </a:cxn>
              <a:cxn ang="0">
                <a:pos x="96" y="528"/>
              </a:cxn>
              <a:cxn ang="0">
                <a:pos x="192" y="384"/>
              </a:cxn>
              <a:cxn ang="0">
                <a:pos x="432" y="240"/>
              </a:cxn>
              <a:cxn ang="0">
                <a:pos x="432" y="48"/>
              </a:cxn>
              <a:cxn ang="0">
                <a:pos x="480" y="0"/>
              </a:cxn>
            </a:cxnLst>
            <a:rect l="0" t="0" r="r" b="b"/>
            <a:pathLst>
              <a:path w="480" h="576">
                <a:moveTo>
                  <a:pt x="0" y="576"/>
                </a:moveTo>
                <a:cubicBezTo>
                  <a:pt x="32" y="568"/>
                  <a:pt x="64" y="560"/>
                  <a:pt x="96" y="528"/>
                </a:cubicBezTo>
                <a:cubicBezTo>
                  <a:pt x="128" y="496"/>
                  <a:pt x="136" y="432"/>
                  <a:pt x="192" y="384"/>
                </a:cubicBezTo>
                <a:cubicBezTo>
                  <a:pt x="248" y="336"/>
                  <a:pt x="392" y="296"/>
                  <a:pt x="432" y="240"/>
                </a:cubicBezTo>
                <a:cubicBezTo>
                  <a:pt x="472" y="184"/>
                  <a:pt x="424" y="88"/>
                  <a:pt x="432" y="48"/>
                </a:cubicBezTo>
                <a:cubicBezTo>
                  <a:pt x="440" y="8"/>
                  <a:pt x="460" y="4"/>
                  <a:pt x="480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Oval 17"/>
          <p:cNvSpPr>
            <a:spLocks noChangeAspect="1" noChangeArrowheads="1"/>
          </p:cNvSpPr>
          <p:nvPr/>
        </p:nvSpPr>
        <p:spPr bwMode="auto">
          <a:xfrm>
            <a:off x="2009775" y="3759836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609600" y="3031173"/>
            <a:ext cx="1619250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Global </a:t>
            </a:r>
          </a:p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symmetry</a:t>
            </a:r>
            <a:r>
              <a:rPr lang="en-GB" sz="1600" dirty="0" smtClean="0">
                <a:solidFill>
                  <a:srgbClr val="43618D"/>
                </a:solidFill>
                <a:latin typeface="Trebuchet MS"/>
                <a:cs typeface="Trebuchet MS"/>
              </a:rPr>
              <a:t>:</a:t>
            </a:r>
            <a:endParaRPr lang="en-GB" sz="1600" dirty="0">
              <a:solidFill>
                <a:srgbClr val="43618D"/>
              </a:solidFill>
              <a:latin typeface="Trebuchet MS"/>
              <a:cs typeface="Trebuchet MS"/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4210050" y="3029586"/>
            <a:ext cx="1619250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Local</a:t>
            </a:r>
          </a:p>
          <a:p>
            <a:r>
              <a:rPr lang="en-GB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symmetry:</a:t>
            </a:r>
            <a:endParaRPr lang="en-GB" sz="1600" dirty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18" name="Text Box 27"/>
          <p:cNvSpPr txBox="1">
            <a:spLocks noChangeArrowheads="1"/>
          </p:cNvSpPr>
          <p:nvPr/>
        </p:nvSpPr>
        <p:spPr bwMode="auto">
          <a:xfrm rot="19532869">
            <a:off x="1920048" y="3252740"/>
            <a:ext cx="90017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>
                <a:latin typeface="Trebuchet MS"/>
                <a:cs typeface="Trebuchet MS"/>
              </a:rPr>
              <a:t>movement</a:t>
            </a:r>
            <a:endParaRPr lang="en-GB" sz="1200" dirty="0">
              <a:latin typeface="Trebuchet MS"/>
              <a:cs typeface="Trebuchet MS"/>
            </a:endParaRPr>
          </a:p>
        </p:txBody>
      </p:sp>
      <p:sp>
        <p:nvSpPr>
          <p:cNvPr id="20" name="Text Box 30"/>
          <p:cNvSpPr txBox="1">
            <a:spLocks noChangeArrowheads="1"/>
          </p:cNvSpPr>
          <p:nvPr/>
        </p:nvSpPr>
        <p:spPr bwMode="auto">
          <a:xfrm rot="19532869">
            <a:off x="5468111" y="3201940"/>
            <a:ext cx="90017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/>
              <a:t>movement</a:t>
            </a:r>
            <a:endParaRPr lang="en-GB" sz="1200" dirty="0"/>
          </a:p>
        </p:txBody>
      </p:sp>
      <p:sp>
        <p:nvSpPr>
          <p:cNvPr id="21" name="Line 32"/>
          <p:cNvSpPr>
            <a:spLocks noChangeShapeType="1"/>
          </p:cNvSpPr>
          <p:nvPr/>
        </p:nvSpPr>
        <p:spPr bwMode="auto">
          <a:xfrm>
            <a:off x="6189663" y="3370898"/>
            <a:ext cx="539750" cy="0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Line 10"/>
          <p:cNvSpPr>
            <a:spLocks noChangeShapeType="1"/>
          </p:cNvSpPr>
          <p:nvPr/>
        </p:nvSpPr>
        <p:spPr bwMode="auto">
          <a:xfrm flipV="1">
            <a:off x="5364163" y="3240723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Oval 34"/>
          <p:cNvSpPr>
            <a:spLocks noChangeAspect="1" noChangeArrowheads="1"/>
          </p:cNvSpPr>
          <p:nvPr/>
        </p:nvSpPr>
        <p:spPr bwMode="auto">
          <a:xfrm>
            <a:off x="6311900" y="379476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4" name="Line 11"/>
          <p:cNvSpPr>
            <a:spLocks noChangeShapeType="1"/>
          </p:cNvSpPr>
          <p:nvPr/>
        </p:nvSpPr>
        <p:spPr bwMode="auto">
          <a:xfrm>
            <a:off x="5592763" y="3774123"/>
            <a:ext cx="687387" cy="65088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" name="Oval 33"/>
          <p:cNvSpPr>
            <a:spLocks noChangeAspect="1" noChangeArrowheads="1"/>
          </p:cNvSpPr>
          <p:nvPr/>
        </p:nvSpPr>
        <p:spPr bwMode="auto">
          <a:xfrm>
            <a:off x="5527675" y="370586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" name="Line 36"/>
          <p:cNvSpPr>
            <a:spLocks noChangeShapeType="1"/>
          </p:cNvSpPr>
          <p:nvPr/>
        </p:nvSpPr>
        <p:spPr bwMode="auto">
          <a:xfrm flipV="1">
            <a:off x="2730500" y="3308986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Oval 28"/>
          <p:cNvSpPr>
            <a:spLocks noChangeAspect="1" noChangeArrowheads="1"/>
          </p:cNvSpPr>
          <p:nvPr/>
        </p:nvSpPr>
        <p:spPr bwMode="auto">
          <a:xfrm>
            <a:off x="2952750" y="375031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6864350" y="2985136"/>
            <a:ext cx="1665288" cy="6485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>
                <a:latin typeface="Trebuchet MS"/>
                <a:cs typeface="Trebuchet MS"/>
              </a:rPr>
              <a:t>movement under influence of a potential</a:t>
            </a:r>
            <a:endParaRPr lang="en-GB" sz="1200" dirty="0">
              <a:latin typeface="Trebuchet MS"/>
              <a:cs typeface="Trebuchet MS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04800" y="4847168"/>
            <a:ext cx="8609542" cy="1386416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165100" dist="23000" dir="5400000" rotWithShape="0">
              <a:srgbClr val="000000">
                <a:alpha val="1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21"/>
          <p:cNvSpPr>
            <a:spLocks noChangeArrowheads="1"/>
          </p:cNvSpPr>
          <p:nvPr/>
        </p:nvSpPr>
        <p:spPr bwMode="auto">
          <a:xfrm>
            <a:off x="458258" y="5073651"/>
            <a:ext cx="8315325" cy="97167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We can do so for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all fundamental forces </a:t>
            </a:r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of the Standard Model, which have thus a</a:t>
            </a:r>
          </a:p>
          <a:p>
            <a:pPr algn="ctr"/>
            <a:endParaRPr lang="en-US" sz="900" dirty="0" smtClean="0">
              <a:solidFill>
                <a:srgbClr val="595959"/>
              </a:solidFill>
              <a:latin typeface="Trebuchet MS"/>
              <a:cs typeface="Trebuchet MS"/>
            </a:endParaRPr>
          </a:p>
          <a:p>
            <a:pPr algn="ctr"/>
            <a:r>
              <a:rPr lang="en-US" sz="3200" dirty="0" smtClean="0">
                <a:solidFill>
                  <a:srgbClr val="D00209"/>
                </a:solidFill>
                <a:latin typeface="Trebuchet MS"/>
                <a:cs typeface="Trebuchet MS"/>
              </a:rPr>
              <a:t>Geometric origin !</a:t>
            </a:r>
            <a:endParaRPr lang="en-GB" sz="32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3761158" name="Object 6"/>
          <p:cNvGraphicFramePr>
            <a:graphicFrameLocks noChangeAspect="1"/>
          </p:cNvGraphicFramePr>
          <p:nvPr/>
        </p:nvGraphicFramePr>
        <p:xfrm>
          <a:off x="2003425" y="4314825"/>
          <a:ext cx="1114425" cy="314325"/>
        </p:xfrm>
        <a:graphic>
          <a:graphicData uri="http://schemas.openxmlformats.org/presentationml/2006/ole">
            <p:oleObj spid="_x0000_s3761158" name="Equation" r:id="rId3" imgW="685800" imgH="190440" progId="Equation.DSMT4">
              <p:embed/>
            </p:oleObj>
          </a:graphicData>
        </a:graphic>
      </p:graphicFrame>
      <p:graphicFrame>
        <p:nvGraphicFramePr>
          <p:cNvPr id="3761159" name="Object 7"/>
          <p:cNvGraphicFramePr>
            <a:graphicFrameLocks noChangeAspect="1"/>
          </p:cNvGraphicFramePr>
          <p:nvPr/>
        </p:nvGraphicFramePr>
        <p:xfrm>
          <a:off x="5421313" y="4294188"/>
          <a:ext cx="1589087" cy="355600"/>
        </p:xfrm>
        <a:graphic>
          <a:graphicData uri="http://schemas.openxmlformats.org/presentationml/2006/ole">
            <p:oleObj spid="_x0000_s3761159" name="Equation" r:id="rId4" imgW="977760" imgH="21564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191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Recall: we need to cancel the Higgs virtual corrections. Most important is top loop</a:t>
            </a: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687387" y="3102193"/>
            <a:ext cx="100965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2343150" y="3102193"/>
            <a:ext cx="1009650" cy="0"/>
          </a:xfrm>
          <a:prstGeom prst="line">
            <a:avLst/>
          </a:prstGeom>
          <a:noFill/>
          <a:ln w="25400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1697037" y="2779931"/>
            <a:ext cx="647700" cy="647700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5" name="Object 8"/>
          <p:cNvGraphicFramePr>
            <a:graphicFrameLocks noChangeAspect="1"/>
          </p:cNvGraphicFramePr>
          <p:nvPr/>
        </p:nvGraphicFramePr>
        <p:xfrm>
          <a:off x="1951037" y="2797393"/>
          <a:ext cx="131763" cy="230188"/>
        </p:xfrm>
        <a:graphic>
          <a:graphicData uri="http://schemas.openxmlformats.org/presentationml/2006/ole">
            <p:oleObj spid="_x0000_s3727362" name="Equation" r:id="rId3" imgW="101600" imgH="177800" progId="Equation.DSMT4">
              <p:embed/>
            </p:oleObj>
          </a:graphicData>
        </a:graphic>
      </p:graphicFrame>
      <p:graphicFrame>
        <p:nvGraphicFramePr>
          <p:cNvPr id="16" name="Object 9"/>
          <p:cNvGraphicFramePr>
            <a:graphicFrameLocks noChangeAspect="1"/>
          </p:cNvGraphicFramePr>
          <p:nvPr/>
        </p:nvGraphicFramePr>
        <p:xfrm>
          <a:off x="1946275" y="3129710"/>
          <a:ext cx="165100" cy="280988"/>
        </p:xfrm>
        <a:graphic>
          <a:graphicData uri="http://schemas.openxmlformats.org/presentationml/2006/ole">
            <p:oleObj spid="_x0000_s3727363" name="Equation" r:id="rId4" imgW="127000" imgH="215900" progId="Equation.DSMT4">
              <p:embed/>
            </p:oleObj>
          </a:graphicData>
        </a:graphic>
      </p:graphicFrame>
      <p:sp>
        <p:nvSpPr>
          <p:cNvPr id="17" name="Oval 10"/>
          <p:cNvSpPr>
            <a:spLocks noChangeArrowheads="1"/>
          </p:cNvSpPr>
          <p:nvPr/>
        </p:nvSpPr>
        <p:spPr bwMode="auto">
          <a:xfrm>
            <a:off x="2311400" y="3062506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8" name="Oval 11"/>
          <p:cNvSpPr>
            <a:spLocks noChangeArrowheads="1"/>
          </p:cNvSpPr>
          <p:nvPr/>
        </p:nvSpPr>
        <p:spPr bwMode="auto">
          <a:xfrm>
            <a:off x="1657350" y="3062506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9" name="Object 14"/>
          <p:cNvGraphicFramePr>
            <a:graphicFrameLocks noChangeAspect="1"/>
          </p:cNvGraphicFramePr>
          <p:nvPr/>
        </p:nvGraphicFramePr>
        <p:xfrm>
          <a:off x="1047750" y="2825968"/>
          <a:ext cx="214312" cy="214313"/>
        </p:xfrm>
        <a:graphic>
          <a:graphicData uri="http://schemas.openxmlformats.org/presentationml/2006/ole">
            <p:oleObj spid="_x0000_s3727364" name="Equation" r:id="rId5" imgW="165100" imgH="165100" progId="Equation.DSMT4">
              <p:embed/>
            </p:oleObj>
          </a:graphicData>
        </a:graphic>
      </p:graphicFrame>
      <p:graphicFrame>
        <p:nvGraphicFramePr>
          <p:cNvPr id="20" name="Object 15"/>
          <p:cNvGraphicFramePr>
            <a:graphicFrameLocks noChangeAspect="1"/>
          </p:cNvGraphicFramePr>
          <p:nvPr/>
        </p:nvGraphicFramePr>
        <p:xfrm>
          <a:off x="2778125" y="2824381"/>
          <a:ext cx="214312" cy="214312"/>
        </p:xfrm>
        <a:graphic>
          <a:graphicData uri="http://schemas.openxmlformats.org/presentationml/2006/ole">
            <p:oleObj spid="_x0000_s3727365" name="Equation" r:id="rId6" imgW="165100" imgH="165100" progId="Equation.DSMT4">
              <p:embed/>
            </p:oleObj>
          </a:graphicData>
        </a:graphic>
      </p:graphicFrame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685800" y="4321393"/>
            <a:ext cx="2667000" cy="2063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3" name="Oval 7"/>
          <p:cNvSpPr>
            <a:spLocks noChangeArrowheads="1"/>
          </p:cNvSpPr>
          <p:nvPr/>
        </p:nvSpPr>
        <p:spPr bwMode="auto">
          <a:xfrm>
            <a:off x="1695450" y="3694331"/>
            <a:ext cx="647700" cy="647700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4" name="Object 8"/>
          <p:cNvGraphicFramePr>
            <a:graphicFrameLocks noChangeAspect="1"/>
          </p:cNvGraphicFramePr>
          <p:nvPr/>
        </p:nvGraphicFramePr>
        <p:xfrm>
          <a:off x="1941513" y="3720260"/>
          <a:ext cx="147637" cy="279400"/>
        </p:xfrm>
        <a:graphic>
          <a:graphicData uri="http://schemas.openxmlformats.org/presentationml/2006/ole">
            <p:oleObj spid="_x0000_s3727366" name="Equation" r:id="rId7" imgW="114300" imgH="215900" progId="Equation.DSMT4">
              <p:embed/>
            </p:oleObj>
          </a:graphicData>
        </a:graphic>
      </p:graphicFrame>
      <p:sp>
        <p:nvSpPr>
          <p:cNvPr id="26" name="Oval 10"/>
          <p:cNvSpPr>
            <a:spLocks noChangeArrowheads="1"/>
          </p:cNvSpPr>
          <p:nvPr/>
        </p:nvSpPr>
        <p:spPr bwMode="auto">
          <a:xfrm>
            <a:off x="1981200" y="4296523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8" name="Object 14"/>
          <p:cNvGraphicFramePr>
            <a:graphicFrameLocks noChangeAspect="1"/>
          </p:cNvGraphicFramePr>
          <p:nvPr/>
        </p:nvGraphicFramePr>
        <p:xfrm>
          <a:off x="1046163" y="4045168"/>
          <a:ext cx="214312" cy="214313"/>
        </p:xfrm>
        <a:graphic>
          <a:graphicData uri="http://schemas.openxmlformats.org/presentationml/2006/ole">
            <p:oleObj spid="_x0000_s3727367" name="Equation" r:id="rId8" imgW="165100" imgH="165100" progId="Equation.DSMT4">
              <p:embed/>
            </p:oleObj>
          </a:graphicData>
        </a:graphic>
      </p:graphicFrame>
      <p:graphicFrame>
        <p:nvGraphicFramePr>
          <p:cNvPr id="29" name="Object 15"/>
          <p:cNvGraphicFramePr>
            <a:graphicFrameLocks noChangeAspect="1"/>
          </p:cNvGraphicFramePr>
          <p:nvPr/>
        </p:nvGraphicFramePr>
        <p:xfrm>
          <a:off x="2776538" y="4043581"/>
          <a:ext cx="214312" cy="214312"/>
        </p:xfrm>
        <a:graphic>
          <a:graphicData uri="http://schemas.openxmlformats.org/presentationml/2006/ole">
            <p:oleObj spid="_x0000_s3727368" name="Equation" r:id="rId9" imgW="165100" imgH="165100" progId="Equation.DSMT4">
              <p:embed/>
            </p:oleObj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152400" y="4673024"/>
            <a:ext cx="4191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Contrary to the SM, 3</a:t>
            </a:r>
            <a:r>
              <a:rPr lang="en-GB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rd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generation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can be lighter than 1</a:t>
            </a:r>
            <a:r>
              <a:rPr lang="en-GB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st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and 2</a:t>
            </a:r>
            <a:r>
              <a:rPr lang="en-GB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nd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generations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2400" y="5376446"/>
            <a:ext cx="44958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Maybe all </a:t>
            </a:r>
            <a:r>
              <a:rPr lang="en-GB" sz="16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except stop and </a:t>
            </a:r>
            <a:r>
              <a:rPr lang="en-GB" sz="16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sbottom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are heavy?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876800" y="5376446"/>
            <a:ext cx="396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Gluinos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 and 1/2</a:t>
            </a:r>
            <a:r>
              <a:rPr lang="en-US" sz="14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nd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 generation </a:t>
            </a: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squarks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 are too heavy to be directly produced. Lightest top </a:t>
            </a:r>
            <a:r>
              <a:rPr 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squark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 cascade-decays to </a:t>
            </a:r>
            <a:r>
              <a:rPr lang="en-US" sz="14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b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-jets + </a:t>
            </a:r>
            <a:r>
              <a:rPr lang="en-US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Z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 + MET</a:t>
            </a:r>
            <a:endParaRPr lang="en-GB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696200" y="1460955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arXiv</a:t>
            </a:r>
            <a:r>
              <a:rPr lang="en-US" sz="800" b="1" kern="0" dirty="0" smtClean="0">
                <a:solidFill>
                  <a:srgbClr val="FFFFFF"/>
                </a:solidFill>
              </a:rPr>
              <a:t>:1204.6736</a:t>
            </a:r>
          </a:p>
        </p:txBody>
      </p:sp>
      <p:pic>
        <p:nvPicPr>
          <p:cNvPr id="27" name="Picture 2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rcRect t="2633" r="2487"/>
              <a:stretch>
                <a:fillRect/>
              </a:stretch>
            </p:blipFill>
          </mc:Choice>
          <mc:Fallback>
            <p:blipFill>
              <a:blip r:embed="rId11"/>
              <a:srcRect t="2633" r="2487"/>
              <a:stretch>
                <a:fillRect/>
              </a:stretch>
            </p:blipFill>
          </mc:Fallback>
        </mc:AlternateContent>
        <p:spPr>
          <a:xfrm>
            <a:off x="4339168" y="1813092"/>
            <a:ext cx="4755902" cy="321610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1" y="1905000"/>
            <a:ext cx="396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Maybe the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neutralinos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are almost as heavy as the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and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gluinos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so that not enough missing </a:t>
            </a:r>
            <a:r>
              <a:rPr lang="en-GB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E</a:t>
            </a:r>
            <a:r>
              <a:rPr lang="en-GB" sz="1600" i="1" baseline="-2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</a:t>
            </a:r>
            <a:r>
              <a:rPr lang="en-GB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is produced in the decays to select SUSY events?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96200" y="1460955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ATLAS-CONF-2012-041</a:t>
            </a:r>
          </a:p>
        </p:txBody>
      </p:sp>
      <p:pic>
        <p:nvPicPr>
          <p:cNvPr id="9" name="Picture 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669" t="2800" r="2269"/>
              <a:stretch>
                <a:fillRect/>
              </a:stretch>
            </p:blipFill>
          </mc:Choice>
          <mc:Fallback>
            <p:blipFill>
              <a:blip r:embed="rId3"/>
              <a:srcRect l="1669" t="2800" r="2269"/>
              <a:stretch>
                <a:fillRect/>
              </a:stretch>
            </p:blipFill>
          </mc:Fallback>
        </mc:AlternateContent>
        <p:spPr>
          <a:xfrm>
            <a:off x="4038600" y="1905000"/>
            <a:ext cx="4995334" cy="370840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4876800" y="5648980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Mass degeneracy close to diagonal in plot Little discovery reach there</a:t>
            </a:r>
            <a:endParaRPr lang="en-GB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1" y="1905000"/>
            <a:ext cx="396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Maybe the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neutralinos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are almost as heavy as the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and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gluinos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so that not enough missing </a:t>
            </a:r>
            <a:r>
              <a:rPr lang="en-GB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E</a:t>
            </a:r>
            <a:r>
              <a:rPr lang="en-GB" sz="1600" i="1" baseline="-2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</a:t>
            </a:r>
            <a:r>
              <a:rPr lang="en-GB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is produced in the decays to select SUSY events?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96200" y="1460955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ATLAS-CONF-2012-041</a:t>
            </a: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947583" y="1799166"/>
            <a:ext cx="5204598" cy="381000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76800" y="5648980"/>
            <a:ext cx="3962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Use dedicated “soft” spectra analyses</a:t>
            </a:r>
            <a:endParaRPr lang="en-GB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1" y="1905000"/>
            <a:ext cx="396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Maybe the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neutralinos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are almost as heavy as the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and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gluinos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so that not enough missing </a:t>
            </a:r>
            <a:r>
              <a:rPr lang="en-GB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E</a:t>
            </a:r>
            <a:r>
              <a:rPr lang="en-GB" sz="1600" i="1" baseline="-2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</a:t>
            </a:r>
            <a:r>
              <a:rPr lang="en-GB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is produced in the decays to select SUSY events?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96200" y="1460955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ATLAS-CONF-2012-041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400" y="5681246"/>
            <a:ext cx="449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Search for mono-jets events!</a:t>
            </a:r>
          </a:p>
        </p:txBody>
      </p:sp>
      <p:pic>
        <p:nvPicPr>
          <p:cNvPr id="16" name="Picture 15" descr="Picture 4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962400"/>
            <a:ext cx="1866065" cy="16764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018465" y="4157132"/>
            <a:ext cx="1925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Energetic gluon radiation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18" name="Picture 1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3947583" y="1799166"/>
            <a:ext cx="5204598" cy="381000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76800" y="5648980"/>
            <a:ext cx="3962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  <a:sym typeface="Wingdings"/>
              </a:rPr>
              <a:t>Use dedicated “soft” spectra analyses</a:t>
            </a:r>
            <a:endParaRPr lang="en-GB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2399" y="3124200"/>
            <a:ext cx="44150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Maybe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&amp;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gluinos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are too heavy and only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neutralinos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or dark matter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WIMPs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are produced? </a:t>
            </a:r>
            <a:r>
              <a:rPr lang="en-GB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How can we detect them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?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1" y="1905000"/>
            <a:ext cx="396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Maybe the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neutralinos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are almost as heavy as the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and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gluinos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so that not enough missing </a:t>
            </a:r>
            <a:r>
              <a:rPr lang="en-GB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E</a:t>
            </a:r>
            <a:r>
              <a:rPr lang="en-GB" sz="1600" i="1" baseline="-2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</a:t>
            </a:r>
            <a:r>
              <a:rPr lang="en-GB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is produced in the decays to select SUSY events?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2400" y="5681246"/>
            <a:ext cx="449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Search for mono-jets events!</a:t>
            </a:r>
          </a:p>
        </p:txBody>
      </p:sp>
      <p:pic>
        <p:nvPicPr>
          <p:cNvPr id="25" name="Picture 24" descr="Picture 4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962400"/>
            <a:ext cx="1866065" cy="16764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52399" y="3124200"/>
            <a:ext cx="4303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Maybe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&amp;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gluinos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are too heavy and only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neutralinos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or dark matter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WIMPs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are produced? </a:t>
            </a:r>
            <a:r>
              <a:rPr lang="en-GB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How can we detect them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18465" y="4157132"/>
            <a:ext cx="19259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Energetic gluon radiation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15" name="Picture 14" descr="Met_200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677305" y="1786692"/>
            <a:ext cx="4314295" cy="415464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696200" y="1460954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CMS-EXO-11059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lum bright="17000" contrast="23000"/>
            <a:extLst>
              <a:ext uri="{BEBA8EAE-BF5A-486C-A8C5-ECC9F3942E4B}">
                <a14:imgProp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114300" y="520700"/>
            <a:ext cx="9029700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bell2744_hst_900.jpg"/>
          <p:cNvPicPr>
            <a:picLocks noChangeAspect="1"/>
          </p:cNvPicPr>
          <p:nvPr/>
        </p:nvPicPr>
        <p:blipFill>
          <a:blip r:embed="rId5">
            <a:alphaModFix amt="72000"/>
            <a:lum bright="23000" contrast="61000"/>
          </a:blip>
          <a:stretch>
            <a:fillRect/>
          </a:stretch>
        </p:blipFill>
        <p:spPr>
          <a:xfrm>
            <a:off x="1054715" y="2317749"/>
            <a:ext cx="7415289" cy="29119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/>
          <p:nvPr/>
        </p:nvSpPr>
        <p:spPr>
          <a:xfrm>
            <a:off x="114300" y="520700"/>
            <a:ext cx="9029700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48000" y="2895600"/>
            <a:ext cx="3657600" cy="1569660"/>
          </a:xfrm>
          <a:prstGeom prst="rect">
            <a:avLst/>
          </a:prstGeom>
          <a:noFill/>
          <a:effectLst>
            <a:outerShdw blurRad="165100" dist="38100" dir="270000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Trebuchet MS"/>
                <a:cs typeface="Trebuchet MS"/>
              </a:rPr>
              <a:t>WIMP production search connects accelerator physics with searches in and from outer space</a:t>
            </a:r>
            <a:endParaRPr lang="en-GB" b="1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6602167"/>
            <a:ext cx="25058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srgbClr val="7F7F7F"/>
                </a:solidFill>
              </a:rPr>
              <a:t>Original idea </a:t>
            </a:r>
            <a:r>
              <a:rPr lang="en-GB" sz="900" dirty="0" smtClean="0">
                <a:solidFill>
                  <a:srgbClr val="7F7F7F"/>
                </a:solidFill>
              </a:rPr>
              <a:t>of</a:t>
            </a:r>
            <a:r>
              <a:rPr lang="en-GB" sz="900" dirty="0" smtClean="0">
                <a:solidFill>
                  <a:srgbClr val="7F7F7F"/>
                </a:solidFill>
              </a:rPr>
              <a:t> overlay: </a:t>
            </a:r>
            <a:r>
              <a:rPr lang="en-GB" sz="900" dirty="0" smtClean="0">
                <a:solidFill>
                  <a:srgbClr val="7F7F7F"/>
                </a:solidFill>
              </a:rPr>
              <a:t>David Berge (CERN)</a:t>
            </a:r>
            <a:endParaRPr lang="en-GB" sz="900" dirty="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14:imgLayer r:embed="rId4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114300" y="520700"/>
            <a:ext cx="9029700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 descr="abell2744_hst_900.jpg"/>
          <p:cNvPicPr>
            <a:picLocks noChangeAspect="1"/>
          </p:cNvPicPr>
          <p:nvPr/>
        </p:nvPicPr>
        <p:blipFill>
          <a:blip r:embed="rId5">
            <a:lum contrast="61000"/>
            <a:alphaModFix amt="53000"/>
          </a:blip>
          <a:stretch>
            <a:fillRect/>
          </a:stretch>
        </p:blipFill>
        <p:spPr>
          <a:xfrm>
            <a:off x="1054715" y="2286000"/>
            <a:ext cx="7415289" cy="29119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/>
          <p:nvPr/>
        </p:nvSpPr>
        <p:spPr>
          <a:xfrm>
            <a:off x="114300" y="520700"/>
            <a:ext cx="9029700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762000"/>
            <a:ext cx="7391400" cy="5410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glow rad="127000">
              <a:schemeClr val="bg1">
                <a:alpha val="7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dm_limit_si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951390" y="863600"/>
            <a:ext cx="7200900" cy="51562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831120" y="863600"/>
            <a:ext cx="1271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CMS-EXO-11059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81000" y="762000"/>
            <a:ext cx="8458200" cy="455727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/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Several models other than Supersymmetry deal with the hierarchy 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problem …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also provide dark matter candidates,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also grand unification,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of them provide new sources of matter-antimatter violation to create the remaining matter,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may explain the hierarchy in the observed particle masses,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</a:p>
          <a:p>
            <a:pPr marL="360363" indent="-360363" defTabSz="914400" eaLnBrk="0" hangingPunct="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some 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are only valid up to several tenth of </a:t>
            </a:r>
            <a:r>
              <a:rPr lang="en-US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TeV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, others up to GUT scales…</a:t>
            </a:r>
            <a:endParaRPr lang="en-US" sz="54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2" descr="195154main_WRstarBH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4"/>
            <a:ext cx="9144000" cy="6854826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6838" y="6520934"/>
            <a:ext cx="8003694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200" dirty="0">
                <a:solidFill>
                  <a:prstClr val="white"/>
                </a:solidFill>
                <a:latin typeface="Trebuchet MS"/>
                <a:cs typeface="Trebuchet MS"/>
              </a:rPr>
              <a:t>Artist’s portrayal of the IC 10 X-1 system: the black hole lies at the upper left and its companion star is on the right 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692227" y="185966"/>
            <a:ext cx="5283498" cy="21544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algn="r" defTabSz="914400"/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Record </a:t>
            </a:r>
            <a:r>
              <a:rPr lang="en-US" sz="1400" dirty="0">
                <a:solidFill>
                  <a:prstClr val="white"/>
                </a:solidFill>
                <a:latin typeface="Trebuchet MS"/>
                <a:cs typeface="Trebuchet MS"/>
              </a:rPr>
              <a:t>Black Hole with 24–33 Solar Masses in IC 10 dwarf galaxy</a:t>
            </a:r>
          </a:p>
        </p:txBody>
      </p:sp>
      <p:pic>
        <p:nvPicPr>
          <p:cNvPr id="10" name="Picture 9" descr="hyper1"/>
          <p:cNvPicPr>
            <a:picLocks noChangeAspect="1" noChangeArrowheads="1"/>
          </p:cNvPicPr>
          <p:nvPr/>
        </p:nvPicPr>
        <p:blipFill>
          <a:blip r:embed="rId3">
            <a:lum bright="-34000" contrast="35000"/>
          </a:blip>
          <a:srcRect l="1408" t="3226" r="1021" b="537"/>
          <a:stretch>
            <a:fillRect/>
          </a:stretch>
        </p:blipFill>
        <p:spPr bwMode="auto">
          <a:xfrm>
            <a:off x="3393777" y="5177094"/>
            <a:ext cx="2321223" cy="1448452"/>
          </a:xfrm>
          <a:prstGeom prst="rect">
            <a:avLst/>
          </a:prstGeom>
          <a:noFill/>
          <a:ln w="9525">
            <a:solidFill>
              <a:srgbClr val="B2B2B2"/>
            </a:solidFill>
            <a:miter lim="800000"/>
            <a:headEnd/>
            <a:tailEnd/>
          </a:ln>
          <a:effectLst>
            <a:outerShdw blurRad="469900" dist="38100" dir="2700000">
              <a:srgbClr val="000000"/>
            </a:outerShdw>
          </a:effectLst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35925" y="780446"/>
            <a:ext cx="8639799" cy="417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Many of these models have fascinating features.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Compact 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extra dimensions, for example, are small, curled dimensions of micron size or much smaller.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gravitons propagates in them gravity may become strong and we should observe coupling of SM particles to gravity.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We 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might then even reach into the trans-Planck regime at the LHC! If also the SM fields propagate in the extra dimensions, they may develop new high-mass states.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the new phenomena are of </a:t>
            </a:r>
            <a:r>
              <a:rPr lang="en-US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TeV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scale we should see them.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b="1" dirty="0" smtClean="0">
                <a:solidFill>
                  <a:prstClr val="white"/>
                </a:solidFill>
                <a:latin typeface="Trebuchet MS"/>
                <a:cs typeface="Trebuchet MS"/>
              </a:rPr>
              <a:t>We </a:t>
            </a:r>
            <a:r>
              <a:rPr lang="en-US" b="1" dirty="0" smtClean="0">
                <a:solidFill>
                  <a:prstClr val="white"/>
                </a:solidFill>
                <a:latin typeface="Trebuchet MS"/>
                <a:cs typeface="Trebuchet MS"/>
              </a:rPr>
              <a:t>hence must search for them at the LHC!</a:t>
            </a:r>
            <a:endParaRPr lang="en-US" sz="5400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4" name="Picture 2" descr="195154main_WRstarBH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4"/>
            <a:ext cx="9144000" cy="6854826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6838" y="6520934"/>
            <a:ext cx="8003694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200" dirty="0">
                <a:solidFill>
                  <a:prstClr val="white"/>
                </a:solidFill>
                <a:latin typeface="Trebuchet MS"/>
                <a:cs typeface="Trebuchet MS"/>
              </a:rPr>
              <a:t>Artist’s portrayal of the IC 10 X-1 system: the black hole lies at the upper left and its companion star is on the right 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692227" y="185966"/>
            <a:ext cx="5283498" cy="21544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algn="r" defTabSz="914400"/>
            <a:r>
              <a:rPr lang="en-US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Record </a:t>
            </a:r>
            <a:r>
              <a:rPr lang="en-US" sz="1400" dirty="0">
                <a:solidFill>
                  <a:prstClr val="white"/>
                </a:solidFill>
                <a:latin typeface="Trebuchet MS"/>
                <a:cs typeface="Trebuchet MS"/>
              </a:rPr>
              <a:t>Black Hole with 24–33 Solar Masses in IC 10 dwarf galaxy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35925" y="780446"/>
            <a:ext cx="8639799" cy="417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Many of these models have fascinating features.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Compact extra dimensions, for example, are small, curled dimensions of micron size or much smaller.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gravitons propagates in them gravity may become strong and we should observe coupling of SM particles to gravity.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We might then even reach into the trans-Planck regime at the LHC! If also the SM fields propagate in the extra dimensions, they may develop new high-mass states.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If the new phenomena are of </a:t>
            </a:r>
            <a:r>
              <a:rPr lang="en-US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TeV</a:t>
            </a:r>
            <a:r>
              <a:rPr lang="en-US" dirty="0" smtClean="0">
                <a:solidFill>
                  <a:prstClr val="white"/>
                </a:solidFill>
                <a:latin typeface="Trebuchet MS"/>
                <a:cs typeface="Trebuchet MS"/>
              </a:rPr>
              <a:t> scale we should see them. </a:t>
            </a:r>
          </a:p>
          <a:p>
            <a:pPr defTabSz="914400" eaLnBrk="0" hangingPunct="0">
              <a:spcBef>
                <a:spcPts val="600"/>
              </a:spcBef>
            </a:pPr>
            <a:r>
              <a:rPr lang="en-US" b="1" dirty="0" smtClean="0">
                <a:solidFill>
                  <a:prstClr val="white"/>
                </a:solidFill>
                <a:latin typeface="Trebuchet MS"/>
                <a:cs typeface="Trebuchet MS"/>
              </a:rPr>
              <a:t>We hence must search for them at the LHC!</a:t>
            </a:r>
            <a:endParaRPr lang="en-US" sz="5400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pic>
        <p:nvPicPr>
          <p:cNvPr id="8" name="Picture 7" descr="AtlasSearches_exotics_march1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20547746">
            <a:off x="302700" y="2574000"/>
            <a:ext cx="8545487" cy="1135380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sz="2000" b="1" dirty="0" smtClean="0">
                <a:latin typeface="Trebuchet MS"/>
                <a:cs typeface="Trebuchet MS"/>
              </a:rPr>
              <a:t>We are still below 2% of the expected size of the LHC data sample </a:t>
            </a:r>
          </a:p>
          <a:p>
            <a:pPr algn="ctr"/>
            <a:r>
              <a:rPr lang="en-GB" sz="2000" b="1" dirty="0" smtClean="0">
                <a:latin typeface="Trebuchet MS"/>
                <a:cs typeface="Trebuchet MS"/>
              </a:rPr>
              <a:t>(0.2% of the expected </a:t>
            </a:r>
            <a:r>
              <a:rPr lang="en-GB" sz="2000" b="1" dirty="0" err="1" smtClean="0">
                <a:latin typeface="Trebuchet MS"/>
                <a:cs typeface="Trebuchet MS"/>
              </a:rPr>
              <a:t>sLHC</a:t>
            </a:r>
            <a:r>
              <a:rPr lang="en-GB" sz="2000" b="1" dirty="0" smtClean="0">
                <a:latin typeface="Trebuchet MS"/>
                <a:cs typeface="Trebuchet MS"/>
              </a:rPr>
              <a:t> one), and at half the energy</a:t>
            </a:r>
            <a:endParaRPr lang="en-GB" sz="2000" b="1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err="1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Brout-Englert-Higgs</a:t>
            </a: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 mechanism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644651"/>
            <a:ext cx="87227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A problem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: local gauge symmetry requires </a:t>
            </a:r>
            <a:r>
              <a:rPr lang="en-US" sz="18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massless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 spin-1 “gauge” (=force) boson</a:t>
            </a: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This has been well verified for QED, with a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massless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photon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(= infinite range)</a:t>
            </a:r>
            <a:endParaRPr lang="en-US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However, the </a:t>
            </a:r>
            <a:r>
              <a:rPr lang="en-US" sz="18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W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, </a:t>
            </a:r>
            <a:r>
              <a:rPr lang="en-US" sz="18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 bosons are massive </a:t>
            </a:r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(= finite range ~10</a:t>
            </a:r>
            <a:r>
              <a:rPr lang="en-US" sz="1600" baseline="30000" dirty="0" smtClean="0">
                <a:solidFill>
                  <a:srgbClr val="595959"/>
                </a:solidFill>
                <a:latin typeface="Trebuchet MS"/>
                <a:cs typeface="Trebuchet MS"/>
              </a:rPr>
              <a:t>−15</a:t>
            </a:r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 cm)</a:t>
            </a:r>
            <a:endParaRPr lang="en-US" sz="18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5435024"/>
            <a:ext cx="9144000" cy="633123"/>
          </a:xfrm>
          <a:prstGeom prst="rect">
            <a:avLst/>
          </a:prstGeom>
          <a:solidFill>
            <a:srgbClr val="CCFF00"/>
          </a:solidFill>
        </p:spPr>
        <p:txBody>
          <a:bodyPr wrap="square" bIns="9360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This is called the  </a:t>
            </a:r>
            <a:r>
              <a:rPr lang="en-US" sz="32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Brout-Englert-Higgs</a:t>
            </a:r>
            <a:r>
              <a:rPr lang="en-US" sz="3200" dirty="0" smtClean="0">
                <a:solidFill>
                  <a:srgbClr val="D00209"/>
                </a:solidFill>
                <a:latin typeface="Trebuchet MS"/>
                <a:cs typeface="Trebuchet MS"/>
              </a:rPr>
              <a:t> Mechanism</a:t>
            </a:r>
            <a:endParaRPr lang="en-US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04800" y="4572000"/>
            <a:ext cx="853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f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is a complex doublet field: 3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d.o.fs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become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W</a:t>
            </a:r>
            <a:r>
              <a:rPr lang="en-US" sz="9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8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±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masses, remaining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d.o.f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is 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massive scalar Higgs boson 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04800" y="3169428"/>
            <a:ext cx="5791200" cy="1270042"/>
            <a:chOff x="304800" y="3169428"/>
            <a:chExt cx="5791200" cy="1270042"/>
          </a:xfrm>
        </p:grpSpPr>
        <p:graphicFrame>
          <p:nvGraphicFramePr>
            <p:cNvPr id="3762180" name="Object 4"/>
            <p:cNvGraphicFramePr>
              <a:graphicFrameLocks noChangeAspect="1"/>
            </p:cNvGraphicFramePr>
            <p:nvPr/>
          </p:nvGraphicFramePr>
          <p:xfrm>
            <a:off x="2133600" y="3937820"/>
            <a:ext cx="3529013" cy="501650"/>
          </p:xfrm>
          <a:graphic>
            <a:graphicData uri="http://schemas.openxmlformats.org/presentationml/2006/ole">
              <p:oleObj spid="_x0000_s3762180" name="Equation" r:id="rId3" imgW="2171700" imgH="304800" progId="Equation.DSMT4">
                <p:embed/>
              </p:oleObj>
            </a:graphicData>
          </a:graphic>
        </p:graphicFrame>
        <p:sp>
          <p:nvSpPr>
            <p:cNvPr id="36" name="Rectangle 35"/>
            <p:cNvSpPr/>
            <p:nvPr/>
          </p:nvSpPr>
          <p:spPr>
            <a:xfrm>
              <a:off x="304800" y="3169428"/>
              <a:ext cx="57912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Bef>
                  <a:spcPts val="1800"/>
                </a:spcBef>
              </a:pPr>
              <a:r>
                <a:rPr lang="en-US" sz="18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Only way to break gauge symmetry consistently is to </a:t>
              </a:r>
              <a:r>
                <a:rPr lang="en-US" sz="180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spontaneously break the symmetry of the vacuum:</a:t>
              </a:r>
              <a:endParaRPr lang="en-US" sz="1800" i="1" dirty="0" smtClean="0">
                <a:solidFill>
                  <a:srgbClr val="D00209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867400" y="4031497"/>
            <a:ext cx="29087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[ non-zero vacuum expectation value ]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2971800"/>
            <a:ext cx="2527743" cy="79873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333333">
                <a:alpha val="50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39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737439"/>
            <a:ext cx="9144000" cy="661962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612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rgbClr val="7F7F7F"/>
                </a:solidFill>
                <a:latin typeface="Trebuchet MS"/>
                <a:cs typeface="Trebuchet MS"/>
              </a:rPr>
              <a:t>The LHC is performing marvelously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 smtClean="0">
                <a:solidFill>
                  <a:srgbClr val="7F7F7F"/>
                </a:solidFill>
                <a:latin typeface="Trebuchet MS"/>
                <a:cs typeface="Trebuchet MS"/>
              </a:rPr>
              <a:t>What are the next steps?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grayscl/>
            <a:lum bright="15000"/>
          </a:blip>
          <a:srcRect b="922"/>
          <a:stretch>
            <a:fillRect/>
          </a:stretch>
        </p:blipFill>
        <p:spPr>
          <a:xfrm>
            <a:off x="1332760" y="2539424"/>
            <a:ext cx="6439640" cy="4028191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Where are we heading to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Next Steps at the LHC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One more year 8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TeV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, then shutdown in 2013/2014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 ~14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TeV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798" y="1808484"/>
            <a:ext cx="8629652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2012: LHC runs at 8 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 until October 2012 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  <a:sym typeface="Wingdings"/>
              </a:rPr>
              <a:t> ~15 fb</a:t>
            </a:r>
            <a:r>
              <a:rPr lang="en-US" sz="1800" baseline="300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  <a:sym typeface="Wingdings"/>
              </a:rPr>
              <a:t>−1</a:t>
            </a:r>
            <a:endParaRPr lang="en-US" sz="1800" baseline="30000" dirty="0" smtClean="0">
              <a:solidFill>
                <a:srgbClr val="404040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9" name="Picture 85" descr="peter_higgs"/>
          <p:cNvPicPr>
            <a:picLocks noChangeArrowheads="1"/>
          </p:cNvPicPr>
          <p:nvPr/>
        </p:nvPicPr>
        <p:blipFill>
          <a:blip r:embed="rId2"/>
          <a:srcRect r="12560"/>
          <a:stretch>
            <a:fillRect/>
          </a:stretch>
        </p:blipFill>
        <p:spPr bwMode="auto">
          <a:xfrm>
            <a:off x="7261985" y="1915310"/>
            <a:ext cx="1501015" cy="1966382"/>
          </a:xfrm>
          <a:prstGeom prst="rect">
            <a:avLst/>
          </a:prstGeom>
          <a:noFill/>
          <a:effectLst>
            <a:outerShdw blurRad="304800" dist="38100" dir="2700000">
              <a:srgbClr val="000000">
                <a:alpha val="34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304798" y="4743575"/>
            <a:ext cx="6781802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First Higgs &amp; SUSY results expected at ICHEP 12 (4</a:t>
            </a:r>
            <a:r>
              <a:rPr lang="en-US" sz="1800" baseline="300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th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 of July)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261985" y="4041605"/>
            <a:ext cx="1501015" cy="2359195"/>
            <a:chOff x="7046383" y="3991419"/>
            <a:chExt cx="1501015" cy="235919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46383" y="4012585"/>
              <a:ext cx="1501015" cy="2338029"/>
            </a:xfrm>
            <a:prstGeom prst="rect">
              <a:avLst/>
            </a:prstGeom>
            <a:effectLst>
              <a:outerShdw blurRad="165100" dist="38100" dir="2700000">
                <a:srgbClr val="000000">
                  <a:alpha val="43000"/>
                </a:srgbClr>
              </a:outerShdw>
            </a:effectLst>
          </p:spPr>
        </p:pic>
        <p:sp>
          <p:nvSpPr>
            <p:cNvPr id="17" name="TextBox 16"/>
            <p:cNvSpPr txBox="1"/>
            <p:nvPr/>
          </p:nvSpPr>
          <p:spPr>
            <a:xfrm>
              <a:off x="7078132" y="5594350"/>
              <a:ext cx="74630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50" dirty="0" smtClean="0">
                  <a:latin typeface="Trebuchet MS"/>
                  <a:cs typeface="Trebuchet MS"/>
                </a:rPr>
                <a:t>Mr. Higgs</a:t>
              </a:r>
              <a:endParaRPr lang="en-GB" sz="1050" dirty="0">
                <a:latin typeface="Trebuchet MS"/>
                <a:cs typeface="Trebuchet M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569701" y="3991419"/>
              <a:ext cx="73609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50" dirty="0" smtClean="0">
                  <a:latin typeface="Trebuchet MS"/>
                  <a:cs typeface="Trebuchet MS"/>
                </a:rPr>
                <a:t>Mr. SUSY</a:t>
              </a:r>
              <a:endParaRPr lang="en-GB" sz="1050" dirty="0">
                <a:latin typeface="Trebuchet MS"/>
                <a:cs typeface="Trebuchet MS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48507" y="2282540"/>
            <a:ext cx="6564527" cy="2365660"/>
            <a:chOff x="666750" y="2282540"/>
            <a:chExt cx="6564527" cy="2365660"/>
          </a:xfrm>
        </p:grpSpPr>
        <p:pic>
          <p:nvPicPr>
            <p:cNvPr id="12" name="Picture 11" descr="untitled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666750" y="2282540"/>
              <a:ext cx="3295650" cy="2365660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3657600" y="2724112"/>
              <a:ext cx="3573677" cy="16158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LHC on schedule. Current </a:t>
              </a:r>
              <a:r>
                <a:rPr lang="en-GB" sz="1400" b="1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2012 records:</a:t>
              </a:r>
            </a:p>
            <a:p>
              <a:pPr marL="179388" indent="-179388">
                <a:spcBef>
                  <a:spcPts val="6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peak </a:t>
              </a:r>
              <a:r>
                <a:rPr lang="en-GB" sz="1400" dirty="0" err="1" smtClean="0">
                  <a:solidFill>
                    <a:srgbClr val="7F7F7F"/>
                  </a:solidFill>
                  <a:latin typeface="Trebuchet MS"/>
                  <a:cs typeface="Trebuchet MS"/>
                </a:rPr>
                <a:t>Lumi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: 5.6</a:t>
              </a:r>
              <a:r>
                <a:rPr lang="en-GB" sz="1400" dirty="0" smtClean="0">
                  <a:solidFill>
                    <a:srgbClr val="7F7F7F"/>
                  </a:solidFill>
                  <a:latin typeface="ＭＳ ゴシック"/>
                  <a:ea typeface="ＭＳ ゴシック"/>
                  <a:cs typeface="ＭＳ ゴシック"/>
                </a:rPr>
                <a:t>×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10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33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 cm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2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s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1</a:t>
              </a:r>
            </a:p>
            <a:p>
              <a:pPr marL="179388" indent="-179388">
                <a:spcBef>
                  <a:spcPts val="3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#bunches: 1331</a:t>
              </a:r>
            </a:p>
            <a:p>
              <a:pPr marL="179388" indent="-179388">
                <a:spcBef>
                  <a:spcPts val="3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max. of 0.56 fb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1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 / week </a:t>
              </a:r>
            </a:p>
            <a:p>
              <a:pPr marL="179388" indent="-179388">
                <a:spcBef>
                  <a:spcPts val="3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max peak interactions / crossing: 44</a:t>
              </a:r>
            </a:p>
            <a:p>
              <a:pPr marL="179388" indent="-179388">
                <a:spcBef>
                  <a:spcPts val="300"/>
                </a:spcBef>
                <a:buFont typeface="Arial"/>
                <a:buChar char="•"/>
              </a:pP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max </a:t>
              </a:r>
              <a:r>
                <a:rPr lang="en-GB" sz="1400" dirty="0" err="1" smtClean="0">
                  <a:solidFill>
                    <a:srgbClr val="7F7F7F"/>
                  </a:solidFill>
                  <a:latin typeface="Trebuchet MS"/>
                  <a:cs typeface="Trebuchet MS"/>
                </a:rPr>
                <a:t>ave</a:t>
              </a:r>
              <a:r>
                <a:rPr lang="en-GB" sz="14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. interactions / crossing: 30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304798" y="5184187"/>
            <a:ext cx="6781802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2013/2014: repair and upgrade LHC to 13~14 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TeV</a:t>
            </a:r>
            <a:endParaRPr lang="en-US" sz="1800" dirty="0" smtClean="0">
              <a:solidFill>
                <a:srgbClr val="404040"/>
              </a:solidFill>
              <a:latin typeface="Trebuchet MS"/>
              <a:ea typeface="Arial" charset="0"/>
              <a:cs typeface="Trebuchet MS"/>
            </a:endParaRPr>
          </a:p>
          <a:p>
            <a:pPr marL="265113" lvl="0" indent="-265113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Then long run until ~2018, before further upgrade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68115" y="1991783"/>
            <a:ext cx="1310074" cy="3770263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en-GB" sz="23900" dirty="0" smtClean="0">
                <a:solidFill>
                  <a:srgbClr val="FF0000">
                    <a:alpha val="74000"/>
                  </a:srgbClr>
                </a:solidFill>
                <a:effectLst>
                  <a:glow rad="101600">
                    <a:schemeClr val="bg1">
                      <a:alpha val="75000"/>
                    </a:schemeClr>
                  </a:glow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rebuchet MS"/>
                <a:cs typeface="Trebuchet MS"/>
              </a:rPr>
              <a:t>?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5" grpId="0"/>
      <p:bldP spid="20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uture2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1438" y="2803525"/>
            <a:ext cx="5110536" cy="101784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6000" dirty="0" smtClean="0">
                <a:solidFill>
                  <a:prstClr val="white"/>
                </a:solidFill>
                <a:latin typeface="Lucida Calligraphy" charset="0"/>
              </a:rPr>
              <a:t>Conclusions</a:t>
            </a:r>
            <a:endParaRPr lang="en-GB" sz="6000" dirty="0">
              <a:solidFill>
                <a:prstClr val="white"/>
              </a:solidFill>
              <a:latin typeface="Lucida Calligraphy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TLAS_grafiti.jpg"/>
          <p:cNvPicPr>
            <a:picLocks noChangeAspect="1"/>
          </p:cNvPicPr>
          <p:nvPr/>
        </p:nvPicPr>
        <p:blipFill>
          <a:blip r:embed="rId3"/>
          <a:srcRect l="275" t="772" r="624" b="463"/>
          <a:stretch>
            <a:fillRect/>
          </a:stretch>
        </p:blipFill>
        <p:spPr>
          <a:xfrm>
            <a:off x="0" y="0"/>
            <a:ext cx="9144000" cy="6860679"/>
          </a:xfrm>
          <a:prstGeom prst="rect">
            <a:avLst/>
          </a:prstGeom>
        </p:spPr>
      </p:pic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349251" y="624416"/>
            <a:ext cx="8458200" cy="4273550"/>
          </a:xfrm>
          <a:prstGeom prst="roundRect">
            <a:avLst>
              <a:gd name="adj" fmla="val 16667"/>
            </a:avLst>
          </a:prstGeom>
          <a:solidFill>
            <a:schemeClr val="bg1">
              <a:alpha val="97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85800" y="2690285"/>
            <a:ext cx="8305800" cy="2437978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med"/>
          </a:ln>
          <a:effectLst/>
        </p:spPr>
        <p:txBody>
          <a:bodyPr wrap="square" lIns="90000" tIns="140400" rIns="90000" bIns="1404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000" kern="0" dirty="0" smtClean="0">
                <a:solidFill>
                  <a:srgbClr val="EB0007"/>
                </a:solidFill>
                <a:latin typeface="Trebuchet MS"/>
                <a:ea typeface="Arial" charset="0"/>
                <a:cs typeface="Trebuchet MS"/>
              </a:rPr>
              <a:t>The Higgs gives mass, but renders the Standard Model unstable  </a:t>
            </a:r>
          </a:p>
          <a:p>
            <a:pPr marL="265113" indent="-265113" defTabSz="914400" fontAlgn="auto"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New theories exist that can </a:t>
            </a:r>
            <a:r>
              <a:rPr lang="en-US" sz="1600" kern="0" dirty="0" err="1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stabilise</a:t>
            </a: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 the Standard Model Higgs</a:t>
            </a:r>
          </a:p>
          <a:p>
            <a:pPr marL="265113" indent="-265113" defTabSz="914400" fontAlgn="auto"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Some of these theories also explain dark matter, lead to grand unification, …</a:t>
            </a:r>
          </a:p>
          <a:p>
            <a:pPr marL="265113" indent="-265113" defTabSz="914400" fontAlgn="auto"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We are mining our data for their manifestations, but none have yet been observed</a:t>
            </a:r>
          </a:p>
          <a:p>
            <a:pPr marL="265113" indent="-265113" defTabSz="914400" fontAlgn="auto"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These results are corroborated by precision measurements </a:t>
            </a:r>
            <a:r>
              <a:rPr lang="en-US" sz="14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(also from the LHC)</a:t>
            </a:r>
            <a:endParaRPr lang="en-US" sz="1600" kern="0" dirty="0" smtClean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360363" defTabSz="914400" fontAlgn="auto"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600" kern="0" dirty="0" smtClean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10" name="Group 17"/>
          <p:cNvGrpSpPr/>
          <p:nvPr/>
        </p:nvGrpSpPr>
        <p:grpSpPr>
          <a:xfrm>
            <a:off x="685800" y="719668"/>
            <a:ext cx="7924800" cy="2007091"/>
            <a:chOff x="685800" y="1305983"/>
            <a:chExt cx="7924800" cy="2007091"/>
          </a:xfrm>
        </p:grpSpPr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685800" y="1305983"/>
              <a:ext cx="7924800" cy="20070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med"/>
            </a:ln>
            <a:effectLst/>
          </p:spPr>
          <p:txBody>
            <a:bodyPr wrap="square" lIns="90000" tIns="140400" rIns="90000" bIns="140400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660"/>
                </a:spcBef>
                <a:spcAft>
                  <a:spcPts val="0"/>
                </a:spcAft>
                <a:defRPr/>
              </a:pPr>
              <a:r>
                <a:rPr lang="en-US" sz="2000" kern="0" dirty="0" smtClean="0">
                  <a:solidFill>
                    <a:srgbClr val="EB0007"/>
                  </a:solidFill>
                  <a:latin typeface="Trebuchet MS"/>
                  <a:ea typeface="Arial" charset="0"/>
                  <a:cs typeface="Trebuchet MS"/>
                </a:rPr>
                <a:t>       </a:t>
              </a:r>
              <a:r>
                <a:rPr lang="en-US" sz="1000" kern="0" dirty="0" smtClean="0">
                  <a:solidFill>
                    <a:srgbClr val="EB0007"/>
                  </a:solidFill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US" sz="2000" kern="0" dirty="0" smtClean="0">
                  <a:solidFill>
                    <a:srgbClr val="EB0007"/>
                  </a:solidFill>
                  <a:latin typeface="Trebuchet MS"/>
                  <a:ea typeface="Arial" charset="0"/>
                  <a:cs typeface="Trebuchet MS"/>
                </a:rPr>
                <a:t>The experiments are chasing the last and most important        (and peculiar) particle of the Standard Model: the Higgs boson</a:t>
              </a:r>
              <a:endParaRPr lang="en-US" sz="2000" kern="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endParaRPr>
            </a:p>
            <a:p>
              <a:pPr marL="265113" indent="-265113" defTabSz="914400" fontAlgn="auto">
                <a:spcBef>
                  <a:spcPct val="5000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1600" kern="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So far, we managed to exclude Higgs masses between ~118 and ~127 (&lt; 600) GeV </a:t>
              </a:r>
            </a:p>
            <a:p>
              <a:pPr marL="265113" indent="-265113" defTabSz="914400" fontAlgn="auto">
                <a:spcBef>
                  <a:spcPct val="5000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1600" kern="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Precision data predict via virtual Higgs effects: </a:t>
              </a:r>
            </a:p>
            <a:p>
              <a:pPr marL="265113" indent="-265113" defTabSz="914400" fontAlgn="auto">
                <a:spcBef>
                  <a:spcPct val="5000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1600" kern="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Stability of the Standard Model up to the Planck mass requires </a:t>
              </a:r>
              <a:r>
                <a:rPr lang="en-US" sz="1600" i="1" kern="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M</a:t>
              </a:r>
              <a:r>
                <a:rPr lang="en-US" sz="1600" i="1" kern="0" baseline="-2500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H</a:t>
              </a:r>
              <a:r>
                <a:rPr lang="en-US" sz="1600" kern="0" dirty="0" smtClean="0">
                  <a:solidFill>
                    <a:srgbClr val="333333"/>
                  </a:solidFill>
                  <a:latin typeface="Trebuchet MS"/>
                  <a:ea typeface="Arial" charset="0"/>
                  <a:cs typeface="Trebuchet MS"/>
                </a:rPr>
                <a:t> &gt; ~127 GeV</a:t>
              </a:r>
            </a:p>
          </p:txBody>
        </p:sp>
        <p:graphicFrame>
          <p:nvGraphicFramePr>
            <p:cNvPr id="12" name="Object 2"/>
            <p:cNvGraphicFramePr>
              <a:graphicFrameLocks noChangeAspect="1"/>
            </p:cNvGraphicFramePr>
            <p:nvPr/>
          </p:nvGraphicFramePr>
          <p:xfrm>
            <a:off x="5402263" y="2516715"/>
            <a:ext cx="1474787" cy="355600"/>
          </p:xfrm>
          <a:graphic>
            <a:graphicData uri="http://schemas.openxmlformats.org/presentationml/2006/ole">
              <p:oleObj spid="_x0000_s3706882" name="Equation" r:id="rId4" imgW="1104900" imgH="266700" progId="Equation.DSMT4">
                <p:embed/>
              </p:oleObj>
            </a:graphicData>
          </a:graphic>
        </p:graphicFrame>
      </p:grpSp>
      <p:sp>
        <p:nvSpPr>
          <p:cNvPr id="13" name="TextBox 12"/>
          <p:cNvSpPr txBox="1"/>
          <p:nvPr/>
        </p:nvSpPr>
        <p:spPr>
          <a:xfrm>
            <a:off x="0" y="5105400"/>
            <a:ext cx="9144000" cy="480568"/>
          </a:xfrm>
          <a:prstGeom prst="rect">
            <a:avLst/>
          </a:prstGeom>
          <a:solidFill>
            <a:srgbClr val="CCFF00"/>
          </a:solidFill>
        </p:spPr>
        <p:txBody>
          <a:bodyPr wrap="square" tIns="93600" bIns="108000" rtlCol="0">
            <a:spAutoFit/>
          </a:bodyPr>
          <a:lstStyle/>
          <a:p>
            <a:pPr algn="ctr"/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We are participating in the largest experiments ever built by mankind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5585968"/>
            <a:ext cx="9144000" cy="757567"/>
          </a:xfrm>
          <a:prstGeom prst="rect">
            <a:avLst/>
          </a:prstGeom>
          <a:solidFill>
            <a:srgbClr val="FFFF00"/>
          </a:solidFill>
        </p:spPr>
        <p:txBody>
          <a:bodyPr wrap="square" tIns="93600" bIns="108000" rtlCol="0">
            <a:spAutoFit/>
          </a:bodyPr>
          <a:lstStyle/>
          <a:p>
            <a:pPr algn="ctr"/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It is our responsibility to work hard, be patient and humble, </a:t>
            </a:r>
          </a:p>
          <a:p>
            <a:pPr algn="ctr"/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in order to observe and interpret Nature as it reveals itself to us</a:t>
            </a:r>
            <a:endParaRPr lang="en-GB" sz="18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5" name="Trapezoid 14"/>
          <p:cNvSpPr>
            <a:spLocks/>
          </p:cNvSpPr>
          <p:nvPr/>
        </p:nvSpPr>
        <p:spPr>
          <a:xfrm rot="18928662">
            <a:off x="-591564" y="348882"/>
            <a:ext cx="2514600" cy="609600"/>
          </a:xfrm>
          <a:prstGeom prst="trapezoid">
            <a:avLst>
              <a:gd name="adj" fmla="val 99713"/>
            </a:avLst>
          </a:prstGeom>
          <a:solidFill>
            <a:srgbClr val="CFFF01"/>
          </a:solidFill>
          <a:ln>
            <a:noFill/>
          </a:ln>
          <a:effectLst>
            <a:outerShdw blurRad="2032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187200" rtlCol="0" anchor="ctr"/>
          <a:lstStyle/>
          <a:p>
            <a:pPr marL="719138" indent="-454025" algn="ctr" defTabSz="914400">
              <a:lnSpc>
                <a:spcPct val="110000"/>
              </a:lnSpc>
              <a:spcBef>
                <a:spcPct val="50000"/>
              </a:spcBef>
            </a:pPr>
            <a:r>
              <a:rPr lang="en-GB" i="1" dirty="0" smtClean="0">
                <a:solidFill>
                  <a:srgbClr val="000000"/>
                </a:solidFill>
                <a:latin typeface="Trebuchet MS"/>
                <a:cs typeface="Trebuchet MS"/>
              </a:rPr>
              <a:t>Summary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3" grpId="0" animBg="1"/>
      <p:bldP spid="14" grpId="0" animBg="1"/>
      <p:bldP spid="15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2895600"/>
            <a:ext cx="2039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Spare slides…</a:t>
            </a:r>
            <a:endParaRPr lang="en-GB" dirty="0">
              <a:solidFill>
                <a:schemeClr val="bg1">
                  <a:lumMod val="6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41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Particle Physics Scales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69" name="Rectangle 145"/>
          <p:cNvSpPr>
            <a:spLocks noChangeArrowheads="1"/>
          </p:cNvSpPr>
          <p:nvPr/>
        </p:nvSpPr>
        <p:spPr bwMode="auto">
          <a:xfrm>
            <a:off x="1" y="1295400"/>
            <a:ext cx="9144000" cy="4572000"/>
          </a:xfrm>
          <a:prstGeom prst="rect">
            <a:avLst/>
          </a:prstGeom>
          <a:solidFill>
            <a:srgbClr val="FFFFFF">
              <a:alpha val="91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2" name="Group 70"/>
          <p:cNvGrpSpPr/>
          <p:nvPr/>
        </p:nvGrpSpPr>
        <p:grpSpPr>
          <a:xfrm>
            <a:off x="1588" y="1447800"/>
            <a:ext cx="8937625" cy="2895600"/>
            <a:chOff x="0" y="2743200"/>
            <a:chExt cx="8937625" cy="2895600"/>
          </a:xfrm>
          <a:effectLst/>
        </p:grpSpPr>
        <p:pic>
          <p:nvPicPr>
            <p:cNvPr id="72" name="Picture 76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943" t="26376" r="7489" b="36444"/>
            <a:stretch>
              <a:fillRect/>
            </a:stretch>
          </p:blipFill>
          <p:spPr bwMode="auto">
            <a:xfrm>
              <a:off x="0" y="3124200"/>
              <a:ext cx="8937625" cy="190182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outerShdw blurRad="177800" dist="38100" dir="2700000">
                <a:srgbClr val="000000">
                  <a:alpha val="11000"/>
                </a:srgbClr>
              </a:outerShdw>
            </a:effectLst>
          </p:spPr>
        </p:pic>
        <p:pic>
          <p:nvPicPr>
            <p:cNvPr id="73" name="Picture 77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943" t="60701" r="81857" b="24683"/>
            <a:stretch>
              <a:fillRect/>
            </a:stretch>
          </p:blipFill>
          <p:spPr bwMode="auto">
            <a:xfrm>
              <a:off x="1588" y="4891088"/>
              <a:ext cx="1169987" cy="7477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sp>
          <p:nvSpPr>
            <p:cNvPr id="74" name="Text Box 80"/>
            <p:cNvSpPr txBox="1">
              <a:spLocks noChangeArrowheads="1"/>
            </p:cNvSpPr>
            <p:nvPr/>
          </p:nvSpPr>
          <p:spPr bwMode="auto">
            <a:xfrm>
              <a:off x="2339453" y="3469265"/>
              <a:ext cx="1467666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smtClean="0">
                  <a:latin typeface="Trebuchet MS"/>
                  <a:cs typeface="Trebuchet MS"/>
                </a:rPr>
                <a:t>10</a:t>
              </a:r>
              <a:r>
                <a:rPr lang="en-GB" sz="1600" baseline="30000" dirty="0" smtClean="0">
                  <a:latin typeface="Trebuchet MS"/>
                  <a:ea typeface="Arial" charset="0"/>
                  <a:cs typeface="Trebuchet MS"/>
                </a:rPr>
                <a:t>−9</a:t>
              </a:r>
              <a:r>
                <a:rPr lang="en-GB" sz="1600" dirty="0" smtClean="0">
                  <a:latin typeface="Trebuchet MS"/>
                  <a:ea typeface="Arial" charset="0"/>
                  <a:cs typeface="Trebuchet MS"/>
                </a:rPr>
                <a:t> − 10</a:t>
              </a:r>
              <a:r>
                <a:rPr lang="en-GB" sz="1600" baseline="30000" dirty="0" smtClean="0">
                  <a:latin typeface="Trebuchet MS"/>
                  <a:ea typeface="Arial" charset="0"/>
                  <a:cs typeface="Trebuchet MS"/>
                </a:rPr>
                <a:t>−8</a:t>
              </a:r>
              <a:r>
                <a:rPr lang="en-GB" sz="1600" dirty="0" smtClean="0"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GB" sz="1600" dirty="0">
                  <a:latin typeface="Trebuchet MS"/>
                  <a:ea typeface="Arial" charset="0"/>
                  <a:cs typeface="Trebuchet MS"/>
                </a:rPr>
                <a:t>cm</a:t>
              </a:r>
            </a:p>
          </p:txBody>
        </p:sp>
        <p:sp>
          <p:nvSpPr>
            <p:cNvPr id="75" name="Text Box 81"/>
            <p:cNvSpPr txBox="1">
              <a:spLocks noChangeArrowheads="1"/>
            </p:cNvSpPr>
            <p:nvPr/>
          </p:nvSpPr>
          <p:spPr bwMode="auto">
            <a:xfrm>
              <a:off x="3922715" y="3328458"/>
              <a:ext cx="981756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smtClean="0">
                  <a:latin typeface="Trebuchet MS"/>
                  <a:cs typeface="Trebuchet MS"/>
                </a:rPr>
                <a:t>10</a:t>
              </a:r>
              <a:r>
                <a:rPr lang="en-GB" sz="1600" baseline="30000" dirty="0" smtClean="0">
                  <a:latin typeface="Trebuchet MS"/>
                  <a:ea typeface="Arial" charset="0"/>
                  <a:cs typeface="Trebuchet MS"/>
                </a:rPr>
                <a:t>−13</a:t>
              </a:r>
              <a:r>
                <a:rPr lang="en-GB" sz="1600" dirty="0" smtClean="0"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GB" sz="1600" dirty="0">
                  <a:latin typeface="Trebuchet MS"/>
                  <a:ea typeface="Arial" charset="0"/>
                  <a:cs typeface="Trebuchet MS"/>
                </a:rPr>
                <a:t>cm</a:t>
              </a:r>
            </a:p>
          </p:txBody>
        </p:sp>
        <p:sp>
          <p:nvSpPr>
            <p:cNvPr id="76" name="Text Box 82"/>
            <p:cNvSpPr txBox="1">
              <a:spLocks noChangeArrowheads="1"/>
            </p:cNvSpPr>
            <p:nvPr/>
          </p:nvSpPr>
          <p:spPr bwMode="auto">
            <a:xfrm>
              <a:off x="5522917" y="3058583"/>
              <a:ext cx="981756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smtClean="0">
                  <a:latin typeface="Trebuchet MS"/>
                  <a:cs typeface="Trebuchet MS"/>
                </a:rPr>
                <a:t>10</a:t>
              </a:r>
              <a:r>
                <a:rPr lang="en-GB" sz="1600" baseline="30000" dirty="0" smtClean="0">
                  <a:latin typeface="Trebuchet MS"/>
                  <a:ea typeface="Arial" charset="0"/>
                  <a:cs typeface="Trebuchet MS"/>
                </a:rPr>
                <a:t>−14</a:t>
              </a:r>
              <a:r>
                <a:rPr lang="en-GB" sz="1600" dirty="0" smtClean="0"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GB" sz="1600" dirty="0">
                  <a:latin typeface="Trebuchet MS"/>
                  <a:ea typeface="Arial" charset="0"/>
                  <a:cs typeface="Trebuchet MS"/>
                </a:rPr>
                <a:t>cm</a:t>
              </a:r>
            </a:p>
          </p:txBody>
        </p:sp>
        <p:sp>
          <p:nvSpPr>
            <p:cNvPr id="77" name="Text Box 83"/>
            <p:cNvSpPr txBox="1">
              <a:spLocks noChangeArrowheads="1"/>
            </p:cNvSpPr>
            <p:nvPr/>
          </p:nvSpPr>
          <p:spPr bwMode="auto">
            <a:xfrm>
              <a:off x="7290327" y="2743200"/>
              <a:ext cx="1252463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solidFill>
                    <a:srgbClr val="D00209"/>
                  </a:solidFill>
                  <a:latin typeface="Trebuchet MS"/>
                  <a:cs typeface="Trebuchet MS"/>
                </a:rPr>
                <a:t>&lt; </a:t>
              </a:r>
              <a:r>
                <a:rPr lang="en-GB" sz="160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10</a:t>
              </a:r>
              <a:r>
                <a:rPr lang="en-GB" sz="1600" baseline="300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−17</a:t>
              </a:r>
              <a:r>
                <a:rPr lang="en-GB" sz="16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 cm ?</a:t>
              </a:r>
              <a:endParaRPr lang="en-GB" sz="16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endParaRPr>
            </a:p>
          </p:txBody>
        </p:sp>
        <p:sp>
          <p:nvSpPr>
            <p:cNvPr id="78" name="Text Box 84"/>
            <p:cNvSpPr txBox="1">
              <a:spLocks noChangeArrowheads="1"/>
            </p:cNvSpPr>
            <p:nvPr/>
          </p:nvSpPr>
          <p:spPr bwMode="auto">
            <a:xfrm>
              <a:off x="1232963" y="3744913"/>
              <a:ext cx="1478420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latin typeface="Trebuchet MS"/>
                  <a:cs typeface="Trebuchet MS"/>
                </a:rPr>
                <a:t>10</a:t>
              </a:r>
              <a:r>
                <a:rPr lang="en-GB" sz="1600" baseline="30000" dirty="0">
                  <a:latin typeface="Trebuchet MS"/>
                  <a:ea typeface="Arial" charset="0"/>
                  <a:cs typeface="Trebuchet MS"/>
                </a:rPr>
                <a:t>–</a:t>
              </a:r>
              <a:r>
                <a:rPr lang="en-GB" sz="1600" baseline="30000" dirty="0" smtClean="0">
                  <a:latin typeface="Trebuchet MS"/>
                  <a:ea typeface="Arial" charset="0"/>
                  <a:cs typeface="Trebuchet MS"/>
                </a:rPr>
                <a:t>9</a:t>
              </a:r>
              <a:r>
                <a:rPr lang="en-GB" sz="1600" dirty="0" smtClean="0">
                  <a:latin typeface="Trebuchet MS"/>
                  <a:ea typeface="Arial" charset="0"/>
                  <a:cs typeface="Trebuchet MS"/>
                </a:rPr>
                <a:t> − 10</a:t>
              </a:r>
              <a:r>
                <a:rPr lang="en-GB" sz="1600" baseline="30000" dirty="0" smtClean="0">
                  <a:latin typeface="Trebuchet MS"/>
                  <a:ea typeface="Arial" charset="0"/>
                  <a:cs typeface="Trebuchet MS"/>
                </a:rPr>
                <a:t>−7</a:t>
              </a:r>
              <a:r>
                <a:rPr lang="en-GB" sz="1600" dirty="0" smtClean="0">
                  <a:latin typeface="Trebuchet MS"/>
                  <a:ea typeface="Arial" charset="0"/>
                  <a:cs typeface="Trebuchet MS"/>
                </a:rPr>
                <a:t> </a:t>
              </a:r>
              <a:r>
                <a:rPr lang="en-GB" sz="1600" dirty="0">
                  <a:latin typeface="Trebuchet MS"/>
                  <a:ea typeface="Arial" charset="0"/>
                  <a:cs typeface="Trebuchet MS"/>
                </a:rPr>
                <a:t>cm</a:t>
              </a:r>
            </a:p>
          </p:txBody>
        </p:sp>
      </p:grpSp>
      <p:sp>
        <p:nvSpPr>
          <p:cNvPr id="79" name="Text Box 78"/>
          <p:cNvSpPr txBox="1">
            <a:spLocks noChangeArrowheads="1"/>
          </p:cNvSpPr>
          <p:nvPr/>
        </p:nvSpPr>
        <p:spPr bwMode="auto">
          <a:xfrm>
            <a:off x="1283629" y="3614172"/>
            <a:ext cx="7203324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800" dirty="0" smtClean="0">
                <a:latin typeface="Trebuchet MS"/>
                <a:cs typeface="Trebuchet MS"/>
              </a:rPr>
              <a:t>molecule      atom           nucleus         proton/neutron           quark</a:t>
            </a:r>
            <a:endParaRPr lang="en-GB" sz="1800" dirty="0">
              <a:latin typeface="Trebuchet MS"/>
              <a:cs typeface="Trebuchet MS"/>
            </a:endParaRPr>
          </a:p>
        </p:txBody>
      </p:sp>
      <p:graphicFrame>
        <p:nvGraphicFramePr>
          <p:cNvPr id="109571" name="Object 3"/>
          <p:cNvGraphicFramePr>
            <a:graphicFrameLocks noChangeAspect="1"/>
          </p:cNvGraphicFramePr>
          <p:nvPr/>
        </p:nvGraphicFramePr>
        <p:xfrm>
          <a:off x="2179223" y="4572000"/>
          <a:ext cx="4789487" cy="841375"/>
        </p:xfrm>
        <a:graphic>
          <a:graphicData uri="http://schemas.openxmlformats.org/presentationml/2006/ole">
            <p:oleObj spid="_x0000_s4169730" name="Equation" r:id="rId4" imgW="2540000" imgH="444500" progId="Equation.DSMT4">
              <p:embed/>
            </p:oleObj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682585" y="5257800"/>
            <a:ext cx="109517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 = </a:t>
            </a:r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atto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= 10</a:t>
            </a:r>
            <a:r>
              <a:rPr lang="en-GB" sz="10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−18</a:t>
            </a:r>
            <a:endParaRPr lang="en-GB" sz="1000" baseline="30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9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9" grpId="0"/>
      <p:bldP spid="15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10"/>
          <p:cNvSpPr>
            <a:spLocks noChangeArrowheads="1"/>
          </p:cNvSpPr>
          <p:nvPr/>
        </p:nvSpPr>
        <p:spPr bwMode="auto">
          <a:xfrm>
            <a:off x="1466850" y="1673225"/>
            <a:ext cx="6165850" cy="4230688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44" name="Text Box 57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Standard Model consists of 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24 elementary matter particles and 3 forces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45" name="Text Box 58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51" name="AutoShape 12"/>
          <p:cNvSpPr>
            <a:spLocks noChangeArrowheads="1"/>
          </p:cNvSpPr>
          <p:nvPr/>
        </p:nvSpPr>
        <p:spPr bwMode="auto">
          <a:xfrm>
            <a:off x="341313" y="3363913"/>
            <a:ext cx="8416925" cy="944562"/>
          </a:xfrm>
          <a:prstGeom prst="roundRect">
            <a:avLst>
              <a:gd name="adj" fmla="val 16667"/>
            </a:avLst>
          </a:prstGeom>
          <a:solidFill>
            <a:srgbClr val="003399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2" name="Oval 13"/>
          <p:cNvSpPr>
            <a:spLocks noChangeArrowheads="1"/>
          </p:cNvSpPr>
          <p:nvPr/>
        </p:nvSpPr>
        <p:spPr bwMode="auto">
          <a:xfrm>
            <a:off x="3830638" y="3562350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53" name="Object 14"/>
          <p:cNvGraphicFramePr>
            <a:graphicFrameLocks noChangeAspect="1"/>
          </p:cNvGraphicFramePr>
          <p:nvPr/>
        </p:nvGraphicFramePr>
        <p:xfrm>
          <a:off x="3844925" y="3619500"/>
          <a:ext cx="579438" cy="412750"/>
        </p:xfrm>
        <a:graphic>
          <a:graphicData uri="http://schemas.openxmlformats.org/presentationml/2006/ole">
            <p:oleObj spid="_x0000_s4099074" name="Equation" r:id="rId3" imgW="266400" imgH="190440" progId="Equation.DSMT4">
              <p:embed/>
            </p:oleObj>
          </a:graphicData>
        </a:graphic>
      </p:graphicFrame>
      <p:sp>
        <p:nvSpPr>
          <p:cNvPr id="54" name="Oval 15"/>
          <p:cNvSpPr>
            <a:spLocks noChangeArrowheads="1"/>
          </p:cNvSpPr>
          <p:nvPr/>
        </p:nvSpPr>
        <p:spPr bwMode="auto">
          <a:xfrm>
            <a:off x="2025650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5" name="Oval 16"/>
          <p:cNvSpPr>
            <a:spLocks noChangeArrowheads="1"/>
          </p:cNvSpPr>
          <p:nvPr/>
        </p:nvSpPr>
        <p:spPr bwMode="auto">
          <a:xfrm>
            <a:off x="4730750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6" name="Oval 17"/>
          <p:cNvSpPr>
            <a:spLocks noChangeArrowheads="1"/>
          </p:cNvSpPr>
          <p:nvPr/>
        </p:nvSpPr>
        <p:spPr bwMode="auto">
          <a:xfrm>
            <a:off x="6530975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7" name="AutoShape 18"/>
          <p:cNvSpPr>
            <a:spLocks noChangeArrowheads="1"/>
          </p:cNvSpPr>
          <p:nvPr/>
        </p:nvSpPr>
        <p:spPr bwMode="auto">
          <a:xfrm>
            <a:off x="341313" y="2066925"/>
            <a:ext cx="8416925" cy="944563"/>
          </a:xfrm>
          <a:prstGeom prst="roundRect">
            <a:avLst>
              <a:gd name="adj" fmla="val 16667"/>
            </a:avLst>
          </a:prstGeom>
          <a:solidFill>
            <a:srgbClr val="D52929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8" name="Oval 19"/>
          <p:cNvSpPr>
            <a:spLocks noChangeArrowheads="1"/>
          </p:cNvSpPr>
          <p:nvPr/>
        </p:nvSpPr>
        <p:spPr bwMode="auto">
          <a:xfrm>
            <a:off x="5761038" y="2257425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9" name="Oval 20"/>
          <p:cNvSpPr>
            <a:spLocks noChangeArrowheads="1"/>
          </p:cNvSpPr>
          <p:nvPr/>
        </p:nvSpPr>
        <p:spPr bwMode="auto">
          <a:xfrm>
            <a:off x="2835275" y="2257425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60" name="Object 21"/>
          <p:cNvGraphicFramePr>
            <a:graphicFrameLocks noChangeAspect="1"/>
          </p:cNvGraphicFramePr>
          <p:nvPr/>
        </p:nvGraphicFramePr>
        <p:xfrm>
          <a:off x="2982913" y="2338388"/>
          <a:ext cx="277812" cy="371475"/>
        </p:xfrm>
        <a:graphic>
          <a:graphicData uri="http://schemas.openxmlformats.org/presentationml/2006/ole">
            <p:oleObj spid="_x0000_s4099075" name="Equation" r:id="rId4" imgW="114300" imgH="152400" progId="Equation.DSMT4">
              <p:embed/>
            </p:oleObj>
          </a:graphicData>
        </a:graphic>
      </p:graphicFrame>
      <p:graphicFrame>
        <p:nvGraphicFramePr>
          <p:cNvPr id="61" name="Object 22"/>
          <p:cNvGraphicFramePr>
            <a:graphicFrameLocks noChangeAspect="1"/>
          </p:cNvGraphicFramePr>
          <p:nvPr/>
        </p:nvGraphicFramePr>
        <p:xfrm>
          <a:off x="5895975" y="2347913"/>
          <a:ext cx="339725" cy="433387"/>
        </p:xfrm>
        <a:graphic>
          <a:graphicData uri="http://schemas.openxmlformats.org/presentationml/2006/ole">
            <p:oleObj spid="_x0000_s4099076" name="Equation" r:id="rId5" imgW="139680" imgH="177480" progId="Equation.DSMT4">
              <p:embed/>
            </p:oleObj>
          </a:graphicData>
        </a:graphic>
      </p:graphicFrame>
      <p:graphicFrame>
        <p:nvGraphicFramePr>
          <p:cNvPr id="62" name="Object 23"/>
          <p:cNvGraphicFramePr>
            <a:graphicFrameLocks noChangeAspect="1"/>
          </p:cNvGraphicFramePr>
          <p:nvPr/>
        </p:nvGraphicFramePr>
        <p:xfrm>
          <a:off x="2160588" y="3668713"/>
          <a:ext cx="339725" cy="401637"/>
        </p:xfrm>
        <a:graphic>
          <a:graphicData uri="http://schemas.openxmlformats.org/presentationml/2006/ole">
            <p:oleObj spid="_x0000_s4099077" name="Equation" r:id="rId6" imgW="139700" imgH="165100" progId="Equation.DSMT4">
              <p:embed/>
            </p:oleObj>
          </a:graphicData>
        </a:graphic>
      </p:graphicFrame>
      <p:graphicFrame>
        <p:nvGraphicFramePr>
          <p:cNvPr id="63" name="Object 24"/>
          <p:cNvGraphicFramePr>
            <a:graphicFrameLocks noChangeAspect="1"/>
          </p:cNvGraphicFramePr>
          <p:nvPr/>
        </p:nvGraphicFramePr>
        <p:xfrm>
          <a:off x="4824413" y="3609975"/>
          <a:ext cx="441325" cy="414338"/>
        </p:xfrm>
        <a:graphic>
          <a:graphicData uri="http://schemas.openxmlformats.org/presentationml/2006/ole">
            <p:oleObj spid="_x0000_s4099078" name="Equation" r:id="rId7" imgW="203040" imgH="190440" progId="Equation.DSMT4">
              <p:embed/>
            </p:oleObj>
          </a:graphicData>
        </a:graphic>
      </p:graphicFrame>
      <p:sp>
        <p:nvSpPr>
          <p:cNvPr id="65" name="AutoShape 26"/>
          <p:cNvSpPr>
            <a:spLocks noChangeArrowheads="1"/>
          </p:cNvSpPr>
          <p:nvPr/>
        </p:nvSpPr>
        <p:spPr bwMode="auto">
          <a:xfrm>
            <a:off x="341313" y="4645025"/>
            <a:ext cx="8416925" cy="944563"/>
          </a:xfrm>
          <a:prstGeom prst="roundRect">
            <a:avLst>
              <a:gd name="adj" fmla="val 16667"/>
            </a:avLst>
          </a:prstGeom>
          <a:solidFill>
            <a:srgbClr val="333333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6" name="Oval 27"/>
          <p:cNvSpPr>
            <a:spLocks noChangeArrowheads="1"/>
          </p:cNvSpPr>
          <p:nvPr/>
        </p:nvSpPr>
        <p:spPr bwMode="auto">
          <a:xfrm>
            <a:off x="4287838" y="4840288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7" name="Oval 28"/>
          <p:cNvSpPr>
            <a:spLocks noChangeArrowheads="1"/>
          </p:cNvSpPr>
          <p:nvPr/>
        </p:nvSpPr>
        <p:spPr bwMode="auto">
          <a:xfrm>
            <a:off x="4287838" y="4843463"/>
            <a:ext cx="579437" cy="568325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68" name="Object 29"/>
          <p:cNvGraphicFramePr>
            <a:graphicFrameLocks noChangeAspect="1"/>
          </p:cNvGraphicFramePr>
          <p:nvPr/>
        </p:nvGraphicFramePr>
        <p:xfrm>
          <a:off x="4352925" y="4903788"/>
          <a:ext cx="461963" cy="409575"/>
        </p:xfrm>
        <a:graphic>
          <a:graphicData uri="http://schemas.openxmlformats.org/presentationml/2006/ole">
            <p:oleObj spid="_x0000_s4099079" name="Equation" r:id="rId8" imgW="215640" imgH="190440" progId="Equation.DSMT4">
              <p:embed/>
            </p:oleObj>
          </a:graphicData>
        </a:graphic>
      </p:graphicFrame>
      <p:graphicFrame>
        <p:nvGraphicFramePr>
          <p:cNvPr id="69" name="Object 30"/>
          <p:cNvGraphicFramePr>
            <a:graphicFrameLocks noChangeAspect="1"/>
          </p:cNvGraphicFramePr>
          <p:nvPr/>
        </p:nvGraphicFramePr>
        <p:xfrm>
          <a:off x="554038" y="2130425"/>
          <a:ext cx="1751012" cy="803275"/>
        </p:xfrm>
        <a:graphic>
          <a:graphicData uri="http://schemas.openxmlformats.org/presentationml/2006/ole">
            <p:oleObj spid="_x0000_s4099080" name="Equation" r:id="rId9" imgW="1168400" imgH="533400" progId="Equation.DSMT4">
              <p:embed/>
            </p:oleObj>
          </a:graphicData>
        </a:graphic>
      </p:graphicFrame>
      <p:graphicFrame>
        <p:nvGraphicFramePr>
          <p:cNvPr id="70" name="Object 31"/>
          <p:cNvGraphicFramePr>
            <a:graphicFrameLocks noChangeAspect="1"/>
          </p:cNvGraphicFramePr>
          <p:nvPr/>
        </p:nvGraphicFramePr>
        <p:xfrm>
          <a:off x="7005638" y="2185988"/>
          <a:ext cx="1465262" cy="744537"/>
        </p:xfrm>
        <a:graphic>
          <a:graphicData uri="http://schemas.openxmlformats.org/presentationml/2006/ole">
            <p:oleObj spid="_x0000_s4099081" name="Equation" r:id="rId10" imgW="977900" imgH="495300" progId="Equation.DSMT4">
              <p:embed/>
            </p:oleObj>
          </a:graphicData>
        </a:graphic>
      </p:graphicFrame>
      <p:sp>
        <p:nvSpPr>
          <p:cNvPr id="71" name="Text Box 32"/>
          <p:cNvSpPr txBox="1">
            <a:spLocks noChangeArrowheads="1"/>
          </p:cNvSpPr>
          <p:nvPr/>
        </p:nvSpPr>
        <p:spPr bwMode="auto">
          <a:xfrm>
            <a:off x="3267075" y="1649413"/>
            <a:ext cx="2249488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D62A2A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 smtClean="0">
                <a:solidFill>
                  <a:srgbClr val="D62A2A"/>
                </a:solidFill>
                <a:latin typeface="Trebuchet MS"/>
                <a:cs typeface="Trebuchet MS"/>
              </a:rPr>
              <a:t>Matter particles</a:t>
            </a:r>
            <a:endParaRPr lang="en-GB" sz="1600" b="1" dirty="0">
              <a:solidFill>
                <a:srgbClr val="D62A2A"/>
              </a:solidFill>
              <a:latin typeface="Trebuchet MS"/>
              <a:cs typeface="Trebuchet MS"/>
            </a:endParaRPr>
          </a:p>
        </p:txBody>
      </p:sp>
      <p:sp>
        <p:nvSpPr>
          <p:cNvPr id="72" name="Text Box 33"/>
          <p:cNvSpPr txBox="1">
            <a:spLocks noChangeArrowheads="1"/>
          </p:cNvSpPr>
          <p:nvPr/>
        </p:nvSpPr>
        <p:spPr bwMode="auto">
          <a:xfrm>
            <a:off x="6189663" y="1649413"/>
            <a:ext cx="2520950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D62A2A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smtClean="0">
                <a:solidFill>
                  <a:srgbClr val="D62A2A"/>
                </a:solidFill>
                <a:latin typeface="Trebuchet MS"/>
                <a:cs typeface="Trebuchet MS"/>
              </a:rPr>
              <a:t>Organised in 3 families</a:t>
            </a:r>
            <a:endParaRPr lang="en-GB" sz="1600">
              <a:solidFill>
                <a:srgbClr val="D62A2A"/>
              </a:solidFill>
              <a:latin typeface="Trebuchet MS"/>
              <a:cs typeface="Trebuchet MS"/>
            </a:endParaRPr>
          </a:p>
        </p:txBody>
      </p:sp>
      <p:sp>
        <p:nvSpPr>
          <p:cNvPr id="73" name="Text Box 34"/>
          <p:cNvSpPr txBox="1">
            <a:spLocks noChangeArrowheads="1"/>
          </p:cNvSpPr>
          <p:nvPr/>
        </p:nvSpPr>
        <p:spPr bwMode="auto">
          <a:xfrm>
            <a:off x="5067300" y="2079625"/>
            <a:ext cx="87852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6 Quarks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4" name="Text Box 35"/>
          <p:cNvSpPr txBox="1">
            <a:spLocks noChangeArrowheads="1"/>
          </p:cNvSpPr>
          <p:nvPr/>
        </p:nvSpPr>
        <p:spPr bwMode="auto">
          <a:xfrm>
            <a:off x="3306763" y="2079625"/>
            <a:ext cx="946603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6 Leptons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5" name="Text Box 36"/>
          <p:cNvSpPr txBox="1">
            <a:spLocks noChangeArrowheads="1"/>
          </p:cNvSpPr>
          <p:nvPr/>
        </p:nvSpPr>
        <p:spPr bwMode="auto">
          <a:xfrm>
            <a:off x="3267075" y="2954338"/>
            <a:ext cx="2251075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00339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smtClean="0">
                <a:solidFill>
                  <a:srgbClr val="003399"/>
                </a:solidFill>
                <a:latin typeface="Trebuchet MS"/>
                <a:cs typeface="Trebuchet MS"/>
              </a:rPr>
              <a:t>Force quanta</a:t>
            </a:r>
            <a:endParaRPr lang="en-GB" sz="1600" b="1">
              <a:solidFill>
                <a:srgbClr val="003399"/>
              </a:solidFill>
              <a:latin typeface="Trebuchet MS"/>
              <a:cs typeface="Trebuchet MS"/>
            </a:endParaRPr>
          </a:p>
        </p:txBody>
      </p:sp>
      <p:sp>
        <p:nvSpPr>
          <p:cNvPr id="76" name="Text Box 37"/>
          <p:cNvSpPr txBox="1">
            <a:spLocks noChangeArrowheads="1"/>
          </p:cNvSpPr>
          <p:nvPr/>
        </p:nvSpPr>
        <p:spPr bwMode="auto">
          <a:xfrm>
            <a:off x="6191250" y="2954338"/>
            <a:ext cx="2520950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00339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smtClean="0">
                <a:solidFill>
                  <a:srgbClr val="003399"/>
                </a:solidFill>
                <a:latin typeface="Trebuchet MS"/>
                <a:cs typeface="Trebuchet MS"/>
              </a:rPr>
              <a:t>Distinguishing 3 forces</a:t>
            </a:r>
            <a:endParaRPr lang="en-GB" sz="1600">
              <a:solidFill>
                <a:srgbClr val="003399"/>
              </a:solidFill>
              <a:latin typeface="Trebuchet MS"/>
              <a:cs typeface="Trebuchet MS"/>
            </a:endParaRPr>
          </a:p>
        </p:txBody>
      </p:sp>
      <p:sp>
        <p:nvSpPr>
          <p:cNvPr id="77" name="Text Box 38"/>
          <p:cNvSpPr txBox="1">
            <a:spLocks noChangeArrowheads="1"/>
          </p:cNvSpPr>
          <p:nvPr/>
        </p:nvSpPr>
        <p:spPr bwMode="auto">
          <a:xfrm>
            <a:off x="1376363" y="3384550"/>
            <a:ext cx="71904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Photon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8" name="Text Box 39"/>
          <p:cNvSpPr txBox="1">
            <a:spLocks noChangeArrowheads="1"/>
          </p:cNvSpPr>
          <p:nvPr/>
        </p:nvSpPr>
        <p:spPr bwMode="auto">
          <a:xfrm>
            <a:off x="2592388" y="3384550"/>
            <a:ext cx="1314567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3 weak bosons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79" name="Text Box 40"/>
          <p:cNvSpPr txBox="1">
            <a:spLocks noChangeArrowheads="1"/>
          </p:cNvSpPr>
          <p:nvPr/>
        </p:nvSpPr>
        <p:spPr bwMode="auto">
          <a:xfrm>
            <a:off x="7053263" y="3384550"/>
            <a:ext cx="83386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8 Gluons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80" name="Text Box 41"/>
          <p:cNvSpPr txBox="1">
            <a:spLocks noChangeArrowheads="1"/>
          </p:cNvSpPr>
          <p:nvPr/>
        </p:nvSpPr>
        <p:spPr bwMode="auto">
          <a:xfrm>
            <a:off x="7046913" y="3960813"/>
            <a:ext cx="1450507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Strong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81" name="Text Box 42"/>
          <p:cNvSpPr txBox="1">
            <a:spLocks noChangeArrowheads="1"/>
          </p:cNvSpPr>
          <p:nvPr/>
        </p:nvSpPr>
        <p:spPr bwMode="auto">
          <a:xfrm>
            <a:off x="2636838" y="3968750"/>
            <a:ext cx="1321766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Weak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82" name="Text Box 43"/>
          <p:cNvSpPr txBox="1">
            <a:spLocks noChangeArrowheads="1"/>
          </p:cNvSpPr>
          <p:nvPr/>
        </p:nvSpPr>
        <p:spPr bwMode="auto">
          <a:xfrm>
            <a:off x="431800" y="3730625"/>
            <a:ext cx="1755775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Electro-magnetic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83" name="Text Box 44"/>
          <p:cNvSpPr txBox="1">
            <a:spLocks noChangeArrowheads="1"/>
          </p:cNvSpPr>
          <p:nvPr/>
        </p:nvSpPr>
        <p:spPr bwMode="auto">
          <a:xfrm>
            <a:off x="2847975" y="4914900"/>
            <a:ext cx="1800225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srgbClr val="FFFF00"/>
                </a:solidFill>
                <a:latin typeface="Trebuchet MS"/>
                <a:cs typeface="Trebuchet MS"/>
              </a:rPr>
              <a:t>Higgs boson</a:t>
            </a:r>
            <a:endParaRPr lang="en-GB" sz="1600" b="1" i="1">
              <a:solidFill>
                <a:srgbClr val="FFFF00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84" name="Rectangle 45"/>
          <p:cNvSpPr>
            <a:spLocks noChangeArrowheads="1"/>
          </p:cNvSpPr>
          <p:nvPr/>
        </p:nvSpPr>
        <p:spPr bwMode="auto">
          <a:xfrm>
            <a:off x="4889502" y="4681426"/>
            <a:ext cx="4048654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Breaks electroweak symmetry</a:t>
            </a:r>
          </a:p>
          <a:p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Generates </a:t>
            </a:r>
            <a:r>
              <a:rPr lang="en-GB" sz="1600" b="1" i="1" dirty="0" err="1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fermion</a:t>
            </a:r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 and boson masses</a:t>
            </a:r>
          </a:p>
          <a:p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Makes weak interaction short ranged</a:t>
            </a:r>
            <a:endParaRPr lang="en-GB" sz="1600" b="1" i="1" dirty="0">
              <a:solidFill>
                <a:srgbClr val="FFFF00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85" name="Text Box 46"/>
          <p:cNvSpPr txBox="1">
            <a:spLocks noChangeArrowheads="1"/>
          </p:cNvSpPr>
          <p:nvPr/>
        </p:nvSpPr>
        <p:spPr bwMode="auto">
          <a:xfrm>
            <a:off x="296863" y="1763713"/>
            <a:ext cx="103337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i="1" smtClean="0">
                <a:solidFill>
                  <a:srgbClr val="D52929"/>
                </a:solidFill>
                <a:latin typeface="Trebuchet MS"/>
                <a:cs typeface="Trebuchet MS"/>
              </a:rPr>
              <a:t>Fermions</a:t>
            </a:r>
            <a:endParaRPr lang="en-GB" sz="1400" b="1" i="1">
              <a:solidFill>
                <a:srgbClr val="D52929"/>
              </a:solidFill>
              <a:latin typeface="Trebuchet MS"/>
              <a:cs typeface="Trebuchet MS"/>
            </a:endParaRPr>
          </a:p>
        </p:txBody>
      </p:sp>
      <p:sp>
        <p:nvSpPr>
          <p:cNvPr id="86" name="Text Box 47"/>
          <p:cNvSpPr txBox="1">
            <a:spLocks noChangeArrowheads="1"/>
          </p:cNvSpPr>
          <p:nvPr/>
        </p:nvSpPr>
        <p:spPr bwMode="auto">
          <a:xfrm>
            <a:off x="296863" y="3068638"/>
            <a:ext cx="79425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1400" b="1" i="1">
                <a:solidFill>
                  <a:srgbClr val="1C4A94"/>
                </a:solidFill>
                <a:latin typeface="Trebuchet MS"/>
                <a:cs typeface="Trebuchet MS"/>
              </a:rPr>
              <a:t>Bosons</a:t>
            </a:r>
          </a:p>
        </p:txBody>
      </p:sp>
      <p:grpSp>
        <p:nvGrpSpPr>
          <p:cNvPr id="2" name="Group 46"/>
          <p:cNvGrpSpPr/>
          <p:nvPr/>
        </p:nvGrpSpPr>
        <p:grpSpPr>
          <a:xfrm>
            <a:off x="1371600" y="4445664"/>
            <a:ext cx="6324600" cy="1269336"/>
            <a:chOff x="1407054" y="4445664"/>
            <a:chExt cx="6324600" cy="1269336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407054" y="4445664"/>
              <a:ext cx="1662112" cy="1269336"/>
            </a:xfrm>
            <a:prstGeom prst="rect">
              <a:avLst/>
            </a:prstGeom>
            <a:ln w="127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28600" dist="38100" dir="2700000">
                <a:srgbClr val="000000">
                  <a:alpha val="19000"/>
                </a:srgbClr>
              </a:outerShdw>
            </a:effectLst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752249" y="4445664"/>
              <a:ext cx="1657951" cy="1269336"/>
            </a:xfrm>
            <a:prstGeom prst="rect">
              <a:avLst/>
            </a:prstGeom>
            <a:ln w="127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28600" dist="38100" dir="2700000">
                <a:srgbClr val="000000">
                  <a:alpha val="19000"/>
                </a:srgbClr>
              </a:outerShdw>
            </a:effectLst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069542" y="4445664"/>
              <a:ext cx="1662112" cy="1269335"/>
            </a:xfrm>
            <a:prstGeom prst="rect">
              <a:avLst/>
            </a:prstGeom>
            <a:ln w="127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28600" dist="38100" dir="2700000">
                <a:srgbClr val="000000">
                  <a:alpha val="19000"/>
                </a:srgbClr>
              </a:outerShdw>
            </a:effectLst>
          </p:spPr>
        </p:pic>
      </p:grpSp>
      <p:grpSp>
        <p:nvGrpSpPr>
          <p:cNvPr id="3" name="Group 48"/>
          <p:cNvGrpSpPr/>
          <p:nvPr/>
        </p:nvGrpSpPr>
        <p:grpSpPr>
          <a:xfrm>
            <a:off x="6546850" y="3627438"/>
            <a:ext cx="570934" cy="431800"/>
            <a:chOff x="6546850" y="3627438"/>
            <a:chExt cx="570934" cy="431800"/>
          </a:xfrm>
        </p:grpSpPr>
        <p:graphicFrame>
          <p:nvGraphicFramePr>
            <p:cNvPr id="546841" name="Object 25"/>
            <p:cNvGraphicFramePr>
              <a:graphicFrameLocks noChangeAspect="1"/>
            </p:cNvGraphicFramePr>
            <p:nvPr/>
          </p:nvGraphicFramePr>
          <p:xfrm>
            <a:off x="6778059" y="3627438"/>
            <a:ext cx="339725" cy="431800"/>
          </p:xfrm>
          <a:graphic>
            <a:graphicData uri="http://schemas.openxmlformats.org/presentationml/2006/ole">
              <p:oleObj spid="_x0000_s4099082" name="Equation" r:id="rId14" imgW="139700" imgH="177800" progId="Equation.DSMT4">
                <p:embed/>
              </p:oleObj>
            </a:graphicData>
          </a:graphic>
        </p:graphicFrame>
        <p:graphicFrame>
          <p:nvGraphicFramePr>
            <p:cNvPr id="546842" name="Object 26"/>
            <p:cNvGraphicFramePr>
              <a:graphicFrameLocks noChangeAspect="1"/>
            </p:cNvGraphicFramePr>
            <p:nvPr/>
          </p:nvGraphicFramePr>
          <p:xfrm>
            <a:off x="6546850" y="3727450"/>
            <a:ext cx="298450" cy="204788"/>
          </p:xfrm>
          <a:graphic>
            <a:graphicData uri="http://schemas.openxmlformats.org/presentationml/2006/ole">
              <p:oleObj spid="_x0000_s4099083" name="Equation" r:id="rId15" imgW="241300" imgH="1651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3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3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3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3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3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3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3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5" grpId="0" animBg="1"/>
      <p:bldP spid="66" grpId="0" animBg="1"/>
      <p:bldP spid="67" grpId="0" animBg="1"/>
      <p:bldP spid="71" grpId="0" animBg="1"/>
      <p:bldP spid="72" grpId="0" animBg="1"/>
      <p:bldP spid="73" grpId="0"/>
      <p:bldP spid="74" grpId="0"/>
      <p:bldP spid="75" grpId="0" animBg="1"/>
      <p:bldP spid="76" grpId="0" animBg="1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err="1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Brout-Englert-Higgs</a:t>
            </a: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 mechanism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0" name="Rectangle 52"/>
          <p:cNvSpPr>
            <a:spLocks noChangeArrowheads="1"/>
          </p:cNvSpPr>
          <p:nvPr/>
        </p:nvSpPr>
        <p:spPr bwMode="auto">
          <a:xfrm>
            <a:off x="345062" y="2473085"/>
            <a:ext cx="8381999" cy="278471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2"/>
            </a:solidFill>
            <a:miter lim="800000"/>
            <a:headEnd/>
            <a:tailEnd/>
          </a:ln>
          <a:effectLst>
            <a:outerShdw blurRad="190500" dist="38100" dir="2700000">
              <a:srgbClr val="000000">
                <a:alpha val="16000"/>
              </a:srgbClr>
            </a:outerShdw>
          </a:effectLst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26660" y="2469235"/>
            <a:ext cx="3200401" cy="27847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12" name="Object 57"/>
          <p:cNvGraphicFramePr>
            <a:graphicFrameLocks noChangeAspect="1"/>
          </p:cNvGraphicFramePr>
          <p:nvPr/>
        </p:nvGraphicFramePr>
        <p:xfrm>
          <a:off x="5866386" y="4553623"/>
          <a:ext cx="2552700" cy="569912"/>
        </p:xfrm>
        <a:graphic>
          <a:graphicData uri="http://schemas.openxmlformats.org/presentationml/2006/ole">
            <p:oleObj spid="_x0000_s3809282" name="Equation" r:id="rId3" imgW="2095500" imgH="469900" progId="Equation.DSMT4">
              <p:embed/>
            </p:oleObj>
          </a:graphicData>
        </a:graphic>
      </p:graphicFrame>
      <p:grpSp>
        <p:nvGrpSpPr>
          <p:cNvPr id="2" name="Group 96"/>
          <p:cNvGrpSpPr>
            <a:grpSpLocks/>
          </p:cNvGrpSpPr>
          <p:nvPr/>
        </p:nvGrpSpPr>
        <p:grpSpPr bwMode="auto">
          <a:xfrm>
            <a:off x="5782778" y="2627167"/>
            <a:ext cx="2635250" cy="1812685"/>
            <a:chOff x="4038" y="1119"/>
            <a:chExt cx="1409" cy="860"/>
          </a:xfrm>
        </p:grpSpPr>
        <p:pic>
          <p:nvPicPr>
            <p:cNvPr id="14" name="Picture 97" descr="higgs_po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7031" t="50255" r="6810" b="14140"/>
            <a:stretch>
              <a:fillRect/>
            </a:stretch>
          </p:blipFill>
          <p:spPr bwMode="auto">
            <a:xfrm>
              <a:off x="4038" y="1174"/>
              <a:ext cx="1390" cy="787"/>
            </a:xfrm>
            <a:prstGeom prst="rect">
              <a:avLst/>
            </a:prstGeom>
            <a:noFill/>
          </p:spPr>
        </p:pic>
        <p:sp>
          <p:nvSpPr>
            <p:cNvPr id="15" name="Rectangle 98"/>
            <p:cNvSpPr>
              <a:spLocks noChangeArrowheads="1"/>
            </p:cNvSpPr>
            <p:nvPr/>
          </p:nvSpPr>
          <p:spPr bwMode="auto">
            <a:xfrm>
              <a:off x="4059" y="1124"/>
              <a:ext cx="392" cy="65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6" name="Rectangle 99"/>
            <p:cNvSpPr>
              <a:spLocks noChangeArrowheads="1"/>
            </p:cNvSpPr>
            <p:nvPr/>
          </p:nvSpPr>
          <p:spPr bwMode="auto">
            <a:xfrm>
              <a:off x="5055" y="1119"/>
              <a:ext cx="392" cy="65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7" name="Rectangle 100"/>
            <p:cNvSpPr>
              <a:spLocks noChangeArrowheads="1"/>
            </p:cNvSpPr>
            <p:nvPr/>
          </p:nvSpPr>
          <p:spPr bwMode="auto">
            <a:xfrm>
              <a:off x="4202" y="1797"/>
              <a:ext cx="527" cy="18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8" name="Rectangle 101"/>
            <p:cNvSpPr>
              <a:spLocks noChangeArrowheads="1"/>
            </p:cNvSpPr>
            <p:nvPr/>
          </p:nvSpPr>
          <p:spPr bwMode="auto">
            <a:xfrm>
              <a:off x="4761" y="1797"/>
              <a:ext cx="527" cy="18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pic>
        <p:nvPicPr>
          <p:cNvPr id="19" name="Picture 102" descr="higgs_pot"/>
          <p:cNvPicPr>
            <a:picLocks noChangeAspect="1" noChangeArrowheads="1"/>
          </p:cNvPicPr>
          <p:nvPr/>
        </p:nvPicPr>
        <p:blipFill>
          <a:blip r:embed="rId4"/>
          <a:srcRect l="57031" t="50255" r="6810" b="14140"/>
          <a:stretch>
            <a:fillRect/>
          </a:stretch>
        </p:blipFill>
        <p:spPr bwMode="auto">
          <a:xfrm>
            <a:off x="5794255" y="2637750"/>
            <a:ext cx="2585143" cy="1798398"/>
          </a:xfrm>
          <a:prstGeom prst="rect">
            <a:avLst/>
          </a:prstGeom>
          <a:noFill/>
        </p:spPr>
      </p:pic>
      <p:graphicFrame>
        <p:nvGraphicFramePr>
          <p:cNvPr id="20" name="Object 109"/>
          <p:cNvGraphicFramePr>
            <a:graphicFrameLocks noChangeAspect="1"/>
          </p:cNvGraphicFramePr>
          <p:nvPr/>
        </p:nvGraphicFramePr>
        <p:xfrm>
          <a:off x="8263057" y="4069435"/>
          <a:ext cx="311604" cy="260354"/>
        </p:xfrm>
        <a:graphic>
          <a:graphicData uri="http://schemas.openxmlformats.org/presentationml/2006/ole">
            <p:oleObj spid="_x0000_s3809283" name="Equation" r:id="rId5" imgW="241200" imgH="203040" progId="Equation.DSMT4">
              <p:embed/>
            </p:oleObj>
          </a:graphicData>
        </a:graphic>
      </p:graphicFrame>
      <p:sp>
        <p:nvSpPr>
          <p:cNvPr id="21" name="Rectangle 20"/>
          <p:cNvSpPr/>
          <p:nvPr/>
        </p:nvSpPr>
        <p:spPr>
          <a:xfrm>
            <a:off x="421261" y="2582716"/>
            <a:ext cx="5105399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/>
              </a:rPr>
              <a:t>Potential</a:t>
            </a:r>
            <a:r>
              <a:rPr lang="en-GB" sz="16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GB" sz="1600" i="1" dirty="0" err="1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V</a:t>
            </a:r>
            <a:r>
              <a:rPr lang="en-GB" sz="1600" dirty="0" err="1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(</a:t>
            </a:r>
            <a:r>
              <a:rPr lang="en-GB" sz="1600" i="1" dirty="0" err="1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f</a:t>
            </a:r>
            <a:r>
              <a:rPr lang="en-GB" sz="700" i="1" dirty="0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 </a:t>
            </a:r>
            <a:r>
              <a:rPr lang="en-GB" sz="1600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) = </a:t>
            </a:r>
            <a:r>
              <a:rPr lang="en-GB" sz="1600" i="1" dirty="0" err="1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m</a:t>
            </a:r>
            <a:r>
              <a:rPr lang="en-GB" sz="600" i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GB" sz="1600" baseline="30000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2</a:t>
            </a:r>
            <a:r>
              <a:rPr lang="en-GB" sz="700" i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GB" sz="1600" i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|</a:t>
            </a:r>
            <a:r>
              <a:rPr lang="en-GB" sz="1600" i="1" dirty="0" err="1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f</a:t>
            </a:r>
            <a:r>
              <a:rPr lang="en-GB" sz="700" i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GB" sz="1600" i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|</a:t>
            </a:r>
            <a:r>
              <a:rPr lang="en-GB" sz="1600" i="1" baseline="30000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2</a:t>
            </a:r>
            <a:r>
              <a:rPr lang="en-GB" sz="1600" i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 + </a:t>
            </a:r>
            <a:r>
              <a:rPr lang="en-GB" sz="1600" i="1" dirty="0" err="1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l</a:t>
            </a:r>
            <a:r>
              <a:rPr lang="en-GB" sz="700" i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GB" sz="1600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|</a:t>
            </a:r>
            <a:r>
              <a:rPr lang="en-GB" sz="1600" i="1" dirty="0" err="1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f</a:t>
            </a:r>
            <a:r>
              <a:rPr lang="en-GB" sz="700" i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GB" sz="1600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|</a:t>
            </a:r>
            <a:r>
              <a:rPr lang="en-GB" sz="1600" baseline="30000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4</a:t>
            </a:r>
            <a:r>
              <a:rPr lang="en-GB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, </a:t>
            </a:r>
            <a:r>
              <a:rPr lang="en-GB" sz="1600" i="1" dirty="0" err="1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f</a:t>
            </a:r>
            <a:r>
              <a:rPr lang="en-GB" sz="16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GB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 scalar doublet</a:t>
            </a:r>
          </a:p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For </a:t>
            </a:r>
            <a:r>
              <a:rPr lang="en-GB" sz="1600" i="1" dirty="0" err="1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m</a:t>
            </a:r>
            <a:r>
              <a:rPr lang="en-GB" sz="6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GB" sz="1600" baseline="300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2 </a:t>
            </a:r>
            <a:r>
              <a:rPr lang="en-GB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&lt;</a:t>
            </a:r>
            <a:r>
              <a:rPr lang="en-GB" sz="11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GB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0, the minimum moves away from </a:t>
            </a:r>
            <a:r>
              <a:rPr lang="en-GB" sz="1600" i="1" dirty="0" err="1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f</a:t>
            </a:r>
            <a:r>
              <a:rPr lang="en-GB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 = 0</a:t>
            </a:r>
          </a:p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The ground state (</a:t>
            </a:r>
            <a:r>
              <a:rPr lang="en-GB" sz="16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T</a:t>
            </a:r>
            <a:r>
              <a:rPr lang="en-GB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 = 0) acquires a non-zero                              </a:t>
            </a:r>
            <a:r>
              <a:rPr lang="en-GB" sz="1600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vacuum expectation value (</a:t>
            </a:r>
            <a:r>
              <a:rPr lang="en-GB" sz="1600" dirty="0" err="1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vev</a:t>
            </a:r>
            <a:r>
              <a:rPr lang="en-GB" sz="1600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) </a:t>
            </a:r>
            <a:r>
              <a:rPr lang="en-GB" sz="1600" i="1" dirty="0" err="1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u</a:t>
            </a:r>
            <a:endParaRPr lang="en-GB" sz="1600" dirty="0" smtClean="0">
              <a:solidFill>
                <a:srgbClr val="E12B0D"/>
              </a:solidFill>
              <a:latin typeface="Symbol" charset="2"/>
              <a:ea typeface="Arial" charset="0"/>
              <a:cs typeface="Symbol" charset="2"/>
              <a:sym typeface="Wingdings"/>
            </a:endParaRPr>
          </a:p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Perturbation theory around ground state: </a:t>
            </a:r>
            <a:r>
              <a:rPr lang="en-GB" sz="1600" i="1" dirty="0" err="1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f</a:t>
            </a:r>
            <a:r>
              <a:rPr lang="en-GB" sz="900" i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GB" sz="1600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GB" sz="1600" dirty="0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µ</a:t>
            </a:r>
            <a:r>
              <a:rPr lang="en-GB" sz="1600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GB" sz="1600" i="1" dirty="0" err="1" smtClean="0">
                <a:solidFill>
                  <a:srgbClr val="E12B0D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u</a:t>
            </a:r>
            <a:r>
              <a:rPr lang="en-GB" sz="1600" i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 + H</a:t>
            </a:r>
            <a:endParaRPr lang="en-GB" sz="1600" dirty="0" smtClean="0">
              <a:solidFill>
                <a:srgbClr val="E12B0D"/>
              </a:solidFill>
              <a:latin typeface="Trebuchet MS"/>
              <a:ea typeface="Arial" charset="0"/>
              <a:cs typeface="Trebuchet MS"/>
              <a:sym typeface="Wingdings"/>
            </a:endParaRPr>
          </a:p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i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H</a:t>
            </a:r>
            <a:r>
              <a:rPr lang="en-GB" sz="1600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GB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is the </a:t>
            </a:r>
            <a:r>
              <a:rPr lang="en-GB" sz="1600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  <a:sym typeface="Wingdings"/>
              </a:rPr>
              <a:t>Higgs boson. </a:t>
            </a:r>
            <a:r>
              <a:rPr lang="en-GB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The other 3 components of the doublet </a:t>
            </a:r>
            <a:r>
              <a:rPr lang="en-GB" sz="1600" i="1" dirty="0" err="1" smtClean="0">
                <a:solidFill>
                  <a:srgbClr val="000000"/>
                </a:solidFill>
                <a:latin typeface="Symbol" charset="2"/>
                <a:ea typeface="Arial" charset="0"/>
                <a:cs typeface="Symbol" charset="2"/>
                <a:sym typeface="Wingdings"/>
              </a:rPr>
              <a:t>f</a:t>
            </a:r>
            <a:r>
              <a:rPr lang="en-GB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 are absorbed to give mass to </a:t>
            </a:r>
            <a:r>
              <a:rPr lang="en-GB" sz="16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W</a:t>
            </a:r>
            <a:r>
              <a:rPr lang="en-GB" sz="7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GB" sz="1600" i="1" baseline="300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±</a:t>
            </a:r>
            <a:r>
              <a:rPr lang="en-GB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 and </a:t>
            </a:r>
            <a:r>
              <a:rPr lang="en-GB" sz="16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  <a:sym typeface="Wingdings"/>
              </a:rPr>
              <a:t>Z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7736461" y="2624810"/>
          <a:ext cx="504825" cy="503238"/>
        </p:xfrm>
        <a:graphic>
          <a:graphicData uri="http://schemas.openxmlformats.org/presentationml/2006/ole">
            <p:oleObj spid="_x0000_s3809284" name="Equation" r:id="rId6" imgW="444500" imgH="444500" progId="Equation.DSMT4">
              <p:embed/>
            </p:oleObj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6199761" y="5264435"/>
            <a:ext cx="2639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u</a:t>
            </a:r>
            <a:r>
              <a:rPr lang="en-GB" sz="1200" dirty="0" smtClean="0">
                <a:solidFill>
                  <a:prstClr val="black"/>
                </a:solidFill>
              </a:rPr>
              <a:t> precisely known from muon decay</a:t>
            </a:r>
            <a:endParaRPr lang="en-GB" sz="1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7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2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1" grpId="0"/>
      <p:bldP spid="23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3732" name="Picture 4" descr="sec01_p0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839788"/>
            <a:ext cx="4392612" cy="3956050"/>
          </a:xfrm>
          <a:prstGeom prst="rect">
            <a:avLst/>
          </a:prstGeom>
          <a:noFill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572000" y="862013"/>
            <a:ext cx="4448175" cy="3802062"/>
            <a:chOff x="2880" y="600"/>
            <a:chExt cx="2802" cy="2395"/>
          </a:xfrm>
        </p:grpSpPr>
        <p:sp>
          <p:nvSpPr>
            <p:cNvPr id="2633734" name="Rectangle 6"/>
            <p:cNvSpPr>
              <a:spLocks noChangeArrowheads="1"/>
            </p:cNvSpPr>
            <p:nvPr/>
          </p:nvSpPr>
          <p:spPr bwMode="auto">
            <a:xfrm>
              <a:off x="2881" y="754"/>
              <a:ext cx="2744" cy="2241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folHlink">
                  <a:alpha val="50000"/>
                </a:schemeClr>
              </a:outerShdw>
            </a:effectLst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/>
              <a:endParaRPr lang="en-GB" sz="1800" smtClean="0">
                <a:solidFill>
                  <a:srgbClr val="000000"/>
                </a:solidFill>
              </a:endParaRPr>
            </a:p>
          </p:txBody>
        </p:sp>
        <p:pic>
          <p:nvPicPr>
            <p:cNvPr id="2633735" name="Picture 7" descr="plot"/>
            <p:cNvPicPr>
              <a:picLocks noChangeAspect="1" noChangeArrowheads="1"/>
            </p:cNvPicPr>
            <p:nvPr/>
          </p:nvPicPr>
          <p:blipFill>
            <a:blip r:embed="rId4"/>
            <a:srcRect l="11533" r="7687" b="7477"/>
            <a:stretch>
              <a:fillRect/>
            </a:stretch>
          </p:blipFill>
          <p:spPr bwMode="auto">
            <a:xfrm>
              <a:off x="2880" y="810"/>
              <a:ext cx="2677" cy="2167"/>
            </a:xfrm>
            <a:prstGeom prst="rect">
              <a:avLst/>
            </a:prstGeom>
            <a:noFill/>
          </p:spPr>
        </p:pic>
        <p:sp>
          <p:nvSpPr>
            <p:cNvPr id="2633736" name="Rectangle 8"/>
            <p:cNvSpPr>
              <a:spLocks noChangeArrowheads="1"/>
            </p:cNvSpPr>
            <p:nvPr/>
          </p:nvSpPr>
          <p:spPr bwMode="auto">
            <a:xfrm>
              <a:off x="4740" y="600"/>
              <a:ext cx="942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 defTabSz="914400">
                <a:spcBef>
                  <a:spcPct val="50000"/>
                </a:spcBef>
              </a:pPr>
              <a:r>
                <a:rPr lang="en-US" sz="1000">
                  <a:solidFill>
                    <a:srgbClr val="FFFFFF"/>
                  </a:solidFill>
                  <a:ea typeface="Arial" charset="0"/>
                  <a:cs typeface="Arial" charset="0"/>
                </a:rPr>
                <a:t>arXiv:astro-ph/0603451</a:t>
              </a:r>
            </a:p>
          </p:txBody>
        </p:sp>
      </p:grpSp>
      <p:sp>
        <p:nvSpPr>
          <p:cNvPr id="2633737" name="Rectangle 9"/>
          <p:cNvSpPr>
            <a:spLocks noChangeArrowheads="1"/>
          </p:cNvSpPr>
          <p:nvPr/>
        </p:nvSpPr>
        <p:spPr bwMode="auto">
          <a:xfrm>
            <a:off x="4500563" y="819150"/>
            <a:ext cx="4525962" cy="4103688"/>
          </a:xfrm>
          <a:prstGeom prst="rect">
            <a:avLst/>
          </a:prstGeom>
          <a:solidFill>
            <a:srgbClr val="292929"/>
          </a:solidFill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/>
            <a:endParaRPr lang="en-GB" sz="1800" smtClean="0">
              <a:solidFill>
                <a:srgbClr val="000000"/>
              </a:solidFill>
            </a:endParaRP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60338" y="2078038"/>
            <a:ext cx="8012112" cy="2998787"/>
            <a:chOff x="101" y="1344"/>
            <a:chExt cx="5047" cy="1889"/>
          </a:xfrm>
        </p:grpSpPr>
        <p:sp>
          <p:nvSpPr>
            <p:cNvPr id="2633739" name="Text Box 11"/>
            <p:cNvSpPr txBox="1">
              <a:spLocks noChangeArrowheads="1"/>
            </p:cNvSpPr>
            <p:nvPr/>
          </p:nvSpPr>
          <p:spPr bwMode="auto">
            <a:xfrm>
              <a:off x="101" y="3021"/>
              <a:ext cx="5047" cy="212"/>
            </a:xfrm>
            <a:prstGeom prst="rect">
              <a:avLst/>
            </a:prstGeom>
            <a:solidFill>
              <a:srgbClr val="29292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>
                <a:spcBef>
                  <a:spcPct val="50000"/>
                </a:spcBef>
                <a:buFontTx/>
                <a:buBlip>
                  <a:blip r:embed="rId5"/>
                </a:buBlip>
              </a:pPr>
              <a:r>
                <a:rPr lang="en-US" sz="1600">
                  <a:solidFill>
                    <a:srgbClr val="FFFFFF"/>
                  </a:solidFill>
                  <a:ea typeface="Arial" charset="0"/>
                  <a:cs typeface="Arial" charset="0"/>
                </a:rPr>
                <a:t>First peak determines curvature of universe</a:t>
              </a:r>
            </a:p>
          </p:txBody>
        </p:sp>
        <p:sp>
          <p:nvSpPr>
            <p:cNvPr id="2633740" name="Line 12"/>
            <p:cNvSpPr>
              <a:spLocks noChangeShapeType="1"/>
            </p:cNvSpPr>
            <p:nvPr/>
          </p:nvSpPr>
          <p:spPr bwMode="auto">
            <a:xfrm flipV="1">
              <a:off x="3923" y="1344"/>
              <a:ext cx="0" cy="127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stealth" w="lg" len="lg"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/>
              <a:endParaRPr lang="en-GB" sz="180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160338" y="3378200"/>
            <a:ext cx="8012112" cy="2070100"/>
            <a:chOff x="101" y="2160"/>
            <a:chExt cx="5047" cy="1304"/>
          </a:xfrm>
        </p:grpSpPr>
        <p:sp>
          <p:nvSpPr>
            <p:cNvPr id="2633742" name="Text Box 14"/>
            <p:cNvSpPr txBox="1">
              <a:spLocks noChangeArrowheads="1"/>
            </p:cNvSpPr>
            <p:nvPr/>
          </p:nvSpPr>
          <p:spPr bwMode="auto">
            <a:xfrm>
              <a:off x="101" y="3021"/>
              <a:ext cx="5047" cy="443"/>
            </a:xfrm>
            <a:prstGeom prst="rect">
              <a:avLst/>
            </a:prstGeom>
            <a:solidFill>
              <a:srgbClr val="29292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>
                <a:spcBef>
                  <a:spcPct val="50000"/>
                </a:spcBef>
                <a:buFontTx/>
                <a:buBlip>
                  <a:blip r:embed="rId5"/>
                </a:buBlip>
              </a:pPr>
              <a:r>
                <a:rPr lang="en-US" sz="1600">
                  <a:solidFill>
                    <a:srgbClr val="FFFFFF"/>
                  </a:solidFill>
                  <a:latin typeface="Trebuchet MS"/>
                  <a:ea typeface="Arial" charset="0"/>
                  <a:cs typeface="Trebuchet MS"/>
                </a:rPr>
                <a:t>First peak determines curvature of universe</a:t>
              </a:r>
            </a:p>
            <a:p>
              <a:pPr marL="342900" indent="-342900" defTabSz="914400">
                <a:spcBef>
                  <a:spcPct val="50000"/>
                </a:spcBef>
                <a:buFontTx/>
                <a:buBlip>
                  <a:blip r:embed="rId5"/>
                </a:buBlip>
              </a:pPr>
              <a:r>
                <a:rPr lang="en-US" sz="1600">
                  <a:solidFill>
                    <a:srgbClr val="FFFFFF"/>
                  </a:solidFill>
                  <a:latin typeface="Trebuchet MS"/>
                  <a:ea typeface="Arial" charset="0"/>
                  <a:cs typeface="Trebuchet MS"/>
                </a:rPr>
                <a:t>Second peak (ratio of odd-to-even peaks) determines reduced baryon density</a:t>
              </a:r>
            </a:p>
          </p:txBody>
        </p:sp>
        <p:sp>
          <p:nvSpPr>
            <p:cNvPr id="2633743" name="Line 15"/>
            <p:cNvSpPr>
              <a:spLocks noChangeShapeType="1"/>
            </p:cNvSpPr>
            <p:nvPr/>
          </p:nvSpPr>
          <p:spPr bwMode="auto">
            <a:xfrm flipH="1" flipV="1">
              <a:off x="4393" y="2160"/>
              <a:ext cx="0" cy="454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stealth" w="lg" len="lg"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/>
              <a:endParaRPr lang="en-GB" sz="1800" smtClean="0">
                <a:solidFill>
                  <a:srgbClr val="000000"/>
                </a:solidFill>
                <a:latin typeface="Trebuchet MS"/>
                <a:cs typeface="Trebuchet MS"/>
              </a:endParaRPr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160338" y="3432175"/>
            <a:ext cx="8012112" cy="2376488"/>
            <a:chOff x="101" y="2205"/>
            <a:chExt cx="5047" cy="1497"/>
          </a:xfrm>
        </p:grpSpPr>
        <p:sp>
          <p:nvSpPr>
            <p:cNvPr id="2633745" name="Text Box 17"/>
            <p:cNvSpPr txBox="1">
              <a:spLocks noChangeArrowheads="1"/>
            </p:cNvSpPr>
            <p:nvPr/>
          </p:nvSpPr>
          <p:spPr bwMode="auto">
            <a:xfrm>
              <a:off x="101" y="3028"/>
              <a:ext cx="5047" cy="674"/>
            </a:xfrm>
            <a:prstGeom prst="rect">
              <a:avLst/>
            </a:prstGeom>
            <a:solidFill>
              <a:srgbClr val="29292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>
                <a:spcBef>
                  <a:spcPct val="50000"/>
                </a:spcBef>
                <a:buFontTx/>
                <a:buBlip>
                  <a:blip r:embed="rId5"/>
                </a:buBlip>
              </a:pPr>
              <a:r>
                <a:rPr lang="en-US" sz="1600" dirty="0">
                  <a:solidFill>
                    <a:srgbClr val="FFFFFF"/>
                  </a:solidFill>
                  <a:latin typeface="Trebuchet MS"/>
                  <a:ea typeface="Arial" charset="0"/>
                  <a:cs typeface="Trebuchet MS"/>
                </a:rPr>
                <a:t>First peak determines curvature of universe	</a:t>
              </a:r>
            </a:p>
            <a:p>
              <a:pPr marL="342900" indent="-342900" defTabSz="914400">
                <a:spcBef>
                  <a:spcPct val="50000"/>
                </a:spcBef>
                <a:buFontTx/>
                <a:buBlip>
                  <a:blip r:embed="rId5"/>
                </a:buBlip>
              </a:pPr>
              <a:r>
                <a:rPr lang="en-US" sz="1600" dirty="0">
                  <a:solidFill>
                    <a:srgbClr val="FFFFFF"/>
                  </a:solidFill>
                  <a:latin typeface="Trebuchet MS"/>
                  <a:ea typeface="Arial" charset="0"/>
                  <a:cs typeface="Trebuchet MS"/>
                </a:rPr>
                <a:t>Second peak (ratio of odd-to-even peaks) determines reduced baryon density</a:t>
              </a:r>
            </a:p>
            <a:p>
              <a:pPr marL="342900" indent="-342900" defTabSz="914400">
                <a:spcBef>
                  <a:spcPct val="50000"/>
                </a:spcBef>
                <a:buFontTx/>
                <a:buBlip>
                  <a:blip r:embed="rId5"/>
                </a:buBlip>
              </a:pPr>
              <a:r>
                <a:rPr lang="en-US" sz="1600" dirty="0">
                  <a:solidFill>
                    <a:srgbClr val="FFFFFF"/>
                  </a:solidFill>
                  <a:latin typeface="Trebuchet MS"/>
                  <a:ea typeface="Arial" charset="0"/>
                  <a:cs typeface="Trebuchet MS"/>
                </a:rPr>
                <a:t>Third peak is related to dark matter density !</a:t>
              </a:r>
            </a:p>
          </p:txBody>
        </p:sp>
        <p:sp>
          <p:nvSpPr>
            <p:cNvPr id="2633746" name="Line 18"/>
            <p:cNvSpPr>
              <a:spLocks noChangeShapeType="1"/>
            </p:cNvSpPr>
            <p:nvPr/>
          </p:nvSpPr>
          <p:spPr bwMode="auto">
            <a:xfrm flipH="1" flipV="1">
              <a:off x="4732" y="2205"/>
              <a:ext cx="0" cy="409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 type="stealth" w="lg" len="lg"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/>
              <a:endParaRPr lang="en-GB" sz="1800" smtClean="0">
                <a:solidFill>
                  <a:srgbClr val="000000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2633747" name="Text Box 19"/>
          <p:cNvSpPr txBox="1">
            <a:spLocks noChangeArrowheads="1"/>
          </p:cNvSpPr>
          <p:nvPr/>
        </p:nvSpPr>
        <p:spPr bwMode="auto">
          <a:xfrm>
            <a:off x="0" y="115888"/>
            <a:ext cx="9144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eaLnBrk="0" hangingPunct="0"/>
            <a:r>
              <a:rPr lang="en-US" sz="3200">
                <a:solidFill>
                  <a:srgbClr val="FFFFFF"/>
                </a:solidFill>
                <a:latin typeface="VAG Rounded Light" pitchFamily="34" charset="0"/>
              </a:rPr>
              <a:t>Dark Matter</a:t>
            </a:r>
            <a:endParaRPr lang="en-US" sz="2000">
              <a:solidFill>
                <a:srgbClr val="FFFFFF"/>
              </a:solidFill>
              <a:latin typeface="VAG Rounded Light" pitchFamily="34" charset="0"/>
            </a:endParaRPr>
          </a:p>
        </p:txBody>
      </p: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441325" y="3660780"/>
            <a:ext cx="4105275" cy="798513"/>
            <a:chOff x="278" y="2322"/>
            <a:chExt cx="2586" cy="503"/>
          </a:xfrm>
        </p:grpSpPr>
        <p:sp>
          <p:nvSpPr>
            <p:cNvPr id="2633749" name="Rectangle 21"/>
            <p:cNvSpPr>
              <a:spLocks noChangeArrowheads="1"/>
            </p:cNvSpPr>
            <p:nvPr/>
          </p:nvSpPr>
          <p:spPr bwMode="auto">
            <a:xfrm>
              <a:off x="278" y="2333"/>
              <a:ext cx="2586" cy="46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>
                <a:spcBef>
                  <a:spcPct val="50000"/>
                </a:spcBef>
              </a:pPr>
              <a:r>
                <a:rPr lang="en-US" sz="1400">
                  <a:solidFill>
                    <a:srgbClr val="FFFFFF"/>
                  </a:solidFill>
                  <a:latin typeface="Trebuchet MS"/>
                  <a:ea typeface="Arial" charset="0"/>
                  <a:cs typeface="Trebuchet MS"/>
                </a:rPr>
                <a:t>	</a:t>
              </a:r>
              <a:r>
                <a:rPr lang="en-US" sz="1400">
                  <a:solidFill>
                    <a:srgbClr val="FFFFFF"/>
                  </a:solidFill>
                  <a:latin typeface="Trebuchet MS"/>
                  <a:ea typeface="Arial" charset="0"/>
                  <a:cs typeface="Trebuchet MS"/>
                  <a:sym typeface="Wingdings" charset="2"/>
                </a:rPr>
                <a:t> </a:t>
              </a:r>
              <a:r>
                <a:rPr lang="en-US" sz="1400">
                  <a:solidFill>
                    <a:srgbClr val="FFFFFF"/>
                  </a:solidFill>
                  <a:latin typeface="Trebuchet MS"/>
                  <a:ea typeface="Arial" charset="0"/>
                  <a:cs typeface="Trebuchet MS"/>
                </a:rPr>
                <a:t>2006 Nobel Price in Physics:                       John C. Mather, and George F. Smoot                   </a:t>
              </a:r>
              <a:r>
                <a:rPr lang="en-US" sz="1400">
                  <a:solidFill>
                    <a:srgbClr val="FFFFFF"/>
                  </a:solidFill>
                  <a:latin typeface="Trebuchet MS"/>
                  <a:ea typeface="Arial" charset="0"/>
                  <a:cs typeface="Trebuchet MS"/>
                  <a:sym typeface="Wingdings" charset="2"/>
                </a:rPr>
                <a:t>(COBE satellite)</a:t>
              </a:r>
              <a:endParaRPr lang="en-US" sz="1400">
                <a:solidFill>
                  <a:srgbClr val="000000"/>
                </a:solidFill>
                <a:latin typeface="Trebuchet MS"/>
                <a:ea typeface="Arial" charset="0"/>
                <a:cs typeface="Trebuchet MS"/>
              </a:endParaRPr>
            </a:p>
          </p:txBody>
        </p:sp>
        <p:sp>
          <p:nvSpPr>
            <p:cNvPr id="2633750" name="Rectangle 22"/>
            <p:cNvSpPr>
              <a:spLocks noChangeArrowheads="1"/>
            </p:cNvSpPr>
            <p:nvPr/>
          </p:nvSpPr>
          <p:spPr bwMode="auto">
            <a:xfrm>
              <a:off x="460" y="2322"/>
              <a:ext cx="2087" cy="503"/>
            </a:xfrm>
            <a:prstGeom prst="rect">
              <a:avLst/>
            </a:prstGeom>
            <a:noFill/>
            <a:ln w="12700">
              <a:solidFill>
                <a:srgbClr val="99FF33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defTabSz="914400"/>
              <a:endParaRPr lang="en-GB" sz="1800" smtClean="0">
                <a:solidFill>
                  <a:srgbClr val="000000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2633751" name="Rectangle 23"/>
          <p:cNvSpPr>
            <a:spLocks noChangeArrowheads="1"/>
          </p:cNvSpPr>
          <p:nvPr/>
        </p:nvSpPr>
        <p:spPr bwMode="auto">
          <a:xfrm>
            <a:off x="169863" y="5881688"/>
            <a:ext cx="7986712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  <a:buFontTx/>
              <a:buBlip>
                <a:blip r:embed="rId6"/>
              </a:buBlip>
            </a:pPr>
            <a:r>
              <a:rPr lang="en-US" sz="1600" b="1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Data analysis reveals a flat universe and lots of unknown matter and energy !</a:t>
            </a:r>
          </a:p>
        </p:txBody>
      </p:sp>
      <p:sp>
        <p:nvSpPr>
          <p:cNvPr id="2633753" name="Rectangle 25"/>
          <p:cNvSpPr>
            <a:spLocks noChangeArrowheads="1"/>
          </p:cNvSpPr>
          <p:nvPr/>
        </p:nvSpPr>
        <p:spPr bwMode="auto">
          <a:xfrm>
            <a:off x="7316788" y="3603606"/>
            <a:ext cx="181758" cy="371513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/>
            <a:endParaRPr lang="en-GB" sz="1800" smtClean="0">
              <a:solidFill>
                <a:srgbClr val="000000"/>
              </a:solidFill>
              <a:latin typeface="Trebuchet MS"/>
              <a:cs typeface="Trebuchet MS"/>
            </a:endParaRPr>
          </a:p>
        </p:txBody>
      </p: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4787901" y="1250950"/>
            <a:ext cx="3959225" cy="2987675"/>
            <a:chOff x="3016" y="788"/>
            <a:chExt cx="2494" cy="1882"/>
          </a:xfrm>
        </p:grpSpPr>
        <p:pic>
          <p:nvPicPr>
            <p:cNvPr id="2633758" name="Picture 30" descr="composition_of_universe"/>
            <p:cNvPicPr>
              <a:picLocks noChangeAspect="1" noChangeArrowheads="1"/>
            </p:cNvPicPr>
            <p:nvPr/>
          </p:nvPicPr>
          <p:blipFill>
            <a:blip r:embed="rId7"/>
            <a:srcRect l="12886" t="26570" r="16321"/>
            <a:stretch>
              <a:fillRect/>
            </a:stretch>
          </p:blipFill>
          <p:spPr bwMode="auto">
            <a:xfrm>
              <a:off x="3016" y="788"/>
              <a:ext cx="2494" cy="1882"/>
            </a:xfrm>
            <a:prstGeom prst="rect">
              <a:avLst/>
            </a:prstGeom>
            <a:noFill/>
          </p:spPr>
        </p:pic>
        <p:sp>
          <p:nvSpPr>
            <p:cNvPr id="2633759" name="Text Box 31"/>
            <p:cNvSpPr txBox="1">
              <a:spLocks noChangeArrowheads="1"/>
            </p:cNvSpPr>
            <p:nvPr/>
          </p:nvSpPr>
          <p:spPr bwMode="auto">
            <a:xfrm>
              <a:off x="3191" y="1382"/>
              <a:ext cx="256" cy="154"/>
            </a:xfrm>
            <a:prstGeom prst="rect">
              <a:avLst/>
            </a:prstGeom>
            <a:solidFill>
              <a:srgbClr val="292929"/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algn="ctr" defTabSz="914400"/>
              <a:r>
                <a:rPr lang="en-GB" sz="1600">
                  <a:solidFill>
                    <a:srgbClr val="FFFFFF"/>
                  </a:solidFill>
                </a:rPr>
                <a:t>74%</a:t>
              </a:r>
            </a:p>
          </p:txBody>
        </p:sp>
        <p:sp>
          <p:nvSpPr>
            <p:cNvPr id="2633760" name="Text Box 32"/>
            <p:cNvSpPr txBox="1">
              <a:spLocks noChangeArrowheads="1"/>
            </p:cNvSpPr>
            <p:nvPr/>
          </p:nvSpPr>
          <p:spPr bwMode="auto">
            <a:xfrm>
              <a:off x="4751" y="2146"/>
              <a:ext cx="256" cy="154"/>
            </a:xfrm>
            <a:prstGeom prst="rect">
              <a:avLst/>
            </a:prstGeom>
            <a:solidFill>
              <a:srgbClr val="292929"/>
            </a:solidFill>
            <a:ln w="317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algn="ctr" defTabSz="914400"/>
              <a:r>
                <a:rPr lang="en-GB" sz="1600">
                  <a:solidFill>
                    <a:srgbClr val="FFFFFF"/>
                  </a:solidFill>
                </a:rPr>
                <a:t>22%</a:t>
              </a:r>
            </a:p>
          </p:txBody>
        </p:sp>
      </p:grpSp>
      <p:sp>
        <p:nvSpPr>
          <p:cNvPr id="2633761" name="Rectangle 33"/>
          <p:cNvSpPr>
            <a:spLocks noChangeArrowheads="1"/>
          </p:cNvSpPr>
          <p:nvPr/>
        </p:nvSpPr>
        <p:spPr bwMode="auto">
          <a:xfrm rot="16200000">
            <a:off x="7842251" y="2333625"/>
            <a:ext cx="2235200" cy="1365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900">
                <a:solidFill>
                  <a:srgbClr val="EAEAEA"/>
                </a:solidFill>
              </a:rPr>
              <a:t>Source: NASA/WMAP Science Team, 2007 </a:t>
            </a:r>
          </a:p>
        </p:txBody>
      </p:sp>
      <p:sp>
        <p:nvSpPr>
          <p:cNvPr id="2633762" name="Text Box 34"/>
          <p:cNvSpPr txBox="1">
            <a:spLocks noChangeArrowheads="1"/>
          </p:cNvSpPr>
          <p:nvPr/>
        </p:nvSpPr>
        <p:spPr bwMode="auto">
          <a:xfrm>
            <a:off x="160338" y="952500"/>
            <a:ext cx="4124325" cy="26558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defTabSz="914400">
              <a:lnSpc>
                <a:spcPct val="110000"/>
              </a:lnSpc>
              <a:spcBef>
                <a:spcPct val="50000"/>
              </a:spcBef>
              <a:buFontTx/>
              <a:buBlip>
                <a:blip r:embed="rId5"/>
              </a:buBlip>
            </a:pPr>
            <a:r>
              <a:rPr lang="en-US" sz="1600" i="1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Dark matter</a:t>
            </a:r>
            <a:r>
              <a:rPr lang="en-US" sz="16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 does not emit or reflect sufficient electromagnetic radiation to be detected</a:t>
            </a:r>
          </a:p>
          <a:p>
            <a:pPr marL="342900" indent="-342900" defTabSz="914400">
              <a:spcBef>
                <a:spcPct val="50000"/>
              </a:spcBef>
              <a:buFontTx/>
              <a:buBlip>
                <a:blip r:embed="rId5"/>
              </a:buBlip>
            </a:pPr>
            <a:r>
              <a:rPr lang="en-US" sz="16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Evidence for dark matter stems from:</a:t>
            </a:r>
          </a:p>
          <a:p>
            <a:pPr marL="749300" lvl="1" indent="-292100" defTabSz="914400">
              <a:spcBef>
                <a:spcPct val="50000"/>
              </a:spcBef>
              <a:buSzPct val="80000"/>
              <a:buFontTx/>
              <a:buBlip>
                <a:blip r:embed="rId8"/>
              </a:buBlip>
            </a:pPr>
            <a:r>
              <a:rPr lang="en-US" sz="1600" b="1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Gravitational </a:t>
            </a:r>
            <a:r>
              <a:rPr lang="en-US" sz="1600" b="1" dirty="0" err="1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lensing</a:t>
            </a:r>
            <a:r>
              <a:rPr lang="en-US" sz="1600" b="1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 obs.</a:t>
            </a:r>
          </a:p>
          <a:p>
            <a:pPr marL="749300" lvl="1" indent="-292100" defTabSz="914400">
              <a:spcBef>
                <a:spcPct val="50000"/>
              </a:spcBef>
              <a:buSzPct val="80000"/>
              <a:buFontTx/>
              <a:buBlip>
                <a:blip r:embed="rId8"/>
              </a:buBlip>
            </a:pPr>
            <a:r>
              <a:rPr lang="en-US" sz="16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Rotation curves galaxies</a:t>
            </a:r>
          </a:p>
          <a:p>
            <a:pPr marL="749300" lvl="1" indent="-292100" defTabSz="914400">
              <a:lnSpc>
                <a:spcPct val="110000"/>
              </a:lnSpc>
              <a:spcBef>
                <a:spcPct val="50000"/>
              </a:spcBef>
              <a:buSzPct val="80000"/>
              <a:buFontTx/>
              <a:buBlip>
                <a:blip r:embed="rId8"/>
              </a:buBlip>
            </a:pPr>
            <a:r>
              <a:rPr lang="en-US" sz="16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Anisotropy of cosmic microwave background radiation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3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3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33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3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33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33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3737" grpId="0" animBg="1"/>
      <p:bldP spid="2633751" grpId="0"/>
      <p:bldP spid="2633753" grpId="0" animBg="1"/>
      <p:bldP spid="2633761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634" name="Text Box 2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eaLnBrk="0" hangingPunct="0"/>
            <a:r>
              <a:rPr lang="en-US" sz="3200">
                <a:solidFill>
                  <a:srgbClr val="FFFFFF"/>
                </a:solidFill>
                <a:latin typeface="Trebuchet MS"/>
                <a:cs typeface="Trebuchet MS"/>
              </a:rPr>
              <a:t>Dark Matter – The “WIMP Miracle”</a:t>
            </a:r>
            <a:endParaRPr lang="en-US" sz="200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2117635" name="Text Box 3"/>
          <p:cNvSpPr txBox="1">
            <a:spLocks noChangeArrowheads="1"/>
          </p:cNvSpPr>
          <p:nvPr/>
        </p:nvSpPr>
        <p:spPr bwMode="auto">
          <a:xfrm>
            <a:off x="381000" y="549275"/>
            <a:ext cx="6035675" cy="828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lnSpc>
                <a:spcPct val="110000"/>
              </a:lnSpc>
              <a:spcBef>
                <a:spcPct val="50000"/>
              </a:spcBef>
            </a:pPr>
            <a:r>
              <a:rPr lang="en-US" sz="16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Consider Some new particle</a:t>
            </a:r>
            <a:r>
              <a:rPr lang="en-US" sz="1600" dirty="0" smtClean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  </a:t>
            </a:r>
            <a:r>
              <a:rPr lang="en-US" sz="4400" b="1" i="1" dirty="0" err="1" smtClean="0">
                <a:solidFill>
                  <a:srgbClr val="FFFFFF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</a:t>
            </a:r>
            <a:endParaRPr lang="en-US" sz="4400" b="1" i="1" dirty="0">
              <a:solidFill>
                <a:srgbClr val="FFFFFF"/>
              </a:solidFill>
              <a:latin typeface="Trebuchet MS"/>
              <a:cs typeface="Trebuchet MS"/>
              <a:sym typeface="Euclid Extra" charset="0"/>
            </a:endParaRPr>
          </a:p>
        </p:txBody>
      </p:sp>
      <p:graphicFrame>
        <p:nvGraphicFramePr>
          <p:cNvPr id="2117636" name="Object 4"/>
          <p:cNvGraphicFramePr>
            <a:graphicFrameLocks noChangeAspect="1"/>
          </p:cNvGraphicFramePr>
          <p:nvPr/>
        </p:nvGraphicFramePr>
        <p:xfrm>
          <a:off x="3378200" y="2051050"/>
          <a:ext cx="1257300" cy="477838"/>
        </p:xfrm>
        <a:graphic>
          <a:graphicData uri="http://schemas.openxmlformats.org/presentationml/2006/ole">
            <p:oleObj spid="_x0000_s3821570" name="Equation" r:id="rId4" imgW="635000" imgH="241300" progId="Equation.DSMT4">
              <p:embed/>
            </p:oleObj>
          </a:graphicData>
        </a:graphic>
      </p:graphicFrame>
      <p:sp>
        <p:nvSpPr>
          <p:cNvPr id="2117637" name="Text Box 5"/>
          <p:cNvSpPr txBox="1">
            <a:spLocks noChangeArrowheads="1"/>
          </p:cNvSpPr>
          <p:nvPr/>
        </p:nvSpPr>
        <p:spPr bwMode="auto">
          <a:xfrm>
            <a:off x="381000" y="1628775"/>
            <a:ext cx="7945467" cy="360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lnSpc>
                <a:spcPct val="110000"/>
              </a:lnSpc>
              <a:spcBef>
                <a:spcPct val="50000"/>
              </a:spcBef>
            </a:pPr>
            <a:r>
              <a:rPr lang="en-US" sz="16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During an early </a:t>
            </a:r>
            <a:r>
              <a:rPr lang="en-US" sz="1600" i="1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soup</a:t>
            </a:r>
            <a:r>
              <a:rPr lang="en-US" sz="16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, its annihilation reaction is in thermal equilibrium </a:t>
            </a:r>
          </a:p>
        </p:txBody>
      </p:sp>
      <p:sp>
        <p:nvSpPr>
          <p:cNvPr id="2117638" name="Text Box 6"/>
          <p:cNvSpPr txBox="1">
            <a:spLocks noChangeArrowheads="1"/>
          </p:cNvSpPr>
          <p:nvPr/>
        </p:nvSpPr>
        <p:spPr bwMode="auto">
          <a:xfrm>
            <a:off x="400038" y="2663825"/>
            <a:ext cx="8466180" cy="628650"/>
          </a:xfrm>
          <a:prstGeom prst="rect">
            <a:avLst/>
          </a:prstGeom>
          <a:solidFill>
            <a:srgbClr val="292929"/>
          </a:solidFill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>
              <a:lnSpc>
                <a:spcPct val="110000"/>
              </a:lnSpc>
              <a:spcBef>
                <a:spcPct val="50000"/>
              </a:spcBef>
            </a:pPr>
            <a:r>
              <a:rPr lang="en-US" sz="16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As the </a:t>
            </a:r>
            <a:r>
              <a:rPr lang="en-US" sz="1600" i="1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soup</a:t>
            </a:r>
            <a:r>
              <a:rPr lang="en-US" sz="16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 expands it cools down, so that (assuming here: </a:t>
            </a:r>
            <a:r>
              <a:rPr lang="en-US" sz="1600" i="1" dirty="0" err="1">
                <a:solidFill>
                  <a:srgbClr val="FFFFFF"/>
                </a:solidFill>
                <a:latin typeface="Trebuchet MS"/>
                <a:cs typeface="Trebuchet MS"/>
                <a:sym typeface="Symbol" charset="2"/>
              </a:rPr>
              <a:t>m</a:t>
            </a:r>
            <a:r>
              <a:rPr lang="en-US" sz="1600" dirty="0" err="1">
                <a:solidFill>
                  <a:srgbClr val="FFFFFF"/>
                </a:solidFill>
                <a:latin typeface="Trebuchet MS"/>
                <a:cs typeface="Trebuchet MS"/>
                <a:sym typeface="Symbol" charset="2"/>
              </a:rPr>
              <a:t>(</a:t>
            </a:r>
            <a:r>
              <a:rPr lang="en-US" sz="1600" dirty="0">
                <a:solidFill>
                  <a:srgbClr val="FFFFFF"/>
                </a:solidFill>
                <a:latin typeface="Trebuchet MS"/>
                <a:cs typeface="Trebuchet MS"/>
                <a:sym typeface="Symbol" charset="2"/>
              </a:rPr>
              <a:t>) </a:t>
            </a:r>
            <a:r>
              <a:rPr lang="en-US" sz="1600" b="1" dirty="0" err="1">
                <a:solidFill>
                  <a:srgbClr val="FFFFFF"/>
                </a:solidFill>
                <a:latin typeface="Trebuchet MS"/>
                <a:cs typeface="Trebuchet MS"/>
                <a:sym typeface="Euclid Extra" charset="0"/>
              </a:rPr>
              <a:t></a:t>
            </a:r>
            <a:r>
              <a:rPr lang="en-US" sz="1600" dirty="0">
                <a:solidFill>
                  <a:srgbClr val="FFFFFF"/>
                </a:solidFill>
                <a:latin typeface="Trebuchet MS"/>
                <a:cs typeface="Trebuchet MS"/>
                <a:sym typeface="Euclid Extra" charset="0"/>
              </a:rPr>
              <a:t> </a:t>
            </a:r>
            <a:r>
              <a:rPr lang="en-US" sz="1600" i="1" dirty="0" err="1">
                <a:solidFill>
                  <a:srgbClr val="FFFFFF"/>
                </a:solidFill>
                <a:latin typeface="Trebuchet MS"/>
                <a:cs typeface="Trebuchet MS"/>
                <a:sym typeface="Euclid Extra" charset="0"/>
              </a:rPr>
              <a:t>m</a:t>
            </a:r>
            <a:r>
              <a:rPr lang="en-US" sz="1600" dirty="0" err="1">
                <a:solidFill>
                  <a:srgbClr val="FFFFFF"/>
                </a:solidFill>
                <a:latin typeface="Trebuchet MS"/>
                <a:cs typeface="Trebuchet MS"/>
                <a:sym typeface="Euclid Extra" charset="0"/>
              </a:rPr>
              <a:t>(</a:t>
            </a:r>
            <a:r>
              <a:rPr lang="en-US" sz="1600" i="1" dirty="0" err="1">
                <a:solidFill>
                  <a:srgbClr val="FFFFFF"/>
                </a:solidFill>
                <a:latin typeface="Trebuchet MS"/>
                <a:cs typeface="Trebuchet MS"/>
                <a:sym typeface="Euclid Extra" charset="0"/>
              </a:rPr>
              <a:t>f</a:t>
            </a:r>
            <a:r>
              <a:rPr lang="en-US" sz="600" i="1" dirty="0">
                <a:solidFill>
                  <a:srgbClr val="FFFFFF"/>
                </a:solidFill>
                <a:latin typeface="Trebuchet MS"/>
                <a:cs typeface="Trebuchet MS"/>
                <a:sym typeface="Euclid Extra" charset="0"/>
              </a:rPr>
              <a:t> </a:t>
            </a:r>
            <a:r>
              <a:rPr lang="en-US" sz="1600" dirty="0">
                <a:solidFill>
                  <a:srgbClr val="FFFFFF"/>
                </a:solidFill>
                <a:latin typeface="Trebuchet MS"/>
                <a:cs typeface="Trebuchet MS"/>
                <a:sym typeface="Euclid Extra" charset="0"/>
              </a:rPr>
              <a:t>), </a:t>
            </a:r>
            <a:r>
              <a:rPr lang="en-US" sz="16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still remaining in thermal equilibrium) </a:t>
            </a:r>
          </a:p>
        </p:txBody>
      </p:sp>
      <p:graphicFrame>
        <p:nvGraphicFramePr>
          <p:cNvPr id="2117639" name="Object 7"/>
          <p:cNvGraphicFramePr>
            <a:graphicFrameLocks noChangeAspect="1"/>
          </p:cNvGraphicFramePr>
          <p:nvPr/>
        </p:nvGraphicFramePr>
        <p:xfrm>
          <a:off x="3402013" y="3086100"/>
          <a:ext cx="1208087" cy="477838"/>
        </p:xfrm>
        <a:graphic>
          <a:graphicData uri="http://schemas.openxmlformats.org/presentationml/2006/ole">
            <p:oleObj spid="_x0000_s3821571" name="Equation" r:id="rId5" imgW="609600" imgH="241300" progId="Equation.DSMT4">
              <p:embed/>
            </p:oleObj>
          </a:graphicData>
        </a:graphic>
      </p:graphicFrame>
      <p:sp>
        <p:nvSpPr>
          <p:cNvPr id="2117640" name="Text Box 8"/>
          <p:cNvSpPr txBox="1">
            <a:spLocks noChangeArrowheads="1"/>
          </p:cNvSpPr>
          <p:nvPr/>
        </p:nvSpPr>
        <p:spPr bwMode="auto">
          <a:xfrm>
            <a:off x="407317" y="3452813"/>
            <a:ext cx="8665276" cy="6969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lnSpc>
                <a:spcPct val="110000"/>
              </a:lnSpc>
              <a:spcBef>
                <a:spcPct val="50000"/>
              </a:spcBef>
            </a:pPr>
            <a:r>
              <a:rPr lang="en-US" sz="16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When </a:t>
            </a:r>
            <a:r>
              <a:rPr lang="en-US" sz="1800" i="1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</a:t>
            </a:r>
            <a:r>
              <a:rPr lang="en-US" sz="1600" i="1" baseline="-250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A</a:t>
            </a:r>
            <a:r>
              <a:rPr lang="en-US" sz="16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Trebuchet MS"/>
                <a:cs typeface="Trebuchet MS"/>
                <a:sym typeface="Euclid Extra" charset="0"/>
              </a:rPr>
              <a:t></a:t>
            </a:r>
            <a:r>
              <a:rPr lang="en-US" sz="1600" dirty="0">
                <a:solidFill>
                  <a:srgbClr val="FFFFFF"/>
                </a:solidFill>
                <a:latin typeface="Trebuchet MS"/>
                <a:cs typeface="Trebuchet MS"/>
                <a:sym typeface="Euclid Extra" charset="0"/>
              </a:rPr>
              <a:t> </a:t>
            </a:r>
            <a:r>
              <a:rPr lang="en-US" sz="1600" i="1" dirty="0">
                <a:solidFill>
                  <a:srgbClr val="FFFFFF"/>
                </a:solidFill>
                <a:latin typeface="Trebuchet MS"/>
                <a:cs typeface="Trebuchet MS"/>
                <a:sym typeface="Euclid Extra" charset="0"/>
              </a:rPr>
              <a:t>H</a:t>
            </a:r>
            <a:r>
              <a:rPr lang="en-US" sz="1600" dirty="0">
                <a:solidFill>
                  <a:srgbClr val="FFFFFF"/>
                </a:solidFill>
                <a:latin typeface="Trebuchet MS"/>
                <a:cs typeface="Trebuchet MS"/>
                <a:sym typeface="Euclid Extra" charset="0"/>
              </a:rPr>
              <a:t>(</a:t>
            </a:r>
            <a:r>
              <a:rPr lang="en-US" sz="1600" i="1" dirty="0">
                <a:solidFill>
                  <a:srgbClr val="FFFFFF"/>
                </a:solidFill>
                <a:latin typeface="Trebuchet MS"/>
                <a:cs typeface="Trebuchet MS"/>
                <a:sym typeface="Euclid Extra" charset="0"/>
              </a:rPr>
              <a:t>T</a:t>
            </a:r>
            <a:r>
              <a:rPr lang="en-US" sz="1000" i="1" dirty="0">
                <a:solidFill>
                  <a:srgbClr val="FFFFFF"/>
                </a:solidFill>
                <a:latin typeface="Trebuchet MS"/>
                <a:cs typeface="Trebuchet MS"/>
                <a:sym typeface="Euclid Extra" charset="0"/>
              </a:rPr>
              <a:t> </a:t>
            </a:r>
            <a:r>
              <a:rPr lang="en-US" sz="1600" dirty="0">
                <a:solidFill>
                  <a:srgbClr val="FFFFFF"/>
                </a:solidFill>
                <a:latin typeface="Trebuchet MS"/>
                <a:cs typeface="Trebuchet MS"/>
                <a:sym typeface="Euclid Extra" charset="0"/>
              </a:rPr>
              <a:t>), some </a:t>
            </a:r>
            <a:r>
              <a:rPr lang="en-US" sz="1800" i="1" dirty="0" err="1">
                <a:solidFill>
                  <a:srgbClr val="FFFFFF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</a:t>
            </a:r>
            <a:r>
              <a:rPr lang="en-US" sz="16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</a:t>
            </a:r>
            <a:r>
              <a:rPr lang="en-US" sz="10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</a:t>
            </a:r>
            <a:r>
              <a:rPr lang="en-US" sz="16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freeze out and create weakly interacting </a:t>
            </a:r>
            <a:r>
              <a:rPr lang="en-US" sz="1600" b="1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dark matter</a:t>
            </a:r>
            <a:r>
              <a:rPr lang="en-US" sz="16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 </a:t>
            </a:r>
            <a:r>
              <a:rPr lang="en-US" sz="36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</a:t>
            </a:r>
            <a:r>
              <a:rPr lang="en-US" sz="2800" baseline="-25000" dirty="0">
                <a:solidFill>
                  <a:srgbClr val="FFFFFF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DM</a:t>
            </a:r>
            <a:endParaRPr lang="en-US" sz="2800" b="1" baseline="-25000" dirty="0">
              <a:solidFill>
                <a:srgbClr val="FFFFFF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sp>
        <p:nvSpPr>
          <p:cNvPr id="2117641" name="Text Box 9"/>
          <p:cNvSpPr txBox="1">
            <a:spLocks noChangeArrowheads="1"/>
          </p:cNvSpPr>
          <p:nvPr/>
        </p:nvSpPr>
        <p:spPr bwMode="auto">
          <a:xfrm>
            <a:off x="407317" y="4283075"/>
            <a:ext cx="8665276" cy="360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lnSpc>
                <a:spcPct val="110000"/>
              </a:lnSpc>
              <a:spcBef>
                <a:spcPct val="50000"/>
              </a:spcBef>
            </a:pPr>
            <a:r>
              <a:rPr lang="en-US" sz="1600">
                <a:solidFill>
                  <a:srgbClr val="FFFFFF"/>
                </a:solidFill>
                <a:latin typeface="Trebuchet MS"/>
                <a:ea typeface="Arial" charset="0"/>
                <a:cs typeface="Trebuchet MS"/>
              </a:rPr>
              <a:t>The abundance of the dark matter inverse proportional to the annihilation cross section</a:t>
            </a:r>
            <a:endParaRPr lang="en-US" sz="1600">
              <a:solidFill>
                <a:srgbClr val="000000"/>
              </a:solidFill>
              <a:latin typeface="Trebuchet MS"/>
              <a:cs typeface="Trebuchet MS"/>
              <a:sym typeface="Symbol" charset="2"/>
            </a:endParaRPr>
          </a:p>
        </p:txBody>
      </p:sp>
      <p:graphicFrame>
        <p:nvGraphicFramePr>
          <p:cNvPr id="2117642" name="Object 10"/>
          <p:cNvGraphicFramePr>
            <a:graphicFrameLocks noChangeAspect="1"/>
          </p:cNvGraphicFramePr>
          <p:nvPr/>
        </p:nvGraphicFramePr>
        <p:xfrm>
          <a:off x="841375" y="4745038"/>
          <a:ext cx="2428875" cy="954087"/>
        </p:xfrm>
        <a:graphic>
          <a:graphicData uri="http://schemas.openxmlformats.org/presentationml/2006/ole">
            <p:oleObj spid="_x0000_s3821572" name="Equation" r:id="rId6" imgW="1320800" imgH="520700" progId="Equation.DSMT4">
              <p:embed/>
            </p:oleObj>
          </a:graphicData>
        </a:graphic>
      </p:graphicFrame>
      <p:graphicFrame>
        <p:nvGraphicFramePr>
          <p:cNvPr id="2117643" name="Object 11"/>
          <p:cNvGraphicFramePr>
            <a:graphicFrameLocks noChangeAspect="1"/>
          </p:cNvGraphicFramePr>
          <p:nvPr/>
        </p:nvGraphicFramePr>
        <p:xfrm>
          <a:off x="3605213" y="5083175"/>
          <a:ext cx="349250" cy="255588"/>
        </p:xfrm>
        <a:graphic>
          <a:graphicData uri="http://schemas.openxmlformats.org/presentationml/2006/ole">
            <p:oleObj spid="_x0000_s3821573" name="Equation" r:id="rId7" imgW="190500" imgH="139700" progId="Equation.DSMT4">
              <p:embed/>
            </p:oleObj>
          </a:graphicData>
        </a:graphic>
      </p:graphicFrame>
      <p:graphicFrame>
        <p:nvGraphicFramePr>
          <p:cNvPr id="2117644" name="Object 12"/>
          <p:cNvGraphicFramePr>
            <a:graphicFrameLocks noChangeAspect="1"/>
          </p:cNvGraphicFramePr>
          <p:nvPr/>
        </p:nvGraphicFramePr>
        <p:xfrm>
          <a:off x="4373563" y="4967288"/>
          <a:ext cx="3989387" cy="533400"/>
        </p:xfrm>
        <a:graphic>
          <a:graphicData uri="http://schemas.openxmlformats.org/presentationml/2006/ole">
            <p:oleObj spid="_x0000_s3821574" name="Equation" r:id="rId8" imgW="2171700" imgH="292100" progId="Equation.DSMT4">
              <p:embed/>
            </p:oleObj>
          </a:graphicData>
        </a:graphic>
      </p:graphicFrame>
      <p:sp>
        <p:nvSpPr>
          <p:cNvPr id="2117645" name="Text Box 13"/>
          <p:cNvSpPr txBox="1">
            <a:spLocks noChangeArrowheads="1"/>
          </p:cNvSpPr>
          <p:nvPr/>
        </p:nvSpPr>
        <p:spPr bwMode="auto">
          <a:xfrm>
            <a:off x="0" y="5903913"/>
            <a:ext cx="9144000" cy="648512"/>
          </a:xfrm>
          <a:prstGeom prst="rect">
            <a:avLst/>
          </a:prstGeom>
          <a:solidFill>
            <a:srgbClr val="4D4D4D"/>
          </a:solidFill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/>
            <a:r>
              <a:rPr lang="en-GB" sz="3600">
                <a:solidFill>
                  <a:srgbClr val="EAEAEA"/>
                </a:solidFill>
                <a:latin typeface="Trebuchet MS"/>
                <a:cs typeface="Trebuchet MS"/>
              </a:rPr>
              <a:t>C</a:t>
            </a:r>
            <a:r>
              <a:rPr lang="en-GB">
                <a:solidFill>
                  <a:srgbClr val="EAEAEA"/>
                </a:solidFill>
                <a:latin typeface="Trebuchet MS"/>
                <a:cs typeface="Trebuchet MS"/>
              </a:rPr>
              <a:t>OINCIDENCE 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err="1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Brout-Englert-Higgs</a:t>
            </a: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 mechanism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038600" y="1448427"/>
            <a:ext cx="5105400" cy="4953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4031399" y="1447800"/>
            <a:ext cx="5105400" cy="4953000"/>
          </a:xfrm>
          <a:prstGeom prst="rect">
            <a:avLst/>
          </a:prstGeom>
          <a:solidFill>
            <a:srgbClr val="9FD1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TextBox 35"/>
          <p:cNvSpPr txBox="1"/>
          <p:nvPr/>
        </p:nvSpPr>
        <p:spPr>
          <a:xfrm>
            <a:off x="4031399" y="150489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Higgs quantum liquid in broken phase</a:t>
            </a:r>
            <a:endParaRPr lang="en-GB" sz="2000" i="1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grpSp>
        <p:nvGrpSpPr>
          <p:cNvPr id="194" name="Group 193"/>
          <p:cNvGrpSpPr/>
          <p:nvPr/>
        </p:nvGrpSpPr>
        <p:grpSpPr>
          <a:xfrm>
            <a:off x="4031399" y="2240526"/>
            <a:ext cx="5105400" cy="4150032"/>
            <a:chOff x="4031399" y="2240526"/>
            <a:chExt cx="5105400" cy="4150032"/>
          </a:xfrm>
        </p:grpSpPr>
        <p:grpSp>
          <p:nvGrpSpPr>
            <p:cNvPr id="21" name="Group 20"/>
            <p:cNvGrpSpPr/>
            <p:nvPr/>
          </p:nvGrpSpPr>
          <p:grpSpPr>
            <a:xfrm>
              <a:off x="5776798" y="2874964"/>
              <a:ext cx="2921081" cy="148741"/>
              <a:chOff x="822326" y="2286000"/>
              <a:chExt cx="4130674" cy="173037"/>
            </a:xfrm>
          </p:grpSpPr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4268400" y="2240526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Gravity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104065" y="6128948"/>
              <a:ext cx="1012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H. Murayama</a:t>
              </a:r>
              <a:endParaRPr lang="en-GB" sz="1100" dirty="0">
                <a:solidFill>
                  <a:srgbClr val="7F7F7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59999" y="2754816"/>
              <a:ext cx="8940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Photon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273378" y="4400490"/>
              <a:ext cx="11744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Neutrinos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cxnSp>
          <p:nvCxnSpPr>
            <p:cNvPr id="39" name="Straight Connector 38"/>
            <p:cNvCxnSpPr/>
            <p:nvPr/>
          </p:nvCxnSpPr>
          <p:spPr>
            <a:xfrm flipV="1">
              <a:off x="5821250" y="4465074"/>
              <a:ext cx="1631948" cy="1524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7453198" y="4465074"/>
              <a:ext cx="1305008" cy="22757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6462598" y="4429842"/>
              <a:ext cx="436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Symbol" charset="2"/>
                  <a:cs typeface="Symbol" charset="2"/>
                </a:rPr>
                <a:t>n</a:t>
              </a:r>
              <a:r>
                <a:rPr lang="en-GB" sz="1800" i="1" baseline="-25000" dirty="0" err="1" smtClean="0"/>
                <a:t>L</a:t>
              </a:r>
              <a:endParaRPr lang="en-GB" sz="1800" i="1" baseline="-250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062798" y="4409358"/>
              <a:ext cx="436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Symbol" charset="2"/>
                  <a:cs typeface="Symbol" charset="2"/>
                </a:rPr>
                <a:t>n</a:t>
              </a:r>
              <a:r>
                <a:rPr lang="en-GB" sz="1800" i="1" baseline="-25000" dirty="0" err="1" smtClean="0"/>
                <a:t>L</a:t>
              </a:r>
              <a:endParaRPr lang="en-GB" sz="1800" i="1" baseline="-250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212000" y="4215990"/>
              <a:ext cx="3644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D00209"/>
                  </a:solidFill>
                </a:rPr>
                <a:t>×</a:t>
              </a:r>
              <a:endParaRPr lang="en-GB" dirty="0">
                <a:solidFill>
                  <a:srgbClr val="D00209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354157" y="4215990"/>
              <a:ext cx="3644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D00209"/>
                  </a:solidFill>
                </a:rPr>
                <a:t>×</a:t>
              </a:r>
              <a:endParaRPr lang="en-GB" dirty="0">
                <a:solidFill>
                  <a:srgbClr val="D00209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302211" y="4487831"/>
              <a:ext cx="4813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L</a:t>
              </a:r>
              <a:r>
                <a:rPr lang="en-GB" sz="1600" baseline="30000" dirty="0" smtClean="0">
                  <a:solidFill>
                    <a:srgbClr val="D00209"/>
                  </a:solidFill>
                </a:rPr>
                <a:t>−1</a:t>
              </a:r>
              <a:endParaRPr lang="en-GB" sz="1600" baseline="30000" dirty="0">
                <a:solidFill>
                  <a:srgbClr val="D00209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268948" y="4964657"/>
              <a:ext cx="1141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Electrons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cxnSp>
          <p:nvCxnSpPr>
            <p:cNvPr id="50" name="Straight Connector 49"/>
            <p:cNvCxnSpPr/>
            <p:nvPr/>
          </p:nvCxnSpPr>
          <p:spPr>
            <a:xfrm flipV="1">
              <a:off x="5816638" y="5070209"/>
              <a:ext cx="1169328" cy="11143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6985966" y="5070209"/>
              <a:ext cx="900621" cy="1524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6254484" y="5018958"/>
              <a:ext cx="431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/>
                <a:t>L</a:t>
              </a:r>
              <a:endParaRPr lang="en-GB" sz="1800" i="1" baseline="-250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326626" y="5040868"/>
              <a:ext cx="431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/>
                <a:t>L</a:t>
              </a:r>
              <a:endParaRPr lang="en-GB" sz="1800" i="1" baseline="-250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823112" y="4862093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62" name="Straight Connector 61"/>
            <p:cNvCxnSpPr/>
            <p:nvPr/>
          </p:nvCxnSpPr>
          <p:spPr>
            <a:xfrm flipV="1">
              <a:off x="7886587" y="5070209"/>
              <a:ext cx="871618" cy="152400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4268400" y="5551551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Top quark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cxnSp>
          <p:nvCxnSpPr>
            <p:cNvPr id="69" name="Straight Connector 68"/>
            <p:cNvCxnSpPr/>
            <p:nvPr/>
          </p:nvCxnSpPr>
          <p:spPr>
            <a:xfrm flipV="1">
              <a:off x="5816638" y="5684274"/>
              <a:ext cx="264960" cy="11143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5707799" y="5760474"/>
              <a:ext cx="404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Trebuchet MS"/>
                  <a:cs typeface="Trebuchet MS"/>
                </a:rPr>
                <a:t>t</a:t>
              </a:r>
              <a:r>
                <a:rPr lang="en-GB" sz="1800" i="1" baseline="-25000" dirty="0" err="1" smtClean="0"/>
                <a:t>L</a:t>
              </a:r>
              <a:endParaRPr lang="en-GB" sz="1800" i="1" baseline="-250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196039" y="5036672"/>
              <a:ext cx="4599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/>
                <a:t>R</a:t>
              </a:r>
              <a:endParaRPr lang="en-GB" sz="1800" i="1" baseline="-250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726024" y="5014493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79" name="Straight Connector 78"/>
            <p:cNvCxnSpPr/>
            <p:nvPr/>
          </p:nvCxnSpPr>
          <p:spPr>
            <a:xfrm rot="5400000" flipH="1" flipV="1">
              <a:off x="5893402" y="5759910"/>
              <a:ext cx="263832" cy="11256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flipV="1">
              <a:off x="5969038" y="5836674"/>
              <a:ext cx="264960" cy="11939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6102103" y="5704778"/>
              <a:ext cx="263791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16200000" flipH="1">
              <a:off x="6111553" y="5715815"/>
              <a:ext cx="416982" cy="13112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6263953" y="5846939"/>
              <a:ext cx="264584" cy="212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5400000" flipH="1" flipV="1">
              <a:off x="6396641" y="5583919"/>
              <a:ext cx="151609" cy="13112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 rot="16200000" flipV="1">
              <a:off x="6396642" y="5715045"/>
              <a:ext cx="304011" cy="21273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flipV="1">
              <a:off x="6559287" y="5726077"/>
              <a:ext cx="152397" cy="15161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 rot="16200000" flipV="1">
              <a:off x="6636302" y="5803054"/>
              <a:ext cx="262995" cy="11063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rot="5400000" flipH="1" flipV="1">
              <a:off x="6773041" y="5776942"/>
              <a:ext cx="262996" cy="162854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TextBox 107"/>
            <p:cNvSpPr txBox="1"/>
            <p:nvPr/>
          </p:nvSpPr>
          <p:spPr>
            <a:xfrm>
              <a:off x="5992956" y="5559675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R</a:t>
              </a:r>
              <a:endParaRPr lang="en-GB" sz="1800" i="1" baseline="-25000" dirty="0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040626" y="5785464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L</a:t>
              </a:r>
              <a:endParaRPr lang="en-GB" sz="1800" i="1" baseline="-25000" dirty="0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6244241" y="5379474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L</a:t>
              </a:r>
              <a:endParaRPr lang="en-GB" sz="1800" i="1" baseline="-25000" dirty="0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330684" y="5640381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R</a:t>
              </a:r>
              <a:endParaRPr lang="en-GB" sz="1800" i="1" baseline="-25000" dirty="0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487785" y="5439696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R</a:t>
              </a:r>
              <a:endParaRPr lang="en-GB" sz="1800" i="1" baseline="-25000" dirty="0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6527512" y="5716581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L</a:t>
              </a:r>
              <a:endParaRPr lang="en-GB" sz="1800" i="1" baseline="-25000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679912" y="5511390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R</a:t>
              </a:r>
              <a:endParaRPr lang="en-GB" sz="1800" i="1" baseline="-25000" dirty="0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6848097" y="5747307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/>
                <a:t>L</a:t>
              </a:r>
              <a:endParaRPr lang="en-GB" sz="1800" i="1" baseline="-25000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905295" y="5480705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5811863" y="572088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056450" y="562282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6085934" y="536923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217848" y="57720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6247332" y="55113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6379246" y="5354484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6398487" y="5659428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6540644" y="55113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6662315" y="576621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4256380" y="3346977"/>
              <a:ext cx="1399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latin typeface="Trebuchet MS"/>
                  <a:cs typeface="Trebuchet MS"/>
                </a:rPr>
                <a:t>Weak boson</a:t>
              </a:r>
              <a:endParaRPr lang="en-GB" sz="1800" dirty="0">
                <a:latin typeface="Trebuchet MS"/>
                <a:cs typeface="Trebuchet MS"/>
              </a:endParaRPr>
            </a:p>
          </p:txBody>
        </p:sp>
        <p:grpSp>
          <p:nvGrpSpPr>
            <p:cNvPr id="166" name="Group 165"/>
            <p:cNvGrpSpPr/>
            <p:nvPr/>
          </p:nvGrpSpPr>
          <p:grpSpPr>
            <a:xfrm>
              <a:off x="5776798" y="2386343"/>
              <a:ext cx="2921081" cy="148741"/>
              <a:chOff x="822326" y="2286000"/>
              <a:chExt cx="4130674" cy="173037"/>
            </a:xfrm>
          </p:grpSpPr>
          <p:sp>
            <p:nvSpPr>
              <p:cNvPr id="167" name="Freeform 166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69" name="Freeform 168"/>
            <p:cNvSpPr>
              <a:spLocks/>
            </p:cNvSpPr>
            <p:nvPr/>
          </p:nvSpPr>
          <p:spPr bwMode="auto">
            <a:xfrm rot="19692356" flipH="1">
              <a:off x="5776798" y="3408397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" name="Freeform 169"/>
            <p:cNvSpPr>
              <a:spLocks/>
            </p:cNvSpPr>
            <p:nvPr/>
          </p:nvSpPr>
          <p:spPr bwMode="auto">
            <a:xfrm rot="4290640" flipH="1">
              <a:off x="6112582" y="352662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" name="Freeform 170"/>
            <p:cNvSpPr>
              <a:spLocks/>
            </p:cNvSpPr>
            <p:nvPr/>
          </p:nvSpPr>
          <p:spPr bwMode="auto">
            <a:xfrm rot="17853592" flipV="1">
              <a:off x="6305954" y="3557817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" name="Freeform 171"/>
            <p:cNvSpPr>
              <a:spLocks/>
            </p:cNvSpPr>
            <p:nvPr/>
          </p:nvSpPr>
          <p:spPr bwMode="auto">
            <a:xfrm rot="5645767" flipH="1">
              <a:off x="6437868" y="359807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" name="Freeform 172"/>
            <p:cNvSpPr>
              <a:spLocks/>
            </p:cNvSpPr>
            <p:nvPr/>
          </p:nvSpPr>
          <p:spPr bwMode="auto">
            <a:xfrm rot="8591611" flipH="1">
              <a:off x="6624578" y="3699442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" name="Freeform 173"/>
            <p:cNvSpPr>
              <a:spLocks/>
            </p:cNvSpPr>
            <p:nvPr/>
          </p:nvSpPr>
          <p:spPr bwMode="auto">
            <a:xfrm rot="1306208" flipH="1">
              <a:off x="7082547" y="3599293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5" name="Freeform 174"/>
            <p:cNvSpPr>
              <a:spLocks/>
            </p:cNvSpPr>
            <p:nvPr/>
          </p:nvSpPr>
          <p:spPr bwMode="auto">
            <a:xfrm rot="4028254" flipH="1">
              <a:off x="7234947" y="343799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6" name="TextBox 175"/>
            <p:cNvSpPr txBox="1"/>
            <p:nvPr/>
          </p:nvSpPr>
          <p:spPr>
            <a:xfrm>
              <a:off x="6975512" y="3332316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7428050" y="351544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6534299" y="366784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6533054" y="31812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6112327" y="310945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182" name="Straight Connector 181"/>
            <p:cNvCxnSpPr/>
            <p:nvPr/>
          </p:nvCxnSpPr>
          <p:spPr>
            <a:xfrm>
              <a:off x="4031399" y="4145526"/>
              <a:ext cx="5105400" cy="1588"/>
            </a:xfrm>
            <a:prstGeom prst="line">
              <a:avLst/>
            </a:prstGeom>
            <a:ln w="127" cap="flat" cmpd="sng" algn="ctr">
              <a:solidFill>
                <a:schemeClr val="tx2">
                  <a:lumMod val="60000"/>
                  <a:lumOff val="40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1" name="Rectangle 190"/>
          <p:cNvSpPr/>
          <p:nvPr/>
        </p:nvSpPr>
        <p:spPr>
          <a:xfrm>
            <a:off x="228600" y="1600200"/>
            <a:ext cx="37265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Let’s imagine all particles have zero mass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 gauge symmetry is respected</a:t>
            </a:r>
            <a:endParaRPr lang="en-GB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228600" y="2652432"/>
            <a:ext cx="3581400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A 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Higgs field 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displaces ground state breaking gauge symmetry</a:t>
            </a:r>
          </a:p>
          <a:p>
            <a:pPr lvl="0"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It 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fills all space time 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(but w/o orientation as spin=0)</a:t>
            </a:r>
            <a:endParaRPr lang="en-GB" sz="1800" b="1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ea typeface="Arial" charset="0"/>
              <a:cs typeface="Trebuchet MS"/>
              <a:sym typeface="Wingdings"/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228601" y="4230029"/>
            <a:ext cx="35814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The particles interact with the Higgs field thus reducing                                  their velocity, 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which is equivalent to acquiring a mass </a:t>
            </a:r>
          </a:p>
          <a:p>
            <a:pPr lvl="0"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Action of the Higgs field creates a </a:t>
            </a:r>
            <a:r>
              <a:rPr lang="en-GB" sz="1800" b="1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vacuum viscosity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6" grpId="0"/>
      <p:bldP spid="192" grpId="0"/>
      <p:bldP spid="193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LHC-ATLAS"/>
          <p:cNvPicPr>
            <a:picLocks noChangeAspect="1" noChangeArrowheads="1"/>
          </p:cNvPicPr>
          <p:nvPr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0" y="362419"/>
            <a:ext cx="9144000" cy="695769"/>
          </a:xfrm>
          <a:prstGeom prst="rect">
            <a:avLst/>
          </a:prstGeom>
          <a:solidFill>
            <a:sysClr val="window" lastClr="FFFFFF">
              <a:alpha val="89000"/>
            </a:sys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93600">
            <a:prstTxWarp prst="textNoShape">
              <a:avLst/>
            </a:prstTxWarp>
            <a:spAutoFit/>
          </a:bodyPr>
          <a:lstStyle/>
          <a:p>
            <a:pPr algn="ctr" defTabSz="914400" eaLnBrk="0" hangingPunct="0"/>
            <a:r>
              <a:rPr lang="en-US" sz="3600" dirty="0" smtClean="0">
                <a:solidFill>
                  <a:srgbClr val="000066"/>
                </a:solidFill>
                <a:latin typeface="Trebuchet MS"/>
                <a:cs typeface="Trebuchet MS"/>
              </a:rPr>
              <a:t>Dedicated </a:t>
            </a:r>
            <a:r>
              <a:rPr lang="en-US" sz="3600" i="1" dirty="0" smtClean="0">
                <a:solidFill>
                  <a:srgbClr val="000066"/>
                </a:solidFill>
                <a:latin typeface="Trebuchet MS"/>
                <a:cs typeface="Trebuchet MS"/>
              </a:rPr>
              <a:t>B</a:t>
            </a:r>
            <a:r>
              <a:rPr lang="en-US" sz="3600" dirty="0" smtClean="0">
                <a:solidFill>
                  <a:srgbClr val="000066"/>
                </a:solidFill>
                <a:latin typeface="Trebuchet MS"/>
                <a:cs typeface="Trebuchet MS"/>
              </a:rPr>
              <a:t> physics Experiment</a:t>
            </a:r>
            <a:endParaRPr lang="en-US" sz="3600" dirty="0">
              <a:solidFill>
                <a:srgbClr val="000066"/>
              </a:solidFill>
              <a:latin typeface="Trebuchet MS"/>
              <a:cs typeface="Trebuchet MS"/>
            </a:endParaRPr>
          </a:p>
        </p:txBody>
      </p:sp>
      <p:grpSp>
        <p:nvGrpSpPr>
          <p:cNvPr id="2" name="Group 100"/>
          <p:cNvGrpSpPr>
            <a:grpSpLocks/>
          </p:cNvGrpSpPr>
          <p:nvPr/>
        </p:nvGrpSpPr>
        <p:grpSpPr bwMode="auto">
          <a:xfrm>
            <a:off x="339725" y="1604962"/>
            <a:ext cx="8507415" cy="4338638"/>
            <a:chOff x="214" y="913"/>
            <a:chExt cx="5359" cy="2494"/>
          </a:xfrm>
        </p:grpSpPr>
        <p:sp>
          <p:nvSpPr>
            <p:cNvPr id="18" name="Rectangle 101"/>
            <p:cNvSpPr>
              <a:spLocks noChangeArrowheads="1"/>
            </p:cNvSpPr>
            <p:nvPr/>
          </p:nvSpPr>
          <p:spPr bwMode="auto">
            <a:xfrm>
              <a:off x="214" y="913"/>
              <a:ext cx="5359" cy="2494"/>
            </a:xfrm>
            <a:prstGeom prst="rect">
              <a:avLst/>
            </a:prstGeom>
            <a:solidFill>
              <a:srgbClr val="339966"/>
            </a:solidFill>
            <a:ln w="63500">
              <a:solidFill>
                <a:srgbClr val="CCFF33"/>
              </a:solidFill>
              <a:miter lim="800000"/>
              <a:headEnd/>
              <a:tailEnd/>
            </a:ln>
            <a:effectLst>
              <a:outerShdw blurRad="355600" dist="107763" dir="2700000" algn="ctr" rotWithShape="0">
                <a:schemeClr val="tx1">
                  <a:alpha val="50000"/>
                </a:schemeClr>
              </a:outerShdw>
            </a:effectLst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/>
              <a:endParaRPr lang="en-GB" sz="1800" smtClean="0">
                <a:solidFill>
                  <a:prstClr val="black"/>
                </a:solidFill>
              </a:endParaRPr>
            </a:p>
          </p:txBody>
        </p:sp>
        <p:sp>
          <p:nvSpPr>
            <p:cNvPr id="22" name="Rectangle 105"/>
            <p:cNvSpPr>
              <a:spLocks noChangeArrowheads="1"/>
            </p:cNvSpPr>
            <p:nvPr/>
          </p:nvSpPr>
          <p:spPr bwMode="auto">
            <a:xfrm>
              <a:off x="610" y="2425"/>
              <a:ext cx="4718" cy="85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/>
              <a:r>
                <a:rPr lang="en-GB" sz="1800" b="1" dirty="0" smtClean="0">
                  <a:solidFill>
                    <a:srgbClr val="BDDEFF"/>
                  </a:solidFill>
                </a:rPr>
                <a:t>LHCb:</a:t>
              </a:r>
              <a:r>
                <a:rPr lang="en-GB" sz="1800" b="1" dirty="0" smtClean="0">
                  <a:solidFill>
                    <a:prstClr val="white"/>
                  </a:solidFill>
                </a:rPr>
                <a:t> </a:t>
              </a:r>
              <a:r>
                <a:rPr lang="en-GB" sz="1800" dirty="0">
                  <a:solidFill>
                    <a:prstClr val="white"/>
                  </a:solidFill>
                </a:rPr>
                <a:t>emphasis on</a:t>
              </a:r>
              <a:r>
                <a:rPr lang="en-GB" sz="1800" dirty="0" smtClean="0">
                  <a:solidFill>
                    <a:prstClr val="white"/>
                  </a:solidFill>
                </a:rPr>
                <a:t> low-</a:t>
              </a:r>
              <a:r>
                <a:rPr lang="en-GB" sz="1800" i="1" dirty="0" err="1" smtClean="0">
                  <a:solidFill>
                    <a:prstClr val="white"/>
                  </a:solidFill>
                </a:rPr>
                <a:t>p</a:t>
              </a:r>
              <a:r>
                <a:rPr lang="en-GB" sz="1800" i="1" baseline="-25000" dirty="0" err="1" smtClean="0">
                  <a:solidFill>
                    <a:prstClr val="white"/>
                  </a:solidFill>
                </a:rPr>
                <a:t>T</a:t>
              </a:r>
              <a:r>
                <a:rPr lang="en-GB" sz="1800" dirty="0" smtClean="0">
                  <a:solidFill>
                    <a:prstClr val="white"/>
                  </a:solidFill>
                </a:rPr>
                <a:t> physics with large forward cross section.</a:t>
              </a:r>
            </a:p>
            <a:p>
              <a:pPr defTabSz="914400"/>
              <a:r>
                <a:rPr lang="en-GB" sz="1800" dirty="0" smtClean="0">
                  <a:solidFill>
                    <a:prstClr val="white"/>
                  </a:solidFill>
                </a:rPr>
                <a:t>Excellent vertex and momentum resolution, </a:t>
              </a:r>
              <a:r>
                <a:rPr lang="en-GB" sz="1800" i="1" dirty="0" err="1" smtClean="0">
                  <a:solidFill>
                    <a:prstClr val="white"/>
                  </a:solidFill>
                  <a:latin typeface="Symbol" charset="2"/>
                  <a:cs typeface="Symbol" charset="2"/>
                </a:rPr>
                <a:t>p</a:t>
              </a:r>
              <a:r>
                <a:rPr lang="en-GB" sz="1800" i="1" dirty="0" smtClean="0">
                  <a:solidFill>
                    <a:prstClr val="white"/>
                  </a:solidFill>
                  <a:latin typeface="Symbol" charset="2"/>
                  <a:cs typeface="Symbol" charset="2"/>
                </a:rPr>
                <a:t> </a:t>
              </a:r>
              <a:r>
                <a:rPr lang="en-GB" sz="1800" dirty="0" smtClean="0">
                  <a:solidFill>
                    <a:prstClr val="white"/>
                  </a:solidFill>
                </a:rPr>
                <a:t>/ </a:t>
              </a:r>
              <a:r>
                <a:rPr lang="en-GB" sz="1800" i="1" dirty="0" smtClean="0">
                  <a:solidFill>
                    <a:prstClr val="white"/>
                  </a:solidFill>
                </a:rPr>
                <a:t>K</a:t>
              </a:r>
              <a:r>
                <a:rPr lang="en-GB" sz="1800" dirty="0" smtClean="0">
                  <a:solidFill>
                    <a:prstClr val="white"/>
                  </a:solidFill>
                </a:rPr>
                <a:t> separation</a:t>
              </a:r>
            </a:p>
            <a:p>
              <a:pPr defTabSz="914400"/>
              <a:endParaRPr lang="en-GB" sz="1800" dirty="0" smtClean="0">
                <a:solidFill>
                  <a:prstClr val="white"/>
                </a:solidFill>
              </a:endParaRPr>
            </a:p>
            <a:p>
              <a:pPr defTabSz="914400"/>
              <a:r>
                <a:rPr lang="en-GB" sz="1800" dirty="0" smtClean="0">
                  <a:solidFill>
                    <a:prstClr val="white"/>
                  </a:solidFill>
                </a:rPr>
                <a:t>Physics aims: search for new physics through measurement of </a:t>
              </a:r>
              <a:r>
                <a:rPr lang="en-GB" sz="1800" i="1" dirty="0" smtClean="0">
                  <a:solidFill>
                    <a:prstClr val="white"/>
                  </a:solidFill>
                </a:rPr>
                <a:t>CP</a:t>
              </a:r>
              <a:r>
                <a:rPr lang="en-GB" sz="1800" dirty="0" smtClean="0">
                  <a:solidFill>
                    <a:prstClr val="white"/>
                  </a:solidFill>
                </a:rPr>
                <a:t> violation and rare </a:t>
              </a:r>
              <a:r>
                <a:rPr lang="en-GB" sz="1800" i="1" dirty="0" smtClean="0">
                  <a:solidFill>
                    <a:prstClr val="white"/>
                  </a:solidFill>
                </a:rPr>
                <a:t>B</a:t>
              </a:r>
              <a:r>
                <a:rPr lang="en-GB" sz="1800" dirty="0" smtClean="0">
                  <a:solidFill>
                    <a:prstClr val="white"/>
                  </a:solidFill>
                </a:rPr>
                <a:t> decays   </a:t>
              </a:r>
              <a:endParaRPr lang="en-GB" sz="1800" dirty="0">
                <a:solidFill>
                  <a:prstClr val="white"/>
                </a:solidFill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1587" y="1867444"/>
            <a:ext cx="3679213" cy="206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801" y="2002961"/>
            <a:ext cx="638174" cy="43963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LHC-ATLAS"/>
          <p:cNvPicPr>
            <a:picLocks noChangeAspect="1" noChangeArrowheads="1"/>
          </p:cNvPicPr>
          <p:nvPr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0" y="0"/>
            <a:ext cx="9144000" cy="4282118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152400"/>
            <a:ext cx="9144000" cy="695769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93600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0" cap="none" spc="0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Why </a:t>
            </a: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Colliding</a:t>
            </a:r>
            <a:r>
              <a:rPr kumimoji="0" lang="en-GB" sz="3600" i="0" u="none" strike="noStrike" kern="0" cap="none" spc="0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 Hadrons instead of </a:t>
            </a:r>
            <a:r>
              <a:rPr kumimoji="0" lang="en-GB" sz="3600" i="1" u="none" strike="noStrike" kern="0" cap="none" spc="0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e</a:t>
            </a:r>
            <a:r>
              <a:rPr kumimoji="0" lang="en-GB" sz="3600" i="0" u="none" strike="noStrike" kern="0" cap="none" spc="0" normalizeH="0" baseline="3000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+</a:t>
            </a:r>
            <a:r>
              <a:rPr kumimoji="0" lang="en-GB" sz="3600" i="1" u="none" strike="noStrike" kern="0" cap="none" spc="0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e</a:t>
            </a:r>
            <a:r>
              <a:rPr kumimoji="0" lang="en-GB" sz="3600" i="0" u="none" strike="noStrike" kern="0" cap="none" spc="0" normalizeH="0" baseline="3000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–</a:t>
            </a:r>
            <a:r>
              <a:rPr kumimoji="0" lang="en-GB" sz="3600" i="0" u="none" strike="noStrike" kern="0" cap="none" spc="0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rebuchet MS"/>
                <a:ea typeface="Arial" charset="0"/>
                <a:cs typeface="Trebuchet MS"/>
              </a:rPr>
              <a:t> ?</a:t>
            </a:r>
            <a:endParaRPr kumimoji="0" lang="en-GB" sz="3600" i="0" u="none" strike="noStrike" kern="0" cap="none" spc="0" normalizeH="0" baseline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28600" y="914400"/>
            <a:ext cx="8534400" cy="10793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Advantage of </a:t>
            </a:r>
            <a:r>
              <a:rPr kumimoji="0" lang="en-GB" sz="1800" b="1" i="0" u="none" strike="noStrike" kern="0" cap="none" spc="0" normalizeH="0" baseline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hadron</a:t>
            </a:r>
            <a:r>
              <a:rPr kumimoji="0" lang="en-GB" sz="1800" b="1" i="0" u="none" strike="noStrike" kern="0" cap="none" spc="0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collider</a:t>
            </a:r>
          </a:p>
          <a:p>
            <a:pPr marL="360363" marR="0" lvl="0" indent="-360363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Lucida Grande"/>
              <a:buChar char="﹣"/>
              <a:tabLst/>
              <a:defRPr/>
            </a:pPr>
            <a:r>
              <a:rPr lang="en-GB" sz="1800" kern="0" dirty="0" smtClean="0">
                <a:solidFill>
                  <a:sysClr val="windowText" lastClr="000000"/>
                </a:solidFill>
              </a:rPr>
              <a:t>Can reach higher energies in ring (less synchrotron radiation)</a:t>
            </a:r>
          </a:p>
          <a:p>
            <a:pPr marL="360363" marR="0" lvl="0" indent="-360363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800" kern="0" dirty="0" smtClean="0">
                <a:solidFill>
                  <a:sysClr val="windowText" lastClr="000000"/>
                </a:solidFill>
              </a:rPr>
              <a:t>	Energy loss per turn:  </a:t>
            </a:r>
            <a:endParaRPr kumimoji="0" lang="en-GB" sz="1800" b="1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228600" y="2959945"/>
            <a:ext cx="8915400" cy="10793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Disadvantages</a:t>
            </a:r>
          </a:p>
          <a:p>
            <a:pPr marL="360363" marR="0" lvl="0" indent="-360363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Lucida Grande"/>
              <a:buChar char="﹣"/>
              <a:tabLst/>
              <a:defRPr/>
            </a:pPr>
            <a:r>
              <a:rPr lang="en-GB" sz="1800" kern="0" dirty="0" smtClean="0">
                <a:solidFill>
                  <a:sysClr val="windowText" lastClr="000000"/>
                </a:solidFill>
              </a:rPr>
              <a:t>Hadrons are composites </a:t>
            </a:r>
            <a:r>
              <a:rPr lang="en-US" sz="1800" kern="0" dirty="0" err="1" smtClean="0">
                <a:solidFill>
                  <a:sysClr val="windowText" lastClr="000000"/>
                </a:solidFill>
                <a:sym typeface="Wingdings"/>
              </a:rPr>
              <a:t></a:t>
            </a:r>
            <a:r>
              <a:rPr lang="en-US" sz="1800" kern="0" dirty="0" smtClean="0">
                <a:solidFill>
                  <a:sysClr val="windowText" lastClr="000000"/>
                </a:solidFill>
                <a:sym typeface="Wingdings"/>
              </a:rPr>
              <a:t> parasitic collisions beyond hard </a:t>
            </a:r>
            <a:r>
              <a:rPr lang="en-US" sz="1800" kern="0" dirty="0" err="1" smtClean="0">
                <a:solidFill>
                  <a:sysClr val="windowText" lastClr="000000"/>
                </a:solidFill>
                <a:sym typeface="Wingdings"/>
              </a:rPr>
              <a:t>parton</a:t>
            </a:r>
            <a:r>
              <a:rPr lang="en-US" sz="1800" kern="0" dirty="0" smtClean="0">
                <a:solidFill>
                  <a:sysClr val="windowText" lastClr="000000"/>
                </a:solidFill>
                <a:sym typeface="Wingdings"/>
              </a:rPr>
              <a:t> scattering</a:t>
            </a:r>
          </a:p>
          <a:p>
            <a:pPr marL="360363" indent="-360363" defTabSz="914400" fontAlgn="auto">
              <a:spcBef>
                <a:spcPts val="600"/>
              </a:spcBef>
              <a:spcAft>
                <a:spcPts val="0"/>
              </a:spcAft>
              <a:buFont typeface="Lucida Grande"/>
              <a:buChar char="﹣"/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</a:rPr>
              <a:t>Energy and type of colliding </a:t>
            </a:r>
            <a:r>
              <a:rPr lang="en-US" sz="1800" kern="0" dirty="0" err="1" smtClean="0">
                <a:solidFill>
                  <a:sysClr val="windowText" lastClr="000000"/>
                </a:solidFill>
              </a:rPr>
              <a:t>parton</a:t>
            </a:r>
            <a:r>
              <a:rPr lang="en-US" sz="1800" kern="0" dirty="0" smtClean="0">
                <a:solidFill>
                  <a:sysClr val="windowText" lastClr="000000"/>
                </a:solidFill>
              </a:rPr>
              <a:t> unknown </a:t>
            </a:r>
            <a:r>
              <a:rPr lang="en-US" sz="1800" kern="0" dirty="0" err="1" smtClean="0">
                <a:solidFill>
                  <a:sysClr val="windowText" lastClr="000000"/>
                </a:solidFill>
                <a:sym typeface="Wingdings"/>
              </a:rPr>
              <a:t></a:t>
            </a:r>
            <a:r>
              <a:rPr lang="en-US" sz="1800" kern="0" dirty="0" smtClean="0">
                <a:solidFill>
                  <a:sysClr val="windowText" lastClr="000000"/>
                </a:solidFill>
                <a:sym typeface="Wingdings"/>
              </a:rPr>
              <a:t> </a:t>
            </a:r>
            <a:r>
              <a:rPr lang="en-US" sz="1800" kern="0" dirty="0" smtClean="0">
                <a:solidFill>
                  <a:sysClr val="windowText" lastClr="000000"/>
                </a:solidFill>
              </a:rPr>
              <a:t>kinematics partially unconstrained</a:t>
            </a:r>
            <a:endParaRPr kumimoji="0" lang="en-GB" sz="1800" i="0" u="none" strike="noStrike" kern="0" cap="none" spc="0" normalizeH="0" baseline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1800194" name="Object 2"/>
          <p:cNvGraphicFramePr>
            <a:graphicFrameLocks noChangeAspect="1"/>
          </p:cNvGraphicFramePr>
          <p:nvPr/>
        </p:nvGraphicFramePr>
        <p:xfrm>
          <a:off x="1219200" y="2122488"/>
          <a:ext cx="5776912" cy="773112"/>
        </p:xfrm>
        <a:graphic>
          <a:graphicData uri="http://schemas.openxmlformats.org/presentationml/2006/ole">
            <p:oleObj spid="_x0000_s3766274" name="Equation" r:id="rId4" imgW="4038600" imgH="533400" progId="Equation.DSMT4">
              <p:embed/>
            </p:oleObj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rcRect l="5407" r="6721"/>
          <a:stretch>
            <a:fillRect/>
          </a:stretch>
        </p:blipFill>
        <p:spPr>
          <a:xfrm>
            <a:off x="3276600" y="4419600"/>
            <a:ext cx="5619044" cy="1985332"/>
          </a:xfrm>
          <a:prstGeom prst="rect">
            <a:avLst/>
          </a:prstGeom>
          <a:effectLst>
            <a:outerShdw blurRad="393700" dist="38100" dir="2700000">
              <a:srgbClr val="000000">
                <a:alpha val="46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rcRect l="872" t="1584" r="1168" b="1533"/>
          <a:stretch>
            <a:fillRect/>
          </a:stretch>
        </p:blipFill>
        <p:spPr>
          <a:xfrm>
            <a:off x="206675" y="4419600"/>
            <a:ext cx="2917525" cy="1990510"/>
          </a:xfrm>
          <a:prstGeom prst="rect">
            <a:avLst/>
          </a:prstGeom>
          <a:effectLst>
            <a:outerShdw blurRad="393700" dist="38100" dir="2700000">
              <a:srgbClr val="000000">
                <a:alpha val="46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3276600" y="4419600"/>
            <a:ext cx="1223412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200" dirty="0" err="1" smtClean="0"/>
              <a:t>Hadron</a:t>
            </a:r>
            <a:r>
              <a:rPr lang="en-GB" sz="1200" dirty="0" smtClean="0"/>
              <a:t> collider</a:t>
            </a:r>
            <a:endParaRPr lang="en-GB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2054481" y="4419600"/>
            <a:ext cx="1069719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GB" sz="1200" i="1" dirty="0" err="1" smtClean="0"/>
              <a:t>e</a:t>
            </a:r>
            <a:r>
              <a:rPr lang="en-GB" sz="1200" dirty="0" err="1" smtClean="0"/>
              <a:t>+</a:t>
            </a:r>
            <a:r>
              <a:rPr lang="en-GB" sz="1200" i="1" dirty="0" err="1" smtClean="0"/>
              <a:t>e</a:t>
            </a:r>
            <a:r>
              <a:rPr lang="en-GB" sz="1200" dirty="0" smtClean="0"/>
              <a:t>– collider</a:t>
            </a:r>
            <a:endParaRPr lang="en-GB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7239000" y="2194235"/>
            <a:ext cx="1476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18579B"/>
                </a:solidFill>
              </a:rPr>
              <a:t>High </a:t>
            </a:r>
            <a:r>
              <a:rPr lang="en-GB" sz="1200" i="1" dirty="0" err="1" smtClean="0">
                <a:solidFill>
                  <a:srgbClr val="18579B"/>
                </a:solidFill>
              </a:rPr>
              <a:t>e</a:t>
            </a:r>
            <a:r>
              <a:rPr lang="en-GB" sz="1200" baseline="30000" dirty="0" err="1" smtClean="0">
                <a:solidFill>
                  <a:srgbClr val="18579B"/>
                </a:solidFill>
              </a:rPr>
              <a:t>+</a:t>
            </a:r>
            <a:r>
              <a:rPr lang="en-GB" sz="1200" i="1" dirty="0" err="1" smtClean="0">
                <a:solidFill>
                  <a:srgbClr val="18579B"/>
                </a:solidFill>
              </a:rPr>
              <a:t>e</a:t>
            </a:r>
            <a:r>
              <a:rPr lang="en-GB" sz="1200" baseline="30000" dirty="0" smtClean="0">
                <a:solidFill>
                  <a:srgbClr val="18579B"/>
                </a:solidFill>
              </a:rPr>
              <a:t>–</a:t>
            </a:r>
            <a:r>
              <a:rPr lang="en-GB" sz="1200" dirty="0" smtClean="0">
                <a:solidFill>
                  <a:srgbClr val="18579B"/>
                </a:solidFill>
              </a:rPr>
              <a:t> energy requires linear collider: </a:t>
            </a:r>
            <a:r>
              <a:rPr lang="en-GB" sz="1200" i="1" dirty="0" smtClean="0">
                <a:solidFill>
                  <a:srgbClr val="18579B"/>
                </a:solidFill>
              </a:rPr>
              <a:t>ILC, CLIC</a:t>
            </a:r>
            <a:endParaRPr lang="en-GB" sz="1200" i="1" dirty="0">
              <a:solidFill>
                <a:srgbClr val="18579B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066901"/>
            <a:ext cx="8505826" cy="6971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For </a:t>
            </a:r>
            <a:r>
              <a:rPr lang="en-GB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proton−proton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collisions, cross section is convolution of Parton Density Functions (PDF) with </a:t>
            </a:r>
            <a:r>
              <a:rPr lang="en-GB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parton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scattering Matrix Element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Proton–Proton Collisions</a:t>
            </a:r>
            <a:endParaRPr lang="en-GB" sz="28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2" name="Group 111"/>
          <p:cNvGrpSpPr/>
          <p:nvPr/>
        </p:nvGrpSpPr>
        <p:grpSpPr>
          <a:xfrm>
            <a:off x="838200" y="1981200"/>
            <a:ext cx="3200400" cy="492443"/>
            <a:chOff x="838200" y="3850957"/>
            <a:chExt cx="3196910" cy="492443"/>
          </a:xfrm>
        </p:grpSpPr>
        <p:sp>
          <p:nvSpPr>
            <p:cNvPr id="64" name="TextBox 63"/>
            <p:cNvSpPr txBox="1"/>
            <p:nvPr/>
          </p:nvSpPr>
          <p:spPr>
            <a:xfrm>
              <a:off x="838200" y="3850957"/>
              <a:ext cx="238030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D00209"/>
                  </a:solidFill>
                </a:rPr>
                <a:t>Parton distribution functions</a:t>
              </a:r>
            </a:p>
            <a:p>
              <a:r>
                <a:rPr lang="en-GB" sz="1200" dirty="0" smtClean="0">
                  <a:solidFill>
                    <a:srgbClr val="D00209"/>
                  </a:solidFill>
                </a:rPr>
                <a:t>Representing structure of proton</a:t>
              </a:r>
              <a:endParaRPr lang="en-GB" sz="1100" dirty="0">
                <a:solidFill>
                  <a:srgbClr val="D00209"/>
                </a:solidFill>
              </a:endParaRPr>
            </a:p>
          </p:txBody>
        </p:sp>
        <p:cxnSp>
          <p:nvCxnSpPr>
            <p:cNvPr id="66" name="Curved Connector 65"/>
            <p:cNvCxnSpPr>
              <a:stCxn id="64" idx="3"/>
              <a:endCxn id="33" idx="0"/>
            </p:cNvCxnSpPr>
            <p:nvPr/>
          </p:nvCxnSpPr>
          <p:spPr>
            <a:xfrm>
              <a:off x="3218503" y="4097179"/>
              <a:ext cx="816607" cy="170021"/>
            </a:xfrm>
            <a:prstGeom prst="curvedConnector2">
              <a:avLst/>
            </a:prstGeom>
            <a:ln w="635" cap="flat" cmpd="sng" algn="ctr">
              <a:solidFill>
                <a:srgbClr val="D00209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7" name="Picture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2111331"/>
            <a:ext cx="2003469" cy="2003469"/>
          </a:xfrm>
          <a:prstGeom prst="rect">
            <a:avLst/>
          </a:prstGeom>
        </p:spPr>
      </p:pic>
      <p:cxnSp>
        <p:nvCxnSpPr>
          <p:cNvPr id="69" name="Straight Connector 68"/>
          <p:cNvCxnSpPr/>
          <p:nvPr/>
        </p:nvCxnSpPr>
        <p:spPr>
          <a:xfrm rot="5400000" flipH="1" flipV="1">
            <a:off x="4062343" y="2543192"/>
            <a:ext cx="1292450" cy="1143001"/>
          </a:xfrm>
          <a:prstGeom prst="line">
            <a:avLst/>
          </a:prstGeom>
          <a:ln>
            <a:solidFill>
              <a:srgbClr val="D002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72"/>
          <p:cNvGrpSpPr/>
          <p:nvPr/>
        </p:nvGrpSpPr>
        <p:grpSpPr>
          <a:xfrm>
            <a:off x="5556699" y="2395217"/>
            <a:ext cx="2009370" cy="1510468"/>
            <a:chOff x="5556699" y="2395217"/>
            <a:chExt cx="2009370" cy="1510468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5296" y="2395217"/>
              <a:ext cx="1570773" cy="1510468"/>
            </a:xfrm>
            <a:prstGeom prst="rect">
              <a:avLst/>
            </a:prstGeom>
          </p:spPr>
        </p:pic>
        <p:sp>
          <p:nvSpPr>
            <p:cNvPr id="70" name="Right Arrow 69"/>
            <p:cNvSpPr/>
            <p:nvPr/>
          </p:nvSpPr>
          <p:spPr>
            <a:xfrm>
              <a:off x="5556699" y="2980701"/>
              <a:ext cx="377421" cy="261150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cxnSp>
        <p:nvCxnSpPr>
          <p:cNvPr id="71" name="Straight Connector 70"/>
          <p:cNvCxnSpPr/>
          <p:nvPr/>
        </p:nvCxnSpPr>
        <p:spPr>
          <a:xfrm rot="16200000" flipV="1">
            <a:off x="4062343" y="2543192"/>
            <a:ext cx="1292450" cy="1143001"/>
          </a:xfrm>
          <a:prstGeom prst="line">
            <a:avLst/>
          </a:prstGeom>
          <a:ln>
            <a:solidFill>
              <a:srgbClr val="D0020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066901"/>
            <a:ext cx="8505826" cy="6971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For </a:t>
            </a:r>
            <a:r>
              <a:rPr lang="en-GB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proton−proton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collisions, cross section is convolution of Parton Density Functions (PDF) with </a:t>
            </a:r>
            <a:r>
              <a:rPr lang="en-GB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parton</a:t>
            </a: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scattering Matrix Element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Proton–Proton Collisions</a:t>
            </a:r>
            <a:endParaRPr lang="en-GB" sz="28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2" name="Group 110"/>
          <p:cNvGrpSpPr/>
          <p:nvPr/>
        </p:nvGrpSpPr>
        <p:grpSpPr>
          <a:xfrm>
            <a:off x="4603564" y="1981200"/>
            <a:ext cx="4235636" cy="1070480"/>
            <a:chOff x="4603564" y="3850957"/>
            <a:chExt cx="4235636" cy="1070480"/>
          </a:xfrm>
        </p:grpSpPr>
        <p:sp>
          <p:nvSpPr>
            <p:cNvPr id="82" name="TextBox 81"/>
            <p:cNvSpPr txBox="1"/>
            <p:nvPr/>
          </p:nvSpPr>
          <p:spPr>
            <a:xfrm>
              <a:off x="5943600" y="3850957"/>
              <a:ext cx="28956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FFB400">
                      <a:lumMod val="75000"/>
                    </a:srgbClr>
                  </a:solidFill>
                </a:rPr>
                <a:t>Hard scatter </a:t>
              </a:r>
              <a:r>
                <a:rPr lang="en-GB" sz="1400" dirty="0" err="1" smtClean="0">
                  <a:solidFill>
                    <a:srgbClr val="FFB400">
                      <a:lumMod val="75000"/>
                    </a:srgbClr>
                  </a:solidFill>
                </a:rPr>
                <a:t>parton</a:t>
              </a:r>
              <a:r>
                <a:rPr lang="en-GB" sz="1400" dirty="0" smtClean="0">
                  <a:solidFill>
                    <a:srgbClr val="FFB400">
                      <a:lumMod val="75000"/>
                    </a:srgbClr>
                  </a:solidFill>
                </a:rPr>
                <a:t> cross section </a:t>
              </a:r>
            </a:p>
            <a:p>
              <a:r>
                <a:rPr lang="en-GB" sz="1200" dirty="0" smtClean="0">
                  <a:solidFill>
                    <a:srgbClr val="FFB400">
                      <a:lumMod val="75000"/>
                    </a:srgbClr>
                  </a:solidFill>
                </a:rPr>
                <a:t>Higher order </a:t>
              </a:r>
              <a:r>
                <a:rPr lang="en-GB" sz="1200" dirty="0" err="1" smtClean="0">
                  <a:solidFill>
                    <a:srgbClr val="FFB400">
                      <a:lumMod val="75000"/>
                    </a:srgbClr>
                  </a:solidFill>
                </a:rPr>
                <a:t>pQCD</a:t>
              </a:r>
              <a:r>
                <a:rPr lang="en-GB" sz="1200" dirty="0" smtClean="0">
                  <a:solidFill>
                    <a:srgbClr val="FFB400">
                      <a:lumMod val="75000"/>
                    </a:srgbClr>
                  </a:solidFill>
                </a:rPr>
                <a:t> correction; accompanying radiation, jets, …</a:t>
              </a:r>
              <a:endParaRPr lang="en-GB" sz="1200" dirty="0">
                <a:solidFill>
                  <a:srgbClr val="FFB400">
                    <a:lumMod val="75000"/>
                  </a:srgbClr>
                </a:solidFill>
              </a:endParaRPr>
            </a:p>
          </p:txBody>
        </p:sp>
        <p:cxnSp>
          <p:nvCxnSpPr>
            <p:cNvPr id="83" name="Curved Connector 65"/>
            <p:cNvCxnSpPr>
              <a:stCxn id="82" idx="1"/>
              <a:endCxn id="53" idx="7"/>
            </p:cNvCxnSpPr>
            <p:nvPr/>
          </p:nvCxnSpPr>
          <p:spPr>
            <a:xfrm rot="10800000" flipV="1">
              <a:off x="4603564" y="4189511"/>
              <a:ext cx="1340037" cy="731926"/>
            </a:xfrm>
            <a:prstGeom prst="curvedConnector2">
              <a:avLst/>
            </a:prstGeom>
            <a:ln w="635" cap="flat" cmpd="sng" algn="ctr">
              <a:solidFill>
                <a:srgbClr val="FF8000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59"/>
          <p:cNvGrpSpPr/>
          <p:nvPr/>
        </p:nvGrpSpPr>
        <p:grpSpPr>
          <a:xfrm>
            <a:off x="3135808" y="2397443"/>
            <a:ext cx="5805566" cy="1447800"/>
            <a:chOff x="3135808" y="2397443"/>
            <a:chExt cx="5805566" cy="1447800"/>
          </a:xfrm>
        </p:grpSpPr>
        <p:sp>
          <p:nvSpPr>
            <p:cNvPr id="62" name="TextBox 61"/>
            <p:cNvSpPr txBox="1"/>
            <p:nvPr/>
          </p:nvSpPr>
          <p:spPr>
            <a:xfrm>
              <a:off x="3135808" y="2397443"/>
              <a:ext cx="380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b="1" i="1" dirty="0" err="1" smtClean="0">
                  <a:solidFill>
                    <a:prstClr val="black"/>
                  </a:solidFill>
                </a:rPr>
                <a:t>p</a:t>
              </a:r>
              <a:endParaRPr lang="en-GB" sz="1800" b="1" i="1" dirty="0">
                <a:solidFill>
                  <a:prstClr val="black"/>
                </a:solidFill>
              </a:endParaRPr>
            </a:p>
          </p:txBody>
        </p:sp>
        <p:grpSp>
          <p:nvGrpSpPr>
            <p:cNvPr id="5" name="Group 109"/>
            <p:cNvGrpSpPr/>
            <p:nvPr/>
          </p:nvGrpSpPr>
          <p:grpSpPr>
            <a:xfrm>
              <a:off x="3135808" y="2473643"/>
              <a:ext cx="5805566" cy="1371600"/>
              <a:chOff x="3135808" y="4343400"/>
              <a:chExt cx="5805566" cy="1371600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3429000" y="4495800"/>
                <a:ext cx="457200" cy="158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Oval 32"/>
              <p:cNvSpPr/>
              <p:nvPr/>
            </p:nvSpPr>
            <p:spPr>
              <a:xfrm>
                <a:off x="3886200" y="4343400"/>
                <a:ext cx="304800" cy="304800"/>
              </a:xfrm>
              <a:prstGeom prst="ellipse">
                <a:avLst/>
              </a:prstGeom>
              <a:solidFill>
                <a:srgbClr val="D00209">
                  <a:alpha val="82000"/>
                </a:srgbClr>
              </a:solidFill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>
                <a:off x="3429000" y="5562600"/>
                <a:ext cx="457200" cy="158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Oval 34"/>
              <p:cNvSpPr/>
              <p:nvPr/>
            </p:nvSpPr>
            <p:spPr>
              <a:xfrm>
                <a:off x="3886200" y="5410200"/>
                <a:ext cx="304800" cy="304800"/>
              </a:xfrm>
              <a:prstGeom prst="ellipse">
                <a:avLst/>
              </a:prstGeom>
              <a:solidFill>
                <a:srgbClr val="D00209">
                  <a:alpha val="82000"/>
                </a:srgbClr>
              </a:solidFill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>
                <a:off x="4191000" y="5564188"/>
                <a:ext cx="4572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V="1">
                <a:off x="4191000" y="5490633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4191000" y="5566833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4191000" y="4493155"/>
                <a:ext cx="457200" cy="158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flipV="1">
                <a:off x="4191000" y="4419600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4191000" y="4495800"/>
                <a:ext cx="455083" cy="71967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>
                <a:endCxn id="53" idx="4"/>
              </p:cNvCxnSpPr>
              <p:nvPr/>
            </p:nvCxnSpPr>
            <p:spPr>
              <a:xfrm rot="5400000" flipH="1" flipV="1">
                <a:off x="4152900" y="5219700"/>
                <a:ext cx="381000" cy="304800"/>
              </a:xfrm>
              <a:prstGeom prst="line">
                <a:avLst/>
              </a:prstGeom>
              <a:ln>
                <a:solidFill>
                  <a:srgbClr val="D0020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>
                <a:stCxn id="53" idx="0"/>
              </p:cNvCxnSpPr>
              <p:nvPr/>
            </p:nvCxnSpPr>
            <p:spPr>
              <a:xfrm rot="16200000" flipV="1">
                <a:off x="4152900" y="4533900"/>
                <a:ext cx="381000" cy="304800"/>
              </a:xfrm>
              <a:prstGeom prst="line">
                <a:avLst/>
              </a:prstGeom>
              <a:ln>
                <a:solidFill>
                  <a:srgbClr val="D0020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Oval 52"/>
              <p:cNvSpPr/>
              <p:nvPr/>
            </p:nvSpPr>
            <p:spPr>
              <a:xfrm>
                <a:off x="4343400" y="4876800"/>
                <a:ext cx="304800" cy="3048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135808" y="5334000"/>
                <a:ext cx="3800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b="1" i="1" dirty="0" err="1" smtClean="0">
                    <a:solidFill>
                      <a:prstClr val="black"/>
                    </a:solidFill>
                  </a:rPr>
                  <a:t>p</a:t>
                </a:r>
                <a:endParaRPr lang="en-GB" sz="1800" b="1" i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4724400" y="5407223"/>
                <a:ext cx="153197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 smtClean="0">
                    <a:solidFill>
                      <a:srgbClr val="008000"/>
                    </a:solidFill>
                  </a:rPr>
                  <a:t>Underlying event</a:t>
                </a:r>
                <a:endParaRPr lang="en-GB" sz="1400" dirty="0">
                  <a:solidFill>
                    <a:srgbClr val="008000"/>
                  </a:solidFill>
                </a:endParaRPr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 flipV="1">
                <a:off x="4648200" y="4953000"/>
                <a:ext cx="455083" cy="71967"/>
              </a:xfrm>
              <a:prstGeom prst="line">
                <a:avLst/>
              </a:prstGeom>
              <a:ln>
                <a:solidFill>
                  <a:srgbClr val="3F8DE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4648200" y="5029200"/>
                <a:ext cx="455083" cy="71967"/>
              </a:xfrm>
              <a:prstGeom prst="line">
                <a:avLst/>
              </a:prstGeom>
              <a:ln>
                <a:solidFill>
                  <a:srgbClr val="3F8DE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4648200" y="5029200"/>
                <a:ext cx="1143000" cy="1588"/>
              </a:xfrm>
              <a:prstGeom prst="line">
                <a:avLst/>
              </a:prstGeom>
              <a:ln w="508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TextBox 80"/>
              <p:cNvSpPr txBox="1"/>
              <p:nvPr/>
            </p:nvSpPr>
            <p:spPr>
              <a:xfrm>
                <a:off x="5801782" y="4842932"/>
                <a:ext cx="31395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60363"/>
                <a:r>
                  <a:rPr lang="en-GB" sz="1800" b="1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X</a:t>
                </a:r>
                <a:r>
                  <a:rPr lang="en-GB" sz="1400" b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 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= 	jets, </a:t>
                </a:r>
                <a:r>
                  <a:rPr lang="en-GB" sz="14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W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, </a:t>
                </a:r>
                <a:r>
                  <a:rPr lang="en-GB" sz="14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Z</a:t>
                </a:r>
                <a:r>
                  <a:rPr lang="en-GB" sz="14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, top, Higgs, 	SUSY, … </a:t>
                </a:r>
                <a:endParaRPr lang="en-GB" sz="1400" dirty="0">
                  <a:solidFill>
                    <a:srgbClr val="09213B">
                      <a:lumMod val="75000"/>
                      <a:lumOff val="25000"/>
                    </a:srgbClr>
                  </a:solidFill>
                </a:endParaRP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648200" y="4604266"/>
                <a:ext cx="10505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Q</a:t>
                </a:r>
                <a:r>
                  <a:rPr lang="en-GB" sz="6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 </a:t>
                </a:r>
                <a:r>
                  <a:rPr lang="en-GB" sz="1800" baseline="30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2 </a:t>
                </a:r>
                <a:r>
                  <a:rPr lang="en-GB" sz="18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= </a:t>
                </a:r>
                <a:r>
                  <a:rPr lang="en-GB" sz="1800" i="1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M</a:t>
                </a:r>
                <a:r>
                  <a:rPr lang="en-GB" sz="1800" i="1" baseline="-25000" dirty="0" smtClean="0">
                    <a:solidFill>
                      <a:srgbClr val="09213B">
                        <a:lumMod val="75000"/>
                        <a:lumOff val="25000"/>
                      </a:srgbClr>
                    </a:solidFill>
                  </a:rPr>
                  <a:t>X</a:t>
                </a:r>
                <a:endParaRPr lang="en-GB" sz="1800" i="1" baseline="-25000" dirty="0">
                  <a:solidFill>
                    <a:srgbClr val="09213B">
                      <a:lumMod val="75000"/>
                      <a:lumOff val="25000"/>
                    </a:srgbClr>
                  </a:solidFill>
                </a:endParaRPr>
              </a:p>
            </p:txBody>
          </p:sp>
          <p:graphicFrame>
            <p:nvGraphicFramePr>
              <p:cNvPr id="1762307" name="Object 3"/>
              <p:cNvGraphicFramePr>
                <a:graphicFrameLocks noChangeAspect="1"/>
              </p:cNvGraphicFramePr>
              <p:nvPr/>
            </p:nvGraphicFramePr>
            <p:xfrm>
              <a:off x="3877207" y="4635498"/>
              <a:ext cx="478895" cy="315666"/>
            </p:xfrm>
            <a:graphic>
              <a:graphicData uri="http://schemas.openxmlformats.org/presentationml/2006/ole">
                <p:oleObj spid="_x0000_s3871746" name="Equation" r:id="rId3" imgW="406400" imgH="266700" progId="Equation.DSMT4">
                  <p:embed/>
                </p:oleObj>
              </a:graphicData>
            </a:graphic>
          </p:graphicFrame>
          <p:graphicFrame>
            <p:nvGraphicFramePr>
              <p:cNvPr id="1762308" name="Object 4"/>
              <p:cNvGraphicFramePr>
                <a:graphicFrameLocks noChangeAspect="1"/>
              </p:cNvGraphicFramePr>
              <p:nvPr/>
            </p:nvGraphicFramePr>
            <p:xfrm>
              <a:off x="3870326" y="5081057"/>
              <a:ext cx="493713" cy="315913"/>
            </p:xfrm>
            <a:graphic>
              <a:graphicData uri="http://schemas.openxmlformats.org/presentationml/2006/ole">
                <p:oleObj spid="_x0000_s3871747" name="Equation" r:id="rId4" imgW="419100" imgH="266700" progId="Equation.DSMT4">
                  <p:embed/>
                </p:oleObj>
              </a:graphicData>
            </a:graphic>
          </p:graphicFrame>
        </p:grpSp>
      </p:grpSp>
      <p:grpSp>
        <p:nvGrpSpPr>
          <p:cNvPr id="6" name="Group 111"/>
          <p:cNvGrpSpPr/>
          <p:nvPr/>
        </p:nvGrpSpPr>
        <p:grpSpPr>
          <a:xfrm>
            <a:off x="838200" y="1981200"/>
            <a:ext cx="3200400" cy="492443"/>
            <a:chOff x="838200" y="3850957"/>
            <a:chExt cx="3196910" cy="492443"/>
          </a:xfrm>
        </p:grpSpPr>
        <p:sp>
          <p:nvSpPr>
            <p:cNvPr id="64" name="TextBox 63"/>
            <p:cNvSpPr txBox="1"/>
            <p:nvPr/>
          </p:nvSpPr>
          <p:spPr>
            <a:xfrm>
              <a:off x="838200" y="3850957"/>
              <a:ext cx="238030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D00209"/>
                  </a:solidFill>
                </a:rPr>
                <a:t>Parton distribution functions</a:t>
              </a:r>
            </a:p>
            <a:p>
              <a:r>
                <a:rPr lang="en-GB" sz="1200" dirty="0" smtClean="0">
                  <a:solidFill>
                    <a:srgbClr val="D00209"/>
                  </a:solidFill>
                </a:rPr>
                <a:t>Representing structure of proton</a:t>
              </a:r>
              <a:endParaRPr lang="en-GB" sz="1100" dirty="0">
                <a:solidFill>
                  <a:srgbClr val="D00209"/>
                </a:solidFill>
              </a:endParaRPr>
            </a:p>
          </p:txBody>
        </p:sp>
        <p:cxnSp>
          <p:nvCxnSpPr>
            <p:cNvPr id="66" name="Curved Connector 65"/>
            <p:cNvCxnSpPr>
              <a:stCxn id="64" idx="3"/>
              <a:endCxn id="33" idx="0"/>
            </p:cNvCxnSpPr>
            <p:nvPr/>
          </p:nvCxnSpPr>
          <p:spPr>
            <a:xfrm>
              <a:off x="3218503" y="4097179"/>
              <a:ext cx="816607" cy="170021"/>
            </a:xfrm>
            <a:prstGeom prst="curvedConnector2">
              <a:avLst/>
            </a:prstGeom>
            <a:ln w="635" cap="flat" cmpd="sng" algn="ctr">
              <a:solidFill>
                <a:srgbClr val="D00209"/>
              </a:solidFill>
              <a:prstDash val="sysDash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 Box 25"/>
          <p:cNvSpPr txBox="1">
            <a:spLocks noChangeArrowheads="1"/>
          </p:cNvSpPr>
          <p:nvPr/>
        </p:nvSpPr>
        <p:spPr bwMode="auto">
          <a:xfrm>
            <a:off x="257174" y="4948940"/>
            <a:ext cx="8582026" cy="12044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The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parton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density functions rise dramatically towards low 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x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:</a:t>
            </a:r>
          </a:p>
          <a:p>
            <a:pPr marL="800100" lvl="1" indent="-342900">
              <a:lnSpc>
                <a:spcPct val="110000"/>
              </a:lnSpc>
              <a:spcBef>
                <a:spcPct val="50000"/>
              </a:spcBef>
              <a:buFont typeface="Wingdings" charset="2"/>
              <a:buChar char="à"/>
            </a:pPr>
            <a:r>
              <a:rPr lang="en-US" sz="1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Higher cross section at higher </a:t>
            </a:r>
            <a:r>
              <a:rPr lang="en-US" sz="18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proton−proton</a:t>
            </a:r>
            <a:r>
              <a:rPr lang="en-US" sz="1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collision energy</a:t>
            </a:r>
          </a:p>
          <a:p>
            <a:pPr marL="800100" lvl="1" indent="-342900">
              <a:lnSpc>
                <a:spcPct val="110000"/>
              </a:lnSpc>
              <a:spcBef>
                <a:spcPts val="480"/>
              </a:spcBef>
              <a:buFont typeface="Wingdings" charset="2"/>
              <a:buChar char="à"/>
            </a:pPr>
            <a:r>
              <a:rPr lang="en-US" sz="1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Low-</a:t>
            </a:r>
            <a:r>
              <a:rPr lang="en-US" sz="18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x</a:t>
            </a:r>
            <a:r>
              <a:rPr lang="en-US" sz="1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(</a:t>
            </a:r>
            <a:r>
              <a:rPr lang="en-US" sz="18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eg</a:t>
            </a:r>
            <a:r>
              <a:rPr lang="en-US" sz="1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, Higgs) dominated by </a:t>
            </a:r>
            <a:r>
              <a:rPr lang="en-US" sz="18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gluon−gluon</a:t>
            </a:r>
            <a:r>
              <a:rPr lang="en-US" sz="1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collisions: “gluon collider” </a:t>
            </a:r>
            <a:endParaRPr lang="en-GB" sz="1800" dirty="0" smtClean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7" name="Group 66"/>
          <p:cNvGrpSpPr/>
          <p:nvPr/>
        </p:nvGrpSpPr>
        <p:grpSpPr>
          <a:xfrm>
            <a:off x="257173" y="4343400"/>
            <a:ext cx="5674397" cy="437387"/>
            <a:chOff x="257173" y="4343400"/>
            <a:chExt cx="5674397" cy="437387"/>
          </a:xfrm>
        </p:grpSpPr>
        <p:sp>
          <p:nvSpPr>
            <p:cNvPr id="61" name="Text Box 25"/>
            <p:cNvSpPr txBox="1">
              <a:spLocks noChangeArrowheads="1"/>
            </p:cNvSpPr>
            <p:nvPr/>
          </p:nvSpPr>
          <p:spPr bwMode="auto">
            <a:xfrm>
              <a:off x="257173" y="4343400"/>
              <a:ext cx="4106865" cy="39241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>
                <a:lnSpc>
                  <a:spcPct val="110000"/>
                </a:lnSpc>
                <a:spcBef>
                  <a:spcPct val="50000"/>
                </a:spcBef>
                <a:buFont typeface="Arial"/>
                <a:buChar char="•"/>
              </a:pPr>
              <a:r>
                <a:rPr lang="en-US" sz="18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CM energy of </a:t>
              </a:r>
              <a:r>
                <a:rPr lang="en-US" sz="1800" dirty="0" err="1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parton</a:t>
              </a:r>
              <a:r>
                <a:rPr lang="en-US" sz="1800" dirty="0" smtClean="0">
                  <a:solidFill>
                    <a:prstClr val="black"/>
                  </a:solidFill>
                  <a:latin typeface="Trebuchet MS"/>
                  <a:ea typeface="Arial" charset="0"/>
                  <a:cs typeface="Trebuchet MS"/>
                </a:rPr>
                <a:t> collision:</a:t>
              </a:r>
            </a:p>
          </p:txBody>
        </p:sp>
        <p:graphicFrame>
          <p:nvGraphicFramePr>
            <p:cNvPr id="65" name="Object 2"/>
            <p:cNvGraphicFramePr>
              <a:graphicFrameLocks noChangeAspect="1"/>
            </p:cNvGraphicFramePr>
            <p:nvPr/>
          </p:nvGraphicFramePr>
          <p:xfrm>
            <a:off x="3865550" y="4367232"/>
            <a:ext cx="2066020" cy="413555"/>
          </p:xfrm>
          <a:graphic>
            <a:graphicData uri="http://schemas.openxmlformats.org/presentationml/2006/ole">
              <p:oleObj spid="_x0000_s3871748" name="Equation" r:id="rId5" imgW="1346200" imgH="2667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066901"/>
            <a:ext cx="8505826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Proton is complicated composite of valence quarks, gluons and sea quarks</a:t>
            </a: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Proton–Proton Collisions</a:t>
            </a:r>
            <a:endParaRPr lang="en-GB" sz="28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1" name="Text Box 25"/>
          <p:cNvSpPr txBox="1">
            <a:spLocks noChangeArrowheads="1"/>
          </p:cNvSpPr>
          <p:nvPr/>
        </p:nvSpPr>
        <p:spPr bwMode="auto">
          <a:xfrm>
            <a:off x="257174" y="1615965"/>
            <a:ext cx="4543424" cy="10136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PDF depends on 2D mixture of </a:t>
            </a:r>
          </a:p>
          <a:p>
            <a:pPr marL="804863" lvl="1" indent="-347663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US" sz="14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Q</a:t>
            </a:r>
            <a:r>
              <a:rPr lang="en-US" sz="1400" baseline="300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(evolution in ln(</a:t>
            </a:r>
            <a:r>
              <a:rPr lang="en-US" sz="14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Q</a:t>
            </a:r>
            <a:r>
              <a:rPr lang="en-US" sz="1400" baseline="300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) predicted by QCD)</a:t>
            </a:r>
          </a:p>
          <a:p>
            <a:pPr marL="804863" lvl="1" indent="-347663">
              <a:lnSpc>
                <a:spcPct val="110000"/>
              </a:lnSpc>
              <a:spcBef>
                <a:spcPts val="300"/>
              </a:spcBef>
              <a:buFont typeface="Lucida Grande"/>
              <a:buChar char="﹣"/>
            </a:pPr>
            <a:r>
              <a:rPr lang="en-US" sz="14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Bjorken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</a:t>
            </a:r>
            <a:r>
              <a:rPr lang="en-US" sz="1400" i="1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x</a:t>
            </a:r>
            <a:r>
              <a:rPr lang="en-US" sz="14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momentum fraction</a:t>
            </a:r>
            <a:endParaRPr lang="en-GB" sz="1400" dirty="0" smtClean="0">
              <a:solidFill>
                <a:srgbClr val="E12B0D"/>
              </a:solidFill>
              <a:ea typeface="Arial" charset="0"/>
              <a:cs typeface="Arial" charset="0"/>
            </a:endParaRPr>
          </a:p>
        </p:txBody>
      </p:sp>
      <p:sp>
        <p:nvSpPr>
          <p:cNvPr id="54" name="Text Box 25"/>
          <p:cNvSpPr txBox="1">
            <a:spLocks noChangeArrowheads="1"/>
          </p:cNvSpPr>
          <p:nvPr/>
        </p:nvSpPr>
        <p:spPr bwMode="auto">
          <a:xfrm>
            <a:off x="257174" y="2743200"/>
            <a:ext cx="3095626" cy="6971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CM energy of </a:t>
            </a:r>
            <a:r>
              <a:rPr lang="en-US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parton</a:t>
            </a: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collision:</a:t>
            </a:r>
          </a:p>
        </p:txBody>
      </p:sp>
      <p:graphicFrame>
        <p:nvGraphicFramePr>
          <p:cNvPr id="56" name="Object 2"/>
          <p:cNvGraphicFramePr>
            <a:graphicFrameLocks noChangeAspect="1"/>
          </p:cNvGraphicFramePr>
          <p:nvPr/>
        </p:nvGraphicFramePr>
        <p:xfrm>
          <a:off x="1662641" y="3113617"/>
          <a:ext cx="1863725" cy="373062"/>
        </p:xfrm>
        <a:graphic>
          <a:graphicData uri="http://schemas.openxmlformats.org/presentationml/2006/ole">
            <p:oleObj spid="_x0000_s3771394" name="Equation" r:id="rId3" imgW="1346200" imgH="266700" progId="Equation.DSMT4">
              <p:embed/>
            </p:oleObj>
          </a:graphicData>
        </a:graphic>
      </p:graphicFrame>
      <p:sp>
        <p:nvSpPr>
          <p:cNvPr id="57" name="Text Box 25"/>
          <p:cNvSpPr txBox="1">
            <a:spLocks noChangeArrowheads="1"/>
          </p:cNvSpPr>
          <p:nvPr/>
        </p:nvSpPr>
        <p:spPr bwMode="auto">
          <a:xfrm>
            <a:off x="257174" y="3558389"/>
            <a:ext cx="7972426" cy="163378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Typical ‘</a:t>
            </a:r>
            <a:r>
              <a:rPr lang="en-US" sz="1800" i="1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x</a:t>
            </a: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’ values 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(assume: </a:t>
            </a:r>
            <a:r>
              <a:rPr lang="en-US" sz="14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x</a:t>
            </a:r>
            <a:r>
              <a:rPr lang="en-US" sz="1400" baseline="-250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= </a:t>
            </a:r>
            <a:r>
              <a:rPr lang="en-US" sz="1400" i="1" dirty="0" smtClean="0">
                <a:solidFill>
                  <a:prstClr val="black"/>
                </a:solidFill>
                <a:ea typeface="Arial" charset="0"/>
                <a:cs typeface="Arial" charset="0"/>
              </a:rPr>
              <a:t>x</a:t>
            </a:r>
            <a:r>
              <a:rPr lang="en-US" sz="1400" baseline="-250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)</a:t>
            </a:r>
            <a:endParaRPr lang="en-US" sz="1800" dirty="0" smtClean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marL="804863" lvl="1" indent="-347663" defTabSz="90488">
              <a:lnSpc>
                <a:spcPct val="110000"/>
              </a:lnSpc>
              <a:spcBef>
                <a:spcPct val="50000"/>
              </a:spcBef>
            </a:pPr>
            <a:r>
              <a:rPr lang="en-US" sz="1400" b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LHC (√</a:t>
            </a:r>
            <a:r>
              <a:rPr lang="en-US" sz="1400" b="1" i="1" dirty="0" err="1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s</a:t>
            </a:r>
            <a:r>
              <a:rPr lang="en-US" sz="1400" b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 = 14 </a:t>
            </a:r>
            <a:r>
              <a:rPr lang="en-US" sz="1400" b="1" dirty="0" err="1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TeV</a:t>
            </a:r>
            <a:r>
              <a:rPr lang="en-US" sz="1400" b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): 			</a:t>
            </a:r>
          </a:p>
          <a:p>
            <a:pPr marL="804863" lvl="1" indent="-347663" defTabSz="90488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US" sz="1400" i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M</a:t>
            </a:r>
            <a:r>
              <a:rPr lang="en-US" sz="1400" i="1" baseline="-25000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X</a:t>
            </a:r>
            <a:r>
              <a:rPr lang="en-US" sz="1400" i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 </a:t>
            </a:r>
            <a:r>
              <a:rPr lang="en-US" sz="1400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= 100 GeV (1 </a:t>
            </a:r>
            <a:r>
              <a:rPr lang="en-US" sz="1400" dirty="0" err="1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TeV</a:t>
            </a:r>
            <a:r>
              <a:rPr lang="en-US" sz="1400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</a:rPr>
              <a:t>) </a:t>
            </a:r>
            <a:r>
              <a:rPr lang="en-US" sz="1400" dirty="0" err="1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400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  <a:sym typeface="Wingdings"/>
              </a:rPr>
              <a:t> &lt;</a:t>
            </a:r>
            <a:r>
              <a:rPr lang="en-US" sz="1400" i="1" dirty="0" err="1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  <a:sym typeface="Wingdings"/>
              </a:rPr>
              <a:t>x</a:t>
            </a:r>
            <a:r>
              <a:rPr lang="en-US" sz="1400" i="1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  <a:sym typeface="Wingdings"/>
              </a:rPr>
              <a:t>&gt;</a:t>
            </a:r>
            <a:r>
              <a:rPr lang="en-US" sz="1400" dirty="0" smtClean="0">
                <a:solidFill>
                  <a:srgbClr val="7EB606">
                    <a:lumMod val="75000"/>
                  </a:srgbClr>
                </a:solidFill>
                <a:ea typeface="Arial" charset="0"/>
                <a:cs typeface="Arial" charset="0"/>
                <a:sym typeface="Wingdings"/>
              </a:rPr>
              <a:t> = 0.007 (0.07) </a:t>
            </a:r>
            <a:endParaRPr lang="en-US" sz="1400" i="1" dirty="0" smtClean="0">
              <a:solidFill>
                <a:srgbClr val="7EB606">
                  <a:lumMod val="75000"/>
                </a:srgbClr>
              </a:solidFill>
              <a:ea typeface="Arial" charset="0"/>
              <a:cs typeface="Arial" charset="0"/>
            </a:endParaRPr>
          </a:p>
          <a:p>
            <a:pPr marL="804863" lvl="1" indent="-347663" defTabSz="90488">
              <a:lnSpc>
                <a:spcPct val="110000"/>
              </a:lnSpc>
              <a:spcBef>
                <a:spcPts val="300"/>
              </a:spcBef>
            </a:pPr>
            <a:r>
              <a:rPr lang="en-US" sz="1400" b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Tevatron (√</a:t>
            </a:r>
            <a:r>
              <a:rPr lang="en-US" sz="1400" b="1" i="1" dirty="0" err="1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s</a:t>
            </a:r>
            <a:r>
              <a:rPr lang="en-US" sz="1400" b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 = 2 </a:t>
            </a:r>
            <a:r>
              <a:rPr lang="en-US" sz="1400" b="1" dirty="0" err="1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TeV</a:t>
            </a:r>
            <a:r>
              <a:rPr lang="en-US" sz="1400" b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):	</a:t>
            </a:r>
          </a:p>
          <a:p>
            <a:pPr marL="804863" lvl="1" indent="-347663" defTabSz="90488">
              <a:lnSpc>
                <a:spcPct val="110000"/>
              </a:lnSpc>
              <a:spcBef>
                <a:spcPts val="300"/>
              </a:spcBef>
              <a:buFont typeface="Lucida Grande"/>
              <a:buChar char="﹣"/>
            </a:pPr>
            <a:r>
              <a:rPr lang="en-US" sz="1400" i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M</a:t>
            </a:r>
            <a:r>
              <a:rPr lang="en-US" sz="1400" i="1" baseline="-25000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X</a:t>
            </a:r>
            <a:r>
              <a:rPr lang="en-US" sz="1400" i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 </a:t>
            </a:r>
            <a:r>
              <a:rPr lang="en-US" sz="1400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= 100 GeV (1 </a:t>
            </a:r>
            <a:r>
              <a:rPr lang="en-US" sz="1400" dirty="0" err="1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TeV</a:t>
            </a:r>
            <a:r>
              <a:rPr lang="en-US" sz="1400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</a:rPr>
              <a:t>) </a:t>
            </a:r>
            <a:r>
              <a:rPr lang="en-US" sz="1400" dirty="0" err="1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400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  <a:sym typeface="Wingdings"/>
              </a:rPr>
              <a:t> &lt;</a:t>
            </a:r>
            <a:r>
              <a:rPr lang="en-US" sz="1400" i="1" dirty="0" err="1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  <a:sym typeface="Wingdings"/>
              </a:rPr>
              <a:t>x</a:t>
            </a:r>
            <a:r>
              <a:rPr lang="en-US" sz="1400" i="1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  <a:sym typeface="Wingdings"/>
              </a:rPr>
              <a:t>&gt;</a:t>
            </a:r>
            <a:r>
              <a:rPr lang="en-US" sz="1400" dirty="0" smtClean="0">
                <a:solidFill>
                  <a:srgbClr val="09213B">
                    <a:lumMod val="75000"/>
                    <a:lumOff val="25000"/>
                  </a:srgbClr>
                </a:solidFill>
                <a:ea typeface="Arial" charset="0"/>
                <a:cs typeface="Arial" charset="0"/>
                <a:sym typeface="Wingdings"/>
              </a:rPr>
              <a:t> = 0.05 		(0.5)</a:t>
            </a:r>
            <a:endParaRPr lang="en-GB" sz="1400" dirty="0" smtClean="0">
              <a:solidFill>
                <a:srgbClr val="09213B">
                  <a:lumMod val="75000"/>
                  <a:lumOff val="25000"/>
                </a:srgbClr>
              </a:solidFill>
              <a:ea typeface="Arial" charset="0"/>
              <a:cs typeface="Arial" charset="0"/>
            </a:endParaRPr>
          </a:p>
        </p:txBody>
      </p:sp>
      <p:sp>
        <p:nvSpPr>
          <p:cNvPr id="67" name="Text Box 25"/>
          <p:cNvSpPr txBox="1">
            <a:spLocks noChangeArrowheads="1"/>
          </p:cNvSpPr>
          <p:nvPr/>
        </p:nvSpPr>
        <p:spPr bwMode="auto">
          <a:xfrm>
            <a:off x="257174" y="5334000"/>
            <a:ext cx="4543424" cy="10115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800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PDFs</a:t>
            </a: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rise dramatically towards low </a:t>
            </a:r>
            <a:r>
              <a:rPr lang="en-US" sz="1800" i="1" dirty="0" err="1" smtClean="0">
                <a:solidFill>
                  <a:prstClr val="black"/>
                </a:solidFill>
                <a:ea typeface="Arial" charset="0"/>
                <a:cs typeface="Arial" charset="0"/>
              </a:rPr>
              <a:t>x</a:t>
            </a:r>
            <a:r>
              <a:rPr lang="en-US" sz="1800" dirty="0" smtClean="0">
                <a:solidFill>
                  <a:prstClr val="black"/>
                </a:solidFill>
                <a:ea typeface="Arial" charset="0"/>
                <a:cs typeface="Arial" charset="0"/>
              </a:rPr>
              <a:t>    </a:t>
            </a:r>
          </a:p>
          <a:p>
            <a:pPr marL="342900" indent="-342900">
              <a:lnSpc>
                <a:spcPct val="110000"/>
              </a:lnSpc>
              <a:spcBef>
                <a:spcPts val="300"/>
              </a:spcBef>
            </a:pPr>
            <a:r>
              <a:rPr lang="en-US" sz="1600" b="1" dirty="0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	</a:t>
            </a:r>
            <a:r>
              <a:rPr lang="en-US" sz="1400" b="1" dirty="0" err="1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400" b="1" dirty="0" smtClean="0">
                <a:solidFill>
                  <a:srgbClr val="D00209"/>
                </a:solidFill>
                <a:ea typeface="Arial" charset="0"/>
                <a:cs typeface="Arial" charset="0"/>
                <a:sym typeface="Wingdings"/>
              </a:rPr>
              <a:t> larger cross sections at LHC                        </a:t>
            </a:r>
          </a:p>
          <a:p>
            <a:pPr marL="342900" indent="-342900">
              <a:lnSpc>
                <a:spcPct val="110000"/>
              </a:lnSpc>
              <a:spcBef>
                <a:spcPts val="300"/>
              </a:spcBef>
            </a:pP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  <a:sym typeface="Wingdings"/>
              </a:rPr>
              <a:t>	</a:t>
            </a:r>
            <a:r>
              <a:rPr lang="en-US" sz="1400" dirty="0" err="1" smtClean="0">
                <a:solidFill>
                  <a:prstClr val="black"/>
                </a:solidFill>
                <a:ea typeface="Arial" charset="0"/>
                <a:cs typeface="Arial" charset="0"/>
                <a:sym typeface="Wingdings"/>
              </a:rPr>
              <a:t></a:t>
            </a:r>
            <a:r>
              <a:rPr lang="en-US" sz="1400" dirty="0" smtClean="0">
                <a:solidFill>
                  <a:prstClr val="black"/>
                </a:solidFill>
                <a:ea typeface="Arial" charset="0"/>
                <a:cs typeface="Arial" charset="0"/>
                <a:sym typeface="Wingdings"/>
              </a:rPr>
              <a:t> “gluon collider”</a:t>
            </a:r>
            <a:endParaRPr lang="en-US" sz="1600" dirty="0" smtClean="0">
              <a:solidFill>
                <a:prstClr val="black"/>
              </a:solidFill>
              <a:ea typeface="Arial" charset="0"/>
              <a:cs typeface="Arial" charset="0"/>
              <a:sym typeface="Wingdings"/>
            </a:endParaRPr>
          </a:p>
        </p:txBody>
      </p:sp>
      <p:pic>
        <p:nvPicPr>
          <p:cNvPr id="68" name="Picture 67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50000" t="9293" r="1323" b="3368"/>
              <a:stretch>
                <a:fillRect/>
              </a:stretch>
            </p:blipFill>
          </mc:Choice>
          <mc:Fallback>
            <p:blipFill>
              <a:blip r:embed="rId5"/>
              <a:srcRect l="50000" t="9293" r="1323" b="3368"/>
              <a:stretch>
                <a:fillRect/>
              </a:stretch>
            </p:blipFill>
          </mc:Fallback>
        </mc:AlternateContent>
        <p:spPr>
          <a:xfrm>
            <a:off x="4816104" y="1615965"/>
            <a:ext cx="4023096" cy="485045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552017" y="5171017"/>
            <a:ext cx="196215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PDFs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 determined from    global fits to (primarily)        deep inelastic scattering data</a:t>
            </a:r>
            <a:endParaRPr lang="en-GB" sz="105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7794665" y="4867316"/>
            <a:ext cx="19621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© MSTW 2008, NNLO</a:t>
            </a:r>
            <a:endParaRPr lang="en-GB" sz="105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9800" y="4028017"/>
            <a:ext cx="1062886" cy="307777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595959"/>
                </a:solidFill>
              </a:rPr>
              <a:t>sea quarks</a:t>
            </a:r>
            <a:endParaRPr lang="en-GB" sz="1400" dirty="0">
              <a:solidFill>
                <a:srgbClr val="59595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04340" y="3210580"/>
            <a:ext cx="1182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valence quarks</a:t>
            </a:r>
            <a:endParaRPr lang="en-GB" sz="14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57174" y="1066901"/>
            <a:ext cx="850582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Ratio of “</a:t>
            </a:r>
            <a:r>
              <a:rPr lang="en-US" sz="1800" dirty="0" err="1" smtClean="0">
                <a:solidFill>
                  <a:srgbClr val="18579B"/>
                </a:solidFill>
                <a:ea typeface="Arial" charset="0"/>
                <a:cs typeface="Arial" charset="0"/>
              </a:rPr>
              <a:t>parton</a:t>
            </a:r>
            <a:r>
              <a:rPr lang="en-US" sz="18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luminosities” of LHC-to-Tevatron and LHC 7 TeV-to-14 </a:t>
            </a:r>
            <a:r>
              <a:rPr lang="en-US" sz="1800" dirty="0" err="1" smtClean="0">
                <a:solidFill>
                  <a:srgbClr val="18579B"/>
                </a:solidFill>
                <a:ea typeface="Arial" charset="0"/>
                <a:cs typeface="Arial" charset="0"/>
              </a:rPr>
              <a:t>TeV</a:t>
            </a:r>
            <a:endParaRPr lang="en-US" sz="1800" i="1" baseline="-25000" dirty="0" smtClean="0">
              <a:solidFill>
                <a:srgbClr val="18579B"/>
              </a:solidFill>
              <a:ea typeface="Arial" charset="0"/>
              <a:cs typeface="Arial" charset="0"/>
            </a:endParaRPr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Parton Luminosities at LHC and Tevatron</a:t>
            </a:r>
            <a:endParaRPr lang="en-GB" sz="28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877484"/>
            <a:ext cx="9117592" cy="3644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lhclumi714_2009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509539" y="1702636"/>
            <a:ext cx="3567661" cy="358268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895170" y="4185849"/>
            <a:ext cx="1132418" cy="707886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000" i="1" dirty="0" smtClean="0">
                <a:solidFill>
                  <a:srgbClr val="FFFFFF"/>
                </a:solidFill>
              </a:rPr>
              <a:t>J. </a:t>
            </a:r>
            <a:r>
              <a:rPr lang="en-US" sz="1000" i="1" dirty="0" err="1" smtClean="0">
                <a:solidFill>
                  <a:srgbClr val="FFFFFF"/>
                </a:solidFill>
              </a:rPr>
              <a:t>Stirling</a:t>
            </a:r>
            <a:r>
              <a:rPr lang="en-US" sz="1000" i="1" dirty="0" smtClean="0">
                <a:solidFill>
                  <a:srgbClr val="FFFFFF"/>
                </a:solidFill>
              </a:rPr>
              <a:t>: http://</a:t>
            </a:r>
            <a:r>
              <a:rPr lang="en-US" sz="1000" i="1" dirty="0" err="1" smtClean="0">
                <a:solidFill>
                  <a:srgbClr val="FFFFFF"/>
                </a:solidFill>
              </a:rPr>
              <a:t>projects.hepforge.org/mstwpdf/plots/plots.html</a:t>
            </a:r>
            <a:endParaRPr lang="en-GB" sz="1000" i="1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17750" y="1998135"/>
            <a:ext cx="306917" cy="158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304800" y="5306483"/>
            <a:ext cx="499533" cy="3323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 descr="cmp_5.eps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291243" y="1752237"/>
            <a:ext cx="3930779" cy="3635172"/>
          </a:xfrm>
          <a:prstGeom prst="rect">
            <a:avLst/>
          </a:prstGeom>
        </p:spPr>
      </p:pic>
      <p:grpSp>
        <p:nvGrpSpPr>
          <p:cNvPr id="2" name="Group 21"/>
          <p:cNvGrpSpPr/>
          <p:nvPr/>
        </p:nvGrpSpPr>
        <p:grpSpPr>
          <a:xfrm>
            <a:off x="6858000" y="2738174"/>
            <a:ext cx="2201442" cy="457200"/>
            <a:chOff x="2536697" y="3929856"/>
            <a:chExt cx="2201442" cy="457200"/>
          </a:xfrm>
        </p:grpSpPr>
        <p:sp>
          <p:nvSpPr>
            <p:cNvPr id="23" name="Rounded Rectangle 22"/>
            <p:cNvSpPr/>
            <p:nvPr/>
          </p:nvSpPr>
          <p:spPr>
            <a:xfrm>
              <a:off x="2536697" y="3929856"/>
              <a:ext cx="2201442" cy="4572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63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10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24" name="Object 2"/>
            <p:cNvGraphicFramePr>
              <a:graphicFrameLocks noChangeAspect="1"/>
            </p:cNvGraphicFramePr>
            <p:nvPr/>
          </p:nvGraphicFramePr>
          <p:xfrm>
            <a:off x="2992310" y="4010025"/>
            <a:ext cx="1184275" cy="252413"/>
          </p:xfrm>
          <a:graphic>
            <a:graphicData uri="http://schemas.openxmlformats.org/presentationml/2006/ole">
              <p:oleObj spid="_x0000_s3790850" name="Equation" r:id="rId7" imgW="1028700" imgH="215900" progId="Equation.DSMT4">
                <p:embed/>
              </p:oleObj>
            </a:graphicData>
          </a:graphic>
        </p:graphicFrame>
      </p:grpSp>
      <p:grpSp>
        <p:nvGrpSpPr>
          <p:cNvPr id="4" name="Group 24"/>
          <p:cNvGrpSpPr/>
          <p:nvPr/>
        </p:nvGrpSpPr>
        <p:grpSpPr>
          <a:xfrm>
            <a:off x="6858276" y="3304118"/>
            <a:ext cx="2201166" cy="457200"/>
            <a:chOff x="2536972" y="3929856"/>
            <a:chExt cx="2201166" cy="457200"/>
          </a:xfrm>
        </p:grpSpPr>
        <p:sp>
          <p:nvSpPr>
            <p:cNvPr id="26" name="Rounded Rectangle 25"/>
            <p:cNvSpPr/>
            <p:nvPr/>
          </p:nvSpPr>
          <p:spPr>
            <a:xfrm>
              <a:off x="2536972" y="3929856"/>
              <a:ext cx="2201166" cy="4572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63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10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27" name="Object 2"/>
            <p:cNvGraphicFramePr>
              <a:graphicFrameLocks noChangeAspect="1"/>
            </p:cNvGraphicFramePr>
            <p:nvPr/>
          </p:nvGraphicFramePr>
          <p:xfrm>
            <a:off x="2657346" y="4058444"/>
            <a:ext cx="1944688" cy="236537"/>
          </p:xfrm>
          <a:graphic>
            <a:graphicData uri="http://schemas.openxmlformats.org/presentationml/2006/ole">
              <p:oleObj spid="_x0000_s3790851" name="Equation" r:id="rId8" imgW="1689100" imgH="203200" progId="Equation.DSMT4">
                <p:embed/>
              </p:oleObj>
            </a:graphicData>
          </a:graphic>
        </p:graphicFrame>
      </p:grpSp>
      <p:grpSp>
        <p:nvGrpSpPr>
          <p:cNvPr id="5" name="Group 27"/>
          <p:cNvGrpSpPr/>
          <p:nvPr/>
        </p:nvGrpSpPr>
        <p:grpSpPr>
          <a:xfrm>
            <a:off x="1600200" y="4089403"/>
            <a:ext cx="2692233" cy="457200"/>
            <a:chOff x="2045905" y="3929856"/>
            <a:chExt cx="2692233" cy="457200"/>
          </a:xfrm>
        </p:grpSpPr>
        <p:sp>
          <p:nvSpPr>
            <p:cNvPr id="29" name="Rounded Rectangle 28"/>
            <p:cNvSpPr/>
            <p:nvPr/>
          </p:nvSpPr>
          <p:spPr>
            <a:xfrm>
              <a:off x="2045905" y="3929856"/>
              <a:ext cx="2692233" cy="4572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63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10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30" name="Object 2"/>
            <p:cNvGraphicFramePr>
              <a:graphicFrameLocks noChangeAspect="1"/>
            </p:cNvGraphicFramePr>
            <p:nvPr/>
          </p:nvGraphicFramePr>
          <p:xfrm>
            <a:off x="2143271" y="4030398"/>
            <a:ext cx="2470150" cy="250825"/>
          </p:xfrm>
          <a:graphic>
            <a:graphicData uri="http://schemas.openxmlformats.org/presentationml/2006/ole">
              <p:oleObj spid="_x0000_s3790852" name="Equation" r:id="rId9" imgW="2146300" imgH="215900" progId="Equation.DSMT4">
                <p:embed/>
              </p:oleObj>
            </a:graphicData>
          </a:graphic>
        </p:graphicFrame>
      </p:grpSp>
      <p:sp>
        <p:nvSpPr>
          <p:cNvPr id="31" name="Rectangle 30"/>
          <p:cNvSpPr/>
          <p:nvPr/>
        </p:nvSpPr>
        <p:spPr>
          <a:xfrm>
            <a:off x="260349" y="5552812"/>
            <a:ext cx="73914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60363">
              <a:buFont typeface="Arial"/>
              <a:buChar char="•"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High </a:t>
            </a:r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en-US" sz="16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X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production through gluon fusion requires large CM energy</a:t>
            </a:r>
          </a:p>
          <a:p>
            <a:pPr marL="360363" indent="-360363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Less so for quark-</a:t>
            </a:r>
            <a:r>
              <a:rPr lang="en-GB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antiquark</a:t>
            </a:r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scattering which has slow rise for </a:t>
            </a:r>
            <a:r>
              <a:rPr lang="en-GB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en-GB" sz="1600" i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X</a:t>
            </a:r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&lt; 300 GeV 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0"/>
            <a:ext cx="9144000" cy="1133475"/>
          </a:xfrm>
          <a:prstGeom prst="rect">
            <a:avLst/>
          </a:prstGeom>
          <a:solidFill>
            <a:srgbClr val="000000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pic>
        <p:nvPicPr>
          <p:cNvPr id="5" name="Picture 9" descr="Detector_Cut_Sec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2400" y="908050"/>
            <a:ext cx="6615113" cy="5365750"/>
          </a:xfrm>
          <a:prstGeom prst="rect">
            <a:avLst/>
          </a:prstGeom>
          <a:noFill/>
        </p:spPr>
      </p:pic>
      <p:pic>
        <p:nvPicPr>
          <p:cNvPr id="6" name="Picture 10" descr="ATLAS_White_560x720_0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51838" y="5408613"/>
            <a:ext cx="630237" cy="809625"/>
          </a:xfrm>
          <a:prstGeom prst="rect">
            <a:avLst/>
          </a:prstGeom>
          <a:noFill/>
          <a:ln w="9525">
            <a:solidFill>
              <a:srgbClr val="9BDEFF"/>
            </a:solidFill>
            <a:miter lim="800000"/>
            <a:headEnd/>
            <a:tailEnd/>
          </a:ln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solidFill>
            <a:srgbClr val="333333"/>
          </a:solidFill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kern="0" dirty="0" smtClean="0">
                <a:solidFill>
                  <a:srgbClr val="FFFFFF"/>
                </a:solidFill>
                <a:latin typeface="Trebuchet MS"/>
                <a:cs typeface="Trebuchet MS"/>
              </a:rPr>
              <a:t>Detector </a:t>
            </a:r>
            <a:r>
              <a:rPr lang="en-US" sz="3200" kern="0" dirty="0">
                <a:solidFill>
                  <a:srgbClr val="FFFFFF"/>
                </a:solidFill>
                <a:latin typeface="Trebuchet MS"/>
                <a:cs typeface="Trebuchet MS"/>
              </a:rPr>
              <a:t>Layers</a:t>
            </a: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115888" y="952500"/>
            <a:ext cx="1484311" cy="34727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2000" dirty="0">
                <a:solidFill>
                  <a:srgbClr val="EAEAEA"/>
                </a:solidFill>
                <a:latin typeface="Trebuchet MS"/>
                <a:ea typeface="Arial" charset="0"/>
                <a:cs typeface="Trebuchet MS"/>
              </a:rPr>
              <a:t>Particles are detected through their interaction with the active detector materials </a:t>
            </a:r>
          </a:p>
        </p:txBody>
      </p:sp>
    </p:spTree>
  </p:cSld>
  <p:clrMapOvr>
    <a:masterClrMapping/>
  </p:clrMapOvr>
  <p:transition spd="slow">
    <p:fade/>
  </p:transition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" name="Proton_Event_720pH264.mov">
            <a:hlinkClick r:id="" action="ppaction://media"/>
          </p:cNvPr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61177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http://www.atlas.ch/multimedia/html-nc/animation-proton-event.html</a:t>
            </a:r>
            <a:r>
              <a:rPr lang="en-US" sz="1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endParaRPr lang="en-GB" sz="1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LHC-ATLAS"/>
          <p:cNvPicPr>
            <a:picLocks noChangeAspect="1" noChangeArrowheads="1"/>
          </p:cNvPicPr>
          <p:nvPr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Text Box 162"/>
          <p:cNvSpPr txBox="1">
            <a:spLocks noChangeArrowheads="1"/>
          </p:cNvSpPr>
          <p:nvPr/>
        </p:nvSpPr>
        <p:spPr bwMode="auto">
          <a:xfrm>
            <a:off x="0" y="-3175"/>
            <a:ext cx="9144000" cy="675250"/>
          </a:xfrm>
          <a:prstGeom prst="rect">
            <a:avLst/>
          </a:prstGeom>
          <a:solidFill>
            <a:schemeClr val="bg1">
              <a:alpha val="8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93600">
            <a:prstTxWarp prst="textNoShape">
              <a:avLst/>
            </a:prstTxWarp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sz="3200" i="1" dirty="0" err="1" smtClean="0">
                <a:solidFill>
                  <a:srgbClr val="000066"/>
                </a:solidFill>
                <a:latin typeface="Trebuchet MS"/>
                <a:cs typeface="Trebuchet MS"/>
              </a:rPr>
              <a:t>pp</a:t>
            </a:r>
            <a:r>
              <a:rPr lang="en-US" sz="3200" dirty="0" err="1" smtClean="0">
                <a:solidFill>
                  <a:srgbClr val="000066"/>
                </a:solidFill>
                <a:latin typeface="Trebuchet MS"/>
                <a:cs typeface="Trebuchet MS"/>
              </a:rPr>
              <a:t>(bar</a:t>
            </a:r>
            <a:r>
              <a:rPr lang="en-US" sz="3200" dirty="0" smtClean="0">
                <a:solidFill>
                  <a:srgbClr val="000066"/>
                </a:solidFill>
                <a:latin typeface="Trebuchet MS"/>
                <a:cs typeface="Trebuchet MS"/>
              </a:rPr>
              <a:t>) Cross Sections</a:t>
            </a:r>
          </a:p>
        </p:txBody>
      </p:sp>
      <p:sp>
        <p:nvSpPr>
          <p:cNvPr id="166" name="Rectangle 3"/>
          <p:cNvSpPr>
            <a:spLocks noChangeArrowheads="1"/>
          </p:cNvSpPr>
          <p:nvPr/>
        </p:nvSpPr>
        <p:spPr bwMode="auto">
          <a:xfrm>
            <a:off x="0" y="773113"/>
            <a:ext cx="9144000" cy="5773737"/>
          </a:xfrm>
          <a:prstGeom prst="rect">
            <a:avLst/>
          </a:prstGeom>
          <a:solidFill>
            <a:schemeClr val="bg1">
              <a:alpha val="83920"/>
            </a:schemeClr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/>
          </a:p>
        </p:txBody>
      </p:sp>
      <p:sp>
        <p:nvSpPr>
          <p:cNvPr id="167" name="Rectangle 166"/>
          <p:cNvSpPr/>
          <p:nvPr/>
        </p:nvSpPr>
        <p:spPr>
          <a:xfrm>
            <a:off x="110068" y="773113"/>
            <a:ext cx="3871912" cy="57737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65100" dist="23000" dir="5400000" rotWithShape="0">
              <a:srgbClr val="000000">
                <a:alpha val="2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 sz="18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6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9ECF0"/>
              </a:clrFrom>
              <a:clrTo>
                <a:srgbClr val="D9ECF0">
                  <a:alpha val="0"/>
                </a:srgbClr>
              </a:clrTo>
            </a:clrChange>
          </a:blip>
          <a:srcRect l="9737" r="16466"/>
          <a:stretch>
            <a:fillRect/>
          </a:stretch>
        </p:blipFill>
        <p:spPr bwMode="auto">
          <a:xfrm>
            <a:off x="168805" y="863600"/>
            <a:ext cx="3584575" cy="563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9" name="Line 125"/>
          <p:cNvSpPr>
            <a:spLocks noChangeShapeType="1"/>
          </p:cNvSpPr>
          <p:nvPr/>
        </p:nvSpPr>
        <p:spPr bwMode="auto">
          <a:xfrm flipH="1">
            <a:off x="2584980" y="1344613"/>
            <a:ext cx="0" cy="4657725"/>
          </a:xfrm>
          <a:prstGeom prst="line">
            <a:avLst/>
          </a:prstGeom>
          <a:noFill/>
          <a:ln w="22225">
            <a:solidFill>
              <a:srgbClr val="01CB14"/>
            </a:solidFill>
            <a:prstDash val="sysDot"/>
            <a:round/>
            <a:headEnd/>
            <a:tailEnd/>
          </a:ln>
          <a:effectLst>
            <a:outerShdw blurRad="50800" dist="38100" dir="13140000">
              <a:srgbClr val="000000">
                <a:alpha val="24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GB" sz="180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323" name="Line 125"/>
          <p:cNvSpPr>
            <a:spLocks noChangeShapeType="1"/>
          </p:cNvSpPr>
          <p:nvPr/>
        </p:nvSpPr>
        <p:spPr bwMode="auto">
          <a:xfrm flipH="1">
            <a:off x="2818343" y="1336675"/>
            <a:ext cx="0" cy="4713288"/>
          </a:xfrm>
          <a:prstGeom prst="line">
            <a:avLst/>
          </a:prstGeom>
          <a:noFill/>
          <a:ln w="22225">
            <a:solidFill>
              <a:srgbClr val="3366FF"/>
            </a:solidFill>
            <a:prstDash val="sysDot"/>
            <a:round/>
            <a:headEnd/>
            <a:tailEnd/>
          </a:ln>
          <a:effectLst>
            <a:outerShdw blurRad="50800" dist="38100" dir="13140000">
              <a:srgbClr val="000000">
                <a:alpha val="24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GB" sz="180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graphicFrame>
        <p:nvGraphicFramePr>
          <p:cNvPr id="327" name="Table 326"/>
          <p:cNvGraphicFramePr>
            <a:graphicFrameLocks noGrp="1"/>
          </p:cNvGraphicFramePr>
          <p:nvPr/>
        </p:nvGraphicFramePr>
        <p:xfrm>
          <a:off x="4572000" y="1162050"/>
          <a:ext cx="4267200" cy="4181475"/>
        </p:xfrm>
        <a:graphic>
          <a:graphicData uri="http://schemas.openxmlformats.org/drawingml/2006/table">
            <a:tbl>
              <a:tblPr/>
              <a:tblGrid>
                <a:gridCol w="1422400"/>
                <a:gridCol w="1422400"/>
                <a:gridCol w="14224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Process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Cross section (nb) 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at 14 TeV CM energy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Production rates (Hz)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at </a:t>
                      </a:r>
                      <a:r>
                        <a:rPr kumimoji="0" lang="en-GB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L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=10</a:t>
                      </a:r>
                      <a:r>
                        <a:rPr kumimoji="0" lang="en-GB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34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cm</a:t>
                      </a:r>
                      <a:r>
                        <a:rPr kumimoji="0" lang="en-GB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−2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</a:t>
                      </a:r>
                      <a:r>
                        <a:rPr kumimoji="0" lang="en-GB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−2</a:t>
                      </a:r>
                      <a:endParaRPr kumimoji="0" lang="en-GB" sz="16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Inelastic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1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5×10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5×10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8" name="Object 2"/>
          <p:cNvGraphicFramePr>
            <a:graphicFrameLocks noChangeAspect="1"/>
          </p:cNvGraphicFramePr>
          <p:nvPr/>
        </p:nvGraphicFramePr>
        <p:xfrm>
          <a:off x="4638675" y="2401888"/>
          <a:ext cx="304800" cy="285750"/>
        </p:xfrm>
        <a:graphic>
          <a:graphicData uri="http://schemas.openxmlformats.org/presentationml/2006/ole">
            <p:oleObj spid="_x0000_s3776514" name="Equation" r:id="rId5" imgW="228600" imgH="215900" progId="Equation.DSMT4">
              <p:embed/>
            </p:oleObj>
          </a:graphicData>
        </a:graphic>
      </p:graphicFrame>
      <p:graphicFrame>
        <p:nvGraphicFramePr>
          <p:cNvPr id="329" name="Object 3"/>
          <p:cNvGraphicFramePr>
            <a:graphicFrameLocks noChangeAspect="1"/>
          </p:cNvGraphicFramePr>
          <p:nvPr/>
        </p:nvGraphicFramePr>
        <p:xfrm>
          <a:off x="4648200" y="2817813"/>
          <a:ext cx="758825" cy="236537"/>
        </p:xfrm>
        <a:graphic>
          <a:graphicData uri="http://schemas.openxmlformats.org/presentationml/2006/ole">
            <p:oleObj spid="_x0000_s3776515" name="Equation" r:id="rId6" imgW="571500" imgH="177800" progId="Equation.DSMT4">
              <p:embed/>
            </p:oleObj>
          </a:graphicData>
        </a:graphic>
      </p:graphicFrame>
      <p:graphicFrame>
        <p:nvGraphicFramePr>
          <p:cNvPr id="330" name="Object 4"/>
          <p:cNvGraphicFramePr>
            <a:graphicFrameLocks noChangeAspect="1"/>
          </p:cNvGraphicFramePr>
          <p:nvPr/>
        </p:nvGraphicFramePr>
        <p:xfrm>
          <a:off x="4638675" y="3194050"/>
          <a:ext cx="657225" cy="219075"/>
        </p:xfrm>
        <a:graphic>
          <a:graphicData uri="http://schemas.openxmlformats.org/presentationml/2006/ole">
            <p:oleObj spid="_x0000_s3776516" name="Equation" r:id="rId7" imgW="495300" imgH="165100" progId="Equation.DSMT4">
              <p:embed/>
            </p:oleObj>
          </a:graphicData>
        </a:graphic>
      </p:graphicFrame>
      <p:graphicFrame>
        <p:nvGraphicFramePr>
          <p:cNvPr id="331" name="Object 5"/>
          <p:cNvGraphicFramePr>
            <a:graphicFrameLocks noChangeAspect="1"/>
          </p:cNvGraphicFramePr>
          <p:nvPr/>
        </p:nvGraphicFramePr>
        <p:xfrm>
          <a:off x="4648200" y="3508375"/>
          <a:ext cx="236538" cy="287338"/>
        </p:xfrm>
        <a:graphic>
          <a:graphicData uri="http://schemas.openxmlformats.org/presentationml/2006/ole">
            <p:oleObj spid="_x0000_s3776517" name="Equation" r:id="rId8" imgW="177800" imgH="215900" progId="Equation.DSMT4">
              <p:embed/>
            </p:oleObj>
          </a:graphicData>
        </a:graphic>
      </p:graphicFrame>
      <p:graphicFrame>
        <p:nvGraphicFramePr>
          <p:cNvPr id="332" name="Object 6"/>
          <p:cNvGraphicFramePr>
            <a:graphicFrameLocks noChangeAspect="1"/>
          </p:cNvGraphicFramePr>
          <p:nvPr/>
        </p:nvGraphicFramePr>
        <p:xfrm>
          <a:off x="4638675" y="3935413"/>
          <a:ext cx="977900" cy="269875"/>
        </p:xfrm>
        <a:graphic>
          <a:graphicData uri="http://schemas.openxmlformats.org/presentationml/2006/ole">
            <p:oleObj spid="_x0000_s3776518" name="Equation" r:id="rId9" imgW="736600" imgH="203200" progId="Equation.DSMT4">
              <p:embed/>
            </p:oleObj>
          </a:graphicData>
        </a:graphic>
      </p:graphicFrame>
      <p:graphicFrame>
        <p:nvGraphicFramePr>
          <p:cNvPr id="333" name="Object 7"/>
          <p:cNvGraphicFramePr>
            <a:graphicFrameLocks noChangeAspect="1"/>
          </p:cNvGraphicFramePr>
          <p:nvPr/>
        </p:nvGraphicFramePr>
        <p:xfrm>
          <a:off x="4638675" y="4291013"/>
          <a:ext cx="1012825" cy="287337"/>
        </p:xfrm>
        <a:graphic>
          <a:graphicData uri="http://schemas.openxmlformats.org/presentationml/2006/ole">
            <p:oleObj spid="_x0000_s3776519" name="Equation" r:id="rId10" imgW="762000" imgH="215900" progId="Equation.DSMT4">
              <p:embed/>
            </p:oleObj>
          </a:graphicData>
        </a:graphic>
      </p:graphicFrame>
      <p:graphicFrame>
        <p:nvGraphicFramePr>
          <p:cNvPr id="334" name="Object 8"/>
          <p:cNvGraphicFramePr>
            <a:graphicFrameLocks noChangeAspect="1"/>
          </p:cNvGraphicFramePr>
          <p:nvPr/>
        </p:nvGraphicFramePr>
        <p:xfrm>
          <a:off x="4648200" y="4679950"/>
          <a:ext cx="1198563" cy="269875"/>
        </p:xfrm>
        <a:graphic>
          <a:graphicData uri="http://schemas.openxmlformats.org/presentationml/2006/ole">
            <p:oleObj spid="_x0000_s3776520" name="Equation" r:id="rId11" imgW="901700" imgH="203200" progId="Equation.DSMT4">
              <p:embed/>
            </p:oleObj>
          </a:graphicData>
        </a:graphic>
      </p:graphicFrame>
      <p:graphicFrame>
        <p:nvGraphicFramePr>
          <p:cNvPr id="335" name="Object 9"/>
          <p:cNvGraphicFramePr>
            <a:graphicFrameLocks noChangeAspect="1"/>
          </p:cNvGraphicFramePr>
          <p:nvPr/>
        </p:nvGraphicFramePr>
        <p:xfrm>
          <a:off x="4648200" y="5040313"/>
          <a:ext cx="1198563" cy="269875"/>
        </p:xfrm>
        <a:graphic>
          <a:graphicData uri="http://schemas.openxmlformats.org/presentationml/2006/ole">
            <p:oleObj spid="_x0000_s3776521" name="Equation" r:id="rId12" imgW="901700" imgH="203200" progId="Equation.DSMT4">
              <p:embed/>
            </p:oleObj>
          </a:graphicData>
        </a:graphic>
      </p:graphicFrame>
      <p:graphicFrame>
        <p:nvGraphicFramePr>
          <p:cNvPr id="336" name="Object 10"/>
          <p:cNvGraphicFramePr>
            <a:graphicFrameLocks noChangeAspect="1"/>
          </p:cNvGraphicFramePr>
          <p:nvPr/>
        </p:nvGraphicFramePr>
        <p:xfrm>
          <a:off x="4572000" y="5429250"/>
          <a:ext cx="2524125" cy="819150"/>
        </p:xfrm>
        <a:graphic>
          <a:graphicData uri="http://schemas.openxmlformats.org/presentationml/2006/ole">
            <p:oleObj spid="_x0000_s3776522" name="Equation" r:id="rId13" imgW="2222500" imgH="7239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LHC-ATLAS"/>
          <p:cNvPicPr>
            <a:picLocks noChangeAspect="1" noChangeArrowheads="1"/>
          </p:cNvPicPr>
          <p:nvPr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Text Box 162"/>
          <p:cNvSpPr txBox="1">
            <a:spLocks noChangeArrowheads="1"/>
          </p:cNvSpPr>
          <p:nvPr/>
        </p:nvSpPr>
        <p:spPr bwMode="auto">
          <a:xfrm>
            <a:off x="0" y="-3175"/>
            <a:ext cx="9144000" cy="675250"/>
          </a:xfrm>
          <a:prstGeom prst="rect">
            <a:avLst/>
          </a:prstGeom>
          <a:solidFill>
            <a:schemeClr val="bg1">
              <a:alpha val="8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93600">
            <a:prstTxWarp prst="textNoShape">
              <a:avLst/>
            </a:prstTxWarp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sz="3200" i="1" dirty="0" err="1" smtClean="0">
                <a:solidFill>
                  <a:srgbClr val="000066"/>
                </a:solidFill>
                <a:latin typeface="Trebuchet MS"/>
                <a:cs typeface="Trebuchet MS"/>
              </a:rPr>
              <a:t>pp</a:t>
            </a:r>
            <a:r>
              <a:rPr lang="en-US" sz="3200" dirty="0" err="1" smtClean="0">
                <a:solidFill>
                  <a:srgbClr val="000066"/>
                </a:solidFill>
                <a:latin typeface="Trebuchet MS"/>
                <a:cs typeface="Trebuchet MS"/>
              </a:rPr>
              <a:t>(bar</a:t>
            </a:r>
            <a:r>
              <a:rPr lang="en-US" sz="3200" dirty="0" smtClean="0">
                <a:solidFill>
                  <a:srgbClr val="000066"/>
                </a:solidFill>
                <a:latin typeface="Trebuchet MS"/>
                <a:cs typeface="Trebuchet MS"/>
              </a:rPr>
              <a:t>) Cross Sections</a:t>
            </a:r>
          </a:p>
        </p:txBody>
      </p:sp>
      <p:sp>
        <p:nvSpPr>
          <p:cNvPr id="166" name="Rectangle 3"/>
          <p:cNvSpPr>
            <a:spLocks noChangeArrowheads="1"/>
          </p:cNvSpPr>
          <p:nvPr/>
        </p:nvSpPr>
        <p:spPr bwMode="auto">
          <a:xfrm>
            <a:off x="0" y="773113"/>
            <a:ext cx="9144000" cy="5773737"/>
          </a:xfrm>
          <a:prstGeom prst="rect">
            <a:avLst/>
          </a:prstGeom>
          <a:solidFill>
            <a:schemeClr val="bg1">
              <a:alpha val="83920"/>
            </a:schemeClr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/>
          </a:p>
        </p:txBody>
      </p:sp>
      <p:sp>
        <p:nvSpPr>
          <p:cNvPr id="167" name="Rectangle 166"/>
          <p:cNvSpPr/>
          <p:nvPr/>
        </p:nvSpPr>
        <p:spPr>
          <a:xfrm>
            <a:off x="110068" y="773113"/>
            <a:ext cx="3871912" cy="57737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65100" dist="23000" dir="5400000" rotWithShape="0">
              <a:srgbClr val="000000">
                <a:alpha val="2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 sz="18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6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9ECF0"/>
              </a:clrFrom>
              <a:clrTo>
                <a:srgbClr val="D9ECF0">
                  <a:alpha val="0"/>
                </a:srgbClr>
              </a:clrTo>
            </a:clrChange>
          </a:blip>
          <a:srcRect l="9737" r="16466"/>
          <a:stretch>
            <a:fillRect/>
          </a:stretch>
        </p:blipFill>
        <p:spPr bwMode="auto">
          <a:xfrm>
            <a:off x="168805" y="863600"/>
            <a:ext cx="3584575" cy="563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9" name="Line 125"/>
          <p:cNvSpPr>
            <a:spLocks noChangeShapeType="1"/>
          </p:cNvSpPr>
          <p:nvPr/>
        </p:nvSpPr>
        <p:spPr bwMode="auto">
          <a:xfrm flipH="1">
            <a:off x="2584980" y="1344613"/>
            <a:ext cx="0" cy="4657725"/>
          </a:xfrm>
          <a:prstGeom prst="line">
            <a:avLst/>
          </a:prstGeom>
          <a:noFill/>
          <a:ln w="22225">
            <a:solidFill>
              <a:srgbClr val="01CB14"/>
            </a:solidFill>
            <a:prstDash val="sysDot"/>
            <a:round/>
            <a:headEnd/>
            <a:tailEnd/>
          </a:ln>
          <a:effectLst>
            <a:outerShdw blurRad="50800" dist="38100" dir="13140000">
              <a:srgbClr val="000000">
                <a:alpha val="24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GB" sz="180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323" name="Line 125"/>
          <p:cNvSpPr>
            <a:spLocks noChangeShapeType="1"/>
          </p:cNvSpPr>
          <p:nvPr/>
        </p:nvSpPr>
        <p:spPr bwMode="auto">
          <a:xfrm flipH="1">
            <a:off x="2818343" y="1336675"/>
            <a:ext cx="0" cy="4713288"/>
          </a:xfrm>
          <a:prstGeom prst="line">
            <a:avLst/>
          </a:prstGeom>
          <a:noFill/>
          <a:ln w="22225">
            <a:solidFill>
              <a:srgbClr val="3366FF"/>
            </a:solidFill>
            <a:prstDash val="sysDot"/>
            <a:round/>
            <a:headEnd/>
            <a:tailEnd/>
          </a:ln>
          <a:effectLst>
            <a:outerShdw blurRad="50800" dist="38100" dir="13140000">
              <a:srgbClr val="000000">
                <a:alpha val="24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GB" sz="180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graphicFrame>
        <p:nvGraphicFramePr>
          <p:cNvPr id="327" name="Table 326"/>
          <p:cNvGraphicFramePr>
            <a:graphicFrameLocks noGrp="1"/>
          </p:cNvGraphicFramePr>
          <p:nvPr/>
        </p:nvGraphicFramePr>
        <p:xfrm>
          <a:off x="4572000" y="1162050"/>
          <a:ext cx="4267200" cy="4181475"/>
        </p:xfrm>
        <a:graphic>
          <a:graphicData uri="http://schemas.openxmlformats.org/drawingml/2006/table">
            <a:tbl>
              <a:tblPr/>
              <a:tblGrid>
                <a:gridCol w="1422400"/>
                <a:gridCol w="1422400"/>
                <a:gridCol w="14224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Process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Cross section (nb) 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at 14 TeV CM energy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Production rates (Hz)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at </a:t>
                      </a:r>
                      <a:r>
                        <a:rPr kumimoji="0" lang="en-GB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L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=10</a:t>
                      </a:r>
                      <a:r>
                        <a:rPr kumimoji="0" lang="en-GB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34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cm</a:t>
                      </a:r>
                      <a:r>
                        <a:rPr kumimoji="0" lang="en-GB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−2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</a:t>
                      </a:r>
                      <a:r>
                        <a:rPr kumimoji="0" lang="en-GB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−2</a:t>
                      </a:r>
                      <a:endParaRPr kumimoji="0" lang="en-GB" sz="16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Inelastic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1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5×10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5×10</a:t>
                      </a:r>
                      <a:r>
                        <a:rPr kumimoji="0" lang="en-GB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7D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8" name="Object 2"/>
          <p:cNvGraphicFramePr>
            <a:graphicFrameLocks noChangeAspect="1"/>
          </p:cNvGraphicFramePr>
          <p:nvPr/>
        </p:nvGraphicFramePr>
        <p:xfrm>
          <a:off x="4638675" y="2401888"/>
          <a:ext cx="304800" cy="285750"/>
        </p:xfrm>
        <a:graphic>
          <a:graphicData uri="http://schemas.openxmlformats.org/presentationml/2006/ole">
            <p:oleObj spid="_x0000_s3777538" name="Equation" r:id="rId5" imgW="228600" imgH="215900" progId="Equation.DSMT4">
              <p:embed/>
            </p:oleObj>
          </a:graphicData>
        </a:graphic>
      </p:graphicFrame>
      <p:graphicFrame>
        <p:nvGraphicFramePr>
          <p:cNvPr id="329" name="Object 3"/>
          <p:cNvGraphicFramePr>
            <a:graphicFrameLocks noChangeAspect="1"/>
          </p:cNvGraphicFramePr>
          <p:nvPr/>
        </p:nvGraphicFramePr>
        <p:xfrm>
          <a:off x="4648200" y="2817813"/>
          <a:ext cx="758825" cy="236537"/>
        </p:xfrm>
        <a:graphic>
          <a:graphicData uri="http://schemas.openxmlformats.org/presentationml/2006/ole">
            <p:oleObj spid="_x0000_s3777539" name="Equation" r:id="rId6" imgW="571500" imgH="177800" progId="Equation.DSMT4">
              <p:embed/>
            </p:oleObj>
          </a:graphicData>
        </a:graphic>
      </p:graphicFrame>
      <p:graphicFrame>
        <p:nvGraphicFramePr>
          <p:cNvPr id="330" name="Object 4"/>
          <p:cNvGraphicFramePr>
            <a:graphicFrameLocks noChangeAspect="1"/>
          </p:cNvGraphicFramePr>
          <p:nvPr/>
        </p:nvGraphicFramePr>
        <p:xfrm>
          <a:off x="4638675" y="3194050"/>
          <a:ext cx="657225" cy="219075"/>
        </p:xfrm>
        <a:graphic>
          <a:graphicData uri="http://schemas.openxmlformats.org/presentationml/2006/ole">
            <p:oleObj spid="_x0000_s3777540" name="Equation" r:id="rId7" imgW="495300" imgH="165100" progId="Equation.DSMT4">
              <p:embed/>
            </p:oleObj>
          </a:graphicData>
        </a:graphic>
      </p:graphicFrame>
      <p:graphicFrame>
        <p:nvGraphicFramePr>
          <p:cNvPr id="331" name="Object 5"/>
          <p:cNvGraphicFramePr>
            <a:graphicFrameLocks noChangeAspect="1"/>
          </p:cNvGraphicFramePr>
          <p:nvPr/>
        </p:nvGraphicFramePr>
        <p:xfrm>
          <a:off x="4648200" y="3508375"/>
          <a:ext cx="236538" cy="287338"/>
        </p:xfrm>
        <a:graphic>
          <a:graphicData uri="http://schemas.openxmlformats.org/presentationml/2006/ole">
            <p:oleObj spid="_x0000_s3777541" name="Equation" r:id="rId8" imgW="177800" imgH="215900" progId="Equation.DSMT4">
              <p:embed/>
            </p:oleObj>
          </a:graphicData>
        </a:graphic>
      </p:graphicFrame>
      <p:graphicFrame>
        <p:nvGraphicFramePr>
          <p:cNvPr id="332" name="Object 6"/>
          <p:cNvGraphicFramePr>
            <a:graphicFrameLocks noChangeAspect="1"/>
          </p:cNvGraphicFramePr>
          <p:nvPr/>
        </p:nvGraphicFramePr>
        <p:xfrm>
          <a:off x="4638675" y="3935413"/>
          <a:ext cx="977900" cy="269875"/>
        </p:xfrm>
        <a:graphic>
          <a:graphicData uri="http://schemas.openxmlformats.org/presentationml/2006/ole">
            <p:oleObj spid="_x0000_s3777542" name="Equation" r:id="rId9" imgW="736600" imgH="203200" progId="Equation.DSMT4">
              <p:embed/>
            </p:oleObj>
          </a:graphicData>
        </a:graphic>
      </p:graphicFrame>
      <p:graphicFrame>
        <p:nvGraphicFramePr>
          <p:cNvPr id="333" name="Object 7"/>
          <p:cNvGraphicFramePr>
            <a:graphicFrameLocks noChangeAspect="1"/>
          </p:cNvGraphicFramePr>
          <p:nvPr/>
        </p:nvGraphicFramePr>
        <p:xfrm>
          <a:off x="4638675" y="4291013"/>
          <a:ext cx="1012825" cy="287337"/>
        </p:xfrm>
        <a:graphic>
          <a:graphicData uri="http://schemas.openxmlformats.org/presentationml/2006/ole">
            <p:oleObj spid="_x0000_s3777543" name="Equation" r:id="rId10" imgW="762000" imgH="215900" progId="Equation.DSMT4">
              <p:embed/>
            </p:oleObj>
          </a:graphicData>
        </a:graphic>
      </p:graphicFrame>
      <p:graphicFrame>
        <p:nvGraphicFramePr>
          <p:cNvPr id="334" name="Object 8"/>
          <p:cNvGraphicFramePr>
            <a:graphicFrameLocks noChangeAspect="1"/>
          </p:cNvGraphicFramePr>
          <p:nvPr/>
        </p:nvGraphicFramePr>
        <p:xfrm>
          <a:off x="4648200" y="4679950"/>
          <a:ext cx="1198563" cy="269875"/>
        </p:xfrm>
        <a:graphic>
          <a:graphicData uri="http://schemas.openxmlformats.org/presentationml/2006/ole">
            <p:oleObj spid="_x0000_s3777544" name="Equation" r:id="rId11" imgW="901700" imgH="203200" progId="Equation.DSMT4">
              <p:embed/>
            </p:oleObj>
          </a:graphicData>
        </a:graphic>
      </p:graphicFrame>
      <p:graphicFrame>
        <p:nvGraphicFramePr>
          <p:cNvPr id="335" name="Object 9"/>
          <p:cNvGraphicFramePr>
            <a:graphicFrameLocks noChangeAspect="1"/>
          </p:cNvGraphicFramePr>
          <p:nvPr/>
        </p:nvGraphicFramePr>
        <p:xfrm>
          <a:off x="4648200" y="5040313"/>
          <a:ext cx="1198563" cy="269875"/>
        </p:xfrm>
        <a:graphic>
          <a:graphicData uri="http://schemas.openxmlformats.org/presentationml/2006/ole">
            <p:oleObj spid="_x0000_s3777545" name="Equation" r:id="rId12" imgW="901700" imgH="203200" progId="Equation.DSMT4">
              <p:embed/>
            </p:oleObj>
          </a:graphicData>
        </a:graphic>
      </p:graphicFrame>
      <p:graphicFrame>
        <p:nvGraphicFramePr>
          <p:cNvPr id="336" name="Object 10"/>
          <p:cNvGraphicFramePr>
            <a:graphicFrameLocks noChangeAspect="1"/>
          </p:cNvGraphicFramePr>
          <p:nvPr/>
        </p:nvGraphicFramePr>
        <p:xfrm>
          <a:off x="4572000" y="5429250"/>
          <a:ext cx="2524125" cy="819150"/>
        </p:xfrm>
        <a:graphic>
          <a:graphicData uri="http://schemas.openxmlformats.org/presentationml/2006/ole">
            <p:oleObj spid="_x0000_s3777546" name="Equation" r:id="rId13" imgW="2222500" imgH="723900" progId="Equation.DSMT4">
              <p:embed/>
            </p:oleObj>
          </a:graphicData>
        </a:graphic>
      </p:graphicFrame>
      <p:sp>
        <p:nvSpPr>
          <p:cNvPr id="23" name="Rectangle 160"/>
          <p:cNvSpPr>
            <a:spLocks noChangeArrowheads="1"/>
          </p:cNvSpPr>
          <p:nvPr/>
        </p:nvSpPr>
        <p:spPr bwMode="auto">
          <a:xfrm>
            <a:off x="558800" y="2286002"/>
            <a:ext cx="8026400" cy="2200276"/>
          </a:xfrm>
          <a:prstGeom prst="rect">
            <a:avLst/>
          </a:prstGeom>
          <a:solidFill>
            <a:srgbClr val="FF6600"/>
          </a:solidFill>
          <a:ln w="63500">
            <a:solidFill>
              <a:srgbClr val="FF9933"/>
            </a:solidFill>
            <a:miter lim="800000"/>
            <a:headEnd/>
            <a:tailEnd/>
          </a:ln>
          <a:effectLst>
            <a:outerShdw blurRad="546100" dist="107763" dir="2700000" algn="ctr" rotWithShape="0">
              <a:srgbClr val="000000">
                <a:alpha val="51000"/>
              </a:srgbClr>
            </a:outerShdw>
          </a:effectLst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4" name="Rectangle 161"/>
          <p:cNvSpPr>
            <a:spLocks noChangeArrowheads="1"/>
          </p:cNvSpPr>
          <p:nvPr/>
        </p:nvSpPr>
        <p:spPr bwMode="auto">
          <a:xfrm>
            <a:off x="385763" y="2506665"/>
            <a:ext cx="8016875" cy="16922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  <a:latin typeface="Trebuchet MS"/>
                <a:cs typeface="Trebuchet MS"/>
              </a:rPr>
              <a:t> 	Many orders of magnitude between QCD background and primary physics channels </a:t>
            </a:r>
            <a:r>
              <a:rPr lang="en-US" sz="2400" dirty="0" smtClean="0">
                <a:solidFill>
                  <a:schemeClr val="bg1"/>
                </a:solidFill>
                <a:latin typeface="Trebuchet MS"/>
                <a:cs typeface="Trebuchet MS"/>
              </a:rPr>
              <a:t>	</a:t>
            </a:r>
            <a:r>
              <a:rPr lang="en-US" sz="1800" dirty="0" smtClean="0">
                <a:solidFill>
                  <a:schemeClr val="bg1"/>
                </a:solidFill>
                <a:latin typeface="Trebuchet MS"/>
                <a:cs typeface="Trebuchet MS"/>
              </a:rPr>
              <a:t>(only one in five billion events is Higgs – Tevatron: only every trillionth event!)</a:t>
            </a:r>
            <a:r>
              <a:rPr lang="en-US" sz="2400" dirty="0" smtClean="0">
                <a:solidFill>
                  <a:schemeClr val="bg1"/>
                </a:solidFill>
                <a:latin typeface="Trebuchet MS"/>
                <a:cs typeface="Trebuchet MS"/>
              </a:rPr>
              <a:t>	</a:t>
            </a:r>
            <a:r>
              <a:rPr lang="en-US" sz="2400" dirty="0">
                <a:solidFill>
                  <a:schemeClr val="bg1"/>
                </a:solidFill>
                <a:latin typeface="Trebuchet MS"/>
                <a:cs typeface="Trebuchet MS"/>
              </a:rPr>
              <a:t>		    </a:t>
            </a:r>
          </a:p>
          <a:p>
            <a:pPr marL="457200" indent="-457200">
              <a:lnSpc>
                <a:spcPct val="80000"/>
              </a:lnSpc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  <a:latin typeface="Trebuchet MS"/>
                <a:cs typeface="Trebuchet MS"/>
              </a:rPr>
              <a:t> 	</a:t>
            </a:r>
            <a:r>
              <a:rPr lang="en-US" sz="2400" dirty="0" err="1">
                <a:solidFill>
                  <a:schemeClr val="bg1"/>
                </a:solidFill>
                <a:latin typeface="Trebuchet MS"/>
                <a:cs typeface="Trebuchet MS"/>
                <a:sym typeface="Wingdings" charset="2"/>
              </a:rPr>
              <a:t></a:t>
            </a:r>
            <a:r>
              <a:rPr lang="en-US" sz="2400" dirty="0">
                <a:solidFill>
                  <a:schemeClr val="bg1"/>
                </a:solidFill>
                <a:latin typeface="Trebuchet MS"/>
                <a:cs typeface="Trebuchet MS"/>
                <a:sym typeface="Wingdings" charset="2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Trebuchet MS"/>
                <a:cs typeface="Trebuchet MS"/>
                <a:sym typeface="Wingdings" charset="2"/>
              </a:rPr>
              <a:t>This fact drives the</a:t>
            </a:r>
            <a:r>
              <a:rPr lang="en-US" sz="2400" b="1" dirty="0" smtClean="0">
                <a:solidFill>
                  <a:schemeClr val="bg1"/>
                </a:solidFill>
                <a:latin typeface="Trebuchet MS"/>
                <a:cs typeface="Trebuchet MS"/>
                <a:sym typeface="Wingdings" charset="2"/>
              </a:rPr>
              <a:t> trigger and detector </a:t>
            </a:r>
            <a:r>
              <a:rPr lang="en-US" sz="2400" b="1" dirty="0">
                <a:solidFill>
                  <a:schemeClr val="bg1"/>
                </a:solidFill>
                <a:latin typeface="Trebuchet MS"/>
                <a:cs typeface="Trebuchet MS"/>
                <a:sym typeface="Wingdings" charset="2"/>
              </a:rPr>
              <a:t>design</a:t>
            </a:r>
            <a:endParaRPr lang="en-US" sz="2000" b="1" dirty="0">
              <a:solidFill>
                <a:schemeClr val="bg1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304800" y="2252375"/>
            <a:ext cx="4870450" cy="2014825"/>
          </a:xfrm>
          <a:prstGeom prst="roundRect">
            <a:avLst>
              <a:gd name="adj" fmla="val 16667"/>
            </a:avLst>
          </a:prstGeom>
          <a:solidFill>
            <a:srgbClr val="FFFFFF">
              <a:alpha val="92155"/>
            </a:srgbClr>
          </a:solidFill>
          <a:ln w="3175">
            <a:solidFill>
              <a:schemeClr val="bg1"/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wrap="square"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GB" sz="3600" dirty="0" smtClean="0">
                <a:solidFill>
                  <a:prstClr val="black"/>
                </a:solidFill>
                <a:latin typeface="Trebuchet MS"/>
                <a:ea typeface="Calibri" charset="0"/>
                <a:cs typeface="Trebuchet MS"/>
              </a:rPr>
              <a:t>The Higgs boson –   </a:t>
            </a:r>
            <a:r>
              <a:rPr lang="en-GB" sz="3600" dirty="0" smtClean="0">
                <a:solidFill>
                  <a:srgbClr val="E12B0D"/>
                </a:solidFill>
                <a:latin typeface="Trebuchet MS"/>
                <a:ea typeface="Calibri" charset="0"/>
                <a:cs typeface="Trebuchet MS"/>
              </a:rPr>
              <a:t>last of the particles ?</a:t>
            </a:r>
          </a:p>
          <a:p>
            <a:pPr algn="ctr">
              <a:spcBef>
                <a:spcPts val="1800"/>
              </a:spcBef>
              <a:defRPr/>
            </a:pPr>
            <a:r>
              <a:rPr lang="en-GB" sz="2000" dirty="0" smtClean="0">
                <a:solidFill>
                  <a:srgbClr val="000000"/>
                </a:solidFill>
                <a:latin typeface="Trebuchet MS"/>
                <a:ea typeface="Calibri" charset="0"/>
                <a:cs typeface="Trebuchet MS"/>
              </a:rPr>
              <a:t>What is known about the Higgs Boson ?</a:t>
            </a:r>
            <a:endParaRPr lang="en-GB" sz="2000" dirty="0">
              <a:solidFill>
                <a:srgbClr val="000000"/>
              </a:solidFill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11" name="Picture 93" descr="cms_higgs"/>
          <p:cNvPicPr>
            <a:picLocks noChangeAspect="1" noChangeArrowheads="1"/>
          </p:cNvPicPr>
          <p:nvPr/>
        </p:nvPicPr>
        <p:blipFill>
          <a:blip r:embed="rId2">
            <a:lum bright="54000"/>
            <a:grayscl/>
          </a:blip>
          <a:srcRect l="2612" r="2040"/>
          <a:stretch>
            <a:fillRect/>
          </a:stretch>
        </p:blipFill>
        <p:spPr bwMode="auto">
          <a:xfrm>
            <a:off x="0" y="5440362"/>
            <a:ext cx="4481513" cy="1136650"/>
          </a:xfrm>
          <a:prstGeom prst="rect">
            <a:avLst/>
          </a:prstGeom>
          <a:noFill/>
        </p:spPr>
      </p:pic>
      <p:pic>
        <p:nvPicPr>
          <p:cNvPr id="12" name="Picture 95" descr="CERN-Higgs"/>
          <p:cNvPicPr>
            <a:picLocks noChangeAspect="1" noChangeArrowheads="1"/>
          </p:cNvPicPr>
          <p:nvPr/>
        </p:nvPicPr>
        <p:blipFill>
          <a:blip r:embed="rId3">
            <a:lum bright="54000"/>
            <a:grayscl/>
          </a:blip>
          <a:srcRect/>
          <a:stretch>
            <a:fillRect/>
          </a:stretch>
        </p:blipFill>
        <p:spPr bwMode="auto">
          <a:xfrm>
            <a:off x="4437063" y="5440362"/>
            <a:ext cx="4706937" cy="1136650"/>
          </a:xfrm>
          <a:prstGeom prst="rect">
            <a:avLst/>
          </a:prstGeom>
          <a:noFill/>
        </p:spPr>
      </p:pic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3795713" y="6291792"/>
            <a:ext cx="550862" cy="2286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900">
                <a:solidFill>
                  <a:prstClr val="white"/>
                </a:solidFill>
                <a:ea typeface="Arial" charset="0"/>
                <a:cs typeface="Arial" charset="0"/>
              </a:rPr>
              <a:t>© </a:t>
            </a:r>
            <a:r>
              <a:rPr lang="fr-FR" sz="900">
                <a:solidFill>
                  <a:prstClr val="white"/>
                </a:solidFill>
              </a:rPr>
              <a:t>CMS</a:t>
            </a: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4516438" y="6298142"/>
            <a:ext cx="658812" cy="2286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900">
                <a:solidFill>
                  <a:prstClr val="white"/>
                </a:solidFill>
                <a:ea typeface="Arial" charset="0"/>
                <a:cs typeface="Arial" charset="0"/>
              </a:rPr>
              <a:t>© </a:t>
            </a:r>
            <a:r>
              <a:rPr lang="fr-FR" sz="900">
                <a:solidFill>
                  <a:prstClr val="white"/>
                </a:solidFill>
              </a:rPr>
              <a:t>ATLAS</a:t>
            </a:r>
          </a:p>
        </p:txBody>
      </p:sp>
      <p:sp>
        <p:nvSpPr>
          <p:cNvPr id="10" name="Rectangle 84"/>
          <p:cNvSpPr>
            <a:spLocks noChangeArrowheads="1"/>
          </p:cNvSpPr>
          <p:nvPr/>
        </p:nvSpPr>
        <p:spPr bwMode="auto">
          <a:xfrm>
            <a:off x="5599112" y="1343025"/>
            <a:ext cx="3240088" cy="3914775"/>
          </a:xfrm>
          <a:prstGeom prst="rect">
            <a:avLst/>
          </a:prstGeom>
          <a:solidFill>
            <a:srgbClr val="EAEAEA"/>
          </a:solidFill>
          <a:ln w="3175">
            <a:solidFill>
              <a:srgbClr val="808080"/>
            </a:solidFill>
            <a:miter lim="800000"/>
            <a:headEnd/>
            <a:tailEnd/>
          </a:ln>
          <a:effectLst>
            <a:outerShdw blurRad="228600" dist="38100" dir="2700000">
              <a:srgbClr val="000000">
                <a:alpha val="24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pic>
        <p:nvPicPr>
          <p:cNvPr id="13" name="Picture 85" descr="peter_higgs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78500" y="1735137"/>
            <a:ext cx="2863850" cy="3306762"/>
          </a:xfrm>
          <a:prstGeom prst="rect">
            <a:avLst/>
          </a:prstGeom>
          <a:noFill/>
        </p:spPr>
      </p:pic>
      <p:sp>
        <p:nvSpPr>
          <p:cNvPr id="14" name="Text Box 86"/>
          <p:cNvSpPr txBox="1">
            <a:spLocks noChangeArrowheads="1"/>
          </p:cNvSpPr>
          <p:nvPr/>
        </p:nvSpPr>
        <p:spPr bwMode="auto">
          <a:xfrm>
            <a:off x="6081447" y="1433512"/>
            <a:ext cx="2324631" cy="24365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 algn="ctr" defTabSz="914400" eaLnBrk="0" fontAlgn="auto" hangingPunct="0">
              <a:spcBef>
                <a:spcPts val="0"/>
              </a:spcBef>
              <a:spcAft>
                <a:spcPts val="0"/>
              </a:spcAft>
              <a:buFont typeface="Symbol" charset="2"/>
              <a:buNone/>
              <a:defRPr/>
            </a:pPr>
            <a:r>
              <a:rPr lang="en-US" sz="1000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P.W. Higgs, Phys. </a:t>
            </a:r>
            <a:r>
              <a:rPr lang="en-US" sz="1000" kern="0" dirty="0" err="1">
                <a:solidFill>
                  <a:sysClr val="windowText" lastClr="000000"/>
                </a:solidFill>
                <a:latin typeface="Trebuchet MS"/>
                <a:cs typeface="Trebuchet MS"/>
              </a:rPr>
              <a:t>Lett</a:t>
            </a:r>
            <a:r>
              <a:rPr lang="en-US" sz="1000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. 12 (1964) 132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is the last elusive elementary particle of the SM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7"/>
          <p:cNvSpPr>
            <a:spLocks noChangeArrowheads="1"/>
          </p:cNvSpPr>
          <p:nvPr/>
        </p:nvSpPr>
        <p:spPr bwMode="auto">
          <a:xfrm>
            <a:off x="762000" y="762000"/>
            <a:ext cx="7696200" cy="5029200"/>
          </a:xfrm>
          <a:prstGeom prst="roundRect">
            <a:avLst>
              <a:gd name="adj" fmla="val 16667"/>
            </a:avLst>
          </a:prstGeom>
          <a:solidFill>
            <a:schemeClr val="bg1">
              <a:alpha val="94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914400" y="914400"/>
            <a:ext cx="7620000" cy="467987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800" dirty="0" smtClean="0">
                <a:solidFill>
                  <a:srgbClr val="000000"/>
                </a:solidFill>
                <a:latin typeface="Trebuchet MS"/>
                <a:cs typeface="Trebuchet MS"/>
              </a:rPr>
              <a:t>The LHC proton-proton Physics Programme</a:t>
            </a:r>
          </a:p>
          <a:p>
            <a:pPr marL="719138" indent="-454025" defTabSz="914400">
              <a:lnSpc>
                <a:spcPct val="110000"/>
              </a:lnSpc>
              <a:spcBef>
                <a:spcPts val="1800"/>
              </a:spcBef>
              <a:buFontTx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Mass and electroweak symmetry breaking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Higgs Boson, measurement of its properties</a:t>
            </a: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Hierarchy in the </a:t>
            </a:r>
            <a:r>
              <a:rPr lang="en-GB" sz="2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TeV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domain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new phenomena moderating the hierarchy problem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unexpected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Electroweak unification and strong interactions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Precision measurements and tests of the Standard Model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Tests of perturbative QCD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Flavour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ct val="50000"/>
              </a:spcBef>
              <a:buFont typeface="Arial" charset="0"/>
              <a:buChar char="―"/>
            </a:pPr>
            <a:r>
              <a:rPr lang="en-GB" sz="1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B, D</a:t>
            </a: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mixing, rare decays and </a:t>
            </a:r>
            <a:r>
              <a:rPr lang="en-GB" sz="1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CP</a:t>
            </a: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violation as tests of the Standard Model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490" name="Text Box 2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eaLnBrk="0" hangingPunct="0"/>
            <a:r>
              <a:rPr lang="en-US" sz="3200" dirty="0" smtClean="0">
                <a:solidFill>
                  <a:prstClr val="white"/>
                </a:solidFill>
                <a:latin typeface="Trebuchet MS"/>
                <a:cs typeface="Trebuchet MS"/>
              </a:rPr>
              <a:t>  ATLAS / CMS Physics</a:t>
            </a:r>
            <a:endParaRPr lang="en-US" sz="3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grpSp>
        <p:nvGrpSpPr>
          <p:cNvPr id="2" name="Group 86"/>
          <p:cNvGrpSpPr/>
          <p:nvPr/>
        </p:nvGrpSpPr>
        <p:grpSpPr>
          <a:xfrm>
            <a:off x="228602" y="969623"/>
            <a:ext cx="459580" cy="4593771"/>
            <a:chOff x="228602" y="969623"/>
            <a:chExt cx="459580" cy="4593771"/>
          </a:xfrm>
        </p:grpSpPr>
        <p:cxnSp>
          <p:nvCxnSpPr>
            <p:cNvPr id="11" name="Straight Connector 10"/>
            <p:cNvCxnSpPr/>
            <p:nvPr/>
          </p:nvCxnSpPr>
          <p:spPr>
            <a:xfrm rot="5400000" flipH="1" flipV="1">
              <a:off x="-1559718" y="3315494"/>
              <a:ext cx="4494212" cy="1588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 rot="16200000">
              <a:off x="-846061" y="2044286"/>
              <a:ext cx="24878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prstClr val="white">
                      <a:lumMod val="95000"/>
                    </a:prstClr>
                  </a:solidFill>
                </a:rPr>
                <a:t>Physics Sensitivity / Time</a:t>
              </a:r>
              <a:endParaRPr lang="en-GB" sz="1600" dirty="0">
                <a:solidFill>
                  <a:prstClr val="white">
                    <a:lumMod val="95000"/>
                  </a:prstClr>
                </a:solidFill>
              </a:endParaRPr>
            </a:p>
          </p:txBody>
        </p:sp>
      </p:grpSp>
      <p:cxnSp>
        <p:nvCxnSpPr>
          <p:cNvPr id="37" name="Straight Connector 36"/>
          <p:cNvCxnSpPr/>
          <p:nvPr/>
        </p:nvCxnSpPr>
        <p:spPr>
          <a:xfrm flipV="1">
            <a:off x="688182" y="391583"/>
            <a:ext cx="8043068" cy="5171017"/>
          </a:xfrm>
          <a:prstGeom prst="line">
            <a:avLst/>
          </a:prstGeom>
          <a:ln w="25400" cap="flat" cmpd="sng" algn="ctr">
            <a:solidFill>
              <a:srgbClr val="FF8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0" y="6280149"/>
            <a:ext cx="26790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prstClr val="white">
                    <a:lumMod val="65000"/>
                  </a:prstClr>
                </a:solidFill>
              </a:rPr>
              <a:t>© P. </a:t>
            </a:r>
            <a:r>
              <a:rPr lang="en-GB" sz="1000" dirty="0" err="1" smtClean="0">
                <a:solidFill>
                  <a:prstClr val="white">
                    <a:lumMod val="65000"/>
                  </a:prstClr>
                </a:solidFill>
              </a:rPr>
              <a:t>Schieferdecker</a:t>
            </a:r>
            <a:r>
              <a:rPr lang="en-GB" sz="1000" dirty="0" smtClean="0">
                <a:solidFill>
                  <a:prstClr val="white">
                    <a:lumMod val="65000"/>
                  </a:prstClr>
                </a:solidFill>
              </a:rPr>
              <a:t>, Dec 17, 2010 at CERN</a:t>
            </a:r>
            <a:endParaRPr lang="en-GB" sz="1000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72583" y="4572000"/>
            <a:ext cx="1895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FFE106"/>
                </a:solidFill>
              </a:rPr>
              <a:t>Min bias</a:t>
            </a:r>
            <a:endParaRPr lang="en-GB" sz="1600" baseline="30000" dirty="0">
              <a:solidFill>
                <a:srgbClr val="FFE106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623485" y="4233446"/>
            <a:ext cx="11316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FFE106"/>
                </a:solidFill>
              </a:rPr>
              <a:t>Dijet</a:t>
            </a:r>
            <a:endParaRPr lang="en-GB" sz="1600" baseline="30000" dirty="0">
              <a:solidFill>
                <a:srgbClr val="FFE106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403349" y="3623846"/>
            <a:ext cx="2452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rgbClr val="FFE106"/>
                </a:solidFill>
              </a:rPr>
              <a:t>W</a:t>
            </a:r>
            <a:r>
              <a:rPr lang="en-GB" sz="1600" dirty="0" smtClean="0">
                <a:solidFill>
                  <a:srgbClr val="FFE106"/>
                </a:solidFill>
              </a:rPr>
              <a:t> </a:t>
            </a:r>
            <a:r>
              <a:rPr lang="en-GB" sz="1600" i="1" dirty="0" smtClean="0">
                <a:solidFill>
                  <a:srgbClr val="FFE106"/>
                </a:solidFill>
              </a:rPr>
              <a:t>/ Z</a:t>
            </a:r>
            <a:r>
              <a:rPr lang="en-GB" sz="1600" dirty="0" smtClean="0">
                <a:solidFill>
                  <a:srgbClr val="FFE106"/>
                </a:solidFill>
              </a:rPr>
              <a:t> Observation</a:t>
            </a:r>
            <a:endParaRPr lang="en-GB" sz="1600" baseline="30000" dirty="0">
              <a:solidFill>
                <a:srgbClr val="FFE106"/>
              </a:solidFill>
            </a:endParaRPr>
          </a:p>
        </p:txBody>
      </p:sp>
      <p:grpSp>
        <p:nvGrpSpPr>
          <p:cNvPr id="3" name="Group 85"/>
          <p:cNvGrpSpPr/>
          <p:nvPr/>
        </p:nvGrpSpPr>
        <p:grpSpPr>
          <a:xfrm>
            <a:off x="685800" y="5410200"/>
            <a:ext cx="8077200" cy="893234"/>
            <a:chOff x="685800" y="5410200"/>
            <a:chExt cx="8077200" cy="893234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685800" y="5562600"/>
              <a:ext cx="8001000" cy="2382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6616559" y="5964880"/>
              <a:ext cx="21464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prstClr val="white">
                      <a:lumMod val="95000"/>
                    </a:prstClr>
                  </a:solidFill>
                </a:rPr>
                <a:t>Integrated Luminosity</a:t>
              </a:r>
              <a:endParaRPr lang="en-GB" sz="1600" dirty="0">
                <a:solidFill>
                  <a:prstClr val="white">
                    <a:lumMod val="95000"/>
                  </a:prstClr>
                </a:solidFill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 rot="5400000">
              <a:off x="2132805" y="5485606"/>
              <a:ext cx="152400" cy="1588"/>
            </a:xfrm>
            <a:prstGeom prst="line">
              <a:avLst/>
            </a:prstGeom>
            <a:ln w="12700" cap="flat" cmpd="sng" algn="ctr">
              <a:solidFill>
                <a:srgbClr val="F2F2F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894805" y="5487988"/>
              <a:ext cx="152400" cy="1588"/>
            </a:xfrm>
            <a:prstGeom prst="line">
              <a:avLst/>
            </a:prstGeom>
            <a:ln w="12700" cap="flat" cmpd="sng" algn="ctr">
              <a:solidFill>
                <a:srgbClr val="F2F2F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3656805" y="5485606"/>
              <a:ext cx="152400" cy="1588"/>
            </a:xfrm>
            <a:prstGeom prst="line">
              <a:avLst/>
            </a:prstGeom>
            <a:ln w="12700" cap="flat" cmpd="sng" algn="ctr">
              <a:solidFill>
                <a:srgbClr val="F2F2F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4418805" y="5485606"/>
              <a:ext cx="152400" cy="1588"/>
            </a:xfrm>
            <a:prstGeom prst="line">
              <a:avLst/>
            </a:prstGeom>
            <a:ln w="12700" cap="flat" cmpd="sng" algn="ctr">
              <a:solidFill>
                <a:srgbClr val="F2F2F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>
              <a:off x="5180805" y="5487988"/>
              <a:ext cx="152400" cy="1588"/>
            </a:xfrm>
            <a:prstGeom prst="line">
              <a:avLst/>
            </a:prstGeom>
            <a:ln w="12700" cap="flat" cmpd="sng" algn="ctr">
              <a:solidFill>
                <a:srgbClr val="F2F2F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5400000">
              <a:off x="5942805" y="5485606"/>
              <a:ext cx="152400" cy="1588"/>
            </a:xfrm>
            <a:prstGeom prst="line">
              <a:avLst/>
            </a:prstGeom>
            <a:ln w="12700" cap="flat" cmpd="sng" algn="ctr">
              <a:solidFill>
                <a:srgbClr val="F2F2F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6704805" y="5485606"/>
              <a:ext cx="152400" cy="1588"/>
            </a:xfrm>
            <a:prstGeom prst="line">
              <a:avLst/>
            </a:prstGeom>
            <a:ln w="12700" cap="flat" cmpd="sng" algn="ctr">
              <a:solidFill>
                <a:srgbClr val="F2F2F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5400000">
              <a:off x="7466805" y="5487988"/>
              <a:ext cx="152400" cy="1588"/>
            </a:xfrm>
            <a:prstGeom prst="line">
              <a:avLst/>
            </a:prstGeom>
            <a:ln w="12700" cap="flat" cmpd="sng" algn="ctr">
              <a:solidFill>
                <a:srgbClr val="F2F2F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8228805" y="5485606"/>
              <a:ext cx="152400" cy="1588"/>
            </a:xfrm>
            <a:prstGeom prst="line">
              <a:avLst/>
            </a:prstGeom>
            <a:ln w="12700" cap="flat" cmpd="sng" algn="ctr">
              <a:solidFill>
                <a:srgbClr val="F2F2F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2616634" y="5638800"/>
              <a:ext cx="736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prstClr val="white">
                      <a:lumMod val="95000"/>
                    </a:prstClr>
                  </a:solidFill>
                </a:rPr>
                <a:t>1 </a:t>
              </a:r>
              <a:r>
                <a:rPr lang="en-GB" sz="1600" dirty="0" err="1" smtClean="0">
                  <a:solidFill>
                    <a:prstClr val="white">
                      <a:lumMod val="95000"/>
                    </a:prstClr>
                  </a:solidFill>
                </a:rPr>
                <a:t>nb</a:t>
              </a:r>
              <a:r>
                <a:rPr lang="en-GB" sz="1600" baseline="30000" dirty="0" smtClean="0">
                  <a:solidFill>
                    <a:prstClr val="white">
                      <a:lumMod val="95000"/>
                    </a:prstClr>
                  </a:solidFill>
                </a:rPr>
                <a:t>–1</a:t>
              </a:r>
              <a:endParaRPr lang="en-GB" sz="1600" baseline="30000" dirty="0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902634" y="5638800"/>
              <a:ext cx="736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prstClr val="white">
                      <a:lumMod val="95000"/>
                    </a:prstClr>
                  </a:solidFill>
                </a:rPr>
                <a:t>1 </a:t>
              </a:r>
              <a:r>
                <a:rPr lang="en-GB" sz="1600" dirty="0" err="1" smtClean="0">
                  <a:solidFill>
                    <a:prstClr val="white">
                      <a:lumMod val="95000"/>
                    </a:prstClr>
                  </a:solidFill>
                </a:rPr>
                <a:t>pb</a:t>
              </a:r>
              <a:r>
                <a:rPr lang="en-GB" sz="1600" baseline="30000" dirty="0" smtClean="0">
                  <a:solidFill>
                    <a:prstClr val="white">
                      <a:lumMod val="95000"/>
                    </a:prstClr>
                  </a:solidFill>
                </a:rPr>
                <a:t>–1</a:t>
              </a:r>
              <a:endParaRPr lang="en-GB" sz="1600" baseline="30000" dirty="0">
                <a:solidFill>
                  <a:prstClr val="white">
                    <a:lumMod val="95000"/>
                  </a:prst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264834" y="5638800"/>
              <a:ext cx="6790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prstClr val="white">
                      <a:lumMod val="95000"/>
                    </a:prstClr>
                  </a:solidFill>
                </a:rPr>
                <a:t>1 </a:t>
              </a:r>
              <a:r>
                <a:rPr lang="en-GB" sz="1600" dirty="0" err="1" smtClean="0">
                  <a:solidFill>
                    <a:prstClr val="white">
                      <a:lumMod val="95000"/>
                    </a:prstClr>
                  </a:solidFill>
                </a:rPr>
                <a:t>fb</a:t>
              </a:r>
              <a:r>
                <a:rPr lang="en-GB" sz="1600" baseline="30000" dirty="0" smtClean="0">
                  <a:solidFill>
                    <a:prstClr val="white">
                      <a:lumMod val="95000"/>
                    </a:prstClr>
                  </a:solidFill>
                </a:rPr>
                <a:t>–1</a:t>
              </a:r>
              <a:endParaRPr lang="en-GB" sz="1600" baseline="30000" dirty="0">
                <a:solidFill>
                  <a:prstClr val="white">
                    <a:lumMod val="95000"/>
                  </a:prstClr>
                </a:solidFill>
              </a:endParaRPr>
            </a:p>
          </p:txBody>
        </p:sp>
        <p:cxnSp>
          <p:nvCxnSpPr>
            <p:cNvPr id="46" name="Straight Connector 45"/>
            <p:cNvCxnSpPr/>
            <p:nvPr/>
          </p:nvCxnSpPr>
          <p:spPr>
            <a:xfrm rot="5400000">
              <a:off x="1372394" y="5485606"/>
              <a:ext cx="152400" cy="1588"/>
            </a:xfrm>
            <a:prstGeom prst="line">
              <a:avLst/>
            </a:prstGeom>
            <a:ln w="12700" cap="flat" cmpd="sng" algn="ctr">
              <a:solidFill>
                <a:srgbClr val="F2F2F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87"/>
          <p:cNvGrpSpPr/>
          <p:nvPr/>
        </p:nvGrpSpPr>
        <p:grpSpPr>
          <a:xfrm>
            <a:off x="3581400" y="3399633"/>
            <a:ext cx="2452906" cy="1293018"/>
            <a:chOff x="3581400" y="3399633"/>
            <a:chExt cx="2452906" cy="1293018"/>
          </a:xfrm>
        </p:grpSpPr>
        <p:sp>
          <p:nvSpPr>
            <p:cNvPr id="44" name="TextBox 43"/>
            <p:cNvSpPr txBox="1"/>
            <p:nvPr/>
          </p:nvSpPr>
          <p:spPr>
            <a:xfrm>
              <a:off x="3581400" y="4354097"/>
              <a:ext cx="24529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rgbClr val="00F7FF"/>
                  </a:solidFill>
                </a:rPr>
                <a:t>ICHEP 2010</a:t>
              </a:r>
              <a:endParaRPr lang="en-GB" sz="1600" baseline="30000" dirty="0">
                <a:solidFill>
                  <a:srgbClr val="00F7FF"/>
                </a:solidFill>
              </a:endParaRPr>
            </a:p>
          </p:txBody>
        </p:sp>
        <p:cxnSp>
          <p:nvCxnSpPr>
            <p:cNvPr id="47" name="Straight Connector 46"/>
            <p:cNvCxnSpPr/>
            <p:nvPr/>
          </p:nvCxnSpPr>
          <p:spPr>
            <a:xfrm rot="5400000" flipH="1" flipV="1">
              <a:off x="3789570" y="3876468"/>
              <a:ext cx="955258" cy="1588"/>
            </a:xfrm>
            <a:prstGeom prst="line">
              <a:avLst/>
            </a:prstGeom>
            <a:ln w="12700" cap="flat" cmpd="sng" algn="ctr">
              <a:solidFill>
                <a:srgbClr val="00F7FF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88"/>
          <p:cNvGrpSpPr/>
          <p:nvPr/>
        </p:nvGrpSpPr>
        <p:grpSpPr>
          <a:xfrm>
            <a:off x="5090894" y="2440782"/>
            <a:ext cx="2452906" cy="1293018"/>
            <a:chOff x="5090894" y="2440782"/>
            <a:chExt cx="2452906" cy="1293018"/>
          </a:xfrm>
        </p:grpSpPr>
        <p:sp>
          <p:nvSpPr>
            <p:cNvPr id="55" name="TextBox 54"/>
            <p:cNvSpPr txBox="1"/>
            <p:nvPr/>
          </p:nvSpPr>
          <p:spPr>
            <a:xfrm>
              <a:off x="5090894" y="3395246"/>
              <a:ext cx="24529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err="1" smtClean="0">
                  <a:solidFill>
                    <a:srgbClr val="00F7FF"/>
                  </a:solidFill>
                </a:rPr>
                <a:t>Moriond</a:t>
              </a:r>
              <a:r>
                <a:rPr lang="en-GB" sz="1600" i="1" dirty="0" smtClean="0">
                  <a:solidFill>
                    <a:srgbClr val="00F7FF"/>
                  </a:solidFill>
                </a:rPr>
                <a:t> 2011</a:t>
              </a:r>
              <a:endParaRPr lang="en-GB" sz="1600" i="1" dirty="0">
                <a:solidFill>
                  <a:srgbClr val="00F7FF"/>
                </a:solidFill>
              </a:endParaRPr>
            </a:p>
          </p:txBody>
        </p:sp>
        <p:cxnSp>
          <p:nvCxnSpPr>
            <p:cNvPr id="56" name="Straight Connector 55"/>
            <p:cNvCxnSpPr/>
            <p:nvPr/>
          </p:nvCxnSpPr>
          <p:spPr>
            <a:xfrm rot="5400000" flipH="1" flipV="1">
              <a:off x="5299064" y="2917617"/>
              <a:ext cx="955258" cy="1588"/>
            </a:xfrm>
            <a:prstGeom prst="line">
              <a:avLst/>
            </a:prstGeom>
            <a:ln w="12700" cap="flat" cmpd="sng" algn="ctr">
              <a:solidFill>
                <a:srgbClr val="00F7FF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89"/>
          <p:cNvGrpSpPr/>
          <p:nvPr/>
        </p:nvGrpSpPr>
        <p:grpSpPr>
          <a:xfrm>
            <a:off x="6477000" y="1545960"/>
            <a:ext cx="1828800" cy="1654440"/>
            <a:chOff x="6477000" y="1545960"/>
            <a:chExt cx="1828800" cy="1654440"/>
          </a:xfrm>
        </p:grpSpPr>
        <p:sp>
          <p:nvSpPr>
            <p:cNvPr id="57" name="TextBox 56"/>
            <p:cNvSpPr txBox="1"/>
            <p:nvPr/>
          </p:nvSpPr>
          <p:spPr>
            <a:xfrm>
              <a:off x="6477000" y="2861846"/>
              <a:ext cx="1828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rgbClr val="00F7FF"/>
                  </a:solidFill>
                </a:rPr>
                <a:t>EPS HEP 2011</a:t>
              </a:r>
              <a:endParaRPr lang="en-GB" sz="1600" dirty="0">
                <a:solidFill>
                  <a:srgbClr val="00F7FF"/>
                </a:solidFill>
              </a:endParaRPr>
            </a:p>
          </p:txBody>
        </p:sp>
        <p:cxnSp>
          <p:nvCxnSpPr>
            <p:cNvPr id="58" name="Straight Connector 57"/>
            <p:cNvCxnSpPr/>
            <p:nvPr/>
          </p:nvCxnSpPr>
          <p:spPr>
            <a:xfrm rot="5400000" flipH="1" flipV="1">
              <a:off x="6518856" y="2189903"/>
              <a:ext cx="1289474" cy="1588"/>
            </a:xfrm>
            <a:prstGeom prst="line">
              <a:avLst/>
            </a:prstGeom>
            <a:ln w="12700" cap="flat" cmpd="sng" algn="ctr">
              <a:solidFill>
                <a:srgbClr val="00F7FF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1"/>
          <p:cNvGrpSpPr/>
          <p:nvPr/>
        </p:nvGrpSpPr>
        <p:grpSpPr>
          <a:xfrm>
            <a:off x="2819400" y="2391944"/>
            <a:ext cx="2452906" cy="338554"/>
            <a:chOff x="2819400" y="2391944"/>
            <a:chExt cx="2452906" cy="338554"/>
          </a:xfrm>
        </p:grpSpPr>
        <p:sp>
          <p:nvSpPr>
            <p:cNvPr id="53" name="TextBox 52"/>
            <p:cNvSpPr txBox="1"/>
            <p:nvPr/>
          </p:nvSpPr>
          <p:spPr>
            <a:xfrm>
              <a:off x="2819400" y="2391944"/>
              <a:ext cx="24529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>
                  <a:solidFill>
                    <a:srgbClr val="FFE106"/>
                  </a:solidFill>
                </a:rPr>
                <a:t>top Observation</a:t>
              </a:r>
              <a:endParaRPr lang="en-GB" sz="1600" baseline="30000" dirty="0">
                <a:solidFill>
                  <a:srgbClr val="FFE106"/>
                </a:solidFill>
              </a:endParaRPr>
            </a:p>
          </p:txBody>
        </p:sp>
        <p:cxnSp>
          <p:nvCxnSpPr>
            <p:cNvPr id="59" name="Straight Connector 58"/>
            <p:cNvCxnSpPr/>
            <p:nvPr/>
          </p:nvCxnSpPr>
          <p:spPr>
            <a:xfrm rot="10800000">
              <a:off x="4451882" y="2590800"/>
              <a:ext cx="639012" cy="1"/>
            </a:xfrm>
            <a:prstGeom prst="line">
              <a:avLst/>
            </a:prstGeom>
            <a:ln w="12700" cap="flat" cmpd="sng" algn="ctr">
              <a:solidFill>
                <a:srgbClr val="FFE106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92"/>
          <p:cNvGrpSpPr/>
          <p:nvPr/>
        </p:nvGrpSpPr>
        <p:grpSpPr>
          <a:xfrm>
            <a:off x="1515536" y="2165463"/>
            <a:ext cx="3917952" cy="338554"/>
            <a:chOff x="1515536" y="2165463"/>
            <a:chExt cx="3917952" cy="338554"/>
          </a:xfrm>
        </p:grpSpPr>
        <p:sp>
          <p:nvSpPr>
            <p:cNvPr id="54" name="TextBox 53"/>
            <p:cNvSpPr txBox="1"/>
            <p:nvPr/>
          </p:nvSpPr>
          <p:spPr>
            <a:xfrm>
              <a:off x="1515536" y="2165463"/>
              <a:ext cx="24529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rgbClr val="FFE106"/>
                  </a:solidFill>
                </a:rPr>
                <a:t>W</a:t>
              </a:r>
              <a:r>
                <a:rPr lang="en-GB" sz="1600" dirty="0" smtClean="0">
                  <a:solidFill>
                    <a:srgbClr val="FFE106"/>
                  </a:solidFill>
                </a:rPr>
                <a:t> / </a:t>
              </a:r>
              <a:r>
                <a:rPr lang="en-GB" sz="1600" i="1" dirty="0" smtClean="0">
                  <a:solidFill>
                    <a:srgbClr val="FFE106"/>
                  </a:solidFill>
                </a:rPr>
                <a:t>Z</a:t>
              </a:r>
              <a:r>
                <a:rPr lang="en-GB" sz="1600" dirty="0" smtClean="0">
                  <a:solidFill>
                    <a:srgbClr val="FFE106"/>
                  </a:solidFill>
                </a:rPr>
                <a:t> + jets</a:t>
              </a:r>
              <a:endParaRPr lang="en-GB" sz="1600" baseline="30000" dirty="0">
                <a:solidFill>
                  <a:srgbClr val="FFE106"/>
                </a:solidFill>
              </a:endParaRPr>
            </a:p>
          </p:txBody>
        </p:sp>
        <p:cxnSp>
          <p:nvCxnSpPr>
            <p:cNvPr id="63" name="Straight Connector 62"/>
            <p:cNvCxnSpPr/>
            <p:nvPr/>
          </p:nvCxnSpPr>
          <p:spPr>
            <a:xfrm rot="10800000">
              <a:off x="2755156" y="2371194"/>
              <a:ext cx="2678332" cy="1588"/>
            </a:xfrm>
            <a:prstGeom prst="line">
              <a:avLst/>
            </a:prstGeom>
            <a:ln w="12700" cap="flat" cmpd="sng" algn="ctr">
              <a:solidFill>
                <a:srgbClr val="FFE106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93"/>
          <p:cNvGrpSpPr/>
          <p:nvPr/>
        </p:nvGrpSpPr>
        <p:grpSpPr>
          <a:xfrm>
            <a:off x="2895600" y="1981200"/>
            <a:ext cx="2809491" cy="338554"/>
            <a:chOff x="2895600" y="1981200"/>
            <a:chExt cx="2809491" cy="338554"/>
          </a:xfrm>
        </p:grpSpPr>
        <p:sp>
          <p:nvSpPr>
            <p:cNvPr id="64" name="TextBox 63"/>
            <p:cNvSpPr txBox="1"/>
            <p:nvPr/>
          </p:nvSpPr>
          <p:spPr>
            <a:xfrm>
              <a:off x="2895600" y="1981200"/>
              <a:ext cx="2133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>
                  <a:solidFill>
                    <a:srgbClr val="FFE106"/>
                  </a:solidFill>
                </a:rPr>
                <a:t>top Measurements</a:t>
              </a:r>
              <a:endParaRPr lang="en-GB" sz="1600" baseline="30000" dirty="0">
                <a:solidFill>
                  <a:srgbClr val="FFE106"/>
                </a:solidFill>
              </a:endParaRPr>
            </a:p>
          </p:txBody>
        </p:sp>
        <p:cxnSp>
          <p:nvCxnSpPr>
            <p:cNvPr id="65" name="Straight Connector 64"/>
            <p:cNvCxnSpPr/>
            <p:nvPr/>
          </p:nvCxnSpPr>
          <p:spPr>
            <a:xfrm>
              <a:off x="4800600" y="2208212"/>
              <a:ext cx="904491" cy="1"/>
            </a:xfrm>
            <a:prstGeom prst="line">
              <a:avLst/>
            </a:prstGeom>
            <a:ln w="12700" cap="flat" cmpd="sng" algn="ctr">
              <a:solidFill>
                <a:srgbClr val="FFE106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94"/>
          <p:cNvGrpSpPr/>
          <p:nvPr/>
        </p:nvGrpSpPr>
        <p:grpSpPr>
          <a:xfrm>
            <a:off x="3426881" y="1621366"/>
            <a:ext cx="2897719" cy="338554"/>
            <a:chOff x="3426881" y="1621366"/>
            <a:chExt cx="2897719" cy="338554"/>
          </a:xfrm>
        </p:grpSpPr>
        <p:sp>
          <p:nvSpPr>
            <p:cNvPr id="74" name="TextBox 73"/>
            <p:cNvSpPr txBox="1"/>
            <p:nvPr/>
          </p:nvSpPr>
          <p:spPr>
            <a:xfrm>
              <a:off x="3426881" y="1621366"/>
              <a:ext cx="2133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rgbClr val="FFE106"/>
                  </a:solidFill>
                </a:rPr>
                <a:t>WW </a:t>
              </a:r>
              <a:r>
                <a:rPr lang="en-GB" sz="1600" dirty="0" smtClean="0">
                  <a:solidFill>
                    <a:srgbClr val="FFE106"/>
                  </a:solidFill>
                </a:rPr>
                <a:t>Measurements</a:t>
              </a:r>
              <a:endParaRPr lang="en-GB" sz="1600" baseline="30000" dirty="0">
                <a:solidFill>
                  <a:srgbClr val="FFE106"/>
                </a:solidFill>
              </a:endParaRPr>
            </a:p>
          </p:txBody>
        </p:sp>
        <p:cxnSp>
          <p:nvCxnSpPr>
            <p:cNvPr id="75" name="Straight Connector 74"/>
            <p:cNvCxnSpPr/>
            <p:nvPr/>
          </p:nvCxnSpPr>
          <p:spPr>
            <a:xfrm>
              <a:off x="5420109" y="1827212"/>
              <a:ext cx="904491" cy="1"/>
            </a:xfrm>
            <a:prstGeom prst="line">
              <a:avLst/>
            </a:prstGeom>
            <a:ln w="12700" cap="flat" cmpd="sng" algn="ctr">
              <a:solidFill>
                <a:srgbClr val="FFE106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95"/>
          <p:cNvGrpSpPr/>
          <p:nvPr/>
        </p:nvGrpSpPr>
        <p:grpSpPr>
          <a:xfrm>
            <a:off x="4212166" y="1327149"/>
            <a:ext cx="2569634" cy="338554"/>
            <a:chOff x="4212166" y="1327149"/>
            <a:chExt cx="2569634" cy="338554"/>
          </a:xfrm>
        </p:grpSpPr>
        <p:sp>
          <p:nvSpPr>
            <p:cNvPr id="76" name="TextBox 75"/>
            <p:cNvSpPr txBox="1"/>
            <p:nvPr/>
          </p:nvSpPr>
          <p:spPr>
            <a:xfrm>
              <a:off x="4212166" y="1327149"/>
              <a:ext cx="2133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rgbClr val="FFE106"/>
                  </a:solidFill>
                </a:rPr>
                <a:t>WZ </a:t>
              </a:r>
              <a:r>
                <a:rPr lang="en-GB" sz="1600" dirty="0" smtClean="0">
                  <a:solidFill>
                    <a:srgbClr val="FFE106"/>
                  </a:solidFill>
                </a:rPr>
                <a:t>Observation</a:t>
              </a:r>
              <a:endParaRPr lang="en-GB" sz="1600" baseline="30000" dirty="0">
                <a:solidFill>
                  <a:srgbClr val="FFE106"/>
                </a:solidFill>
              </a:endParaRPr>
            </a:p>
          </p:txBody>
        </p:sp>
        <p:cxnSp>
          <p:nvCxnSpPr>
            <p:cNvPr id="77" name="Straight Connector 76"/>
            <p:cNvCxnSpPr/>
            <p:nvPr/>
          </p:nvCxnSpPr>
          <p:spPr>
            <a:xfrm>
              <a:off x="5877309" y="1522412"/>
              <a:ext cx="904491" cy="1"/>
            </a:xfrm>
            <a:prstGeom prst="line">
              <a:avLst/>
            </a:prstGeom>
            <a:ln w="12700" cap="flat" cmpd="sng" algn="ctr">
              <a:solidFill>
                <a:srgbClr val="FFE106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96"/>
          <p:cNvGrpSpPr/>
          <p:nvPr/>
        </p:nvGrpSpPr>
        <p:grpSpPr>
          <a:xfrm>
            <a:off x="4637617" y="903817"/>
            <a:ext cx="2753783" cy="338554"/>
            <a:chOff x="4637617" y="903817"/>
            <a:chExt cx="2753783" cy="338554"/>
          </a:xfrm>
        </p:grpSpPr>
        <p:sp>
          <p:nvSpPr>
            <p:cNvPr id="78" name="TextBox 77"/>
            <p:cNvSpPr txBox="1"/>
            <p:nvPr/>
          </p:nvSpPr>
          <p:spPr>
            <a:xfrm>
              <a:off x="4637617" y="903817"/>
              <a:ext cx="2133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rgbClr val="FFE106"/>
                  </a:solidFill>
                </a:rPr>
                <a:t>ZZ </a:t>
              </a:r>
              <a:r>
                <a:rPr lang="en-GB" sz="1600" dirty="0" smtClean="0">
                  <a:solidFill>
                    <a:srgbClr val="FFE106"/>
                  </a:solidFill>
                </a:rPr>
                <a:t>Measurements</a:t>
              </a:r>
              <a:endParaRPr lang="en-GB" sz="1600" baseline="30000" dirty="0">
                <a:solidFill>
                  <a:srgbClr val="FFE106"/>
                </a:solidFill>
              </a:endParaRPr>
            </a:p>
          </p:txBody>
        </p:sp>
        <p:cxnSp>
          <p:nvCxnSpPr>
            <p:cNvPr id="79" name="Straight Connector 78"/>
            <p:cNvCxnSpPr/>
            <p:nvPr/>
          </p:nvCxnSpPr>
          <p:spPr>
            <a:xfrm>
              <a:off x="6486909" y="1109663"/>
              <a:ext cx="904491" cy="1"/>
            </a:xfrm>
            <a:prstGeom prst="line">
              <a:avLst/>
            </a:prstGeom>
            <a:ln w="12700" cap="flat" cmpd="sng" algn="ctr">
              <a:solidFill>
                <a:srgbClr val="FFE106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Box 81"/>
          <p:cNvSpPr txBox="1"/>
          <p:nvPr/>
        </p:nvSpPr>
        <p:spPr>
          <a:xfrm>
            <a:off x="5714999" y="381000"/>
            <a:ext cx="2895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i="1" dirty="0" smtClean="0">
                <a:solidFill>
                  <a:srgbClr val="96FF16"/>
                </a:solidFill>
              </a:rPr>
              <a:t>Higgs ?  SUSY ?  W‘ / Z’ ?</a:t>
            </a:r>
            <a:endParaRPr lang="en-GB" sz="1600" b="1" baseline="30000" dirty="0">
              <a:solidFill>
                <a:srgbClr val="96FF16"/>
              </a:solidFill>
            </a:endParaRPr>
          </a:p>
        </p:txBody>
      </p:sp>
      <p:grpSp>
        <p:nvGrpSpPr>
          <p:cNvPr id="17" name="Group 90"/>
          <p:cNvGrpSpPr/>
          <p:nvPr/>
        </p:nvGrpSpPr>
        <p:grpSpPr>
          <a:xfrm>
            <a:off x="677333" y="2941590"/>
            <a:ext cx="3361267" cy="584776"/>
            <a:chOff x="677333" y="2941590"/>
            <a:chExt cx="3361267" cy="584776"/>
          </a:xfrm>
        </p:grpSpPr>
        <p:sp>
          <p:nvSpPr>
            <p:cNvPr id="83" name="TextBox 82"/>
            <p:cNvSpPr txBox="1"/>
            <p:nvPr/>
          </p:nvSpPr>
          <p:spPr>
            <a:xfrm>
              <a:off x="677333" y="2941590"/>
              <a:ext cx="2870199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600" i="1" dirty="0" smtClean="0">
                  <a:solidFill>
                    <a:srgbClr val="FFE106"/>
                  </a:solidFill>
                </a:rPr>
                <a:t>W</a:t>
              </a:r>
              <a:r>
                <a:rPr lang="en-GB" sz="1600" dirty="0" smtClean="0">
                  <a:solidFill>
                    <a:srgbClr val="FFE106"/>
                  </a:solidFill>
                </a:rPr>
                <a:t> </a:t>
              </a:r>
              <a:r>
                <a:rPr lang="en-GB" sz="1600" i="1" dirty="0" smtClean="0">
                  <a:solidFill>
                    <a:srgbClr val="FFE106"/>
                  </a:solidFill>
                </a:rPr>
                <a:t>/ Z</a:t>
              </a:r>
              <a:r>
                <a:rPr lang="en-GB" sz="1600" dirty="0" smtClean="0">
                  <a:solidFill>
                    <a:srgbClr val="FFE106"/>
                  </a:solidFill>
                </a:rPr>
                <a:t> Measurements</a:t>
              </a:r>
              <a:endParaRPr lang="en-GB" sz="1600" i="1" dirty="0" smtClean="0">
                <a:solidFill>
                  <a:srgbClr val="FFE106"/>
                </a:solidFill>
              </a:endParaRPr>
            </a:p>
            <a:p>
              <a:pPr algn="r"/>
              <a:r>
                <a:rPr lang="en-GB" sz="1600" b="1" i="1" dirty="0" smtClean="0">
                  <a:solidFill>
                    <a:srgbClr val="96FF16"/>
                  </a:solidFill>
                </a:rPr>
                <a:t>First New Physics limit (</a:t>
              </a:r>
              <a:r>
                <a:rPr lang="en-GB" sz="1600" b="1" i="1" dirty="0" err="1" smtClean="0">
                  <a:solidFill>
                    <a:srgbClr val="96FF16"/>
                  </a:solidFill>
                </a:rPr>
                <a:t>q</a:t>
              </a:r>
              <a:r>
                <a:rPr lang="en-GB" sz="1600" b="1" i="1" dirty="0" smtClean="0">
                  <a:solidFill>
                    <a:srgbClr val="96FF16"/>
                  </a:solidFill>
                </a:rPr>
                <a:t>*)</a:t>
              </a:r>
              <a:endParaRPr lang="en-GB" sz="1600" b="1" baseline="30000" dirty="0">
                <a:solidFill>
                  <a:srgbClr val="96FF16"/>
                </a:solidFill>
              </a:endParaRPr>
            </a:p>
          </p:txBody>
        </p:sp>
        <p:cxnSp>
          <p:nvCxnSpPr>
            <p:cNvPr id="84" name="Straight Connector 83"/>
            <p:cNvCxnSpPr/>
            <p:nvPr/>
          </p:nvCxnSpPr>
          <p:spPr>
            <a:xfrm rot="10800000">
              <a:off x="3581400" y="3276600"/>
              <a:ext cx="457200" cy="2"/>
            </a:xfrm>
            <a:prstGeom prst="line">
              <a:avLst/>
            </a:prstGeom>
            <a:ln w="12700" cap="flat" cmpd="sng" algn="ctr">
              <a:solidFill>
                <a:srgbClr val="FFE106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89"/>
          <p:cNvGrpSpPr/>
          <p:nvPr/>
        </p:nvGrpSpPr>
        <p:grpSpPr>
          <a:xfrm>
            <a:off x="7315200" y="1295400"/>
            <a:ext cx="1828800" cy="1539240"/>
            <a:chOff x="7010400" y="1545166"/>
            <a:chExt cx="1828800" cy="1539240"/>
          </a:xfrm>
        </p:grpSpPr>
        <p:sp>
          <p:nvSpPr>
            <p:cNvPr id="61" name="TextBox 60"/>
            <p:cNvSpPr txBox="1"/>
            <p:nvPr/>
          </p:nvSpPr>
          <p:spPr>
            <a:xfrm>
              <a:off x="7010400" y="2499630"/>
              <a:ext cx="182880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rgbClr val="00F7FF"/>
                  </a:solidFill>
                </a:rPr>
                <a:t>Lepton-Photon 2011</a:t>
              </a:r>
              <a:endParaRPr lang="en-GB" sz="1600" dirty="0">
                <a:solidFill>
                  <a:srgbClr val="00F7FF"/>
                </a:solidFill>
              </a:endParaRPr>
            </a:p>
          </p:txBody>
        </p:sp>
        <p:cxnSp>
          <p:nvCxnSpPr>
            <p:cNvPr id="62" name="Straight Connector 61"/>
            <p:cNvCxnSpPr/>
            <p:nvPr/>
          </p:nvCxnSpPr>
          <p:spPr>
            <a:xfrm rot="5400000" flipH="1" flipV="1">
              <a:off x="6685170" y="2022001"/>
              <a:ext cx="955258" cy="1588"/>
            </a:xfrm>
            <a:prstGeom prst="line">
              <a:avLst/>
            </a:prstGeom>
            <a:ln w="12700" cap="flat" cmpd="sng" algn="ctr">
              <a:solidFill>
                <a:srgbClr val="00F7FF"/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8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and CMS have unambiguously seen top events</a:t>
            </a:r>
            <a:endParaRPr lang="en-US" sz="2800" dirty="0" smtClean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Both experiments measured cross sections and top properties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487320"/>
            <a:ext cx="9144000" cy="47610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4" name="Text Box 25"/>
          <p:cNvSpPr txBox="1">
            <a:spLocks noChangeArrowheads="1"/>
          </p:cNvSpPr>
          <p:nvPr/>
        </p:nvSpPr>
        <p:spPr bwMode="auto">
          <a:xfrm>
            <a:off x="104773" y="1769261"/>
            <a:ext cx="8810627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800" b="1" dirty="0" smtClean="0">
                <a:solidFill>
                  <a:prstClr val="black"/>
                </a:solidFill>
                <a:effectLst>
                  <a:glow rad="228600">
                    <a:prstClr val="white">
                      <a:alpha val="85000"/>
                    </a:prstClr>
                  </a:glow>
                </a:effectLst>
                <a:latin typeface="Trebuchet MS"/>
                <a:ea typeface="Arial" charset="0"/>
                <a:cs typeface="Trebuchet MS"/>
              </a:rPr>
              <a:t>The top quark is the heaviest known elementary particle</a:t>
            </a:r>
            <a:endParaRPr lang="en-US" sz="1800" b="1" i="1" baseline="-25000" dirty="0" smtClean="0">
              <a:solidFill>
                <a:srgbClr val="D00209"/>
              </a:solidFill>
              <a:effectLst>
                <a:glow rad="228600">
                  <a:prstClr val="white">
                    <a:alpha val="85000"/>
                  </a:prstClr>
                </a:glow>
              </a:effectLst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152400" y="2264236"/>
            <a:ext cx="5181600" cy="380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indent="-347663">
              <a:lnSpc>
                <a:spcPct val="110000"/>
              </a:lnSpc>
              <a:spcBef>
                <a:spcPts val="1560"/>
              </a:spcBef>
              <a:buFont typeface="Lucida Grande"/>
              <a:buChar char="﹣"/>
            </a:pP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Almost as heavy as a gold atom…</a:t>
            </a:r>
          </a:p>
          <a:p>
            <a:pPr marL="347663" indent="-347663">
              <a:lnSpc>
                <a:spcPct val="110000"/>
              </a:lnSpc>
              <a:spcBef>
                <a:spcPts val="900"/>
              </a:spcBef>
              <a:buFont typeface="Lucida Grande"/>
              <a:buChar char="﹣"/>
            </a:pP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It is that heavy that it decays to </a:t>
            </a:r>
            <a:r>
              <a:rPr lang="en-US" sz="1600" i="1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bW</a:t>
            </a:r>
            <a:r>
              <a:rPr lang="en-US" sz="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baseline="300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+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before it can form hadrons: its lifetime of 5×10</a:t>
            </a:r>
            <a:r>
              <a:rPr lang="en-US" sz="1600" baseline="300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–25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(half a </a:t>
            </a:r>
            <a:r>
              <a:rPr lang="en-US" sz="16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yoctosecond</a:t>
            </a:r>
            <a:r>
              <a:rPr lang="en-US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, </a:t>
            </a:r>
            <a:r>
              <a:rPr lang="en-US" sz="16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G</a:t>
            </a:r>
            <a:r>
              <a:rPr lang="en-US" sz="16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≈ 1.5 GeV) 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is smaller than </a:t>
            </a:r>
            <a:r>
              <a:rPr lang="en-US" sz="16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hadronization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time: 1/</a:t>
            </a:r>
            <a:r>
              <a:rPr lang="en-US" sz="1600" dirty="0" smtClean="0">
                <a:solidFill>
                  <a:prstClr val="black"/>
                </a:solidFill>
                <a:latin typeface="Symbol" charset="2"/>
                <a:ea typeface="Arial" charset="0"/>
                <a:cs typeface="Symbol" charset="2"/>
              </a:rPr>
              <a:t>L</a:t>
            </a:r>
            <a:r>
              <a:rPr lang="en-US" sz="1600" baseline="-250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QCD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~ 3×10</a:t>
            </a:r>
            <a:r>
              <a:rPr lang="en-US" sz="1600" baseline="300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–24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</a:t>
            </a:r>
            <a:endParaRPr lang="en-US" sz="1600" dirty="0" smtClean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  <a:p>
            <a:pPr marL="347663" indent="-347663">
              <a:lnSpc>
                <a:spcPct val="110000"/>
              </a:lnSpc>
              <a:spcBef>
                <a:spcPts val="900"/>
              </a:spcBef>
              <a:buFont typeface="Lucida Grande"/>
              <a:buChar char="﹣"/>
            </a:pP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When a top</a:t>
            </a:r>
            <a:r>
              <a:rPr lang="en-US" sz="16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pair is produced at LHC, it can only fly ~0.1 fm within its lifetime, but the typical </a:t>
            </a:r>
            <a:r>
              <a:rPr lang="en-US" sz="16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hadron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size is 1 fm. At 0.1 fm, QCD is weak due to asymptotic freedom</a:t>
            </a:r>
          </a:p>
          <a:p>
            <a:pPr marL="347663" indent="-347663">
              <a:lnSpc>
                <a:spcPct val="110000"/>
              </a:lnSpc>
              <a:spcBef>
                <a:spcPts val="900"/>
              </a:spcBef>
              <a:buFont typeface="Lucida Grande"/>
              <a:buChar char="﹣"/>
            </a:pP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There are thus no </a:t>
            </a:r>
            <a:r>
              <a:rPr lang="en-US" sz="16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topponium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bound states</a:t>
            </a:r>
          </a:p>
          <a:p>
            <a:pPr marL="347663" indent="-347663">
              <a:lnSpc>
                <a:spcPct val="110000"/>
              </a:lnSpc>
              <a:spcBef>
                <a:spcPts val="900"/>
              </a:spcBef>
              <a:buFont typeface="Lucida Grande"/>
              <a:buChar char="﹣"/>
            </a:pPr>
            <a:r>
              <a:rPr lang="en-US" sz="1600" dirty="0" smtClean="0">
                <a:solidFill>
                  <a:srgbClr val="D00209"/>
                </a:solidFill>
                <a:sym typeface="Symbol" charset="2"/>
              </a:rPr>
              <a:t>Top is believed to be preferably involved in reactions with </a:t>
            </a:r>
            <a:r>
              <a:rPr lang="en-US" sz="1600" b="1" dirty="0" smtClean="0">
                <a:solidFill>
                  <a:srgbClr val="D00209"/>
                </a:solidFill>
                <a:sym typeface="Symbol" charset="2"/>
              </a:rPr>
              <a:t>heavy new physics particles</a:t>
            </a:r>
            <a:endParaRPr lang="en-GB" sz="16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2385815"/>
            <a:ext cx="3308350" cy="3113741"/>
          </a:xfrm>
          <a:prstGeom prst="rect">
            <a:avLst/>
          </a:prstGeom>
          <a:effectLst>
            <a:outerShdw blurRad="203200" dist="38100" dir="2700000">
              <a:srgbClr val="000000">
                <a:alpha val="18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7010400" y="5499556"/>
            <a:ext cx="205697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© Kurt </a:t>
            </a:r>
            <a:r>
              <a:rPr lang="en-US" sz="8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Riesselmann</a:t>
            </a: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, Symmetry 04-05-07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6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and CMS have unambiguously seen top events</a:t>
            </a:r>
            <a:endParaRPr lang="en-US" sz="2800" dirty="0" smtClean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Both experiments measured cross sections and top properties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702764"/>
            <a:ext cx="9144000" cy="45456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52399" y="1837765"/>
            <a:ext cx="1371601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prstClr val="black"/>
                </a:solidFill>
                <a:sym typeface="Symbol" charset="2"/>
              </a:rPr>
              <a:t>Heaviest known particle</a:t>
            </a:r>
          </a:p>
        </p:txBody>
      </p:sp>
      <p:pic>
        <p:nvPicPr>
          <p:cNvPr id="10" name="Picture 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0276" t="3103"/>
              <a:stretch>
                <a:fillRect/>
              </a:stretch>
            </p:blipFill>
          </mc:Choice>
          <mc:Fallback>
            <p:blipFill>
              <a:blip r:embed="rId3"/>
              <a:srcRect l="10276" t="3103"/>
              <a:stretch>
                <a:fillRect/>
              </a:stretch>
            </p:blipFill>
          </mc:Fallback>
        </mc:AlternateContent>
        <p:spPr>
          <a:xfrm>
            <a:off x="3728272" y="1853723"/>
            <a:ext cx="5383977" cy="393779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772400" y="1487320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ATLAS-CONF-2011-108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0" y="1913965"/>
            <a:ext cx="1447800" cy="1362635"/>
          </a:xfrm>
          <a:prstGeom prst="rect">
            <a:avLst/>
          </a:prstGeom>
          <a:effectLst>
            <a:outerShdw blurRad="203200" dist="38100" dir="2700000">
              <a:srgbClr val="000000">
                <a:alpha val="18000"/>
              </a:srgbClr>
            </a:outerShdw>
          </a:effectLst>
        </p:spPr>
      </p:pic>
      <p:grpSp>
        <p:nvGrpSpPr>
          <p:cNvPr id="4" name="Group 18"/>
          <p:cNvGrpSpPr/>
          <p:nvPr/>
        </p:nvGrpSpPr>
        <p:grpSpPr>
          <a:xfrm>
            <a:off x="152401" y="3590365"/>
            <a:ext cx="3124199" cy="1896035"/>
            <a:chOff x="152401" y="3590365"/>
            <a:chExt cx="3124199" cy="1896035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28800" y="4123765"/>
              <a:ext cx="1447800" cy="1362635"/>
            </a:xfrm>
            <a:prstGeom prst="rect">
              <a:avLst/>
            </a:prstGeom>
            <a:effectLst>
              <a:outerShdw blurRad="203200" dist="38100" dir="2700000">
                <a:srgbClr val="000000">
                  <a:alpha val="18000"/>
                </a:srgbClr>
              </a:outerShdw>
            </a:effectLst>
          </p:spPr>
        </p:pic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152401" y="3590365"/>
              <a:ext cx="1981200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600" dirty="0" smtClean="0">
                  <a:solidFill>
                    <a:prstClr val="black"/>
                  </a:solidFill>
                  <a:sym typeface="Symbol" charset="2"/>
                </a:rPr>
                <a:t>LHC is </a:t>
              </a:r>
              <a:r>
                <a:rPr lang="en-US" sz="1600" b="1" dirty="0" smtClean="0">
                  <a:solidFill>
                    <a:prstClr val="black"/>
                  </a:solidFill>
                  <a:sym typeface="Symbol" charset="2"/>
                </a:rPr>
                <a:t>top factory</a:t>
              </a:r>
              <a:r>
                <a:rPr lang="en-US" sz="1600" dirty="0" smtClean="0">
                  <a:solidFill>
                    <a:prstClr val="black"/>
                  </a:solidFill>
                  <a:sym typeface="Symbol" charset="2"/>
                </a:rPr>
                <a:t>: 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54519" y="4025205"/>
              <a:ext cx="1521881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>
                <a:spcBef>
                  <a:spcPts val="1200"/>
                </a:spcBef>
              </a:pPr>
              <a:r>
                <a:rPr lang="en-US" sz="1400" dirty="0" smtClean="0">
                  <a:solidFill>
                    <a:prstClr val="black"/>
                  </a:solidFill>
                  <a:sym typeface="Symbol" charset="2"/>
                </a:rPr>
                <a:t>at 7 </a:t>
              </a:r>
              <a:r>
                <a:rPr lang="en-US" sz="1400" dirty="0" err="1" smtClean="0">
                  <a:solidFill>
                    <a:prstClr val="black"/>
                  </a:solidFill>
                  <a:sym typeface="Symbol" charset="2"/>
                </a:rPr>
                <a:t>TeV</a:t>
              </a:r>
              <a:r>
                <a:rPr lang="en-US" sz="1400" dirty="0" smtClean="0">
                  <a:solidFill>
                    <a:prstClr val="black"/>
                  </a:solidFill>
                  <a:sym typeface="Symbol" charset="2"/>
                </a:rPr>
                <a:t> CM energy: ~25 times larger cross section than at Tevatron</a:t>
              </a:r>
              <a:endParaRPr lang="en-US" sz="1400" dirty="0" smtClean="0">
                <a:solidFill>
                  <a:srgbClr val="D00209"/>
                </a:solidFill>
                <a:sym typeface="Symbol" charset="2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" y="5830721"/>
            <a:ext cx="9144000" cy="741935"/>
          </a:xfrm>
          <a:prstGeom prst="rect">
            <a:avLst/>
          </a:prstGeom>
          <a:solidFill>
            <a:srgbClr val="C5FF25"/>
          </a:solidFill>
        </p:spPr>
        <p:txBody>
          <a:bodyPr wrap="square" bIns="140400" rtlCol="0">
            <a:spAutoFit/>
          </a:bodyPr>
          <a:lstStyle/>
          <a:p>
            <a:pPr algn="ctr"/>
            <a:r>
              <a:rPr lang="en-GB" sz="1800" dirty="0" smtClean="0">
                <a:solidFill>
                  <a:prstClr val="black"/>
                </a:solidFill>
              </a:rPr>
              <a:t>First precision measurements of top cross section and mass at LHC</a:t>
            </a:r>
          </a:p>
          <a:p>
            <a:pPr algn="ctr"/>
            <a:r>
              <a:rPr lang="en-GB" sz="1800" dirty="0" smtClean="0">
                <a:solidFill>
                  <a:prstClr val="black"/>
                </a:solidFill>
              </a:rPr>
              <a:t>Searches for new physics in top production and decay</a:t>
            </a:r>
            <a:endParaRPr lang="en-GB" sz="1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0" y="1702764"/>
            <a:ext cx="9144000" cy="45456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and CMS have unambiguously seen top events</a:t>
            </a:r>
            <a:endParaRPr lang="en-US" sz="2800" dirty="0" smtClean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Both experiments measured cross sections and top properties</a:t>
            </a:r>
          </a:p>
        </p:txBody>
      </p: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522287" y="2038075"/>
            <a:ext cx="2830513" cy="3281362"/>
            <a:chOff x="2682" y="1720"/>
            <a:chExt cx="1783" cy="2067"/>
          </a:xfrm>
        </p:grpSpPr>
        <p:sp>
          <p:nvSpPr>
            <p:cNvPr id="112" name="Line 34"/>
            <p:cNvSpPr>
              <a:spLocks noChangeShapeType="1"/>
            </p:cNvSpPr>
            <p:nvPr/>
          </p:nvSpPr>
          <p:spPr bwMode="auto">
            <a:xfrm rot="2822672" flipV="1">
              <a:off x="4218" y="2380"/>
              <a:ext cx="175" cy="31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3" name="Line 35"/>
            <p:cNvSpPr>
              <a:spLocks noChangeShapeType="1"/>
            </p:cNvSpPr>
            <p:nvPr/>
          </p:nvSpPr>
          <p:spPr bwMode="auto">
            <a:xfrm flipV="1">
              <a:off x="3475" y="2812"/>
              <a:ext cx="255" cy="312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4" name="Line 36"/>
            <p:cNvSpPr>
              <a:spLocks noChangeShapeType="1"/>
            </p:cNvSpPr>
            <p:nvPr/>
          </p:nvSpPr>
          <p:spPr bwMode="auto">
            <a:xfrm flipV="1">
              <a:off x="3730" y="2472"/>
              <a:ext cx="86" cy="3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5" name="Line 37"/>
            <p:cNvSpPr>
              <a:spLocks noChangeShapeType="1"/>
            </p:cNvSpPr>
            <p:nvPr/>
          </p:nvSpPr>
          <p:spPr bwMode="auto">
            <a:xfrm flipH="1" flipV="1">
              <a:off x="3617" y="2103"/>
              <a:ext cx="199" cy="340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6" name="Line 38"/>
            <p:cNvSpPr>
              <a:spLocks noChangeShapeType="1"/>
            </p:cNvSpPr>
            <p:nvPr/>
          </p:nvSpPr>
          <p:spPr bwMode="auto">
            <a:xfrm flipV="1">
              <a:off x="3815" y="2103"/>
              <a:ext cx="199" cy="369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7" name="Line 39"/>
            <p:cNvSpPr>
              <a:spLocks noChangeShapeType="1"/>
            </p:cNvSpPr>
            <p:nvPr/>
          </p:nvSpPr>
          <p:spPr bwMode="auto">
            <a:xfrm rot="-862005" flipH="1" flipV="1">
              <a:off x="3587" y="1816"/>
              <a:ext cx="2" cy="28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8" name="Line 40"/>
            <p:cNvSpPr>
              <a:spLocks noChangeShapeType="1"/>
            </p:cNvSpPr>
            <p:nvPr/>
          </p:nvSpPr>
          <p:spPr bwMode="auto">
            <a:xfrm rot="20729990" flipV="1">
              <a:off x="3560" y="1720"/>
              <a:ext cx="104" cy="3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9" name="Line 41"/>
            <p:cNvSpPr>
              <a:spLocks noChangeShapeType="1"/>
            </p:cNvSpPr>
            <p:nvPr/>
          </p:nvSpPr>
          <p:spPr bwMode="auto">
            <a:xfrm rot="-862783" flipH="1" flipV="1">
              <a:off x="3521" y="1733"/>
              <a:ext cx="38" cy="3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0" name="Line 42"/>
            <p:cNvSpPr>
              <a:spLocks noChangeShapeType="1"/>
            </p:cNvSpPr>
            <p:nvPr/>
          </p:nvSpPr>
          <p:spPr bwMode="auto">
            <a:xfrm rot="-866724" flipH="1" flipV="1">
              <a:off x="3439" y="1768"/>
              <a:ext cx="116" cy="33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1" name="Line 43"/>
            <p:cNvSpPr>
              <a:spLocks noChangeShapeType="1"/>
            </p:cNvSpPr>
            <p:nvPr/>
          </p:nvSpPr>
          <p:spPr bwMode="auto">
            <a:xfrm flipV="1">
              <a:off x="4004" y="1877"/>
              <a:ext cx="170" cy="2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2" name="Line 44"/>
            <p:cNvSpPr>
              <a:spLocks noChangeShapeType="1"/>
            </p:cNvSpPr>
            <p:nvPr/>
          </p:nvSpPr>
          <p:spPr bwMode="auto">
            <a:xfrm flipV="1">
              <a:off x="4004" y="1735"/>
              <a:ext cx="142" cy="3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3" name="Line 45"/>
            <p:cNvSpPr>
              <a:spLocks noChangeShapeType="1"/>
            </p:cNvSpPr>
            <p:nvPr/>
          </p:nvSpPr>
          <p:spPr bwMode="auto">
            <a:xfrm flipV="1">
              <a:off x="4004" y="1763"/>
              <a:ext cx="85" cy="3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4" name="Line 46"/>
            <p:cNvSpPr>
              <a:spLocks noChangeShapeType="1"/>
            </p:cNvSpPr>
            <p:nvPr/>
          </p:nvSpPr>
          <p:spPr bwMode="auto">
            <a:xfrm flipV="1">
              <a:off x="4004" y="1735"/>
              <a:ext cx="28" cy="3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5" name="Line 47"/>
            <p:cNvSpPr>
              <a:spLocks noChangeShapeType="1"/>
            </p:cNvSpPr>
            <p:nvPr/>
          </p:nvSpPr>
          <p:spPr bwMode="auto">
            <a:xfrm flipV="1">
              <a:off x="3730" y="2585"/>
              <a:ext cx="397" cy="22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6" name="Line 48"/>
            <p:cNvSpPr>
              <a:spLocks noChangeShapeType="1"/>
            </p:cNvSpPr>
            <p:nvPr/>
          </p:nvSpPr>
          <p:spPr bwMode="auto">
            <a:xfrm rot="2822672" flipV="1">
              <a:off x="4216" y="2360"/>
              <a:ext cx="100" cy="2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7" name="Line 49"/>
            <p:cNvSpPr>
              <a:spLocks noChangeShapeType="1"/>
            </p:cNvSpPr>
            <p:nvPr/>
          </p:nvSpPr>
          <p:spPr bwMode="auto">
            <a:xfrm rot="2822433" flipV="1">
              <a:off x="4244" y="2260"/>
              <a:ext cx="29" cy="39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8" name="Line 50"/>
            <p:cNvSpPr>
              <a:spLocks noChangeShapeType="1"/>
            </p:cNvSpPr>
            <p:nvPr/>
          </p:nvSpPr>
          <p:spPr bwMode="auto">
            <a:xfrm rot="2824369" flipH="1" flipV="1">
              <a:off x="4209" y="2290"/>
              <a:ext cx="42" cy="3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9" name="Line 51"/>
            <p:cNvSpPr>
              <a:spLocks noChangeShapeType="1"/>
            </p:cNvSpPr>
            <p:nvPr/>
          </p:nvSpPr>
          <p:spPr bwMode="auto">
            <a:xfrm rot="2819366" flipH="1" flipV="1">
              <a:off x="4145" y="2245"/>
              <a:ext cx="113" cy="3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0" name="Oval 52"/>
            <p:cNvSpPr>
              <a:spLocks noChangeArrowheads="1"/>
            </p:cNvSpPr>
            <p:nvPr/>
          </p:nvSpPr>
          <p:spPr bwMode="auto">
            <a:xfrm>
              <a:off x="4099" y="2553"/>
              <a:ext cx="57" cy="5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1" name="Oval 53"/>
            <p:cNvSpPr>
              <a:spLocks noChangeArrowheads="1"/>
            </p:cNvSpPr>
            <p:nvPr/>
          </p:nvSpPr>
          <p:spPr bwMode="auto">
            <a:xfrm rot="-872067">
              <a:off x="3589" y="2068"/>
              <a:ext cx="57" cy="57"/>
            </a:xfrm>
            <a:prstGeom prst="ellipse">
              <a:avLst/>
            </a:prstGeom>
            <a:solidFill>
              <a:srgbClr val="3333CC"/>
            </a:solidFill>
            <a:ln w="3175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2" name="Oval 54"/>
            <p:cNvSpPr>
              <a:spLocks noChangeArrowheads="1"/>
            </p:cNvSpPr>
            <p:nvPr/>
          </p:nvSpPr>
          <p:spPr bwMode="auto">
            <a:xfrm>
              <a:off x="3989" y="2067"/>
              <a:ext cx="57" cy="57"/>
            </a:xfrm>
            <a:prstGeom prst="ellipse">
              <a:avLst/>
            </a:prstGeom>
            <a:solidFill>
              <a:srgbClr val="3333CC"/>
            </a:solidFill>
            <a:ln w="3175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3" name="Line 55"/>
            <p:cNvSpPr>
              <a:spLocks noChangeShapeType="1"/>
            </p:cNvSpPr>
            <p:nvPr/>
          </p:nvSpPr>
          <p:spPr bwMode="auto">
            <a:xfrm flipV="1">
              <a:off x="3135" y="3124"/>
              <a:ext cx="341" cy="17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4" name="Line 56"/>
            <p:cNvSpPr>
              <a:spLocks noChangeShapeType="1"/>
            </p:cNvSpPr>
            <p:nvPr/>
          </p:nvSpPr>
          <p:spPr bwMode="auto">
            <a:xfrm>
              <a:off x="3475" y="3124"/>
              <a:ext cx="114" cy="34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5" name="Line 57"/>
            <p:cNvSpPr>
              <a:spLocks noChangeShapeType="1"/>
            </p:cNvSpPr>
            <p:nvPr/>
          </p:nvSpPr>
          <p:spPr bwMode="auto">
            <a:xfrm rot="2822672">
              <a:off x="3483" y="3492"/>
              <a:ext cx="212" cy="2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6" name="Line 58"/>
            <p:cNvSpPr>
              <a:spLocks noChangeShapeType="1"/>
            </p:cNvSpPr>
            <p:nvPr/>
          </p:nvSpPr>
          <p:spPr bwMode="auto">
            <a:xfrm rot="2822672">
              <a:off x="3487" y="3535"/>
              <a:ext cx="253" cy="1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7" name="Line 59"/>
            <p:cNvSpPr>
              <a:spLocks noChangeShapeType="1"/>
            </p:cNvSpPr>
            <p:nvPr/>
          </p:nvSpPr>
          <p:spPr bwMode="auto">
            <a:xfrm rot="2822672">
              <a:off x="3510" y="3555"/>
              <a:ext cx="279" cy="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8" name="Line 60"/>
            <p:cNvSpPr>
              <a:spLocks noChangeShapeType="1"/>
            </p:cNvSpPr>
            <p:nvPr/>
          </p:nvSpPr>
          <p:spPr bwMode="auto">
            <a:xfrm rot="2822672">
              <a:off x="3509" y="3580"/>
              <a:ext cx="351" cy="6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9" name="Oval 61"/>
            <p:cNvSpPr>
              <a:spLocks noChangeArrowheads="1"/>
            </p:cNvSpPr>
            <p:nvPr/>
          </p:nvSpPr>
          <p:spPr bwMode="auto">
            <a:xfrm>
              <a:off x="3560" y="3436"/>
              <a:ext cx="57" cy="57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0" name="Line 62"/>
            <p:cNvSpPr>
              <a:spLocks noChangeShapeType="1"/>
            </p:cNvSpPr>
            <p:nvPr/>
          </p:nvSpPr>
          <p:spPr bwMode="auto">
            <a:xfrm flipH="1" flipV="1">
              <a:off x="2682" y="3266"/>
              <a:ext cx="481" cy="28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1" name="Line 63"/>
            <p:cNvSpPr>
              <a:spLocks noChangeShapeType="1"/>
            </p:cNvSpPr>
            <p:nvPr/>
          </p:nvSpPr>
          <p:spPr bwMode="auto">
            <a:xfrm flipH="1">
              <a:off x="2852" y="3294"/>
              <a:ext cx="283" cy="283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prstDash val="sysDot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2" name="Oval 64"/>
            <p:cNvSpPr>
              <a:spLocks noChangeArrowheads="1"/>
            </p:cNvSpPr>
            <p:nvPr/>
          </p:nvSpPr>
          <p:spPr bwMode="auto">
            <a:xfrm>
              <a:off x="3795" y="2415"/>
              <a:ext cx="57" cy="57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3" name="Oval 65"/>
            <p:cNvSpPr>
              <a:spLocks noChangeArrowheads="1"/>
            </p:cNvSpPr>
            <p:nvPr/>
          </p:nvSpPr>
          <p:spPr bwMode="auto">
            <a:xfrm>
              <a:off x="3123" y="3261"/>
              <a:ext cx="57" cy="57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4" name="Oval 66"/>
            <p:cNvSpPr>
              <a:spLocks noChangeArrowheads="1"/>
            </p:cNvSpPr>
            <p:nvPr/>
          </p:nvSpPr>
          <p:spPr bwMode="auto">
            <a:xfrm>
              <a:off x="3710" y="2784"/>
              <a:ext cx="57" cy="57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5" name="Oval 67"/>
            <p:cNvSpPr>
              <a:spLocks noChangeArrowheads="1"/>
            </p:cNvSpPr>
            <p:nvPr/>
          </p:nvSpPr>
          <p:spPr bwMode="auto">
            <a:xfrm>
              <a:off x="3451" y="3099"/>
              <a:ext cx="57" cy="57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pic>
          <p:nvPicPr>
            <p:cNvPr id="146" name="Picture 68" descr="dd00942_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20" y="2861"/>
              <a:ext cx="226" cy="174"/>
            </a:xfrm>
            <a:prstGeom prst="rect">
              <a:avLst/>
            </a:prstGeom>
            <a:noFill/>
          </p:spPr>
        </p:pic>
        <p:graphicFrame>
          <p:nvGraphicFramePr>
            <p:cNvPr id="147" name="Object 69"/>
            <p:cNvGraphicFramePr>
              <a:graphicFrameLocks noChangeAspect="1"/>
            </p:cNvGraphicFramePr>
            <p:nvPr/>
          </p:nvGraphicFramePr>
          <p:xfrm>
            <a:off x="3534" y="2190"/>
            <a:ext cx="131" cy="167"/>
          </p:xfrm>
          <a:graphic>
            <a:graphicData uri="http://schemas.openxmlformats.org/presentationml/2006/ole">
              <p:oleObj spid="_x0000_s4201474" name="Equation" r:id="rId4" imgW="139680" imgH="177480" progId="Equation.DSMT4">
                <p:embed/>
              </p:oleObj>
            </a:graphicData>
          </a:graphic>
        </p:graphicFrame>
        <p:graphicFrame>
          <p:nvGraphicFramePr>
            <p:cNvPr id="148" name="Object 70"/>
            <p:cNvGraphicFramePr>
              <a:graphicFrameLocks noChangeAspect="1"/>
            </p:cNvGraphicFramePr>
            <p:nvPr/>
          </p:nvGraphicFramePr>
          <p:xfrm>
            <a:off x="3968" y="2191"/>
            <a:ext cx="131" cy="167"/>
          </p:xfrm>
          <a:graphic>
            <a:graphicData uri="http://schemas.openxmlformats.org/presentationml/2006/ole">
              <p:oleObj spid="_x0000_s4201475" name="Equation" r:id="rId5" imgW="139680" imgH="177480" progId="Equation.DSMT4">
                <p:embed/>
              </p:oleObj>
            </a:graphicData>
          </a:graphic>
        </p:graphicFrame>
        <p:graphicFrame>
          <p:nvGraphicFramePr>
            <p:cNvPr id="149" name="Object 71"/>
            <p:cNvGraphicFramePr>
              <a:graphicFrameLocks noChangeAspect="1"/>
            </p:cNvGraphicFramePr>
            <p:nvPr/>
          </p:nvGraphicFramePr>
          <p:xfrm>
            <a:off x="4031" y="2645"/>
            <a:ext cx="119" cy="167"/>
          </p:xfrm>
          <a:graphic>
            <a:graphicData uri="http://schemas.openxmlformats.org/presentationml/2006/ole">
              <p:oleObj spid="_x0000_s4201476" name="Equation" r:id="rId6" imgW="126720" imgH="177480" progId="Equation.DSMT4">
                <p:embed/>
              </p:oleObj>
            </a:graphicData>
          </a:graphic>
        </p:graphicFrame>
        <p:graphicFrame>
          <p:nvGraphicFramePr>
            <p:cNvPr id="150" name="Object 72"/>
            <p:cNvGraphicFramePr>
              <a:graphicFrameLocks noChangeAspect="1"/>
            </p:cNvGraphicFramePr>
            <p:nvPr/>
          </p:nvGraphicFramePr>
          <p:xfrm>
            <a:off x="3583" y="3237"/>
            <a:ext cx="119" cy="167"/>
          </p:xfrm>
          <a:graphic>
            <a:graphicData uri="http://schemas.openxmlformats.org/presentationml/2006/ole">
              <p:oleObj spid="_x0000_s4201477" name="Equation" r:id="rId7" imgW="126720" imgH="177480" progId="Equation.DSMT4">
                <p:embed/>
              </p:oleObj>
            </a:graphicData>
          </a:graphic>
        </p:graphicFrame>
        <p:graphicFrame>
          <p:nvGraphicFramePr>
            <p:cNvPr id="151" name="Object 73"/>
            <p:cNvGraphicFramePr>
              <a:graphicFrameLocks noChangeAspect="1"/>
            </p:cNvGraphicFramePr>
            <p:nvPr/>
          </p:nvGraphicFramePr>
          <p:xfrm>
            <a:off x="3581" y="2535"/>
            <a:ext cx="191" cy="155"/>
          </p:xfrm>
          <a:graphic>
            <a:graphicData uri="http://schemas.openxmlformats.org/presentationml/2006/ole">
              <p:oleObj spid="_x0000_s4201478" name="Equation" r:id="rId8" imgW="203040" imgH="164880" progId="Equation.DSMT4">
                <p:embed/>
              </p:oleObj>
            </a:graphicData>
          </a:graphic>
        </p:graphicFrame>
        <p:graphicFrame>
          <p:nvGraphicFramePr>
            <p:cNvPr id="152" name="Object 74"/>
            <p:cNvGraphicFramePr>
              <a:graphicFrameLocks noChangeAspect="1"/>
            </p:cNvGraphicFramePr>
            <p:nvPr/>
          </p:nvGraphicFramePr>
          <p:xfrm>
            <a:off x="3171" y="3039"/>
            <a:ext cx="191" cy="155"/>
          </p:xfrm>
          <a:graphic>
            <a:graphicData uri="http://schemas.openxmlformats.org/presentationml/2006/ole">
              <p:oleObj spid="_x0000_s4201479" name="Equation" r:id="rId9" imgW="203040" imgH="164880" progId="Equation.DSMT4">
                <p:embed/>
              </p:oleObj>
            </a:graphicData>
          </a:graphic>
        </p:graphicFrame>
        <p:graphicFrame>
          <p:nvGraphicFramePr>
            <p:cNvPr id="153" name="Object 75"/>
            <p:cNvGraphicFramePr>
              <a:graphicFrameLocks noChangeAspect="1"/>
            </p:cNvGraphicFramePr>
            <p:nvPr/>
          </p:nvGraphicFramePr>
          <p:xfrm>
            <a:off x="2781" y="3108"/>
            <a:ext cx="119" cy="143"/>
          </p:xfrm>
          <a:graphic>
            <a:graphicData uri="http://schemas.openxmlformats.org/presentationml/2006/ole">
              <p:oleObj spid="_x0000_s4201480" name="Equation" r:id="rId10" imgW="127000" imgH="152400" progId="Equation.DSMT4">
                <p:embed/>
              </p:oleObj>
            </a:graphicData>
          </a:graphic>
        </p:graphicFrame>
        <p:graphicFrame>
          <p:nvGraphicFramePr>
            <p:cNvPr id="154" name="Object 76"/>
            <p:cNvGraphicFramePr>
              <a:graphicFrameLocks noChangeAspect="1"/>
            </p:cNvGraphicFramePr>
            <p:nvPr/>
          </p:nvGraphicFramePr>
          <p:xfrm>
            <a:off x="2931" y="3532"/>
            <a:ext cx="119" cy="131"/>
          </p:xfrm>
          <a:graphic>
            <a:graphicData uri="http://schemas.openxmlformats.org/presentationml/2006/ole">
              <p:oleObj spid="_x0000_s4201481" name="Equation" r:id="rId11" imgW="126720" imgH="139680" progId="Equation.DSMT4">
                <p:embed/>
              </p:oleObj>
            </a:graphicData>
          </a:graphic>
        </p:graphicFrame>
        <p:graphicFrame>
          <p:nvGraphicFramePr>
            <p:cNvPr id="155" name="Object 77"/>
            <p:cNvGraphicFramePr>
              <a:graphicFrameLocks noChangeAspect="1"/>
            </p:cNvGraphicFramePr>
            <p:nvPr/>
          </p:nvGraphicFramePr>
          <p:xfrm>
            <a:off x="3597" y="2714"/>
            <a:ext cx="95" cy="167"/>
          </p:xfrm>
          <a:graphic>
            <a:graphicData uri="http://schemas.openxmlformats.org/presentationml/2006/ole">
              <p:oleObj spid="_x0000_s4201482" name="Equation" r:id="rId12" imgW="101520" imgH="177480" progId="Equation.DSMT4">
                <p:embed/>
              </p:oleObj>
            </a:graphicData>
          </a:graphic>
        </p:graphicFrame>
        <p:graphicFrame>
          <p:nvGraphicFramePr>
            <p:cNvPr id="156" name="Object 78"/>
            <p:cNvGraphicFramePr>
              <a:graphicFrameLocks noChangeAspect="1"/>
            </p:cNvGraphicFramePr>
            <p:nvPr/>
          </p:nvGraphicFramePr>
          <p:xfrm>
            <a:off x="3437" y="2925"/>
            <a:ext cx="95" cy="167"/>
          </p:xfrm>
          <a:graphic>
            <a:graphicData uri="http://schemas.openxmlformats.org/presentationml/2006/ole">
              <p:oleObj spid="_x0000_s4201483" name="Equation" r:id="rId13" imgW="101520" imgH="177480" progId="Equation.DSMT4">
                <p:embed/>
              </p:oleObj>
            </a:graphicData>
          </a:graphic>
        </p:graphicFrame>
      </p:grpSp>
      <p:pic>
        <p:nvPicPr>
          <p:cNvPr id="55" name="Picture 54"/>
          <p:cNvPicPr>
            <a:picLocks noChangeAspect="1"/>
          </p:cNvPicPr>
          <p:nvPr/>
        </p:nvPicPr>
        <p:blipFill>
          <a:blip r:embed="rId14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5380"/>
          <a:stretch>
            <a:fillRect/>
          </a:stretch>
        </p:blipFill>
        <p:spPr>
          <a:xfrm>
            <a:off x="238918" y="1447800"/>
            <a:ext cx="1046957" cy="733650"/>
          </a:xfrm>
          <a:prstGeom prst="rect">
            <a:avLst/>
          </a:prstGeom>
          <a:effectLst>
            <a:outerShdw blurRad="190500" dist="38100" dir="2700000">
              <a:srgbClr val="000000">
                <a:alpha val="16000"/>
              </a:srgbClr>
            </a:outerShdw>
          </a:effectLst>
        </p:spPr>
      </p:pic>
      <p:grpSp>
        <p:nvGrpSpPr>
          <p:cNvPr id="5" name="Group 58"/>
          <p:cNvGrpSpPr/>
          <p:nvPr/>
        </p:nvGrpSpPr>
        <p:grpSpPr>
          <a:xfrm>
            <a:off x="3953705" y="1447800"/>
            <a:ext cx="5086122" cy="4737706"/>
            <a:chOff x="3953705" y="1447800"/>
            <a:chExt cx="5086122" cy="4737706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953705" y="1892804"/>
              <a:ext cx="4656895" cy="4292702"/>
            </a:xfrm>
            <a:prstGeom prst="rect">
              <a:avLst/>
            </a:prstGeom>
          </p:spPr>
        </p:pic>
        <p:sp>
          <p:nvSpPr>
            <p:cNvPr id="61" name="Rectangle 60"/>
            <p:cNvSpPr/>
            <p:nvPr/>
          </p:nvSpPr>
          <p:spPr>
            <a:xfrm>
              <a:off x="6858000" y="4374625"/>
              <a:ext cx="1779504" cy="16140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6019800" y="5549212"/>
              <a:ext cx="302002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and how it looks like in the CMS detector</a:t>
              </a:r>
              <a:endParaRPr lang="en-GB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endParaRPr>
            </a:p>
          </p:txBody>
        </p:sp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16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868443" y="1447800"/>
              <a:ext cx="1046957" cy="753864"/>
            </a:xfrm>
            <a:prstGeom prst="rect">
              <a:avLst/>
            </a:prstGeom>
            <a:effectLst>
              <a:outerShdw blurRad="190500" dist="38100" dir="2700000">
                <a:srgbClr val="000000">
                  <a:alpha val="16000"/>
                </a:srgbClr>
              </a:outerShdw>
            </a:effectLst>
          </p:spPr>
        </p:pic>
      </p:grpSp>
      <p:sp>
        <p:nvSpPr>
          <p:cNvPr id="157" name="TextBox 156"/>
          <p:cNvSpPr txBox="1"/>
          <p:nvPr/>
        </p:nvSpPr>
        <p:spPr>
          <a:xfrm>
            <a:off x="457200" y="5549212"/>
            <a:ext cx="449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Sketch of top pair production and </a:t>
            </a:r>
            <a:r>
              <a:rPr lang="en-GB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semileptonic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decay…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0" y="1702764"/>
            <a:ext cx="9144000" cy="45456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and CMS have unambiguously seen top events</a:t>
            </a:r>
            <a:endParaRPr lang="en-US" sz="2800" dirty="0" smtClean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Both experiments measured cross sections and top properties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3705" y="1892804"/>
            <a:ext cx="4656895" cy="4292702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6858000" y="4374625"/>
            <a:ext cx="1779504" cy="16140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019800" y="5549212"/>
            <a:ext cx="30200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and how it looks like in the CMS detector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68443" y="1447800"/>
            <a:ext cx="1046957" cy="753864"/>
          </a:xfrm>
          <a:prstGeom prst="rect">
            <a:avLst/>
          </a:prstGeom>
          <a:effectLst>
            <a:outerShdw blurRad="190500" dist="38100" dir="2700000">
              <a:srgbClr val="000000">
                <a:alpha val="16000"/>
              </a:srgbClr>
            </a:outerShdw>
          </a:effectLst>
        </p:spPr>
      </p:pic>
      <p:pic>
        <p:nvPicPr>
          <p:cNvPr id="60" name="Picture 5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4587" y="2200808"/>
            <a:ext cx="3821613" cy="3666592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609600" y="1905000"/>
            <a:ext cx="2042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Clean top reconstruction </a:t>
            </a:r>
          </a:p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(here: hadronic top mass)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63" name="Rectangle 62"/>
          <p:cNvSpPr/>
          <p:nvPr/>
        </p:nvSpPr>
        <p:spPr>
          <a:xfrm rot="16200000">
            <a:off x="3124072" y="2819635"/>
            <a:ext cx="132600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rgbClr val="595959"/>
                </a:solidFill>
              </a:rPr>
              <a:t>ATLAS-CONF-2011-120/</a:t>
            </a:r>
            <a:endParaRPr lang="en-GB" sz="800" dirty="0">
              <a:solidFill>
                <a:srgbClr val="595959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searches at the LHC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Dependence of the branching fractions on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M</a:t>
            </a:r>
            <a:r>
              <a:rPr lang="en-US" sz="20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drives search strategy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6" name="Picture 15" descr="higgs_b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203" y="1985795"/>
            <a:ext cx="4649597" cy="3287395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953000" y="1981200"/>
            <a:ext cx="37338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For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medium to heavy Higgs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: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Lepton final states via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WW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(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*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ZZ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(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*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953000" y="2819400"/>
            <a:ext cx="37338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For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light Higgs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: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Lepton final states via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WW*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ZZ*</a:t>
            </a:r>
          </a:p>
          <a:p>
            <a:pPr marL="360363" indent="-276225" defTabSz="182563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Di-photon final state</a:t>
            </a:r>
          </a:p>
          <a:p>
            <a:pPr marL="360363" indent="-276225" defTabSz="182563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Di-tau final state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53000" y="4216062"/>
            <a:ext cx="396240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The dominant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H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bb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mode is only exploitable in association with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W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/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Z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or </a:t>
            </a:r>
            <a:r>
              <a:rPr lang="en-US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tt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also with strong Higgs boost</a:t>
            </a:r>
          </a:p>
          <a:p>
            <a:pPr defTabSz="182563">
              <a:spcBef>
                <a:spcPts val="600"/>
              </a:spcBef>
            </a:pP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Associated leptons provide trigger signal as they help to reduce huge QCD background, </a:t>
            </a:r>
            <a:r>
              <a:rPr lang="en-US" sz="12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s(</a:t>
            </a:r>
            <a:r>
              <a:rPr lang="en-US" sz="12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bb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 ~ O(100 µ</a:t>
            </a:r>
            <a:r>
              <a:rPr lang="en-US" sz="12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b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 </a:t>
            </a:r>
            <a:endParaRPr lang="en-US" sz="1200" i="1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31" name="Object 4"/>
          <p:cNvGraphicFramePr>
            <a:graphicFrameLocks noChangeAspect="1"/>
          </p:cNvGraphicFramePr>
          <p:nvPr/>
        </p:nvGraphicFramePr>
        <p:xfrm>
          <a:off x="762000" y="1722438"/>
          <a:ext cx="1704975" cy="295275"/>
        </p:xfrm>
        <a:graphic>
          <a:graphicData uri="http://schemas.openxmlformats.org/presentationml/2006/ole">
            <p:oleObj spid="_x0000_s3877890" name="Equation" r:id="rId4" imgW="1562100" imgH="266700" progId="Equation.DSMT4">
              <p:embed/>
            </p:oleObj>
          </a:graphicData>
        </a:graphic>
      </p:graphicFrame>
      <p:graphicFrame>
        <p:nvGraphicFramePr>
          <p:cNvPr id="32" name="Object 6"/>
          <p:cNvGraphicFramePr>
            <a:graphicFrameLocks noChangeAspect="1"/>
          </p:cNvGraphicFramePr>
          <p:nvPr/>
        </p:nvGraphicFramePr>
        <p:xfrm>
          <a:off x="3429000" y="2667000"/>
          <a:ext cx="846137" cy="223837"/>
        </p:xfrm>
        <a:graphic>
          <a:graphicData uri="http://schemas.openxmlformats.org/presentationml/2006/ole">
            <p:oleObj spid="_x0000_s3877891" name="Equation" r:id="rId5" imgW="774700" imgH="203200" progId="Equation.DSMT4">
              <p:embed/>
            </p:oleObj>
          </a:graphicData>
        </a:graphic>
      </p:graphicFrame>
      <p:graphicFrame>
        <p:nvGraphicFramePr>
          <p:cNvPr id="33" name="Object 8"/>
          <p:cNvGraphicFramePr>
            <a:graphicFrameLocks noChangeAspect="1"/>
          </p:cNvGraphicFramePr>
          <p:nvPr/>
        </p:nvGraphicFramePr>
        <p:xfrm>
          <a:off x="2743200" y="5486400"/>
          <a:ext cx="790575" cy="223837"/>
        </p:xfrm>
        <a:graphic>
          <a:graphicData uri="http://schemas.openxmlformats.org/presentationml/2006/ole">
            <p:oleObj spid="_x0000_s3877892" name="Equation" r:id="rId6" imgW="723900" imgH="203200" progId="Equation.DSMT4">
              <p:embed/>
            </p:oleObj>
          </a:graphicData>
        </a:graphic>
      </p:graphicFrame>
      <p:pic>
        <p:nvPicPr>
          <p:cNvPr id="35" name="Picture 34"/>
          <p:cNvPicPr>
            <a:picLocks noChangeAspect="1"/>
          </p:cNvPicPr>
          <p:nvPr/>
        </p:nvPicPr>
        <p:blipFill>
          <a:blip r:embed="rId7"/>
          <a:srcRect l="634" r="78843"/>
          <a:stretch>
            <a:fillRect/>
          </a:stretch>
        </p:blipFill>
        <p:spPr>
          <a:xfrm>
            <a:off x="715754" y="5181600"/>
            <a:ext cx="949060" cy="90992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/>
          <a:srcRect l="52578" r="26088"/>
          <a:stretch>
            <a:fillRect/>
          </a:stretch>
        </p:blipFill>
        <p:spPr>
          <a:xfrm>
            <a:off x="1676400" y="5186074"/>
            <a:ext cx="986571" cy="909926"/>
          </a:xfrm>
          <a:prstGeom prst="rect">
            <a:avLst/>
          </a:prstGeom>
        </p:spPr>
      </p:pic>
      <p:graphicFrame>
        <p:nvGraphicFramePr>
          <p:cNvPr id="2825226" name="Object 10"/>
          <p:cNvGraphicFramePr>
            <a:graphicFrameLocks noChangeAspect="1"/>
          </p:cNvGraphicFramePr>
          <p:nvPr/>
        </p:nvGraphicFramePr>
        <p:xfrm>
          <a:off x="2928938" y="5654675"/>
          <a:ext cx="1871662" cy="365125"/>
        </p:xfrm>
        <a:graphic>
          <a:graphicData uri="http://schemas.openxmlformats.org/presentationml/2006/ole">
            <p:oleObj spid="_x0000_s3877893" name="Equation" r:id="rId8" imgW="1714500" imgH="330200" progId="Equation.DSMT4">
              <p:embed/>
            </p:oleObj>
          </a:graphicData>
        </a:graphic>
      </p:graphicFrame>
      <p:graphicFrame>
        <p:nvGraphicFramePr>
          <p:cNvPr id="2825227" name="Object 11"/>
          <p:cNvGraphicFramePr>
            <a:graphicFrameLocks noChangeAspect="1"/>
          </p:cNvGraphicFramePr>
          <p:nvPr/>
        </p:nvGraphicFramePr>
        <p:xfrm>
          <a:off x="3421062" y="2890837"/>
          <a:ext cx="1303338" cy="279400"/>
        </p:xfrm>
        <a:graphic>
          <a:graphicData uri="http://schemas.openxmlformats.org/presentationml/2006/ole">
            <p:oleObj spid="_x0000_s3877894" name="Equation" r:id="rId9" imgW="1193800" imgH="2540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96373" y="2842245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834390"/>
            <a:ext cx="12943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http://</a:t>
            </a:r>
            <a:r>
              <a:rPr lang="en-GB" sz="10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gfitter.desy.de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250824" y="1279525"/>
            <a:ext cx="858837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Vice versa, the strong direct Higgs mass constraints allow to predict 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800" i="1" baseline="-250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W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 and </a:t>
            </a:r>
            <a:r>
              <a:rPr lang="en-US" sz="1800" i="1" dirty="0" err="1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800" baseline="-25000" dirty="0" err="1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top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</p:txBody>
      </p:sp>
      <p:pic>
        <p:nvPicPr>
          <p:cNvPr id="15" name="Picture 1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2106082"/>
            <a:ext cx="4672459" cy="3164417"/>
          </a:xfrm>
          <a:prstGeom prst="rect">
            <a:avLst/>
          </a:prstGeom>
        </p:spPr>
      </p:pic>
      <p:pic>
        <p:nvPicPr>
          <p:cNvPr id="16" name="Picture 1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471566" y="2106082"/>
            <a:ext cx="4672434" cy="31644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3150929" y="3636433"/>
            <a:ext cx="5283987" cy="169334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82000"/>
                </a:schemeClr>
              </a:gs>
              <a:gs pos="100000">
                <a:schemeClr val="tx1">
                  <a:lumMod val="65000"/>
                  <a:lumOff val="35000"/>
                  <a:alpha val="82000"/>
                </a:schemeClr>
              </a:gs>
              <a:gs pos="51000">
                <a:schemeClr val="bg1">
                  <a:lumMod val="50000"/>
                  <a:alpha val="82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Unitarity </a:t>
            </a:r>
            <a:r>
              <a:rPr lang="en-GB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– the Higgs Boson as UV Regulator</a:t>
            </a:r>
            <a:endParaRPr lang="en-GB" sz="28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04800" y="1143000"/>
            <a:ext cx="8475662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Unitarity problem: the amplitude of </a:t>
            </a:r>
            <a:r>
              <a:rPr lang="en-GB" sz="16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(longitudinal – since the </a:t>
            </a:r>
            <a:r>
              <a:rPr lang="en-GB" sz="1600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W</a:t>
            </a:r>
            <a:r>
              <a:rPr lang="en-GB" sz="16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’s are massive)</a:t>
            </a: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         </a:t>
            </a:r>
            <a:r>
              <a:rPr lang="en-GB" sz="2000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W</a:t>
            </a:r>
            <a:r>
              <a:rPr lang="en-GB" sz="1000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</a:t>
            </a:r>
            <a:r>
              <a:rPr lang="en-GB" sz="2000" baseline="30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+</a:t>
            </a:r>
            <a:r>
              <a:rPr lang="en-GB" sz="2000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W</a:t>
            </a:r>
            <a:r>
              <a:rPr lang="en-GB" sz="1000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</a:t>
            </a:r>
            <a:r>
              <a:rPr lang="en-GB" sz="2000" baseline="30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–</a:t>
            </a: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scattering diverges if only </a:t>
            </a:r>
            <a:r>
              <a:rPr lang="en-GB" sz="2000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Z</a:t>
            </a: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bosons and photons are exchanged:</a:t>
            </a: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3150929" y="2091267"/>
            <a:ext cx="5275522" cy="1545166"/>
          </a:xfrm>
          <a:prstGeom prst="rect">
            <a:avLst/>
          </a:prstGeom>
          <a:solidFill>
            <a:srgbClr val="FFFFFF"/>
          </a:solidFill>
          <a:ln w="3175">
            <a:solidFill>
              <a:srgbClr val="BFBFBF"/>
            </a:solidFill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3"/>
          <a:srcRect l="72704" b="7217"/>
          <a:stretch>
            <a:fillRect/>
          </a:stretch>
        </p:blipFill>
        <p:spPr bwMode="auto">
          <a:xfrm>
            <a:off x="6689964" y="2140080"/>
            <a:ext cx="1665040" cy="137160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3"/>
          <a:srcRect l="36371" r="35532" b="7068"/>
          <a:stretch>
            <a:fillRect/>
          </a:stretch>
        </p:blipFill>
        <p:spPr bwMode="auto">
          <a:xfrm>
            <a:off x="4937364" y="2137556"/>
            <a:ext cx="1713946" cy="13738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3"/>
          <a:srcRect r="70226" b="7217"/>
          <a:stretch>
            <a:fillRect/>
          </a:stretch>
        </p:blipFill>
        <p:spPr bwMode="auto">
          <a:xfrm>
            <a:off x="3205434" y="2140082"/>
            <a:ext cx="1816205" cy="1371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440688" y="5410200"/>
            <a:ext cx="8703312" cy="10002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Wingdings" charset="2"/>
              <a:buChar char="à"/>
            </a:pPr>
            <a:r>
              <a:rPr lang="en-GB" sz="20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Higgs exchange regularises matrix element </a:t>
            </a:r>
            <a:r>
              <a:rPr lang="en-GB" sz="16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(if </a:t>
            </a:r>
            <a:r>
              <a:rPr lang="en-GB" sz="1600" i="1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M</a:t>
            </a:r>
            <a:r>
              <a:rPr lang="en-GB" sz="1600" i="1" baseline="-250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H</a:t>
            </a:r>
            <a:r>
              <a:rPr lang="en-GB" sz="1600" i="1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 </a:t>
            </a:r>
            <a:r>
              <a:rPr lang="en-GB" sz="16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≤ 1/√</a:t>
            </a:r>
            <a:r>
              <a:rPr lang="en-GB" sz="1600" i="1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G</a:t>
            </a:r>
            <a:r>
              <a:rPr lang="en-GB" sz="1600" i="1" baseline="-250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F </a:t>
            </a:r>
            <a:r>
              <a:rPr lang="en-GB" sz="1600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~ 300 GeV, while when doing a proper partial wave analysis of the scattering amplitude, the limit weakens)</a:t>
            </a:r>
          </a:p>
          <a:p>
            <a:pPr marL="342900" indent="-342900">
              <a:spcBef>
                <a:spcPts val="600"/>
              </a:spcBef>
              <a:buFont typeface="Wingdings" charset="2"/>
              <a:buChar char="à"/>
            </a:pPr>
            <a:r>
              <a:rPr lang="en-GB" sz="1800" b="1" dirty="0" smtClean="0">
                <a:solidFill>
                  <a:srgbClr val="D00209"/>
                </a:solidFill>
                <a:ea typeface="Arial" charset="0"/>
                <a:cs typeface="Arial" charset="0"/>
                <a:sym typeface="Symbol" charset="2"/>
              </a:rPr>
              <a:t>Higgs is a “UV Moderator”</a:t>
            </a:r>
            <a:endParaRPr lang="en-GB" sz="1800" b="1" dirty="0">
              <a:solidFill>
                <a:srgbClr val="D00209"/>
              </a:solidFill>
              <a:ea typeface="Arial" charset="0"/>
              <a:cs typeface="Arial" charset="0"/>
              <a:sym typeface="Symbol" charset="2"/>
            </a:endParaRPr>
          </a:p>
        </p:txBody>
      </p:sp>
      <p:grpSp>
        <p:nvGrpSpPr>
          <p:cNvPr id="2" name="Group 25"/>
          <p:cNvGrpSpPr/>
          <p:nvPr/>
        </p:nvGrpSpPr>
        <p:grpSpPr>
          <a:xfrm>
            <a:off x="4887416" y="3805767"/>
            <a:ext cx="3539035" cy="1449916"/>
            <a:chOff x="4887416" y="3958167"/>
            <a:chExt cx="3539035" cy="1449916"/>
          </a:xfrm>
        </p:grpSpPr>
        <p:sp>
          <p:nvSpPr>
            <p:cNvPr id="20" name="Rectangle 18"/>
            <p:cNvSpPr>
              <a:spLocks noChangeArrowheads="1"/>
            </p:cNvSpPr>
            <p:nvPr/>
          </p:nvSpPr>
          <p:spPr bwMode="auto">
            <a:xfrm>
              <a:off x="4887416" y="3958167"/>
              <a:ext cx="3539035" cy="1449916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BFBFBF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4932106" y="3999909"/>
              <a:ext cx="3451821" cy="1324801"/>
              <a:chOff x="2608" y="2614"/>
              <a:chExt cx="1566" cy="618"/>
            </a:xfrm>
          </p:grpSpPr>
          <p:pic>
            <p:nvPicPr>
              <p:cNvPr id="22" name="Picture 20"/>
              <p:cNvPicPr>
                <a:picLocks noChangeAspect="1" noChangeArrowheads="1"/>
              </p:cNvPicPr>
              <p:nvPr/>
            </p:nvPicPr>
            <p:blipFill>
              <a:blip r:embed="rId3"/>
              <a:srcRect l="36371" r="35532" b="7068"/>
              <a:stretch>
                <a:fillRect/>
              </a:stretch>
            </p:blipFill>
            <p:spPr bwMode="auto">
              <a:xfrm>
                <a:off x="3403" y="2614"/>
                <a:ext cx="771" cy="61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3" name="Rectangle 21"/>
              <p:cNvSpPr>
                <a:spLocks noChangeArrowheads="1"/>
              </p:cNvSpPr>
              <p:nvPr/>
            </p:nvSpPr>
            <p:spPr bwMode="auto">
              <a:xfrm>
                <a:off x="3584" y="2869"/>
                <a:ext cx="363" cy="21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Line 22"/>
              <p:cNvSpPr>
                <a:spLocks noChangeShapeType="1"/>
              </p:cNvSpPr>
              <p:nvPr/>
            </p:nvSpPr>
            <p:spPr bwMode="auto">
              <a:xfrm>
                <a:off x="3752" y="2841"/>
                <a:ext cx="0" cy="272"/>
              </a:xfrm>
              <a:prstGeom prst="line">
                <a:avLst/>
              </a:prstGeom>
              <a:noFill/>
              <a:ln w="12700">
                <a:solidFill>
                  <a:srgbClr val="4D4D4D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pic>
            <p:nvPicPr>
              <p:cNvPr id="29" name="Picture 23"/>
              <p:cNvPicPr>
                <a:picLocks noChangeAspect="1" noChangeArrowheads="1"/>
              </p:cNvPicPr>
              <p:nvPr/>
            </p:nvPicPr>
            <p:blipFill>
              <a:blip r:embed="rId3"/>
              <a:srcRect r="70226" b="7217"/>
              <a:stretch>
                <a:fillRect/>
              </a:stretch>
            </p:blipFill>
            <p:spPr bwMode="auto">
              <a:xfrm>
                <a:off x="2608" y="2614"/>
                <a:ext cx="817" cy="61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30" name="Rectangle 24"/>
              <p:cNvSpPr>
                <a:spLocks noChangeArrowheads="1"/>
              </p:cNvSpPr>
              <p:nvPr/>
            </p:nvSpPr>
            <p:spPr bwMode="auto">
              <a:xfrm>
                <a:off x="2899" y="2858"/>
                <a:ext cx="140" cy="21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Line 25"/>
              <p:cNvSpPr>
                <a:spLocks noChangeShapeType="1"/>
              </p:cNvSpPr>
              <p:nvPr/>
            </p:nvSpPr>
            <p:spPr bwMode="auto">
              <a:xfrm>
                <a:off x="2905" y="2969"/>
                <a:ext cx="136" cy="0"/>
              </a:xfrm>
              <a:prstGeom prst="line">
                <a:avLst/>
              </a:prstGeom>
              <a:noFill/>
              <a:ln w="12700">
                <a:solidFill>
                  <a:srgbClr val="4D4D4D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Text Box 26"/>
              <p:cNvSpPr txBox="1">
                <a:spLocks noChangeArrowheads="1"/>
              </p:cNvSpPr>
              <p:nvPr/>
            </p:nvSpPr>
            <p:spPr bwMode="auto">
              <a:xfrm>
                <a:off x="3720" y="2869"/>
                <a:ext cx="197" cy="14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marL="342900" indent="-342900" algn="ctr">
                  <a:spcBef>
                    <a:spcPct val="50000"/>
                  </a:spcBef>
                </a:pPr>
                <a:r>
                  <a:rPr lang="en-GB" sz="1400" i="1" smtClean="0">
                    <a:solidFill>
                      <a:srgbClr val="4D4D4D"/>
                    </a:solidFill>
                    <a:latin typeface="Times New Roman" charset="0"/>
                    <a:ea typeface="Arial" charset="0"/>
                    <a:cs typeface="Arial" charset="0"/>
                  </a:rPr>
                  <a:t>H</a:t>
                </a:r>
                <a:endParaRPr lang="en-GB" sz="1400" i="1">
                  <a:solidFill>
                    <a:srgbClr val="4D4D4D"/>
                  </a:solidFill>
                  <a:latin typeface="Times New Roman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33" name="Text Box 27"/>
              <p:cNvSpPr txBox="1">
                <a:spLocks noChangeArrowheads="1"/>
              </p:cNvSpPr>
              <p:nvPr/>
            </p:nvSpPr>
            <p:spPr bwMode="auto">
              <a:xfrm>
                <a:off x="2878" y="2802"/>
                <a:ext cx="197" cy="14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marL="342900" indent="-342900" algn="ctr">
                  <a:spcBef>
                    <a:spcPct val="50000"/>
                  </a:spcBef>
                </a:pPr>
                <a:r>
                  <a:rPr lang="en-GB" sz="1400" i="1" smtClean="0">
                    <a:solidFill>
                      <a:srgbClr val="4D4D4D"/>
                    </a:solidFill>
                    <a:latin typeface="Times New Roman" charset="0"/>
                    <a:ea typeface="Arial" charset="0"/>
                    <a:cs typeface="Arial" charset="0"/>
                  </a:rPr>
                  <a:t>H</a:t>
                </a:r>
                <a:endParaRPr lang="en-GB" sz="1400" i="1">
                  <a:solidFill>
                    <a:srgbClr val="4D4D4D"/>
                  </a:solidFill>
                  <a:latin typeface="Times New Roman" charset="0"/>
                  <a:ea typeface="Arial" charset="0"/>
                  <a:cs typeface="Arial" charset="0"/>
                </a:endParaRPr>
              </a:p>
            </p:txBody>
          </p:sp>
        </p:grpSp>
      </p:grpSp>
      <p:graphicFrame>
        <p:nvGraphicFramePr>
          <p:cNvPr id="311301" name="Object 5"/>
          <p:cNvGraphicFramePr>
            <a:graphicFrameLocks noChangeAspect="1"/>
          </p:cNvGraphicFramePr>
          <p:nvPr/>
        </p:nvGraphicFramePr>
        <p:xfrm>
          <a:off x="398205" y="2133600"/>
          <a:ext cx="2538413" cy="1003300"/>
        </p:xfrm>
        <a:graphic>
          <a:graphicData uri="http://schemas.openxmlformats.org/presentationml/2006/ole">
            <p:oleObj spid="_x0000_s3787778" name="Equation" r:id="rId4" imgW="1562100" imgH="609600" progId="Equation.DSMT4">
              <p:embed/>
            </p:oleObj>
          </a:graphicData>
        </a:graphic>
      </p:graphicFrame>
      <p:graphicFrame>
        <p:nvGraphicFramePr>
          <p:cNvPr id="320518" name="Object 6"/>
          <p:cNvGraphicFramePr>
            <a:graphicFrameLocks noChangeAspect="1"/>
          </p:cNvGraphicFramePr>
          <p:nvPr/>
        </p:nvGraphicFramePr>
        <p:xfrm>
          <a:off x="381000" y="3822700"/>
          <a:ext cx="4003675" cy="1358900"/>
        </p:xfrm>
        <a:graphic>
          <a:graphicData uri="http://schemas.openxmlformats.org/presentationml/2006/ole">
            <p:oleObj spid="_x0000_s3787779" name="Equation" r:id="rId5" imgW="2463800" imgH="825500" progId="Equation.DSMT4">
              <p:embed/>
            </p:oleObj>
          </a:graphicData>
        </a:graphic>
      </p:graphicFrame>
      <p:sp>
        <p:nvSpPr>
          <p:cNvPr id="24" name="Text Box 95"/>
          <p:cNvSpPr txBox="1">
            <a:spLocks noChangeArrowheads="1"/>
          </p:cNvSpPr>
          <p:nvPr/>
        </p:nvSpPr>
        <p:spPr bwMode="auto">
          <a:xfrm>
            <a:off x="4536440" y="3580977"/>
            <a:ext cx="3962400" cy="24840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kern="0" dirty="0" smtClean="0">
                <a:solidFill>
                  <a:prstClr val="white"/>
                </a:solidFill>
              </a:rPr>
              <a:t>Scattering diagrams of longitudinally polarised </a:t>
            </a:r>
            <a:r>
              <a:rPr lang="en-GB" sz="1000" i="1" kern="0" dirty="0" smtClean="0">
                <a:solidFill>
                  <a:prstClr val="white"/>
                </a:solidFill>
              </a:rPr>
              <a:t>W</a:t>
            </a:r>
            <a:r>
              <a:rPr lang="en-GB" sz="1000" kern="0" dirty="0" smtClean="0">
                <a:solidFill>
                  <a:prstClr val="white"/>
                </a:solidFill>
              </a:rPr>
              <a:t> bosons</a:t>
            </a:r>
            <a:endParaRPr lang="en-GB" sz="1000" kern="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32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9" grpId="0"/>
      <p:bldP spid="24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8"/>
          <p:cNvSpPr>
            <a:spLocks noChangeArrowheads="1"/>
          </p:cNvSpPr>
          <p:nvPr/>
        </p:nvSpPr>
        <p:spPr bwMode="auto">
          <a:xfrm>
            <a:off x="990600" y="2362200"/>
            <a:ext cx="2743200" cy="2590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Strong </a:t>
            </a:r>
            <a:r>
              <a:rPr lang="en-GB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WW </a:t>
            </a: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Scattering ?</a:t>
            </a:r>
            <a:endParaRPr lang="en-GB" sz="36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04800" y="1143000"/>
            <a:ext cx="8686800" cy="10178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smtClean="0">
                <a:solidFill>
                  <a:srgbClr val="18579B"/>
                </a:solidFill>
                <a:ea typeface="Arial" charset="0"/>
                <a:cs typeface="Arial" charset="0"/>
              </a:rPr>
              <a:t>If the Higgs is very heavy, or if EW symmetry is broken by something else than a Higgs condensate (</a:t>
            </a:r>
            <a:r>
              <a:rPr lang="en-GB" sz="2000" i="1" smtClean="0">
                <a:solidFill>
                  <a:srgbClr val="18579B"/>
                </a:solidFill>
                <a:ea typeface="Arial" charset="0"/>
                <a:cs typeface="Arial" charset="0"/>
              </a:rPr>
              <a:t>e.g.</a:t>
            </a:r>
            <a:r>
              <a:rPr lang="en-GB" sz="2000" smtClean="0">
                <a:solidFill>
                  <a:srgbClr val="18579B"/>
                </a:solidFill>
                <a:ea typeface="Arial" charset="0"/>
                <a:cs typeface="Arial" charset="0"/>
              </a:rPr>
              <a:t>, by strong interactions), </a:t>
            </a:r>
            <a:r>
              <a:rPr lang="en-GB" sz="2000" i="1" smtClean="0">
                <a:solidFill>
                  <a:srgbClr val="18579B"/>
                </a:solidFill>
                <a:ea typeface="Arial" charset="0"/>
                <a:cs typeface="Arial" charset="0"/>
              </a:rPr>
              <a:t>W</a:t>
            </a:r>
            <a:r>
              <a:rPr lang="en-GB" sz="2000" smtClean="0">
                <a:solidFill>
                  <a:srgbClr val="18579B"/>
                </a:solidFill>
                <a:ea typeface="Arial" charset="0"/>
                <a:cs typeface="Arial" charset="0"/>
              </a:rPr>
              <a:t> bosons would become </a:t>
            </a:r>
            <a:r>
              <a:rPr lang="en-GB" sz="2000" b="1" smtClean="0">
                <a:solidFill>
                  <a:srgbClr val="18579B"/>
                </a:solidFill>
                <a:ea typeface="Arial" charset="0"/>
                <a:cs typeface="Arial" charset="0"/>
              </a:rPr>
              <a:t>strongly interacting particles at TeV scale</a:t>
            </a:r>
            <a:r>
              <a:rPr lang="en-GB" sz="2000" smtClean="0">
                <a:solidFill>
                  <a:srgbClr val="18579B"/>
                </a:solidFill>
                <a:ea typeface="Arial" charset="0"/>
                <a:cs typeface="Arial" charset="0"/>
              </a:rPr>
              <a:t>. </a:t>
            </a:r>
            <a:endParaRPr lang="en-GB" sz="2000" dirty="0" smtClean="0">
              <a:solidFill>
                <a:srgbClr val="18579B"/>
              </a:solidFill>
              <a:ea typeface="Arial" charset="0"/>
              <a:cs typeface="Arial" charset="0"/>
            </a:endParaRPr>
          </a:p>
        </p:txBody>
      </p:sp>
      <p:sp>
        <p:nvSpPr>
          <p:cNvPr id="26" name="Text Box 95"/>
          <p:cNvSpPr txBox="1">
            <a:spLocks noChangeArrowheads="1"/>
          </p:cNvSpPr>
          <p:nvPr/>
        </p:nvSpPr>
        <p:spPr bwMode="auto">
          <a:xfrm>
            <a:off x="3733800" y="2286000"/>
            <a:ext cx="1371600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kern="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Fusion of longitudinally polarised </a:t>
            </a:r>
            <a:r>
              <a:rPr lang="en-GB" sz="1200" i="1" kern="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</a:t>
            </a:r>
            <a:r>
              <a:rPr lang="en-GB" sz="1200" kern="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 at the LHC  </a:t>
            </a:r>
            <a:endParaRPr lang="en-GB" sz="1200" kern="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304800" y="5154356"/>
            <a:ext cx="4953000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Growth of scattering amplitude cancelled at </a:t>
            </a:r>
            <a:r>
              <a:rPr lang="en-GB" sz="2000" i="1" dirty="0" err="1" smtClean="0">
                <a:solidFill>
                  <a:srgbClr val="D00209"/>
                </a:solidFill>
                <a:ea typeface="Arial" charset="0"/>
                <a:cs typeface="Arial" charset="0"/>
              </a:rPr>
              <a:t>O</a:t>
            </a:r>
            <a:r>
              <a:rPr lang="en-GB" sz="2000" dirty="0" err="1" smtClean="0">
                <a:solidFill>
                  <a:srgbClr val="D00209"/>
                </a:solidFill>
                <a:ea typeface="Arial" charset="0"/>
                <a:cs typeface="Arial" charset="0"/>
              </a:rPr>
              <a:t>(TeV</a:t>
            </a:r>
            <a:r>
              <a:rPr lang="en-GB" sz="2000" dirty="0" smtClean="0">
                <a:solidFill>
                  <a:srgbClr val="D00209"/>
                </a:solidFill>
                <a:ea typeface="Arial" charset="0"/>
                <a:cs typeface="Arial" charset="0"/>
              </a:rPr>
              <a:t>) by exchange of new fields</a:t>
            </a:r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304800" y="5922309"/>
            <a:ext cx="7573154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The experimental signature could be strong </a:t>
            </a:r>
            <a:r>
              <a:rPr lang="en-GB" sz="2000" b="1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WW</a:t>
            </a:r>
            <a:r>
              <a:rPr lang="en-GB" sz="2000" b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resonances</a:t>
            </a:r>
          </a:p>
        </p:txBody>
      </p:sp>
      <p:grpSp>
        <p:nvGrpSpPr>
          <p:cNvPr id="2" name="Group 12"/>
          <p:cNvGrpSpPr/>
          <p:nvPr/>
        </p:nvGrpSpPr>
        <p:grpSpPr>
          <a:xfrm>
            <a:off x="5791200" y="2438400"/>
            <a:ext cx="3200400" cy="3372224"/>
            <a:chOff x="5791200" y="2590800"/>
            <a:chExt cx="3200400" cy="3372224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91200" y="2868355"/>
              <a:ext cx="3200400" cy="3094669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6187363" y="2590800"/>
              <a:ext cx="2681191" cy="246221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69000"/>
              </a:schemeClr>
            </a:solidFill>
            <a:effectLst>
              <a:outerShdw blurRad="152400" dist="38100" dir="2700000">
                <a:srgbClr val="000000">
                  <a:alpha val="16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i="1" dirty="0" smtClean="0">
                  <a:solidFill>
                    <a:srgbClr val="FFFFFF"/>
                  </a:solidFill>
                </a:rPr>
                <a:t>S. </a:t>
              </a:r>
              <a:r>
                <a:rPr lang="en-GB" sz="1000" i="1" dirty="0" err="1" smtClean="0">
                  <a:solidFill>
                    <a:srgbClr val="FFFFFF"/>
                  </a:solidFill>
                </a:rPr>
                <a:t>Allwood</a:t>
              </a:r>
              <a:r>
                <a:rPr lang="en-GB" sz="1000" i="1" dirty="0" smtClean="0">
                  <a:solidFill>
                    <a:srgbClr val="FFFFFF"/>
                  </a:solidFill>
                </a:rPr>
                <a:t>, thesis, Manchester U, 2006</a:t>
              </a:r>
              <a:endParaRPr lang="en-GB" sz="1000" i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3" name="Picture 12" descr="dumm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39935" t="23333" r="39934" b="60398"/>
              <a:stretch>
                <a:fillRect/>
              </a:stretch>
            </p:blipFill>
          </mc:Choice>
          <mc:Fallback>
            <p:blipFill>
              <a:blip r:embed="rId4"/>
              <a:srcRect l="39935" t="23333" r="39934" b="60398"/>
              <a:stretch>
                <a:fillRect/>
              </a:stretch>
            </p:blipFill>
          </mc:Fallback>
        </mc:AlternateContent>
        <p:spPr>
          <a:xfrm>
            <a:off x="1295400" y="2465644"/>
            <a:ext cx="2232507" cy="23349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86000" y="3515783"/>
            <a:ext cx="4756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D00209"/>
                </a:solidFill>
              </a:rPr>
              <a:t>+ ?</a:t>
            </a:r>
            <a:endParaRPr lang="en-GB" sz="1600" dirty="0">
              <a:solidFill>
                <a:srgbClr val="D00209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0" y="1143000"/>
            <a:ext cx="9144000" cy="5257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" name="Text Box 80"/>
          <p:cNvSpPr txBox="1">
            <a:spLocks noChangeArrowheads="1"/>
          </p:cNvSpPr>
          <p:nvPr/>
        </p:nvSpPr>
        <p:spPr bwMode="auto">
          <a:xfrm>
            <a:off x="252413" y="2307762"/>
            <a:ext cx="4852988" cy="209134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800" kern="0" dirty="0" smtClean="0">
                <a:solidFill>
                  <a:sysClr val="windowText" lastClr="000000"/>
                </a:solidFill>
                <a:latin typeface="Trebuchet MS"/>
                <a:ea typeface="Arial" charset="0"/>
                <a:cs typeface="Trebuchet MS"/>
              </a:rPr>
              <a:t>a theoretical </a:t>
            </a:r>
            <a:r>
              <a:rPr lang="en-GB" sz="1800" kern="0" dirty="0">
                <a:solidFill>
                  <a:sysClr val="windowText" lastClr="000000"/>
                </a:solidFill>
                <a:latin typeface="Trebuchet MS"/>
                <a:ea typeface="Arial" charset="0"/>
                <a:cs typeface="Trebuchet MS"/>
              </a:rPr>
              <a:t>concept</a:t>
            </a:r>
            <a:endParaRPr lang="en-GB" sz="1800" kern="0" dirty="0" smtClean="0">
              <a:solidFill>
                <a:sysClr val="windowText" lastClr="000000"/>
              </a:solidFill>
              <a:latin typeface="Trebuchet MS"/>
              <a:ea typeface="Arial" charset="0"/>
              <a:cs typeface="Trebuchet MS"/>
            </a:endParaRPr>
          </a:p>
          <a:p>
            <a:pPr marL="342900" indent="-342900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800" kern="0" dirty="0" smtClean="0">
                <a:solidFill>
                  <a:sysClr val="windowText" lastClr="000000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an </a:t>
            </a:r>
            <a:r>
              <a:rPr lang="en-GB" sz="1800" kern="0" dirty="0">
                <a:solidFill>
                  <a:sysClr val="windowText" lastClr="000000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incarnation of the “Communist</a:t>
            </a:r>
            <a:r>
              <a:rPr lang="en-GB" sz="1800" kern="0" dirty="0" smtClean="0">
                <a:solidFill>
                  <a:sysClr val="windowText" lastClr="000000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Party </a:t>
            </a:r>
            <a:r>
              <a:rPr lang="en-GB" sz="1800" kern="0" dirty="0">
                <a:solidFill>
                  <a:sysClr val="windowText" lastClr="000000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since it controls the </a:t>
            </a:r>
            <a:r>
              <a:rPr lang="en-GB" sz="1800" i="1" kern="0" dirty="0">
                <a:solidFill>
                  <a:sysClr val="windowText" lastClr="000000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Masses</a:t>
            </a:r>
            <a:r>
              <a:rPr lang="en-GB" sz="1800" kern="0" dirty="0">
                <a:solidFill>
                  <a:sysClr val="windowText" lastClr="000000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”                                      </a:t>
            </a:r>
            <a:endParaRPr lang="en-GB" sz="1800" kern="0" dirty="0" smtClean="0">
              <a:solidFill>
                <a:sysClr val="windowText" lastClr="000000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  <a:p>
            <a:pPr marL="342900" indent="-342900" defTabSz="914400"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200" kern="0" dirty="0" smtClean="0">
                <a:solidFill>
                  <a:sysClr val="windowText" lastClr="000000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	[</a:t>
            </a:r>
            <a:r>
              <a:rPr lang="en-US" sz="1200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L. Alvarez-</a:t>
            </a:r>
            <a:r>
              <a:rPr lang="en-US" sz="1200" kern="0" dirty="0" err="1">
                <a:solidFill>
                  <a:sysClr val="windowText" lastClr="000000"/>
                </a:solidFill>
                <a:latin typeface="Trebuchet MS"/>
                <a:cs typeface="Trebuchet MS"/>
              </a:rPr>
              <a:t>Gaumé</a:t>
            </a:r>
            <a:r>
              <a:rPr lang="en-US" sz="1200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 at CERN summer school in </a:t>
            </a:r>
            <a:r>
              <a:rPr lang="en-US" sz="1200" kern="0" dirty="0" err="1">
                <a:solidFill>
                  <a:sysClr val="windowText" lastClr="000000"/>
                </a:solidFill>
                <a:latin typeface="Trebuchet MS"/>
                <a:cs typeface="Trebuchet MS"/>
              </a:rPr>
              <a:t>Alushta</a:t>
            </a:r>
            <a:r>
              <a:rPr lang="en-US" sz="1200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]</a:t>
            </a:r>
            <a:endParaRPr lang="en-US" sz="1200" kern="0" dirty="0" smtClean="0">
              <a:solidFill>
                <a:sysClr val="windowText" lastClr="000000"/>
              </a:solidFill>
              <a:latin typeface="Trebuchet MS"/>
              <a:cs typeface="Trebuchet MS"/>
            </a:endParaRPr>
          </a:p>
          <a:p>
            <a:pPr marL="342900" indent="-342900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800" kern="0" dirty="0" smtClean="0">
                <a:solidFill>
                  <a:sysClr val="windowText" lastClr="000000"/>
                </a:solidFill>
                <a:latin typeface="Trebuchet MS"/>
                <a:ea typeface="Arial" charset="0"/>
                <a:cs typeface="Trebuchet MS"/>
              </a:rPr>
              <a:t>a </a:t>
            </a:r>
            <a:r>
              <a:rPr lang="en-GB" sz="1800" kern="0" dirty="0">
                <a:solidFill>
                  <a:sysClr val="windowText" lastClr="000000"/>
                </a:solidFill>
                <a:latin typeface="Trebuchet MS"/>
                <a:ea typeface="Arial" charset="0"/>
                <a:cs typeface="Trebuchet MS"/>
              </a:rPr>
              <a:t>painful part of the first chapter in              our PhD thesis …</a:t>
            </a:r>
          </a:p>
        </p:txBody>
      </p:sp>
      <p:sp>
        <p:nvSpPr>
          <p:cNvPr id="32" name="Text Box 81"/>
          <p:cNvSpPr txBox="1">
            <a:spLocks noChangeArrowheads="1"/>
          </p:cNvSpPr>
          <p:nvPr/>
        </p:nvSpPr>
        <p:spPr bwMode="auto">
          <a:xfrm>
            <a:off x="206375" y="1447800"/>
            <a:ext cx="2400319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i="1" kern="0" dirty="0" smtClean="0">
                <a:solidFill>
                  <a:srgbClr val="FF0000"/>
                </a:solidFill>
                <a:latin typeface="Trebuchet MS"/>
                <a:cs typeface="Trebuchet MS"/>
              </a:rPr>
              <a:t>Daniel </a:t>
            </a:r>
            <a:r>
              <a:rPr lang="en-GB" sz="1400" i="1" kern="0" dirty="0" err="1">
                <a:solidFill>
                  <a:srgbClr val="FF0000"/>
                </a:solidFill>
                <a:latin typeface="Trebuchet MS"/>
                <a:cs typeface="Trebuchet MS"/>
              </a:rPr>
              <a:t>Froidevaux</a:t>
            </a:r>
            <a:r>
              <a:rPr lang="en-GB" sz="1400" i="1" kern="0" dirty="0" smtClean="0">
                <a:solidFill>
                  <a:srgbClr val="FF0000"/>
                </a:solidFill>
                <a:latin typeface="Trebuchet MS"/>
                <a:cs typeface="Trebuchet MS"/>
              </a:rPr>
              <a:t> (CERN):</a:t>
            </a:r>
            <a:endParaRPr lang="en-GB" sz="1400" i="1" kern="0" dirty="0">
              <a:solidFill>
                <a:srgbClr val="FF0000"/>
              </a:solidFill>
              <a:latin typeface="Trebuchet MS"/>
              <a:cs typeface="Trebuchet MS"/>
            </a:endParaRPr>
          </a:p>
        </p:txBody>
      </p:sp>
      <p:sp>
        <p:nvSpPr>
          <p:cNvPr id="33" name="Rectangle 82"/>
          <p:cNvSpPr>
            <a:spLocks noChangeArrowheads="1"/>
          </p:cNvSpPr>
          <p:nvPr/>
        </p:nvSpPr>
        <p:spPr bwMode="auto">
          <a:xfrm>
            <a:off x="206374" y="1838287"/>
            <a:ext cx="5507038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b="1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The Higgs has been with us for</a:t>
            </a:r>
            <a:r>
              <a:rPr lang="en-GB" sz="18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 &gt;4 decades as</a:t>
            </a:r>
            <a:endParaRPr lang="en-GB" sz="1800" b="1" kern="0" dirty="0">
              <a:solidFill>
                <a:sysClr val="windowText" lastClr="000000"/>
              </a:solidFill>
              <a:latin typeface="Trebuchet MS"/>
              <a:cs typeface="Trebuchet MS"/>
            </a:endParaRPr>
          </a:p>
        </p:txBody>
      </p:sp>
      <p:sp>
        <p:nvSpPr>
          <p:cNvPr id="34" name="Rectangle 84"/>
          <p:cNvSpPr>
            <a:spLocks noChangeArrowheads="1"/>
          </p:cNvSpPr>
          <p:nvPr/>
        </p:nvSpPr>
        <p:spPr bwMode="auto">
          <a:xfrm>
            <a:off x="5599112" y="1343025"/>
            <a:ext cx="3240088" cy="3914775"/>
          </a:xfrm>
          <a:prstGeom prst="rect">
            <a:avLst/>
          </a:prstGeom>
          <a:solidFill>
            <a:srgbClr val="EAEAEA"/>
          </a:solidFill>
          <a:ln w="3175">
            <a:solidFill>
              <a:srgbClr val="808080"/>
            </a:solidFill>
            <a:miter lim="800000"/>
            <a:headEnd/>
            <a:tailEnd/>
          </a:ln>
          <a:effectLst>
            <a:outerShdw blurRad="228600" dist="38100" dir="2700000">
              <a:srgbClr val="000000">
                <a:alpha val="24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pic>
        <p:nvPicPr>
          <p:cNvPr id="35" name="Picture 85" descr="peter_higgs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8500" y="1735137"/>
            <a:ext cx="2863850" cy="3306762"/>
          </a:xfrm>
          <a:prstGeom prst="rect">
            <a:avLst/>
          </a:prstGeom>
          <a:noFill/>
        </p:spPr>
      </p:pic>
      <p:sp>
        <p:nvSpPr>
          <p:cNvPr id="36" name="Text Box 86"/>
          <p:cNvSpPr txBox="1">
            <a:spLocks noChangeArrowheads="1"/>
          </p:cNvSpPr>
          <p:nvPr/>
        </p:nvSpPr>
        <p:spPr bwMode="auto">
          <a:xfrm>
            <a:off x="6081447" y="1433512"/>
            <a:ext cx="2324631" cy="24365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pPr algn="ctr" defTabSz="914400" eaLnBrk="0" fontAlgn="auto" hangingPunct="0">
              <a:spcBef>
                <a:spcPts val="0"/>
              </a:spcBef>
              <a:spcAft>
                <a:spcPts val="0"/>
              </a:spcAft>
              <a:buFont typeface="Symbol" charset="2"/>
              <a:buNone/>
              <a:defRPr/>
            </a:pPr>
            <a:r>
              <a:rPr lang="en-US" sz="1000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P.W. Higgs, Phys. </a:t>
            </a:r>
            <a:r>
              <a:rPr lang="en-US" sz="1000" kern="0" dirty="0" err="1">
                <a:solidFill>
                  <a:sysClr val="windowText" lastClr="000000"/>
                </a:solidFill>
                <a:latin typeface="Trebuchet MS"/>
                <a:cs typeface="Trebuchet MS"/>
              </a:rPr>
              <a:t>Lett</a:t>
            </a:r>
            <a:r>
              <a:rPr lang="en-US" sz="1000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. 12 (1964) 132</a:t>
            </a:r>
          </a:p>
        </p:txBody>
      </p:sp>
      <p:pic>
        <p:nvPicPr>
          <p:cNvPr id="37" name="Picture 93" descr="cms_higgs"/>
          <p:cNvPicPr>
            <a:picLocks noChangeAspect="1" noChangeArrowheads="1"/>
          </p:cNvPicPr>
          <p:nvPr/>
        </p:nvPicPr>
        <p:blipFill>
          <a:blip r:embed="rId3">
            <a:lum bright="54000"/>
            <a:grayscl/>
          </a:blip>
          <a:srcRect l="2612" r="2040"/>
          <a:stretch>
            <a:fillRect/>
          </a:stretch>
        </p:blipFill>
        <p:spPr bwMode="auto">
          <a:xfrm>
            <a:off x="0" y="5440362"/>
            <a:ext cx="4481513" cy="1136650"/>
          </a:xfrm>
          <a:prstGeom prst="rect">
            <a:avLst/>
          </a:prstGeom>
          <a:noFill/>
        </p:spPr>
      </p:pic>
      <p:pic>
        <p:nvPicPr>
          <p:cNvPr id="38" name="Picture 95" descr="CERN-Higgs"/>
          <p:cNvPicPr>
            <a:picLocks noChangeAspect="1" noChangeArrowheads="1"/>
          </p:cNvPicPr>
          <p:nvPr/>
        </p:nvPicPr>
        <p:blipFill>
          <a:blip r:embed="rId4">
            <a:lum bright="54000"/>
            <a:grayscl/>
          </a:blip>
          <a:srcRect/>
          <a:stretch>
            <a:fillRect/>
          </a:stretch>
        </p:blipFill>
        <p:spPr bwMode="auto">
          <a:xfrm>
            <a:off x="4437063" y="5440362"/>
            <a:ext cx="4706937" cy="1136650"/>
          </a:xfrm>
          <a:prstGeom prst="rect">
            <a:avLst/>
          </a:prstGeom>
          <a:noFill/>
        </p:spPr>
      </p:pic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is the last elusive elementary particle of the SM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3" name="Text Box 13"/>
          <p:cNvSpPr txBox="1">
            <a:spLocks noChangeArrowheads="1"/>
          </p:cNvSpPr>
          <p:nvPr/>
        </p:nvSpPr>
        <p:spPr bwMode="auto">
          <a:xfrm>
            <a:off x="3795713" y="6291792"/>
            <a:ext cx="550862" cy="2286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900">
                <a:solidFill>
                  <a:prstClr val="white"/>
                </a:solidFill>
                <a:ea typeface="Arial" charset="0"/>
                <a:cs typeface="Arial" charset="0"/>
              </a:rPr>
              <a:t>© </a:t>
            </a:r>
            <a:r>
              <a:rPr lang="fr-FR" sz="900">
                <a:solidFill>
                  <a:prstClr val="white"/>
                </a:solidFill>
              </a:rPr>
              <a:t>CMS</a:t>
            </a:r>
          </a:p>
        </p:txBody>
      </p:sp>
      <p:sp>
        <p:nvSpPr>
          <p:cNvPr id="44" name="Text Box 14"/>
          <p:cNvSpPr txBox="1">
            <a:spLocks noChangeArrowheads="1"/>
          </p:cNvSpPr>
          <p:nvPr/>
        </p:nvSpPr>
        <p:spPr bwMode="auto">
          <a:xfrm>
            <a:off x="4516438" y="6298142"/>
            <a:ext cx="658812" cy="2286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900">
                <a:solidFill>
                  <a:prstClr val="white"/>
                </a:solidFill>
                <a:ea typeface="Arial" charset="0"/>
                <a:cs typeface="Arial" charset="0"/>
              </a:rPr>
              <a:t>© </a:t>
            </a:r>
            <a:r>
              <a:rPr lang="fr-FR" sz="900">
                <a:solidFill>
                  <a:prstClr val="white"/>
                </a:solidFill>
              </a:rPr>
              <a:t>ATLAS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8"/>
          <p:cNvSpPr>
            <a:spLocks noChangeArrowheads="1"/>
          </p:cNvSpPr>
          <p:nvPr/>
        </p:nvSpPr>
        <p:spPr bwMode="auto">
          <a:xfrm>
            <a:off x="457200" y="2438400"/>
            <a:ext cx="4953000" cy="1284544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Strong WW Scattering ?</a:t>
            </a:r>
            <a:endParaRPr lang="en-GB" sz="36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04800" y="1143000"/>
            <a:ext cx="8686800" cy="10178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smtClean="0">
                <a:solidFill>
                  <a:srgbClr val="18579B"/>
                </a:solidFill>
                <a:ea typeface="Arial" charset="0"/>
                <a:cs typeface="Arial" charset="0"/>
              </a:rPr>
              <a:t>If the Higgs is very heavy, or if EW symmetry is broken by something else than a Higgs condensate (</a:t>
            </a:r>
            <a:r>
              <a:rPr lang="en-GB" sz="2000" i="1" smtClean="0">
                <a:solidFill>
                  <a:srgbClr val="18579B"/>
                </a:solidFill>
                <a:ea typeface="Arial" charset="0"/>
                <a:cs typeface="Arial" charset="0"/>
              </a:rPr>
              <a:t>e.g.</a:t>
            </a:r>
            <a:r>
              <a:rPr lang="en-GB" sz="2000" smtClean="0">
                <a:solidFill>
                  <a:srgbClr val="18579B"/>
                </a:solidFill>
                <a:ea typeface="Arial" charset="0"/>
                <a:cs typeface="Arial" charset="0"/>
              </a:rPr>
              <a:t>, by strong interactions), </a:t>
            </a:r>
            <a:r>
              <a:rPr lang="en-GB" sz="2000" i="1" smtClean="0">
                <a:solidFill>
                  <a:srgbClr val="18579B"/>
                </a:solidFill>
                <a:ea typeface="Arial" charset="0"/>
                <a:cs typeface="Arial" charset="0"/>
              </a:rPr>
              <a:t>W</a:t>
            </a:r>
            <a:r>
              <a:rPr lang="en-GB" sz="2000" smtClean="0">
                <a:solidFill>
                  <a:srgbClr val="18579B"/>
                </a:solidFill>
                <a:ea typeface="Arial" charset="0"/>
                <a:cs typeface="Arial" charset="0"/>
              </a:rPr>
              <a:t> bosons would become </a:t>
            </a:r>
            <a:r>
              <a:rPr lang="en-GB" sz="2000" b="1" smtClean="0">
                <a:solidFill>
                  <a:srgbClr val="18579B"/>
                </a:solidFill>
                <a:ea typeface="Arial" charset="0"/>
                <a:cs typeface="Arial" charset="0"/>
              </a:rPr>
              <a:t>strongly interacting particles at TeV scale</a:t>
            </a:r>
            <a:r>
              <a:rPr lang="en-GB" sz="2000" smtClean="0">
                <a:solidFill>
                  <a:srgbClr val="18579B"/>
                </a:solidFill>
                <a:ea typeface="Arial" charset="0"/>
                <a:cs typeface="Arial" charset="0"/>
              </a:rPr>
              <a:t>. </a:t>
            </a:r>
            <a:endParaRPr lang="en-GB" sz="2000" dirty="0" smtClean="0">
              <a:solidFill>
                <a:srgbClr val="18579B"/>
              </a:solidFill>
              <a:ea typeface="Arial" charset="0"/>
              <a:cs typeface="Arial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clrChange>
              <a:clrFrom>
                <a:srgbClr val="F9FFFF"/>
              </a:clrFrom>
              <a:clrTo>
                <a:srgbClr val="F9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55165"/>
            <a:ext cx="3733800" cy="1078369"/>
          </a:xfrm>
          <a:prstGeom prst="rect">
            <a:avLst/>
          </a:prstGeom>
          <a:effectLst/>
        </p:spPr>
      </p:pic>
      <p:sp>
        <p:nvSpPr>
          <p:cNvPr id="26" name="Text Box 95"/>
          <p:cNvSpPr txBox="1">
            <a:spLocks noChangeArrowheads="1"/>
          </p:cNvSpPr>
          <p:nvPr/>
        </p:nvSpPr>
        <p:spPr bwMode="auto">
          <a:xfrm>
            <a:off x="1524000" y="3722944"/>
            <a:ext cx="39624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kern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Fusion of longitudinally polarised </a:t>
            </a:r>
            <a:r>
              <a:rPr lang="en-GB" sz="1200" i="1" kern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</a:t>
            </a:r>
            <a:r>
              <a:rPr lang="en-GB" sz="1200" kern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 at the LHC  </a:t>
            </a:r>
            <a:endParaRPr lang="en-GB" sz="1200" kern="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304800" y="4163756"/>
            <a:ext cx="5181600" cy="10178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E12B0D"/>
                </a:solidFill>
                <a:ea typeface="Arial" charset="0"/>
                <a:cs typeface="Arial" charset="0"/>
              </a:rPr>
              <a:t>The growth of the scattering amplitude is cancelled at scale </a:t>
            </a:r>
            <a:r>
              <a:rPr lang="en-GB" sz="2000" i="1" dirty="0" smtClean="0">
                <a:solidFill>
                  <a:srgbClr val="E12B0D"/>
                </a:solidFill>
                <a:ea typeface="Arial" charset="0"/>
                <a:cs typeface="Arial" charset="0"/>
              </a:rPr>
              <a:t>M</a:t>
            </a:r>
            <a:r>
              <a:rPr lang="en-GB" sz="2000" baseline="-25000" dirty="0" smtClean="0">
                <a:solidFill>
                  <a:srgbClr val="E12B0D"/>
                </a:solidFill>
                <a:ea typeface="Arial" charset="0"/>
                <a:cs typeface="Arial" charset="0"/>
              </a:rPr>
              <a:t>SB</a:t>
            </a:r>
            <a:r>
              <a:rPr lang="en-GB" sz="2000" dirty="0" smtClean="0">
                <a:solidFill>
                  <a:srgbClr val="E12B0D"/>
                </a:solidFill>
                <a:ea typeface="Arial" charset="0"/>
                <a:cs typeface="Arial" charset="0"/>
              </a:rPr>
              <a:t> of </a:t>
            </a:r>
            <a:r>
              <a:rPr lang="en-GB" sz="2000" i="1" dirty="0" err="1" smtClean="0">
                <a:solidFill>
                  <a:srgbClr val="E12B0D"/>
                </a:solidFill>
                <a:ea typeface="Arial" charset="0"/>
                <a:cs typeface="Arial" charset="0"/>
              </a:rPr>
              <a:t>O</a:t>
            </a:r>
            <a:r>
              <a:rPr lang="en-GB" sz="2000" dirty="0" err="1" smtClean="0">
                <a:solidFill>
                  <a:srgbClr val="E12B0D"/>
                </a:solidFill>
                <a:ea typeface="Arial" charset="0"/>
                <a:cs typeface="Arial" charset="0"/>
              </a:rPr>
              <a:t>(TeV</a:t>
            </a:r>
            <a:r>
              <a:rPr lang="en-GB" sz="2000" dirty="0" smtClean="0">
                <a:solidFill>
                  <a:srgbClr val="E12B0D"/>
                </a:solidFill>
                <a:ea typeface="Arial" charset="0"/>
                <a:cs typeface="Arial" charset="0"/>
              </a:rPr>
              <a:t>) (</a:t>
            </a:r>
            <a:r>
              <a:rPr lang="en-GB" sz="2000" dirty="0" err="1" smtClean="0">
                <a:solidFill>
                  <a:srgbClr val="E12B0D"/>
                </a:solidFill>
                <a:ea typeface="Arial" charset="0"/>
                <a:cs typeface="Arial" charset="0"/>
              </a:rPr>
              <a:t>unitarity</a:t>
            </a:r>
            <a:r>
              <a:rPr lang="en-GB" sz="2000" dirty="0" smtClean="0">
                <a:solidFill>
                  <a:srgbClr val="E12B0D"/>
                </a:solidFill>
                <a:ea typeface="Arial" charset="0"/>
                <a:cs typeface="Arial" charset="0"/>
              </a:rPr>
              <a:t> limit) by exchange of new fields from </a:t>
            </a:r>
            <a:r>
              <a:rPr lang="en-GB" sz="2000" i="1" dirty="0" smtClean="0">
                <a:solidFill>
                  <a:srgbClr val="E12B0D"/>
                </a:solidFill>
                <a:latin typeface=""/>
                <a:ea typeface="Arial" charset="0"/>
                <a:cs typeface=""/>
              </a:rPr>
              <a:t>L</a:t>
            </a:r>
            <a:r>
              <a:rPr lang="en-GB" sz="2000" baseline="-25000" dirty="0" smtClean="0">
                <a:solidFill>
                  <a:srgbClr val="E12B0D"/>
                </a:solidFill>
                <a:ea typeface="Arial" charset="0"/>
                <a:cs typeface="Arial" charset="0"/>
              </a:rPr>
              <a:t>SB</a:t>
            </a:r>
            <a:r>
              <a:rPr lang="en-GB" sz="2000" dirty="0" smtClean="0">
                <a:solidFill>
                  <a:srgbClr val="E12B0D"/>
                </a:solidFill>
                <a:ea typeface="Arial" charset="0"/>
                <a:cs typeface="Arial" charset="0"/>
              </a:rPr>
              <a:t>  </a:t>
            </a:r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304800" y="5306756"/>
            <a:ext cx="4953000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The experimental signature could be strong </a:t>
            </a:r>
            <a:r>
              <a:rPr lang="en-GB" sz="2000" b="1" i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WW</a:t>
            </a:r>
            <a:r>
              <a:rPr lang="en-GB" sz="2000" b="1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resonances</a:t>
            </a:r>
          </a:p>
        </p:txBody>
      </p:sp>
      <p:grpSp>
        <p:nvGrpSpPr>
          <p:cNvPr id="2" name="Group 12"/>
          <p:cNvGrpSpPr/>
          <p:nvPr/>
        </p:nvGrpSpPr>
        <p:grpSpPr>
          <a:xfrm>
            <a:off x="5791200" y="2438400"/>
            <a:ext cx="3200400" cy="3372224"/>
            <a:chOff x="5791200" y="2590800"/>
            <a:chExt cx="3200400" cy="3372224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91200" y="2868355"/>
              <a:ext cx="3200400" cy="3094669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6187363" y="2590800"/>
              <a:ext cx="2681191" cy="246221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69000"/>
              </a:schemeClr>
            </a:solidFill>
            <a:effectLst>
              <a:outerShdw blurRad="152400" dist="38100" dir="2700000">
                <a:srgbClr val="000000">
                  <a:alpha val="16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i="1" dirty="0" smtClean="0">
                  <a:solidFill>
                    <a:srgbClr val="FFFFFF"/>
                  </a:solidFill>
                </a:rPr>
                <a:t>S. </a:t>
              </a:r>
              <a:r>
                <a:rPr lang="en-GB" sz="1000" i="1" dirty="0" err="1" smtClean="0">
                  <a:solidFill>
                    <a:srgbClr val="FFFFFF"/>
                  </a:solidFill>
                </a:rPr>
                <a:t>Allwood</a:t>
              </a:r>
              <a:r>
                <a:rPr lang="en-GB" sz="1000" i="1" dirty="0" smtClean="0">
                  <a:solidFill>
                    <a:srgbClr val="FFFFFF"/>
                  </a:solidFill>
                </a:rPr>
                <a:t>, thesis, Manchester U, 2006</a:t>
              </a:r>
              <a:endParaRPr lang="en-GB" sz="1000" i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0" y="914400"/>
            <a:ext cx="9144000" cy="54102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675656"/>
            <a:ext cx="9144000" cy="3184155"/>
          </a:xfrm>
          <a:prstGeom prst="rect">
            <a:avLst/>
          </a:prstGeom>
          <a:noFill/>
          <a:effectLst/>
        </p:spPr>
        <p:txBody>
          <a:bodyPr wrap="square" lIns="0" tIns="842400" rIns="0" bIns="878400" rtlCol="0" anchor="ctr" anchorCtr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E12B0D"/>
                </a:solidFill>
                <a:effectLst>
                  <a:glow rad="317500">
                    <a:prstClr val="white"/>
                  </a:glow>
                </a:effectLst>
              </a:rPr>
              <a:t>If the LHC does not find a Higgs boson, the study     of longitudinal gauge boson scattering is the key !</a:t>
            </a:r>
          </a:p>
          <a:p>
            <a:pPr algn="ctr">
              <a:spcBef>
                <a:spcPts val="1200"/>
              </a:spcBef>
            </a:pPr>
            <a:r>
              <a:rPr lang="en-US" sz="2800" b="1" dirty="0" smtClean="0">
                <a:solidFill>
                  <a:srgbClr val="E12B0D"/>
                </a:solidFill>
                <a:effectLst>
                  <a:glow rad="317500">
                    <a:prstClr val="white"/>
                  </a:glow>
                </a:effectLst>
              </a:rPr>
              <a:t>This requires large statistics </a:t>
            </a:r>
            <a:r>
              <a:rPr lang="en-US" sz="2800" b="1" dirty="0" err="1" smtClean="0">
                <a:solidFill>
                  <a:srgbClr val="E12B0D"/>
                </a:solidFill>
                <a:effectLst>
                  <a:glow rad="317500">
                    <a:prstClr val="white"/>
                  </a:glow>
                </a:effectLst>
                <a:sym typeface="Wingdings"/>
              </a:rPr>
              <a:t></a:t>
            </a:r>
            <a:r>
              <a:rPr lang="en-US" sz="2800" b="1" dirty="0" smtClean="0">
                <a:solidFill>
                  <a:srgbClr val="E12B0D"/>
                </a:solidFill>
                <a:effectLst>
                  <a:glow rad="317500">
                    <a:prstClr val="white"/>
                  </a:glow>
                </a:effectLst>
                <a:sym typeface="Wingdings"/>
              </a:rPr>
              <a:t> </a:t>
            </a:r>
            <a:r>
              <a:rPr lang="en-US" sz="2800" b="1" dirty="0" err="1" smtClean="0">
                <a:solidFill>
                  <a:srgbClr val="E12B0D"/>
                </a:solidFill>
                <a:effectLst>
                  <a:glow rad="317500">
                    <a:prstClr val="white"/>
                  </a:glow>
                </a:effectLst>
                <a:sym typeface="Wingdings"/>
              </a:rPr>
              <a:t>sLHC</a:t>
            </a:r>
            <a:endParaRPr lang="en-US" sz="2800" b="1" dirty="0" smtClean="0">
              <a:solidFill>
                <a:srgbClr val="E12B0D"/>
              </a:solidFill>
              <a:effectLst>
                <a:glow rad="317500">
                  <a:prstClr val="white"/>
                </a:glo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5651500" y="2176463"/>
            <a:ext cx="647700" cy="64770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>
                <a:solidFill>
                  <a:prstClr val="white"/>
                </a:solidFill>
                <a:latin typeface="Trebuchet MS"/>
                <a:cs typeface="Trebuchet MS"/>
              </a:rPr>
              <a:t>The Mass of the Scalar is Unprotected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0825" y="908050"/>
            <a:ext cx="8659813" cy="703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b="1" dirty="0">
                <a:solidFill>
                  <a:prstClr val="white"/>
                </a:solidFill>
                <a:ea typeface="Arial" charset="0"/>
                <a:cs typeface="Arial" charset="0"/>
              </a:rPr>
              <a:t>If a Higgs boson with mass &lt; 1 </a:t>
            </a:r>
            <a:r>
              <a:rPr lang="en-US" sz="1600" b="1" dirty="0" err="1">
                <a:solidFill>
                  <a:prstClr val="white"/>
                </a:solidFill>
                <a:ea typeface="Arial" charset="0"/>
                <a:cs typeface="Arial" charset="0"/>
              </a:rPr>
              <a:t>TeV</a:t>
            </a:r>
            <a:r>
              <a:rPr lang="en-US" sz="1600" b="1" dirty="0">
                <a:solidFill>
                  <a:prstClr val="white"/>
                </a:solidFill>
                <a:ea typeface="Arial" charset="0"/>
                <a:cs typeface="Arial" charset="0"/>
              </a:rPr>
              <a:t> is discovered, the Standard Model is complete !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ea typeface="Arial" charset="0"/>
                <a:cs typeface="Arial" charset="0"/>
              </a:rPr>
              <a:t>However, when computing radiative corrections to the bare Higgs mass a problem occurs:</a:t>
            </a:r>
            <a:endParaRPr lang="en-US" sz="1200" dirty="0">
              <a:solidFill>
                <a:prstClr val="white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473200" y="2479675"/>
            <a:ext cx="100965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128963" y="2479675"/>
            <a:ext cx="100965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2482850" y="2157413"/>
            <a:ext cx="647700" cy="64770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2736850" y="2174875"/>
          <a:ext cx="131763" cy="230188"/>
        </p:xfrm>
        <a:graphic>
          <a:graphicData uri="http://schemas.openxmlformats.org/presentationml/2006/ole">
            <p:oleObj spid="_x0000_s3130370" name="Equation" r:id="rId3" imgW="101600" imgH="177800" progId="Equation.DSMT4">
              <p:embed/>
            </p:oleObj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/>
        </p:nvGraphicFramePr>
        <p:xfrm>
          <a:off x="2732088" y="2517775"/>
          <a:ext cx="165100" cy="280988"/>
        </p:xfrm>
        <a:graphic>
          <a:graphicData uri="http://schemas.openxmlformats.org/presentationml/2006/ole">
            <p:oleObj spid="_x0000_s3130371" name="Equation" r:id="rId4" imgW="127000" imgH="215900" progId="Equation.DSMT4">
              <p:embed/>
            </p:oleObj>
          </a:graphicData>
        </a:graphic>
      </p:graphicFrame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3097213" y="2439988"/>
            <a:ext cx="71437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>
            <a:off x="2443163" y="2439988"/>
            <a:ext cx="71437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4616450" y="2817813"/>
            <a:ext cx="2690813" cy="22225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Oval 13"/>
          <p:cNvSpPr>
            <a:spLocks noChangeArrowheads="1"/>
          </p:cNvSpPr>
          <p:nvPr/>
        </p:nvSpPr>
        <p:spPr bwMode="auto">
          <a:xfrm>
            <a:off x="5934075" y="2784475"/>
            <a:ext cx="71438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6" name="Object 14"/>
          <p:cNvGraphicFramePr>
            <a:graphicFrameLocks noChangeAspect="1"/>
          </p:cNvGraphicFramePr>
          <p:nvPr/>
        </p:nvGraphicFramePr>
        <p:xfrm>
          <a:off x="1833563" y="2203450"/>
          <a:ext cx="214312" cy="214313"/>
        </p:xfrm>
        <a:graphic>
          <a:graphicData uri="http://schemas.openxmlformats.org/presentationml/2006/ole">
            <p:oleObj spid="_x0000_s3130372" name="Equation" r:id="rId5" imgW="165100" imgH="165100" progId="Equation.DSMT4">
              <p:embed/>
            </p:oleObj>
          </a:graphicData>
        </a:graphic>
      </p:graphicFrame>
      <p:graphicFrame>
        <p:nvGraphicFramePr>
          <p:cNvPr id="17" name="Object 15"/>
          <p:cNvGraphicFramePr>
            <a:graphicFrameLocks noChangeAspect="1"/>
          </p:cNvGraphicFramePr>
          <p:nvPr/>
        </p:nvGraphicFramePr>
        <p:xfrm>
          <a:off x="3563938" y="2201863"/>
          <a:ext cx="214312" cy="214312"/>
        </p:xfrm>
        <a:graphic>
          <a:graphicData uri="http://schemas.openxmlformats.org/presentationml/2006/ole">
            <p:oleObj spid="_x0000_s3130373" name="Equation" r:id="rId6" imgW="165100" imgH="165100" progId="Equation.DSMT4">
              <p:embed/>
            </p:oleObj>
          </a:graphicData>
        </a:graphic>
      </p:graphicFrame>
      <p:graphicFrame>
        <p:nvGraphicFramePr>
          <p:cNvPr id="18" name="Object 16"/>
          <p:cNvGraphicFramePr>
            <a:graphicFrameLocks noChangeAspect="1"/>
          </p:cNvGraphicFramePr>
          <p:nvPr/>
        </p:nvGraphicFramePr>
        <p:xfrm>
          <a:off x="5076825" y="2530475"/>
          <a:ext cx="214313" cy="214313"/>
        </p:xfrm>
        <a:graphic>
          <a:graphicData uri="http://schemas.openxmlformats.org/presentationml/2006/ole">
            <p:oleObj spid="_x0000_s3130374" name="Equation" r:id="rId7" imgW="165100" imgH="165100" progId="Equation.DSMT4">
              <p:embed/>
            </p:oleObj>
          </a:graphicData>
        </a:graphic>
      </p:graphicFrame>
      <p:graphicFrame>
        <p:nvGraphicFramePr>
          <p:cNvPr id="19" name="Object 17"/>
          <p:cNvGraphicFramePr>
            <a:graphicFrameLocks noChangeAspect="1"/>
          </p:cNvGraphicFramePr>
          <p:nvPr/>
        </p:nvGraphicFramePr>
        <p:xfrm>
          <a:off x="6657975" y="2528888"/>
          <a:ext cx="214313" cy="214312"/>
        </p:xfrm>
        <a:graphic>
          <a:graphicData uri="http://schemas.openxmlformats.org/presentationml/2006/ole">
            <p:oleObj spid="_x0000_s3130375" name="Equation" r:id="rId8" imgW="165100" imgH="165100" progId="Equation.DSMT4">
              <p:embed/>
            </p:oleObj>
          </a:graphicData>
        </a:graphic>
      </p:graphicFrame>
      <p:graphicFrame>
        <p:nvGraphicFramePr>
          <p:cNvPr id="20" name="Object 18"/>
          <p:cNvGraphicFramePr>
            <a:graphicFrameLocks noChangeAspect="1"/>
          </p:cNvGraphicFramePr>
          <p:nvPr/>
        </p:nvGraphicFramePr>
        <p:xfrm>
          <a:off x="5581650" y="1900238"/>
          <a:ext cx="825500" cy="263525"/>
        </p:xfrm>
        <a:graphic>
          <a:graphicData uri="http://schemas.openxmlformats.org/presentationml/2006/ole">
            <p:oleObj spid="_x0000_s3130376" name="Equation" r:id="rId9" imgW="635000" imgH="203200" progId="Equation.DSMT4">
              <p:embed/>
            </p:oleObj>
          </a:graphicData>
        </a:graphic>
      </p:graphicFrame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1258888" y="1843088"/>
            <a:ext cx="6264275" cy="1152525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7164388" y="2428875"/>
            <a:ext cx="1389062" cy="63976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1200">
                <a:solidFill>
                  <a:prstClr val="white"/>
                </a:solidFill>
                <a:ea typeface="Arial" charset="0"/>
                <a:cs typeface="Arial" charset="0"/>
              </a:rPr>
              <a:t>	Higgs radiative corrections</a:t>
            </a:r>
            <a:endParaRPr lang="fr-FR" sz="120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23" name="AutoShape 21"/>
          <p:cNvSpPr>
            <a:spLocks/>
          </p:cNvSpPr>
          <p:nvPr/>
        </p:nvSpPr>
        <p:spPr bwMode="auto">
          <a:xfrm rot="16200000">
            <a:off x="4861719" y="3264694"/>
            <a:ext cx="142875" cy="1439863"/>
          </a:xfrm>
          <a:prstGeom prst="leftBrace">
            <a:avLst>
              <a:gd name="adj1" fmla="val 83982"/>
              <a:gd name="adj2" fmla="val 50000"/>
            </a:avLst>
          </a:prstGeom>
          <a:noFill/>
          <a:ln w="3175">
            <a:solidFill>
              <a:srgbClr val="FF7575"/>
            </a:solidFill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3854450" y="4017963"/>
            <a:ext cx="2251075" cy="27463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1200">
                <a:solidFill>
                  <a:srgbClr val="FF7575"/>
                </a:solidFill>
                <a:ea typeface="Arial" charset="0"/>
                <a:cs typeface="Arial" charset="0"/>
              </a:rPr>
              <a:t>Integral quadratically divergent</a:t>
            </a:r>
            <a:endParaRPr lang="fr-FR" sz="1200">
              <a:solidFill>
                <a:srgbClr val="FF7575"/>
              </a:solidFill>
              <a:ea typeface="Arial" charset="0"/>
              <a:cs typeface="Arial" charset="0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709613" y="3214690"/>
            <a:ext cx="7540625" cy="774701"/>
            <a:chOff x="447" y="2116"/>
            <a:chExt cx="4750" cy="488"/>
          </a:xfrm>
        </p:grpSpPr>
        <p:graphicFrame>
          <p:nvGraphicFramePr>
            <p:cNvPr id="26" name="Object 24"/>
            <p:cNvGraphicFramePr>
              <a:graphicFrameLocks noChangeAspect="1"/>
            </p:cNvGraphicFramePr>
            <p:nvPr/>
          </p:nvGraphicFramePr>
          <p:xfrm>
            <a:off x="859" y="2220"/>
            <a:ext cx="811" cy="208"/>
          </p:xfrm>
          <a:graphic>
            <a:graphicData uri="http://schemas.openxmlformats.org/presentationml/2006/ole">
              <p:oleObj spid="_x0000_s3130377" name="Equation" r:id="rId10" imgW="990600" imgH="254000" progId="Equation.DSMT4">
                <p:embed/>
              </p:oleObj>
            </a:graphicData>
          </a:graphic>
        </p:graphicFrame>
        <p:graphicFrame>
          <p:nvGraphicFramePr>
            <p:cNvPr id="27" name="Object 25"/>
            <p:cNvGraphicFramePr>
              <a:graphicFrameLocks noChangeAspect="1"/>
            </p:cNvGraphicFramePr>
            <p:nvPr/>
          </p:nvGraphicFramePr>
          <p:xfrm>
            <a:off x="2308" y="2116"/>
            <a:ext cx="2889" cy="488"/>
          </p:xfrm>
          <a:graphic>
            <a:graphicData uri="http://schemas.openxmlformats.org/presentationml/2006/ole">
              <p:oleObj spid="_x0000_s3130378" name="Equation" r:id="rId11" imgW="3530600" imgH="596900" progId="Equation.DSMT4">
                <p:embed/>
              </p:oleObj>
            </a:graphicData>
          </a:graphic>
        </p:graphicFrame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1763" y="2225"/>
              <a:ext cx="451" cy="19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US" sz="1400">
                  <a:solidFill>
                    <a:prstClr val="white"/>
                  </a:solidFill>
                  <a:ea typeface="Arial" charset="0"/>
                  <a:cs typeface="Arial" charset="0"/>
                </a:rPr>
                <a:t>where:</a:t>
              </a:r>
              <a:endParaRPr lang="fr-FR" sz="140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29" name="AutoShape 27"/>
            <p:cNvSpPr>
              <a:spLocks noChangeArrowheads="1"/>
            </p:cNvSpPr>
            <p:nvPr/>
          </p:nvSpPr>
          <p:spPr bwMode="auto">
            <a:xfrm>
              <a:off x="447" y="2265"/>
              <a:ext cx="282" cy="108"/>
            </a:xfrm>
            <a:custGeom>
              <a:avLst/>
              <a:gdLst>
                <a:gd name="G0" fmla="+- 14600 0 0"/>
                <a:gd name="G1" fmla="+- 5727 0 0"/>
                <a:gd name="G2" fmla="+- 21600 0 5727"/>
                <a:gd name="G3" fmla="+- 10800 0 5727"/>
                <a:gd name="G4" fmla="+- 21600 0 14600"/>
                <a:gd name="G5" fmla="*/ G4 G3 10800"/>
                <a:gd name="G6" fmla="+- 21600 0 G5"/>
                <a:gd name="T0" fmla="*/ 14600 w 21600"/>
                <a:gd name="T1" fmla="*/ 0 h 21600"/>
                <a:gd name="T2" fmla="*/ 0 w 21600"/>
                <a:gd name="T3" fmla="*/ 10800 h 21600"/>
                <a:gd name="T4" fmla="*/ 146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4600" y="0"/>
                  </a:moveTo>
                  <a:lnTo>
                    <a:pt x="14600" y="5727"/>
                  </a:lnTo>
                  <a:lnTo>
                    <a:pt x="3375" y="5727"/>
                  </a:lnTo>
                  <a:lnTo>
                    <a:pt x="3375" y="15873"/>
                  </a:lnTo>
                  <a:lnTo>
                    <a:pt x="14600" y="15873"/>
                  </a:lnTo>
                  <a:lnTo>
                    <a:pt x="146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727"/>
                  </a:moveTo>
                  <a:lnTo>
                    <a:pt x="1350" y="15873"/>
                  </a:lnTo>
                  <a:lnTo>
                    <a:pt x="2700" y="15873"/>
                  </a:lnTo>
                  <a:lnTo>
                    <a:pt x="2700" y="5727"/>
                  </a:lnTo>
                  <a:close/>
                </a:path>
                <a:path w="21600" h="21600">
                  <a:moveTo>
                    <a:pt x="0" y="5727"/>
                  </a:moveTo>
                  <a:lnTo>
                    <a:pt x="0" y="15873"/>
                  </a:lnTo>
                  <a:lnTo>
                    <a:pt x="675" y="15873"/>
                  </a:lnTo>
                  <a:lnTo>
                    <a:pt x="675" y="5727"/>
                  </a:lnTo>
                  <a:close/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250825" y="4437063"/>
            <a:ext cx="8893175" cy="1069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ea typeface="Arial" charset="0"/>
                <a:cs typeface="Arial" charset="0"/>
              </a:rPr>
              <a:t>The cut-off sets the scale where new particles and physical laws must come in 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ea typeface="Arial" charset="0"/>
                <a:cs typeface="Arial" charset="0"/>
              </a:rPr>
              <a:t>Above the EW scale we only know of two scales: GUT (~10</a:t>
            </a:r>
            <a:r>
              <a:rPr lang="en-US" sz="1600" baseline="30000" dirty="0">
                <a:solidFill>
                  <a:prstClr val="white"/>
                </a:solidFill>
                <a:ea typeface="Arial" charset="0"/>
                <a:cs typeface="Arial" charset="0"/>
              </a:rPr>
              <a:t>16</a:t>
            </a:r>
            <a:r>
              <a:rPr lang="en-US" sz="1600" dirty="0">
                <a:solidFill>
                  <a:prstClr val="white"/>
                </a:solidFill>
                <a:ea typeface="Arial" charset="0"/>
                <a:cs typeface="Arial" charset="0"/>
              </a:rPr>
              <a:t> GeV) and Planck (~10</a:t>
            </a:r>
            <a:r>
              <a:rPr lang="en-US" sz="1600" baseline="30000" dirty="0">
                <a:solidFill>
                  <a:prstClr val="white"/>
                </a:solidFill>
                <a:ea typeface="Arial" charset="0"/>
                <a:cs typeface="Arial" charset="0"/>
              </a:rPr>
              <a:t>19</a:t>
            </a:r>
            <a:r>
              <a:rPr lang="en-US" sz="1600" dirty="0">
                <a:solidFill>
                  <a:prstClr val="white"/>
                </a:solidFill>
                <a:ea typeface="Arial" charset="0"/>
                <a:cs typeface="Arial" charset="0"/>
              </a:rPr>
              <a:t> GeV)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ea typeface="Arial" charset="0"/>
                <a:cs typeface="Arial" charset="0"/>
              </a:rPr>
              <a:t>Such a cut-off would require an incredible amount of </a:t>
            </a:r>
            <a:r>
              <a:rPr lang="en-US" sz="1600" dirty="0" err="1">
                <a:solidFill>
                  <a:prstClr val="white"/>
                </a:solidFill>
                <a:ea typeface="Arial" charset="0"/>
                <a:cs typeface="Arial" charset="0"/>
              </a:rPr>
              <a:t>finetuning</a:t>
            </a:r>
            <a:r>
              <a:rPr lang="en-US" sz="1600" dirty="0">
                <a:solidFill>
                  <a:prstClr val="white"/>
                </a:solidFill>
                <a:ea typeface="Arial" charset="0"/>
                <a:cs typeface="Arial" charset="0"/>
              </a:rPr>
              <a:t> to keep </a:t>
            </a:r>
            <a:r>
              <a:rPr lang="en-US" sz="1600" i="1" dirty="0" err="1">
                <a:solidFill>
                  <a:prstClr val="white"/>
                </a:solidFill>
                <a:ea typeface="Arial" charset="0"/>
                <a:cs typeface="Arial" charset="0"/>
              </a:rPr>
              <a:t>m</a:t>
            </a:r>
            <a:r>
              <a:rPr lang="en-US" sz="1600" i="1" baseline="-25000" dirty="0" err="1">
                <a:solidFill>
                  <a:prstClr val="white"/>
                </a:solidFill>
                <a:ea typeface="Arial" charset="0"/>
                <a:cs typeface="Arial" charset="0"/>
              </a:rPr>
              <a:t>H</a:t>
            </a:r>
            <a:r>
              <a:rPr lang="en-US" sz="1600" dirty="0">
                <a:solidFill>
                  <a:prstClr val="white"/>
                </a:solidFill>
                <a:ea typeface="Arial" charset="0"/>
                <a:cs typeface="Arial" charset="0"/>
              </a:rPr>
              <a:t> light and stable</a:t>
            </a:r>
            <a:endParaRPr lang="en-US" sz="16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graphicFrame>
        <p:nvGraphicFramePr>
          <p:cNvPr id="31" name="Object 29"/>
          <p:cNvGraphicFramePr>
            <a:graphicFrameLocks noChangeAspect="1"/>
          </p:cNvGraphicFramePr>
          <p:nvPr/>
        </p:nvGraphicFramePr>
        <p:xfrm>
          <a:off x="3041650" y="5610225"/>
          <a:ext cx="2967038" cy="577850"/>
        </p:xfrm>
        <a:graphic>
          <a:graphicData uri="http://schemas.openxmlformats.org/presentationml/2006/ole">
            <p:oleObj spid="_x0000_s3130379" name="Equation" r:id="rId12" imgW="2286000" imgH="444500" progId="Equation.DSMT4">
              <p:embed/>
            </p:oleObj>
          </a:graphicData>
        </a:graphic>
      </p:graphicFrame>
      <p:sp>
        <p:nvSpPr>
          <p:cNvPr id="32" name="Rectangle 30"/>
          <p:cNvSpPr>
            <a:spLocks noChangeArrowheads="1"/>
          </p:cNvSpPr>
          <p:nvPr/>
        </p:nvSpPr>
        <p:spPr bwMode="auto">
          <a:xfrm>
            <a:off x="6011863" y="3149600"/>
            <a:ext cx="2736850" cy="8651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30" grpId="0"/>
      <p:bldP spid="32" grpId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-1" y="115888"/>
            <a:ext cx="9144001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>
                <a:solidFill>
                  <a:prstClr val="white"/>
                </a:solidFill>
                <a:latin typeface="Trebuchet MS"/>
                <a:cs typeface="Trebuchet MS"/>
              </a:rPr>
              <a:t>The </a:t>
            </a:r>
            <a:r>
              <a:rPr lang="en-US" sz="3200" dirty="0" smtClean="0">
                <a:solidFill>
                  <a:prstClr val="white"/>
                </a:solidFill>
                <a:latin typeface="Trebuchet MS"/>
                <a:cs typeface="Trebuchet MS"/>
              </a:rPr>
              <a:t>“Gauge Hierarchy Problem”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4" name="Text Box 3"/>
          <p:cNvSpPr txBox="1">
            <a:spLocks noChangeArrowheads="1"/>
          </p:cNvSpPr>
          <p:nvPr/>
        </p:nvSpPr>
        <p:spPr bwMode="auto">
          <a:xfrm>
            <a:off x="250825" y="1543050"/>
            <a:ext cx="8740775" cy="1704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…denotes this </a:t>
            </a:r>
            <a:r>
              <a:rPr lang="en-US" sz="1600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finetuning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of parameters, and the strong dependence of physics at the weak scale on the physics at (presumably) much higher scale.</a:t>
            </a:r>
          </a:p>
          <a:p>
            <a:pPr marL="342900" indent="-342900">
              <a:lnSpc>
                <a:spcPct val="130000"/>
              </a:lnSpc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If the Higgs radiative corrections are cut off at the scale of gravity, why is the scale of electroweak symmetry breaking so different from the scale of gravity? Why is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i="1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i="1" baseline="-250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W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i="1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baseline="-25000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Pl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?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Equivalently, why is gravity so weak?</a:t>
            </a:r>
          </a:p>
        </p:txBody>
      </p:sp>
      <p:graphicFrame>
        <p:nvGraphicFramePr>
          <p:cNvPr id="35" name="Object 4"/>
          <p:cNvGraphicFramePr>
            <a:graphicFrameLocks noChangeAspect="1"/>
          </p:cNvGraphicFramePr>
          <p:nvPr/>
        </p:nvGraphicFramePr>
        <p:xfrm>
          <a:off x="4308475" y="2816754"/>
          <a:ext cx="2343150" cy="658812"/>
        </p:xfrm>
        <a:graphic>
          <a:graphicData uri="http://schemas.openxmlformats.org/presentationml/2006/ole">
            <p:oleObj spid="_x0000_s3863554" name="Equation" r:id="rId3" imgW="1803400" imgH="508000" progId="Equation.DSMT4">
              <p:embed/>
            </p:oleObj>
          </a:graphicData>
        </a:graphic>
      </p:graphicFrame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242888" y="3735388"/>
            <a:ext cx="8901112" cy="267765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CCFFCC"/>
                </a:solidFill>
                <a:latin typeface="Trebuchet MS"/>
                <a:ea typeface="Arial" charset="0"/>
                <a:cs typeface="Trebuchet MS"/>
              </a:rPr>
              <a:t>Ultimately, the missing protection of the scalar Higgs boson mass is related to the </a:t>
            </a:r>
            <a:r>
              <a:rPr lang="en-US" sz="1600" b="1" dirty="0" smtClean="0">
                <a:solidFill>
                  <a:srgbClr val="CCFFCC"/>
                </a:solidFill>
                <a:latin typeface="Trebuchet MS"/>
                <a:ea typeface="Arial" charset="0"/>
                <a:cs typeface="Trebuchet MS"/>
              </a:rPr>
              <a:t>absence of a symmetry principle</a:t>
            </a:r>
            <a:r>
              <a:rPr lang="en-US" sz="1600" dirty="0" smtClean="0">
                <a:solidFill>
                  <a:srgbClr val="CCFFCC"/>
                </a:solidFill>
                <a:latin typeface="Trebuchet MS"/>
                <a:ea typeface="Arial" charset="0"/>
                <a:cs typeface="Trebuchet MS"/>
              </a:rPr>
              <a:t>. Indeed, setting the Higgs mass to zero in the SM </a:t>
            </a:r>
            <a:r>
              <a:rPr lang="en-US" sz="1600" dirty="0" err="1" smtClean="0">
                <a:solidFill>
                  <a:srgbClr val="CCFFCC"/>
                </a:solidFill>
                <a:latin typeface="Trebuchet MS"/>
                <a:ea typeface="Arial" charset="0"/>
                <a:cs typeface="Trebuchet MS"/>
              </a:rPr>
              <a:t>Lagrangian</a:t>
            </a:r>
            <a:r>
              <a:rPr lang="en-US" sz="1600" dirty="0" smtClean="0">
                <a:solidFill>
                  <a:srgbClr val="CCFFCC"/>
                </a:solidFill>
                <a:latin typeface="Trebuchet MS"/>
                <a:ea typeface="Arial" charset="0"/>
                <a:cs typeface="Trebuchet MS"/>
              </a:rPr>
              <a:t>, </a:t>
            </a:r>
            <a:r>
              <a:rPr lang="en-US" sz="1600" b="1" dirty="0" smtClean="0">
                <a:solidFill>
                  <a:srgbClr val="CCFFCC"/>
                </a:solidFill>
                <a:latin typeface="Trebuchet MS"/>
                <a:ea typeface="Arial" charset="0"/>
                <a:cs typeface="Trebuchet MS"/>
              </a:rPr>
              <a:t>does not restore any symmetry in the model</a:t>
            </a:r>
            <a:r>
              <a:rPr lang="en-US" sz="1600" dirty="0" smtClean="0">
                <a:solidFill>
                  <a:srgbClr val="CCFFCC"/>
                </a:solidFill>
                <a:latin typeface="Trebuchet MS"/>
                <a:ea typeface="Arial" charset="0"/>
                <a:cs typeface="Trebuchet MS"/>
              </a:rPr>
              <a:t>.</a:t>
            </a:r>
          </a:p>
          <a:p>
            <a:pPr marL="444500" indent="-444500">
              <a:spcBef>
                <a:spcPct val="50000"/>
              </a:spcBef>
            </a:pPr>
            <a:r>
              <a:rPr lang="en-US" sz="1600" dirty="0" smtClean="0">
                <a:solidFill>
                  <a:srgbClr val="66CCFF"/>
                </a:solidFill>
                <a:latin typeface="Trebuchet MS"/>
                <a:ea typeface="Arial" charset="0"/>
                <a:cs typeface="Trebuchet MS"/>
              </a:rPr>
              <a:t>	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New physics models should address this. </a:t>
            </a:r>
            <a:r>
              <a:rPr lang="en-US" sz="1600" b="1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Supersymmetry 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for example offers the feature that 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fermionic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and 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bosonic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d.o.f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. 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consipire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to cancel the quadratic loop divergences, when the symmetry is exact</a:t>
            </a:r>
          </a:p>
          <a:p>
            <a:pPr marL="444500" indent="-444500">
              <a:spcBef>
                <a:spcPct val="50000"/>
              </a:spcBef>
            </a:pPr>
            <a:r>
              <a:rPr lang="en-US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	Other models, like the </a:t>
            </a:r>
            <a:r>
              <a:rPr lang="en-US" sz="1600" b="1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Little Higgs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, interpret the Higgs as Goldstone boson of some approximate symmetry. </a:t>
            </a:r>
          </a:p>
          <a:p>
            <a:pPr marL="444500" indent="-444500">
              <a:spcBef>
                <a:spcPct val="50000"/>
              </a:spcBef>
            </a:pPr>
            <a:r>
              <a:rPr lang="en-US" sz="1600" dirty="0" smtClean="0">
                <a:solidFill>
                  <a:srgbClr val="FFFF00"/>
                </a:solidFill>
                <a:latin typeface="Trebuchet MS"/>
                <a:ea typeface="Arial" charset="0"/>
                <a:cs typeface="Trebuchet MS"/>
              </a:rPr>
              <a:t>	</a:t>
            </a:r>
            <a:r>
              <a:rPr lang="en-US" sz="1600" dirty="0" err="1" smtClean="0">
                <a:solidFill>
                  <a:srgbClr val="FFFF00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FFFF00"/>
                </a:solidFill>
                <a:latin typeface="Trebuchet MS"/>
                <a:ea typeface="Arial" charset="0"/>
                <a:cs typeface="Trebuchet MS"/>
                <a:sym typeface="Wingdings"/>
              </a:rPr>
              <a:t> </a:t>
            </a:r>
            <a:r>
              <a:rPr lang="en-US" sz="1600" i="1" dirty="0" smtClean="0">
                <a:solidFill>
                  <a:srgbClr val="FFFF00"/>
                </a:solidFill>
                <a:latin typeface="Trebuchet MS"/>
                <a:ea typeface="Arial" charset="0"/>
                <a:cs typeface="Trebuchet MS"/>
                <a:sym typeface="Wingdings"/>
              </a:rPr>
              <a:t>M</a:t>
            </a:r>
            <a:r>
              <a:rPr lang="en-US" sz="1600" i="1" baseline="-25000" dirty="0" smtClean="0">
                <a:solidFill>
                  <a:srgbClr val="FFFF00"/>
                </a:solidFill>
                <a:latin typeface="Trebuchet MS"/>
                <a:ea typeface="Arial" charset="0"/>
                <a:cs typeface="Trebuchet MS"/>
                <a:sym typeface="Wingdings"/>
              </a:rPr>
              <a:t>H</a:t>
            </a:r>
            <a:r>
              <a:rPr lang="en-US" sz="1600" dirty="0" smtClean="0">
                <a:solidFill>
                  <a:srgbClr val="FFFF00"/>
                </a:solidFill>
                <a:latin typeface="Trebuchet MS"/>
                <a:ea typeface="Arial" charset="0"/>
                <a:cs typeface="Trebuchet MS"/>
                <a:sym typeface="Wingdings"/>
              </a:rPr>
              <a:t> becomes a deviation from some exact symmetry, and thus is </a:t>
            </a:r>
            <a:r>
              <a:rPr lang="en-US" sz="1600" b="1" dirty="0" smtClean="0">
                <a:solidFill>
                  <a:srgbClr val="FFFF00"/>
                </a:solidFill>
                <a:latin typeface="Trebuchet MS"/>
                <a:ea typeface="Arial" charset="0"/>
                <a:cs typeface="Trebuchet MS"/>
                <a:sym typeface="Wingdings"/>
              </a:rPr>
              <a:t>intrinsically small </a:t>
            </a:r>
            <a:r>
              <a:rPr lang="en-US" sz="1600" dirty="0" smtClean="0">
                <a:solidFill>
                  <a:srgbClr val="FFFF00"/>
                </a:solidFill>
                <a:latin typeface="Trebuchet MS"/>
                <a:ea typeface="Arial" charset="0"/>
                <a:cs typeface="Trebuchet MS"/>
                <a:sym typeface="Wingdings"/>
              </a:rPr>
              <a:t>!</a:t>
            </a:r>
            <a:endParaRPr lang="fr-FR" sz="1600" dirty="0">
              <a:solidFill>
                <a:srgbClr val="FFFF00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8" name="Text Box 7"/>
          <p:cNvSpPr txBox="1">
            <a:spLocks noChangeArrowheads="1"/>
          </p:cNvSpPr>
          <p:nvPr/>
        </p:nvSpPr>
        <p:spPr bwMode="auto">
          <a:xfrm>
            <a:off x="242888" y="937151"/>
            <a:ext cx="4723995" cy="46166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dirty="0">
                <a:solidFill>
                  <a:srgbClr val="FFFF66"/>
                </a:solidFill>
                <a:latin typeface="Trebuchet MS"/>
                <a:ea typeface="Arial" charset="0"/>
                <a:cs typeface="Trebuchet MS"/>
              </a:rPr>
              <a:t>The Gauge Hierarchy Problem…</a:t>
            </a:r>
            <a:endParaRPr lang="fr-FR" dirty="0">
              <a:solidFill>
                <a:srgbClr val="FFFF66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5651500" y="2176463"/>
            <a:ext cx="647700" cy="64770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>
                <a:solidFill>
                  <a:prstClr val="white"/>
                </a:solidFill>
                <a:latin typeface="Trebuchet MS"/>
                <a:cs typeface="Trebuchet MS"/>
              </a:rPr>
              <a:t>The Mass of the Scalar is Unprotected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0825" y="908050"/>
            <a:ext cx="8659813" cy="703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b="1">
                <a:solidFill>
                  <a:prstClr val="white"/>
                </a:solidFill>
                <a:ea typeface="Arial" charset="0"/>
                <a:cs typeface="Arial" charset="0"/>
              </a:rPr>
              <a:t>If a Higgs boson with mass &lt; 1 TeV is discovered, the Standard Model is complete !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>
                <a:solidFill>
                  <a:prstClr val="white"/>
                </a:solidFill>
                <a:ea typeface="Arial" charset="0"/>
                <a:cs typeface="Arial" charset="0"/>
              </a:rPr>
              <a:t>However, when computing radiative corrections to the bare Higgs mass a problem occurs:</a:t>
            </a:r>
            <a:endParaRPr lang="en-US" sz="1200">
              <a:solidFill>
                <a:prstClr val="white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473200" y="2479675"/>
            <a:ext cx="100965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128963" y="2479675"/>
            <a:ext cx="100965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2482850" y="2157413"/>
            <a:ext cx="647700" cy="64770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2736850" y="2174875"/>
          <a:ext cx="131763" cy="230188"/>
        </p:xfrm>
        <a:graphic>
          <a:graphicData uri="http://schemas.openxmlformats.org/presentationml/2006/ole">
            <p:oleObj spid="_x0000_s3131394" name="Equation" r:id="rId3" imgW="101600" imgH="177800" progId="Equation.DSMT4">
              <p:embed/>
            </p:oleObj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/>
        </p:nvGraphicFramePr>
        <p:xfrm>
          <a:off x="2732088" y="2517775"/>
          <a:ext cx="165100" cy="280988"/>
        </p:xfrm>
        <a:graphic>
          <a:graphicData uri="http://schemas.openxmlformats.org/presentationml/2006/ole">
            <p:oleObj spid="_x0000_s3131395" name="Equation" r:id="rId4" imgW="127000" imgH="215900" progId="Equation.DSMT4">
              <p:embed/>
            </p:oleObj>
          </a:graphicData>
        </a:graphic>
      </p:graphicFrame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3097213" y="2439988"/>
            <a:ext cx="71437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>
            <a:off x="2443163" y="2439988"/>
            <a:ext cx="71437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4616450" y="2817813"/>
            <a:ext cx="2690813" cy="22225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Oval 13"/>
          <p:cNvSpPr>
            <a:spLocks noChangeArrowheads="1"/>
          </p:cNvSpPr>
          <p:nvPr/>
        </p:nvSpPr>
        <p:spPr bwMode="auto">
          <a:xfrm>
            <a:off x="5934075" y="2784475"/>
            <a:ext cx="71438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6" name="Object 14"/>
          <p:cNvGraphicFramePr>
            <a:graphicFrameLocks noChangeAspect="1"/>
          </p:cNvGraphicFramePr>
          <p:nvPr/>
        </p:nvGraphicFramePr>
        <p:xfrm>
          <a:off x="1833563" y="2203450"/>
          <a:ext cx="214312" cy="214313"/>
        </p:xfrm>
        <a:graphic>
          <a:graphicData uri="http://schemas.openxmlformats.org/presentationml/2006/ole">
            <p:oleObj spid="_x0000_s3131396" name="Equation" r:id="rId5" imgW="165100" imgH="165100" progId="Equation.DSMT4">
              <p:embed/>
            </p:oleObj>
          </a:graphicData>
        </a:graphic>
      </p:graphicFrame>
      <p:graphicFrame>
        <p:nvGraphicFramePr>
          <p:cNvPr id="17" name="Object 15"/>
          <p:cNvGraphicFramePr>
            <a:graphicFrameLocks noChangeAspect="1"/>
          </p:cNvGraphicFramePr>
          <p:nvPr/>
        </p:nvGraphicFramePr>
        <p:xfrm>
          <a:off x="3563938" y="2201863"/>
          <a:ext cx="214312" cy="214312"/>
        </p:xfrm>
        <a:graphic>
          <a:graphicData uri="http://schemas.openxmlformats.org/presentationml/2006/ole">
            <p:oleObj spid="_x0000_s3131397" name="Equation" r:id="rId6" imgW="165100" imgH="165100" progId="Equation.DSMT4">
              <p:embed/>
            </p:oleObj>
          </a:graphicData>
        </a:graphic>
      </p:graphicFrame>
      <p:graphicFrame>
        <p:nvGraphicFramePr>
          <p:cNvPr id="18" name="Object 16"/>
          <p:cNvGraphicFramePr>
            <a:graphicFrameLocks noChangeAspect="1"/>
          </p:cNvGraphicFramePr>
          <p:nvPr/>
        </p:nvGraphicFramePr>
        <p:xfrm>
          <a:off x="5076825" y="2530475"/>
          <a:ext cx="214313" cy="214313"/>
        </p:xfrm>
        <a:graphic>
          <a:graphicData uri="http://schemas.openxmlformats.org/presentationml/2006/ole">
            <p:oleObj spid="_x0000_s3131398" name="Equation" r:id="rId7" imgW="165100" imgH="165100" progId="Equation.DSMT4">
              <p:embed/>
            </p:oleObj>
          </a:graphicData>
        </a:graphic>
      </p:graphicFrame>
      <p:graphicFrame>
        <p:nvGraphicFramePr>
          <p:cNvPr id="19" name="Object 17"/>
          <p:cNvGraphicFramePr>
            <a:graphicFrameLocks noChangeAspect="1"/>
          </p:cNvGraphicFramePr>
          <p:nvPr/>
        </p:nvGraphicFramePr>
        <p:xfrm>
          <a:off x="6657975" y="2528888"/>
          <a:ext cx="214313" cy="214312"/>
        </p:xfrm>
        <a:graphic>
          <a:graphicData uri="http://schemas.openxmlformats.org/presentationml/2006/ole">
            <p:oleObj spid="_x0000_s3131399" name="Equation" r:id="rId8" imgW="165100" imgH="165100" progId="Equation.DSMT4">
              <p:embed/>
            </p:oleObj>
          </a:graphicData>
        </a:graphic>
      </p:graphicFrame>
      <p:graphicFrame>
        <p:nvGraphicFramePr>
          <p:cNvPr id="20" name="Object 18"/>
          <p:cNvGraphicFramePr>
            <a:graphicFrameLocks noChangeAspect="1"/>
          </p:cNvGraphicFramePr>
          <p:nvPr/>
        </p:nvGraphicFramePr>
        <p:xfrm>
          <a:off x="5581650" y="1900238"/>
          <a:ext cx="825500" cy="263525"/>
        </p:xfrm>
        <a:graphic>
          <a:graphicData uri="http://schemas.openxmlformats.org/presentationml/2006/ole">
            <p:oleObj spid="_x0000_s3131400" name="Equation" r:id="rId9" imgW="635000" imgH="203200" progId="Equation.DSMT4">
              <p:embed/>
            </p:oleObj>
          </a:graphicData>
        </a:graphic>
      </p:graphicFrame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1258888" y="1843088"/>
            <a:ext cx="6264275" cy="1152525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7164388" y="2428875"/>
            <a:ext cx="1389062" cy="63976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1200">
                <a:solidFill>
                  <a:prstClr val="white"/>
                </a:solidFill>
                <a:ea typeface="Arial" charset="0"/>
                <a:cs typeface="Arial" charset="0"/>
              </a:rPr>
              <a:t>	Higgs radiative corrections</a:t>
            </a:r>
            <a:endParaRPr lang="fr-FR" sz="120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23" name="AutoShape 21"/>
          <p:cNvSpPr>
            <a:spLocks/>
          </p:cNvSpPr>
          <p:nvPr/>
        </p:nvSpPr>
        <p:spPr bwMode="auto">
          <a:xfrm rot="16200000">
            <a:off x="4861719" y="3264694"/>
            <a:ext cx="142875" cy="1439863"/>
          </a:xfrm>
          <a:prstGeom prst="leftBrace">
            <a:avLst>
              <a:gd name="adj1" fmla="val 83982"/>
              <a:gd name="adj2" fmla="val 50000"/>
            </a:avLst>
          </a:prstGeom>
          <a:noFill/>
          <a:ln w="3175">
            <a:solidFill>
              <a:srgbClr val="FF7575"/>
            </a:solidFill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3854450" y="4017963"/>
            <a:ext cx="2251075" cy="27463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1200">
                <a:solidFill>
                  <a:srgbClr val="FF7575"/>
                </a:solidFill>
                <a:ea typeface="Arial" charset="0"/>
                <a:cs typeface="Arial" charset="0"/>
              </a:rPr>
              <a:t>Integral quadratically divergent</a:t>
            </a:r>
            <a:endParaRPr lang="fr-FR" sz="1200">
              <a:solidFill>
                <a:srgbClr val="FF7575"/>
              </a:solidFill>
              <a:ea typeface="Arial" charset="0"/>
              <a:cs typeface="Arial" charset="0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709613" y="3214690"/>
            <a:ext cx="7540625" cy="774701"/>
            <a:chOff x="447" y="2116"/>
            <a:chExt cx="4750" cy="488"/>
          </a:xfrm>
        </p:grpSpPr>
        <p:graphicFrame>
          <p:nvGraphicFramePr>
            <p:cNvPr id="26" name="Object 24"/>
            <p:cNvGraphicFramePr>
              <a:graphicFrameLocks noChangeAspect="1"/>
            </p:cNvGraphicFramePr>
            <p:nvPr/>
          </p:nvGraphicFramePr>
          <p:xfrm>
            <a:off x="859" y="2220"/>
            <a:ext cx="811" cy="208"/>
          </p:xfrm>
          <a:graphic>
            <a:graphicData uri="http://schemas.openxmlformats.org/presentationml/2006/ole">
              <p:oleObj spid="_x0000_s3131401" name="Equation" r:id="rId10" imgW="990600" imgH="254000" progId="Equation.DSMT4">
                <p:embed/>
              </p:oleObj>
            </a:graphicData>
          </a:graphic>
        </p:graphicFrame>
        <p:graphicFrame>
          <p:nvGraphicFramePr>
            <p:cNvPr id="27" name="Object 25"/>
            <p:cNvGraphicFramePr>
              <a:graphicFrameLocks noChangeAspect="1"/>
            </p:cNvGraphicFramePr>
            <p:nvPr/>
          </p:nvGraphicFramePr>
          <p:xfrm>
            <a:off x="2308" y="2116"/>
            <a:ext cx="2889" cy="488"/>
          </p:xfrm>
          <a:graphic>
            <a:graphicData uri="http://schemas.openxmlformats.org/presentationml/2006/ole">
              <p:oleObj spid="_x0000_s3131402" name="Equation" r:id="rId11" imgW="3530600" imgH="596900" progId="Equation.DSMT4">
                <p:embed/>
              </p:oleObj>
            </a:graphicData>
          </a:graphic>
        </p:graphicFrame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1763" y="2225"/>
              <a:ext cx="451" cy="19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US" sz="1400">
                  <a:solidFill>
                    <a:prstClr val="white"/>
                  </a:solidFill>
                  <a:ea typeface="Arial" charset="0"/>
                  <a:cs typeface="Arial" charset="0"/>
                </a:rPr>
                <a:t>where:</a:t>
              </a:r>
              <a:endParaRPr lang="fr-FR" sz="140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29" name="AutoShape 27"/>
            <p:cNvSpPr>
              <a:spLocks noChangeArrowheads="1"/>
            </p:cNvSpPr>
            <p:nvPr/>
          </p:nvSpPr>
          <p:spPr bwMode="auto">
            <a:xfrm>
              <a:off x="447" y="2265"/>
              <a:ext cx="282" cy="108"/>
            </a:xfrm>
            <a:custGeom>
              <a:avLst/>
              <a:gdLst>
                <a:gd name="G0" fmla="+- 14600 0 0"/>
                <a:gd name="G1" fmla="+- 5727 0 0"/>
                <a:gd name="G2" fmla="+- 21600 0 5727"/>
                <a:gd name="G3" fmla="+- 10800 0 5727"/>
                <a:gd name="G4" fmla="+- 21600 0 14600"/>
                <a:gd name="G5" fmla="*/ G4 G3 10800"/>
                <a:gd name="G6" fmla="+- 21600 0 G5"/>
                <a:gd name="T0" fmla="*/ 14600 w 21600"/>
                <a:gd name="T1" fmla="*/ 0 h 21600"/>
                <a:gd name="T2" fmla="*/ 0 w 21600"/>
                <a:gd name="T3" fmla="*/ 10800 h 21600"/>
                <a:gd name="T4" fmla="*/ 146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4600" y="0"/>
                  </a:moveTo>
                  <a:lnTo>
                    <a:pt x="14600" y="5727"/>
                  </a:lnTo>
                  <a:lnTo>
                    <a:pt x="3375" y="5727"/>
                  </a:lnTo>
                  <a:lnTo>
                    <a:pt x="3375" y="15873"/>
                  </a:lnTo>
                  <a:lnTo>
                    <a:pt x="14600" y="15873"/>
                  </a:lnTo>
                  <a:lnTo>
                    <a:pt x="146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727"/>
                  </a:moveTo>
                  <a:lnTo>
                    <a:pt x="1350" y="15873"/>
                  </a:lnTo>
                  <a:lnTo>
                    <a:pt x="2700" y="15873"/>
                  </a:lnTo>
                  <a:lnTo>
                    <a:pt x="2700" y="5727"/>
                  </a:lnTo>
                  <a:close/>
                </a:path>
                <a:path w="21600" h="21600">
                  <a:moveTo>
                    <a:pt x="0" y="5727"/>
                  </a:moveTo>
                  <a:lnTo>
                    <a:pt x="0" y="15873"/>
                  </a:lnTo>
                  <a:lnTo>
                    <a:pt x="675" y="15873"/>
                  </a:lnTo>
                  <a:lnTo>
                    <a:pt x="675" y="5727"/>
                  </a:lnTo>
                  <a:close/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250825" y="4437063"/>
            <a:ext cx="8893175" cy="1069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>
                <a:solidFill>
                  <a:prstClr val="white"/>
                </a:solidFill>
                <a:ea typeface="Arial" charset="0"/>
                <a:cs typeface="Arial" charset="0"/>
              </a:rPr>
              <a:t>The cut-off sets the scale where new particles and physical laws must come in 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>
                <a:solidFill>
                  <a:prstClr val="white"/>
                </a:solidFill>
                <a:ea typeface="Arial" charset="0"/>
                <a:cs typeface="Arial" charset="0"/>
              </a:rPr>
              <a:t>Above the EW scale we only know of two scales: GUT (~10</a:t>
            </a:r>
            <a:r>
              <a:rPr lang="en-US" sz="1600" baseline="30000">
                <a:solidFill>
                  <a:prstClr val="white"/>
                </a:solidFill>
                <a:ea typeface="Arial" charset="0"/>
                <a:cs typeface="Arial" charset="0"/>
              </a:rPr>
              <a:t>16</a:t>
            </a:r>
            <a:r>
              <a:rPr lang="en-US" sz="1600">
                <a:solidFill>
                  <a:prstClr val="white"/>
                </a:solidFill>
                <a:ea typeface="Arial" charset="0"/>
                <a:cs typeface="Arial" charset="0"/>
              </a:rPr>
              <a:t> GeV) and Planck (~10</a:t>
            </a:r>
            <a:r>
              <a:rPr lang="en-US" sz="1600" baseline="30000">
                <a:solidFill>
                  <a:prstClr val="white"/>
                </a:solidFill>
                <a:ea typeface="Arial" charset="0"/>
                <a:cs typeface="Arial" charset="0"/>
              </a:rPr>
              <a:t>19</a:t>
            </a:r>
            <a:r>
              <a:rPr lang="en-US" sz="1600">
                <a:solidFill>
                  <a:prstClr val="white"/>
                </a:solidFill>
                <a:ea typeface="Arial" charset="0"/>
                <a:cs typeface="Arial" charset="0"/>
              </a:rPr>
              <a:t> GeV)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>
                <a:solidFill>
                  <a:prstClr val="white"/>
                </a:solidFill>
                <a:ea typeface="Arial" charset="0"/>
                <a:cs typeface="Arial" charset="0"/>
              </a:rPr>
              <a:t>Such a cut-off would require an incredible amount of finetuning to keep </a:t>
            </a:r>
            <a:r>
              <a:rPr lang="en-US" sz="1600" i="1">
                <a:solidFill>
                  <a:prstClr val="white"/>
                </a:solidFill>
                <a:ea typeface="Arial" charset="0"/>
                <a:cs typeface="Arial" charset="0"/>
              </a:rPr>
              <a:t>m</a:t>
            </a:r>
            <a:r>
              <a:rPr lang="en-US" sz="1600" i="1" baseline="-25000">
                <a:solidFill>
                  <a:prstClr val="white"/>
                </a:solidFill>
                <a:ea typeface="Arial" charset="0"/>
                <a:cs typeface="Arial" charset="0"/>
              </a:rPr>
              <a:t>H</a:t>
            </a:r>
            <a:r>
              <a:rPr lang="en-US" sz="1600">
                <a:solidFill>
                  <a:prstClr val="white"/>
                </a:solidFill>
                <a:ea typeface="Arial" charset="0"/>
                <a:cs typeface="Arial" charset="0"/>
              </a:rPr>
              <a:t> light and stable</a:t>
            </a:r>
            <a:endParaRPr lang="en-US" sz="160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graphicFrame>
        <p:nvGraphicFramePr>
          <p:cNvPr id="31" name="Object 29"/>
          <p:cNvGraphicFramePr>
            <a:graphicFrameLocks noChangeAspect="1"/>
          </p:cNvGraphicFramePr>
          <p:nvPr/>
        </p:nvGraphicFramePr>
        <p:xfrm>
          <a:off x="3041650" y="5610225"/>
          <a:ext cx="2967038" cy="577850"/>
        </p:xfrm>
        <a:graphic>
          <a:graphicData uri="http://schemas.openxmlformats.org/presentationml/2006/ole">
            <p:oleObj spid="_x0000_s3131403" name="Equation" r:id="rId12" imgW="2286000" imgH="444500" progId="Equation.DSMT4">
              <p:embed/>
            </p:oleObj>
          </a:graphicData>
        </a:graphic>
      </p:graphicFrame>
      <p:sp>
        <p:nvSpPr>
          <p:cNvPr id="32" name="Rectangle 30"/>
          <p:cNvSpPr>
            <a:spLocks noChangeArrowheads="1"/>
          </p:cNvSpPr>
          <p:nvPr/>
        </p:nvSpPr>
        <p:spPr bwMode="auto">
          <a:xfrm>
            <a:off x="6011863" y="3149600"/>
            <a:ext cx="2736850" cy="8651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836083"/>
            <a:ext cx="9144000" cy="4774142"/>
          </a:xfrm>
          <a:prstGeom prst="rect">
            <a:avLst/>
          </a:prstGeom>
          <a:solidFill>
            <a:schemeClr val="tx1">
              <a:lumMod val="85000"/>
              <a:lumOff val="15000"/>
              <a:alpha val="7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Rounded Rectangular Callout 32"/>
          <p:cNvSpPr/>
          <p:nvPr/>
        </p:nvSpPr>
        <p:spPr>
          <a:xfrm>
            <a:off x="250826" y="2405063"/>
            <a:ext cx="8659812" cy="3011486"/>
          </a:xfrm>
          <a:prstGeom prst="wedgeRoundRectCallout">
            <a:avLst>
              <a:gd name="adj1" fmla="val -13251"/>
              <a:gd name="adj2" fmla="val 58909"/>
              <a:gd name="adj3" fmla="val 16667"/>
            </a:avLst>
          </a:prstGeom>
          <a:solidFill>
            <a:srgbClr val="184B5B"/>
          </a:solidFill>
          <a:ln>
            <a:noFill/>
          </a:ln>
          <a:effectLst>
            <a:glow rad="101600">
              <a:schemeClr val="bg1"/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Missing protection of scalar Higgs mass is related to </a:t>
            </a:r>
            <a:r>
              <a:rPr lang="en-US" sz="1800" b="1" dirty="0" smtClean="0">
                <a:solidFill>
                  <a:srgbClr val="CCFFCC"/>
                </a:solidFill>
                <a:ea typeface="Arial" charset="0"/>
                <a:cs typeface="Arial" charset="0"/>
              </a:rPr>
              <a:t>absence of a symmetry principle</a:t>
            </a: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. Setting </a:t>
            </a:r>
            <a:r>
              <a:rPr lang="en-US" sz="1800" i="1" dirty="0" err="1" smtClean="0">
                <a:solidFill>
                  <a:srgbClr val="CCFFCC"/>
                </a:solidFill>
                <a:ea typeface="Arial" charset="0"/>
                <a:cs typeface="Arial" charset="0"/>
              </a:rPr>
              <a:t>m</a:t>
            </a:r>
            <a:r>
              <a:rPr lang="en-US" sz="1800" i="1" baseline="-25000" dirty="0" err="1" smtClean="0">
                <a:solidFill>
                  <a:srgbClr val="CCFFCC"/>
                </a:solidFill>
                <a:ea typeface="Arial" charset="0"/>
                <a:cs typeface="Arial" charset="0"/>
              </a:rPr>
              <a:t>H</a:t>
            </a: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 = 0 in SM </a:t>
            </a:r>
            <a:r>
              <a:rPr lang="en-US" sz="1800" dirty="0" err="1" smtClean="0">
                <a:solidFill>
                  <a:srgbClr val="CCFFCC"/>
                </a:solidFill>
                <a:ea typeface="Arial" charset="0"/>
                <a:cs typeface="Arial" charset="0"/>
              </a:rPr>
              <a:t>Lagrangian</a:t>
            </a: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, </a:t>
            </a:r>
            <a:r>
              <a:rPr lang="en-US" sz="1800" b="1" dirty="0" smtClean="0">
                <a:solidFill>
                  <a:srgbClr val="CCFFCC"/>
                </a:solidFill>
                <a:ea typeface="Arial" charset="0"/>
                <a:cs typeface="Arial" charset="0"/>
              </a:rPr>
              <a:t>does not restore any symmetry in the model</a:t>
            </a: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.</a:t>
            </a:r>
          </a:p>
          <a:p>
            <a:pPr marL="444500" indent="-444500">
              <a:spcBef>
                <a:spcPts val="1680"/>
              </a:spcBef>
            </a:pPr>
            <a:r>
              <a:rPr lang="en-US" sz="1800" dirty="0" smtClean="0">
                <a:solidFill>
                  <a:srgbClr val="66CCFF"/>
                </a:solidFill>
                <a:ea typeface="Arial" charset="0"/>
                <a:cs typeface="Arial" charset="0"/>
              </a:rPr>
              <a:t>	</a:t>
            </a:r>
            <a:r>
              <a:rPr lang="en-US" sz="1800" dirty="0" smtClean="0">
                <a:solidFill>
                  <a:prstClr val="white"/>
                </a:solidFill>
                <a:ea typeface="Arial" charset="0"/>
                <a:cs typeface="Arial" charset="0"/>
              </a:rPr>
              <a:t>New physics models should address this. In </a:t>
            </a:r>
            <a:r>
              <a:rPr lang="en-US" sz="1800" b="1" dirty="0" smtClean="0">
                <a:solidFill>
                  <a:prstClr val="white"/>
                </a:solidFill>
                <a:ea typeface="Arial" charset="0"/>
                <a:cs typeface="Arial" charset="0"/>
              </a:rPr>
              <a:t>Supersymmetry </a:t>
            </a:r>
            <a:r>
              <a:rPr lang="en-US" sz="1800" dirty="0" smtClean="0">
                <a:solidFill>
                  <a:prstClr val="white"/>
                </a:solidFill>
                <a:ea typeface="Arial" charset="0"/>
                <a:cs typeface="Arial" charset="0"/>
              </a:rPr>
              <a:t>for example </a:t>
            </a:r>
            <a:r>
              <a:rPr lang="en-US" sz="1800" dirty="0" err="1" smtClean="0">
                <a:solidFill>
                  <a:prstClr val="white"/>
                </a:solidFill>
                <a:ea typeface="Arial" charset="0"/>
                <a:cs typeface="Arial" charset="0"/>
              </a:rPr>
              <a:t>fermionic</a:t>
            </a:r>
            <a:r>
              <a:rPr lang="en-US" sz="1800" dirty="0" smtClean="0">
                <a:solidFill>
                  <a:prstClr val="white"/>
                </a:solidFill>
                <a:ea typeface="Arial" charset="0"/>
                <a:cs typeface="Arial" charset="0"/>
              </a:rPr>
              <a:t> and </a:t>
            </a:r>
            <a:r>
              <a:rPr lang="en-US" sz="1800" dirty="0" err="1" smtClean="0">
                <a:solidFill>
                  <a:prstClr val="white"/>
                </a:solidFill>
                <a:ea typeface="Arial" charset="0"/>
                <a:cs typeface="Arial" charset="0"/>
              </a:rPr>
              <a:t>bosonic</a:t>
            </a:r>
            <a:r>
              <a:rPr lang="en-US" sz="1800" dirty="0" smtClean="0">
                <a:solidFill>
                  <a:prstClr val="white"/>
                </a:solidFill>
                <a:ea typeface="Arial" charset="0"/>
                <a:cs typeface="Arial" charset="0"/>
              </a:rPr>
              <a:t> </a:t>
            </a:r>
            <a:r>
              <a:rPr lang="en-US" sz="1800" dirty="0" err="1" smtClean="0">
                <a:solidFill>
                  <a:prstClr val="white"/>
                </a:solidFill>
                <a:ea typeface="Arial" charset="0"/>
                <a:cs typeface="Arial" charset="0"/>
              </a:rPr>
              <a:t>d.o.f</a:t>
            </a:r>
            <a:r>
              <a:rPr lang="en-US" sz="1800" dirty="0" smtClean="0">
                <a:solidFill>
                  <a:prstClr val="white"/>
                </a:solidFill>
                <a:ea typeface="Arial" charset="0"/>
                <a:cs typeface="Arial" charset="0"/>
              </a:rPr>
              <a:t>. </a:t>
            </a:r>
            <a:r>
              <a:rPr lang="en-US" sz="1800" dirty="0" err="1" smtClean="0">
                <a:solidFill>
                  <a:prstClr val="white"/>
                </a:solidFill>
                <a:ea typeface="Arial" charset="0"/>
                <a:cs typeface="Arial" charset="0"/>
              </a:rPr>
              <a:t>consipire</a:t>
            </a:r>
            <a:r>
              <a:rPr lang="en-US" sz="1800" dirty="0" smtClean="0">
                <a:solidFill>
                  <a:prstClr val="white"/>
                </a:solidFill>
                <a:ea typeface="Arial" charset="0"/>
                <a:cs typeface="Arial" charset="0"/>
              </a:rPr>
              <a:t> to cancel loop divergences, when symmetry is exact</a:t>
            </a:r>
          </a:p>
          <a:p>
            <a:pPr marL="444500" indent="-444500">
              <a:spcBef>
                <a:spcPts val="1680"/>
              </a:spcBef>
            </a:pPr>
            <a:r>
              <a:rPr lang="en-US" sz="1800" dirty="0" smtClean="0">
                <a:solidFill>
                  <a:prstClr val="white"/>
                </a:solidFill>
                <a:ea typeface="Arial" charset="0"/>
                <a:cs typeface="Arial" charset="0"/>
              </a:rPr>
              <a:t>	Other models, like the </a:t>
            </a:r>
            <a:r>
              <a:rPr lang="en-US" sz="1800" b="1" dirty="0" smtClean="0">
                <a:solidFill>
                  <a:prstClr val="white"/>
                </a:solidFill>
                <a:ea typeface="Arial" charset="0"/>
                <a:cs typeface="Arial" charset="0"/>
              </a:rPr>
              <a:t>Little Higgs</a:t>
            </a:r>
            <a:r>
              <a:rPr lang="en-US" sz="1800" dirty="0" smtClean="0">
                <a:solidFill>
                  <a:prstClr val="white"/>
                </a:solidFill>
                <a:ea typeface="Arial" charset="0"/>
                <a:cs typeface="Arial" charset="0"/>
              </a:rPr>
              <a:t>, interpret the Higgs as Goldstone boson of some approximate symmetry. </a:t>
            </a:r>
          </a:p>
          <a:p>
            <a:pPr marL="444500" indent="-444500">
              <a:spcBef>
                <a:spcPts val="1680"/>
              </a:spcBef>
            </a:pP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</a:rPr>
              <a:t>	</a:t>
            </a:r>
            <a:r>
              <a:rPr lang="en-US" sz="1800" i="1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M</a:t>
            </a:r>
            <a:r>
              <a:rPr lang="en-US" sz="1800" i="1" baseline="-25000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H</a:t>
            </a: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 becomes deviation from some exact symmetry, and is thus </a:t>
            </a:r>
            <a:r>
              <a:rPr lang="en-US" sz="1800" b="1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intrinsically small </a:t>
            </a: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!</a:t>
            </a:r>
            <a:endParaRPr lang="fr-FR" sz="1800" dirty="0">
              <a:solidFill>
                <a:srgbClr val="FFFF00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62000" y="592667"/>
            <a:ext cx="7410450" cy="5579533"/>
            <a:chOff x="762000" y="592667"/>
            <a:chExt cx="7410450" cy="5579533"/>
          </a:xfrm>
        </p:grpSpPr>
        <p:sp>
          <p:nvSpPr>
            <p:cNvPr id="11" name="Rectangle 10"/>
            <p:cNvSpPr/>
            <p:nvPr/>
          </p:nvSpPr>
          <p:spPr>
            <a:xfrm>
              <a:off x="762000" y="592667"/>
              <a:ext cx="7410450" cy="55795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3429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" name="Picture 11" descr="NPLine.pd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4292" y="844550"/>
              <a:ext cx="7193084" cy="5168900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3276600" y="833735"/>
              <a:ext cx="4572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/>
              <a:r>
                <a:rPr lang="en-GB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Is SUSY out already?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971800" y="2133600"/>
              <a:ext cx="4572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/>
              <a:r>
                <a:rPr lang="en-GB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Not quite … yet!</a:t>
              </a:r>
            </a:p>
            <a:p>
              <a:pPr algn="r"/>
              <a:r>
                <a:rPr lang="en-GB" sz="1200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But the interest seems to decrease?</a:t>
              </a:r>
              <a:endParaRPr lang="en-GB" dirty="0" smtClean="0">
                <a:solidFill>
                  <a:srgbClr val="00009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rot="16200000">
              <a:off x="6963280" y="4344927"/>
              <a:ext cx="189947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Blunt extrapolation for 2011</a:t>
              </a:r>
              <a:endParaRPr lang="en-GB" sz="11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The Higgs boson should not be too light, and not too heavy…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pSp>
        <p:nvGrpSpPr>
          <p:cNvPr id="13" name="Group 60"/>
          <p:cNvGrpSpPr/>
          <p:nvPr/>
        </p:nvGrpSpPr>
        <p:grpSpPr>
          <a:xfrm>
            <a:off x="0" y="5562600"/>
            <a:ext cx="9144000" cy="762000"/>
            <a:chOff x="0" y="5628217"/>
            <a:chExt cx="9144000" cy="762000"/>
          </a:xfrm>
        </p:grpSpPr>
        <p:sp>
          <p:nvSpPr>
            <p:cNvPr id="14" name="Rectangle 13"/>
            <p:cNvSpPr/>
            <p:nvPr/>
          </p:nvSpPr>
          <p:spPr>
            <a:xfrm>
              <a:off x="0" y="5628217"/>
              <a:ext cx="9144000" cy="762000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Trebuchet MS"/>
                <a:cs typeface="Trebuchet MS"/>
              </a:endParaRPr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827560" y="5669861"/>
              <a:ext cx="7508669" cy="6485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ts val="6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The SM Higgs must steer a narrow course between two disastrous situations if the SM is to survive up to the Planck scale </a:t>
              </a:r>
              <a:r>
                <a:rPr lang="en-GB" sz="1800" i="1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M</a:t>
              </a:r>
              <a:r>
                <a:rPr lang="en-GB" sz="1800" i="1" baseline="-250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P</a:t>
              </a: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 ~ 2×10</a:t>
              </a:r>
              <a:r>
                <a:rPr lang="en-GB" sz="1800" baseline="300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18</a:t>
              </a: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 GeV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163255" y="1284544"/>
            <a:ext cx="8172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6350">
              <a:spcBef>
                <a:spcPts val="18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Perturbativity and (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meta)stability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bounds versus the SM cut-off scale 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L</a:t>
            </a:r>
          </a:p>
        </p:txBody>
      </p:sp>
      <p:pic>
        <p:nvPicPr>
          <p:cNvPr id="20" name="Picture 8" descr="MH_vs_Lambda_bounds_big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828800"/>
            <a:ext cx="5164232" cy="35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2971800" y="3214300"/>
            <a:ext cx="73639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7EB606">
                    <a:lumMod val="75000"/>
                  </a:srgb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Allowed</a:t>
            </a:r>
            <a:endParaRPr lang="en-GB" sz="1200" dirty="0">
              <a:solidFill>
                <a:srgbClr val="7EB606">
                  <a:lumMod val="75000"/>
                </a:srgb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50053" y="3214300"/>
            <a:ext cx="98874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Not allowed</a:t>
            </a:r>
            <a:endParaRPr lang="en-GB" sz="1200" dirty="0">
              <a:solidFill>
                <a:srgbClr val="E12548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6573739" y="2344782"/>
            <a:ext cx="13993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Ellis et al, arXiv:0906.0954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7" name="Picture 34" descr="higgs_pot"/>
          <p:cNvPicPr>
            <a:picLocks noChangeAspect="1" noChangeArrowheads="1"/>
          </p:cNvPicPr>
          <p:nvPr/>
        </p:nvPicPr>
        <p:blipFill>
          <a:blip r:embed="rId3"/>
          <a:srcRect l="57031" t="50255" r="6810" b="14140"/>
          <a:stretch>
            <a:fillRect/>
          </a:stretch>
        </p:blipFill>
        <p:spPr bwMode="auto">
          <a:xfrm>
            <a:off x="7768671" y="4461754"/>
            <a:ext cx="600881" cy="530106"/>
          </a:xfrm>
          <a:prstGeom prst="rect">
            <a:avLst/>
          </a:prstGeom>
          <a:noFill/>
        </p:spPr>
      </p:pic>
      <p:sp>
        <p:nvSpPr>
          <p:cNvPr id="24" name="Rectangle 57"/>
          <p:cNvSpPr>
            <a:spLocks noChangeArrowheads="1"/>
          </p:cNvSpPr>
          <p:nvPr/>
        </p:nvSpPr>
        <p:spPr bwMode="auto">
          <a:xfrm>
            <a:off x="7864747" y="4683689"/>
            <a:ext cx="115616" cy="72287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" name="Rectangle 58"/>
          <p:cNvSpPr>
            <a:spLocks noChangeArrowheads="1"/>
          </p:cNvSpPr>
          <p:nvPr/>
        </p:nvSpPr>
        <p:spPr bwMode="auto">
          <a:xfrm>
            <a:off x="8165187" y="4683689"/>
            <a:ext cx="115616" cy="72287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" name="AutoShape 37"/>
          <p:cNvSpPr>
            <a:spLocks noChangeArrowheads="1"/>
          </p:cNvSpPr>
          <p:nvPr/>
        </p:nvSpPr>
        <p:spPr bwMode="auto">
          <a:xfrm rot="21280225">
            <a:off x="8321774" y="4358755"/>
            <a:ext cx="258916" cy="823664"/>
          </a:xfrm>
          <a:custGeom>
            <a:avLst/>
            <a:gdLst>
              <a:gd name="G0" fmla="+- -2862255 0 0"/>
              <a:gd name="G1" fmla="+- -9826676 0 0"/>
              <a:gd name="G2" fmla="+- -2862255 0 -9826676"/>
              <a:gd name="G3" fmla="+- 10800 0 0"/>
              <a:gd name="G4" fmla="+- 0 0 -286225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026 0 0"/>
              <a:gd name="G9" fmla="+- 0 0 -9826676"/>
              <a:gd name="G10" fmla="+- 10026 0 2700"/>
              <a:gd name="G11" fmla="cos G10 -2862255"/>
              <a:gd name="G12" fmla="sin G10 -2862255"/>
              <a:gd name="G13" fmla="cos 13500 -2862255"/>
              <a:gd name="G14" fmla="sin 13500 -2862255"/>
              <a:gd name="G15" fmla="+- G11 10800 0"/>
              <a:gd name="G16" fmla="+- G12 10800 0"/>
              <a:gd name="G17" fmla="+- G13 10800 0"/>
              <a:gd name="G18" fmla="+- G14 10800 0"/>
              <a:gd name="G19" fmla="*/ 10026 1 2"/>
              <a:gd name="G20" fmla="+- G19 5400 0"/>
              <a:gd name="G21" fmla="cos G20 -2862255"/>
              <a:gd name="G22" fmla="sin G20 -2862255"/>
              <a:gd name="G23" fmla="+- G21 10800 0"/>
              <a:gd name="G24" fmla="+- G12 G23 G22"/>
              <a:gd name="G25" fmla="+- G22 G23 G11"/>
              <a:gd name="G26" fmla="cos 10800 -2862255"/>
              <a:gd name="G27" fmla="sin 10800 -2862255"/>
              <a:gd name="G28" fmla="cos 10026 -2862255"/>
              <a:gd name="G29" fmla="sin 10026 -286225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9826676"/>
              <a:gd name="G36" fmla="sin G34 -9826676"/>
              <a:gd name="G37" fmla="+/ -9826676 -286225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026 G39"/>
              <a:gd name="G43" fmla="sin 1002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9519 w 21600"/>
              <a:gd name="T5" fmla="*/ 76 h 21600"/>
              <a:gd name="T6" fmla="*/ 1787 w 21600"/>
              <a:gd name="T7" fmla="*/ 5584 h 21600"/>
              <a:gd name="T8" fmla="*/ 9611 w 21600"/>
              <a:gd name="T9" fmla="*/ 844 h 21600"/>
              <a:gd name="T10" fmla="*/ 20564 w 21600"/>
              <a:gd name="T11" fmla="*/ 1477 h 21600"/>
              <a:gd name="T12" fmla="*/ 20462 w 21600"/>
              <a:gd name="T13" fmla="*/ 5842 h 21600"/>
              <a:gd name="T14" fmla="*/ 16098 w 21600"/>
              <a:gd name="T15" fmla="*/ 574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051" y="3876"/>
                </a:moveTo>
                <a:cubicBezTo>
                  <a:pt x="16159" y="1895"/>
                  <a:pt x="13539" y="773"/>
                  <a:pt x="10800" y="773"/>
                </a:cubicBezTo>
                <a:cubicBezTo>
                  <a:pt x="7221" y="773"/>
                  <a:pt x="3914" y="2681"/>
                  <a:pt x="2122" y="5778"/>
                </a:cubicBezTo>
                <a:lnTo>
                  <a:pt x="1452" y="5390"/>
                </a:lnTo>
                <a:cubicBezTo>
                  <a:pt x="3382" y="2054"/>
                  <a:pt x="6945" y="-1"/>
                  <a:pt x="10800" y="-1"/>
                </a:cubicBezTo>
                <a:cubicBezTo>
                  <a:pt x="13751" y="-1"/>
                  <a:pt x="16573" y="1207"/>
                  <a:pt x="18611" y="3341"/>
                </a:cubicBezTo>
                <a:lnTo>
                  <a:pt x="20564" y="1477"/>
                </a:lnTo>
                <a:lnTo>
                  <a:pt x="20462" y="5842"/>
                </a:lnTo>
                <a:lnTo>
                  <a:pt x="16098" y="5740"/>
                </a:lnTo>
                <a:lnTo>
                  <a:pt x="18051" y="3876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7" name="AutoShape 38"/>
          <p:cNvSpPr>
            <a:spLocks noChangeArrowheads="1"/>
          </p:cNvSpPr>
          <p:nvPr/>
        </p:nvSpPr>
        <p:spPr bwMode="auto">
          <a:xfrm rot="319775" flipH="1">
            <a:off x="7565510" y="4358755"/>
            <a:ext cx="258916" cy="823664"/>
          </a:xfrm>
          <a:custGeom>
            <a:avLst/>
            <a:gdLst>
              <a:gd name="G0" fmla="+- -2862255 0 0"/>
              <a:gd name="G1" fmla="+- -9826676 0 0"/>
              <a:gd name="G2" fmla="+- -2862255 0 -9826676"/>
              <a:gd name="G3" fmla="+- 10800 0 0"/>
              <a:gd name="G4" fmla="+- 0 0 -2862255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10026 0 0"/>
              <a:gd name="G9" fmla="+- 0 0 -9826676"/>
              <a:gd name="G10" fmla="+- 10026 0 2700"/>
              <a:gd name="G11" fmla="cos G10 -2862255"/>
              <a:gd name="G12" fmla="sin G10 -2862255"/>
              <a:gd name="G13" fmla="cos 13500 -2862255"/>
              <a:gd name="G14" fmla="sin 13500 -2862255"/>
              <a:gd name="G15" fmla="+- G11 10800 0"/>
              <a:gd name="G16" fmla="+- G12 10800 0"/>
              <a:gd name="G17" fmla="+- G13 10800 0"/>
              <a:gd name="G18" fmla="+- G14 10800 0"/>
              <a:gd name="G19" fmla="*/ 10026 1 2"/>
              <a:gd name="G20" fmla="+- G19 5400 0"/>
              <a:gd name="G21" fmla="cos G20 -2862255"/>
              <a:gd name="G22" fmla="sin G20 -2862255"/>
              <a:gd name="G23" fmla="+- G21 10800 0"/>
              <a:gd name="G24" fmla="+- G12 G23 G22"/>
              <a:gd name="G25" fmla="+- G22 G23 G11"/>
              <a:gd name="G26" fmla="cos 10800 -2862255"/>
              <a:gd name="G27" fmla="sin 10800 -2862255"/>
              <a:gd name="G28" fmla="cos 10026 -2862255"/>
              <a:gd name="G29" fmla="sin 10026 -2862255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9826676"/>
              <a:gd name="G36" fmla="sin G34 -9826676"/>
              <a:gd name="G37" fmla="+/ -9826676 -2862255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10026 G39"/>
              <a:gd name="G43" fmla="sin 1002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9519 w 21600"/>
              <a:gd name="T5" fmla="*/ 76 h 21600"/>
              <a:gd name="T6" fmla="*/ 1787 w 21600"/>
              <a:gd name="T7" fmla="*/ 5584 h 21600"/>
              <a:gd name="T8" fmla="*/ 9611 w 21600"/>
              <a:gd name="T9" fmla="*/ 844 h 21600"/>
              <a:gd name="T10" fmla="*/ 20564 w 21600"/>
              <a:gd name="T11" fmla="*/ 1477 h 21600"/>
              <a:gd name="T12" fmla="*/ 20462 w 21600"/>
              <a:gd name="T13" fmla="*/ 5842 h 21600"/>
              <a:gd name="T14" fmla="*/ 16098 w 21600"/>
              <a:gd name="T15" fmla="*/ 574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051" y="3876"/>
                </a:moveTo>
                <a:cubicBezTo>
                  <a:pt x="16159" y="1895"/>
                  <a:pt x="13539" y="773"/>
                  <a:pt x="10800" y="773"/>
                </a:cubicBezTo>
                <a:cubicBezTo>
                  <a:pt x="7221" y="773"/>
                  <a:pt x="3914" y="2681"/>
                  <a:pt x="2122" y="5778"/>
                </a:cubicBezTo>
                <a:lnTo>
                  <a:pt x="1452" y="5390"/>
                </a:lnTo>
                <a:cubicBezTo>
                  <a:pt x="3382" y="2054"/>
                  <a:pt x="6945" y="-1"/>
                  <a:pt x="10800" y="-1"/>
                </a:cubicBezTo>
                <a:cubicBezTo>
                  <a:pt x="13751" y="-1"/>
                  <a:pt x="16573" y="1207"/>
                  <a:pt x="18611" y="3341"/>
                </a:cubicBezTo>
                <a:lnTo>
                  <a:pt x="20564" y="1477"/>
                </a:lnTo>
                <a:lnTo>
                  <a:pt x="20462" y="5842"/>
                </a:lnTo>
                <a:lnTo>
                  <a:pt x="16098" y="5740"/>
                </a:lnTo>
                <a:lnTo>
                  <a:pt x="18051" y="3876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50824" y="1279525"/>
            <a:ext cx="546417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Precision results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 from LEP, Tevatron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and soon LHC</a:t>
            </a:r>
          </a:p>
        </p:txBody>
      </p:sp>
      <p:pic>
        <p:nvPicPr>
          <p:cNvPr id="36" name="Picture 35" descr="zmas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3944"/>
              <a:stretch>
                <a:fillRect/>
              </a:stretch>
            </p:blipFill>
          </mc:Choice>
          <mc:Fallback>
            <p:blipFill>
              <a:blip r:embed="rId3"/>
              <a:srcRect r="3944"/>
              <a:stretch>
                <a:fillRect/>
              </a:stretch>
            </p:blipFill>
          </mc:Fallback>
        </mc:AlternateContent>
        <p:spPr>
          <a:xfrm>
            <a:off x="304800" y="1717718"/>
            <a:ext cx="4953000" cy="3692482"/>
          </a:xfrm>
          <a:prstGeom prst="rect">
            <a:avLst/>
          </a:prstGeom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/>
          <a:srcRect t="7963"/>
          <a:stretch>
            <a:fillRect/>
          </a:stretch>
        </p:blipFill>
        <p:spPr bwMode="auto">
          <a:xfrm>
            <a:off x="5201054" y="2940050"/>
            <a:ext cx="1870692" cy="954124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/>
          <a:srcRect b="6848"/>
          <a:stretch>
            <a:fillRect/>
          </a:stretch>
        </p:blipFill>
        <p:spPr bwMode="auto">
          <a:xfrm>
            <a:off x="5183719" y="4177759"/>
            <a:ext cx="1964227" cy="1080041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03573" y="3919532"/>
            <a:ext cx="1964227" cy="117502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14442" y="2891368"/>
            <a:ext cx="1777158" cy="999652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grpSp>
        <p:nvGrpSpPr>
          <p:cNvPr id="13" name="Group 12"/>
          <p:cNvGrpSpPr/>
          <p:nvPr/>
        </p:nvGrpSpPr>
        <p:grpSpPr>
          <a:xfrm>
            <a:off x="6172200" y="1295401"/>
            <a:ext cx="2057400" cy="1371600"/>
            <a:chOff x="6477000" y="2514600"/>
            <a:chExt cx="2252652" cy="1523999"/>
          </a:xfrm>
        </p:grpSpPr>
        <p:pic>
          <p:nvPicPr>
            <p:cNvPr id="14" name="Picture 18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477000" y="2514600"/>
              <a:ext cx="2252652" cy="1523999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sp>
          <p:nvSpPr>
            <p:cNvPr id="16" name="Rectangle 15"/>
            <p:cNvSpPr/>
            <p:nvPr/>
          </p:nvSpPr>
          <p:spPr>
            <a:xfrm>
              <a:off x="7337731" y="3391193"/>
              <a:ext cx="644918" cy="2564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i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"/>
                  <a:ea typeface="ＭＳ Ｐゴシック" charset="-128"/>
                  <a:cs typeface="Arial"/>
                </a:rPr>
                <a:t>Z /</a:t>
              </a:r>
              <a:r>
                <a:rPr lang="en-GB" sz="1200" i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Symbol" charset="2"/>
                  <a:ea typeface="ＭＳ Ｐゴシック" charset="-128"/>
                  <a:cs typeface="Symbol" charset="2"/>
                </a:rPr>
                <a:t> </a:t>
              </a:r>
              <a:r>
                <a:rPr lang="en-GB" sz="1200" i="1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Symbol" charset="2"/>
                  <a:ea typeface="ＭＳ Ｐゴシック" charset="-128"/>
                  <a:cs typeface="Symbol" charset="2"/>
                </a:rPr>
                <a:t>g</a:t>
              </a:r>
              <a:endParaRPr lang="en-GB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0" y="5440362"/>
            <a:ext cx="9144000" cy="696011"/>
          </a:xfrm>
          <a:prstGeom prst="rect">
            <a:avLst/>
          </a:prstGeom>
          <a:solidFill>
            <a:srgbClr val="C5FF25"/>
          </a:solidFill>
        </p:spPr>
        <p:txBody>
          <a:bodyPr wrap="square" tIns="93600" bIns="108000" rtlCol="0">
            <a:spAutoFit/>
          </a:bodyPr>
          <a:lstStyle/>
          <a:p>
            <a:pPr marL="182563"/>
            <a:r>
              <a:rPr lang="en-GB" sz="1600" dirty="0" smtClean="0">
                <a:latin typeface="Trebuchet MS"/>
                <a:cs typeface="Trebuchet MS"/>
              </a:rPr>
              <a:t>Precisely measured couplings around the </a:t>
            </a:r>
            <a:r>
              <a:rPr lang="en-GB" sz="1600" i="1" dirty="0" smtClean="0">
                <a:latin typeface="Trebuchet MS"/>
                <a:cs typeface="Trebuchet MS"/>
              </a:rPr>
              <a:t>Z</a:t>
            </a:r>
            <a:r>
              <a:rPr lang="en-GB" sz="1600" dirty="0" smtClean="0">
                <a:latin typeface="Trebuchet MS"/>
                <a:cs typeface="Trebuchet MS"/>
              </a:rPr>
              <a:t> peak (</a:t>
            </a:r>
            <a:r>
              <a:rPr lang="en-GB" sz="1600" i="1" dirty="0" smtClean="0">
                <a:latin typeface="Trebuchet MS"/>
                <a:cs typeface="Trebuchet MS"/>
              </a:rPr>
              <a:t>M</a:t>
            </a:r>
            <a:r>
              <a:rPr lang="en-GB" sz="1600" i="1" baseline="-25000" dirty="0" smtClean="0">
                <a:latin typeface="Trebuchet MS"/>
                <a:cs typeface="Trebuchet MS"/>
              </a:rPr>
              <a:t>W</a:t>
            </a:r>
            <a:r>
              <a:rPr lang="en-GB" sz="1600" dirty="0" smtClean="0">
                <a:latin typeface="Trebuchet MS"/>
                <a:cs typeface="Trebuchet MS"/>
              </a:rPr>
              <a:t> also at Tevatron) via </a:t>
            </a:r>
            <a:r>
              <a:rPr lang="en-GB" sz="1600" i="1" dirty="0" smtClean="0">
                <a:latin typeface="Trebuchet MS"/>
                <a:cs typeface="Trebuchet MS"/>
              </a:rPr>
              <a:t>Z</a:t>
            </a:r>
            <a:r>
              <a:rPr lang="en-GB" sz="1600" dirty="0" smtClean="0">
                <a:latin typeface="Trebuchet MS"/>
                <a:cs typeface="Trebuchet MS"/>
              </a:rPr>
              <a:t> decay widths and asymmetry observables sensitive to parity violation </a:t>
            </a:r>
            <a:r>
              <a:rPr lang="en-US" sz="1600" dirty="0" err="1" smtClean="0"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latin typeface="Trebuchet MS"/>
                <a:cs typeface="Trebuchet MS"/>
                <a:sym typeface="Wingdings"/>
              </a:rPr>
              <a:t> fit constrains </a:t>
            </a:r>
            <a:r>
              <a:rPr lang="en-GB" sz="1600" b="1" dirty="0" err="1" smtClean="0">
                <a:latin typeface="Trebuchet MS"/>
                <a:cs typeface="Trebuchet MS"/>
              </a:rPr>
              <a:t>log(</a:t>
            </a:r>
            <a:r>
              <a:rPr lang="en-GB" sz="1600" b="1" i="1" dirty="0" err="1" smtClean="0">
                <a:latin typeface="Trebuchet MS"/>
                <a:cs typeface="Trebuchet MS"/>
              </a:rPr>
              <a:t>M</a:t>
            </a:r>
            <a:r>
              <a:rPr lang="en-GB" sz="1600" b="1" i="1" baseline="-25000" dirty="0" err="1" smtClean="0">
                <a:latin typeface="Trebuchet MS"/>
                <a:cs typeface="Trebuchet MS"/>
              </a:rPr>
              <a:t>H</a:t>
            </a:r>
            <a:r>
              <a:rPr lang="en-GB" sz="1600" b="1" dirty="0" smtClean="0">
                <a:latin typeface="Trebuchet MS"/>
                <a:cs typeface="Trebuchet MS"/>
              </a:rPr>
              <a:t>)</a:t>
            </a:r>
            <a:r>
              <a:rPr lang="en-GB" sz="1600" dirty="0" smtClean="0">
                <a:latin typeface="Trebuchet MS"/>
                <a:cs typeface="Trebuchet MS"/>
              </a:rPr>
              <a:t> and </a:t>
            </a:r>
            <a:r>
              <a:rPr lang="en-GB" sz="1600" b="1" i="1" dirty="0" smtClean="0">
                <a:latin typeface="Trebuchet MS"/>
                <a:cs typeface="Trebuchet MS"/>
              </a:rPr>
              <a:t>m</a:t>
            </a:r>
            <a:r>
              <a:rPr lang="en-GB" sz="1600" b="1" i="1" baseline="-25000" dirty="0" smtClean="0">
                <a:latin typeface="Trebuchet MS"/>
                <a:cs typeface="Trebuchet MS"/>
              </a:rPr>
              <a:t>t</a:t>
            </a:r>
            <a:r>
              <a:rPr lang="en-GB" sz="1600" b="1" baseline="30000" dirty="0" smtClean="0">
                <a:latin typeface="Trebuchet MS"/>
                <a:cs typeface="Trebuchet MS"/>
              </a:rPr>
              <a:t>2</a:t>
            </a:r>
            <a:endParaRPr lang="en-GB" sz="1600" b="1" baseline="300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50824" y="1279525"/>
            <a:ext cx="858837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Global fit of all EW precision measurements to SM prediction constrains 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800" i="1" baseline="-250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96373" y="2842245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0" y="5834390"/>
            <a:ext cx="12943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http://</a:t>
            </a:r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gfitter.desy.de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6" name="Picture 15" descr="higgsM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307543" y="1704895"/>
            <a:ext cx="6481277" cy="4298229"/>
          </a:xfrm>
          <a:prstGeom prst="rect">
            <a:avLst/>
          </a:prstGeom>
        </p:spPr>
      </p:pic>
      <p:graphicFrame>
        <p:nvGraphicFramePr>
          <p:cNvPr id="25" name="Object 3"/>
          <p:cNvGraphicFramePr>
            <a:graphicFrameLocks noChangeAspect="1"/>
          </p:cNvGraphicFramePr>
          <p:nvPr/>
        </p:nvGraphicFramePr>
        <p:xfrm>
          <a:off x="5006810" y="4560372"/>
          <a:ext cx="2239963" cy="660400"/>
        </p:xfrm>
        <a:graphic>
          <a:graphicData uri="http://schemas.openxmlformats.org/presentationml/2006/ole">
            <p:oleObj spid="_x0000_s3934210" name="Equation" r:id="rId5" imgW="1676400" imgH="495300" progId="Equation.DSMT4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-1" y="3007549"/>
            <a:ext cx="1676401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WA dominated by recent CDF measurement: </a:t>
            </a:r>
          </a:p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80.387 ± 0.019 GeV</a:t>
            </a:r>
          </a:p>
          <a:p>
            <a:endParaRPr lang="en-US" sz="4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[ PRL 108, 151803 (2012) ]</a:t>
            </a:r>
            <a:endParaRPr lang="en-GB" sz="9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2505433"/>
            <a:ext cx="1744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New 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W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average (WA): </a:t>
            </a:r>
          </a:p>
          <a:p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arXiv:1204.0042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834390"/>
            <a:ext cx="27105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Gfitter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arXiv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1107.0975,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http://</a:t>
            </a:r>
            <a:r>
              <a:rPr lang="en-GB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gfitter.desy.de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52400" y="1840468"/>
            <a:ext cx="8686800" cy="3950732"/>
            <a:chOff x="152400" y="1383268"/>
            <a:chExt cx="8686800" cy="3950732"/>
          </a:xfrm>
        </p:grpSpPr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250824" y="1383268"/>
              <a:ext cx="8588376" cy="3693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dirty="0" smtClean="0">
                  <a:solidFill>
                    <a:srgbClr val="262626"/>
                  </a:solidFill>
                  <a:latin typeface="Trebuchet MS"/>
                  <a:ea typeface="Arial" charset="0"/>
                  <a:cs typeface="Trebuchet MS"/>
                </a:rPr>
                <a:t>For example: Can we add a 4</a:t>
              </a:r>
              <a:r>
                <a:rPr lang="en-US" sz="1800" baseline="30000" dirty="0" smtClean="0">
                  <a:solidFill>
                    <a:srgbClr val="262626"/>
                  </a:solidFill>
                  <a:latin typeface="Trebuchet MS"/>
                  <a:ea typeface="Arial" charset="0"/>
                  <a:cs typeface="Trebuchet MS"/>
                </a:rPr>
                <a:t>th</a:t>
              </a:r>
              <a:r>
                <a:rPr lang="en-US" sz="1800" dirty="0" smtClean="0">
                  <a:solidFill>
                    <a:srgbClr val="262626"/>
                  </a:solidFill>
                  <a:latin typeface="Trebuchet MS"/>
                  <a:ea typeface="Arial" charset="0"/>
                  <a:cs typeface="Trebuchet MS"/>
                </a:rPr>
                <a:t> generation? </a:t>
              </a:r>
            </a:p>
          </p:txBody>
        </p:sp>
        <p:pic>
          <p:nvPicPr>
            <p:cNvPr id="9" name="Picture 8" descr="Untitled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"/>
                <a:stretch>
                  <a:fillRect/>
                </a:stretch>
              </p:blipFill>
            </mc:Choice>
            <mc:Fallback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152400" y="2340832"/>
              <a:ext cx="4419600" cy="2993168"/>
            </a:xfrm>
            <a:prstGeom prst="rect">
              <a:avLst/>
            </a:prstGeom>
            <a:effectLst/>
          </p:spPr>
        </p:pic>
      </p:grpSp>
      <p:grpSp>
        <p:nvGrpSpPr>
          <p:cNvPr id="17" name="Group 16"/>
          <p:cNvGrpSpPr/>
          <p:nvPr/>
        </p:nvGrpSpPr>
        <p:grpSpPr>
          <a:xfrm>
            <a:off x="2514600" y="2297668"/>
            <a:ext cx="6538214" cy="3493532"/>
            <a:chOff x="2514600" y="1840468"/>
            <a:chExt cx="6538214" cy="3493532"/>
          </a:xfrm>
        </p:grpSpPr>
        <p:pic>
          <p:nvPicPr>
            <p:cNvPr id="10" name="Picture 9" descr="Untitled 2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4633214" y="2340832"/>
              <a:ext cx="4419600" cy="2993168"/>
            </a:xfrm>
            <a:prstGeom prst="rect">
              <a:avLst/>
            </a:prstGeom>
            <a:effectLst/>
          </p:spPr>
        </p:pic>
        <p:sp>
          <p:nvSpPr>
            <p:cNvPr id="14" name="Rectangle 13"/>
            <p:cNvSpPr/>
            <p:nvPr/>
          </p:nvSpPr>
          <p:spPr>
            <a:xfrm>
              <a:off x="2514600" y="1840468"/>
              <a:ext cx="64008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r">
                <a:spcBef>
                  <a:spcPct val="50000"/>
                </a:spcBef>
              </a:pPr>
              <a:r>
                <a:rPr lang="en-US" sz="1800" dirty="0" smtClean="0">
                  <a:solidFill>
                    <a:srgbClr val="262626"/>
                  </a:solidFill>
                  <a:latin typeface="Trebuchet MS"/>
                  <a:ea typeface="Arial" charset="0"/>
                  <a:cs typeface="Trebuchet MS"/>
                </a:rPr>
                <a:t>Or: can the vacuum be broken by a new strong interaction? </a:t>
              </a:r>
            </a:p>
          </p:txBody>
        </p:sp>
      </p:grp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250824" y="1274916"/>
            <a:ext cx="858837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We can also use the precision data to look beyond the SM !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96373" y="2842245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0" y="2253496"/>
            <a:ext cx="9144000" cy="178510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spcBef>
                <a:spcPts val="1200"/>
              </a:spcBef>
            </a:pPr>
            <a:endParaRPr lang="en-GB" dirty="0" smtClean="0">
              <a:solidFill>
                <a:srgbClr val="E12548"/>
              </a:solidFill>
              <a:effectLst/>
              <a:latin typeface="Trebuchet MS"/>
              <a:cs typeface="Trebuchet MS"/>
            </a:endParaRPr>
          </a:p>
          <a:p>
            <a:pPr algn="ctr">
              <a:spcBef>
                <a:spcPts val="0"/>
              </a:spcBef>
            </a:pPr>
            <a:r>
              <a:rPr lang="en-GB" dirty="0" smtClean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In </a:t>
            </a:r>
            <a:r>
              <a:rPr lang="en-GB" dirty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the Standard Model the Higgs must be</a:t>
            </a:r>
            <a:r>
              <a:rPr lang="en-GB" dirty="0" smtClean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 light.</a:t>
            </a:r>
          </a:p>
          <a:p>
            <a:pPr algn="ctr">
              <a:spcBef>
                <a:spcPts val="1200"/>
              </a:spcBef>
            </a:pPr>
            <a:r>
              <a:rPr lang="en-GB" b="1" dirty="0" smtClean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BUT</a:t>
            </a:r>
            <a:r>
              <a:rPr lang="en-GB" dirty="0" smtClean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: Beyond </a:t>
            </a:r>
            <a:r>
              <a:rPr lang="en-GB" dirty="0">
                <a:solidFill>
                  <a:srgbClr val="E12548"/>
                </a:solidFill>
                <a:effectLst/>
                <a:latin typeface="Trebuchet MS"/>
                <a:cs typeface="Trebuchet MS"/>
              </a:rPr>
              <a:t>the Standard Model the Higgs can be heavy !</a:t>
            </a:r>
          </a:p>
          <a:p>
            <a:pPr algn="ctr">
              <a:spcBef>
                <a:spcPts val="1200"/>
              </a:spcBef>
            </a:pPr>
            <a:r>
              <a:rPr lang="en-US" b="1" dirty="0" err="1">
                <a:solidFill>
                  <a:srgbClr val="E12548"/>
                </a:solidFill>
                <a:effectLst/>
                <a:latin typeface="Trebuchet MS"/>
                <a:cs typeface="Trebuchet MS"/>
                <a:sym typeface="Wingdings"/>
              </a:rPr>
              <a:t></a:t>
            </a:r>
            <a:r>
              <a:rPr lang="en-US" b="1" dirty="0" smtClean="0">
                <a:solidFill>
                  <a:srgbClr val="E12548"/>
                </a:solidFill>
                <a:effectLst/>
                <a:latin typeface="Trebuchet MS"/>
                <a:cs typeface="Trebuchet MS"/>
                <a:sym typeface="Wingdings"/>
              </a:rPr>
              <a:t> MUST NOT </a:t>
            </a:r>
            <a:r>
              <a:rPr lang="en-US" b="1" dirty="0">
                <a:solidFill>
                  <a:srgbClr val="E12548"/>
                </a:solidFill>
                <a:effectLst/>
                <a:latin typeface="Trebuchet MS"/>
                <a:cs typeface="Trebuchet MS"/>
                <a:sym typeface="Wingdings"/>
              </a:rPr>
              <a:t>stop searching for heavy Higgs boson </a:t>
            </a:r>
            <a:r>
              <a:rPr lang="en-US" b="1" dirty="0" smtClean="0">
                <a:solidFill>
                  <a:srgbClr val="E12548"/>
                </a:solidFill>
                <a:effectLst/>
                <a:latin typeface="Trebuchet MS"/>
                <a:cs typeface="Trebuchet MS"/>
                <a:sym typeface="Wingdings"/>
              </a:rPr>
              <a:t>!</a:t>
            </a:r>
            <a:endParaRPr lang="en-GB" b="1" dirty="0" smtClean="0">
              <a:solidFill>
                <a:srgbClr val="E12548"/>
              </a:solidFill>
              <a:effectLst/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881717" y="1828800"/>
            <a:ext cx="5281083" cy="2438400"/>
          </a:xfrm>
          <a:prstGeom prst="roundRect">
            <a:avLst>
              <a:gd name="adj" fmla="val 16667"/>
            </a:avLst>
          </a:prstGeom>
          <a:solidFill>
            <a:schemeClr val="bg1">
              <a:alpha val="97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964267" y="2133600"/>
            <a:ext cx="5274733" cy="171803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265113" defTabSz="914400">
              <a:lnSpc>
                <a:spcPct val="110000"/>
              </a:lnSpc>
              <a:spcBef>
                <a:spcPts val="1200"/>
              </a:spcBef>
            </a:pPr>
            <a:r>
              <a:rPr lang="en-GB" dirty="0" smtClean="0">
                <a:solidFill>
                  <a:srgbClr val="D00209"/>
                </a:solidFill>
                <a:latin typeface="Trebuchet MS"/>
                <a:cs typeface="Trebuchet MS"/>
              </a:rPr>
              <a:t>Outline</a:t>
            </a:r>
          </a:p>
          <a:p>
            <a:pPr marL="804863" lvl="1" indent="-444500" defTabSz="914400">
              <a:lnSpc>
                <a:spcPct val="110000"/>
              </a:lnSpc>
              <a:spcBef>
                <a:spcPts val="1200"/>
              </a:spcBef>
              <a:buFont typeface="Arial" charset="0"/>
              <a:buChar char="―"/>
            </a:pP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Some words on the Standard Model</a:t>
            </a:r>
          </a:p>
          <a:p>
            <a:pPr marL="804863" lvl="1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LHC measurements and searches</a:t>
            </a:r>
          </a:p>
          <a:p>
            <a:pPr marL="804863" lvl="1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Epilogue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25" y="1276350"/>
            <a:ext cx="5832475" cy="5124450"/>
          </a:xfrm>
          <a:prstGeom prst="rect">
            <a:avLst/>
          </a:prstGeom>
          <a:effectLst>
            <a:outerShdw blurRad="355600" dist="38100" dir="2700000">
              <a:srgbClr val="000000">
                <a:alpha val="22000"/>
              </a:srgbClr>
            </a:outerShdw>
          </a:effectLst>
        </p:spPr>
      </p:pic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609600" y="1705282"/>
            <a:ext cx="7848600" cy="1418918"/>
          </a:xfrm>
          <a:prstGeom prst="roundRect">
            <a:avLst>
              <a:gd name="adj" fmla="val 16667"/>
            </a:avLst>
          </a:prstGeom>
          <a:solidFill>
            <a:srgbClr val="FFFFFF">
              <a:alpha val="92155"/>
            </a:srgbClr>
          </a:solidFill>
          <a:ln w="3175">
            <a:solidFill>
              <a:schemeClr val="bg1"/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GB" sz="3600" dirty="0" smtClean="0">
                <a:solidFill>
                  <a:prstClr val="black"/>
                </a:solidFill>
                <a:latin typeface="Trebuchet MS"/>
                <a:ea typeface="Calibri" charset="0"/>
                <a:cs typeface="Trebuchet MS"/>
              </a:rPr>
              <a:t>Once the Higgs boson is discovered </a:t>
            </a:r>
          </a:p>
          <a:p>
            <a:pPr algn="ctr">
              <a:defRPr/>
            </a:pPr>
            <a:r>
              <a:rPr lang="en-GB" sz="3600" dirty="0" smtClean="0">
                <a:solidFill>
                  <a:srgbClr val="D00209"/>
                </a:solidFill>
                <a:latin typeface="Trebuchet MS"/>
                <a:ea typeface="Calibri" charset="0"/>
                <a:cs typeface="Trebuchet MS"/>
              </a:rPr>
              <a:t>The Standard Model is complete</a:t>
            </a:r>
            <a:endParaRPr lang="en-GB" sz="3600" dirty="0">
              <a:solidFill>
                <a:srgbClr val="D00209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0" name="AutoShape 11"/>
          <p:cNvSpPr>
            <a:spLocks noChangeArrowheads="1"/>
          </p:cNvSpPr>
          <p:nvPr/>
        </p:nvSpPr>
        <p:spPr bwMode="auto">
          <a:xfrm>
            <a:off x="609600" y="3427164"/>
            <a:ext cx="7848600" cy="805984"/>
          </a:xfrm>
          <a:prstGeom prst="roundRect">
            <a:avLst>
              <a:gd name="adj" fmla="val 16667"/>
            </a:avLst>
          </a:prstGeom>
          <a:solidFill>
            <a:srgbClr val="FFFFFF">
              <a:alpha val="92155"/>
            </a:srgbClr>
          </a:solidFill>
          <a:ln w="3175">
            <a:solidFill>
              <a:schemeClr val="bg1"/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GB" sz="3600" b="1" dirty="0" smtClean="0">
                <a:solidFill>
                  <a:prstClr val="black"/>
                </a:solidFill>
                <a:latin typeface="Trebuchet MS"/>
                <a:ea typeface="Calibri" charset="0"/>
                <a:cs typeface="Trebuchet MS"/>
              </a:rPr>
              <a:t>But … does it hold tight ?</a:t>
            </a:r>
            <a:endParaRPr lang="en-GB" sz="3600" b="1" dirty="0">
              <a:solidFill>
                <a:srgbClr val="FF0000"/>
              </a:solidFill>
              <a:latin typeface="Trebuchet MS"/>
              <a:ea typeface="Calibri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25" y="1276350"/>
            <a:ext cx="5832475" cy="5124450"/>
          </a:xfrm>
          <a:prstGeom prst="rect">
            <a:avLst/>
          </a:prstGeom>
          <a:effectLst>
            <a:outerShdw blurRad="355600" dist="38100" dir="2700000">
              <a:srgbClr val="000000">
                <a:alpha val="22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0" y="1506494"/>
            <a:ext cx="9144000" cy="4787987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During the last 35 years the Standard Model has been tested to great precision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257174" y="1693899"/>
            <a:ext cx="8886826" cy="43658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Excited fundamental bosons or fermions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have been excluded up to the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scale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Electroweak unification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has been verified at, below and above the 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Z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-boson scale 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Universality of weak interaction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has been verified at the per-mil level</a:t>
            </a:r>
            <a:endParaRPr lang="en-GB" sz="1800" dirty="0" smtClean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The </a:t>
            </a:r>
            <a:r>
              <a:rPr lang="en-GB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tininess of electric dipole moments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has been verified at 10</a:t>
            </a:r>
            <a:r>
              <a:rPr lang="en-GB" sz="1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−27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ecm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 [ … ]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Conservation </a:t>
            </a: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of the charged lepton number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verified at 10</a:t>
            </a:r>
            <a:r>
              <a:rPr lang="en-GB" sz="1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−12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level</a:t>
            </a:r>
            <a:endParaRPr lang="en-GB" sz="1800" dirty="0" smtClean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Asymptotic freedom of strong interaction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has been verified at the percent level 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All observations of </a:t>
            </a:r>
            <a:r>
              <a:rPr lang="en-US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matter-antimatter symmetry violations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are described by single complex parameter in the quark mixing matrix </a:t>
            </a:r>
            <a:endParaRPr lang="en-US" sz="1800" dirty="0" smtClean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The </a:t>
            </a:r>
            <a:r>
              <a:rPr lang="en-GB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electron and muon magnetic moments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have been verified at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ppm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level...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US" sz="18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Arial" charset="0"/>
                <a:cs typeface="Trebuchet MS"/>
              </a:rPr>
              <a:t>Examples only, there are many more successful tests …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1506494"/>
            <a:ext cx="9144000" cy="4787987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During the last 35 years the Standard Model has been tested to great precision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9" name="Picture 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95400" y="1388643"/>
            <a:ext cx="6569111" cy="48691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05200" y="1715869"/>
            <a:ext cx="3918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Charged-lepton flavour violation</a:t>
            </a:r>
          </a:p>
          <a:p>
            <a:pPr algn="r"/>
            <a:r>
              <a:rPr lang="en-GB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Only null observations to date</a:t>
            </a:r>
            <a:endParaRPr lang="en-GB" sz="16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20730" y="467972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E59A02"/>
                </a:solidFill>
              </a:rPr>
              <a:t>…</a:t>
            </a:r>
            <a:endParaRPr lang="en-GB" dirty="0">
              <a:solidFill>
                <a:srgbClr val="E59A0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60387" y="4864667"/>
            <a:ext cx="5351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accent4">
                    <a:lumMod val="75000"/>
                  </a:schemeClr>
                </a:solidFill>
              </a:rPr>
              <a:t>MEG</a:t>
            </a:r>
            <a:endParaRPr lang="en-GB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72200" y="5306768"/>
            <a:ext cx="10395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008000"/>
                </a:solidFill>
              </a:rPr>
              <a:t>SINDRUM-II</a:t>
            </a:r>
            <a:endParaRPr lang="en-GB" sz="1200" dirty="0">
              <a:solidFill>
                <a:srgbClr val="008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14575" y="3810001"/>
            <a:ext cx="11768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BABAR / Belle</a:t>
            </a:r>
            <a:endParaRPr lang="en-GB" sz="1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14808" y="342900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B5E2"/>
                </a:solidFill>
              </a:rPr>
              <a:t>…</a:t>
            </a:r>
            <a:endParaRPr lang="en-GB" dirty="0">
              <a:solidFill>
                <a:srgbClr val="00B5E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98634" y="4498891"/>
            <a:ext cx="633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accent4">
                    <a:lumMod val="75000"/>
                  </a:schemeClr>
                </a:solidFill>
              </a:rPr>
              <a:t>MEGA</a:t>
            </a:r>
            <a:endParaRPr lang="en-GB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55037" y="6205210"/>
            <a:ext cx="1250763" cy="276999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>
              <a:srgbClr val="000000">
                <a:alpha val="6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008000"/>
                </a:solidFill>
              </a:rPr>
              <a:t>Mu2e / COMET</a:t>
            </a:r>
            <a:endParaRPr lang="en-GB" sz="1200" dirty="0">
              <a:solidFill>
                <a:srgbClr val="008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15466" y="4114800"/>
            <a:ext cx="1190334" cy="276999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>
              <a:srgbClr val="000000">
                <a:alpha val="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Super-</a:t>
            </a:r>
            <a:r>
              <a:rPr lang="en-GB" sz="1200" i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B</a:t>
            </a:r>
            <a:r>
              <a:rPr lang="en-GB" sz="105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(50 </a:t>
            </a:r>
            <a:r>
              <a:rPr lang="en-GB" sz="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ab</a:t>
            </a:r>
            <a:r>
              <a:rPr lang="en-GB" sz="800" baseline="300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–1</a:t>
            </a:r>
            <a:r>
              <a:rPr lang="en-GB" sz="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)</a:t>
            </a:r>
            <a:endParaRPr lang="en-GB" sz="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53820" y="6019800"/>
            <a:ext cx="19039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solidFill>
                  <a:srgbClr val="D20202"/>
                </a:solidFill>
              </a:rPr>
              <a:t>Spectacular perspective:</a:t>
            </a:r>
            <a:endParaRPr lang="en-GB" sz="1100" b="1" dirty="0">
              <a:solidFill>
                <a:srgbClr val="D2020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6899163" y="2244837"/>
            <a:ext cx="1627828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kern="0" dirty="0" smtClean="0">
                <a:solidFill>
                  <a:schemeClr val="bg1">
                    <a:lumMod val="65000"/>
                  </a:schemeClr>
                </a:solidFill>
              </a:rPr>
              <a:t>Marciano </a:t>
            </a:r>
            <a:r>
              <a:rPr lang="en-US" sz="800" i="1" kern="0" dirty="0" smtClean="0">
                <a:solidFill>
                  <a:schemeClr val="bg1">
                    <a:lumMod val="65000"/>
                  </a:schemeClr>
                </a:solidFill>
              </a:rPr>
              <a:t>et </a:t>
            </a:r>
            <a:r>
              <a:rPr lang="en-US" sz="800" kern="0" dirty="0" smtClean="0">
                <a:solidFill>
                  <a:schemeClr val="bg1">
                    <a:lumMod val="65000"/>
                  </a:schemeClr>
                </a:solidFill>
              </a:rPr>
              <a:t>al., </a:t>
            </a:r>
            <a:r>
              <a:rPr lang="en-US" sz="800" kern="0" dirty="0" err="1" smtClean="0">
                <a:solidFill>
                  <a:schemeClr val="bg1">
                    <a:lumMod val="65000"/>
                  </a:schemeClr>
                </a:solidFill>
              </a:rPr>
              <a:t>Annu</a:t>
            </a:r>
            <a:r>
              <a:rPr lang="en-US" sz="800" kern="0" dirty="0" smtClean="0">
                <a:solidFill>
                  <a:schemeClr val="bg1">
                    <a:lumMod val="65000"/>
                  </a:schemeClr>
                </a:solidFill>
              </a:rPr>
              <a:t>. Rev. </a:t>
            </a:r>
            <a:r>
              <a:rPr lang="en-US" sz="800" kern="0" dirty="0" err="1" smtClean="0">
                <a:solidFill>
                  <a:schemeClr val="bg1">
                    <a:lumMod val="65000"/>
                  </a:schemeClr>
                </a:solidFill>
              </a:rPr>
              <a:t>Nucl</a:t>
            </a:r>
            <a:r>
              <a:rPr lang="en-US" sz="800" kern="0" dirty="0" smtClean="0">
                <a:solidFill>
                  <a:schemeClr val="bg1">
                    <a:lumMod val="65000"/>
                  </a:schemeClr>
                </a:solidFill>
              </a:rPr>
              <a:t>. Part. Sci.58, 315 (2008)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1506494"/>
            <a:ext cx="9144000" cy="4787987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During the last 35 years the Standard Model has been tested to great precision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7" name="Picture 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60867" y="1566333"/>
            <a:ext cx="4868333" cy="4868333"/>
          </a:xfrm>
          <a:prstGeom prst="rect">
            <a:avLst/>
          </a:prstGeom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486400" y="1676400"/>
            <a:ext cx="3429000" cy="317228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1828800" fontAlgn="base">
              <a:spcBef>
                <a:spcPct val="50000"/>
              </a:spcBef>
              <a:spcAft>
                <a:spcPct val="0"/>
              </a:spcAft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NNNLO from tau data:</a:t>
            </a:r>
          </a:p>
          <a:p>
            <a:pPr marL="288925" indent="-288925" defTabSz="1619250">
              <a:spcBef>
                <a:spcPct val="50000"/>
              </a:spcBef>
              <a:buSzPct val="80000"/>
            </a:pPr>
            <a:r>
              <a:rPr lang="en-US" sz="1600" dirty="0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  </a:t>
            </a:r>
            <a:r>
              <a:rPr lang="en-US" sz="1600" dirty="0" err="1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</a:t>
            </a:r>
            <a:r>
              <a:rPr lang="en-US" sz="1600" baseline="-25000" dirty="0" err="1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</a:rPr>
              <a:t>s</a:t>
            </a:r>
            <a:r>
              <a:rPr lang="en-US" sz="1600" dirty="0" err="1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</a:rPr>
              <a:t>(</a:t>
            </a:r>
            <a:r>
              <a:rPr lang="en-US" sz="1600" i="1" dirty="0" err="1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</a:rPr>
              <a:t>M</a:t>
            </a:r>
            <a:r>
              <a:rPr lang="en-US" sz="1600" i="1" baseline="-25000" dirty="0" err="1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</a:rPr>
              <a:t>Z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</a:rPr>
              <a:t>) = 0.1200 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Times New Roman" charset="0"/>
                <a:cs typeface="Trebuchet MS"/>
              </a:rPr>
              <a:t>	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±</a:t>
            </a:r>
            <a:r>
              <a:rPr lang="en-US" sz="1600" dirty="0" smtClean="0">
                <a:solidFill>
                  <a:srgbClr val="3F67A7"/>
                </a:solidFill>
                <a:latin typeface="Trebuchet MS"/>
                <a:ea typeface="Arial" charset="0"/>
                <a:cs typeface="Trebuchet MS"/>
              </a:rPr>
              <a:t>  0.0005</a:t>
            </a:r>
            <a:r>
              <a:rPr lang="en-US" sz="1600" baseline="-25000" dirty="0" smtClean="0">
                <a:solidFill>
                  <a:srgbClr val="3F67A7"/>
                </a:solidFill>
                <a:latin typeface="Trebuchet MS"/>
                <a:ea typeface="Arial" charset="0"/>
                <a:cs typeface="Trebuchet MS"/>
              </a:rPr>
              <a:t>exp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	±  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0.0008</a:t>
            </a:r>
            <a:r>
              <a:rPr lang="en-US" sz="1600" baseline="-250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theo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	±  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0.0013</a:t>
            </a:r>
            <a:r>
              <a:rPr lang="en-US" sz="1600" baseline="-250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CIPT/FOPT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	±  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0.0005</a:t>
            </a:r>
            <a:r>
              <a:rPr lang="en-US" sz="1600" baseline="-250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evol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 	</a:t>
            </a:r>
            <a:r>
              <a:rPr lang="en-US" sz="1200" dirty="0" smtClean="0">
                <a:solidFill>
                  <a:srgbClr val="7F7F7F"/>
                </a:solidFill>
                <a:latin typeface="Trebuchet MS"/>
                <a:ea typeface="Arial" charset="0"/>
                <a:cs typeface="Trebuchet MS"/>
              </a:rPr>
              <a:t>(0.0017</a:t>
            </a:r>
            <a:r>
              <a:rPr lang="en-US" sz="1200" baseline="-25000" dirty="0" smtClean="0">
                <a:solidFill>
                  <a:srgbClr val="7F7F7F"/>
                </a:solidFill>
                <a:latin typeface="Trebuchet MS"/>
                <a:ea typeface="Arial" charset="0"/>
                <a:cs typeface="Trebuchet MS"/>
              </a:rPr>
              <a:t>tot</a:t>
            </a:r>
            <a:r>
              <a:rPr lang="en-US" sz="1200" dirty="0" smtClean="0">
                <a:solidFill>
                  <a:srgbClr val="7F7F7F"/>
                </a:solidFill>
                <a:latin typeface="Trebuchet MS"/>
                <a:ea typeface="Arial" charset="0"/>
                <a:cs typeface="Trebuchet MS"/>
              </a:rPr>
              <a:t>)</a:t>
            </a:r>
            <a:endParaRPr lang="en-US" sz="1600" dirty="0" smtClean="0">
              <a:solidFill>
                <a:srgbClr val="262626"/>
              </a:solidFill>
              <a:latin typeface="Trebuchet MS"/>
              <a:ea typeface="Times New Roman" charset="0"/>
              <a:cs typeface="Trebuchet MS"/>
            </a:endParaRPr>
          </a:p>
          <a:p>
            <a:pPr defTabSz="1828800" fontAlgn="base">
              <a:spcBef>
                <a:spcPct val="50000"/>
              </a:spcBef>
              <a:spcAft>
                <a:spcPct val="0"/>
              </a:spcAft>
              <a:buSzPct val="100000"/>
            </a:pPr>
            <a:endParaRPr lang="en-US" sz="400" dirty="0" smtClean="0">
              <a:solidFill>
                <a:srgbClr val="262626"/>
              </a:solidFill>
              <a:latin typeface="Trebuchet MS"/>
              <a:ea typeface="Times New Roman" charset="0"/>
              <a:cs typeface="Trebuchet MS"/>
            </a:endParaRPr>
          </a:p>
          <a:p>
            <a:pPr defTabSz="1828800" fontAlgn="base">
              <a:spcBef>
                <a:spcPct val="50000"/>
              </a:spcBef>
              <a:spcAft>
                <a:spcPct val="0"/>
              </a:spcAft>
              <a:buSzPct val="100000"/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Excellent agreement with NNNLO result from EW fit</a:t>
            </a:r>
          </a:p>
          <a:p>
            <a:pPr marL="288925" indent="-288925" defTabSz="1828800">
              <a:spcBef>
                <a:spcPct val="50000"/>
              </a:spcBef>
              <a:buSzPct val="100000"/>
            </a:pPr>
            <a:r>
              <a:rPr lang="en-US" sz="1600" dirty="0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  </a:t>
            </a:r>
            <a:r>
              <a:rPr lang="en-US" sz="1600" dirty="0" err="1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</a:t>
            </a:r>
            <a:r>
              <a:rPr lang="en-US" sz="1600" baseline="-25000" dirty="0" err="1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s</a:t>
            </a:r>
            <a:r>
              <a:rPr lang="en-US" sz="1600" dirty="0" err="1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(</a:t>
            </a:r>
            <a:r>
              <a:rPr lang="en-US" sz="1600" i="1" dirty="0" err="1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M</a:t>
            </a:r>
            <a:r>
              <a:rPr lang="en-US" sz="1600" i="1" baseline="-25000" dirty="0" err="1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Z</a:t>
            </a:r>
            <a:r>
              <a:rPr lang="en-US" sz="1600" dirty="0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) = 0.1193 </a:t>
            </a:r>
            <a:r>
              <a:rPr lang="en-US" sz="16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± 0.0028 </a:t>
            </a:r>
          </a:p>
          <a:p>
            <a:pPr marL="288925" indent="-288925" defTabSz="1828800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6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		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0" y="3128889"/>
            <a:ext cx="1676400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kern="0" dirty="0" smtClean="0">
                <a:solidFill>
                  <a:srgbClr val="A6A6A6"/>
                </a:solidFill>
              </a:rPr>
              <a:t>[ Hoecker, arXiv:1201.5093 ]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0" y="4585156"/>
            <a:ext cx="1524000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kern="0" dirty="0" smtClean="0">
                <a:solidFill>
                  <a:srgbClr val="A6A6A6"/>
                </a:solidFill>
              </a:rPr>
              <a:t>[ </a:t>
            </a:r>
            <a:r>
              <a:rPr lang="en-US" sz="800" kern="0" dirty="0" err="1" smtClean="0">
                <a:solidFill>
                  <a:srgbClr val="A6A6A6"/>
                </a:solidFill>
              </a:rPr>
              <a:t>Gfitter</a:t>
            </a:r>
            <a:r>
              <a:rPr lang="en-US" sz="800" kern="0" dirty="0" smtClean="0">
                <a:solidFill>
                  <a:srgbClr val="A6A6A6"/>
                </a:solidFill>
              </a:rPr>
              <a:t>, arXiv:1107.0975 ]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4287" y="5105400"/>
            <a:ext cx="342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828800">
              <a:buSzPct val="100000"/>
            </a:pPr>
            <a:r>
              <a:rPr lang="en-US" sz="1800" dirty="0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</a:rPr>
              <a:t>Precise test of asymptotic freedom property of QCD </a:t>
            </a:r>
            <a:endParaRPr lang="en-US" sz="1800" dirty="0">
              <a:solidFill>
                <a:srgbClr val="D20202"/>
              </a:solidFill>
              <a:latin typeface="Trebuchet MS"/>
              <a:ea typeface="Times New Roman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506494"/>
            <a:ext cx="9144000" cy="4787987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During the last 35 years the Standard Model has been tested to great precision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3" name="Picture 1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254" t="8658" b="2251"/>
              <a:stretch>
                <a:fillRect/>
              </a:stretch>
            </p:blipFill>
          </mc:Choice>
          <mc:Fallback>
            <p:blipFill>
              <a:blip r:embed="rId3"/>
              <a:srcRect l="1254" t="8658" b="2251"/>
              <a:stretch>
                <a:fillRect/>
              </a:stretch>
            </p:blipFill>
          </mc:Fallback>
        </mc:AlternateContent>
        <p:spPr>
          <a:xfrm>
            <a:off x="63500" y="1676400"/>
            <a:ext cx="5001239" cy="450426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257800" y="1676400"/>
            <a:ext cx="312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SM describes </a:t>
            </a:r>
            <a:r>
              <a:rPr lang="en-GB" sz="20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CP </a:t>
            </a:r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violation — also in the </a:t>
            </a:r>
            <a:r>
              <a:rPr lang="en-GB" sz="20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B</a:t>
            </a:r>
            <a:r>
              <a:rPr lang="en-GB" sz="2000" i="1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s</a:t>
            </a:r>
            <a:r>
              <a:rPr lang="en-GB" sz="20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system</a:t>
            </a:r>
            <a:endParaRPr lang="en-GB" sz="16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20583" y="1526346"/>
            <a:ext cx="1524000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kern="0" dirty="0" smtClean="0">
                <a:solidFill>
                  <a:srgbClr val="A6A6A6"/>
                </a:solidFill>
              </a:rPr>
              <a:t>[ CKMfitter.in2p3.fr ]</a:t>
            </a:r>
          </a:p>
        </p:txBody>
      </p:sp>
      <p:pic>
        <p:nvPicPr>
          <p:cNvPr id="21" name="Picture 20" descr="Fig7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r="2014"/>
              <a:stretch>
                <a:fillRect/>
              </a:stretch>
            </p:blipFill>
          </mc:Choice>
          <mc:Fallback>
            <p:blipFill>
              <a:blip r:embed="rId5"/>
              <a:srcRect r="2014"/>
              <a:stretch>
                <a:fillRect/>
              </a:stretch>
            </p:blipFill>
          </mc:Fallback>
        </mc:AlternateContent>
        <p:spPr>
          <a:xfrm>
            <a:off x="4940226" y="3410083"/>
            <a:ext cx="4119107" cy="256526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431366" y="3302361"/>
            <a:ext cx="2874434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kern="0" dirty="0" smtClean="0">
                <a:solidFill>
                  <a:srgbClr val="A6A6A6"/>
                </a:solidFill>
              </a:rPr>
              <a:t>[ LHCb, LHCb-CONF-2012-002, 2011 data, 1/fb ]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506494"/>
            <a:ext cx="9144000" cy="4787987"/>
          </a:xfrm>
          <a:prstGeom prst="rect">
            <a:avLst/>
          </a:prstGeom>
          <a:solidFill>
            <a:srgbClr val="FFFFFF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During the last 35 years the Standard Model has been tested to great precision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3" name="Picture 1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045" t="8658" b="2042"/>
              <a:stretch>
                <a:fillRect/>
              </a:stretch>
            </p:blipFill>
          </mc:Choice>
          <mc:Fallback>
            <p:blipFill>
              <a:blip r:embed="rId3"/>
              <a:srcRect l="1045" t="8658" b="2042"/>
              <a:stretch>
                <a:fillRect/>
              </a:stretch>
            </p:blipFill>
          </mc:Fallback>
        </mc:AlternateContent>
        <p:spPr>
          <a:xfrm>
            <a:off x="52917" y="1676400"/>
            <a:ext cx="5011822" cy="45148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820583" y="1526346"/>
            <a:ext cx="1524000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kern="0" dirty="0" smtClean="0">
                <a:solidFill>
                  <a:srgbClr val="A6A6A6"/>
                </a:solidFill>
              </a:rPr>
              <a:t>[ CKMfitter.in2p3.fr 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31366" y="3302361"/>
            <a:ext cx="2874434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kern="0" dirty="0" smtClean="0">
                <a:solidFill>
                  <a:srgbClr val="A6A6A6"/>
                </a:solidFill>
              </a:rPr>
              <a:t>[ LHCb, LHCb-CONF-2012-002, 2011 data, 1/fb 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57800" y="1676400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Also, no enhancement in </a:t>
            </a:r>
          </a:p>
          <a:p>
            <a:r>
              <a:rPr lang="en-GB" sz="20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B</a:t>
            </a:r>
            <a:r>
              <a:rPr lang="en-GB" sz="2000" i="1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s</a:t>
            </a:r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GB" sz="20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®</a:t>
            </a:r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GB" sz="20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mm </a:t>
            </a:r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branching fraction seen</a:t>
            </a:r>
            <a:endParaRPr lang="en-GB" sz="16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pic>
        <p:nvPicPr>
          <p:cNvPr id="16" name="Picture 1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3527" t="5050" r="2277" b="1964"/>
              <a:stretch>
                <a:fillRect/>
              </a:stretch>
            </p:blipFill>
          </mc:Choice>
          <mc:Fallback>
            <p:blipFill>
              <a:blip r:embed="rId5"/>
              <a:srcRect l="3527" t="5050" r="2277" b="1964"/>
              <a:stretch>
                <a:fillRect/>
              </a:stretch>
            </p:blipFill>
          </mc:Fallback>
        </mc:AlternateContent>
        <p:spPr>
          <a:xfrm>
            <a:off x="4921250" y="2986636"/>
            <a:ext cx="4146550" cy="298871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278966" y="2832556"/>
            <a:ext cx="2798234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kern="0" dirty="0" smtClean="0">
                <a:solidFill>
                  <a:srgbClr val="A6A6A6"/>
                </a:solidFill>
              </a:rPr>
              <a:t>[ LHCb, </a:t>
            </a:r>
            <a:r>
              <a:rPr lang="en-US" sz="800" kern="0" dirty="0" err="1" smtClean="0">
                <a:solidFill>
                  <a:srgbClr val="A6A6A6"/>
                </a:solidFill>
              </a:rPr>
              <a:t>arXiv</a:t>
            </a:r>
            <a:r>
              <a:rPr lang="en-US" sz="800" kern="0" dirty="0" smtClean="0">
                <a:solidFill>
                  <a:srgbClr val="A6A6A6"/>
                </a:solidFill>
              </a:rPr>
              <a:t>:1203.4493, CKMfitter.in2p3.fr ]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924800" y="5408082"/>
            <a:ext cx="1028700" cy="190501"/>
          </a:xfrm>
          <a:prstGeom prst="rect">
            <a:avLst/>
          </a:prstGeom>
          <a:solidFill>
            <a:srgbClr val="FF0000">
              <a:alpha val="6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7903634" y="3856507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FF0000"/>
                </a:solidFill>
              </a:rPr>
              <a:t>LHCb 90% CL limit</a:t>
            </a:r>
            <a:endParaRPr lang="en-GB" sz="1000" dirty="0">
              <a:solidFill>
                <a:srgbClr val="FF0000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rot="10800000">
            <a:off x="7935383" y="3810797"/>
            <a:ext cx="1" cy="1692536"/>
          </a:xfrm>
          <a:prstGeom prst="line">
            <a:avLst/>
          </a:prstGeom>
          <a:ln w="381" cap="flat" cmpd="sng" algn="ctr">
            <a:solidFill>
              <a:srgbClr val="FF4040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10800000" flipV="1">
            <a:off x="5376337" y="5418665"/>
            <a:ext cx="2656413" cy="4"/>
          </a:xfrm>
          <a:prstGeom prst="line">
            <a:avLst/>
          </a:prstGeom>
          <a:ln w="381" cap="flat" cmpd="sng" algn="ctr">
            <a:solidFill>
              <a:srgbClr val="FF4040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28600" y="1508169"/>
            <a:ext cx="3428377" cy="47863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During the last 35 years the Standard Model has been tested to great precision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3" name="Rectangle 33"/>
          <p:cNvSpPr>
            <a:spLocks noChangeArrowheads="1"/>
          </p:cNvSpPr>
          <p:nvPr/>
        </p:nvSpPr>
        <p:spPr bwMode="auto">
          <a:xfrm>
            <a:off x="381000" y="2297988"/>
            <a:ext cx="3200400" cy="32646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But not </a:t>
            </a:r>
            <a:r>
              <a:rPr lang="en-GB" sz="1600" b="1" dirty="0" smtClean="0">
                <a:solidFill>
                  <a:prstClr val="black"/>
                </a:solidFill>
                <a:latin typeface="Trebuchet MS"/>
                <a:cs typeface="Trebuchet MS"/>
              </a:rPr>
              <a:t>everything 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perfectly agrees with expectation:</a:t>
            </a:r>
          </a:p>
          <a:p>
            <a:pPr marL="269875" indent="-269875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Top pairs produced in </a:t>
            </a:r>
            <a:r>
              <a:rPr lang="en-GB" sz="16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hadron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collisions (at Tevatron) may have large angular asymmetry</a:t>
            </a:r>
          </a:p>
          <a:p>
            <a:pPr marL="269875" indent="-269875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Di-muon events (at Tevatron) may exhibit unexpected charge asymmetry </a:t>
            </a:r>
          </a:p>
          <a:p>
            <a:pPr marL="269875" indent="-269875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The muon anomalous magnetic moment may be stronger than expected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829050" y="1506494"/>
            <a:ext cx="5086350" cy="4786312"/>
            <a:chOff x="3829050" y="1506494"/>
            <a:chExt cx="5086350" cy="4786312"/>
          </a:xfrm>
        </p:grpSpPr>
        <p:sp>
          <p:nvSpPr>
            <p:cNvPr id="7" name="Rectangle 6"/>
            <p:cNvSpPr/>
            <p:nvPr/>
          </p:nvSpPr>
          <p:spPr>
            <a:xfrm>
              <a:off x="3829050" y="1506494"/>
              <a:ext cx="5086350" cy="4786312"/>
            </a:xfrm>
            <a:prstGeom prst="rect">
              <a:avLst/>
            </a:prstGeom>
            <a:solidFill>
              <a:schemeClr val="bg1"/>
            </a:solidFill>
            <a:ln w="63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en-GB">
                <a:solidFill>
                  <a:srgbClr val="FFFFFF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Text Box 35"/>
            <p:cNvSpPr txBox="1">
              <a:spLocks noChangeArrowheads="1"/>
            </p:cNvSpPr>
            <p:nvPr/>
          </p:nvSpPr>
          <p:spPr bwMode="auto">
            <a:xfrm>
              <a:off x="4038600" y="1568406"/>
              <a:ext cx="4724400" cy="58695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/>
                  <a:cs typeface="Trebuchet MS"/>
                </a:rPr>
                <a:t>Muon magnetic moment: comparison between measurement (blue band) and predictions (dots) </a:t>
              </a:r>
              <a:endParaRPr lang="en-GB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854450" y="6031196"/>
              <a:ext cx="21714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PDG 2011</a:t>
              </a:r>
              <a:endPara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038600" y="2138650"/>
              <a:ext cx="338838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rgbClr val="E12548"/>
                  </a:solidFill>
                  <a:latin typeface="Trebuchet MS"/>
                  <a:cs typeface="Trebuchet MS"/>
                </a:rPr>
                <a:t>Status: summer 2011 </a:t>
              </a:r>
              <a:r>
                <a:rPr lang="en-GB" sz="1000" dirty="0" smtClean="0">
                  <a:solidFill>
                    <a:srgbClr val="E12548"/>
                  </a:solidFill>
                  <a:latin typeface="Trebuchet MS"/>
                  <a:cs typeface="Trebuchet MS"/>
                </a:rPr>
                <a:t>(</a:t>
              </a:r>
              <a:r>
                <a:rPr lang="en-GB" sz="1000" i="1" dirty="0" smtClean="0">
                  <a:solidFill>
                    <a:srgbClr val="E12548"/>
                  </a:solidFill>
                  <a:latin typeface="Trebuchet MS"/>
                  <a:cs typeface="Trebuchet MS"/>
                </a:rPr>
                <a:t>published results shown only</a:t>
              </a:r>
              <a:r>
                <a:rPr lang="en-GB" sz="1000" dirty="0" smtClean="0">
                  <a:solidFill>
                    <a:srgbClr val="E12548"/>
                  </a:solidFill>
                  <a:latin typeface="Trebuchet MS"/>
                  <a:cs typeface="Trebuchet MS"/>
                </a:rPr>
                <a:t>)</a:t>
              </a:r>
              <a:endParaRPr lang="en-GB" sz="1100" dirty="0">
                <a:solidFill>
                  <a:srgbClr val="E12548"/>
                </a:solidFill>
                <a:latin typeface="Trebuchet MS"/>
                <a:cs typeface="Trebuchet MS"/>
              </a:endParaRPr>
            </a:p>
          </p:txBody>
        </p:sp>
        <p:pic>
          <p:nvPicPr>
            <p:cNvPr id="16" name="Picture 15" descr="Untitled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"/>
                <a:stretch>
                  <a:fillRect/>
                </a:stretch>
              </p:blipFill>
            </mc:Choice>
            <mc:Fallback>
              <p:blipFill>
                <a:blip r:embed="rId3"/>
                <a:stretch>
                  <a:fillRect/>
                </a:stretch>
              </p:blipFill>
            </mc:Fallback>
          </mc:AlternateContent>
          <p:spPr>
            <a:xfrm>
              <a:off x="3996887" y="2359267"/>
              <a:ext cx="4766113" cy="3873779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617699"/>
            <a:ext cx="9144000" cy="4430878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>
            <a:outerShdw blurRad="381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22288" y="1735138"/>
            <a:ext cx="8621712" cy="116363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>
                <a:solidFill>
                  <a:srgbClr val="D00209"/>
                </a:solidFill>
                <a:latin typeface="Trebuchet MS"/>
                <a:cs typeface="Trebuchet MS"/>
              </a:rPr>
              <a:t>The Higgs is not yet discovered !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>
                <a:solidFill>
                  <a:srgbClr val="1C1C1C"/>
                </a:solidFill>
                <a:latin typeface="Trebuchet MS"/>
                <a:cs typeface="Trebuchet MS"/>
              </a:rPr>
              <a:t>The Higgs is the only fundamental scalar</a:t>
            </a:r>
            <a:endParaRPr lang="en-GB" sz="1800" kern="0" dirty="0" smtClean="0">
              <a:solidFill>
                <a:srgbClr val="1C1C1C"/>
              </a:solidFill>
              <a:latin typeface="Trebuchet MS"/>
              <a:cs typeface="Trebuchet MS"/>
              <a:sym typeface="Wingdings" charset="2"/>
            </a:endParaRP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 smtClean="0">
                <a:solidFill>
                  <a:srgbClr val="1C1C1C"/>
                </a:solidFill>
                <a:latin typeface="Trebuchet MS"/>
                <a:cs typeface="Trebuchet MS"/>
                <a:sym typeface="Wingdings" charset="2"/>
              </a:rPr>
              <a:t>Huge mass </a:t>
            </a:r>
            <a:r>
              <a:rPr lang="en-GB" sz="1800" kern="0" dirty="0">
                <a:solidFill>
                  <a:srgbClr val="1C1C1C"/>
                </a:solidFill>
                <a:latin typeface="Trebuchet MS"/>
                <a:cs typeface="Trebuchet MS"/>
                <a:sym typeface="Wingdings" charset="2"/>
              </a:rPr>
              <a:t>hierarchy between matter </a:t>
            </a:r>
            <a:r>
              <a:rPr lang="en-GB" sz="1800" kern="0" dirty="0" smtClean="0">
                <a:solidFill>
                  <a:srgbClr val="1C1C1C"/>
                </a:solidFill>
                <a:latin typeface="Trebuchet MS"/>
                <a:cs typeface="Trebuchet MS"/>
                <a:sym typeface="Wingdings" charset="2"/>
              </a:rPr>
              <a:t>particles</a:t>
            </a:r>
            <a:endParaRPr lang="en-GB" sz="1800" kern="0" dirty="0">
              <a:solidFill>
                <a:srgbClr val="1C1C1C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22288" y="2819400"/>
            <a:ext cx="7783512" cy="296145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>
                <a:solidFill>
                  <a:srgbClr val="D00209"/>
                </a:solidFill>
                <a:latin typeface="Trebuchet MS"/>
                <a:cs typeface="Trebuchet MS"/>
              </a:rPr>
              <a:t>Dark matter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r>
              <a:rPr lang="en-GB" sz="16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(particle)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and accelerated expansion of universe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Causally connected observable universe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Matter-antimatter asymmetry in universe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>
                <a:solidFill>
                  <a:srgbClr val="D00209"/>
                </a:solidFill>
                <a:latin typeface="Trebuchet MS"/>
                <a:cs typeface="Trebuchet MS"/>
              </a:rPr>
              <a:t>Grand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unification </a:t>
            </a:r>
            <a:r>
              <a:rPr lang="en-GB" sz="1800" kern="0" dirty="0">
                <a:solidFill>
                  <a:srgbClr val="D00209"/>
                </a:solidFill>
                <a:latin typeface="Trebuchet MS"/>
                <a:cs typeface="Trebuchet MS"/>
              </a:rPr>
              <a:t>of the forces </a:t>
            </a:r>
            <a:r>
              <a:rPr lang="en-GB" sz="1600" kern="0" dirty="0">
                <a:solidFill>
                  <a:srgbClr val="D00209"/>
                </a:solidFill>
                <a:latin typeface="Trebuchet MS"/>
                <a:cs typeface="Trebuchet MS"/>
              </a:rPr>
              <a:t>(related to baryon decay)</a:t>
            </a:r>
            <a:endParaRPr lang="en-GB" sz="1800" kern="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Gauge hierarchy </a:t>
            </a:r>
            <a:r>
              <a:rPr lang="en-GB" sz="16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(see later)</a:t>
            </a:r>
            <a:endParaRPr lang="en-GB" sz="1800" kern="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Why no matter-antimatter symmetry violation in strong interaction?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>
                <a:solidFill>
                  <a:srgbClr val="D00209"/>
                </a:solidFill>
                <a:latin typeface="Trebuchet MS"/>
                <a:cs typeface="Trebuchet MS"/>
              </a:rPr>
              <a:t>Neutrino masses</a:t>
            </a:r>
          </a:p>
          <a:p>
            <a:pPr marL="457200" indent="-45720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tabLst>
                <a:tab pos="0" algn="l"/>
              </a:tabLst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Gravitation</a:t>
            </a: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5846232" y="5752288"/>
            <a:ext cx="3145368" cy="64851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blurRad="228600" dist="38100" dir="2700000">
              <a:srgbClr val="000000">
                <a:alpha val="31000"/>
              </a:srgbClr>
            </a:outerShdw>
          </a:effectLst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Neutrino masses</a:t>
            </a:r>
            <a:r>
              <a:rPr lang="en-GB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and inclusion of </a:t>
            </a:r>
            <a:r>
              <a:rPr lang="en-GB" sz="12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gravity</a:t>
            </a:r>
            <a:r>
              <a:rPr lang="en-GB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in the SM require new physics at the scales ~10</a:t>
            </a:r>
            <a:r>
              <a:rPr lang="en-GB" sz="1200" kern="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14</a:t>
            </a:r>
            <a:r>
              <a:rPr lang="en-GB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GeV and ~10</a:t>
            </a:r>
            <a:r>
              <a:rPr lang="en-GB" sz="1200" kern="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19</a:t>
            </a:r>
            <a:r>
              <a:rPr lang="en-GB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GeV, respectively ! </a:t>
            </a:r>
          </a:p>
        </p:txBody>
      </p:sp>
      <p:sp>
        <p:nvSpPr>
          <p:cNvPr id="14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Problems and Unexplained Observations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7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The success of the SM should not make us forget that it is an incomplete theory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230662"/>
            <a:ext cx="9144000" cy="969738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Producing the Higgs Boson and Searching for New Physics at the </a:t>
            </a:r>
            <a:r>
              <a:rPr lang="en-US" sz="28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TeV</a:t>
            </a:r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 Scale Requires a Huge Machine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14400" y="3742998"/>
            <a:ext cx="5556251" cy="239181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7F7F7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CCFF99"/>
                </a:solidFill>
              </a14:hiddenFill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tIns="140400" bIns="140400">
            <a:spAutoFit/>
          </a:bodyPr>
          <a:lstStyle>
            <a:lvl1pPr marL="4953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9525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4097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8669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3241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813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385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957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529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403225">
              <a:defRPr/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Particles accelerators:</a:t>
            </a:r>
          </a:p>
          <a:p>
            <a:pPr indent="-403225">
              <a:defRPr/>
            </a:pPr>
            <a:r>
              <a:rPr lang="en-US" sz="19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accelerate particles to the highest energies to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Look deeper into matter (size ~ 1/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E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) 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    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(</a:t>
            </a:r>
            <a:r>
              <a:rPr lang="ja-JP" alt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“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powerful microscopes</a:t>
            </a:r>
            <a:r>
              <a:rPr lang="ja-JP" alt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”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)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Discover new heavier particles (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E 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= 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mc</a:t>
            </a:r>
            <a:r>
              <a:rPr lang="en-US" sz="17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2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)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Probe conditions of the early universe (</a:t>
            </a:r>
            <a:r>
              <a:rPr lang="en-US" sz="17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E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 = </a:t>
            </a:r>
            <a:r>
              <a:rPr lang="en-US" sz="17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rebuchet MS"/>
                <a:cs typeface="Trebuchet MS"/>
              </a:rPr>
              <a:t>kT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)</a:t>
            </a:r>
            <a:endParaRPr lang="en-US" sz="17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rebuchet MS"/>
              <a:cs typeface="Trebuchet MS"/>
            </a:endParaRPr>
          </a:p>
        </p:txBody>
      </p:sp>
      <p:pic>
        <p:nvPicPr>
          <p:cNvPr id="17" name="Picture 7" descr="180px-Broglie_B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9643" y="3742998"/>
            <a:ext cx="687917" cy="1031875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7381876" y="3742998"/>
            <a:ext cx="911225" cy="276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effectLst/>
                <a:latin typeface="Trebuchet MS"/>
                <a:cs typeface="Trebuchet MS"/>
              </a:rPr>
              <a:t>de Broglie</a:t>
            </a:r>
            <a:endParaRPr lang="en-US" sz="1200" dirty="0">
              <a:solidFill>
                <a:schemeClr val="accent2"/>
              </a:solidFill>
              <a:effectLst/>
              <a:latin typeface="Trebuchet MS"/>
              <a:cs typeface="Trebuchet MS"/>
            </a:endParaRPr>
          </a:p>
        </p:txBody>
      </p:sp>
      <p:pic>
        <p:nvPicPr>
          <p:cNvPr id="15" name="Picture 11" descr="600px-Albert_Einstein_Head"/>
          <p:cNvPicPr>
            <a:picLocks noChangeAspect="1" noChangeArrowheads="1"/>
          </p:cNvPicPr>
          <p:nvPr/>
        </p:nvPicPr>
        <p:blipFill>
          <a:blip r:embed="rId3">
            <a:lum bright="17000" contrast="26000"/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1630" r="13642"/>
          <a:stretch>
            <a:fillRect/>
          </a:stretch>
        </p:blipFill>
        <p:spPr bwMode="auto">
          <a:xfrm>
            <a:off x="7490543" y="4419600"/>
            <a:ext cx="670598" cy="1031874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8232775" y="5175249"/>
            <a:ext cx="758825" cy="276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>
                <a:effectLst/>
                <a:latin typeface="Trebuchet MS"/>
                <a:cs typeface="Trebuchet MS"/>
              </a:rPr>
              <a:t>Einstein</a:t>
            </a:r>
            <a:endParaRPr lang="en-US" sz="1200">
              <a:solidFill>
                <a:schemeClr val="accent2"/>
              </a:solidFill>
              <a:effectLst/>
              <a:latin typeface="Trebuchet MS"/>
              <a:cs typeface="Trebuchet MS"/>
            </a:endParaRPr>
          </a:p>
        </p:txBody>
      </p:sp>
      <p:pic>
        <p:nvPicPr>
          <p:cNvPr id="13" name="Picture 14" descr="Boltzmann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8974" r="3457"/>
          <a:stretch>
            <a:fillRect/>
          </a:stretch>
        </p:blipFill>
        <p:spPr bwMode="auto">
          <a:xfrm>
            <a:off x="6629400" y="5102935"/>
            <a:ext cx="680841" cy="1031875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7381876" y="5858585"/>
            <a:ext cx="911225" cy="276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effectLst/>
                <a:latin typeface="Trebuchet MS"/>
                <a:cs typeface="Trebuchet MS"/>
              </a:rPr>
              <a:t>Boltzmann</a:t>
            </a:r>
            <a:endParaRPr lang="en-US" sz="1200" dirty="0">
              <a:solidFill>
                <a:schemeClr val="accent2"/>
              </a:solidFill>
              <a:effectLst/>
              <a:latin typeface="Trebuchet MS"/>
              <a:cs typeface="Trebuchet MS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432569" y="5756433"/>
            <a:ext cx="7226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F. </a:t>
            </a:r>
            <a:r>
              <a:rPr lang="en-GB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Gianotti</a:t>
            </a:r>
            <a:endParaRPr lang="en-GB" sz="9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9925" y="6286500"/>
            <a:ext cx="1905000" cy="457200"/>
          </a:xfrm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6BA8A3C-7F0E-B940-9556-AEC4C9F1D14C}" type="slidenum">
              <a:rPr lang="en-US" sz="1200">
                <a:solidFill>
                  <a:schemeClr val="tx2"/>
                </a:solidFill>
              </a:rPr>
              <a:pPr/>
              <a:t>29</a:t>
            </a:fld>
            <a:endParaRPr lang="en-US" sz="1200">
              <a:solidFill>
                <a:schemeClr val="tx2"/>
              </a:solidFill>
            </a:endParaRPr>
          </a:p>
        </p:txBody>
      </p:sp>
      <p:pic>
        <p:nvPicPr>
          <p:cNvPr id="12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3352800" y="1219200"/>
            <a:ext cx="3263634" cy="68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800" b="1" dirty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LHC ring:</a:t>
            </a:r>
          </a:p>
          <a:p>
            <a:pPr algn="ctr">
              <a:lnSpc>
                <a:spcPct val="90000"/>
              </a:lnSpc>
              <a:defRPr/>
            </a:pPr>
            <a:r>
              <a:rPr lang="en-GB" b="1" dirty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27 km circumference</a:t>
            </a:r>
            <a:endParaRPr lang="en-GB" sz="2000" b="1" dirty="0">
              <a:effectLst>
                <a:glow rad="101600">
                  <a:schemeClr val="tx1">
                    <a:alpha val="75000"/>
                  </a:schemeClr>
                </a:glow>
              </a:effectLst>
              <a:latin typeface="Trebuchet MS"/>
              <a:cs typeface="Trebuchet MS"/>
            </a:endParaRPr>
          </a:p>
        </p:txBody>
      </p:sp>
      <p:grpSp>
        <p:nvGrpSpPr>
          <p:cNvPr id="15" name="Group 69"/>
          <p:cNvGrpSpPr>
            <a:grpSpLocks/>
          </p:cNvGrpSpPr>
          <p:nvPr/>
        </p:nvGrpSpPr>
        <p:grpSpPr bwMode="auto">
          <a:xfrm>
            <a:off x="533400" y="1701800"/>
            <a:ext cx="3241675" cy="1727200"/>
            <a:chOff x="336" y="1072"/>
            <a:chExt cx="2042" cy="1088"/>
          </a:xfrm>
        </p:grpSpPr>
        <p:sp>
          <p:nvSpPr>
            <p:cNvPr id="16" name="Line 70"/>
            <p:cNvSpPr>
              <a:spLocks noChangeShapeType="1"/>
            </p:cNvSpPr>
            <p:nvPr/>
          </p:nvSpPr>
          <p:spPr bwMode="auto">
            <a:xfrm flipV="1">
              <a:off x="1968" y="1269"/>
              <a:ext cx="364" cy="89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7" name="Line 71"/>
            <p:cNvSpPr>
              <a:spLocks noChangeShapeType="1"/>
            </p:cNvSpPr>
            <p:nvPr/>
          </p:nvSpPr>
          <p:spPr bwMode="auto">
            <a:xfrm>
              <a:off x="1968" y="1104"/>
              <a:ext cx="336" cy="168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8" name="Oval 72"/>
            <p:cNvSpPr>
              <a:spLocks noChangeArrowheads="1"/>
            </p:cNvSpPr>
            <p:nvPr/>
          </p:nvSpPr>
          <p:spPr bwMode="auto">
            <a:xfrm>
              <a:off x="2285" y="1251"/>
              <a:ext cx="93" cy="7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pic>
          <p:nvPicPr>
            <p:cNvPr id="19" name="Picture 73" descr="bul-pho-2007-07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1072"/>
              <a:ext cx="1632" cy="1088"/>
            </a:xfrm>
            <a:prstGeom prst="rect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266700" dist="38100" dir="270000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 Box 74"/>
            <p:cNvSpPr txBox="1">
              <a:spLocks noChangeArrowheads="1"/>
            </p:cNvSpPr>
            <p:nvPr/>
          </p:nvSpPr>
          <p:spPr bwMode="auto">
            <a:xfrm>
              <a:off x="1588" y="1072"/>
              <a:ext cx="40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schemeClr val="bg1"/>
                  </a:solidFill>
                  <a:latin typeface="Century Gothic" charset="0"/>
                </a:rPr>
                <a:t>CMS</a:t>
              </a:r>
              <a:endParaRPr lang="de-CH" sz="2000" b="1" dirty="0" smtClean="0">
                <a:solidFill>
                  <a:schemeClr val="bg1"/>
                </a:solidFill>
                <a:latin typeface="Tahoma" charset="0"/>
              </a:endParaRPr>
            </a:p>
          </p:txBody>
        </p:sp>
      </p:grpSp>
      <p:grpSp>
        <p:nvGrpSpPr>
          <p:cNvPr id="21" name="Group 75"/>
          <p:cNvGrpSpPr>
            <a:grpSpLocks/>
          </p:cNvGrpSpPr>
          <p:nvPr/>
        </p:nvGrpSpPr>
        <p:grpSpPr bwMode="auto">
          <a:xfrm>
            <a:off x="152400" y="4483100"/>
            <a:ext cx="2286000" cy="1462088"/>
            <a:chOff x="96" y="2824"/>
            <a:chExt cx="1440" cy="921"/>
          </a:xfrm>
        </p:grpSpPr>
        <p:sp>
          <p:nvSpPr>
            <p:cNvPr id="22" name="Oval 76"/>
            <p:cNvSpPr>
              <a:spLocks noChangeArrowheads="1"/>
            </p:cNvSpPr>
            <p:nvPr/>
          </p:nvSpPr>
          <p:spPr bwMode="auto">
            <a:xfrm>
              <a:off x="1452" y="3199"/>
              <a:ext cx="84" cy="6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3" name="Line 77"/>
            <p:cNvSpPr>
              <a:spLocks noChangeShapeType="1"/>
            </p:cNvSpPr>
            <p:nvPr/>
          </p:nvSpPr>
          <p:spPr bwMode="auto">
            <a:xfrm>
              <a:off x="1326" y="2832"/>
              <a:ext cx="168" cy="329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24" name="Line 78"/>
            <p:cNvSpPr>
              <a:spLocks noChangeShapeType="1"/>
            </p:cNvSpPr>
            <p:nvPr/>
          </p:nvSpPr>
          <p:spPr bwMode="auto">
            <a:xfrm flipV="1">
              <a:off x="1344" y="3203"/>
              <a:ext cx="150" cy="54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pic>
          <p:nvPicPr>
            <p:cNvPr id="25" name="Picture 79" descr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2832"/>
              <a:ext cx="1232" cy="913"/>
            </a:xfrm>
            <a:prstGeom prst="rect">
              <a:avLst/>
            </a:prstGeom>
            <a:noFill/>
            <a:ln w="38100">
              <a:solidFill>
                <a:srgbClr val="FFFFFF"/>
              </a:solidFill>
              <a:miter lim="800000"/>
              <a:headEnd/>
              <a:tailEnd/>
            </a:ln>
            <a:effectLst>
              <a:outerShdw blurRad="266700" dist="38100" dir="270000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 Box 80"/>
            <p:cNvSpPr txBox="1">
              <a:spLocks noChangeArrowheads="1"/>
            </p:cNvSpPr>
            <p:nvPr/>
          </p:nvSpPr>
          <p:spPr bwMode="auto">
            <a:xfrm>
              <a:off x="864" y="2824"/>
              <a:ext cx="47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schemeClr val="bg1"/>
                  </a:solidFill>
                  <a:latin typeface="Century Gothic" charset="0"/>
                </a:rPr>
                <a:t>ALICE</a:t>
              </a:r>
              <a:endParaRPr lang="de-CH" sz="2000" b="1" dirty="0" smtClean="0">
                <a:solidFill>
                  <a:schemeClr val="bg1"/>
                </a:solidFill>
                <a:latin typeface="Tahoma" charset="0"/>
              </a:endParaRPr>
            </a:p>
          </p:txBody>
        </p:sp>
      </p:grpSp>
      <p:grpSp>
        <p:nvGrpSpPr>
          <p:cNvPr id="27" name="Group 81"/>
          <p:cNvGrpSpPr>
            <a:grpSpLocks/>
          </p:cNvGrpSpPr>
          <p:nvPr/>
        </p:nvGrpSpPr>
        <p:grpSpPr bwMode="auto">
          <a:xfrm>
            <a:off x="6705600" y="1720850"/>
            <a:ext cx="2244725" cy="1978025"/>
            <a:chOff x="4224" y="1084"/>
            <a:chExt cx="1414" cy="1246"/>
          </a:xfrm>
        </p:grpSpPr>
        <p:grpSp>
          <p:nvGrpSpPr>
            <p:cNvPr id="28" name="Group 82"/>
            <p:cNvGrpSpPr>
              <a:grpSpLocks/>
            </p:cNvGrpSpPr>
            <p:nvPr/>
          </p:nvGrpSpPr>
          <p:grpSpPr bwMode="auto">
            <a:xfrm>
              <a:off x="4224" y="1104"/>
              <a:ext cx="1364" cy="1226"/>
              <a:chOff x="4224" y="1104"/>
              <a:chExt cx="1364" cy="1226"/>
            </a:xfrm>
          </p:grpSpPr>
          <p:sp>
            <p:nvSpPr>
              <p:cNvPr id="31" name="Oval 83"/>
              <p:cNvSpPr>
                <a:spLocks noChangeArrowheads="1"/>
              </p:cNvSpPr>
              <p:nvPr/>
            </p:nvSpPr>
            <p:spPr bwMode="auto">
              <a:xfrm>
                <a:off x="4977" y="2274"/>
                <a:ext cx="76" cy="5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2" name="Line 84"/>
              <p:cNvSpPr>
                <a:spLocks noChangeShapeType="1"/>
              </p:cNvSpPr>
              <p:nvPr/>
            </p:nvSpPr>
            <p:spPr bwMode="auto">
              <a:xfrm>
                <a:off x="4272" y="1968"/>
                <a:ext cx="743" cy="34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+mn-ea"/>
                  <a:cs typeface="+mn-cs"/>
                </a:endParaRPr>
              </a:p>
            </p:txBody>
          </p:sp>
          <p:sp>
            <p:nvSpPr>
              <p:cNvPr id="33" name="Line 85"/>
              <p:cNvSpPr>
                <a:spLocks noChangeShapeType="1"/>
              </p:cNvSpPr>
              <p:nvPr/>
            </p:nvSpPr>
            <p:spPr bwMode="auto">
              <a:xfrm flipH="1">
                <a:off x="5015" y="1968"/>
                <a:ext cx="553" cy="34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+mn-ea"/>
                  <a:cs typeface="+mn-cs"/>
                </a:endParaRPr>
              </a:p>
            </p:txBody>
          </p:sp>
          <p:pic>
            <p:nvPicPr>
              <p:cNvPr id="34" name="Picture 86" descr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24" y="1104"/>
                <a:ext cx="1364" cy="867"/>
              </a:xfrm>
              <a:prstGeom prst="rect">
                <a:avLst/>
              </a:prstGeom>
              <a:noFill/>
              <a:ln w="3810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blurRad="266700" dist="38100" dir="270000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9" name="Rectangle 87"/>
            <p:cNvSpPr>
              <a:spLocks noChangeArrowheads="1"/>
            </p:cNvSpPr>
            <p:nvPr/>
          </p:nvSpPr>
          <p:spPr bwMode="auto">
            <a:xfrm>
              <a:off x="5208" y="1104"/>
              <a:ext cx="384" cy="192"/>
            </a:xfrm>
            <a:prstGeom prst="rect">
              <a:avLst/>
            </a:prstGeom>
            <a:gradFill rotWithShape="0">
              <a:gsLst>
                <a:gs pos="0">
                  <a:srgbClr val="C89A09"/>
                </a:gs>
                <a:gs pos="100000">
                  <a:srgbClr val="D3D90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0" name="Text Box 88"/>
            <p:cNvSpPr txBox="1">
              <a:spLocks noChangeArrowheads="1"/>
            </p:cNvSpPr>
            <p:nvPr/>
          </p:nvSpPr>
          <p:spPr bwMode="auto">
            <a:xfrm>
              <a:off x="5184" y="1084"/>
              <a:ext cx="45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err="1" smtClean="0">
                  <a:solidFill>
                    <a:schemeClr val="bg1"/>
                  </a:solidFill>
                  <a:latin typeface="Century Gothic" charset="0"/>
                </a:rPr>
                <a:t>LHCb</a:t>
              </a:r>
              <a:endParaRPr lang="de-CH" sz="2000" b="1" dirty="0" smtClean="0">
                <a:solidFill>
                  <a:schemeClr val="bg1"/>
                </a:solidFill>
                <a:latin typeface="Tahoma" charset="0"/>
              </a:endParaRPr>
            </a:p>
          </p:txBody>
        </p:sp>
      </p:grpSp>
      <p:grpSp>
        <p:nvGrpSpPr>
          <p:cNvPr id="35" name="Group 89"/>
          <p:cNvGrpSpPr>
            <a:grpSpLocks/>
          </p:cNvGrpSpPr>
          <p:nvPr/>
        </p:nvGrpSpPr>
        <p:grpSpPr bwMode="auto">
          <a:xfrm>
            <a:off x="5715000" y="4724400"/>
            <a:ext cx="3119438" cy="1695450"/>
            <a:chOff x="3600" y="2976"/>
            <a:chExt cx="1965" cy="1068"/>
          </a:xfrm>
        </p:grpSpPr>
        <p:grpSp>
          <p:nvGrpSpPr>
            <p:cNvPr id="36" name="Group 90"/>
            <p:cNvGrpSpPr>
              <a:grpSpLocks/>
            </p:cNvGrpSpPr>
            <p:nvPr/>
          </p:nvGrpSpPr>
          <p:grpSpPr bwMode="auto">
            <a:xfrm>
              <a:off x="3600" y="2976"/>
              <a:ext cx="1920" cy="1063"/>
              <a:chOff x="3600" y="2976"/>
              <a:chExt cx="1920" cy="1063"/>
            </a:xfrm>
          </p:grpSpPr>
          <p:sp>
            <p:nvSpPr>
              <p:cNvPr id="39" name="Oval 91"/>
              <p:cNvSpPr>
                <a:spLocks noChangeArrowheads="1"/>
              </p:cNvSpPr>
              <p:nvPr/>
            </p:nvSpPr>
            <p:spPr bwMode="auto">
              <a:xfrm>
                <a:off x="3600" y="3247"/>
                <a:ext cx="75" cy="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0" name="Line 92"/>
              <p:cNvSpPr>
                <a:spLocks noChangeShapeType="1"/>
              </p:cNvSpPr>
              <p:nvPr/>
            </p:nvSpPr>
            <p:spPr bwMode="auto">
              <a:xfrm flipV="1">
                <a:off x="3638" y="2976"/>
                <a:ext cx="298" cy="271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+mn-ea"/>
                  <a:cs typeface="+mn-cs"/>
                </a:endParaRPr>
              </a:p>
            </p:txBody>
          </p:sp>
          <p:sp>
            <p:nvSpPr>
              <p:cNvPr id="41" name="Line 93"/>
              <p:cNvSpPr>
                <a:spLocks noChangeShapeType="1"/>
              </p:cNvSpPr>
              <p:nvPr/>
            </p:nvSpPr>
            <p:spPr bwMode="auto">
              <a:xfrm>
                <a:off x="3638" y="3286"/>
                <a:ext cx="250" cy="74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+mn-ea"/>
                  <a:cs typeface="+mn-cs"/>
                </a:endParaRPr>
              </a:p>
            </p:txBody>
          </p:sp>
          <p:pic>
            <p:nvPicPr>
              <p:cNvPr id="42" name="Picture 94" descr="0511013_01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8" y="2976"/>
                <a:ext cx="1632" cy="1063"/>
              </a:xfrm>
              <a:prstGeom prst="rect">
                <a:avLst/>
              </a:prstGeom>
              <a:noFill/>
              <a:ln w="3810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blurRad="266700" dist="38100" dir="270000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7" name="Rectangle 95"/>
            <p:cNvSpPr>
              <a:spLocks noChangeArrowheads="1"/>
            </p:cNvSpPr>
            <p:nvPr/>
          </p:nvSpPr>
          <p:spPr bwMode="auto">
            <a:xfrm>
              <a:off x="5130" y="3846"/>
              <a:ext cx="384" cy="192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8" name="Text Box 96"/>
            <p:cNvSpPr txBox="1">
              <a:spLocks noChangeArrowheads="1"/>
            </p:cNvSpPr>
            <p:nvPr/>
          </p:nvSpPr>
          <p:spPr bwMode="auto">
            <a:xfrm>
              <a:off x="5082" y="3832"/>
              <a:ext cx="48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schemeClr val="bg1"/>
                  </a:solidFill>
                  <a:latin typeface="Century Gothic" charset="0"/>
                </a:rPr>
                <a:t>ATLAS</a:t>
              </a:r>
            </a:p>
          </p:txBody>
        </p:sp>
      </p:grpSp>
      <p:sp>
        <p:nvSpPr>
          <p:cNvPr id="43" name="Rectangle 8"/>
          <p:cNvSpPr>
            <a:spLocks noChangeArrowheads="1"/>
          </p:cNvSpPr>
          <p:nvPr/>
        </p:nvSpPr>
        <p:spPr bwMode="auto">
          <a:xfrm>
            <a:off x="2312628" y="5539315"/>
            <a:ext cx="3743633" cy="844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So far: 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7/8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TeV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 proton—proton collisions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2.76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TeV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—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schemeClr val="tx1">
                      <a:alpha val="75000"/>
                    </a:schemeClr>
                  </a:glow>
                </a:effectLst>
                <a:latin typeface="Trebuchet MS"/>
                <a:cs typeface="Trebuchet MS"/>
              </a:rPr>
              <a:t> collisions</a:t>
            </a:r>
            <a:endParaRPr lang="en-GB" sz="1800" b="1" dirty="0" smtClean="0">
              <a:solidFill>
                <a:srgbClr val="FFFFFF"/>
              </a:solidFill>
              <a:effectLst>
                <a:glow rad="101600">
                  <a:schemeClr val="tx1">
                    <a:alpha val="75000"/>
                  </a:scheme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48" name="TextBox 47"/>
          <p:cNvSpPr txBox="1"/>
          <p:nvPr/>
        </p:nvSpPr>
        <p:spPr>
          <a:xfrm rot="16200000">
            <a:off x="6963280" y="4344927"/>
            <a:ext cx="18994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Blunt extrapolation for 2011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145"/>
          <p:cNvSpPr>
            <a:spLocks noChangeArrowheads="1"/>
          </p:cNvSpPr>
          <p:nvPr/>
        </p:nvSpPr>
        <p:spPr bwMode="auto">
          <a:xfrm>
            <a:off x="965615" y="908050"/>
            <a:ext cx="7239000" cy="5491163"/>
          </a:xfrm>
          <a:prstGeom prst="rect">
            <a:avLst/>
          </a:prstGeom>
          <a:solidFill>
            <a:srgbClr val="FFFFFF">
              <a:alpha val="91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Text Box 141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Particle Physics Scales</a:t>
            </a:r>
            <a:endParaRPr lang="en-GB" sz="360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7" name="AutoShape 146"/>
          <p:cNvSpPr>
            <a:spLocks noChangeArrowheads="1"/>
          </p:cNvSpPr>
          <p:nvPr/>
        </p:nvSpPr>
        <p:spPr bwMode="auto">
          <a:xfrm>
            <a:off x="3511965" y="2552700"/>
            <a:ext cx="4005263" cy="904875"/>
          </a:xfrm>
          <a:prstGeom prst="roundRect">
            <a:avLst>
              <a:gd name="adj" fmla="val 16667"/>
            </a:avLst>
          </a:prstGeom>
          <a:solidFill>
            <a:srgbClr val="D8FF89"/>
          </a:solidFill>
          <a:ln w="3175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Text Box 147"/>
          <p:cNvSpPr txBox="1">
            <a:spLocks noChangeArrowheads="1"/>
          </p:cNvSpPr>
          <p:nvPr/>
        </p:nvSpPr>
        <p:spPr bwMode="auto">
          <a:xfrm>
            <a:off x="6359940" y="2259013"/>
            <a:ext cx="1068388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rgbClr val="008000"/>
                </a:solidFill>
              </a:rPr>
              <a:t>LHC reach</a:t>
            </a:r>
          </a:p>
        </p:txBody>
      </p:sp>
      <p:grpSp>
        <p:nvGrpSpPr>
          <p:cNvPr id="2" name="Group 149"/>
          <p:cNvGrpSpPr>
            <a:grpSpLocks/>
          </p:cNvGrpSpPr>
          <p:nvPr/>
        </p:nvGrpSpPr>
        <p:grpSpPr bwMode="auto">
          <a:xfrm>
            <a:off x="3756440" y="1089025"/>
            <a:ext cx="3906838" cy="5153025"/>
            <a:chOff x="1758" y="686"/>
            <a:chExt cx="2461" cy="3246"/>
          </a:xfrm>
        </p:grpSpPr>
        <p:sp>
          <p:nvSpPr>
            <p:cNvPr id="10" name="Line 150"/>
            <p:cNvSpPr>
              <a:spLocks noChangeShapeType="1"/>
            </p:cNvSpPr>
            <p:nvPr/>
          </p:nvSpPr>
          <p:spPr bwMode="auto">
            <a:xfrm flipV="1">
              <a:off x="2653" y="686"/>
              <a:ext cx="0" cy="320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stealth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1" name="Line 151"/>
            <p:cNvSpPr>
              <a:spLocks noChangeShapeType="1"/>
            </p:cNvSpPr>
            <p:nvPr/>
          </p:nvSpPr>
          <p:spPr bwMode="auto">
            <a:xfrm>
              <a:off x="2428" y="339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2" name="Line 152"/>
            <p:cNvSpPr>
              <a:spLocks noChangeShapeType="1"/>
            </p:cNvSpPr>
            <p:nvPr/>
          </p:nvSpPr>
          <p:spPr bwMode="auto">
            <a:xfrm>
              <a:off x="2428" y="325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3" name="Line 153"/>
            <p:cNvSpPr>
              <a:spLocks noChangeShapeType="1"/>
            </p:cNvSpPr>
            <p:nvPr/>
          </p:nvSpPr>
          <p:spPr bwMode="auto">
            <a:xfrm>
              <a:off x="2428" y="311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4" name="Line 154"/>
            <p:cNvSpPr>
              <a:spLocks noChangeShapeType="1"/>
            </p:cNvSpPr>
            <p:nvPr/>
          </p:nvSpPr>
          <p:spPr bwMode="auto">
            <a:xfrm>
              <a:off x="2428" y="2971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5" name="Line 155"/>
            <p:cNvSpPr>
              <a:spLocks noChangeShapeType="1"/>
            </p:cNvSpPr>
            <p:nvPr/>
          </p:nvSpPr>
          <p:spPr bwMode="auto">
            <a:xfrm>
              <a:off x="2428" y="282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6" name="Line 156"/>
            <p:cNvSpPr>
              <a:spLocks noChangeShapeType="1"/>
            </p:cNvSpPr>
            <p:nvPr/>
          </p:nvSpPr>
          <p:spPr bwMode="auto">
            <a:xfrm>
              <a:off x="2428" y="268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7" name="Line 157"/>
            <p:cNvSpPr>
              <a:spLocks noChangeShapeType="1"/>
            </p:cNvSpPr>
            <p:nvPr/>
          </p:nvSpPr>
          <p:spPr bwMode="auto">
            <a:xfrm>
              <a:off x="2428" y="254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8" name="Line 158"/>
            <p:cNvSpPr>
              <a:spLocks noChangeShapeType="1"/>
            </p:cNvSpPr>
            <p:nvPr/>
          </p:nvSpPr>
          <p:spPr bwMode="auto">
            <a:xfrm>
              <a:off x="2428" y="240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19" name="Line 159"/>
            <p:cNvSpPr>
              <a:spLocks noChangeShapeType="1"/>
            </p:cNvSpPr>
            <p:nvPr/>
          </p:nvSpPr>
          <p:spPr bwMode="auto">
            <a:xfrm>
              <a:off x="2428" y="226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0" name="Line 160"/>
            <p:cNvSpPr>
              <a:spLocks noChangeShapeType="1"/>
            </p:cNvSpPr>
            <p:nvPr/>
          </p:nvSpPr>
          <p:spPr bwMode="auto">
            <a:xfrm>
              <a:off x="2428" y="212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1" name="Line 161"/>
            <p:cNvSpPr>
              <a:spLocks noChangeShapeType="1"/>
            </p:cNvSpPr>
            <p:nvPr/>
          </p:nvSpPr>
          <p:spPr bwMode="auto">
            <a:xfrm>
              <a:off x="2428" y="1978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2" name="Line 162"/>
            <p:cNvSpPr>
              <a:spLocks noChangeShapeType="1"/>
            </p:cNvSpPr>
            <p:nvPr/>
          </p:nvSpPr>
          <p:spPr bwMode="auto">
            <a:xfrm>
              <a:off x="2428" y="183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3" name="Line 163"/>
            <p:cNvSpPr>
              <a:spLocks noChangeShapeType="1"/>
            </p:cNvSpPr>
            <p:nvPr/>
          </p:nvSpPr>
          <p:spPr bwMode="auto">
            <a:xfrm>
              <a:off x="2428" y="169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24" name="Text Box 164"/>
            <p:cNvSpPr txBox="1">
              <a:spLocks noChangeArrowheads="1"/>
            </p:cNvSpPr>
            <p:nvPr/>
          </p:nvSpPr>
          <p:spPr bwMode="auto">
            <a:xfrm>
              <a:off x="1952" y="3283"/>
              <a:ext cx="4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eV</a:t>
              </a:r>
            </a:p>
          </p:txBody>
        </p:sp>
        <p:sp>
          <p:nvSpPr>
            <p:cNvPr id="25" name="Text Box 165"/>
            <p:cNvSpPr txBox="1">
              <a:spLocks noChangeArrowheads="1"/>
            </p:cNvSpPr>
            <p:nvPr/>
          </p:nvSpPr>
          <p:spPr bwMode="auto">
            <a:xfrm>
              <a:off x="1879" y="3141"/>
              <a:ext cx="5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eV</a:t>
              </a:r>
            </a:p>
          </p:txBody>
        </p:sp>
        <p:sp>
          <p:nvSpPr>
            <p:cNvPr id="26" name="Text Box 166"/>
            <p:cNvSpPr txBox="1">
              <a:spLocks noChangeArrowheads="1"/>
            </p:cNvSpPr>
            <p:nvPr/>
          </p:nvSpPr>
          <p:spPr bwMode="auto">
            <a:xfrm>
              <a:off x="1957" y="3000"/>
              <a:ext cx="441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keV</a:t>
              </a:r>
            </a:p>
          </p:txBody>
        </p:sp>
        <p:sp>
          <p:nvSpPr>
            <p:cNvPr id="27" name="Text Box 167"/>
            <p:cNvSpPr txBox="1">
              <a:spLocks noChangeArrowheads="1"/>
            </p:cNvSpPr>
            <p:nvPr/>
          </p:nvSpPr>
          <p:spPr bwMode="auto">
            <a:xfrm>
              <a:off x="1888" y="2858"/>
              <a:ext cx="512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keV</a:t>
              </a:r>
            </a:p>
          </p:txBody>
        </p:sp>
        <p:sp>
          <p:nvSpPr>
            <p:cNvPr id="28" name="Text Box 168"/>
            <p:cNvSpPr txBox="1">
              <a:spLocks noChangeArrowheads="1"/>
            </p:cNvSpPr>
            <p:nvPr/>
          </p:nvSpPr>
          <p:spPr bwMode="auto">
            <a:xfrm>
              <a:off x="1817" y="2716"/>
              <a:ext cx="583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keV</a:t>
              </a:r>
            </a:p>
          </p:txBody>
        </p:sp>
        <p:sp>
          <p:nvSpPr>
            <p:cNvPr id="29" name="Text Box 169"/>
            <p:cNvSpPr txBox="1">
              <a:spLocks noChangeArrowheads="1"/>
            </p:cNvSpPr>
            <p:nvPr/>
          </p:nvSpPr>
          <p:spPr bwMode="auto">
            <a:xfrm>
              <a:off x="1914" y="2574"/>
              <a:ext cx="484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MeV</a:t>
              </a:r>
            </a:p>
          </p:txBody>
        </p:sp>
        <p:sp>
          <p:nvSpPr>
            <p:cNvPr id="30" name="Text Box 170"/>
            <p:cNvSpPr txBox="1">
              <a:spLocks noChangeArrowheads="1"/>
            </p:cNvSpPr>
            <p:nvPr/>
          </p:nvSpPr>
          <p:spPr bwMode="auto">
            <a:xfrm>
              <a:off x="1843" y="2433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MeV</a:t>
              </a:r>
            </a:p>
          </p:txBody>
        </p:sp>
        <p:sp>
          <p:nvSpPr>
            <p:cNvPr id="31" name="Text Box 171"/>
            <p:cNvSpPr txBox="1">
              <a:spLocks noChangeArrowheads="1"/>
            </p:cNvSpPr>
            <p:nvPr/>
          </p:nvSpPr>
          <p:spPr bwMode="auto">
            <a:xfrm>
              <a:off x="1774" y="2291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32" name="Text Box 172"/>
            <p:cNvSpPr txBox="1">
              <a:spLocks noChangeArrowheads="1"/>
            </p:cNvSpPr>
            <p:nvPr/>
          </p:nvSpPr>
          <p:spPr bwMode="auto">
            <a:xfrm>
              <a:off x="1923" y="2136"/>
              <a:ext cx="4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GeV</a:t>
              </a:r>
            </a:p>
          </p:txBody>
        </p:sp>
        <p:sp>
          <p:nvSpPr>
            <p:cNvPr id="33" name="Text Box 173"/>
            <p:cNvSpPr txBox="1">
              <a:spLocks noChangeArrowheads="1"/>
            </p:cNvSpPr>
            <p:nvPr/>
          </p:nvSpPr>
          <p:spPr bwMode="auto">
            <a:xfrm>
              <a:off x="1850" y="1994"/>
              <a:ext cx="5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GeV</a:t>
              </a:r>
            </a:p>
          </p:txBody>
        </p:sp>
        <p:sp>
          <p:nvSpPr>
            <p:cNvPr id="34" name="Text Box 174"/>
            <p:cNvSpPr txBox="1">
              <a:spLocks noChangeArrowheads="1"/>
            </p:cNvSpPr>
            <p:nvPr/>
          </p:nvSpPr>
          <p:spPr bwMode="auto">
            <a:xfrm>
              <a:off x="1779" y="1853"/>
              <a:ext cx="6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GeV</a:t>
              </a:r>
            </a:p>
          </p:txBody>
        </p:sp>
        <p:sp>
          <p:nvSpPr>
            <p:cNvPr id="35" name="Text Box 175"/>
            <p:cNvSpPr txBox="1">
              <a:spLocks noChangeArrowheads="1"/>
            </p:cNvSpPr>
            <p:nvPr/>
          </p:nvSpPr>
          <p:spPr bwMode="auto">
            <a:xfrm>
              <a:off x="1945" y="1711"/>
              <a:ext cx="4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TeV</a:t>
              </a:r>
            </a:p>
          </p:txBody>
        </p:sp>
        <p:sp>
          <p:nvSpPr>
            <p:cNvPr id="36" name="Text Box 176"/>
            <p:cNvSpPr txBox="1">
              <a:spLocks noChangeArrowheads="1"/>
            </p:cNvSpPr>
            <p:nvPr/>
          </p:nvSpPr>
          <p:spPr bwMode="auto">
            <a:xfrm>
              <a:off x="1875" y="1582"/>
              <a:ext cx="5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TeV</a:t>
              </a:r>
            </a:p>
          </p:txBody>
        </p:sp>
        <p:sp>
          <p:nvSpPr>
            <p:cNvPr id="37" name="Text Box 177"/>
            <p:cNvSpPr txBox="1">
              <a:spLocks noChangeArrowheads="1"/>
            </p:cNvSpPr>
            <p:nvPr/>
          </p:nvSpPr>
          <p:spPr bwMode="auto">
            <a:xfrm>
              <a:off x="2995" y="1866"/>
              <a:ext cx="1143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</a:rPr>
                <a:t>t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Z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W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H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</a:rPr>
                <a:t>EWSB</a:t>
              </a:r>
              <a:endParaRPr lang="en-GB" sz="1600" i="1" dirty="0">
                <a:solidFill>
                  <a:srgbClr val="000000"/>
                </a:solidFill>
              </a:endParaRPr>
            </a:p>
          </p:txBody>
        </p:sp>
        <p:sp>
          <p:nvSpPr>
            <p:cNvPr id="38" name="Text Box 178"/>
            <p:cNvSpPr txBox="1">
              <a:spLocks noChangeArrowheads="1"/>
            </p:cNvSpPr>
            <p:nvPr/>
          </p:nvSpPr>
          <p:spPr bwMode="auto">
            <a:xfrm>
              <a:off x="2995" y="2006"/>
              <a:ext cx="536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ψ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Υ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B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39" name="Text Box 179"/>
            <p:cNvSpPr txBox="1">
              <a:spLocks noChangeArrowheads="1"/>
            </p:cNvSpPr>
            <p:nvPr/>
          </p:nvSpPr>
          <p:spPr bwMode="auto">
            <a:xfrm>
              <a:off x="2995" y="2136"/>
              <a:ext cx="779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τ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n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p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ρ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ea typeface="Lucida Grande"/>
                  <a:cs typeface="Symbol" charset="2"/>
                  <a:sym typeface="Symbol" charset="2"/>
                </a:rPr>
                <a:t>f</a:t>
              </a:r>
              <a:endParaRPr lang="en-GB" sz="1600" i="1" dirty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endParaRPr>
            </a:p>
          </p:txBody>
        </p:sp>
        <p:sp>
          <p:nvSpPr>
            <p:cNvPr id="40" name="Text Box 180"/>
            <p:cNvSpPr txBox="1">
              <a:spLocks noChangeArrowheads="1"/>
            </p:cNvSpPr>
            <p:nvPr/>
          </p:nvSpPr>
          <p:spPr bwMode="auto">
            <a:xfrm>
              <a:off x="2995" y="2277"/>
              <a:ext cx="694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m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π</a:t>
              </a:r>
              <a:r>
                <a:rPr lang="en-GB" sz="1600" i="1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  <a:latin typeface="Arial"/>
                  <a:cs typeface="Arial"/>
                  <a:sym typeface="Symbol" charset="2"/>
                </a:rPr>
                <a:t>QCD</a:t>
              </a:r>
              <a:endParaRPr lang="en-GB" sz="1600" dirty="0">
                <a:solidFill>
                  <a:srgbClr val="000000"/>
                </a:solidFill>
                <a:latin typeface="Arial"/>
                <a:cs typeface="Arial"/>
                <a:sym typeface="Symbol" charset="2"/>
              </a:endParaRPr>
            </a:p>
          </p:txBody>
        </p:sp>
        <p:sp>
          <p:nvSpPr>
            <p:cNvPr id="41" name="Text Box 181"/>
            <p:cNvSpPr txBox="1">
              <a:spLocks noChangeArrowheads="1"/>
            </p:cNvSpPr>
            <p:nvPr/>
          </p:nvSpPr>
          <p:spPr bwMode="auto">
            <a:xfrm>
              <a:off x="2995" y="2419"/>
              <a:ext cx="1132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nuclear binding </a:t>
              </a:r>
              <a:r>
                <a:rPr lang="en-GB" sz="1600" i="1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42" name="Text Box 182"/>
            <p:cNvSpPr txBox="1">
              <a:spLocks noChangeArrowheads="1"/>
            </p:cNvSpPr>
            <p:nvPr/>
          </p:nvSpPr>
          <p:spPr bwMode="auto">
            <a:xfrm>
              <a:off x="2995" y="2548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e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43" name="Text Box 183"/>
            <p:cNvSpPr txBox="1">
              <a:spLocks noChangeArrowheads="1"/>
            </p:cNvSpPr>
            <p:nvPr/>
          </p:nvSpPr>
          <p:spPr bwMode="auto">
            <a:xfrm>
              <a:off x="2995" y="3270"/>
              <a:ext cx="105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atomic binding </a:t>
              </a:r>
              <a:r>
                <a:rPr lang="en-GB" sz="1600" i="1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44" name="Text Box 184"/>
            <p:cNvSpPr txBox="1">
              <a:spLocks noChangeArrowheads="1"/>
            </p:cNvSpPr>
            <p:nvPr/>
          </p:nvSpPr>
          <p:spPr bwMode="auto">
            <a:xfrm>
              <a:off x="2998" y="1659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5000"/>
                </a:lnSpc>
                <a:spcBef>
                  <a:spcPct val="15000"/>
                </a:spcBef>
                <a:spcAft>
                  <a:spcPct val="15000"/>
                </a:spcAft>
              </a:pPr>
              <a:r>
                <a:rPr lang="en-GB" sz="1600">
                  <a:solidFill>
                    <a:srgbClr val="000000"/>
                  </a:solidFill>
                </a:rPr>
                <a:t>New Physics ? </a:t>
              </a:r>
            </a:p>
          </p:txBody>
        </p:sp>
        <p:sp>
          <p:nvSpPr>
            <p:cNvPr id="45" name="AutoShape 185"/>
            <p:cNvSpPr>
              <a:spLocks/>
            </p:cNvSpPr>
            <p:nvPr/>
          </p:nvSpPr>
          <p:spPr bwMode="auto">
            <a:xfrm>
              <a:off x="2965" y="1627"/>
              <a:ext cx="56" cy="255"/>
            </a:xfrm>
            <a:prstGeom prst="rightBrace">
              <a:avLst>
                <a:gd name="adj1" fmla="val 37946"/>
                <a:gd name="adj2" fmla="val 50000"/>
              </a:avLst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6" name="Line 186"/>
            <p:cNvSpPr>
              <a:spLocks noChangeShapeType="1"/>
            </p:cNvSpPr>
            <p:nvPr/>
          </p:nvSpPr>
          <p:spPr bwMode="auto">
            <a:xfrm>
              <a:off x="2426" y="127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7" name="Line 187"/>
            <p:cNvSpPr>
              <a:spLocks noChangeShapeType="1"/>
            </p:cNvSpPr>
            <p:nvPr/>
          </p:nvSpPr>
          <p:spPr bwMode="auto">
            <a:xfrm flipV="1">
              <a:off x="2653" y="1339"/>
              <a:ext cx="0" cy="283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8" name="Line 188"/>
            <p:cNvSpPr>
              <a:spLocks noChangeShapeType="1"/>
            </p:cNvSpPr>
            <p:nvPr/>
          </p:nvSpPr>
          <p:spPr bwMode="auto">
            <a:xfrm flipV="1">
              <a:off x="2653" y="1056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49" name="Line 189"/>
            <p:cNvSpPr>
              <a:spLocks noChangeShapeType="1"/>
            </p:cNvSpPr>
            <p:nvPr/>
          </p:nvSpPr>
          <p:spPr bwMode="auto">
            <a:xfrm>
              <a:off x="2426" y="105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0" name="Line 190"/>
            <p:cNvSpPr>
              <a:spLocks noChangeShapeType="1"/>
            </p:cNvSpPr>
            <p:nvPr/>
          </p:nvSpPr>
          <p:spPr bwMode="auto">
            <a:xfrm flipV="1">
              <a:off x="2653" y="882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1" name="Line 191"/>
            <p:cNvSpPr>
              <a:spLocks noChangeShapeType="1"/>
            </p:cNvSpPr>
            <p:nvPr/>
          </p:nvSpPr>
          <p:spPr bwMode="auto">
            <a:xfrm>
              <a:off x="2426" y="85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2" name="Text Box 192"/>
            <p:cNvSpPr txBox="1">
              <a:spLocks noChangeArrowheads="1"/>
            </p:cNvSpPr>
            <p:nvPr/>
          </p:nvSpPr>
          <p:spPr bwMode="auto">
            <a:xfrm>
              <a:off x="2993" y="970"/>
              <a:ext cx="1219" cy="18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>
                  <a:solidFill>
                    <a:srgbClr val="000000"/>
                  </a:solidFill>
                </a:rPr>
                <a:t>GUT ?</a:t>
              </a:r>
            </a:p>
          </p:txBody>
        </p:sp>
        <p:sp>
          <p:nvSpPr>
            <p:cNvPr id="53" name="Text Box 193"/>
            <p:cNvSpPr txBox="1">
              <a:spLocks noChangeArrowheads="1"/>
            </p:cNvSpPr>
            <p:nvPr/>
          </p:nvSpPr>
          <p:spPr bwMode="auto">
            <a:xfrm>
              <a:off x="2993" y="772"/>
              <a:ext cx="1162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rgbClr val="000000"/>
                  </a:solidFill>
                </a:rPr>
                <a:t>Planck</a:t>
              </a:r>
              <a:r>
                <a:rPr lang="en-GB" sz="1600" dirty="0" smtClean="0">
                  <a:solidFill>
                    <a:srgbClr val="000000"/>
                  </a:solidFill>
                </a:rPr>
                <a:t> scale (</a:t>
              </a:r>
              <a:r>
                <a:rPr lang="en-GB" sz="1600" i="1" dirty="0" err="1">
                  <a:solidFill>
                    <a:srgbClr val="000000"/>
                  </a:solidFill>
                </a:rPr>
                <a:t>M</a:t>
              </a:r>
              <a:r>
                <a:rPr lang="en-GB" sz="1600" baseline="-25000" dirty="0" err="1">
                  <a:solidFill>
                    <a:srgbClr val="000000"/>
                  </a:solidFill>
                </a:rPr>
                <a:t>Pl</a:t>
              </a:r>
              <a:r>
                <a:rPr lang="en-GB" sz="1600" dirty="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54" name="Text Box 194"/>
            <p:cNvSpPr txBox="1">
              <a:spLocks noChangeArrowheads="1"/>
            </p:cNvSpPr>
            <p:nvPr/>
          </p:nvSpPr>
          <p:spPr bwMode="auto">
            <a:xfrm>
              <a:off x="3000" y="1172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i="1" baseline="-25000" dirty="0" smtClean="0">
                  <a:solidFill>
                    <a:srgbClr val="000000"/>
                  </a:solidFill>
                  <a:sym typeface="Symbol" charset="2"/>
                </a:rPr>
                <a:t>R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  <a:endParaRPr lang="en-GB" sz="1600" i="1" baseline="-250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55" name="Text Box 195"/>
            <p:cNvSpPr txBox="1">
              <a:spLocks noChangeArrowheads="1"/>
            </p:cNvSpPr>
            <p:nvPr/>
          </p:nvSpPr>
          <p:spPr bwMode="auto">
            <a:xfrm>
              <a:off x="1761" y="1155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14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56" name="Text Box 196"/>
            <p:cNvSpPr txBox="1">
              <a:spLocks noChangeArrowheads="1"/>
            </p:cNvSpPr>
            <p:nvPr/>
          </p:nvSpPr>
          <p:spPr bwMode="auto">
            <a:xfrm>
              <a:off x="1758" y="941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16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57" name="Text Box 197"/>
            <p:cNvSpPr txBox="1">
              <a:spLocks noChangeArrowheads="1"/>
            </p:cNvSpPr>
            <p:nvPr/>
          </p:nvSpPr>
          <p:spPr bwMode="auto">
            <a:xfrm>
              <a:off x="1758" y="742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19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58" name="Line 198"/>
            <p:cNvSpPr>
              <a:spLocks noChangeShapeType="1"/>
            </p:cNvSpPr>
            <p:nvPr/>
          </p:nvSpPr>
          <p:spPr bwMode="auto">
            <a:xfrm>
              <a:off x="2428" y="381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9" name="Line 199"/>
            <p:cNvSpPr>
              <a:spLocks noChangeShapeType="1"/>
            </p:cNvSpPr>
            <p:nvPr/>
          </p:nvSpPr>
          <p:spPr bwMode="auto">
            <a:xfrm>
              <a:off x="2428" y="367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60" name="Line 200"/>
            <p:cNvSpPr>
              <a:spLocks noChangeShapeType="1"/>
            </p:cNvSpPr>
            <p:nvPr/>
          </p:nvSpPr>
          <p:spPr bwMode="auto">
            <a:xfrm>
              <a:off x="2428" y="353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61" name="Text Box 201"/>
            <p:cNvSpPr txBox="1">
              <a:spLocks noChangeArrowheads="1"/>
            </p:cNvSpPr>
            <p:nvPr/>
          </p:nvSpPr>
          <p:spPr bwMode="auto">
            <a:xfrm>
              <a:off x="1845" y="3706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meV</a:t>
              </a:r>
            </a:p>
          </p:txBody>
        </p:sp>
        <p:sp>
          <p:nvSpPr>
            <p:cNvPr id="62" name="Text Box 202"/>
            <p:cNvSpPr txBox="1">
              <a:spLocks noChangeArrowheads="1"/>
            </p:cNvSpPr>
            <p:nvPr/>
          </p:nvSpPr>
          <p:spPr bwMode="auto">
            <a:xfrm>
              <a:off x="1776" y="3565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meV</a:t>
              </a:r>
            </a:p>
          </p:txBody>
        </p:sp>
        <p:sp>
          <p:nvSpPr>
            <p:cNvPr id="63" name="Text Box 203"/>
            <p:cNvSpPr txBox="1">
              <a:spLocks noChangeArrowheads="1"/>
            </p:cNvSpPr>
            <p:nvPr/>
          </p:nvSpPr>
          <p:spPr bwMode="auto">
            <a:xfrm>
              <a:off x="2023" y="3423"/>
              <a:ext cx="3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eV</a:t>
              </a:r>
            </a:p>
          </p:txBody>
        </p:sp>
        <p:sp>
          <p:nvSpPr>
            <p:cNvPr id="64" name="Text Box 204"/>
            <p:cNvSpPr txBox="1">
              <a:spLocks noChangeArrowheads="1"/>
            </p:cNvSpPr>
            <p:nvPr/>
          </p:nvSpPr>
          <p:spPr bwMode="auto">
            <a:xfrm>
              <a:off x="2995" y="3407"/>
              <a:ext cx="278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dirty="0" err="1" smtClean="0">
                  <a:solidFill>
                    <a:srgbClr val="000000"/>
                  </a:solidFill>
                  <a:sym typeface="Symbol" charset="2"/>
                </a:rPr>
                <a:t>’s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65" name="Line 205"/>
            <p:cNvSpPr>
              <a:spLocks noChangeShapeType="1"/>
            </p:cNvSpPr>
            <p:nvPr/>
          </p:nvSpPr>
          <p:spPr bwMode="auto">
            <a:xfrm flipH="1">
              <a:off x="3135" y="3621"/>
              <a:ext cx="2" cy="26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66" name="Line 206"/>
            <p:cNvSpPr>
              <a:spLocks noChangeShapeType="1"/>
            </p:cNvSpPr>
            <p:nvPr/>
          </p:nvSpPr>
          <p:spPr bwMode="auto">
            <a:xfrm>
              <a:off x="3475" y="3480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67" name="Text Box 207"/>
            <p:cNvSpPr txBox="1">
              <a:spLocks noChangeArrowheads="1"/>
            </p:cNvSpPr>
            <p:nvPr/>
          </p:nvSpPr>
          <p:spPr bwMode="auto">
            <a:xfrm>
              <a:off x="3149" y="3720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?</a:t>
              </a:r>
            </a:p>
          </p:txBody>
        </p:sp>
        <p:sp>
          <p:nvSpPr>
            <p:cNvPr id="68" name="Line 208"/>
            <p:cNvSpPr>
              <a:spLocks noChangeShapeType="1"/>
            </p:cNvSpPr>
            <p:nvPr/>
          </p:nvSpPr>
          <p:spPr bwMode="auto">
            <a:xfrm>
              <a:off x="3475" y="2642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sp>
        <p:nvSpPr>
          <p:cNvPr id="70" name="Text Box 182"/>
          <p:cNvSpPr txBox="1">
            <a:spLocks noChangeArrowheads="1"/>
          </p:cNvSpPr>
          <p:nvPr/>
        </p:nvSpPr>
        <p:spPr bwMode="auto">
          <a:xfrm>
            <a:off x="5720627" y="4738010"/>
            <a:ext cx="1231124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sym typeface="Symbol" charset="2"/>
              </a:rPr>
              <a:t>core of Sun</a:t>
            </a:r>
            <a:endParaRPr lang="en-GB" sz="1600" dirty="0">
              <a:solidFill>
                <a:srgbClr val="000000"/>
              </a:solidFill>
              <a:sym typeface="Symbol" charset="2"/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1307361" y="1089023"/>
            <a:ext cx="2152369" cy="5084763"/>
            <a:chOff x="341746" y="1089023"/>
            <a:chExt cx="2152369" cy="5084763"/>
          </a:xfrm>
        </p:grpSpPr>
        <p:sp>
          <p:nvSpPr>
            <p:cNvPr id="79" name="Up Arrow 78"/>
            <p:cNvSpPr/>
            <p:nvPr/>
          </p:nvSpPr>
          <p:spPr>
            <a:xfrm flipV="1">
              <a:off x="1046315" y="1089023"/>
              <a:ext cx="1447800" cy="5084763"/>
            </a:xfrm>
            <a:prstGeom prst="upArrow">
              <a:avLst/>
            </a:prstGeom>
            <a:solidFill>
              <a:schemeClr val="bg1">
                <a:lumMod val="8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Text Box 171"/>
            <p:cNvSpPr txBox="1">
              <a:spLocks noChangeArrowheads="1"/>
            </p:cNvSpPr>
            <p:nvPr/>
          </p:nvSpPr>
          <p:spPr bwMode="auto">
            <a:xfrm>
              <a:off x="592682" y="3636092"/>
              <a:ext cx="161711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strong</a:t>
              </a:r>
              <a:r>
                <a:rPr lang="en-GB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~ 10</a:t>
              </a:r>
              <a:r>
                <a:rPr lang="en-GB" sz="1600" baseline="30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−15</a:t>
              </a:r>
              <a:r>
                <a:rPr lang="en-GB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GB" sz="16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</a:t>
              </a:r>
              <a:endPara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6" name="Text Box 171"/>
            <p:cNvSpPr txBox="1">
              <a:spLocks noChangeArrowheads="1"/>
            </p:cNvSpPr>
            <p:nvPr/>
          </p:nvSpPr>
          <p:spPr bwMode="auto">
            <a:xfrm>
              <a:off x="569972" y="5425475"/>
              <a:ext cx="163982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atomic</a:t>
              </a:r>
              <a:r>
                <a:rPr lang="en-GB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~ 10</a:t>
              </a:r>
              <a:r>
                <a:rPr lang="en-GB" sz="1600" baseline="30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−10</a:t>
              </a:r>
              <a:r>
                <a:rPr lang="en-GB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GB" sz="16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</a:t>
              </a:r>
              <a:endPara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7" name="Text Box 171"/>
            <p:cNvSpPr txBox="1">
              <a:spLocks noChangeArrowheads="1"/>
            </p:cNvSpPr>
            <p:nvPr/>
          </p:nvSpPr>
          <p:spPr bwMode="auto">
            <a:xfrm>
              <a:off x="653529" y="2925623"/>
              <a:ext cx="1556271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weak</a:t>
              </a:r>
              <a:r>
                <a:rPr lang="en-GB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~ 10</a:t>
              </a:r>
              <a:r>
                <a:rPr lang="en-GB" sz="1600" baseline="30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−18</a:t>
              </a:r>
              <a:r>
                <a:rPr lang="en-GB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GB" sz="16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</a:t>
              </a:r>
              <a:endPara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8" name="Text Box 171"/>
            <p:cNvSpPr txBox="1">
              <a:spLocks noChangeArrowheads="1"/>
            </p:cNvSpPr>
            <p:nvPr/>
          </p:nvSpPr>
          <p:spPr bwMode="auto">
            <a:xfrm>
              <a:off x="341746" y="1183968"/>
              <a:ext cx="1868054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gravitation</a:t>
              </a:r>
              <a:r>
                <a:rPr lang="en-GB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~ 10</a:t>
              </a:r>
              <a:r>
                <a:rPr lang="en-GB" sz="1600" baseline="30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−35</a:t>
              </a:r>
              <a:r>
                <a:rPr lang="en-GB" sz="1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GB" sz="16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</a:t>
              </a:r>
              <a:endPara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7484571" y="2699519"/>
            <a:ext cx="104982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rgbClr val="008000"/>
                </a:solidFill>
              </a:rPr>
              <a:t>…probing </a:t>
            </a:r>
            <a:r>
              <a:rPr lang="en-GB" sz="1050" dirty="0" err="1" smtClean="0">
                <a:solidFill>
                  <a:srgbClr val="008000"/>
                </a:solidFill>
              </a:rPr>
              <a:t>attometer</a:t>
            </a:r>
            <a:r>
              <a:rPr lang="en-GB" sz="1050" dirty="0" smtClean="0">
                <a:solidFill>
                  <a:srgbClr val="008000"/>
                </a:solidFill>
              </a:rPr>
              <a:t> scales</a:t>
            </a:r>
            <a:endParaRPr lang="en-GB" sz="1050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70" grpId="0"/>
      <p:bldP spid="7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9925" y="6286500"/>
            <a:ext cx="1905000" cy="457200"/>
          </a:xfrm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6BA8A3C-7F0E-B940-9556-AEC4C9F1D14C}" type="slidenum">
              <a:rPr lang="en-US" sz="1200">
                <a:solidFill>
                  <a:srgbClr val="09213B"/>
                </a:solidFill>
              </a:rPr>
              <a:pPr/>
              <a:t>30</a:t>
            </a:fld>
            <a:endParaRPr lang="en-US" sz="1200">
              <a:solidFill>
                <a:srgbClr val="09213B"/>
              </a:solidFill>
            </a:endParaRPr>
          </a:p>
        </p:txBody>
      </p:sp>
      <p:pic>
        <p:nvPicPr>
          <p:cNvPr id="12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8" name="TextBox 47"/>
          <p:cNvSpPr txBox="1"/>
          <p:nvPr/>
        </p:nvSpPr>
        <p:spPr>
          <a:xfrm rot="16200000">
            <a:off x="6963280" y="4344927"/>
            <a:ext cx="18994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Blunt extrapolation for 2011</a:t>
            </a:r>
            <a:endParaRPr lang="en-GB" sz="11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62000" y="592667"/>
            <a:ext cx="7410450" cy="557953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42900" dist="38100" dir="2700000">
              <a:srgbClr val="000000">
                <a:alpha val="6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55" name="Picture 54" descr="NPLine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r="3254"/>
              <a:stretch>
                <a:fillRect/>
              </a:stretch>
            </p:blipFill>
          </mc:Choice>
          <mc:Fallback>
            <p:blipFill>
              <a:blip r:embed="rId4"/>
              <a:srcRect r="3254"/>
              <a:stretch>
                <a:fillRect/>
              </a:stretch>
            </p:blipFill>
          </mc:Fallback>
        </mc:AlternateContent>
        <p:spPr>
          <a:xfrm>
            <a:off x="1001873" y="850692"/>
            <a:ext cx="6966562" cy="5168900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2057400" y="2734270"/>
            <a:ext cx="342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smtClean="0">
                <a:solidFill>
                  <a:srgbClr val="E12B0D"/>
                </a:solidFill>
                <a:latin typeface="Trebuchet MS"/>
                <a:cs typeface="Trebuchet MS"/>
              </a:rPr>
              <a:t>The LHC cumulates the hopes of an entire generation of particle physicists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45525" y="5874950"/>
            <a:ext cx="20492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E12B0D"/>
                </a:solidFill>
              </a:rPr>
              <a:t>Caution: serious science ;-)</a:t>
            </a:r>
            <a:endParaRPr lang="en-GB" sz="1200" dirty="0">
              <a:solidFill>
                <a:srgbClr val="E12B0D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03" descr="Atlas_Gold_displa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44" t="9892" b="9178"/>
          <a:stretch>
            <a:fillRect/>
          </a:stretch>
        </p:blipFill>
        <p:spPr bwMode="auto">
          <a:xfrm>
            <a:off x="0" y="433388"/>
            <a:ext cx="9144000" cy="5707062"/>
          </a:xfrm>
          <a:prstGeom prst="rect">
            <a:avLst/>
          </a:prstGeom>
          <a:noFill/>
        </p:spPr>
      </p:pic>
      <p:sp>
        <p:nvSpPr>
          <p:cNvPr id="32" name="Text Box 104"/>
          <p:cNvSpPr txBox="1">
            <a:spLocks noChangeArrowheads="1"/>
          </p:cNvSpPr>
          <p:nvPr/>
        </p:nvSpPr>
        <p:spPr bwMode="auto">
          <a:xfrm>
            <a:off x="26988" y="2652713"/>
            <a:ext cx="9144000" cy="695769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936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T h e   </a:t>
            </a:r>
            <a:r>
              <a:rPr lang="fr-FR" sz="3600" b="1">
                <a:solidFill>
                  <a:srgbClr val="333333"/>
                </a:solidFill>
                <a:ea typeface="Arial" charset="0"/>
                <a:cs typeface="Arial" charset="0"/>
              </a:rPr>
              <a:t>A T L A S</a:t>
            </a: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   E x p e r i m e n t</a:t>
            </a:r>
          </a:p>
        </p:txBody>
      </p:sp>
      <p:pic>
        <p:nvPicPr>
          <p:cNvPr id="33" name="Picture 105" descr="Atlas_Gold_displa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  <a:grayscl/>
          </a:blip>
          <a:srcRect l="2744" t="9892" b="9178"/>
          <a:stretch>
            <a:fillRect/>
          </a:stretch>
        </p:blipFill>
        <p:spPr bwMode="auto">
          <a:xfrm>
            <a:off x="0" y="425450"/>
            <a:ext cx="9144000" cy="5707063"/>
          </a:xfrm>
          <a:prstGeom prst="rect">
            <a:avLst/>
          </a:prstGeom>
          <a:noFill/>
        </p:spPr>
      </p:pic>
      <p:sp>
        <p:nvSpPr>
          <p:cNvPr id="34" name="Rectangle 106"/>
          <p:cNvSpPr>
            <a:spLocks noChangeArrowheads="1"/>
          </p:cNvSpPr>
          <p:nvPr/>
        </p:nvSpPr>
        <p:spPr bwMode="auto">
          <a:xfrm>
            <a:off x="0" y="0"/>
            <a:ext cx="9144000" cy="1133475"/>
          </a:xfrm>
          <a:prstGeom prst="rect">
            <a:avLst/>
          </a:prstGeom>
          <a:solidFill>
            <a:srgbClr val="FFFFFF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5" name="Picture 107" descr="ATLAS_White_560x720_0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13763" y="0"/>
            <a:ext cx="630237" cy="809625"/>
          </a:xfrm>
          <a:prstGeom prst="rect">
            <a:avLst/>
          </a:prstGeom>
          <a:noFill/>
          <a:ln w="9525">
            <a:solidFill>
              <a:srgbClr val="9BDEFF"/>
            </a:solidFill>
            <a:miter lim="800000"/>
            <a:headEnd/>
            <a:tailEnd/>
          </a:ln>
        </p:spPr>
      </p:pic>
      <p:sp>
        <p:nvSpPr>
          <p:cNvPr id="36" name="Text Box 108"/>
          <p:cNvSpPr txBox="1">
            <a:spLocks noChangeArrowheads="1"/>
          </p:cNvSpPr>
          <p:nvPr/>
        </p:nvSpPr>
        <p:spPr bwMode="auto">
          <a:xfrm>
            <a:off x="2057400" y="5859463"/>
            <a:ext cx="7015163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EF5D03"/>
                </a:solidFill>
                <a:effectLst/>
                <a:uLnTx/>
                <a:uFillTx/>
              </a:rPr>
              <a:t>Toroid Magnets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Solenoid Magnet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SCT Tracker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FF5B5B"/>
                </a:solidFill>
                <a:effectLst/>
                <a:uLnTx/>
                <a:uFillTx/>
              </a:rPr>
              <a:t>Pixel Detector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918E00"/>
                </a:solidFill>
                <a:effectLst/>
                <a:uLnTx/>
                <a:uFillTx/>
              </a:rPr>
              <a:t>TRT Tracker</a:t>
            </a:r>
          </a:p>
        </p:txBody>
      </p:sp>
      <p:sp>
        <p:nvSpPr>
          <p:cNvPr id="37" name="Text Box 109"/>
          <p:cNvSpPr txBox="1">
            <a:spLocks noChangeArrowheads="1"/>
          </p:cNvSpPr>
          <p:nvPr/>
        </p:nvSpPr>
        <p:spPr bwMode="auto">
          <a:xfrm>
            <a:off x="1071563" y="468313"/>
            <a:ext cx="6524625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</a:rPr>
              <a:t>Muon Detectors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      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</a:rPr>
              <a:t>Tile Calorimeter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936231"/>
                </a:solidFill>
                <a:effectLst/>
                <a:uLnTx/>
                <a:uFillTx/>
              </a:rPr>
              <a:t>Liquid Argon Calorimeters</a:t>
            </a:r>
          </a:p>
        </p:txBody>
      </p:sp>
      <p:sp>
        <p:nvSpPr>
          <p:cNvPr id="38" name="Line 110"/>
          <p:cNvSpPr>
            <a:spLocks noChangeShapeType="1"/>
          </p:cNvSpPr>
          <p:nvPr/>
        </p:nvSpPr>
        <p:spPr bwMode="auto">
          <a:xfrm flipH="1">
            <a:off x="1285875" y="728663"/>
            <a:ext cx="585788" cy="14398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9" name="Line 111"/>
          <p:cNvSpPr>
            <a:spLocks noChangeShapeType="1"/>
          </p:cNvSpPr>
          <p:nvPr/>
        </p:nvSpPr>
        <p:spPr bwMode="auto">
          <a:xfrm>
            <a:off x="1871663" y="728663"/>
            <a:ext cx="1395412" cy="107950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0" name="Line 112"/>
          <p:cNvSpPr>
            <a:spLocks noChangeShapeType="1"/>
          </p:cNvSpPr>
          <p:nvPr/>
        </p:nvSpPr>
        <p:spPr bwMode="auto">
          <a:xfrm>
            <a:off x="3941763" y="728663"/>
            <a:ext cx="1035050" cy="19351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1" name="Line 113"/>
          <p:cNvSpPr>
            <a:spLocks noChangeShapeType="1"/>
          </p:cNvSpPr>
          <p:nvPr/>
        </p:nvSpPr>
        <p:spPr bwMode="auto">
          <a:xfrm>
            <a:off x="3941763" y="728663"/>
            <a:ext cx="269875" cy="20256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Line 114"/>
          <p:cNvSpPr>
            <a:spLocks noChangeShapeType="1"/>
          </p:cNvSpPr>
          <p:nvPr/>
        </p:nvSpPr>
        <p:spPr bwMode="auto">
          <a:xfrm flipH="1">
            <a:off x="5157788" y="728663"/>
            <a:ext cx="719137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3" name="Line 115"/>
          <p:cNvSpPr>
            <a:spLocks noChangeShapeType="1"/>
          </p:cNvSpPr>
          <p:nvPr/>
        </p:nvSpPr>
        <p:spPr bwMode="auto">
          <a:xfrm flipH="1">
            <a:off x="5607050" y="728663"/>
            <a:ext cx="269875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4" name="Line 116"/>
          <p:cNvSpPr>
            <a:spLocks noChangeShapeType="1"/>
          </p:cNvSpPr>
          <p:nvPr/>
        </p:nvSpPr>
        <p:spPr bwMode="auto">
          <a:xfrm flipH="1" flipV="1">
            <a:off x="5240338" y="3176588"/>
            <a:ext cx="2887662" cy="26828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5" name="Line 117"/>
          <p:cNvSpPr>
            <a:spLocks noChangeShapeType="1"/>
          </p:cNvSpPr>
          <p:nvPr/>
        </p:nvSpPr>
        <p:spPr bwMode="auto">
          <a:xfrm flipH="1" flipV="1">
            <a:off x="4916488" y="3133725"/>
            <a:ext cx="1995487" cy="272573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6" name="Line 118"/>
          <p:cNvSpPr>
            <a:spLocks noChangeShapeType="1"/>
          </p:cNvSpPr>
          <p:nvPr/>
        </p:nvSpPr>
        <p:spPr bwMode="auto">
          <a:xfrm flipH="1" flipV="1">
            <a:off x="4702175" y="3178175"/>
            <a:ext cx="1039813" cy="268128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7" name="Line 119"/>
          <p:cNvSpPr>
            <a:spLocks noChangeShapeType="1"/>
          </p:cNvSpPr>
          <p:nvPr/>
        </p:nvSpPr>
        <p:spPr bwMode="auto">
          <a:xfrm flipV="1">
            <a:off x="4392613" y="3384550"/>
            <a:ext cx="44450" cy="247491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8" name="Line 120"/>
          <p:cNvSpPr>
            <a:spLocks noChangeShapeType="1"/>
          </p:cNvSpPr>
          <p:nvPr/>
        </p:nvSpPr>
        <p:spPr bwMode="auto">
          <a:xfrm flipV="1">
            <a:off x="2997200" y="3338513"/>
            <a:ext cx="630238" cy="25209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9" name="Line 121"/>
          <p:cNvSpPr>
            <a:spLocks noChangeShapeType="1"/>
          </p:cNvSpPr>
          <p:nvPr/>
        </p:nvSpPr>
        <p:spPr bwMode="auto">
          <a:xfrm flipV="1">
            <a:off x="2997200" y="1854200"/>
            <a:ext cx="630238" cy="400526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0" name="Line 122"/>
          <p:cNvSpPr>
            <a:spLocks noChangeShapeType="1"/>
          </p:cNvSpPr>
          <p:nvPr/>
        </p:nvSpPr>
        <p:spPr bwMode="auto">
          <a:xfrm flipV="1">
            <a:off x="250825" y="1314450"/>
            <a:ext cx="0" cy="13493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1" name="Line 123"/>
          <p:cNvSpPr>
            <a:spLocks noChangeShapeType="1"/>
          </p:cNvSpPr>
          <p:nvPr/>
        </p:nvSpPr>
        <p:spPr bwMode="auto">
          <a:xfrm>
            <a:off x="250825" y="3068638"/>
            <a:ext cx="0" cy="2251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2" name="Text Box 124"/>
          <p:cNvSpPr txBox="1">
            <a:spLocks noChangeArrowheads="1"/>
          </p:cNvSpPr>
          <p:nvPr/>
        </p:nvSpPr>
        <p:spPr bwMode="auto">
          <a:xfrm>
            <a:off x="0" y="2695575"/>
            <a:ext cx="637912" cy="38799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936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22 m</a:t>
            </a:r>
          </a:p>
        </p:txBody>
      </p:sp>
      <p:sp>
        <p:nvSpPr>
          <p:cNvPr id="53" name="Line 125"/>
          <p:cNvSpPr>
            <a:spLocks noChangeShapeType="1"/>
          </p:cNvSpPr>
          <p:nvPr/>
        </p:nvSpPr>
        <p:spPr bwMode="auto">
          <a:xfrm flipV="1">
            <a:off x="5246688" y="4846638"/>
            <a:ext cx="3240087" cy="406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" name="Line 126"/>
          <p:cNvSpPr>
            <a:spLocks noChangeShapeType="1"/>
          </p:cNvSpPr>
          <p:nvPr/>
        </p:nvSpPr>
        <p:spPr bwMode="auto">
          <a:xfrm flipH="1">
            <a:off x="1730375" y="5332413"/>
            <a:ext cx="2840038" cy="346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5" name="Text Box 127"/>
          <p:cNvSpPr txBox="1">
            <a:spLocks noChangeArrowheads="1"/>
          </p:cNvSpPr>
          <p:nvPr/>
        </p:nvSpPr>
        <p:spPr bwMode="auto">
          <a:xfrm>
            <a:off x="4610100" y="5148263"/>
            <a:ext cx="633413" cy="33655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46 m</a:t>
            </a:r>
          </a:p>
        </p:txBody>
      </p:sp>
      <p:sp>
        <p:nvSpPr>
          <p:cNvPr id="56" name="Line 144"/>
          <p:cNvSpPr>
            <a:spLocks noChangeShapeType="1"/>
          </p:cNvSpPr>
          <p:nvPr/>
        </p:nvSpPr>
        <p:spPr bwMode="auto">
          <a:xfrm flipH="1">
            <a:off x="5440363" y="728663"/>
            <a:ext cx="436562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7" name="Line 145"/>
          <p:cNvSpPr>
            <a:spLocks noChangeShapeType="1"/>
          </p:cNvSpPr>
          <p:nvPr/>
        </p:nvSpPr>
        <p:spPr bwMode="auto">
          <a:xfrm flipH="1">
            <a:off x="5651500" y="728663"/>
            <a:ext cx="225425" cy="23272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9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1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2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3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4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600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6" grpId="0"/>
      <p:bldP spid="37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/>
      <p:bldP spid="53" grpId="0" animBg="1"/>
      <p:bldP spid="54" grpId="0" animBg="1"/>
      <p:bldP spid="55" grpId="0"/>
      <p:bldP spid="56" grpId="0" animBg="1"/>
      <p:bldP spid="5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03" descr="Atlas_Gold_displa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44" t="9892" b="9178"/>
          <a:stretch>
            <a:fillRect/>
          </a:stretch>
        </p:blipFill>
        <p:spPr bwMode="auto">
          <a:xfrm>
            <a:off x="0" y="433388"/>
            <a:ext cx="9144000" cy="5707062"/>
          </a:xfrm>
          <a:prstGeom prst="rect">
            <a:avLst/>
          </a:prstGeom>
          <a:noFill/>
        </p:spPr>
      </p:pic>
      <p:sp>
        <p:nvSpPr>
          <p:cNvPr id="34" name="Rectangle 106"/>
          <p:cNvSpPr>
            <a:spLocks noChangeArrowheads="1"/>
          </p:cNvSpPr>
          <p:nvPr/>
        </p:nvSpPr>
        <p:spPr bwMode="auto">
          <a:xfrm>
            <a:off x="0" y="0"/>
            <a:ext cx="9144000" cy="1133475"/>
          </a:xfrm>
          <a:prstGeom prst="rect">
            <a:avLst/>
          </a:prstGeom>
          <a:solidFill>
            <a:srgbClr val="FFFFFF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5" name="Picture 107" descr="ATLAS_White_560x720_0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13763" y="0"/>
            <a:ext cx="630237" cy="809625"/>
          </a:xfrm>
          <a:prstGeom prst="rect">
            <a:avLst/>
          </a:prstGeom>
          <a:noFill/>
          <a:ln w="9525">
            <a:solidFill>
              <a:srgbClr val="9BDEFF"/>
            </a:solidFill>
            <a:miter lim="800000"/>
            <a:headEnd/>
            <a:tailEnd/>
          </a:ln>
        </p:spPr>
      </p:pic>
      <p:sp>
        <p:nvSpPr>
          <p:cNvPr id="36" name="Text Box 108"/>
          <p:cNvSpPr txBox="1">
            <a:spLocks noChangeArrowheads="1"/>
          </p:cNvSpPr>
          <p:nvPr/>
        </p:nvSpPr>
        <p:spPr bwMode="auto">
          <a:xfrm>
            <a:off x="2057400" y="5859463"/>
            <a:ext cx="7015163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EF5D03"/>
                </a:solidFill>
                <a:effectLst/>
                <a:uLnTx/>
                <a:uFillTx/>
              </a:rPr>
              <a:t>Toroid Magnets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Solenoid Magnet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SCT Tracker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FF5B5B"/>
                </a:solidFill>
                <a:effectLst/>
                <a:uLnTx/>
                <a:uFillTx/>
              </a:rPr>
              <a:t>Pixel Detector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918E00"/>
                </a:solidFill>
                <a:effectLst/>
                <a:uLnTx/>
                <a:uFillTx/>
              </a:rPr>
              <a:t>TRT Tracker</a:t>
            </a:r>
          </a:p>
        </p:txBody>
      </p:sp>
      <p:sp>
        <p:nvSpPr>
          <p:cNvPr id="37" name="Text Box 109"/>
          <p:cNvSpPr txBox="1">
            <a:spLocks noChangeArrowheads="1"/>
          </p:cNvSpPr>
          <p:nvPr/>
        </p:nvSpPr>
        <p:spPr bwMode="auto">
          <a:xfrm>
            <a:off x="1071563" y="468313"/>
            <a:ext cx="6524625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</a:rPr>
              <a:t>Muon Detectors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      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</a:rPr>
              <a:t>Tile Calorimeter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   </a:t>
            </a: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936231"/>
                </a:solidFill>
                <a:effectLst/>
                <a:uLnTx/>
                <a:uFillTx/>
              </a:rPr>
              <a:t>Liquid Argon Calorimeters</a:t>
            </a:r>
          </a:p>
        </p:txBody>
      </p:sp>
      <p:sp>
        <p:nvSpPr>
          <p:cNvPr id="38" name="Line 110"/>
          <p:cNvSpPr>
            <a:spLocks noChangeShapeType="1"/>
          </p:cNvSpPr>
          <p:nvPr/>
        </p:nvSpPr>
        <p:spPr bwMode="auto">
          <a:xfrm flipH="1">
            <a:off x="1285875" y="728663"/>
            <a:ext cx="585788" cy="14398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9" name="Line 111"/>
          <p:cNvSpPr>
            <a:spLocks noChangeShapeType="1"/>
          </p:cNvSpPr>
          <p:nvPr/>
        </p:nvSpPr>
        <p:spPr bwMode="auto">
          <a:xfrm>
            <a:off x="1871663" y="728663"/>
            <a:ext cx="1395412" cy="107950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0" name="Line 112"/>
          <p:cNvSpPr>
            <a:spLocks noChangeShapeType="1"/>
          </p:cNvSpPr>
          <p:nvPr/>
        </p:nvSpPr>
        <p:spPr bwMode="auto">
          <a:xfrm>
            <a:off x="3941763" y="728663"/>
            <a:ext cx="1035050" cy="19351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1" name="Line 113"/>
          <p:cNvSpPr>
            <a:spLocks noChangeShapeType="1"/>
          </p:cNvSpPr>
          <p:nvPr/>
        </p:nvSpPr>
        <p:spPr bwMode="auto">
          <a:xfrm>
            <a:off x="3941763" y="728663"/>
            <a:ext cx="269875" cy="20256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Line 114"/>
          <p:cNvSpPr>
            <a:spLocks noChangeShapeType="1"/>
          </p:cNvSpPr>
          <p:nvPr/>
        </p:nvSpPr>
        <p:spPr bwMode="auto">
          <a:xfrm flipH="1">
            <a:off x="5157788" y="728663"/>
            <a:ext cx="719137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3" name="Line 115"/>
          <p:cNvSpPr>
            <a:spLocks noChangeShapeType="1"/>
          </p:cNvSpPr>
          <p:nvPr/>
        </p:nvSpPr>
        <p:spPr bwMode="auto">
          <a:xfrm flipH="1">
            <a:off x="5607050" y="728663"/>
            <a:ext cx="269875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4" name="Line 116"/>
          <p:cNvSpPr>
            <a:spLocks noChangeShapeType="1"/>
          </p:cNvSpPr>
          <p:nvPr/>
        </p:nvSpPr>
        <p:spPr bwMode="auto">
          <a:xfrm flipH="1" flipV="1">
            <a:off x="5240338" y="3176588"/>
            <a:ext cx="2887662" cy="26828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5" name="Line 117"/>
          <p:cNvSpPr>
            <a:spLocks noChangeShapeType="1"/>
          </p:cNvSpPr>
          <p:nvPr/>
        </p:nvSpPr>
        <p:spPr bwMode="auto">
          <a:xfrm flipH="1" flipV="1">
            <a:off x="4916488" y="3133725"/>
            <a:ext cx="1995487" cy="272573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6" name="Line 118"/>
          <p:cNvSpPr>
            <a:spLocks noChangeShapeType="1"/>
          </p:cNvSpPr>
          <p:nvPr/>
        </p:nvSpPr>
        <p:spPr bwMode="auto">
          <a:xfrm flipH="1" flipV="1">
            <a:off x="4702175" y="3178175"/>
            <a:ext cx="1039813" cy="268128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7" name="Line 119"/>
          <p:cNvSpPr>
            <a:spLocks noChangeShapeType="1"/>
          </p:cNvSpPr>
          <p:nvPr/>
        </p:nvSpPr>
        <p:spPr bwMode="auto">
          <a:xfrm flipV="1">
            <a:off x="4392613" y="3384550"/>
            <a:ext cx="44450" cy="247491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8" name="Line 120"/>
          <p:cNvSpPr>
            <a:spLocks noChangeShapeType="1"/>
          </p:cNvSpPr>
          <p:nvPr/>
        </p:nvSpPr>
        <p:spPr bwMode="auto">
          <a:xfrm flipV="1">
            <a:off x="2997200" y="3338513"/>
            <a:ext cx="630238" cy="25209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9" name="Line 121"/>
          <p:cNvSpPr>
            <a:spLocks noChangeShapeType="1"/>
          </p:cNvSpPr>
          <p:nvPr/>
        </p:nvSpPr>
        <p:spPr bwMode="auto">
          <a:xfrm flipV="1">
            <a:off x="2997200" y="1854200"/>
            <a:ext cx="630238" cy="400526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0" name="Line 122"/>
          <p:cNvSpPr>
            <a:spLocks noChangeShapeType="1"/>
          </p:cNvSpPr>
          <p:nvPr/>
        </p:nvSpPr>
        <p:spPr bwMode="auto">
          <a:xfrm flipV="1">
            <a:off x="250825" y="1314450"/>
            <a:ext cx="0" cy="13493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1" name="Line 123"/>
          <p:cNvSpPr>
            <a:spLocks noChangeShapeType="1"/>
          </p:cNvSpPr>
          <p:nvPr/>
        </p:nvSpPr>
        <p:spPr bwMode="auto">
          <a:xfrm>
            <a:off x="250825" y="3068638"/>
            <a:ext cx="0" cy="2251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2" name="Text Box 124"/>
          <p:cNvSpPr txBox="1">
            <a:spLocks noChangeArrowheads="1"/>
          </p:cNvSpPr>
          <p:nvPr/>
        </p:nvSpPr>
        <p:spPr bwMode="auto">
          <a:xfrm>
            <a:off x="0" y="2695575"/>
            <a:ext cx="637912" cy="38799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936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22 m</a:t>
            </a:r>
          </a:p>
        </p:txBody>
      </p:sp>
      <p:sp>
        <p:nvSpPr>
          <p:cNvPr id="53" name="Line 125"/>
          <p:cNvSpPr>
            <a:spLocks noChangeShapeType="1"/>
          </p:cNvSpPr>
          <p:nvPr/>
        </p:nvSpPr>
        <p:spPr bwMode="auto">
          <a:xfrm flipV="1">
            <a:off x="5246688" y="4846638"/>
            <a:ext cx="3240087" cy="406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" name="Line 126"/>
          <p:cNvSpPr>
            <a:spLocks noChangeShapeType="1"/>
          </p:cNvSpPr>
          <p:nvPr/>
        </p:nvSpPr>
        <p:spPr bwMode="auto">
          <a:xfrm flipH="1">
            <a:off x="1730375" y="5332413"/>
            <a:ext cx="2840038" cy="346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5" name="Text Box 127"/>
          <p:cNvSpPr txBox="1">
            <a:spLocks noChangeArrowheads="1"/>
          </p:cNvSpPr>
          <p:nvPr/>
        </p:nvSpPr>
        <p:spPr bwMode="auto">
          <a:xfrm>
            <a:off x="4610100" y="5148263"/>
            <a:ext cx="633413" cy="33655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46 m</a:t>
            </a:r>
          </a:p>
        </p:txBody>
      </p:sp>
      <p:sp>
        <p:nvSpPr>
          <p:cNvPr id="56" name="Line 144"/>
          <p:cNvSpPr>
            <a:spLocks noChangeShapeType="1"/>
          </p:cNvSpPr>
          <p:nvPr/>
        </p:nvSpPr>
        <p:spPr bwMode="auto">
          <a:xfrm flipH="1">
            <a:off x="5440363" y="728663"/>
            <a:ext cx="436562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7" name="Line 145"/>
          <p:cNvSpPr>
            <a:spLocks noChangeShapeType="1"/>
          </p:cNvSpPr>
          <p:nvPr/>
        </p:nvSpPr>
        <p:spPr bwMode="auto">
          <a:xfrm flipH="1">
            <a:off x="5651500" y="728663"/>
            <a:ext cx="225425" cy="23272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0" y="0"/>
            <a:ext cx="9144000" cy="632460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6" name="Group 99"/>
          <p:cNvGrpSpPr>
            <a:grpSpLocks/>
          </p:cNvGrpSpPr>
          <p:nvPr/>
        </p:nvGrpSpPr>
        <p:grpSpPr bwMode="auto">
          <a:xfrm>
            <a:off x="339725" y="1219200"/>
            <a:ext cx="8507413" cy="4338638"/>
            <a:chOff x="214" y="816"/>
            <a:chExt cx="5359" cy="2733"/>
          </a:xfrm>
        </p:grpSpPr>
        <p:grpSp>
          <p:nvGrpSpPr>
            <p:cNvPr id="67" name="Group 100"/>
            <p:cNvGrpSpPr>
              <a:grpSpLocks/>
            </p:cNvGrpSpPr>
            <p:nvPr/>
          </p:nvGrpSpPr>
          <p:grpSpPr bwMode="auto">
            <a:xfrm>
              <a:off x="214" y="816"/>
              <a:ext cx="5359" cy="2733"/>
              <a:chOff x="214" y="913"/>
              <a:chExt cx="5359" cy="2494"/>
            </a:xfrm>
          </p:grpSpPr>
          <p:sp>
            <p:nvSpPr>
              <p:cNvPr id="69" name="Rectangle 101"/>
              <p:cNvSpPr>
                <a:spLocks noChangeArrowheads="1"/>
              </p:cNvSpPr>
              <p:nvPr/>
            </p:nvSpPr>
            <p:spPr bwMode="auto">
              <a:xfrm>
                <a:off x="214" y="913"/>
                <a:ext cx="5359" cy="2494"/>
              </a:xfrm>
              <a:prstGeom prst="rect">
                <a:avLst/>
              </a:prstGeom>
              <a:solidFill>
                <a:srgbClr val="339966"/>
              </a:solidFill>
              <a:ln w="63500">
                <a:solidFill>
                  <a:srgbClr val="CCFF33"/>
                </a:solidFill>
                <a:miter lim="800000"/>
                <a:headEnd/>
                <a:tailEnd/>
              </a:ln>
              <a:effectLst>
                <a:outerShdw blurRad="355600" dist="107763" dir="2700000" algn="ctr" rotWithShape="0">
                  <a:sysClr val="windowText" lastClr="000000">
                    <a:alpha val="50000"/>
                  </a:sysClr>
                </a:outerShdw>
              </a:effectLst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-128"/>
                  <a:cs typeface="ＭＳ Ｐゴシック" charset="-128"/>
                </a:endParaRPr>
              </a:p>
            </p:txBody>
          </p:sp>
          <p:pic>
            <p:nvPicPr>
              <p:cNvPr id="70" name="Picture 102" descr="Atlas_Gold_1024x768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613" y="983"/>
                <a:ext cx="2209" cy="1461"/>
              </a:xfrm>
              <a:prstGeom prst="rect">
                <a:avLst/>
              </a:prstGeom>
              <a:noFill/>
            </p:spPr>
          </p:pic>
          <p:pic>
            <p:nvPicPr>
              <p:cNvPr id="71" name="Picture 103" descr="ATLAS_White_560x720_01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alphaModFix amt="75000"/>
              </a:blip>
              <a:srcRect/>
              <a:stretch>
                <a:fillRect/>
              </a:stretch>
            </p:blipFill>
            <p:spPr bwMode="auto">
              <a:xfrm>
                <a:off x="329" y="1139"/>
                <a:ext cx="287" cy="369"/>
              </a:xfrm>
              <a:prstGeom prst="rect">
                <a:avLst/>
              </a:prstGeom>
              <a:solidFill>
                <a:sysClr val="window" lastClr="FFFFFF">
                  <a:alpha val="75000"/>
                </a:sysClr>
              </a:solidFill>
              <a:ln w="9525">
                <a:solidFill>
                  <a:srgbClr val="9BDEFF"/>
                </a:solidFill>
                <a:miter lim="800000"/>
                <a:headEnd/>
                <a:tailEnd/>
              </a:ln>
            </p:spPr>
          </p:pic>
          <p:sp>
            <p:nvSpPr>
              <p:cNvPr id="72" name="Text Box 104"/>
              <p:cNvSpPr txBox="1">
                <a:spLocks noChangeArrowheads="1"/>
              </p:cNvSpPr>
              <p:nvPr/>
            </p:nvSpPr>
            <p:spPr bwMode="auto">
              <a:xfrm>
                <a:off x="3192" y="2383"/>
                <a:ext cx="2069" cy="527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ABAB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CMS:</a:t>
                </a: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 </a:t>
                </a:r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emphasis on excellent electron/photon and tracking (muon) resolution</a:t>
                </a:r>
              </a:p>
            </p:txBody>
          </p:sp>
          <p:sp>
            <p:nvSpPr>
              <p:cNvPr id="73" name="Rectangle 105"/>
              <p:cNvSpPr>
                <a:spLocks noChangeArrowheads="1"/>
              </p:cNvSpPr>
              <p:nvPr/>
            </p:nvSpPr>
            <p:spPr bwMode="auto">
              <a:xfrm>
                <a:off x="754" y="2383"/>
                <a:ext cx="2211" cy="685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BDDEFF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ATLAS:</a:t>
                </a: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 </a:t>
                </a:r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emphasis on excellent jet and missing-</a:t>
                </a:r>
                <a:r>
                  <a:rPr kumimoji="0" lang="en-GB" sz="18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E</a:t>
                </a:r>
                <a:r>
                  <a:rPr kumimoji="0" lang="en-GB" sz="1800" b="0" i="1" u="none" strike="noStrike" kern="0" cap="none" spc="0" normalizeH="0" baseline="-2500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T</a:t>
                </a:r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/>
                    <a:ea typeface="ＭＳ Ｐゴシック" charset="-128"/>
                    <a:cs typeface="Trebuchet MS"/>
                  </a:rPr>
                  <a:t> resolution, particle identification, and standalone muon measurement</a:t>
                </a:r>
              </a:p>
            </p:txBody>
          </p:sp>
          <p:pic>
            <p:nvPicPr>
              <p:cNvPr id="74" name="Picture 106" descr="Slice_black_hires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3065" y="1130"/>
                <a:ext cx="1797" cy="1156"/>
              </a:xfrm>
              <a:prstGeom prst="rect">
                <a:avLst/>
              </a:prstGeom>
              <a:noFill/>
            </p:spPr>
          </p:pic>
          <p:pic>
            <p:nvPicPr>
              <p:cNvPr id="75" name="Picture 107" descr="cms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006" y="1168"/>
                <a:ext cx="283" cy="283"/>
              </a:xfrm>
              <a:prstGeom prst="rect">
                <a:avLst/>
              </a:prstGeom>
              <a:noFill/>
              <a:ln w="9525">
                <a:solidFill>
                  <a:srgbClr val="CCFF33"/>
                </a:solidFill>
                <a:miter lim="800000"/>
                <a:headEnd/>
                <a:tailEnd/>
              </a:ln>
            </p:spPr>
          </p:pic>
        </p:grpSp>
        <p:sp>
          <p:nvSpPr>
            <p:cNvPr id="68" name="Text Box 108"/>
            <p:cNvSpPr txBox="1">
              <a:spLocks noChangeArrowheads="1"/>
            </p:cNvSpPr>
            <p:nvPr/>
          </p:nvSpPr>
          <p:spPr bwMode="auto">
            <a:xfrm>
              <a:off x="1344" y="3216"/>
              <a:ext cx="324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ＭＳ Ｐゴシック" charset="-128"/>
                  <a:cs typeface="Trebuchet MS"/>
                </a:rPr>
                <a:t>Both</a:t>
              </a: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ＭＳ Ｐゴシック" charset="-128"/>
                  <a:cs typeface="Trebuchet MS"/>
                </a:rPr>
                <a:t>: excellent hermeticity – very few “cracks” 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grayscl/>
            <a:lum bright="17000"/>
          </a:blip>
          <a:srcRect l="1057" r="33753" b="789"/>
          <a:stretch>
            <a:fillRect/>
          </a:stretch>
        </p:blipFill>
        <p:spPr>
          <a:xfrm>
            <a:off x="1905054" y="2259107"/>
            <a:ext cx="5402859" cy="4299589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661549"/>
            <a:ext cx="9144000" cy="538851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LHC Physics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grayscl/>
            <a:lum bright="17000"/>
          </a:blip>
          <a:srcRect l="1057" r="33753" b="789"/>
          <a:stretch>
            <a:fillRect/>
          </a:stretch>
        </p:blipFill>
        <p:spPr>
          <a:xfrm>
            <a:off x="1905054" y="2259107"/>
            <a:ext cx="5402859" cy="4299589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661549"/>
            <a:ext cx="9144000" cy="538851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The LHC proton—proton physics </a:t>
            </a:r>
            <a:r>
              <a:rPr lang="en-US" sz="28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200400"/>
            <a:ext cx="9144000" cy="3344333"/>
          </a:xfrm>
          <a:prstGeom prst="rect">
            <a:avLst/>
          </a:prstGeom>
          <a:solidFill>
            <a:schemeClr val="bg1">
              <a:lumMod val="85000"/>
              <a:alpha val="91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0" y="2772267"/>
            <a:ext cx="7239000" cy="37047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719138" indent="-454025" defTabSz="914400">
              <a:lnSpc>
                <a:spcPct val="110000"/>
              </a:lnSpc>
              <a:spcBef>
                <a:spcPts val="600"/>
              </a:spcBef>
            </a:pPr>
            <a:endParaRPr lang="en-GB" dirty="0" smtClean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719138" indent="-454025" defTabSz="914400">
              <a:lnSpc>
                <a:spcPct val="110000"/>
              </a:lnSpc>
              <a:spcBef>
                <a:spcPts val="600"/>
              </a:spcBef>
              <a:buFontTx/>
              <a:buAutoNum type="arabicPeriod"/>
            </a:pPr>
            <a:r>
              <a:rPr lang="en-GB" sz="18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Mass and electroweak symmetry breaking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Higgs Boson, measurement of its properties</a:t>
            </a:r>
          </a:p>
          <a:p>
            <a:pPr marL="719138" indent="-454025" defTabSz="9144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18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Hierarchy in the </a:t>
            </a:r>
            <a:r>
              <a:rPr lang="en-GB" sz="1800" b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TeV</a:t>
            </a:r>
            <a:r>
              <a:rPr lang="en-GB" sz="18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domain</a:t>
            </a:r>
            <a:r>
              <a:rPr lang="en-GB" sz="14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new phenomena moderating the hierarchy problem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Search for the unexpected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18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Electroweak unification and strong interactions</a:t>
            </a:r>
            <a:r>
              <a:rPr lang="en-GB" sz="14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Precision measurements and tests of the Standard Model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Tests of perturbative QCD at the high-energy frontier</a:t>
            </a:r>
          </a:p>
          <a:p>
            <a:pPr marL="719138" indent="-454025" defTabSz="91440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18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Flavour</a:t>
            </a:r>
            <a:r>
              <a:rPr lang="en-GB" sz="14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</a:p>
          <a:p>
            <a:pPr marL="1262063" lvl="2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2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B, D</a:t>
            </a:r>
            <a:r>
              <a:rPr lang="en-GB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mixing, rare decays and </a:t>
            </a:r>
            <a:r>
              <a:rPr lang="en-GB" sz="12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CP</a:t>
            </a:r>
            <a:r>
              <a:rPr lang="en-GB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violation as tests of the Standard Model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t="56406"/>
          <a:stretch>
            <a:fillRect/>
          </a:stretch>
        </p:blipFill>
        <p:spPr bwMode="auto">
          <a:xfrm>
            <a:off x="0" y="3437023"/>
            <a:ext cx="9144000" cy="2630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b="59219"/>
          <a:stretch>
            <a:fillRect/>
          </a:stretch>
        </p:blipFill>
        <p:spPr bwMode="auto">
          <a:xfrm>
            <a:off x="-1" y="685800"/>
            <a:ext cx="9144001" cy="2791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16406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Several hundred articles and conference notes published since LHC start</a:t>
            </a:r>
            <a:endParaRPr lang="en-GB" sz="18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6" name="TextBox 5"/>
          <p:cNvSpPr txBox="1"/>
          <p:nvPr/>
        </p:nvSpPr>
        <p:spPr>
          <a:xfrm rot="20547746">
            <a:off x="302700" y="2512445"/>
            <a:ext cx="8545487" cy="1258491"/>
          </a:xfrm>
          <a:prstGeom prst="rect">
            <a:avLst/>
          </a:prstGeom>
          <a:solidFill>
            <a:srgbClr val="FFFF00"/>
          </a:solidFill>
          <a:effectLst>
            <a:glow rad="101600">
              <a:srgbClr val="FF0000">
                <a:alpha val="75000"/>
              </a:srgbClr>
            </a:glow>
            <a:outerShdw blurRad="317500" dist="38100" dir="2700000">
              <a:srgbClr val="000000">
                <a:alpha val="68000"/>
              </a:srgbClr>
            </a:outerShdw>
          </a:effectLst>
        </p:spPr>
        <p:txBody>
          <a:bodyPr wrap="square" lIns="108000" tIns="234000" rIns="108000" bIns="280800" rtlCol="0">
            <a:spAutoFit/>
          </a:bodyPr>
          <a:lstStyle/>
          <a:p>
            <a:pPr algn="ctr"/>
            <a:r>
              <a:rPr lang="en-GB" b="1" dirty="0" smtClean="0">
                <a:latin typeface="Trebuchet MS"/>
                <a:cs typeface="Trebuchet MS"/>
              </a:rPr>
              <a:t>The LHC experiments have a prolific scientific production of which I can only discuss small parts here</a:t>
            </a:r>
            <a:endParaRPr lang="en-GB" b="1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Luminosity is key quantity: 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rate = cross section × efficiency × luminosity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4" name="Picture 1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9215"/>
              <a:stretch>
                <a:fillRect/>
              </a:stretch>
            </p:blipFill>
          </mc:Choice>
          <mc:Fallback>
            <p:blipFill>
              <a:blip r:embed="rId3"/>
              <a:srcRect r="9215"/>
              <a:stretch>
                <a:fillRect/>
              </a:stretch>
            </p:blipFill>
          </mc:Fallback>
        </mc:AlternateContent>
        <p:spPr>
          <a:xfrm>
            <a:off x="3259667" y="1549638"/>
            <a:ext cx="5790124" cy="457811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388508" y="3691860"/>
            <a:ext cx="2810933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Peak</a:t>
            </a:r>
            <a:r>
              <a:rPr lang="en-GB" sz="1400" i="1" dirty="0" smtClean="0">
                <a:solidFill>
                  <a:srgbClr val="D00209"/>
                </a:solidFill>
              </a:rPr>
              <a:t> L </a:t>
            </a:r>
            <a:r>
              <a:rPr lang="en-GB" sz="1400" dirty="0" smtClean="0">
                <a:solidFill>
                  <a:srgbClr val="D00209"/>
                </a:solidFill>
              </a:rPr>
              <a:t>= 3.6×10</a:t>
            </a:r>
            <a:r>
              <a:rPr lang="en-GB" sz="1400" baseline="30000" dirty="0" smtClean="0">
                <a:solidFill>
                  <a:srgbClr val="D00209"/>
                </a:solidFill>
              </a:rPr>
              <a:t>33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err="1" smtClean="0">
                <a:solidFill>
                  <a:srgbClr val="D00209"/>
                </a:solidFill>
              </a:rPr>
              <a:t>s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r>
              <a:rPr lang="en-GB" sz="1400" dirty="0" smtClean="0">
                <a:solidFill>
                  <a:srgbClr val="D00209"/>
                </a:solidFill>
              </a:rPr>
              <a:t>cm</a:t>
            </a:r>
            <a:r>
              <a:rPr lang="en-GB" sz="1400" baseline="30000" dirty="0" smtClean="0">
                <a:solidFill>
                  <a:srgbClr val="D00209"/>
                </a:solidFill>
              </a:rPr>
              <a:t>–2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err="1" smtClean="0">
                <a:solidFill>
                  <a:srgbClr val="D00209"/>
                </a:solidFill>
              </a:rPr>
              <a:t>N</a:t>
            </a:r>
            <a:r>
              <a:rPr lang="en-GB" sz="1400" baseline="-25000" dirty="0" err="1" smtClean="0">
                <a:solidFill>
                  <a:srgbClr val="D00209"/>
                </a:solidFill>
              </a:rPr>
              <a:t>coll</a:t>
            </a:r>
            <a:r>
              <a:rPr lang="en-GB" sz="1400" baseline="-25000" dirty="0" smtClean="0">
                <a:solidFill>
                  <a:srgbClr val="D00209"/>
                </a:solidFill>
              </a:rPr>
              <a:t>-bunch</a:t>
            </a:r>
            <a:r>
              <a:rPr lang="en-GB" sz="1400" dirty="0" smtClean="0">
                <a:solidFill>
                  <a:srgbClr val="D00209"/>
                </a:solidFill>
              </a:rPr>
              <a:t> = </a:t>
            </a:r>
            <a:r>
              <a:rPr lang="en-US" sz="1400" dirty="0" smtClean="0">
                <a:solidFill>
                  <a:srgbClr val="D00209"/>
                </a:solidFill>
              </a:rPr>
              <a:t>1331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D</a:t>
            </a:r>
            <a:r>
              <a:rPr lang="en-US" sz="1100" i="1" dirty="0" err="1" smtClean="0">
                <a:solidFill>
                  <a:srgbClr val="D00209"/>
                </a:solidFill>
              </a:rPr>
              <a:t>t</a:t>
            </a:r>
            <a:r>
              <a:rPr lang="en-US" sz="1100" dirty="0" smtClean="0">
                <a:solidFill>
                  <a:srgbClr val="D00209"/>
                </a:solidFill>
              </a:rPr>
              <a:t> = 50 ns)</a:t>
            </a:r>
            <a:r>
              <a:rPr lang="en-GB" sz="1100" dirty="0" smtClean="0">
                <a:solidFill>
                  <a:srgbClr val="D00209"/>
                </a:solidFill>
              </a:rPr>
              <a:t> </a:t>
            </a:r>
          </a:p>
          <a:p>
            <a:pPr>
              <a:spcBef>
                <a:spcPts val="9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stored energy: 100 MJ</a:t>
            </a:r>
          </a:p>
          <a:p>
            <a:pPr>
              <a:spcBef>
                <a:spcPts val="900"/>
              </a:spcBef>
            </a:pPr>
            <a:r>
              <a:rPr lang="en-GB" sz="900" dirty="0" smtClean="0">
                <a:solidFill>
                  <a:srgbClr val="D00209"/>
                </a:solidFill>
              </a:rPr>
              <a:t>Status: </a:t>
            </a:r>
            <a:r>
              <a:rPr lang="en-US" sz="900" dirty="0" smtClean="0">
                <a:solidFill>
                  <a:srgbClr val="D00209"/>
                </a:solidFill>
              </a:rPr>
              <a:t>15  Oct 2011</a:t>
            </a:r>
            <a:endParaRPr lang="en-GB" sz="1050" dirty="0" smtClean="0">
              <a:solidFill>
                <a:srgbClr val="D0020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91582" y="1560493"/>
            <a:ext cx="1052418" cy="95410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Surpassed Tevatron record of 4.1 10</a:t>
            </a:r>
            <a:r>
              <a:rPr lang="en-GB" sz="1400" i="1" baseline="30000" dirty="0" smtClean="0">
                <a:solidFill>
                  <a:srgbClr val="D00209"/>
                </a:solidFill>
                <a:latin typeface="Trebuchet MS"/>
                <a:cs typeface="Trebuchet MS"/>
              </a:rPr>
              <a:t>32</a:t>
            </a:r>
            <a:r>
              <a:rPr lang="en-GB" sz="14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endParaRPr lang="en-GB" sz="1400" i="1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441" y="2616165"/>
            <a:ext cx="1021100" cy="825049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4252458" y="2816429"/>
            <a:ext cx="2362200" cy="727147"/>
          </a:xfrm>
          <a:prstGeom prst="ellipse">
            <a:avLst/>
          </a:prstGeom>
          <a:noFill/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239181" y="1676400"/>
            <a:ext cx="2946239" cy="106695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ATLAS integrated luminosity in 2011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(in 2010: 0.04 fb</a:t>
            </a:r>
            <a:r>
              <a:rPr lang="en-US" sz="1600" baseline="30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−1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collected)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Luminosity is key quantity: </a:t>
            </a:r>
            <a:r>
              <a:rPr lang="en-US" sz="2000" b="1" dirty="0" smtClean="0">
                <a:solidFill>
                  <a:prstClr val="black"/>
                </a:solidFill>
                <a:latin typeface="Trebuchet MS"/>
                <a:cs typeface="Trebuchet MS"/>
              </a:rPr>
              <a:t>rate = cross section × efficiency × luminosity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9215"/>
              <a:stretch>
                <a:fillRect/>
              </a:stretch>
            </p:blipFill>
          </mc:Choice>
          <mc:Fallback>
            <p:blipFill>
              <a:blip r:embed="rId3"/>
              <a:srcRect r="9215"/>
              <a:stretch>
                <a:fillRect/>
              </a:stretch>
            </p:blipFill>
          </mc:Fallback>
        </mc:AlternateContent>
        <p:spPr>
          <a:xfrm>
            <a:off x="3259667" y="1549638"/>
            <a:ext cx="5790124" cy="457811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388508" y="3691860"/>
            <a:ext cx="2810933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00209"/>
                </a:solidFill>
              </a:rPr>
              <a:t>Peak</a:t>
            </a:r>
            <a:r>
              <a:rPr lang="en-GB" sz="1400" i="1" dirty="0" smtClean="0">
                <a:solidFill>
                  <a:srgbClr val="D00209"/>
                </a:solidFill>
              </a:rPr>
              <a:t> L </a:t>
            </a:r>
            <a:r>
              <a:rPr lang="en-GB" sz="1400" dirty="0" smtClean="0">
                <a:solidFill>
                  <a:srgbClr val="D00209"/>
                </a:solidFill>
              </a:rPr>
              <a:t>= 3.5×10</a:t>
            </a:r>
            <a:r>
              <a:rPr lang="en-GB" sz="1400" baseline="30000" dirty="0" smtClean="0">
                <a:solidFill>
                  <a:srgbClr val="D00209"/>
                </a:solidFill>
              </a:rPr>
              <a:t>33</a:t>
            </a:r>
            <a:r>
              <a:rPr lang="en-GB" sz="1400" dirty="0" smtClean="0">
                <a:solidFill>
                  <a:srgbClr val="D00209"/>
                </a:solidFill>
              </a:rPr>
              <a:t> </a:t>
            </a:r>
            <a:r>
              <a:rPr lang="en-GB" sz="1400" dirty="0" err="1" smtClean="0">
                <a:solidFill>
                  <a:srgbClr val="D00209"/>
                </a:solidFill>
              </a:rPr>
              <a:t>s</a:t>
            </a:r>
            <a:r>
              <a:rPr lang="en-GB" sz="1400" baseline="30000" dirty="0" smtClean="0">
                <a:solidFill>
                  <a:srgbClr val="D00209"/>
                </a:solidFill>
              </a:rPr>
              <a:t>–1</a:t>
            </a:r>
            <a:r>
              <a:rPr lang="en-GB" sz="1400" dirty="0" smtClean="0">
                <a:solidFill>
                  <a:srgbClr val="D00209"/>
                </a:solidFill>
              </a:rPr>
              <a:t>cm</a:t>
            </a:r>
            <a:r>
              <a:rPr lang="en-GB" sz="1400" baseline="30000" dirty="0" smtClean="0">
                <a:solidFill>
                  <a:srgbClr val="D00209"/>
                </a:solidFill>
              </a:rPr>
              <a:t>–2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</a:t>
            </a:r>
            <a:r>
              <a:rPr lang="en-GB" sz="1400" i="1" dirty="0" err="1" smtClean="0">
                <a:solidFill>
                  <a:srgbClr val="D00209"/>
                </a:solidFill>
              </a:rPr>
              <a:t>N</a:t>
            </a:r>
            <a:r>
              <a:rPr lang="en-GB" sz="1400" baseline="-25000" dirty="0" err="1" smtClean="0">
                <a:solidFill>
                  <a:srgbClr val="D00209"/>
                </a:solidFill>
              </a:rPr>
              <a:t>coll</a:t>
            </a:r>
            <a:r>
              <a:rPr lang="en-GB" sz="1400" baseline="-25000" dirty="0" smtClean="0">
                <a:solidFill>
                  <a:srgbClr val="D00209"/>
                </a:solidFill>
              </a:rPr>
              <a:t>-bunch</a:t>
            </a:r>
            <a:r>
              <a:rPr lang="en-GB" sz="1400" dirty="0" smtClean="0">
                <a:solidFill>
                  <a:srgbClr val="D00209"/>
                </a:solidFill>
              </a:rPr>
              <a:t> = </a:t>
            </a:r>
            <a:r>
              <a:rPr lang="en-US" sz="1400" dirty="0" smtClean="0">
                <a:solidFill>
                  <a:srgbClr val="D00209"/>
                </a:solidFill>
              </a:rPr>
              <a:t>1331 </a:t>
            </a:r>
            <a:r>
              <a:rPr lang="en-US" sz="1100" dirty="0" smtClean="0">
                <a:solidFill>
                  <a:srgbClr val="D00209"/>
                </a:solidFill>
              </a:rPr>
              <a:t>(</a:t>
            </a:r>
            <a:r>
              <a:rPr lang="en-US" sz="1100" dirty="0" err="1" smtClean="0">
                <a:solidFill>
                  <a:srgbClr val="D00209"/>
                </a:solidFill>
                <a:latin typeface="Symbol" charset="2"/>
                <a:cs typeface="Symbol" charset="2"/>
              </a:rPr>
              <a:t>D</a:t>
            </a:r>
            <a:r>
              <a:rPr lang="en-US" sz="1100" i="1" dirty="0" err="1" smtClean="0">
                <a:solidFill>
                  <a:srgbClr val="D00209"/>
                </a:solidFill>
              </a:rPr>
              <a:t>t</a:t>
            </a:r>
            <a:r>
              <a:rPr lang="en-US" sz="1100" dirty="0" smtClean="0">
                <a:solidFill>
                  <a:srgbClr val="D00209"/>
                </a:solidFill>
              </a:rPr>
              <a:t> = 50 ns)</a:t>
            </a:r>
            <a:r>
              <a:rPr lang="en-GB" sz="1100" dirty="0" smtClean="0">
                <a:solidFill>
                  <a:srgbClr val="D00209"/>
                </a:solidFill>
              </a:rPr>
              <a:t> </a:t>
            </a:r>
          </a:p>
          <a:p>
            <a:pPr>
              <a:spcBef>
                <a:spcPts val="900"/>
              </a:spcBef>
            </a:pPr>
            <a:r>
              <a:rPr lang="en-GB" sz="1400" dirty="0" smtClean="0">
                <a:solidFill>
                  <a:srgbClr val="D00209"/>
                </a:solidFill>
              </a:rPr>
              <a:t>Max stored energy: 100 MJ</a:t>
            </a:r>
          </a:p>
          <a:p>
            <a:pPr>
              <a:spcBef>
                <a:spcPts val="900"/>
              </a:spcBef>
            </a:pPr>
            <a:r>
              <a:rPr lang="en-GB" sz="900" dirty="0" smtClean="0">
                <a:solidFill>
                  <a:srgbClr val="D00209"/>
                </a:solidFill>
              </a:rPr>
              <a:t>Status: </a:t>
            </a:r>
            <a:r>
              <a:rPr lang="en-US" sz="900" dirty="0" smtClean="0">
                <a:solidFill>
                  <a:srgbClr val="D00209"/>
                </a:solidFill>
              </a:rPr>
              <a:t>15  Oct 2011</a:t>
            </a:r>
            <a:endParaRPr lang="en-GB" sz="1050" dirty="0" smtClean="0">
              <a:solidFill>
                <a:srgbClr val="D00209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91582" y="1560493"/>
            <a:ext cx="1052418" cy="95410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Surpassed Tevatron record of 4.1 10</a:t>
            </a:r>
            <a:r>
              <a:rPr lang="en-GB" sz="1400" i="1" baseline="30000" dirty="0" smtClean="0">
                <a:solidFill>
                  <a:srgbClr val="D00209"/>
                </a:solidFill>
                <a:latin typeface="Trebuchet MS"/>
                <a:cs typeface="Trebuchet MS"/>
              </a:rPr>
              <a:t>32</a:t>
            </a:r>
            <a:r>
              <a:rPr lang="en-GB" sz="14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endParaRPr lang="en-GB" sz="1400" i="1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441" y="2616165"/>
            <a:ext cx="1021100" cy="825049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4252458" y="2816429"/>
            <a:ext cx="2362200" cy="727147"/>
          </a:xfrm>
          <a:prstGeom prst="ellipse">
            <a:avLst/>
          </a:prstGeom>
          <a:noFill/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239181" y="1676400"/>
            <a:ext cx="2946239" cy="2133148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At </a:t>
            </a:r>
            <a:r>
              <a:rPr lang="en-US" sz="2000" i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L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= 3×10</a:t>
            </a:r>
            <a:r>
              <a:rPr lang="en-US" sz="2000" baseline="30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33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s</a:t>
            </a:r>
            <a:r>
              <a:rPr lang="en-US" sz="2000" baseline="30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−1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cm</a:t>
            </a:r>
            <a:r>
              <a:rPr lang="en-US" sz="2000" baseline="30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−2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, produce 225 (129) Higgs bosons of 115 (150) GeV  mass in ATLAS and CMS per hour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US" sz="6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1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Tevatron @ 115 GeV: 2/h at max luminosity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Recorded Luminosity in 2011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Measured with forward detectors, calibrated with beam separation scans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5" name="Picture 14" descr="JiveXML_189280_1705325-YX-RZ-RZ-EventInfo-2011-09-19-17-55-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524000"/>
            <a:ext cx="4724400" cy="47244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15210" y="595068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rPr>
              <a:t>Z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</a:rPr>
              <a:t>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+mn-ea"/>
                <a:cs typeface="Symbol" charset="2"/>
                <a:sym typeface="Wingdings"/>
              </a:rPr>
              <a:t>®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  <a:sym typeface="Wingdings"/>
              </a:rPr>
              <a:t> 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+mn-ea"/>
                <a:cs typeface="Symbol" charset="2"/>
                <a:sym typeface="Wingdings"/>
              </a:rPr>
              <a:t>mm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+mn-ea"/>
                <a:cs typeface="Trebuchet MS"/>
                <a:sym typeface="Wingdings"/>
              </a:rPr>
              <a:t> event in ATLAS with 20 reconstructed vertices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182" y="2057400"/>
            <a:ext cx="3570818" cy="368818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High luminosity comes at a price: probability of parasitic collisions in one bunch crossing (= </a:t>
            </a:r>
            <a:r>
              <a:rPr lang="en-US" sz="2000" i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pileup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) increases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Peak of up to 22 collisions per crossing reached (almost doubled in 2012)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Another price to pay: higher trigger thresholds 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low-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pT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physics suffers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9650"/>
            <a:ext cx="9144000" cy="4781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14945"/>
            <a:ext cx="7298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A beautiful </a:t>
            </a:r>
            <a:r>
              <a:rPr lang="en-GB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dijet</a:t>
            </a:r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 event from ATLAS: </a:t>
            </a:r>
            <a:r>
              <a:rPr lang="en-GB" sz="1600" i="1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m</a:t>
            </a:r>
            <a:r>
              <a:rPr lang="en-GB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(jet</a:t>
            </a:r>
            <a:r>
              <a:rPr lang="en-GB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-jet) = 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1.9 </a:t>
            </a:r>
            <a:r>
              <a:rPr lang="en-US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TeV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p</a:t>
            </a:r>
            <a:r>
              <a:rPr lang="en-US" sz="1600" i="1" baseline="-250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 : 0.9 </a:t>
            </a:r>
            <a:r>
              <a:rPr lang="en-US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TeV</a:t>
            </a:r>
            <a:r>
              <a:rPr lang="en-US" sz="1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, 0.8 </a:t>
            </a:r>
            <a:r>
              <a:rPr lang="en-US" sz="16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TeV</a:t>
            </a:r>
            <a:endParaRPr lang="en-GB" sz="1200" dirty="0">
              <a:solidFill>
                <a:prstClr val="white">
                  <a:lumMod val="9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25" y="1123950"/>
            <a:ext cx="5832475" cy="5124450"/>
          </a:xfrm>
          <a:prstGeom prst="rect">
            <a:avLst/>
          </a:prstGeom>
          <a:effectLst>
            <a:outerShdw blurRad="355600" dist="38100" dir="2700000">
              <a:srgbClr val="000000">
                <a:alpha val="22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0" y="304800"/>
            <a:ext cx="9144000" cy="544062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2000" b="1" i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ea typeface="Arial" charset="0"/>
                <a:cs typeface="Trebuchet MS"/>
              </a:rPr>
              <a:t>Everyday life (and particle physics) are described by the Standard Model</a:t>
            </a:r>
            <a:endParaRPr lang="en-GB" sz="2000" b="1" i="1" kern="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ATLAS and CMS have Measured Inclusive and Exclusive Jet Cross Sections at never Explored Energies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96200" y="1308556"/>
            <a:ext cx="1447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arXiv:1112.6297</a:t>
            </a:r>
          </a:p>
        </p:txBody>
      </p:sp>
      <p:pic>
        <p:nvPicPr>
          <p:cNvPr id="18" name="Picture 1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400" y="1750952"/>
            <a:ext cx="4290489" cy="4116448"/>
          </a:xfrm>
          <a:prstGeom prst="rect">
            <a:avLst/>
          </a:prstGeom>
        </p:spPr>
      </p:pic>
      <p:pic>
        <p:nvPicPr>
          <p:cNvPr id="19" name="Picture 1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624911" y="1752600"/>
            <a:ext cx="4290489" cy="4116448"/>
          </a:xfrm>
          <a:prstGeom prst="rect">
            <a:avLst/>
          </a:prstGeom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741840" y="1625820"/>
            <a:ext cx="335280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Differential jet cross section versus jet </a:t>
            </a:r>
            <a:r>
              <a:rPr lang="en-US" sz="1200" i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p</a:t>
            </a:r>
            <a:r>
              <a:rPr lang="en-US" sz="1200" i="1" baseline="-25000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T</a:t>
            </a:r>
            <a:endParaRPr lang="en-GB" sz="1200" i="1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5214380" y="1625820"/>
            <a:ext cx="369924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Differential jet cross section versus </a:t>
            </a:r>
            <a:r>
              <a:rPr lang="en-US" sz="1200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di</a:t>
            </a:r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-jet mass</a:t>
            </a:r>
            <a:endParaRPr lang="en-GB" sz="1200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" y="5830721"/>
            <a:ext cx="9144000" cy="417679"/>
          </a:xfrm>
          <a:prstGeom prst="rect">
            <a:avLst/>
          </a:prstGeom>
          <a:solidFill>
            <a:srgbClr val="C5FF25"/>
          </a:solidFill>
        </p:spPr>
        <p:txBody>
          <a:bodyPr wrap="square" bIns="93600" rtlCol="0">
            <a:spAutoFit/>
          </a:bodyPr>
          <a:lstStyle/>
          <a:p>
            <a:pPr algn="ctr"/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Agreement over many orders of magnitude gives confidence for new physics searches 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sp>
        <p:nvSpPr>
          <p:cNvPr id="38" name="Freeform 37"/>
          <p:cNvSpPr/>
          <p:nvPr/>
        </p:nvSpPr>
        <p:spPr>
          <a:xfrm>
            <a:off x="3801150" y="3737388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Freeform 38"/>
          <p:cNvSpPr/>
          <p:nvPr/>
        </p:nvSpPr>
        <p:spPr>
          <a:xfrm flipV="1">
            <a:off x="3801150" y="205740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Freeform 39"/>
          <p:cNvSpPr/>
          <p:nvPr/>
        </p:nvSpPr>
        <p:spPr>
          <a:xfrm rot="21251877" flipH="1">
            <a:off x="6419083" y="356492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Freeform 40"/>
          <p:cNvSpPr/>
          <p:nvPr/>
        </p:nvSpPr>
        <p:spPr>
          <a:xfrm flipH="1" flipV="1">
            <a:off x="6326933" y="205740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/>
          <p:cNvSpPr/>
          <p:nvPr/>
        </p:nvSpPr>
        <p:spPr>
          <a:xfrm>
            <a:off x="5706150" y="3200400"/>
            <a:ext cx="685800" cy="588433"/>
          </a:xfrm>
          <a:prstGeom prst="ellipse">
            <a:avLst/>
          </a:prstGeom>
          <a:ln w="38100" cap="flat" cmpd="sng" algn="ctr">
            <a:solidFill>
              <a:srgbClr val="F4F7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Freeform 42"/>
          <p:cNvSpPr/>
          <p:nvPr/>
        </p:nvSpPr>
        <p:spPr>
          <a:xfrm flipH="1" flipV="1">
            <a:off x="5716733" y="3227273"/>
            <a:ext cx="217418" cy="3012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Freeform 43"/>
          <p:cNvSpPr/>
          <p:nvPr/>
        </p:nvSpPr>
        <p:spPr>
          <a:xfrm flipH="1" flipV="1">
            <a:off x="5763302" y="3196167"/>
            <a:ext cx="292097" cy="42122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Freeform 44"/>
          <p:cNvSpPr/>
          <p:nvPr/>
        </p:nvSpPr>
        <p:spPr>
          <a:xfrm flipH="1" flipV="1">
            <a:off x="5799288" y="3217333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46" name="Freeform 45"/>
          <p:cNvSpPr/>
          <p:nvPr/>
        </p:nvSpPr>
        <p:spPr>
          <a:xfrm flipH="1" flipV="1">
            <a:off x="5867024" y="3285069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47" name="Freeform 46"/>
          <p:cNvSpPr/>
          <p:nvPr/>
        </p:nvSpPr>
        <p:spPr>
          <a:xfrm flipH="1" flipV="1">
            <a:off x="5987675" y="3274481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48" name="Freeform 47"/>
          <p:cNvSpPr/>
          <p:nvPr/>
        </p:nvSpPr>
        <p:spPr>
          <a:xfrm flipH="1" flipV="1">
            <a:off x="6087159" y="3418416"/>
            <a:ext cx="264573" cy="368305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49" name="Freeform 48"/>
          <p:cNvSpPr/>
          <p:nvPr/>
        </p:nvSpPr>
        <p:spPr>
          <a:xfrm flipH="1" flipV="1">
            <a:off x="6197226" y="3503082"/>
            <a:ext cx="175673" cy="25189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50" name="TextBox 49"/>
          <p:cNvSpPr txBox="1"/>
          <p:nvPr/>
        </p:nvSpPr>
        <p:spPr>
          <a:xfrm>
            <a:off x="3335100" y="17526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343950" y="464373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364300" y="16764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373150" y="426273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826855" y="2438400"/>
            <a:ext cx="412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1F1F5"/>
                </a:solidFill>
                <a:latin typeface="Chalkduster"/>
                <a:cs typeface="Chalkduster"/>
              </a:rPr>
              <a:t>?</a:t>
            </a:r>
            <a:endParaRPr lang="en-GB" sz="36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43400" y="4956028"/>
            <a:ext cx="3967753" cy="10002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New, high-scale interaction ?</a:t>
            </a:r>
          </a:p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New bound state (particle) ?</a:t>
            </a:r>
          </a:p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Are quarks composites ?</a:t>
            </a:r>
            <a:endParaRPr lang="en-GB" sz="18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9" y="1905000"/>
            <a:ext cx="2743201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2 </a:t>
            </a:r>
            <a:r>
              <a:rPr lang="en-US" sz="1600" dirty="0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2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parton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scattering to two jets described by QCD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152400" y="2689643"/>
            <a:ext cx="2743201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Tends to scatter at smaller angles than if there were new particles produced</a:t>
            </a:r>
          </a:p>
        </p:txBody>
      </p:sp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152400" y="3721201"/>
            <a:ext cx="2743201" cy="10793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Recall atomic substructure discovery in Rutherford scattering: 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deflection at large angles !</a:t>
            </a:r>
          </a:p>
        </p:txBody>
      </p:sp>
      <p:sp>
        <p:nvSpPr>
          <p:cNvPr id="27" name="Freeform 26"/>
          <p:cNvSpPr/>
          <p:nvPr/>
        </p:nvSpPr>
        <p:spPr>
          <a:xfrm rot="14667698" flipV="1">
            <a:off x="5582796" y="4163686"/>
            <a:ext cx="928950" cy="546967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dash"/>
            <a:round/>
            <a:headEnd type="none" w="med" len="med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234" y="220684"/>
            <a:ext cx="3435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Event with 4.04 </a:t>
            </a:r>
            <a:r>
              <a:rPr lang="en-GB" sz="14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TeV</a:t>
            </a:r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GB" sz="14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dijet</a:t>
            </a:r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 invariant mass</a:t>
            </a:r>
            <a:endParaRPr lang="en-GB" sz="14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pic>
        <p:nvPicPr>
          <p:cNvPr id="8" name="Picture 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293" t="4906" r="1526" b="34092"/>
              <a:stretch>
                <a:fillRect/>
              </a:stretch>
            </p:blipFill>
          </mc:Choice>
          <mc:Fallback>
            <p:blipFill>
              <a:blip r:embed="rId3"/>
              <a:srcRect l="1293" t="4906" r="1526" b="34092"/>
              <a:stretch>
                <a:fillRect/>
              </a:stretch>
            </p:blipFill>
          </mc:Fallback>
        </mc:AlternateContent>
        <p:spPr>
          <a:xfrm>
            <a:off x="0" y="754084"/>
            <a:ext cx="8995833" cy="564671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826472" y="1460956"/>
            <a:ext cx="131752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ATLAS-CONF-2012-038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pic>
        <p:nvPicPr>
          <p:cNvPr id="9" name="Picture 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400" y="1857711"/>
            <a:ext cx="4417481" cy="4238289"/>
          </a:xfrm>
          <a:prstGeom prst="rect">
            <a:avLst/>
          </a:prstGeom>
        </p:spPr>
      </p:pic>
      <p:sp>
        <p:nvSpPr>
          <p:cNvPr id="39" name="Text Box 11"/>
          <p:cNvSpPr txBox="1">
            <a:spLocks noChangeArrowheads="1"/>
          </p:cNvSpPr>
          <p:nvPr/>
        </p:nvSpPr>
        <p:spPr bwMode="auto">
          <a:xfrm>
            <a:off x="767632" y="1752600"/>
            <a:ext cx="356816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Observed and fitted </a:t>
            </a:r>
            <a:r>
              <a:rPr lang="en-US" sz="1200" b="1" i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m</a:t>
            </a:r>
            <a:r>
              <a:rPr lang="en-US" sz="12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(jet</a:t>
            </a:r>
            <a:r>
              <a:rPr lang="en-US" sz="12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-jet) </a:t>
            </a:r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distributions</a:t>
            </a:r>
            <a:endParaRPr lang="en-GB" sz="1200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pic>
        <p:nvPicPr>
          <p:cNvPr id="10" name="Picture 9" descr="fig_03-8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b="1269"/>
              <a:stretch>
                <a:fillRect/>
              </a:stretch>
            </p:blipFill>
          </mc:Choice>
          <mc:Fallback>
            <p:blipFill>
              <a:blip r:embed="rId5"/>
              <a:srcRect b="1269"/>
              <a:stretch>
                <a:fillRect/>
              </a:stretch>
            </p:blipFill>
          </mc:Fallback>
        </mc:AlternateContent>
        <p:spPr>
          <a:xfrm>
            <a:off x="4495800" y="1823816"/>
            <a:ext cx="4521200" cy="4282767"/>
          </a:xfrm>
          <a:prstGeom prst="rect">
            <a:avLst/>
          </a:prstGeom>
        </p:spPr>
      </p:pic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194831" y="1752600"/>
            <a:ext cx="356816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Centrality versus </a:t>
            </a:r>
            <a:r>
              <a:rPr lang="en-US" sz="1200" b="1" i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m</a:t>
            </a:r>
            <a:r>
              <a:rPr lang="en-US" sz="12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(jet</a:t>
            </a:r>
            <a:r>
              <a:rPr lang="en-US" sz="12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-jet)</a:t>
            </a:r>
            <a:endParaRPr lang="en-GB" sz="1200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Pentagon 23"/>
          <p:cNvSpPr/>
          <p:nvPr/>
        </p:nvSpPr>
        <p:spPr>
          <a:xfrm flipH="1">
            <a:off x="1333118" y="3081669"/>
            <a:ext cx="343282" cy="368513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</a:rPr>
              <a:t>                                                             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Right Arrow 38"/>
          <p:cNvSpPr/>
          <p:nvPr/>
        </p:nvSpPr>
        <p:spPr>
          <a:xfrm>
            <a:off x="6209918" y="3310269"/>
            <a:ext cx="1003476" cy="650015"/>
          </a:xfrm>
          <a:prstGeom prst="rightArrow">
            <a:avLst>
              <a:gd name="adj1" fmla="val 53256"/>
              <a:gd name="adj2" fmla="val 53256"/>
            </a:avLst>
          </a:prstGeom>
          <a:solidFill>
            <a:srgbClr val="ECF0F3"/>
          </a:solidFill>
          <a:ln>
            <a:solidFill>
              <a:srgbClr val="E12B0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146432" y="3487659"/>
            <a:ext cx="1111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Non-resonant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27" name="Pentagon 26"/>
          <p:cNvSpPr/>
          <p:nvPr/>
        </p:nvSpPr>
        <p:spPr>
          <a:xfrm flipH="1">
            <a:off x="1333118" y="3450166"/>
            <a:ext cx="343282" cy="368513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</a:rPr>
              <a:t>                                                             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4800" y="3112395"/>
            <a:ext cx="952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Resonant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600200" y="2497879"/>
          <a:ext cx="4724400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607393"/>
                <a:gridCol w="346137"/>
                <a:gridCol w="95147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Benchmark model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Observed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limit </a:t>
                      </a:r>
                    </a:p>
                    <a:p>
                      <a:pPr algn="ctr"/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at 95% CL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i="0" dirty="0" smtClean="0">
                          <a:latin typeface="Trebuchet MS"/>
                          <a:cs typeface="Trebuchet MS"/>
                        </a:rPr>
                        <a:t>Excited quarks</a:t>
                      </a:r>
                      <a:endParaRPr lang="en-GB" sz="1600" i="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i="1" dirty="0" err="1" smtClean="0">
                          <a:latin typeface="Trebuchet MS"/>
                          <a:cs typeface="Trebuchet MS"/>
                        </a:rPr>
                        <a:t>m</a:t>
                      </a:r>
                      <a:r>
                        <a:rPr lang="en-GB" sz="1600" i="0" dirty="0" err="1" smtClean="0">
                          <a:latin typeface="Trebuchet MS"/>
                          <a:cs typeface="Trebuchet MS"/>
                        </a:rPr>
                        <a:t>(</a:t>
                      </a:r>
                      <a:r>
                        <a:rPr lang="en-GB" sz="1600" i="1" dirty="0" err="1" smtClean="0">
                          <a:latin typeface="Trebuchet MS"/>
                          <a:cs typeface="Trebuchet MS"/>
                        </a:rPr>
                        <a:t>q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*)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&gt;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3.4 </a:t>
                      </a:r>
                      <a:r>
                        <a:rPr lang="en-GB" sz="1600" dirty="0" err="1" smtClean="0">
                          <a:latin typeface="Trebuchet MS"/>
                          <a:cs typeface="Trebuchet MS"/>
                        </a:rPr>
                        <a:t>TeV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4-quark contact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interactions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latin typeface="Symbol" charset="2"/>
                          <a:cs typeface="Symbol" charset="2"/>
                        </a:rPr>
                        <a:t>L</a:t>
                      </a:r>
                      <a:endParaRPr lang="en-GB" sz="1600" dirty="0">
                        <a:latin typeface="Symbol" charset="2"/>
                        <a:cs typeface="Symbol" charset="2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&gt;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7.8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en-GB" sz="1600" baseline="0" dirty="0" err="1" smtClean="0">
                          <a:latin typeface="Trebuchet MS"/>
                          <a:cs typeface="Trebuchet MS"/>
                        </a:rPr>
                        <a:t>TeV</a:t>
                      </a:r>
                      <a:endParaRPr lang="en-GB" sz="1600" baseline="30000" dirty="0">
                        <a:solidFill>
                          <a:srgbClr val="7F7F7F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0"/>
                    </a:solidFill>
                  </a:tcPr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0" y="3450166"/>
            <a:ext cx="8974641" cy="3026834"/>
            <a:chOff x="0" y="2611966"/>
            <a:chExt cx="8974641" cy="3026834"/>
          </a:xfrm>
        </p:grpSpPr>
        <p:pic>
          <p:nvPicPr>
            <p:cNvPr id="31" name="Picture 76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943" t="26376" r="7489" b="36444"/>
            <a:stretch>
              <a:fillRect/>
            </a:stretch>
          </p:blipFill>
          <p:spPr bwMode="auto">
            <a:xfrm>
              <a:off x="0" y="3124200"/>
              <a:ext cx="8937625" cy="190182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outerShdw blurRad="177800" dist="38100" dir="2700000">
                <a:srgbClr val="000000">
                  <a:alpha val="11000"/>
                </a:srgbClr>
              </a:outerShdw>
            </a:effectLst>
          </p:spPr>
        </p:pic>
        <p:pic>
          <p:nvPicPr>
            <p:cNvPr id="32" name="Picture 77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943" t="60701" r="81857" b="24683"/>
            <a:stretch>
              <a:fillRect/>
            </a:stretch>
          </p:blipFill>
          <p:spPr bwMode="auto">
            <a:xfrm>
              <a:off x="1588" y="4891088"/>
              <a:ext cx="1169987" cy="7477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sp>
          <p:nvSpPr>
            <p:cNvPr id="33" name="Text Box 80"/>
            <p:cNvSpPr txBox="1">
              <a:spLocks noChangeArrowheads="1"/>
            </p:cNvSpPr>
            <p:nvPr/>
          </p:nvSpPr>
          <p:spPr bwMode="auto">
            <a:xfrm>
              <a:off x="2551113" y="3624263"/>
              <a:ext cx="1076325" cy="27463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–9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–10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–8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4" name="Text Box 81"/>
            <p:cNvSpPr txBox="1">
              <a:spLocks noChangeArrowheads="1"/>
            </p:cNvSpPr>
            <p:nvPr/>
          </p:nvSpPr>
          <p:spPr bwMode="auto">
            <a:xfrm>
              <a:off x="3986213" y="3403600"/>
              <a:ext cx="766762" cy="27463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–13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5" name="Text Box 82"/>
            <p:cNvSpPr txBox="1">
              <a:spLocks noChangeArrowheads="1"/>
            </p:cNvSpPr>
            <p:nvPr/>
          </p:nvSpPr>
          <p:spPr bwMode="auto">
            <a:xfrm>
              <a:off x="5649913" y="3133725"/>
              <a:ext cx="766762" cy="27463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–14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6" name="Text Box 83"/>
            <p:cNvSpPr txBox="1">
              <a:spLocks noChangeArrowheads="1"/>
            </p:cNvSpPr>
            <p:nvPr/>
          </p:nvSpPr>
          <p:spPr bwMode="auto">
            <a:xfrm>
              <a:off x="7270547" y="2611966"/>
              <a:ext cx="1704094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&lt; 1.8 </a:t>
              </a:r>
              <a:r>
                <a:rPr lang="en-GB" sz="1600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× </a:t>
              </a:r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cs typeface="Trebuchet MS"/>
                </a:rPr>
                <a:t>10</a:t>
              </a:r>
              <a:r>
                <a:rPr lang="en-GB" sz="1600" b="1" i="1" baseline="30000" dirty="0" smtClean="0">
                  <a:solidFill>
                    <a:srgbClr val="E12B0D"/>
                  </a:solidFill>
                  <a:latin typeface="Trebuchet MS"/>
                  <a:ea typeface="Arial" charset="0"/>
                  <a:cs typeface="Trebuchet MS"/>
                </a:rPr>
                <a:t>–18</a:t>
              </a:r>
              <a:r>
                <a:rPr lang="en-GB" sz="1600" b="1" i="1" dirty="0" smtClean="0">
                  <a:solidFill>
                    <a:srgbClr val="E12B0D"/>
                  </a:solidFill>
                  <a:latin typeface="Trebuchet MS"/>
                  <a:ea typeface="Arial" charset="0"/>
                  <a:cs typeface="Trebuchet MS"/>
                </a:rPr>
                <a:t> cm</a:t>
              </a:r>
              <a:endParaRPr lang="en-GB" sz="1600" b="1" dirty="0">
                <a:solidFill>
                  <a:prstClr val="black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37" name="Text Box 84"/>
            <p:cNvSpPr txBox="1">
              <a:spLocks noChangeArrowheads="1"/>
            </p:cNvSpPr>
            <p:nvPr/>
          </p:nvSpPr>
          <p:spPr bwMode="auto">
            <a:xfrm>
              <a:off x="1381125" y="3830638"/>
              <a:ext cx="1076325" cy="27463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–9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–10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–7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</p:grpSp>
      <p:sp>
        <p:nvSpPr>
          <p:cNvPr id="40" name="Text Box 83"/>
          <p:cNvSpPr txBox="1">
            <a:spLocks noChangeArrowheads="1"/>
          </p:cNvSpPr>
          <p:nvPr/>
        </p:nvSpPr>
        <p:spPr bwMode="auto">
          <a:xfrm>
            <a:off x="7598834" y="4612265"/>
            <a:ext cx="751978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rgbClr val="E12B0D"/>
                </a:solidFill>
                <a:effectLst>
                  <a:glow rad="177800">
                    <a:schemeClr val="bg1"/>
                  </a:glow>
                </a:effectLst>
                <a:latin typeface="Trebuchet MS"/>
                <a:cs typeface="Trebuchet MS"/>
              </a:rPr>
              <a:t>quark</a:t>
            </a:r>
            <a:endParaRPr lang="en-GB" sz="1600" b="1" dirty="0">
              <a:solidFill>
                <a:prstClr val="black"/>
              </a:solidFill>
              <a:effectLst>
                <a:glow rad="177800">
                  <a:schemeClr val="bg1"/>
                </a:glow>
              </a:effectLst>
              <a:ea typeface="Arial" charset="0"/>
              <a:cs typeface="Arial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52400" y="1733490"/>
            <a:ext cx="75268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2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No deviations from SM seen </a:t>
            </a:r>
            <a:r>
              <a:rPr lang="en-US" sz="2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set limits on new phenomena:</a:t>
            </a:r>
            <a:endParaRPr lang="en-US" sz="2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826472" y="1460956"/>
            <a:ext cx="131752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ATLAS-CONF-2012-038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Leptons are pure SM and new physics probes with much reduced strong-interactions background  </a:t>
            </a:r>
          </a:p>
        </p:txBody>
      </p:sp>
      <p:sp>
        <p:nvSpPr>
          <p:cNvPr id="38" name="Freeform 37"/>
          <p:cNvSpPr/>
          <p:nvPr/>
        </p:nvSpPr>
        <p:spPr>
          <a:xfrm>
            <a:off x="3666451" y="3429000"/>
            <a:ext cx="1532849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 flipV="1">
            <a:off x="3666451" y="2133600"/>
            <a:ext cx="1532849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 rot="21251877" flipH="1">
            <a:off x="6795347" y="3346974"/>
            <a:ext cx="1457740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 flipH="1" flipV="1">
            <a:off x="6704509" y="2133600"/>
            <a:ext cx="1457740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200400" y="18288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208814" y="4267200"/>
            <a:ext cx="601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r>
              <a:rPr lang="en-GB" sz="1800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(</a:t>
            </a: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‘</a:t>
            </a:r>
            <a:r>
              <a:rPr lang="en-GB" sz="1800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)</a:t>
            </a:r>
            <a:endParaRPr lang="en-GB" baseline="300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229600" y="17526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e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314650" y="4262735"/>
            <a:ext cx="752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e/</a:t>
            </a:r>
            <a:r>
              <a:rPr lang="en-GB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n</a:t>
            </a:r>
            <a:endParaRPr lang="en-GB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199300" y="2738735"/>
            <a:ext cx="1479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Z</a:t>
            </a:r>
            <a:r>
              <a:rPr lang="en-GB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0</a:t>
            </a:r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 / W</a:t>
            </a:r>
            <a:r>
              <a:rPr lang="en-GB" baseline="30000" dirty="0" smtClean="0">
                <a:solidFill>
                  <a:srgbClr val="F1F1F5"/>
                </a:solidFill>
                <a:latin typeface="Chalkduster"/>
                <a:cs typeface="Chalkduster"/>
              </a:rPr>
              <a:t>±</a:t>
            </a:r>
            <a:endParaRPr lang="en-GB" baseline="300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419600" y="4542472"/>
            <a:ext cx="375260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Unification of forces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Left-right symmetric models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Compact extra dimensions ?</a:t>
            </a:r>
          </a:p>
          <a:p>
            <a:pPr>
              <a:spcBef>
                <a:spcPts val="300"/>
              </a:spcBef>
            </a:pPr>
            <a:r>
              <a:rPr lang="en-GB" sz="1600" dirty="0" err="1" smtClean="0">
                <a:solidFill>
                  <a:srgbClr val="F1F1F5"/>
                </a:solidFill>
                <a:latin typeface="Chalkduster"/>
                <a:cs typeface="Chalkduster"/>
              </a:rPr>
              <a:t>Technicolour</a:t>
            </a: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Higgs extensions ?</a:t>
            </a:r>
            <a:endParaRPr lang="en-GB" sz="16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9" y="1981200"/>
            <a:ext cx="2743201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i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Z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and </a:t>
            </a:r>
            <a:r>
              <a:rPr lang="en-US" sz="1600" i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bosons have mass of </a:t>
            </a:r>
            <a:r>
              <a:rPr lang="en-US" sz="1600" i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O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(100) GeV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152400" y="2716473"/>
            <a:ext cx="2743201" cy="10793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Created from quark initial states and decay to charged leptons and (undetected) neutrinos</a:t>
            </a:r>
          </a:p>
        </p:txBody>
      </p:sp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152400" y="3935673"/>
            <a:ext cx="2895600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i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Z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and </a:t>
            </a:r>
            <a:r>
              <a:rPr lang="en-US" sz="1600" i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are heaviest known resonances producing lepton pairs. </a:t>
            </a:r>
          </a:p>
        </p:txBody>
      </p:sp>
      <p:sp>
        <p:nvSpPr>
          <p:cNvPr id="29" name="Freeform 28"/>
          <p:cNvSpPr/>
          <p:nvPr/>
        </p:nvSpPr>
        <p:spPr>
          <a:xfrm>
            <a:off x="5178133" y="3312583"/>
            <a:ext cx="1545167" cy="211667"/>
          </a:xfrm>
          <a:custGeom>
            <a:avLst/>
            <a:gdLst>
              <a:gd name="connsiteX0" fmla="*/ 0 w 1545167"/>
              <a:gd name="connsiteY0" fmla="*/ 116417 h 211667"/>
              <a:gd name="connsiteX1" fmla="*/ 84667 w 1545167"/>
              <a:gd name="connsiteY1" fmla="*/ 42334 h 211667"/>
              <a:gd name="connsiteX2" fmla="*/ 116417 w 1545167"/>
              <a:gd name="connsiteY2" fmla="*/ 21167 h 211667"/>
              <a:gd name="connsiteX3" fmla="*/ 158750 w 1545167"/>
              <a:gd name="connsiteY3" fmla="*/ 52917 h 211667"/>
              <a:gd name="connsiteX4" fmla="*/ 190500 w 1545167"/>
              <a:gd name="connsiteY4" fmla="*/ 116417 h 211667"/>
              <a:gd name="connsiteX5" fmla="*/ 254000 w 1545167"/>
              <a:gd name="connsiteY5" fmla="*/ 158750 h 211667"/>
              <a:gd name="connsiteX6" fmla="*/ 285750 w 1545167"/>
              <a:gd name="connsiteY6" fmla="*/ 148167 h 211667"/>
              <a:gd name="connsiteX7" fmla="*/ 306917 w 1545167"/>
              <a:gd name="connsiteY7" fmla="*/ 116417 h 211667"/>
              <a:gd name="connsiteX8" fmla="*/ 338667 w 1545167"/>
              <a:gd name="connsiteY8" fmla="*/ 84667 h 211667"/>
              <a:gd name="connsiteX9" fmla="*/ 370417 w 1545167"/>
              <a:gd name="connsiteY9" fmla="*/ 21167 h 211667"/>
              <a:gd name="connsiteX10" fmla="*/ 402167 w 1545167"/>
              <a:gd name="connsiteY10" fmla="*/ 0 h 211667"/>
              <a:gd name="connsiteX11" fmla="*/ 433917 w 1545167"/>
              <a:gd name="connsiteY11" fmla="*/ 21167 h 211667"/>
              <a:gd name="connsiteX12" fmla="*/ 476250 w 1545167"/>
              <a:gd name="connsiteY12" fmla="*/ 31750 h 211667"/>
              <a:gd name="connsiteX13" fmla="*/ 518584 w 1545167"/>
              <a:gd name="connsiteY13" fmla="*/ 95250 h 211667"/>
              <a:gd name="connsiteX14" fmla="*/ 529167 w 1545167"/>
              <a:gd name="connsiteY14" fmla="*/ 127000 h 211667"/>
              <a:gd name="connsiteX15" fmla="*/ 592667 w 1545167"/>
              <a:gd name="connsiteY15" fmla="*/ 158750 h 211667"/>
              <a:gd name="connsiteX16" fmla="*/ 624417 w 1545167"/>
              <a:gd name="connsiteY16" fmla="*/ 148167 h 211667"/>
              <a:gd name="connsiteX17" fmla="*/ 645584 w 1545167"/>
              <a:gd name="connsiteY17" fmla="*/ 84667 h 211667"/>
              <a:gd name="connsiteX18" fmla="*/ 656167 w 1545167"/>
              <a:gd name="connsiteY18" fmla="*/ 52917 h 211667"/>
              <a:gd name="connsiteX19" fmla="*/ 719667 w 1545167"/>
              <a:gd name="connsiteY19" fmla="*/ 21167 h 211667"/>
              <a:gd name="connsiteX20" fmla="*/ 793750 w 1545167"/>
              <a:gd name="connsiteY20" fmla="*/ 52917 h 211667"/>
              <a:gd name="connsiteX21" fmla="*/ 814917 w 1545167"/>
              <a:gd name="connsiteY21" fmla="*/ 116417 h 211667"/>
              <a:gd name="connsiteX22" fmla="*/ 825500 w 1545167"/>
              <a:gd name="connsiteY22" fmla="*/ 158750 h 211667"/>
              <a:gd name="connsiteX23" fmla="*/ 889000 w 1545167"/>
              <a:gd name="connsiteY23" fmla="*/ 190500 h 211667"/>
              <a:gd name="connsiteX24" fmla="*/ 931334 w 1545167"/>
              <a:gd name="connsiteY24" fmla="*/ 169334 h 211667"/>
              <a:gd name="connsiteX25" fmla="*/ 941917 w 1545167"/>
              <a:gd name="connsiteY25" fmla="*/ 137584 h 211667"/>
              <a:gd name="connsiteX26" fmla="*/ 963084 w 1545167"/>
              <a:gd name="connsiteY26" fmla="*/ 105834 h 211667"/>
              <a:gd name="connsiteX27" fmla="*/ 1016000 w 1545167"/>
              <a:gd name="connsiteY27" fmla="*/ 21167 h 211667"/>
              <a:gd name="connsiteX28" fmla="*/ 1111250 w 1545167"/>
              <a:gd name="connsiteY28" fmla="*/ 52917 h 211667"/>
              <a:gd name="connsiteX29" fmla="*/ 1121834 w 1545167"/>
              <a:gd name="connsiteY29" fmla="*/ 84667 h 211667"/>
              <a:gd name="connsiteX30" fmla="*/ 1143000 w 1545167"/>
              <a:gd name="connsiteY30" fmla="*/ 116417 h 211667"/>
              <a:gd name="connsiteX31" fmla="*/ 1153584 w 1545167"/>
              <a:gd name="connsiteY31" fmla="*/ 148167 h 211667"/>
              <a:gd name="connsiteX32" fmla="*/ 1206500 w 1545167"/>
              <a:gd name="connsiteY32" fmla="*/ 211667 h 211667"/>
              <a:gd name="connsiteX33" fmla="*/ 1312334 w 1545167"/>
              <a:gd name="connsiteY33" fmla="*/ 179917 h 211667"/>
              <a:gd name="connsiteX34" fmla="*/ 1365250 w 1545167"/>
              <a:gd name="connsiteY34" fmla="*/ 137584 h 211667"/>
              <a:gd name="connsiteX35" fmla="*/ 1397000 w 1545167"/>
              <a:gd name="connsiteY35" fmla="*/ 95250 h 211667"/>
              <a:gd name="connsiteX36" fmla="*/ 1407584 w 1545167"/>
              <a:gd name="connsiteY36" fmla="*/ 63500 h 211667"/>
              <a:gd name="connsiteX37" fmla="*/ 1428750 w 1545167"/>
              <a:gd name="connsiteY37" fmla="*/ 31750 h 211667"/>
              <a:gd name="connsiteX38" fmla="*/ 1502834 w 1545167"/>
              <a:gd name="connsiteY38" fmla="*/ 42334 h 211667"/>
              <a:gd name="connsiteX39" fmla="*/ 1513417 w 1545167"/>
              <a:gd name="connsiteY39" fmla="*/ 74084 h 211667"/>
              <a:gd name="connsiteX40" fmla="*/ 1534584 w 1545167"/>
              <a:gd name="connsiteY40" fmla="*/ 105834 h 211667"/>
              <a:gd name="connsiteX41" fmla="*/ 1545167 w 1545167"/>
              <a:gd name="connsiteY41" fmla="*/ 127000 h 21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545167" h="211667">
                <a:moveTo>
                  <a:pt x="0" y="116417"/>
                </a:moveTo>
                <a:cubicBezTo>
                  <a:pt x="35278" y="63500"/>
                  <a:pt x="10583" y="91723"/>
                  <a:pt x="84667" y="42334"/>
                </a:cubicBezTo>
                <a:lnTo>
                  <a:pt x="116417" y="21167"/>
                </a:lnTo>
                <a:cubicBezTo>
                  <a:pt x="130528" y="31750"/>
                  <a:pt x="146277" y="40444"/>
                  <a:pt x="158750" y="52917"/>
                </a:cubicBezTo>
                <a:cubicBezTo>
                  <a:pt x="208711" y="102878"/>
                  <a:pt x="156068" y="64769"/>
                  <a:pt x="190500" y="116417"/>
                </a:cubicBezTo>
                <a:cubicBezTo>
                  <a:pt x="213150" y="150393"/>
                  <a:pt x="220713" y="147655"/>
                  <a:pt x="254000" y="158750"/>
                </a:cubicBezTo>
                <a:cubicBezTo>
                  <a:pt x="264583" y="155222"/>
                  <a:pt x="277039" y="155136"/>
                  <a:pt x="285750" y="148167"/>
                </a:cubicBezTo>
                <a:cubicBezTo>
                  <a:pt x="295682" y="140221"/>
                  <a:pt x="298774" y="126188"/>
                  <a:pt x="306917" y="116417"/>
                </a:cubicBezTo>
                <a:cubicBezTo>
                  <a:pt x="316499" y="104919"/>
                  <a:pt x="328084" y="95250"/>
                  <a:pt x="338667" y="84667"/>
                </a:cubicBezTo>
                <a:cubicBezTo>
                  <a:pt x="347275" y="58843"/>
                  <a:pt x="349900" y="41684"/>
                  <a:pt x="370417" y="21167"/>
                </a:cubicBezTo>
                <a:cubicBezTo>
                  <a:pt x="379411" y="12173"/>
                  <a:pt x="391584" y="7056"/>
                  <a:pt x="402167" y="0"/>
                </a:cubicBezTo>
                <a:cubicBezTo>
                  <a:pt x="412750" y="7056"/>
                  <a:pt x="422226" y="16156"/>
                  <a:pt x="433917" y="21167"/>
                </a:cubicBezTo>
                <a:cubicBezTo>
                  <a:pt x="447286" y="26897"/>
                  <a:pt x="465304" y="22172"/>
                  <a:pt x="476250" y="31750"/>
                </a:cubicBezTo>
                <a:cubicBezTo>
                  <a:pt x="495395" y="48502"/>
                  <a:pt x="518584" y="95250"/>
                  <a:pt x="518584" y="95250"/>
                </a:cubicBezTo>
                <a:cubicBezTo>
                  <a:pt x="522112" y="105833"/>
                  <a:pt x="522198" y="118289"/>
                  <a:pt x="529167" y="127000"/>
                </a:cubicBezTo>
                <a:cubicBezTo>
                  <a:pt x="544088" y="145652"/>
                  <a:pt x="571751" y="151778"/>
                  <a:pt x="592667" y="158750"/>
                </a:cubicBezTo>
                <a:cubicBezTo>
                  <a:pt x="603250" y="155222"/>
                  <a:pt x="617933" y="157245"/>
                  <a:pt x="624417" y="148167"/>
                </a:cubicBezTo>
                <a:cubicBezTo>
                  <a:pt x="637385" y="130011"/>
                  <a:pt x="638528" y="105834"/>
                  <a:pt x="645584" y="84667"/>
                </a:cubicBezTo>
                <a:cubicBezTo>
                  <a:pt x="649112" y="74084"/>
                  <a:pt x="646885" y="59105"/>
                  <a:pt x="656167" y="52917"/>
                </a:cubicBezTo>
                <a:cubicBezTo>
                  <a:pt x="697199" y="25562"/>
                  <a:pt x="675850" y="35772"/>
                  <a:pt x="719667" y="21167"/>
                </a:cubicBezTo>
                <a:cubicBezTo>
                  <a:pt x="739671" y="26168"/>
                  <a:pt x="780215" y="31261"/>
                  <a:pt x="793750" y="52917"/>
                </a:cubicBezTo>
                <a:cubicBezTo>
                  <a:pt x="805575" y="71837"/>
                  <a:pt x="809506" y="94771"/>
                  <a:pt x="814917" y="116417"/>
                </a:cubicBezTo>
                <a:cubicBezTo>
                  <a:pt x="818445" y="130528"/>
                  <a:pt x="817432" y="146648"/>
                  <a:pt x="825500" y="158750"/>
                </a:cubicBezTo>
                <a:cubicBezTo>
                  <a:pt x="837224" y="176336"/>
                  <a:pt x="870888" y="184463"/>
                  <a:pt x="889000" y="190500"/>
                </a:cubicBezTo>
                <a:cubicBezTo>
                  <a:pt x="903111" y="183445"/>
                  <a:pt x="920178" y="180490"/>
                  <a:pt x="931334" y="169334"/>
                </a:cubicBezTo>
                <a:cubicBezTo>
                  <a:pt x="939222" y="161446"/>
                  <a:pt x="936928" y="147562"/>
                  <a:pt x="941917" y="137584"/>
                </a:cubicBezTo>
                <a:cubicBezTo>
                  <a:pt x="947605" y="126207"/>
                  <a:pt x="956028" y="116417"/>
                  <a:pt x="963084" y="105834"/>
                </a:cubicBezTo>
                <a:cubicBezTo>
                  <a:pt x="988272" y="30267"/>
                  <a:pt x="965686" y="54710"/>
                  <a:pt x="1016000" y="21167"/>
                </a:cubicBezTo>
                <a:cubicBezTo>
                  <a:pt x="1046987" y="26331"/>
                  <a:pt x="1088355" y="24298"/>
                  <a:pt x="1111250" y="52917"/>
                </a:cubicBezTo>
                <a:cubicBezTo>
                  <a:pt x="1118219" y="61628"/>
                  <a:pt x="1116845" y="74689"/>
                  <a:pt x="1121834" y="84667"/>
                </a:cubicBezTo>
                <a:cubicBezTo>
                  <a:pt x="1127522" y="96044"/>
                  <a:pt x="1137312" y="105040"/>
                  <a:pt x="1143000" y="116417"/>
                </a:cubicBezTo>
                <a:cubicBezTo>
                  <a:pt x="1147989" y="126395"/>
                  <a:pt x="1148595" y="138189"/>
                  <a:pt x="1153584" y="148167"/>
                </a:cubicBezTo>
                <a:cubicBezTo>
                  <a:pt x="1168319" y="177638"/>
                  <a:pt x="1183092" y="188259"/>
                  <a:pt x="1206500" y="211667"/>
                </a:cubicBezTo>
                <a:cubicBezTo>
                  <a:pt x="1243720" y="205464"/>
                  <a:pt x="1281570" y="205553"/>
                  <a:pt x="1312334" y="179917"/>
                </a:cubicBezTo>
                <a:cubicBezTo>
                  <a:pt x="1376161" y="126727"/>
                  <a:pt x="1289444" y="162852"/>
                  <a:pt x="1365250" y="137584"/>
                </a:cubicBezTo>
                <a:cubicBezTo>
                  <a:pt x="1375833" y="123473"/>
                  <a:pt x="1388249" y="110565"/>
                  <a:pt x="1397000" y="95250"/>
                </a:cubicBezTo>
                <a:cubicBezTo>
                  <a:pt x="1402535" y="85564"/>
                  <a:pt x="1402595" y="73478"/>
                  <a:pt x="1407584" y="63500"/>
                </a:cubicBezTo>
                <a:cubicBezTo>
                  <a:pt x="1413272" y="52123"/>
                  <a:pt x="1421695" y="42333"/>
                  <a:pt x="1428750" y="31750"/>
                </a:cubicBezTo>
                <a:cubicBezTo>
                  <a:pt x="1453445" y="35278"/>
                  <a:pt x="1480522" y="31178"/>
                  <a:pt x="1502834" y="42334"/>
                </a:cubicBezTo>
                <a:cubicBezTo>
                  <a:pt x="1512812" y="47323"/>
                  <a:pt x="1508428" y="64106"/>
                  <a:pt x="1513417" y="74084"/>
                </a:cubicBezTo>
                <a:cubicBezTo>
                  <a:pt x="1519105" y="85461"/>
                  <a:pt x="1528040" y="94927"/>
                  <a:pt x="1534584" y="105834"/>
                </a:cubicBezTo>
                <a:cubicBezTo>
                  <a:pt x="1538642" y="112598"/>
                  <a:pt x="1541639" y="119945"/>
                  <a:pt x="1545167" y="12700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154519" y="4921251"/>
            <a:ext cx="28934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Many theories predict new 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heavy </a:t>
            </a:r>
            <a:r>
              <a:rPr lang="en-US" sz="1600" b="1" i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Z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 / </a:t>
            </a:r>
            <a:r>
              <a:rPr lang="en-US" sz="1600" b="1" i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bosons with similar properties </a:t>
            </a:r>
            <a:endParaRPr lang="en-US" sz="1600" b="1" dirty="0" smtClean="0">
              <a:solidFill>
                <a:srgbClr val="F1F1F5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81600" y="3729335"/>
            <a:ext cx="1671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EEDFD1"/>
                </a:solidFill>
                <a:latin typeface="Chalkduster"/>
                <a:cs typeface="Chalkduster"/>
              </a:rPr>
              <a:t>Z’ / W’ ?</a:t>
            </a:r>
            <a:endParaRPr lang="en-GB" baseline="30000" dirty="0">
              <a:solidFill>
                <a:srgbClr val="EEDFD1"/>
              </a:solidFill>
              <a:latin typeface="Chalkduster"/>
              <a:cs typeface="Chalkduster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3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Leptons are pure SM and new physics probes with much reduced strong-interactions background 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419600" y="4542472"/>
            <a:ext cx="375260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Unification of forces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Left-right symmetric models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Compact extra dimensions ?</a:t>
            </a:r>
          </a:p>
          <a:p>
            <a:pPr>
              <a:spcBef>
                <a:spcPts val="300"/>
              </a:spcBef>
            </a:pPr>
            <a:r>
              <a:rPr lang="en-GB" sz="1600" dirty="0" err="1" smtClean="0">
                <a:solidFill>
                  <a:srgbClr val="F1F1F5"/>
                </a:solidFill>
                <a:latin typeface="Chalkduster"/>
                <a:cs typeface="Chalkduster"/>
              </a:rPr>
              <a:t>Technicolour</a:t>
            </a: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 ?</a:t>
            </a:r>
          </a:p>
          <a:p>
            <a:pPr>
              <a:spcBef>
                <a:spcPts val="300"/>
              </a:spcBef>
            </a:pPr>
            <a:r>
              <a:rPr lang="en-GB" sz="1600" dirty="0" smtClean="0">
                <a:solidFill>
                  <a:srgbClr val="F1F1F5"/>
                </a:solidFill>
                <a:latin typeface="Chalkduster"/>
                <a:cs typeface="Chalkduster"/>
              </a:rPr>
              <a:t>Higgs extensions ?</a:t>
            </a:r>
            <a:endParaRPr lang="en-GB" sz="16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9" y="1981200"/>
            <a:ext cx="2743201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i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Z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and </a:t>
            </a:r>
            <a:r>
              <a:rPr lang="en-US" sz="1600" i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bosons have mass of </a:t>
            </a:r>
            <a:r>
              <a:rPr lang="en-US" sz="1600" i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O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(100) GeV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152400" y="2716473"/>
            <a:ext cx="2743201" cy="10793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Created from quark initial states and decay to charged leptons and (undetected) neutrinos</a:t>
            </a:r>
          </a:p>
        </p:txBody>
      </p:sp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152400" y="3935673"/>
            <a:ext cx="2895600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i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Z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and </a:t>
            </a:r>
            <a:r>
              <a:rPr lang="en-US" sz="1600" i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are heaviest known resonances producing lepton pairs. </a:t>
            </a:r>
          </a:p>
        </p:txBody>
      </p:sp>
      <p:pic>
        <p:nvPicPr>
          <p:cNvPr id="28" name="Picture 27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1752600"/>
            <a:ext cx="4670345" cy="2713672"/>
          </a:xfrm>
          <a:prstGeom prst="rect">
            <a:avLst/>
          </a:prstGeom>
          <a:effectLst>
            <a:outerShdw blurRad="304800" dist="38100" dir="2700000">
              <a:srgbClr val="000000">
                <a:alpha val="43000"/>
              </a:srgbClr>
            </a:outerShdw>
          </a:effectLst>
        </p:spPr>
      </p:pic>
      <p:sp>
        <p:nvSpPr>
          <p:cNvPr id="30" name="Rectangle 29"/>
          <p:cNvSpPr/>
          <p:nvPr/>
        </p:nvSpPr>
        <p:spPr>
          <a:xfrm>
            <a:off x="154519" y="4921251"/>
            <a:ext cx="28934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Many theories predict new 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heavy </a:t>
            </a:r>
            <a:r>
              <a:rPr lang="en-US" sz="1600" b="1" i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Z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 / </a:t>
            </a:r>
            <a:r>
              <a:rPr lang="en-US" sz="1600" b="1" i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W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bosons with similar properties </a:t>
            </a:r>
            <a:endParaRPr lang="en-US" sz="1600" b="1" dirty="0" smtClean="0">
              <a:solidFill>
                <a:srgbClr val="F1F1F5"/>
              </a:solidFill>
              <a:latin typeface="Trebuchet MS"/>
              <a:cs typeface="Trebuchet MS"/>
              <a:sym typeface="Symbol" charset="2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7391400" y="2740679"/>
            <a:ext cx="1600200" cy="1503093"/>
            <a:chOff x="7391400" y="2740679"/>
            <a:chExt cx="1600200" cy="1503093"/>
          </a:xfrm>
        </p:grpSpPr>
        <p:sp>
          <p:nvSpPr>
            <p:cNvPr id="23" name="Oval 22"/>
            <p:cNvSpPr/>
            <p:nvPr/>
          </p:nvSpPr>
          <p:spPr>
            <a:xfrm>
              <a:off x="7391400" y="3514782"/>
              <a:ext cx="1143000" cy="728990"/>
            </a:xfrm>
            <a:prstGeom prst="ellipse">
              <a:avLst/>
            </a:prstGeom>
            <a:noFill/>
            <a:ln w="25400" cap="flat" cmpd="sng" algn="ctr">
              <a:solidFill>
                <a:srgbClr val="D00209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505699" y="2740679"/>
              <a:ext cx="1485901" cy="461665"/>
            </a:xfrm>
            <a:prstGeom prst="rect">
              <a:avLst/>
            </a:prstGeom>
            <a:solidFill>
              <a:srgbClr val="FFFFFF"/>
            </a:solidFill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What’s happening in</a:t>
              </a:r>
              <a:r>
                <a:rPr lang="en-GB" sz="120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 this tail </a:t>
              </a:r>
              <a:r>
                <a:rPr lang="en-GB" sz="1200" dirty="0" smtClean="0">
                  <a:solidFill>
                    <a:srgbClr val="D00209"/>
                  </a:solidFill>
                  <a:latin typeface="Trebuchet MS"/>
                  <a:cs typeface="Trebuchet MS"/>
                </a:rPr>
                <a:t>?</a:t>
              </a:r>
              <a:endParaRPr lang="en-GB" sz="1200" dirty="0">
                <a:solidFill>
                  <a:srgbClr val="D00209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25" name="Straight Arrow Connector 24"/>
            <p:cNvCxnSpPr>
              <a:endCxn id="23" idx="0"/>
            </p:cNvCxnSpPr>
            <p:nvPr/>
          </p:nvCxnSpPr>
          <p:spPr>
            <a:xfrm rot="16200000" flipH="1">
              <a:off x="7805313" y="3357195"/>
              <a:ext cx="314380" cy="794"/>
            </a:xfrm>
            <a:prstGeom prst="straightConnector1">
              <a:avLst/>
            </a:prstGeom>
            <a:ln>
              <a:solidFill>
                <a:srgbClr val="D00209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Searches for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 and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</a:t>
            </a:r>
            <a:r>
              <a:rPr lang="en-US" sz="11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’resonances in decays to </a:t>
            </a:r>
            <a:r>
              <a:rPr lang="en-US" sz="2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/</a:t>
            </a:r>
            <a:r>
              <a:rPr lang="en-US" sz="2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m</a:t>
            </a:r>
            <a:endParaRPr lang="en-US" sz="28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Use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dilepton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/ transverse</a:t>
            </a:r>
            <a:r>
              <a:rPr lang="en-US" sz="11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mass to search for excess over SM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106917" y="5681246"/>
            <a:ext cx="40159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95% CL lower limit: 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W</a:t>
            </a:r>
            <a:r>
              <a:rPr lang="en-US" sz="1000" i="1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’</a:t>
            </a:r>
            <a:r>
              <a:rPr lang="en-US" sz="1600" baseline="-25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SSM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 &gt; 2.6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TeV</a:t>
            </a:r>
            <a:r>
              <a:rPr lang="en-US" sz="1600" baseline="30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*</a:t>
            </a:r>
            <a:r>
              <a:rPr lang="en-US" sz="1600" baseline="30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42774" y="5681246"/>
            <a:ext cx="41578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95% CL lower limit:  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6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Z</a:t>
            </a:r>
            <a:r>
              <a:rPr lang="en-US" sz="400" i="1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’</a:t>
            </a:r>
            <a:r>
              <a:rPr lang="en-US" sz="1600" baseline="-25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SSM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 &gt; 2.2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TeV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3" name="Picture 12" descr="MT_Ele5fb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106918" y="1981200"/>
            <a:ext cx="3732282" cy="3581400"/>
          </a:xfrm>
          <a:prstGeom prst="rect">
            <a:avLst/>
          </a:prstGeom>
        </p:spPr>
      </p:pic>
      <p:pic>
        <p:nvPicPr>
          <p:cNvPr id="16" name="Picture 15" descr="fig_01a-7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4161" r="4012"/>
              <a:stretch>
                <a:fillRect/>
              </a:stretch>
            </p:blipFill>
          </mc:Choice>
          <mc:Fallback>
            <p:blipFill>
              <a:blip r:embed="rId5"/>
              <a:srcRect l="4161" r="4012"/>
              <a:stretch>
                <a:fillRect/>
              </a:stretch>
            </p:blipFill>
          </mc:Fallback>
        </mc:AlternateContent>
        <p:spPr>
          <a:xfrm>
            <a:off x="19050" y="1928284"/>
            <a:ext cx="4857750" cy="37973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690765" y="1460956"/>
            <a:ext cx="245323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ATLAS-CONF-2012-007, CMS arXiv:1204.4764</a:t>
            </a: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5508583" y="1854420"/>
            <a:ext cx="3483017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Observed and predicted </a:t>
            </a:r>
            <a:r>
              <a:rPr lang="en-US" sz="1200" i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e</a:t>
            </a:r>
            <a:r>
              <a:rPr lang="en-US" sz="1200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-n</a:t>
            </a:r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lang="en-US" sz="12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transverse mass</a:t>
            </a:r>
            <a:endParaRPr lang="en-GB" sz="1200" b="1" baseline="-25000" dirty="0">
              <a:solidFill>
                <a:srgbClr val="E12B0D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584468" y="1854420"/>
            <a:ext cx="411268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Trebuchet MS"/>
                <a:cs typeface="Trebuchet MS"/>
              </a:rPr>
              <a:t>Observed and predicted </a:t>
            </a:r>
            <a:r>
              <a:rPr lang="en-US" sz="12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dielectron</a:t>
            </a:r>
            <a:r>
              <a:rPr lang="en-US" sz="12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mass, </a:t>
            </a:r>
            <a:r>
              <a:rPr lang="en-US" sz="1200" dirty="0" smtClean="0">
                <a:solidFill>
                  <a:srgbClr val="E12B0D"/>
                </a:solidFill>
                <a:latin typeface="Trebuchet MS"/>
                <a:cs typeface="Trebuchet MS"/>
              </a:rPr>
              <a:t>search bumps</a:t>
            </a:r>
            <a:endParaRPr lang="en-GB" sz="1200" b="1" baseline="-25000" dirty="0">
              <a:solidFill>
                <a:srgbClr val="59595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11685" y="6138332"/>
            <a:ext cx="241114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ts val="1800"/>
              </a:spcBef>
            </a:pPr>
            <a:r>
              <a:rPr lang="en-US" sz="1050" baseline="30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(</a:t>
            </a:r>
            <a:r>
              <a:rPr lang="en-US" sz="105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*</a:t>
            </a:r>
            <a:r>
              <a:rPr lang="en-US" sz="1050" baseline="300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)</a:t>
            </a:r>
            <a:r>
              <a:rPr lang="en-US" sz="105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Constructive interference model</a:t>
            </a:r>
            <a:endParaRPr lang="en-US" sz="105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76200"/>
            <a:ext cx="9067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Highest mass 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dielectron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 event observed: </a:t>
            </a:r>
            <a:r>
              <a:rPr lang="en-US" sz="1600" i="1" dirty="0" err="1" smtClean="0">
                <a:solidFill>
                  <a:prstClr val="white"/>
                </a:solidFill>
                <a:latin typeface="Trebuchet MS"/>
                <a:cs typeface="Trebuchet MS"/>
              </a:rPr>
              <a:t>m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(</a:t>
            </a:r>
            <a:r>
              <a:rPr lang="en-US" sz="1600" i="1" dirty="0" err="1" smtClean="0">
                <a:solidFill>
                  <a:prstClr val="white"/>
                </a:solidFill>
                <a:latin typeface="Trebuchet MS"/>
                <a:cs typeface="Trebuchet MS"/>
              </a:rPr>
              <a:t>ee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) = 1.66 </a:t>
            </a:r>
            <a:r>
              <a:rPr lang="en-US" sz="16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TeV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US" sz="11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(both electrons are in calorimeter endcaps)</a:t>
            </a:r>
            <a:endParaRPr lang="en-GB" sz="1600" dirty="0">
              <a:solidFill>
                <a:prstClr val="white">
                  <a:lumMod val="95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6" name="Picture 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347" t="2675" r="463" b="580"/>
              <a:stretch>
                <a:fillRect/>
              </a:stretch>
            </p:blipFill>
          </mc:Choice>
          <mc:Fallback>
            <p:blipFill>
              <a:blip r:embed="rId3"/>
              <a:srcRect l="347" t="2675" r="463" b="580"/>
              <a:stretch>
                <a:fillRect/>
              </a:stretch>
            </p:blipFill>
          </mc:Fallback>
        </mc:AlternateContent>
        <p:spPr>
          <a:xfrm>
            <a:off x="0" y="457200"/>
            <a:ext cx="9144000" cy="604976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and QCD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Lots of truly novel results at unexplored centre-of-mass energies</a:t>
            </a:r>
          </a:p>
        </p:txBody>
      </p:sp>
      <p:pic>
        <p:nvPicPr>
          <p:cNvPr id="9" name="Picture 8" descr="summaryPlotAsymSTSwap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304800"/>
            <a:ext cx="9144000" cy="544062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2000" b="1" i="1" kern="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Everyday life (and particle physics) are described by the Standard Model</a:t>
            </a:r>
            <a:endParaRPr lang="en-GB" sz="2000" b="1" i="1" kern="0" dirty="0">
              <a:solidFill>
                <a:srgbClr val="404040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25" y="1123950"/>
            <a:ext cx="5832475" cy="5124450"/>
          </a:xfrm>
          <a:prstGeom prst="rect">
            <a:avLst/>
          </a:prstGeom>
          <a:effectLst>
            <a:outerShdw blurRad="355600" dist="38100" dir="2700000">
              <a:srgbClr val="000000">
                <a:alpha val="22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0" y="1369368"/>
            <a:ext cx="9144000" cy="4490145"/>
          </a:xfrm>
          <a:prstGeom prst="rect">
            <a:avLst/>
          </a:prstGeom>
          <a:solidFill>
            <a:srgbClr val="FFFFFF">
              <a:alpha val="84000"/>
            </a:srgbClr>
          </a:solidFill>
          <a:effectLst/>
        </p:spPr>
        <p:txBody>
          <a:bodyPr wrap="square" lIns="0" tIns="468000" rIns="0" bIns="504000" rtlCol="0" anchor="ctr" anchorCtr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GB" b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The SM is </a:t>
            </a:r>
            <a:r>
              <a:rPr lang="en-GB" b="1" i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the </a:t>
            </a:r>
            <a:r>
              <a:rPr lang="en-GB" b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legacy of 20</a:t>
            </a:r>
            <a:r>
              <a:rPr lang="en-GB" b="1" baseline="30000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th</a:t>
            </a:r>
            <a:r>
              <a:rPr lang="en-GB" b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 century particle physics</a:t>
            </a:r>
          </a:p>
          <a:p>
            <a:pPr algn="ctr">
              <a:spcBef>
                <a:spcPts val="1800"/>
              </a:spcBef>
            </a:pPr>
            <a:r>
              <a:rPr lang="en-GB" b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It unifies quantum theory and special relativity</a:t>
            </a:r>
          </a:p>
          <a:p>
            <a:pPr algn="ctr">
              <a:spcBef>
                <a:spcPts val="1800"/>
              </a:spcBef>
            </a:pPr>
            <a:r>
              <a:rPr lang="en-GB" b="1" dirty="0" smtClean="0">
                <a:solidFill>
                  <a:srgbClr val="D00209"/>
                </a:solidFill>
                <a:effectLst>
                  <a:glow rad="317500">
                    <a:schemeClr val="bg1"/>
                  </a:glow>
                </a:effectLst>
              </a:rPr>
              <a:t>It describes ~ all laboratory data</a:t>
            </a:r>
            <a:endParaRPr lang="en-US" b="1" dirty="0" smtClean="0">
              <a:solidFill>
                <a:srgbClr val="D00209"/>
              </a:solidFill>
              <a:effectLst>
                <a:glow rad="317500">
                  <a:schemeClr val="bg1"/>
                </a:glow>
              </a:effectLst>
            </a:endParaRPr>
          </a:p>
          <a:p>
            <a:pPr algn="ctr">
              <a:spcBef>
                <a:spcPts val="1800"/>
              </a:spcBef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glow rad="317500">
                    <a:schemeClr val="bg1"/>
                  </a:glow>
                </a:effectLst>
              </a:rPr>
              <a:t>But, the model has problems and even flaws,                                                         and that’s why we think it cannot be the final theory</a:t>
            </a:r>
          </a:p>
          <a:p>
            <a:pPr algn="ctr">
              <a:spcBef>
                <a:spcPts val="1800"/>
              </a:spcBef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ffectLst>
                  <a:glow rad="317500">
                    <a:schemeClr val="bg1"/>
                  </a:glow>
                </a:effectLst>
              </a:rPr>
              <a:t>Theorists have suggested many ways to improve the SM,        but we need the experiments to separate right from wrong</a:t>
            </a:r>
            <a:endParaRPr lang="en-GB" b="1" dirty="0">
              <a:solidFill>
                <a:schemeClr val="accent1">
                  <a:lumMod val="75000"/>
                </a:schemeClr>
              </a:solidFill>
              <a:effectLst>
                <a:glow rad="317500">
                  <a:schemeClr val="bg1"/>
                </a:glo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and QCD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Lots of truly novel results at unexplored centre-of-mass energies</a:t>
            </a:r>
          </a:p>
        </p:txBody>
      </p:sp>
      <p:pic>
        <p:nvPicPr>
          <p:cNvPr id="9" name="Picture 8" descr="summaryPlotAsymSTSwap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3936" y="1910157"/>
            <a:ext cx="3274481" cy="2052243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18"/>
          <p:cNvGrpSpPr/>
          <p:nvPr/>
        </p:nvGrpSpPr>
        <p:grpSpPr>
          <a:xfrm>
            <a:off x="143936" y="1905000"/>
            <a:ext cx="3124199" cy="1896035"/>
            <a:chOff x="152401" y="3590365"/>
            <a:chExt cx="3124199" cy="189603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28800" y="4123765"/>
              <a:ext cx="1447800" cy="1362635"/>
            </a:xfrm>
            <a:prstGeom prst="rect">
              <a:avLst/>
            </a:prstGeom>
            <a:effectLst>
              <a:outerShdw blurRad="203200" dist="38100" dir="2700000">
                <a:srgbClr val="000000">
                  <a:alpha val="18000"/>
                </a:srgbClr>
              </a:outerShdw>
            </a:effectLst>
          </p:spPr>
        </p:pic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152401" y="3590365"/>
              <a:ext cx="1981200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600" dirty="0" smtClean="0">
                  <a:solidFill>
                    <a:prstClr val="black"/>
                  </a:solidFill>
                  <a:sym typeface="Symbol" charset="2"/>
                </a:rPr>
                <a:t>LHC is </a:t>
              </a:r>
              <a:r>
                <a:rPr lang="en-US" sz="1600" b="1" dirty="0" smtClean="0">
                  <a:solidFill>
                    <a:prstClr val="black"/>
                  </a:solidFill>
                  <a:sym typeface="Symbol" charset="2"/>
                </a:rPr>
                <a:t>top factory</a:t>
              </a:r>
              <a:r>
                <a:rPr lang="en-US" sz="1600" dirty="0" smtClean="0">
                  <a:solidFill>
                    <a:prstClr val="black"/>
                  </a:solidFill>
                  <a:sym typeface="Symbol" charset="2"/>
                </a:rPr>
                <a:t>: 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54519" y="4025205"/>
              <a:ext cx="1521881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>
                <a:spcBef>
                  <a:spcPts val="1200"/>
                </a:spcBef>
              </a:pPr>
              <a:r>
                <a:rPr lang="en-US" sz="1400" dirty="0" smtClean="0">
                  <a:solidFill>
                    <a:prstClr val="black"/>
                  </a:solidFill>
                  <a:sym typeface="Symbol" charset="2"/>
                </a:rPr>
                <a:t>at 7 </a:t>
              </a:r>
              <a:r>
                <a:rPr lang="en-US" sz="1400" dirty="0" err="1" smtClean="0">
                  <a:solidFill>
                    <a:prstClr val="black"/>
                  </a:solidFill>
                  <a:sym typeface="Symbol" charset="2"/>
                </a:rPr>
                <a:t>TeV</a:t>
              </a:r>
              <a:r>
                <a:rPr lang="en-US" sz="1400" dirty="0" smtClean="0">
                  <a:solidFill>
                    <a:prstClr val="black"/>
                  </a:solidFill>
                  <a:sym typeface="Symbol" charset="2"/>
                </a:rPr>
                <a:t> CM energy: ~25 times larger cross section than at Tevatron</a:t>
              </a:r>
              <a:endParaRPr lang="en-US" sz="1400" dirty="0" smtClean="0">
                <a:solidFill>
                  <a:srgbClr val="D00209"/>
                </a:solidFill>
                <a:sym typeface="Symbol" charset="2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and QCD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Lots of truly novel results at unexplored centre-of-mass energies</a:t>
            </a:r>
          </a:p>
        </p:txBody>
      </p:sp>
      <p:pic>
        <p:nvPicPr>
          <p:cNvPr id="9" name="Picture 8" descr="summaryPlotAsymSTSwap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3936" y="1905001"/>
            <a:ext cx="3274481" cy="4219606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1623" t="2030" r="1623"/>
              <a:stretch>
                <a:fillRect/>
              </a:stretch>
            </p:blipFill>
          </mc:Choice>
          <mc:Fallback>
            <p:blipFill>
              <a:blip r:embed="rId5"/>
              <a:srcRect l="1623" t="2030" r="1623"/>
              <a:stretch>
                <a:fillRect/>
              </a:stretch>
            </p:blipFill>
          </mc:Fallback>
        </mc:AlternateContent>
        <p:spPr>
          <a:xfrm>
            <a:off x="211667" y="1968500"/>
            <a:ext cx="3153833" cy="3063941"/>
          </a:xfrm>
          <a:prstGeom prst="rect">
            <a:avLst/>
          </a:prstGeom>
          <a:effectLst/>
        </p:spPr>
      </p:pic>
      <p:sp>
        <p:nvSpPr>
          <p:cNvPr id="10" name="Oval 9"/>
          <p:cNvSpPr/>
          <p:nvPr/>
        </p:nvSpPr>
        <p:spPr>
          <a:xfrm>
            <a:off x="3365502" y="3714747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" name="Curved Connector 17"/>
          <p:cNvCxnSpPr>
            <a:endCxn id="10" idx="0"/>
          </p:cNvCxnSpPr>
          <p:nvPr/>
        </p:nvCxnSpPr>
        <p:spPr>
          <a:xfrm>
            <a:off x="3418417" y="3340098"/>
            <a:ext cx="404285" cy="374649"/>
          </a:xfrm>
          <a:prstGeom prst="curvedConnector2">
            <a:avLst/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14" name="TextBox 13"/>
          <p:cNvSpPr txBox="1"/>
          <p:nvPr/>
        </p:nvSpPr>
        <p:spPr>
          <a:xfrm>
            <a:off x="1894417" y="3207603"/>
            <a:ext cx="1471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Clean top reconstruction </a:t>
            </a:r>
          </a:p>
          <a:p>
            <a:r>
              <a:rPr lang="en-GB" sz="1200" dirty="0" smtClean="0">
                <a:solidFill>
                  <a:srgbClr val="D00209"/>
                </a:solidFill>
                <a:latin typeface="Trebuchet MS"/>
                <a:cs typeface="Trebuchet MS"/>
              </a:rPr>
              <a:t>(here: hadronic top mass)</a:t>
            </a:r>
            <a:endParaRPr lang="en-GB" sz="120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3936" y="5083679"/>
            <a:ext cx="3274481" cy="1040927"/>
          </a:xfrm>
          <a:prstGeom prst="rect">
            <a:avLst/>
          </a:prstGeom>
          <a:solidFill>
            <a:srgbClr val="C5FF25"/>
          </a:solidFill>
        </p:spPr>
        <p:txBody>
          <a:bodyPr wrap="square" bIns="93600" rtlCol="0">
            <a:spAutoFit/>
          </a:bodyPr>
          <a:lstStyle/>
          <a:p>
            <a:pPr marL="179388" indent="-179388"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First precision measurements of top cross section and mass at LHC</a:t>
            </a:r>
          </a:p>
          <a:p>
            <a:pPr marL="179388" indent="-179388">
              <a:spcBef>
                <a:spcPts val="3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</a:rPr>
              <a:t>Searches for new physics in top production and decay</a:t>
            </a:r>
            <a:endParaRPr lang="en-GB" sz="14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and QCD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Lots of truly novel results at unexplored centre-of-mass energies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 descr="summaryPlotAsymSTSwap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69333" y="1905000"/>
            <a:ext cx="3869267" cy="2764367"/>
          </a:xfrm>
          <a:prstGeom prst="rect">
            <a:avLst/>
          </a:prstGeom>
          <a:solidFill>
            <a:sysClr val="window" lastClr="FFFFFF"/>
          </a:solidFill>
          <a:ln w="63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31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Picture 3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7679781" y="2819400"/>
            <a:ext cx="1355454" cy="1079956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4169834" y="4015315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9" name="Picture 3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94731" y="1935071"/>
            <a:ext cx="3784601" cy="2716636"/>
          </a:xfrm>
          <a:prstGeom prst="rect">
            <a:avLst/>
          </a:prstGeom>
        </p:spPr>
      </p:pic>
      <p:cxnSp>
        <p:nvCxnSpPr>
          <p:cNvPr id="40" name="Curved Connector 17"/>
          <p:cNvCxnSpPr>
            <a:stCxn id="36" idx="3"/>
            <a:endCxn id="38" idx="0"/>
          </p:cNvCxnSpPr>
          <p:nvPr/>
        </p:nvCxnSpPr>
        <p:spPr>
          <a:xfrm>
            <a:off x="4038600" y="3287184"/>
            <a:ext cx="588434" cy="728131"/>
          </a:xfrm>
          <a:prstGeom prst="curvedConnector2">
            <a:avLst/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41" name="TextBox 40"/>
          <p:cNvSpPr txBox="1"/>
          <p:nvPr/>
        </p:nvSpPr>
        <p:spPr>
          <a:xfrm>
            <a:off x="7696200" y="3934219"/>
            <a:ext cx="1142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/>
                <a:cs typeface="Trebuchet MS"/>
              </a:rPr>
              <a:t>t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/>
                <a:cs typeface="Trebuchet MS"/>
              </a:rPr>
              <a:t>-channel dominates single-top production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696200" y="4953000"/>
            <a:ext cx="144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/>
                <a:cs typeface="Trebuchet MS"/>
              </a:rPr>
              <a:t>Expected cross sections</a:t>
            </a:r>
            <a:r>
              <a:rPr kumimoji="0" lang="en-GB" sz="1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/>
                <a:cs typeface="Trebuchet MS"/>
              </a:rPr>
              <a:t> for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t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, </a:t>
            </a:r>
            <a:r>
              <a:rPr lang="en-GB" sz="1400" i="1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Wt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, </a:t>
            </a: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s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 </a:t>
            </a: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chans</a:t>
            </a:r>
            <a:r>
              <a:rPr lang="en-GB" sz="14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.: 65, 16, 4.6 </a:t>
            </a:r>
            <a:r>
              <a:rPr lang="en-GB" sz="1400" kern="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/>
                <a:cs typeface="Trebuchet MS"/>
              </a:rPr>
              <a:t>pb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pic>
        <p:nvPicPr>
          <p:cNvPr id="43" name="Picture 4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 r="29371" b="8155"/>
              <a:stretch>
                <a:fillRect/>
              </a:stretch>
            </p:blipFill>
          </mc:Choice>
          <mc:Fallback>
            <p:blipFill>
              <a:blip r:embed="rId9"/>
              <a:srcRect r="29371" b="8155"/>
              <a:stretch>
                <a:fillRect/>
              </a:stretch>
            </p:blipFill>
          </mc:Fallback>
        </mc:AlternateContent>
        <p:spPr>
          <a:xfrm>
            <a:off x="2569633" y="2332443"/>
            <a:ext cx="1174750" cy="109655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84149" y="4441221"/>
            <a:ext cx="1371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ATLAS-CONF-2011-101</a:t>
            </a: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and QCD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Lots of truly novel results at unexplored centre-of-mass energies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 descr="summaryPlotAsymSTSwap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876800" y="4038600"/>
            <a:ext cx="2638410" cy="2286000"/>
          </a:xfrm>
          <a:prstGeom prst="ellipse">
            <a:avLst/>
          </a:prstGeom>
          <a:noFill/>
          <a:ln w="25400" cap="flat" cmpd="sng" algn="ctr">
            <a:solidFill>
              <a:srgbClr val="D0020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Electroweak and QCD measurements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Lots of truly novel results at unexplored centre-of-mass energies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 descr="summaryPlotAsymSTSwap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2713" y="1688111"/>
            <a:ext cx="6580873" cy="4445280"/>
          </a:xfrm>
          <a:prstGeom prst="rect">
            <a:avLst/>
          </a:prstGeom>
        </p:spPr>
      </p:pic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grpSp>
        <p:nvGrpSpPr>
          <p:cNvPr id="4" name="Group 18"/>
          <p:cNvGrpSpPr/>
          <p:nvPr/>
        </p:nvGrpSpPr>
        <p:grpSpPr>
          <a:xfrm>
            <a:off x="7558360" y="1859340"/>
            <a:ext cx="1526114" cy="4312860"/>
            <a:chOff x="7558360" y="1859340"/>
            <a:chExt cx="1526114" cy="4312860"/>
          </a:xfrm>
        </p:grpSpPr>
        <p:sp>
          <p:nvSpPr>
            <p:cNvPr id="39" name="TextBox 38"/>
            <p:cNvSpPr txBox="1"/>
            <p:nvPr/>
          </p:nvSpPr>
          <p:spPr>
            <a:xfrm>
              <a:off x="7619999" y="1859340"/>
              <a:ext cx="142640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The long road to measuring  electroweak symmetry breaking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619999" y="5973964"/>
              <a:ext cx="609601" cy="45836"/>
            </a:xfrm>
            <a:prstGeom prst="rect">
              <a:avLst/>
            </a:prstGeom>
            <a:solidFill>
              <a:srgbClr val="FF9416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558360" y="5694178"/>
              <a:ext cx="14228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H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(130 GeV) 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Symbol" charset="2"/>
                  <a:cs typeface="Symbol" charset="2"/>
                </a:rPr>
                <a:t>®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 </a:t>
              </a:r>
              <a:r>
                <a:rPr kumimoji="0" lang="en-GB" sz="12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ZZ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630409" y="5327365"/>
              <a:ext cx="609601" cy="45836"/>
            </a:xfrm>
            <a:prstGeom prst="rect">
              <a:avLst/>
            </a:prstGeom>
            <a:solidFill>
              <a:srgbClr val="FF9416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568770" y="5050366"/>
              <a:ext cx="15157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H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(130 GeV) 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Symbol" charset="2"/>
                  <a:cs typeface="Symbol" charset="2"/>
                </a:rPr>
                <a:t>®</a:t>
              </a: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 </a:t>
              </a:r>
              <a:r>
                <a:rPr kumimoji="0" lang="en-GB" sz="12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D0020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WW</a:t>
              </a:r>
            </a:p>
          </p:txBody>
        </p:sp>
        <p:sp>
          <p:nvSpPr>
            <p:cNvPr id="44" name="Down Arrow 43"/>
            <p:cNvSpPr/>
            <p:nvPr/>
          </p:nvSpPr>
          <p:spPr>
            <a:xfrm>
              <a:off x="7850052" y="3508381"/>
              <a:ext cx="452418" cy="1444620"/>
            </a:xfrm>
            <a:prstGeom prst="downArrow">
              <a:avLst/>
            </a:prstGeom>
            <a:gradFill flip="none" rotWithShape="1">
              <a:gsLst>
                <a:gs pos="0">
                  <a:srgbClr val="C00000">
                    <a:lumMod val="75000"/>
                    <a:alpha val="43000"/>
                  </a:srgbClr>
                </a:gs>
                <a:gs pos="100000">
                  <a:srgbClr val="C00000">
                    <a:lumMod val="20000"/>
                    <a:lumOff val="80000"/>
                    <a:alpha val="43000"/>
                  </a:srgbClr>
                </a:gs>
              </a:gsLst>
              <a:lin ang="16200000" scaled="0"/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206315" y="5252550"/>
              <a:ext cx="58409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rgbClr val="FFA200"/>
                  </a:solidFill>
                  <a:latin typeface="Trebuchet MS"/>
                  <a:cs typeface="Trebuchet MS"/>
                </a:rPr>
                <a:t>4.9 </a:t>
              </a:r>
              <a:r>
                <a:rPr lang="en-GB" sz="1100" dirty="0" err="1" smtClean="0">
                  <a:solidFill>
                    <a:srgbClr val="FFA200"/>
                  </a:solidFill>
                  <a:latin typeface="Trebuchet MS"/>
                  <a:cs typeface="Trebuchet MS"/>
                </a:rPr>
                <a:t>pb</a:t>
              </a:r>
              <a:endParaRPr lang="en-GB" sz="1100" dirty="0" smtClean="0">
                <a:solidFill>
                  <a:srgbClr val="FFA20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206315" y="5910590"/>
              <a:ext cx="65807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rgbClr val="FFA200"/>
                  </a:solidFill>
                  <a:latin typeface="Trebuchet MS"/>
                  <a:cs typeface="Trebuchet MS"/>
                </a:rPr>
                <a:t>0.65 </a:t>
              </a:r>
              <a:r>
                <a:rPr lang="en-GB" sz="1100" dirty="0" err="1" smtClean="0">
                  <a:solidFill>
                    <a:srgbClr val="FFA200"/>
                  </a:solidFill>
                  <a:latin typeface="Trebuchet MS"/>
                  <a:cs typeface="Trebuchet MS"/>
                </a:rPr>
                <a:t>pb</a:t>
              </a:r>
              <a:endParaRPr lang="en-GB" sz="1100" dirty="0" smtClean="0">
                <a:solidFill>
                  <a:srgbClr val="FFA200"/>
                </a:solidFill>
                <a:latin typeface="Trebuchet MS"/>
                <a:cs typeface="Trebuchet MS"/>
              </a:endParaRPr>
            </a:p>
          </p:txBody>
        </p:sp>
      </p:grpSp>
      <p:grpSp>
        <p:nvGrpSpPr>
          <p:cNvPr id="5" name="Group 20"/>
          <p:cNvGrpSpPr/>
          <p:nvPr/>
        </p:nvGrpSpPr>
        <p:grpSpPr>
          <a:xfrm>
            <a:off x="2326218" y="3048000"/>
            <a:ext cx="2702982" cy="2527299"/>
            <a:chOff x="2711451" y="1600200"/>
            <a:chExt cx="2702982" cy="2527299"/>
          </a:xfrm>
        </p:grpSpPr>
        <p:sp>
          <p:nvSpPr>
            <p:cNvPr id="20" name="Rectangle 19"/>
            <p:cNvSpPr/>
            <p:nvPr/>
          </p:nvSpPr>
          <p:spPr>
            <a:xfrm>
              <a:off x="2711451" y="1600200"/>
              <a:ext cx="2702982" cy="2527299"/>
            </a:xfrm>
            <a:prstGeom prst="rect">
              <a:avLst/>
            </a:prstGeom>
            <a:solidFill>
              <a:sysClr val="window" lastClr="FFFFFF"/>
            </a:solidFill>
            <a:ln w="63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17500" dist="38100" dir="2700000">
                <a:srgbClr val="000000">
                  <a:alpha val="31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Picture 16" descr="untitled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2885017" y="1640316"/>
              <a:ext cx="2507176" cy="2405474"/>
            </a:xfrm>
            <a:prstGeom prst="rect">
              <a:avLst/>
            </a:prstGeom>
          </p:spPr>
        </p:pic>
      </p:grpSp>
      <p:sp>
        <p:nvSpPr>
          <p:cNvPr id="22" name="Oval 21"/>
          <p:cNvSpPr/>
          <p:nvPr/>
        </p:nvSpPr>
        <p:spPr>
          <a:xfrm>
            <a:off x="6600810" y="4773921"/>
            <a:ext cx="914400" cy="914400"/>
          </a:xfrm>
          <a:prstGeom prst="ellipse">
            <a:avLst/>
          </a:prstGeom>
          <a:noFill/>
          <a:ln w="25400" cap="flat" cmpd="sng" algn="ctr">
            <a:solidFill>
              <a:srgbClr val="09213B">
                <a:lumMod val="75000"/>
                <a:lumOff val="2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3" name="Curved Connector 17"/>
          <p:cNvCxnSpPr>
            <a:endCxn id="22" idx="2"/>
          </p:cNvCxnSpPr>
          <p:nvPr/>
        </p:nvCxnSpPr>
        <p:spPr>
          <a:xfrm>
            <a:off x="5006960" y="5231121"/>
            <a:ext cx="1593850" cy="1588"/>
          </a:xfrm>
          <a:prstGeom prst="curvedConnector3">
            <a:avLst>
              <a:gd name="adj1" fmla="val 50000"/>
            </a:avLst>
          </a:prstGeom>
          <a:noFill/>
          <a:ln w="25400" cap="flat" cmpd="sng" algn="ctr">
            <a:solidFill>
              <a:srgbClr val="18579B"/>
            </a:solidFill>
            <a:prstDash val="solid"/>
            <a:tailEnd type="arrow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5" y="0"/>
            <a:ext cx="9132435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200" y="76200"/>
            <a:ext cx="9067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smtClean="0">
                <a:latin typeface="Trebuchet MS"/>
                <a:cs typeface="Trebuchet MS"/>
              </a:rPr>
              <a:t>A beautiful 4-muon </a:t>
            </a:r>
            <a:r>
              <a:rPr lang="en-US" sz="1600" dirty="0" smtClean="0">
                <a:latin typeface="Trebuchet MS"/>
                <a:cs typeface="Trebuchet MS"/>
              </a:rPr>
              <a:t>event seen in ATLAS </a:t>
            </a:r>
            <a:endParaRPr lang="en-GB" sz="16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Hunting for the Higgs Boson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Hunting for the Higgs Boson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0675" y="3505200"/>
            <a:ext cx="407090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The Higgs boson has been vainly searched for at many accelerators</a:t>
            </a:r>
          </a:p>
          <a:p>
            <a:pPr>
              <a:spcBef>
                <a:spcPts val="1200"/>
              </a:spcBef>
            </a:pPr>
            <a:r>
              <a:rPr lang="en-GB" sz="1600" dirty="0" smtClean="0">
                <a:latin typeface="Trebuchet MS"/>
                <a:cs typeface="Trebuchet MS"/>
              </a:rPr>
              <a:t>Best non-LHC 95% CL limits from LEP </a:t>
            </a:r>
            <a:r>
              <a:rPr lang="en-GB" sz="1200" dirty="0" smtClean="0">
                <a:latin typeface="Trebuchet MS"/>
                <a:cs typeface="Trebuchet MS"/>
              </a:rPr>
              <a:t>(CERN, 1989—2000)</a:t>
            </a:r>
            <a:r>
              <a:rPr lang="en-GB" sz="1600" dirty="0" smtClean="0">
                <a:latin typeface="Trebuchet MS"/>
                <a:cs typeface="Trebuchet MS"/>
              </a:rPr>
              <a:t> and Tevatron </a:t>
            </a:r>
            <a:r>
              <a:rPr lang="en-GB" sz="1200" dirty="0" smtClean="0">
                <a:latin typeface="Trebuchet MS"/>
                <a:cs typeface="Trebuchet MS"/>
              </a:rPr>
              <a:t>(Fermilab, 1990—2011)</a:t>
            </a:r>
            <a:r>
              <a:rPr lang="en-GB" sz="1600" dirty="0" smtClean="0">
                <a:latin typeface="Trebuchet MS"/>
                <a:cs typeface="Trebuchet MS"/>
              </a:rPr>
              <a:t>:</a:t>
            </a:r>
          </a:p>
          <a:p>
            <a:pPr>
              <a:spcBef>
                <a:spcPts val="1200"/>
              </a:spcBef>
            </a:pPr>
            <a:r>
              <a:rPr lang="en-GB" sz="1600" i="1" dirty="0" smtClean="0">
                <a:latin typeface="Trebuchet MS"/>
                <a:cs typeface="Trebuchet MS"/>
              </a:rPr>
              <a:t>	</a:t>
            </a:r>
            <a:r>
              <a:rPr lang="en-GB" sz="1600" i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m</a:t>
            </a:r>
            <a:r>
              <a:rPr lang="en-GB" sz="1600" i="1" baseline="-25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H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 &gt; 114 GeV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	147 GeV &lt; </a:t>
            </a:r>
            <a:r>
              <a:rPr lang="en-GB" sz="1600" i="1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m</a:t>
            </a:r>
            <a:r>
              <a:rPr lang="en-GB" sz="1600" i="1" baseline="-25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H</a:t>
            </a:r>
            <a:r>
              <a:rPr lang="en-GB" sz="16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&lt; 179 GeV</a:t>
            </a:r>
            <a:endParaRPr lang="en-GB" sz="160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pic>
        <p:nvPicPr>
          <p:cNvPr id="7" name="Picture 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>
                <a:grayscl/>
              </a:blip>
              <a:stretch>
                <a:fillRect/>
              </a:stretch>
            </p:blipFill>
          </mc:Choice>
          <mc:Fallback>
            <p:blipFill>
              <a:blip r:embed="rId3">
                <a:grayscl/>
              </a:blip>
              <a:stretch>
                <a:fillRect/>
              </a:stretch>
            </p:blipFill>
          </mc:Fallback>
        </mc:AlternateContent>
        <p:spPr>
          <a:xfrm>
            <a:off x="4491018" y="3352800"/>
            <a:ext cx="4500582" cy="30797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 rot="21251877" flipH="1">
            <a:off x="5774963" y="4133528"/>
            <a:ext cx="1293067" cy="905028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 flipH="1" flipV="1">
            <a:off x="5700629" y="2971800"/>
            <a:ext cx="1293067" cy="910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5079848" y="3733800"/>
            <a:ext cx="685800" cy="588433"/>
          </a:xfrm>
          <a:prstGeom prst="ellipse">
            <a:avLst/>
          </a:prstGeom>
          <a:ln w="38100" cap="flat" cmpd="sng" algn="ctr">
            <a:solidFill>
              <a:srgbClr val="F4F7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flipH="1" flipV="1">
            <a:off x="5090431" y="3760673"/>
            <a:ext cx="217418" cy="3012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flipH="1" flipV="1">
            <a:off x="5137000" y="3729567"/>
            <a:ext cx="292097" cy="42122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Freeform 44"/>
          <p:cNvSpPr/>
          <p:nvPr/>
        </p:nvSpPr>
        <p:spPr>
          <a:xfrm flipH="1" flipV="1">
            <a:off x="5172986" y="3750733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6" name="Freeform 45"/>
          <p:cNvSpPr/>
          <p:nvPr/>
        </p:nvSpPr>
        <p:spPr>
          <a:xfrm flipH="1" flipV="1">
            <a:off x="5240722" y="3818469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 flipH="1" flipV="1">
            <a:off x="5361373" y="3807881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 flipH="1" flipV="1">
            <a:off x="5460857" y="3951816"/>
            <a:ext cx="264573" cy="368305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9" name="Freeform 48"/>
          <p:cNvSpPr/>
          <p:nvPr/>
        </p:nvSpPr>
        <p:spPr>
          <a:xfrm flipH="1" flipV="1">
            <a:off x="5570924" y="4036482"/>
            <a:ext cx="175673" cy="25189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099693" y="3566470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H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39008" y="2667000"/>
            <a:ext cx="1797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W,Z,q,l,g,</a:t>
            </a:r>
            <a:r>
              <a:rPr lang="en-GB" b="1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g</a:t>
            </a:r>
            <a:endParaRPr lang="en-GB" b="1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8" y="1981200"/>
            <a:ext cx="6477002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At the LHC, the Higgs boson is produced dominantly via gluon fusion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</a:t>
            </a:r>
          </a:p>
          <a:p>
            <a:r>
              <a:rPr lang="en-US" sz="1600" dirty="0" err="1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s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,total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~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15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pb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at 125 GeV (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40—50 times larger rate than at Tevatron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)</a:t>
            </a:r>
            <a:endParaRPr lang="en-US" sz="1600" dirty="0" smtClean="0">
              <a:solidFill>
                <a:srgbClr val="F1F1F5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152400" y="2759652"/>
            <a:ext cx="3048000" cy="286450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Because of the coupling to the mass of the decay particles: </a:t>
            </a:r>
          </a:p>
          <a:p>
            <a:pPr marL="265113" lvl="1">
              <a:spcBef>
                <a:spcPts val="1200"/>
              </a:spcBef>
            </a:pP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… the Higgs will decay with preference to the heaviest particles allowed </a:t>
            </a:r>
          </a:p>
          <a:p>
            <a:pPr marL="265113" lvl="1">
              <a:spcBef>
                <a:spcPts val="1200"/>
              </a:spcBef>
            </a:pP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… the Higgs does not couple directly to photons and gluons, but only via “loops” involving heavy particles (e.g., top, W 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boson</a:t>
            </a:r>
            <a:endParaRPr lang="en-US" sz="2800" i="1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Higgs production and decay probabilities predicted vs. Higgs mass by SM</a:t>
            </a:r>
          </a:p>
        </p:txBody>
      </p:sp>
      <p:sp>
        <p:nvSpPr>
          <p:cNvPr id="28" name="Freeform 27"/>
          <p:cNvSpPr/>
          <p:nvPr/>
        </p:nvSpPr>
        <p:spPr>
          <a:xfrm rot="21414403">
            <a:off x="3552487" y="4001354"/>
            <a:ext cx="1568225" cy="147441"/>
          </a:xfrm>
          <a:custGeom>
            <a:avLst/>
            <a:gdLst>
              <a:gd name="connsiteX0" fmla="*/ 2201333 w 2316269"/>
              <a:gd name="connsiteY0" fmla="*/ 101020 h 107014"/>
              <a:gd name="connsiteX1" fmla="*/ 1259417 w 2316269"/>
              <a:gd name="connsiteY1" fmla="*/ 69270 h 107014"/>
              <a:gd name="connsiteX2" fmla="*/ 867833 w 2316269"/>
              <a:gd name="connsiteY2" fmla="*/ 48103 h 107014"/>
              <a:gd name="connsiteX3" fmla="*/ 698500 w 2316269"/>
              <a:gd name="connsiteY3" fmla="*/ 26936 h 107014"/>
              <a:gd name="connsiteX4" fmla="*/ 571500 w 2316269"/>
              <a:gd name="connsiteY4" fmla="*/ 5770 h 107014"/>
              <a:gd name="connsiteX5" fmla="*/ 0 w 2316269"/>
              <a:gd name="connsiteY5" fmla="*/ 5770 h 107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16269" h="107014">
                <a:moveTo>
                  <a:pt x="2201333" y="101020"/>
                </a:moveTo>
                <a:cubicBezTo>
                  <a:pt x="1749202" y="68723"/>
                  <a:pt x="2316269" y="107014"/>
                  <a:pt x="1259417" y="69270"/>
                </a:cubicBezTo>
                <a:cubicBezTo>
                  <a:pt x="1128782" y="64604"/>
                  <a:pt x="867833" y="48103"/>
                  <a:pt x="867833" y="48103"/>
                </a:cubicBezTo>
                <a:lnTo>
                  <a:pt x="698500" y="26936"/>
                </a:lnTo>
                <a:cubicBezTo>
                  <a:pt x="656014" y="20867"/>
                  <a:pt x="614398" y="7070"/>
                  <a:pt x="571500" y="5770"/>
                </a:cubicBezTo>
                <a:cubicBezTo>
                  <a:pt x="381087" y="0"/>
                  <a:pt x="190500" y="5770"/>
                  <a:pt x="0" y="577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7170440" y="4719935"/>
            <a:ext cx="1797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W,Z,q,l,g,</a:t>
            </a:r>
            <a:r>
              <a:rPr lang="en-GB" b="1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g</a:t>
            </a:r>
            <a:endParaRPr lang="en-GB" b="1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23355" y="4510268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44076" y="4595285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02306" y="4506383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searches at the LHC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Dependence of the branching fractions on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M</a:t>
            </a:r>
            <a:r>
              <a:rPr lang="en-US" sz="20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drives search strategy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24000"/>
            <a:ext cx="9144000" cy="472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6" name="Picture 15" descr="higgs_b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03" y="1985795"/>
            <a:ext cx="4649597" cy="3287395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953000" y="1981200"/>
            <a:ext cx="37338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For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medium to heavy Higgs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: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Lepton final states via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WW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(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*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ZZ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(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*</a:t>
            </a:r>
            <a:r>
              <a: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953000" y="2819400"/>
            <a:ext cx="37338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For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light Higgs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:</a:t>
            </a: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Lepton final states via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WW*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ZZ*</a:t>
            </a:r>
          </a:p>
          <a:p>
            <a:pPr marL="360363" indent="-276225" defTabSz="182563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Di-photon final state</a:t>
            </a:r>
          </a:p>
          <a:p>
            <a:pPr marL="360363" indent="-276225" defTabSz="182563">
              <a:spcBef>
                <a:spcPts val="3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Di-tau final state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53000" y="4216062"/>
            <a:ext cx="396240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/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The dominant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H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bb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mode is only exploitable in association with 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W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/</a:t>
            </a:r>
            <a:r>
              <a:rPr lang="en-US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Z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or </a:t>
            </a:r>
            <a:r>
              <a:rPr lang="en-US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tt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also with strong Higgs boost</a:t>
            </a:r>
          </a:p>
          <a:p>
            <a:pPr defTabSz="182563">
              <a:spcBef>
                <a:spcPts val="600"/>
              </a:spcBef>
            </a:pP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Associated leptons provide trigger signal as they help to reduce huge QCD background, </a:t>
            </a:r>
            <a:r>
              <a:rPr lang="en-US" sz="12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s(</a:t>
            </a:r>
            <a:r>
              <a:rPr lang="en-US" sz="12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bb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 ~ O(100 µ</a:t>
            </a:r>
            <a:r>
              <a:rPr lang="en-US" sz="12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b</a:t>
            </a: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 </a:t>
            </a:r>
            <a:endParaRPr lang="en-US" sz="1200" i="1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10"/>
          <p:cNvSpPr>
            <a:spLocks noChangeArrowheads="1"/>
          </p:cNvSpPr>
          <p:nvPr/>
        </p:nvSpPr>
        <p:spPr bwMode="auto">
          <a:xfrm>
            <a:off x="1466850" y="1673225"/>
            <a:ext cx="6165850" cy="4230688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6" name="Oval 19"/>
          <p:cNvSpPr>
            <a:spLocks noChangeArrowheads="1"/>
          </p:cNvSpPr>
          <p:nvPr/>
        </p:nvSpPr>
        <p:spPr bwMode="auto">
          <a:xfrm>
            <a:off x="3830638" y="3585303"/>
            <a:ext cx="579437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3844925" y="3619500"/>
          <a:ext cx="579438" cy="412750"/>
        </p:xfrm>
        <a:graphic>
          <a:graphicData uri="http://schemas.openxmlformats.org/presentationml/2006/ole">
            <p:oleObj spid="_x0000_s697346" name="Equation" r:id="rId3" imgW="266400" imgH="190440" progId="Equation.DSMT4">
              <p:embed/>
            </p:oleObj>
          </a:graphicData>
        </a:graphic>
      </p:graphicFrame>
      <p:sp>
        <p:nvSpPr>
          <p:cNvPr id="8" name="Oval 21"/>
          <p:cNvSpPr>
            <a:spLocks noChangeArrowheads="1"/>
          </p:cNvSpPr>
          <p:nvPr/>
        </p:nvSpPr>
        <p:spPr bwMode="auto">
          <a:xfrm>
            <a:off x="2025650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Oval 22"/>
          <p:cNvSpPr>
            <a:spLocks noChangeArrowheads="1"/>
          </p:cNvSpPr>
          <p:nvPr/>
        </p:nvSpPr>
        <p:spPr bwMode="auto">
          <a:xfrm>
            <a:off x="4730750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0" name="Oval 23"/>
          <p:cNvSpPr>
            <a:spLocks noChangeArrowheads="1"/>
          </p:cNvSpPr>
          <p:nvPr/>
        </p:nvSpPr>
        <p:spPr bwMode="auto">
          <a:xfrm>
            <a:off x="6530975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1" name="Oval 24"/>
          <p:cNvSpPr>
            <a:spLocks noChangeArrowheads="1"/>
          </p:cNvSpPr>
          <p:nvPr/>
        </p:nvSpPr>
        <p:spPr bwMode="auto">
          <a:xfrm>
            <a:off x="5761038" y="2280378"/>
            <a:ext cx="579437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2" name="Oval 25"/>
          <p:cNvSpPr>
            <a:spLocks noChangeArrowheads="1"/>
          </p:cNvSpPr>
          <p:nvPr/>
        </p:nvSpPr>
        <p:spPr bwMode="auto">
          <a:xfrm>
            <a:off x="2835275" y="2280378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4" name="Object 4"/>
          <p:cNvGraphicFramePr>
            <a:graphicFrameLocks noChangeAspect="1"/>
          </p:cNvGraphicFramePr>
          <p:nvPr/>
        </p:nvGraphicFramePr>
        <p:xfrm>
          <a:off x="5895975" y="2347913"/>
          <a:ext cx="339725" cy="433387"/>
        </p:xfrm>
        <a:graphic>
          <a:graphicData uri="http://schemas.openxmlformats.org/presentationml/2006/ole">
            <p:oleObj spid="_x0000_s697348" name="Equation" r:id="rId4" imgW="139680" imgH="177480" progId="Equation.DSMT4">
              <p:embed/>
            </p:oleObj>
          </a:graphicData>
        </a:graphic>
      </p:graphicFrame>
      <p:graphicFrame>
        <p:nvGraphicFramePr>
          <p:cNvPr id="15" name="Object 5"/>
          <p:cNvGraphicFramePr>
            <a:graphicFrameLocks noChangeAspect="1"/>
          </p:cNvGraphicFramePr>
          <p:nvPr/>
        </p:nvGraphicFramePr>
        <p:xfrm>
          <a:off x="2160588" y="3668713"/>
          <a:ext cx="339725" cy="401637"/>
        </p:xfrm>
        <a:graphic>
          <a:graphicData uri="http://schemas.openxmlformats.org/presentationml/2006/ole">
            <p:oleObj spid="_x0000_s697349" name="Equation" r:id="rId5" imgW="139700" imgH="165100" progId="Equation.DSMT4">
              <p:embed/>
            </p:oleObj>
          </a:graphicData>
        </a:graphic>
      </p:graphicFrame>
      <p:graphicFrame>
        <p:nvGraphicFramePr>
          <p:cNvPr id="16" name="Object 6"/>
          <p:cNvGraphicFramePr>
            <a:graphicFrameLocks noChangeAspect="1"/>
          </p:cNvGraphicFramePr>
          <p:nvPr/>
        </p:nvGraphicFramePr>
        <p:xfrm>
          <a:off x="4824413" y="3598789"/>
          <a:ext cx="441325" cy="441325"/>
        </p:xfrm>
        <a:graphic>
          <a:graphicData uri="http://schemas.openxmlformats.org/presentationml/2006/ole">
            <p:oleObj spid="_x0000_s697350" name="Equation" r:id="rId6" imgW="203200" imgH="203200" progId="Equation.DSMT4">
              <p:embed/>
            </p:oleObj>
          </a:graphicData>
        </a:graphic>
      </p:graphicFrame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287838" y="4863241"/>
            <a:ext cx="579437" cy="525593"/>
            <a:chOff x="4287838" y="4863241"/>
            <a:chExt cx="579437" cy="525593"/>
          </a:xfrm>
        </p:grpSpPr>
        <p:sp>
          <p:nvSpPr>
            <p:cNvPr id="19" name="Oval 31"/>
            <p:cNvSpPr>
              <a:spLocks noChangeArrowheads="1"/>
            </p:cNvSpPr>
            <p:nvPr/>
          </p:nvSpPr>
          <p:spPr bwMode="auto">
            <a:xfrm>
              <a:off x="4287838" y="4863241"/>
              <a:ext cx="579437" cy="522418"/>
            </a:xfrm>
            <a:prstGeom prst="ellipse">
              <a:avLst/>
            </a:prstGeom>
            <a:solidFill>
              <a:srgbClr val="FFFFFF"/>
            </a:solidFill>
            <a:ln w="31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val 32"/>
            <p:cNvSpPr>
              <a:spLocks noChangeArrowheads="1"/>
            </p:cNvSpPr>
            <p:nvPr/>
          </p:nvSpPr>
          <p:spPr bwMode="auto">
            <a:xfrm>
              <a:off x="4287838" y="4866416"/>
              <a:ext cx="579437" cy="522418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21" name="Object 8"/>
            <p:cNvGraphicFramePr>
              <a:graphicFrameLocks noChangeAspect="1"/>
            </p:cNvGraphicFramePr>
            <p:nvPr/>
          </p:nvGraphicFramePr>
          <p:xfrm>
            <a:off x="4352925" y="4903788"/>
            <a:ext cx="461963" cy="409575"/>
          </p:xfrm>
          <a:graphic>
            <a:graphicData uri="http://schemas.openxmlformats.org/presentationml/2006/ole">
              <p:oleObj spid="_x0000_s697352" name="Equation" r:id="rId7" imgW="215640" imgH="190440" progId="Equation.DSMT4">
                <p:embed/>
              </p:oleObj>
            </a:graphicData>
          </a:graphic>
        </p:graphicFrame>
      </p:grpSp>
      <p:sp>
        <p:nvSpPr>
          <p:cNvPr id="22" name="Text Box 34"/>
          <p:cNvSpPr txBox="1">
            <a:spLocks noChangeArrowheads="1"/>
          </p:cNvSpPr>
          <p:nvPr/>
        </p:nvSpPr>
        <p:spPr bwMode="auto">
          <a:xfrm>
            <a:off x="3625850" y="1649413"/>
            <a:ext cx="1890713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D62A2A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rgbClr val="D62A2A"/>
                </a:solidFill>
                <a:latin typeface="Trebuchet MS"/>
                <a:cs typeface="Trebuchet MS"/>
              </a:rPr>
              <a:t>Interactions</a:t>
            </a:r>
            <a:endParaRPr lang="en-GB" sz="1600" b="1" kern="0" dirty="0">
              <a:solidFill>
                <a:srgbClr val="D62A2A"/>
              </a:solidFill>
              <a:latin typeface="Trebuchet MS"/>
              <a:cs typeface="Trebuchet MS"/>
            </a:endParaRPr>
          </a:p>
        </p:txBody>
      </p:sp>
      <p:cxnSp>
        <p:nvCxnSpPr>
          <p:cNvPr id="23" name="AutoShape 35"/>
          <p:cNvCxnSpPr>
            <a:cxnSpLocks noChangeShapeType="1"/>
          </p:cNvCxnSpPr>
          <p:nvPr/>
        </p:nvCxnSpPr>
        <p:spPr bwMode="auto">
          <a:xfrm rot="10800000" flipV="1">
            <a:off x="2316163" y="2541588"/>
            <a:ext cx="519112" cy="1020762"/>
          </a:xfrm>
          <a:prstGeom prst="curvedConnector2">
            <a:avLst/>
          </a:prstGeom>
          <a:noFill/>
          <a:ln w="25400">
            <a:solidFill>
              <a:srgbClr val="4D4D4D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24" name="AutoShape 36"/>
          <p:cNvCxnSpPr>
            <a:cxnSpLocks noChangeShapeType="1"/>
          </p:cNvCxnSpPr>
          <p:nvPr/>
        </p:nvCxnSpPr>
        <p:spPr bwMode="auto">
          <a:xfrm rot="10800000" flipV="1">
            <a:off x="2520950" y="2541588"/>
            <a:ext cx="3240088" cy="1103312"/>
          </a:xfrm>
          <a:prstGeom prst="curvedConnector2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25" name="AutoShape 37"/>
          <p:cNvCxnSpPr>
            <a:cxnSpLocks noChangeShapeType="1"/>
          </p:cNvCxnSpPr>
          <p:nvPr/>
        </p:nvCxnSpPr>
        <p:spPr bwMode="auto">
          <a:xfrm rot="10800000">
            <a:off x="2605088" y="3846513"/>
            <a:ext cx="1225550" cy="0"/>
          </a:xfrm>
          <a:prstGeom prst="straightConnector1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26" name="AutoShape 38"/>
          <p:cNvCxnSpPr>
            <a:cxnSpLocks noChangeShapeType="1"/>
          </p:cNvCxnSpPr>
          <p:nvPr/>
        </p:nvCxnSpPr>
        <p:spPr bwMode="auto">
          <a:xfrm rot="16200000" flipH="1">
            <a:off x="4119563" y="3843337"/>
            <a:ext cx="1588" cy="411163"/>
          </a:xfrm>
          <a:prstGeom prst="curvedConnector3">
            <a:avLst>
              <a:gd name="adj1" fmla="val 32800000"/>
            </a:avLst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27" name="AutoShape 39"/>
          <p:cNvCxnSpPr>
            <a:cxnSpLocks noChangeShapeType="1"/>
          </p:cNvCxnSpPr>
          <p:nvPr/>
        </p:nvCxnSpPr>
        <p:spPr bwMode="auto">
          <a:xfrm rot="10800000">
            <a:off x="4410075" y="3846513"/>
            <a:ext cx="320675" cy="0"/>
          </a:xfrm>
          <a:prstGeom prst="straightConnector1">
            <a:avLst/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28" name="AutoShape 40"/>
          <p:cNvCxnSpPr>
            <a:cxnSpLocks noChangeShapeType="1"/>
          </p:cNvCxnSpPr>
          <p:nvPr/>
        </p:nvCxnSpPr>
        <p:spPr bwMode="auto">
          <a:xfrm>
            <a:off x="3414713" y="2541588"/>
            <a:ext cx="706437" cy="1020762"/>
          </a:xfrm>
          <a:prstGeom prst="curvedConnector2">
            <a:avLst/>
          </a:prstGeom>
          <a:noFill/>
          <a:ln w="25400" cap="flat" cmpd="sng" algn="ctr">
            <a:solidFill>
              <a:srgbClr val="AE5252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29" name="AutoShape 41"/>
          <p:cNvCxnSpPr>
            <a:cxnSpLocks noChangeShapeType="1"/>
          </p:cNvCxnSpPr>
          <p:nvPr/>
        </p:nvCxnSpPr>
        <p:spPr bwMode="auto">
          <a:xfrm>
            <a:off x="3414713" y="2541588"/>
            <a:ext cx="1630362" cy="1068387"/>
          </a:xfrm>
          <a:prstGeom prst="curvedConnector2">
            <a:avLst/>
          </a:prstGeom>
          <a:noFill/>
          <a:ln w="25400">
            <a:solidFill>
              <a:srgbClr val="0000FF"/>
            </a:solidFill>
            <a:round/>
            <a:headEnd type="oval" w="med" len="med"/>
            <a:tailEnd type="oval" w="med" len="med"/>
          </a:ln>
        </p:spPr>
      </p:cxnSp>
      <p:cxnSp>
        <p:nvCxnSpPr>
          <p:cNvPr id="30" name="AutoShape 42"/>
          <p:cNvCxnSpPr>
            <a:cxnSpLocks noChangeShapeType="1"/>
          </p:cNvCxnSpPr>
          <p:nvPr/>
        </p:nvCxnSpPr>
        <p:spPr bwMode="auto">
          <a:xfrm rot="10800000" flipV="1">
            <a:off x="4121150" y="2541588"/>
            <a:ext cx="1639888" cy="1020762"/>
          </a:xfrm>
          <a:prstGeom prst="curvedConnector2">
            <a:avLst/>
          </a:prstGeom>
          <a:noFill/>
          <a:ln w="25400" cap="flat" cmpd="sng" algn="ctr">
            <a:solidFill>
              <a:srgbClr val="AE5252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31" name="AutoShape 43"/>
          <p:cNvCxnSpPr>
            <a:cxnSpLocks noChangeShapeType="1"/>
          </p:cNvCxnSpPr>
          <p:nvPr/>
        </p:nvCxnSpPr>
        <p:spPr bwMode="auto">
          <a:xfrm rot="10800000" flipV="1">
            <a:off x="5045075" y="2541588"/>
            <a:ext cx="715963" cy="1068387"/>
          </a:xfrm>
          <a:prstGeom prst="curvedConnector2">
            <a:avLst/>
          </a:prstGeom>
          <a:noFill/>
          <a:ln w="25400">
            <a:solidFill>
              <a:srgbClr val="0000FF"/>
            </a:solidFill>
            <a:round/>
            <a:headEnd type="oval" w="med" len="med"/>
            <a:tailEnd type="oval" w="med" len="med"/>
          </a:ln>
        </p:spPr>
      </p:cxnSp>
      <p:cxnSp>
        <p:nvCxnSpPr>
          <p:cNvPr id="32" name="AutoShape 44"/>
          <p:cNvCxnSpPr>
            <a:cxnSpLocks noChangeShapeType="1"/>
          </p:cNvCxnSpPr>
          <p:nvPr/>
        </p:nvCxnSpPr>
        <p:spPr bwMode="auto">
          <a:xfrm rot="5400000" flipH="1">
            <a:off x="6070601" y="2811462"/>
            <a:ext cx="1020762" cy="481013"/>
          </a:xfrm>
          <a:prstGeom prst="curvedConnector2">
            <a:avLst/>
          </a:prstGeom>
          <a:noFill/>
          <a:ln w="25400">
            <a:solidFill>
              <a:srgbClr val="253A7D"/>
            </a:solidFill>
            <a:round/>
            <a:headEnd type="oval" w="med" len="med"/>
            <a:tailEnd type="oval" w="med" len="med"/>
          </a:ln>
        </p:spPr>
      </p:cxnSp>
      <p:cxnSp>
        <p:nvCxnSpPr>
          <p:cNvPr id="33" name="AutoShape 45"/>
          <p:cNvCxnSpPr>
            <a:cxnSpLocks noChangeShapeType="1"/>
          </p:cNvCxnSpPr>
          <p:nvPr/>
        </p:nvCxnSpPr>
        <p:spPr bwMode="auto">
          <a:xfrm rot="16200000" flipH="1">
            <a:off x="6819900" y="3843338"/>
            <a:ext cx="1588" cy="411162"/>
          </a:xfrm>
          <a:prstGeom prst="curvedConnector3">
            <a:avLst>
              <a:gd name="adj1" fmla="val 32800000"/>
            </a:avLst>
          </a:prstGeom>
          <a:noFill/>
          <a:ln w="25400">
            <a:solidFill>
              <a:srgbClr val="253A7D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" name="AutoShape 46"/>
          <p:cNvCxnSpPr>
            <a:cxnSpLocks noChangeShapeType="1"/>
          </p:cNvCxnSpPr>
          <p:nvPr/>
        </p:nvCxnSpPr>
        <p:spPr bwMode="auto">
          <a:xfrm rot="16200000" flipH="1">
            <a:off x="2557463" y="3394075"/>
            <a:ext cx="2298700" cy="1162050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5" name="AutoShape 47"/>
          <p:cNvCxnSpPr>
            <a:cxnSpLocks noChangeShapeType="1"/>
          </p:cNvCxnSpPr>
          <p:nvPr/>
        </p:nvCxnSpPr>
        <p:spPr bwMode="auto">
          <a:xfrm rot="10800000" flipV="1">
            <a:off x="4578350" y="3846513"/>
            <a:ext cx="152400" cy="993775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6" name="AutoShape 48"/>
          <p:cNvCxnSpPr>
            <a:cxnSpLocks noChangeShapeType="1"/>
          </p:cNvCxnSpPr>
          <p:nvPr/>
        </p:nvCxnSpPr>
        <p:spPr bwMode="auto">
          <a:xfrm>
            <a:off x="4410075" y="3846513"/>
            <a:ext cx="168275" cy="993775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7" name="AutoShape 49"/>
          <p:cNvCxnSpPr>
            <a:cxnSpLocks noChangeShapeType="1"/>
          </p:cNvCxnSpPr>
          <p:nvPr/>
        </p:nvCxnSpPr>
        <p:spPr bwMode="auto">
          <a:xfrm rot="5400000">
            <a:off x="4294982" y="3353593"/>
            <a:ext cx="2343150" cy="1198563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sp>
        <p:nvSpPr>
          <p:cNvPr id="38" name="Text Box 50"/>
          <p:cNvSpPr txBox="1">
            <a:spLocks noChangeArrowheads="1"/>
          </p:cNvSpPr>
          <p:nvPr/>
        </p:nvSpPr>
        <p:spPr bwMode="auto">
          <a:xfrm>
            <a:off x="1557338" y="2146300"/>
            <a:ext cx="1214437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Electro-magnetic</a:t>
            </a:r>
            <a:endParaRPr lang="en-GB" sz="1400" b="1" i="1" kern="0" dirty="0">
              <a:solidFill>
                <a:srgbClr val="4D4D4D"/>
              </a:solidFill>
              <a:latin typeface="Trebuchet MS"/>
              <a:cs typeface="Trebuchet MS"/>
            </a:endParaRPr>
          </a:p>
        </p:txBody>
      </p:sp>
      <p:sp>
        <p:nvSpPr>
          <p:cNvPr id="39" name="Text Box 51"/>
          <p:cNvSpPr txBox="1">
            <a:spLocks noChangeArrowheads="1"/>
          </p:cNvSpPr>
          <p:nvPr/>
        </p:nvSpPr>
        <p:spPr bwMode="auto">
          <a:xfrm>
            <a:off x="3627438" y="2135188"/>
            <a:ext cx="1844675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kern="0" dirty="0" smtClean="0">
                <a:solidFill>
                  <a:srgbClr val="AE5252"/>
                </a:solidFill>
                <a:latin typeface="Trebuchet MS"/>
                <a:cs typeface="Trebuchet MS"/>
              </a:rPr>
              <a:t>Weak</a:t>
            </a:r>
            <a:endParaRPr lang="en-GB" sz="1400" b="1" i="1" kern="0" dirty="0">
              <a:solidFill>
                <a:srgbClr val="AE5252"/>
              </a:solidFill>
              <a:latin typeface="Trebuchet MS"/>
              <a:cs typeface="Trebuchet MS"/>
            </a:endParaRPr>
          </a:p>
        </p:txBody>
      </p:sp>
      <p:sp>
        <p:nvSpPr>
          <p:cNvPr id="40" name="Text Box 52"/>
          <p:cNvSpPr txBox="1">
            <a:spLocks noChangeArrowheads="1"/>
          </p:cNvSpPr>
          <p:nvPr/>
        </p:nvSpPr>
        <p:spPr bwMode="auto">
          <a:xfrm>
            <a:off x="5562600" y="2135188"/>
            <a:ext cx="1844675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i="1" kern="0" dirty="0" smtClean="0">
                <a:solidFill>
                  <a:srgbClr val="253A7D"/>
                </a:solidFill>
                <a:latin typeface="Trebuchet MS"/>
                <a:cs typeface="Trebuchet MS"/>
              </a:rPr>
              <a:t>Strong</a:t>
            </a:r>
            <a:endParaRPr lang="en-GB" sz="1400" b="1" i="1" kern="0" dirty="0">
              <a:solidFill>
                <a:srgbClr val="253A7D"/>
              </a:solidFill>
              <a:latin typeface="Trebuchet MS"/>
              <a:cs typeface="Trebuchet MS"/>
            </a:endParaRPr>
          </a:p>
        </p:txBody>
      </p:sp>
      <p:sp>
        <p:nvSpPr>
          <p:cNvPr id="44" name="Text Box 57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Standard Model consists of 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24 elementary matter particles and 3 forces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45" name="Text Box 58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graphicFrame>
        <p:nvGraphicFramePr>
          <p:cNvPr id="697355" name="Object 11"/>
          <p:cNvGraphicFramePr>
            <a:graphicFrameLocks noChangeAspect="1"/>
          </p:cNvGraphicFramePr>
          <p:nvPr/>
        </p:nvGraphicFramePr>
        <p:xfrm>
          <a:off x="2982913" y="2338388"/>
          <a:ext cx="277812" cy="371475"/>
        </p:xfrm>
        <a:graphic>
          <a:graphicData uri="http://schemas.openxmlformats.org/presentationml/2006/ole">
            <p:oleObj spid="_x0000_s697355" name="Equation" r:id="rId8" imgW="114300" imgH="152400" progId="Equation.DSMT4">
              <p:embed/>
            </p:oleObj>
          </a:graphicData>
        </a:graphic>
      </p:graphicFrame>
      <p:graphicFrame>
        <p:nvGraphicFramePr>
          <p:cNvPr id="697358" name="Object 14"/>
          <p:cNvGraphicFramePr>
            <a:graphicFrameLocks noChangeAspect="1"/>
          </p:cNvGraphicFramePr>
          <p:nvPr/>
        </p:nvGraphicFramePr>
        <p:xfrm>
          <a:off x="6778059" y="3627438"/>
          <a:ext cx="339725" cy="431800"/>
        </p:xfrm>
        <a:graphic>
          <a:graphicData uri="http://schemas.openxmlformats.org/presentationml/2006/ole">
            <p:oleObj spid="_x0000_s697358" name="Equation" r:id="rId9" imgW="139700" imgH="177800" progId="Equation.DSMT4">
              <p:embed/>
            </p:oleObj>
          </a:graphicData>
        </a:graphic>
      </p:graphicFrame>
      <p:graphicFrame>
        <p:nvGraphicFramePr>
          <p:cNvPr id="697359" name="Object 15"/>
          <p:cNvGraphicFramePr>
            <a:graphicFrameLocks noChangeAspect="1"/>
          </p:cNvGraphicFramePr>
          <p:nvPr/>
        </p:nvGraphicFramePr>
        <p:xfrm>
          <a:off x="6546850" y="3727450"/>
          <a:ext cx="298450" cy="204788"/>
        </p:xfrm>
        <a:graphic>
          <a:graphicData uri="http://schemas.openxmlformats.org/presentationml/2006/ole">
            <p:oleObj spid="_x0000_s697359" name="Equation" r:id="rId10" imgW="241300" imgH="1651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8" grpId="0"/>
      <p:bldP spid="39" grpId="0"/>
      <p:bldP spid="4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hgg-event-cm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062108" y="0"/>
            <a:ext cx="7015092" cy="6566990"/>
          </a:xfrm>
          <a:prstGeom prst="rect">
            <a:avLst/>
          </a:prstGeom>
          <a:effectLst>
            <a:outerShdw blurRad="266700" dist="38100" dir="2700000">
              <a:srgbClr val="000000">
                <a:alpha val="18000"/>
              </a:srgbClr>
            </a:outerShdw>
          </a:effectLst>
        </p:spPr>
      </p:pic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1058336" y="76200"/>
            <a:ext cx="7018864" cy="835359"/>
          </a:xfrm>
          <a:prstGeom prst="rect">
            <a:avLst/>
          </a:prstGeom>
          <a:solidFill>
            <a:schemeClr val="bg1">
              <a:alpha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1872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  <a:sym typeface="Wingdings"/>
              </a:rPr>
              <a:t>gg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ymbol" charset="2"/>
              <a:ea typeface="Calibri" charset="0"/>
              <a:cs typeface="Symbol" charset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58336" y="6234840"/>
            <a:ext cx="2638300" cy="334313"/>
          </a:xfrm>
          <a:prstGeom prst="rect">
            <a:avLst/>
          </a:prstGeom>
          <a:solidFill>
            <a:srgbClr val="FFFFFF">
              <a:alpha val="85000"/>
            </a:srgbClr>
          </a:solidFill>
        </p:spPr>
        <p:txBody>
          <a:bodyPr wrap="none" bIns="72000" rtlCol="0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Simulated </a:t>
            </a:r>
            <a:r>
              <a:rPr lang="en-GB" sz="1400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400" i="1" dirty="0" err="1" smtClean="0">
                <a:solidFill>
                  <a:prstClr val="black"/>
                </a:solidFill>
                <a:latin typeface="Symbol" charset="2"/>
                <a:cs typeface="Symbol" charset="2"/>
                <a:sym typeface="Wingdings"/>
              </a:rPr>
              <a:t>gg</a:t>
            </a:r>
            <a:r>
              <a:rPr lang="en-US" sz="1400" i="1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event (CMS)</a:t>
            </a:r>
            <a:endParaRPr lang="en-GB" sz="14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gg</a:t>
            </a:r>
            <a:r>
              <a:rPr lang="en-US" sz="2800" b="1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 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:</a:t>
            </a:r>
            <a:r>
              <a:rPr lang="en-US" sz="2800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 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clean discovery channel for light Higgs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× BR (115 / 140 GeV | √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=7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TeV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)  ≈ 48 / 28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fb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88666" y="1460956"/>
            <a:ext cx="245533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arXiv:1202.1414, CMS-PAS-HIG-12-001</a:t>
            </a:r>
          </a:p>
        </p:txBody>
      </p:sp>
      <p:pic>
        <p:nvPicPr>
          <p:cNvPr id="15" name="Picture 14" descr="databkgoverlaycombca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797425" y="1965544"/>
            <a:ext cx="3965575" cy="3825656"/>
          </a:xfrm>
          <a:prstGeom prst="rect">
            <a:avLst/>
          </a:prstGeom>
        </p:spPr>
      </p:pic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Signal selection: need excellent photon energy resolution, and efficient &amp; pure photon identification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15407" y="3276600"/>
            <a:ext cx="2142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D00209"/>
                </a:solidFill>
                <a:latin typeface="Trebuchet MS"/>
                <a:cs typeface="Trebuchet MS"/>
              </a:rPr>
              <a:t>CMS uses heavy-BDT relying analysis including photon energy and resolution regression algorithms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41395" y="5715000"/>
            <a:ext cx="84924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Both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exps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. classify events according to resolution and topology in ML fit 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20" name="Picture 1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9850" y="2146302"/>
            <a:ext cx="4502150" cy="351755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990600" y="4107597"/>
            <a:ext cx="609600" cy="38820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ll-to-gamga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914400" y="3968944"/>
            <a:ext cx="2438400" cy="60566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59366" y="3767668"/>
            <a:ext cx="175308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Irreducible </a:t>
            </a:r>
            <a:r>
              <a:rPr lang="en-GB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gg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background</a:t>
            </a:r>
            <a:endParaRPr lang="en-GB" sz="105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gg</a:t>
            </a:r>
            <a:r>
              <a:rPr lang="en-US" sz="2800" b="1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 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:</a:t>
            </a:r>
            <a:r>
              <a:rPr lang="en-US" sz="2800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 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clean discovery channel for light Higgs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× BR (115 / 140 GeV | √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=7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TeV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)  ≈ 48 / 28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fb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41817" y="5475817"/>
            <a:ext cx="849249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Data excesses around 125 GeV seen in both experiments; large look elsewhere effect because of good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diphoton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mass resolution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688666" y="1460956"/>
            <a:ext cx="245533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arXiv:1202.1414, CMS-PAS-HIG-12-001</a:t>
            </a:r>
          </a:p>
        </p:txBody>
      </p:sp>
      <p:cxnSp>
        <p:nvCxnSpPr>
          <p:cNvPr id="38" name="Straight Connector 37"/>
          <p:cNvCxnSpPr/>
          <p:nvPr/>
        </p:nvCxnSpPr>
        <p:spPr>
          <a:xfrm flipV="1">
            <a:off x="5095075" y="4582453"/>
            <a:ext cx="3882222" cy="35"/>
          </a:xfrm>
          <a:prstGeom prst="line">
            <a:avLst/>
          </a:prstGeom>
          <a:ln w="12700" cap="flat" cmpd="sng" algn="ctr">
            <a:solidFill>
              <a:srgbClr val="D00209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LimitSMRelFreqCompare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r="7707"/>
              <a:stretch>
                <a:fillRect/>
              </a:stretch>
            </p:blipFill>
          </mc:Choice>
          <mc:Fallback>
            <p:blipFill>
              <a:blip r:embed="rId3"/>
              <a:srcRect r="7707"/>
              <a:stretch>
                <a:fillRect/>
              </a:stretch>
            </p:blipFill>
          </mc:Fallback>
        </mc:AlternateContent>
        <p:spPr>
          <a:xfrm>
            <a:off x="4545679" y="1936749"/>
            <a:ext cx="4522121" cy="3292415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6586339" y="2898444"/>
            <a:ext cx="8156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2.9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local </a:t>
            </a:r>
            <a:r>
              <a:rPr lang="en-GB" sz="11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p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-value</a:t>
            </a:r>
          </a:p>
        </p:txBody>
      </p:sp>
      <p:pic>
        <p:nvPicPr>
          <p:cNvPr id="41" name="Picture 4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r="91917"/>
              <a:stretch>
                <a:fillRect/>
              </a:stretch>
            </p:blipFill>
          </mc:Choice>
          <mc:Fallback>
            <p:blipFill>
              <a:blip r:embed="rId5"/>
              <a:srcRect r="91917"/>
              <a:stretch>
                <a:fillRect/>
              </a:stretch>
            </p:blipFill>
          </mc:Fallback>
        </mc:AlternateContent>
        <p:spPr>
          <a:xfrm>
            <a:off x="76200" y="2020301"/>
            <a:ext cx="397964" cy="3334514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8975862" y="4183922"/>
            <a:ext cx="115221" cy="3115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3" name="Straight Arrow Connector 42"/>
          <p:cNvCxnSpPr/>
          <p:nvPr/>
        </p:nvCxnSpPr>
        <p:spPr>
          <a:xfrm rot="5400000">
            <a:off x="5551290" y="3957813"/>
            <a:ext cx="1900769" cy="1588"/>
          </a:xfrm>
          <a:prstGeom prst="straightConnector1">
            <a:avLst/>
          </a:prstGeom>
          <a:ln w="12700" cap="flat" cmpd="sng" algn="ctr">
            <a:solidFill>
              <a:srgbClr val="D0020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4" name="Picture 4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l="11257"/>
              <a:stretch>
                <a:fillRect/>
              </a:stretch>
            </p:blipFill>
          </mc:Choice>
          <mc:Fallback>
            <p:blipFill>
              <a:blip r:embed="rId7"/>
              <a:srcRect l="11257"/>
              <a:stretch>
                <a:fillRect/>
              </a:stretch>
            </p:blipFill>
          </mc:Fallback>
        </mc:AlternateContent>
        <p:spPr>
          <a:xfrm>
            <a:off x="433916" y="2106104"/>
            <a:ext cx="4138084" cy="3347175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2264834" y="3578927"/>
            <a:ext cx="13165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2.8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local </a:t>
            </a:r>
            <a:r>
              <a:rPr lang="en-GB" sz="11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p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-value (1.5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global)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 rot="16200000" flipH="1">
            <a:off x="1615017" y="4374795"/>
            <a:ext cx="1087964" cy="1"/>
          </a:xfrm>
          <a:prstGeom prst="straightConnector1">
            <a:avLst/>
          </a:prstGeom>
          <a:ln w="12700" cap="flat" cmpd="sng" algn="ctr">
            <a:solidFill>
              <a:srgbClr val="D0020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Signal selection: need excellent photon energy resolution, and efficient &amp; pure photon identification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*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2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+ 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2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: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“golden channel”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× BR (120 / 140 / 200 GeV | √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=7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TeV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)  ≈ 1.3 / 4.2 / 6.8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fb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88666" y="1460956"/>
            <a:ext cx="245533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arXiv</a:t>
            </a:r>
            <a:r>
              <a:rPr lang="en-US" sz="800" b="1" kern="0" dirty="0" smtClean="0">
                <a:solidFill>
                  <a:srgbClr val="FFFFFF"/>
                </a:solidFill>
              </a:rPr>
              <a:t>:1202.1415, CMS arXiv:1202.1997</a:t>
            </a: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17100" y="2219842"/>
            <a:ext cx="3971739" cy="381062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43000" y="4098781"/>
            <a:ext cx="838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2.1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local </a:t>
            </a:r>
            <a:r>
              <a:rPr lang="en-GB" sz="11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p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-value</a:t>
            </a:r>
          </a:p>
        </p:txBody>
      </p:sp>
      <p:pic>
        <p:nvPicPr>
          <p:cNvPr id="15" name="Picture 14" descr="InvariantMass_Zoo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343400" y="2133299"/>
            <a:ext cx="4428644" cy="4054393"/>
          </a:xfrm>
          <a:prstGeom prst="rect">
            <a:avLst/>
          </a:prstGeom>
        </p:spPr>
      </p:pic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89635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Signal selection: precisely reconstruct mass of Higgs from 4 leptons, exploit on-shell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Z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mass constraint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endParaRPr lang="en-US" sz="1400" b="1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04800" y="2198412"/>
            <a:ext cx="3597771" cy="34518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*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2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+ 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2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: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“golden channel”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× BR (120 / 140 / 200 GeV | √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=7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TeV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)  ≈ 1.3 / 4.2 / 6.8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fb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89635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Signal selection: precisely reconstruct mass of Higgs from 4 leptons, exploit on-shell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Z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mass constraint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endParaRPr lang="en-US" sz="1400" b="1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88666" y="1460956"/>
            <a:ext cx="245533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arXiv:1109.5945, CMS-PAS-HIG-11-015 </a:t>
            </a:r>
          </a:p>
        </p:txBody>
      </p:sp>
      <p:pic>
        <p:nvPicPr>
          <p:cNvPr id="9" name="Picture 8" descr="UpperLimit_110_160_CL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962400" y="2088381"/>
            <a:ext cx="4898461" cy="379098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41817" y="5715000"/>
            <a:ext cx="71733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Non-concluding low-mass excesses; accidental coincidence in ALTAS ? 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24400" y="4698252"/>
            <a:ext cx="358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Excluded: </a:t>
            </a:r>
          </a:p>
          <a:p>
            <a:r>
              <a:rPr lang="en-US" sz="12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200" i="1" baseline="-25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H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= 134—158, 180—305, 340—465 GeV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4915" y="4698252"/>
            <a:ext cx="2667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Excluded: </a:t>
            </a:r>
          </a:p>
          <a:p>
            <a:r>
              <a:rPr lang="en-US" sz="12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200" i="1" baseline="-25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H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= 134—156, 182~415 GeV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WW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*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2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+ 2</a:t>
            </a:r>
            <a:r>
              <a:rPr lang="en-US" sz="2800" b="1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n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:</a:t>
            </a:r>
            <a:r>
              <a:rPr lang="en-US" sz="2800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not clean, but abundant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× BR (120 / 165 / 200 GeV | √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=7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TeV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)  ≈ 120 / 400 / 200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fb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53200" y="1460956"/>
            <a:ext cx="2590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ATLAS-CONF-2012-012, CMS arXiv:1202.1489</a:t>
            </a:r>
          </a:p>
        </p:txBody>
      </p:sp>
      <p:pic>
        <p:nvPicPr>
          <p:cNvPr id="15" name="Picture 1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1992" r="3030"/>
              <a:stretch>
                <a:fillRect/>
              </a:stretch>
            </p:blipFill>
          </mc:Choice>
          <mc:Fallback>
            <p:blipFill>
              <a:blip r:embed="rId3"/>
              <a:srcRect l="1992" r="3030"/>
              <a:stretch>
                <a:fillRect/>
              </a:stretch>
            </p:blipFill>
          </mc:Fallback>
        </mc:AlternateContent>
        <p:spPr>
          <a:xfrm>
            <a:off x="76199" y="2121517"/>
            <a:ext cx="4792134" cy="3621733"/>
          </a:xfrm>
          <a:prstGeom prst="rect">
            <a:avLst/>
          </a:prstGeom>
        </p:spPr>
      </p:pic>
      <p:pic>
        <p:nvPicPr>
          <p:cNvPr id="16" name="Picture 15" descr="histo_mva_130_0j_of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922879" y="1991783"/>
            <a:ext cx="3772521" cy="3951817"/>
          </a:xfrm>
          <a:prstGeom prst="rect">
            <a:avLst/>
          </a:prstGeom>
        </p:spPr>
      </p:pic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89635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Signal selection: reconstruct transverse Higgs mass, exploit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W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lang="en-US" sz="14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polarisation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(leptons emitted in same dir.)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41817" y="5715000"/>
            <a:ext cx="71733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Insufficient sensitivity at low mass, no overall sign of excess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715000" y="3362980"/>
            <a:ext cx="1235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MVA-based analysis by CMS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93234" y="3362980"/>
            <a:ext cx="14689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Cut-based </a:t>
            </a:r>
          </a:p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analysis by ATLAS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WW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*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2</a:t>
            </a:r>
            <a:r>
              <a:rPr lang="en-US" sz="2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</a:t>
            </a:r>
            <a:r>
              <a:rPr lang="en-US" sz="2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+ 2</a:t>
            </a:r>
            <a:r>
              <a:rPr lang="en-US" sz="2800" b="1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n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:</a:t>
            </a:r>
            <a:r>
              <a:rPr lang="en-US" sz="2800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not clean, but abundant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× BR (120 / 165 / 200 GeV | √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=7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TeV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)  ≈ 120 / 400 / 200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fb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19" name="Picture 18" descr="limits_nj_shape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193118" y="2107783"/>
            <a:ext cx="4919133" cy="353101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41817" y="5715000"/>
            <a:ext cx="71733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Insufficient sensitivity at low mass, no overall sign of excess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8" name="Picture 1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4011" r="8253"/>
              <a:stretch>
                <a:fillRect/>
              </a:stretch>
            </p:blipFill>
          </mc:Choice>
          <mc:Fallback>
            <p:blipFill>
              <a:blip r:embed="rId5"/>
              <a:srcRect l="4011" r="8253"/>
              <a:stretch>
                <a:fillRect/>
              </a:stretch>
            </p:blipFill>
          </mc:Fallback>
        </mc:AlternateContent>
        <p:spPr>
          <a:xfrm>
            <a:off x="88898" y="2227587"/>
            <a:ext cx="4028019" cy="332790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17549" y="4419600"/>
            <a:ext cx="2743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Excluded: </a:t>
            </a:r>
          </a:p>
          <a:p>
            <a:r>
              <a:rPr lang="en-US" sz="12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200" i="1" baseline="-25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H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= 130—260 GeV 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89635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Signal selection: reconstruct transverse Higgs mass, exploit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W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</a:t>
            </a:r>
            <a:r>
              <a:rPr lang="en-US" sz="14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polarisation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(leptons emitted in same dir.)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086600" y="4419600"/>
            <a:ext cx="182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Excluded: </a:t>
            </a:r>
          </a:p>
          <a:p>
            <a:r>
              <a:rPr lang="en-US" sz="12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200" i="1" baseline="-25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H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= 129—270 GeV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53200" y="1460956"/>
            <a:ext cx="2590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ATLAS-CONF-2012-012, CMS arXiv:1202.1489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channels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(status: Lepton-Photon 2011)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At high mass also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WW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llqq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</a:t>
            </a:r>
            <a:r>
              <a:rPr lang="en-US" sz="20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channels contribute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96200" y="1460956"/>
            <a:ext cx="1447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ATLAS-CONF-2012-019</a:t>
            </a: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1295400" cy="95628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Individual channels sensitivities in one plot</a:t>
            </a:r>
            <a:endParaRPr lang="en-US" sz="1400" b="1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pic>
        <p:nvPicPr>
          <p:cNvPr id="8" name="Picture 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61532" y="1720850"/>
            <a:ext cx="7378700" cy="437256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rot="16200000" flipV="1">
            <a:off x="1452827" y="3664744"/>
            <a:ext cx="3429000" cy="1"/>
          </a:xfrm>
          <a:prstGeom prst="line">
            <a:avLst/>
          </a:prstGeom>
          <a:ln w="12700" cap="flat" cmpd="sng" algn="ctr">
            <a:solidFill>
              <a:srgbClr val="D00209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236000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channels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(status: Lepton-Photon 2011)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At high mass also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WW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llqq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</a:t>
            </a:r>
            <a:r>
              <a:rPr lang="en-US" sz="20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channels contribute</a:t>
            </a: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All results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 [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gg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ZZ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WW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tt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bb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] combined. Left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: ATLAS — low mass region, right: CMS — all 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masses</a:t>
            </a:r>
            <a:endParaRPr lang="en-US" sz="1400" b="1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05600" y="1460956"/>
            <a:ext cx="24383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ATLAS-CONF-2011-135, CMS-PAS-HIG-11-022</a:t>
            </a:r>
          </a:p>
        </p:txBody>
      </p:sp>
      <p:pic>
        <p:nvPicPr>
          <p:cNvPr id="15" name="Picture 14" descr="cls_comb_zoo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000954" y="2163673"/>
            <a:ext cx="5143046" cy="347512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029200" y="4881454"/>
            <a:ext cx="3462359" cy="228288"/>
          </a:xfrm>
          <a:prstGeom prst="rect">
            <a:avLst/>
          </a:prstGeom>
          <a:solidFill>
            <a:srgbClr val="FFFFFF">
              <a:alpha val="85000"/>
            </a:srgbClr>
          </a:solidFill>
        </p:spPr>
        <p:txBody>
          <a:bodyPr wrap="square" lIns="0" tIns="21600" rIns="0" bIns="21600">
            <a:spAutoFit/>
          </a:bodyPr>
          <a:lstStyle/>
          <a:p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Excluded: </a:t>
            </a:r>
            <a:r>
              <a:rPr lang="en-US" sz="12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200" i="1" baseline="-25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H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= 127—600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(118—543 exp.) 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GeV</a:t>
            </a:r>
          </a:p>
        </p:txBody>
      </p:sp>
      <p:pic>
        <p:nvPicPr>
          <p:cNvPr id="13" name="Picture 1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3835" t="3054" r="8166" b="4353"/>
              <a:stretch>
                <a:fillRect/>
              </a:stretch>
            </p:blipFill>
          </mc:Choice>
          <mc:Fallback>
            <p:blipFill>
              <a:blip r:embed="rId5"/>
              <a:srcRect l="3835" t="3054" r="8166" b="4353"/>
              <a:stretch>
                <a:fillRect/>
              </a:stretch>
            </p:blipFill>
          </mc:Fallback>
        </mc:AlternateContent>
        <p:spPr>
          <a:xfrm>
            <a:off x="119248" y="2271292"/>
            <a:ext cx="4370917" cy="333375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735350" y="4663304"/>
            <a:ext cx="9410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Excluded: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11549" y="4881454"/>
            <a:ext cx="3189405" cy="228288"/>
          </a:xfrm>
          <a:prstGeom prst="rect">
            <a:avLst/>
          </a:prstGeom>
          <a:solidFill>
            <a:srgbClr val="FFFFFF"/>
          </a:solidFill>
        </p:spPr>
        <p:txBody>
          <a:bodyPr wrap="square" lIns="0" tIns="21600" rIns="0" bIns="21600">
            <a:spAutoFit/>
          </a:bodyPr>
          <a:lstStyle/>
          <a:p>
            <a:r>
              <a:rPr lang="en-US" sz="1200" i="1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200" i="1" baseline="-25000" dirty="0" err="1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H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= 110~122.5, 129—539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(120—555 exp.) </a:t>
            </a:r>
            <a:r>
              <a:rPr lang="en-US" sz="12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GeV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52400" y="5715000"/>
            <a:ext cx="84162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Both experiments see a &gt;2</a:t>
            </a:r>
            <a:r>
              <a:rPr lang="en-US" sz="1600" dirty="0" smtClean="0">
                <a:solidFill>
                  <a:srgbClr val="D00209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 combined excess at 123~127 GeV …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29400" y="3074313"/>
            <a:ext cx="15670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3.1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local </a:t>
            </a:r>
            <a:r>
              <a:rPr lang="en-GB" sz="11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p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-value</a:t>
            </a:r>
          </a:p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(1.5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global)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08041" y="3363383"/>
            <a:ext cx="18591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2.5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local </a:t>
            </a:r>
            <a:r>
              <a:rPr lang="en-GB" sz="11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p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-value</a:t>
            </a:r>
          </a:p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(2.9</a:t>
            </a:r>
            <a:r>
              <a:rPr lang="en-GB" sz="1100" dirty="0" smtClean="0">
                <a:solidFill>
                  <a:srgbClr val="D00209"/>
                </a:solidFill>
                <a:latin typeface="Symbol" charset="2"/>
                <a:cs typeface="Symbol" charset="2"/>
              </a:rPr>
              <a:t>s</a:t>
            </a:r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 expected </a:t>
            </a:r>
          </a:p>
          <a:p>
            <a:r>
              <a:rPr lang="en-GB" sz="1100" dirty="0" smtClean="0">
                <a:solidFill>
                  <a:srgbClr val="D00209"/>
                </a:solidFill>
                <a:latin typeface="Trebuchet MS"/>
                <a:cs typeface="Trebuchet MS"/>
              </a:rPr>
              <a:t>– if 124 GeV Higgs !)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channels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(status: Lepton-Photon 2011)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At high mass also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WW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llqq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</a:t>
            </a:r>
            <a:r>
              <a:rPr lang="en-US" sz="20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channels contribute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05600" y="1460956"/>
            <a:ext cx="24383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ATLAS-CONF-2011-135, CMS-PAS-HIG-11-022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52400" y="5715000"/>
            <a:ext cx="8915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Size of excess would be expected in presence of Higgs; single-channel excess only in CMS data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22" name="Picture 2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02816" y="2057400"/>
            <a:ext cx="3835784" cy="3646363"/>
          </a:xfrm>
          <a:prstGeom prst="rect">
            <a:avLst/>
          </a:prstGeom>
        </p:spPr>
      </p:pic>
      <p:pic>
        <p:nvPicPr>
          <p:cNvPr id="25" name="Picture 24" descr="pvala_all_zoo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872900" y="2060765"/>
            <a:ext cx="5194900" cy="3510165"/>
          </a:xfrm>
          <a:prstGeom prst="rect">
            <a:avLst/>
          </a:prstGeom>
        </p:spPr>
      </p:pic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73152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Comparing local </a:t>
            </a:r>
            <a:r>
              <a:rPr lang="en-US" sz="14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p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-values for no-Higgs hypothesis versus Higgs mass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1466850" y="1673225"/>
            <a:ext cx="6165850" cy="4230688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6" name="Oval 12"/>
          <p:cNvSpPr>
            <a:spLocks noChangeArrowheads="1"/>
          </p:cNvSpPr>
          <p:nvPr/>
        </p:nvSpPr>
        <p:spPr bwMode="auto">
          <a:xfrm>
            <a:off x="3830638" y="3585303"/>
            <a:ext cx="579437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3844925" y="3619500"/>
          <a:ext cx="579438" cy="412750"/>
        </p:xfrm>
        <a:graphic>
          <a:graphicData uri="http://schemas.openxmlformats.org/presentationml/2006/ole">
            <p:oleObj spid="_x0000_s547842" name="Equation" r:id="rId3" imgW="266400" imgH="190440" progId="Equation.DSMT4">
              <p:embed/>
            </p:oleObj>
          </a:graphicData>
        </a:graphic>
      </p:graphicFrame>
      <p:sp>
        <p:nvSpPr>
          <p:cNvPr id="8" name="Oval 14"/>
          <p:cNvSpPr>
            <a:spLocks noChangeArrowheads="1"/>
          </p:cNvSpPr>
          <p:nvPr/>
        </p:nvSpPr>
        <p:spPr bwMode="auto">
          <a:xfrm>
            <a:off x="2025650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Oval 15"/>
          <p:cNvSpPr>
            <a:spLocks noChangeArrowheads="1"/>
          </p:cNvSpPr>
          <p:nvPr/>
        </p:nvSpPr>
        <p:spPr bwMode="auto">
          <a:xfrm>
            <a:off x="4730750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0" name="Oval 16"/>
          <p:cNvSpPr>
            <a:spLocks noChangeArrowheads="1"/>
          </p:cNvSpPr>
          <p:nvPr/>
        </p:nvSpPr>
        <p:spPr bwMode="auto">
          <a:xfrm>
            <a:off x="6530975" y="3585303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1" name="Oval 17"/>
          <p:cNvSpPr>
            <a:spLocks noChangeArrowheads="1"/>
          </p:cNvSpPr>
          <p:nvPr/>
        </p:nvSpPr>
        <p:spPr bwMode="auto">
          <a:xfrm>
            <a:off x="5761038" y="2280378"/>
            <a:ext cx="579437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2" name="Oval 18"/>
          <p:cNvSpPr>
            <a:spLocks noChangeArrowheads="1"/>
          </p:cNvSpPr>
          <p:nvPr/>
        </p:nvSpPr>
        <p:spPr bwMode="auto">
          <a:xfrm>
            <a:off x="2835275" y="2280378"/>
            <a:ext cx="579438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4" name="Object 4"/>
          <p:cNvGraphicFramePr>
            <a:graphicFrameLocks noChangeAspect="1"/>
          </p:cNvGraphicFramePr>
          <p:nvPr/>
        </p:nvGraphicFramePr>
        <p:xfrm>
          <a:off x="5895975" y="2347913"/>
          <a:ext cx="339725" cy="433387"/>
        </p:xfrm>
        <a:graphic>
          <a:graphicData uri="http://schemas.openxmlformats.org/presentationml/2006/ole">
            <p:oleObj spid="_x0000_s547844" name="Equation" r:id="rId4" imgW="139680" imgH="177480" progId="Equation.DSMT4">
              <p:embed/>
            </p:oleObj>
          </a:graphicData>
        </a:graphic>
      </p:graphicFrame>
      <p:graphicFrame>
        <p:nvGraphicFramePr>
          <p:cNvPr id="15" name="Object 5"/>
          <p:cNvGraphicFramePr>
            <a:graphicFrameLocks noChangeAspect="1"/>
          </p:cNvGraphicFramePr>
          <p:nvPr/>
        </p:nvGraphicFramePr>
        <p:xfrm>
          <a:off x="2160588" y="3668713"/>
          <a:ext cx="339725" cy="401637"/>
        </p:xfrm>
        <a:graphic>
          <a:graphicData uri="http://schemas.openxmlformats.org/presentationml/2006/ole">
            <p:oleObj spid="_x0000_s547845" name="Equation" r:id="rId5" imgW="139700" imgH="165100" progId="Equation.DSMT4">
              <p:embed/>
            </p:oleObj>
          </a:graphicData>
        </a:graphic>
      </p:graphicFrame>
      <p:graphicFrame>
        <p:nvGraphicFramePr>
          <p:cNvPr id="17" name="Object 7"/>
          <p:cNvGraphicFramePr>
            <a:graphicFrameLocks noChangeAspect="1"/>
          </p:cNvGraphicFramePr>
          <p:nvPr/>
        </p:nvGraphicFramePr>
        <p:xfrm>
          <a:off x="6787847" y="3627438"/>
          <a:ext cx="339725" cy="431800"/>
        </p:xfrm>
        <a:graphic>
          <a:graphicData uri="http://schemas.openxmlformats.org/presentationml/2006/ole">
            <p:oleObj spid="_x0000_s547846" name="Equation" r:id="rId6" imgW="139700" imgH="177800" progId="Equation.DSMT4">
              <p:embed/>
            </p:oleObj>
          </a:graphicData>
        </a:graphic>
      </p:graphicFrame>
      <p:sp>
        <p:nvSpPr>
          <p:cNvPr id="18" name="Oval 24"/>
          <p:cNvSpPr>
            <a:spLocks noChangeArrowheads="1"/>
          </p:cNvSpPr>
          <p:nvPr/>
        </p:nvSpPr>
        <p:spPr bwMode="auto">
          <a:xfrm>
            <a:off x="4287838" y="4863241"/>
            <a:ext cx="579437" cy="522418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9" name="Oval 25"/>
          <p:cNvSpPr>
            <a:spLocks noChangeArrowheads="1"/>
          </p:cNvSpPr>
          <p:nvPr/>
        </p:nvSpPr>
        <p:spPr bwMode="auto">
          <a:xfrm>
            <a:off x="4287838" y="4866416"/>
            <a:ext cx="579437" cy="522418"/>
          </a:xfrm>
          <a:prstGeom prst="ellipse">
            <a:avLst/>
          </a:prstGeom>
          <a:solidFill>
            <a:srgbClr val="FFFF00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20" name="Object 8"/>
          <p:cNvGraphicFramePr>
            <a:graphicFrameLocks noChangeAspect="1"/>
          </p:cNvGraphicFramePr>
          <p:nvPr/>
        </p:nvGraphicFramePr>
        <p:xfrm>
          <a:off x="4352925" y="4903788"/>
          <a:ext cx="461963" cy="409575"/>
        </p:xfrm>
        <a:graphic>
          <a:graphicData uri="http://schemas.openxmlformats.org/presentationml/2006/ole">
            <p:oleObj spid="_x0000_s547847" name="Equation" r:id="rId7" imgW="215640" imgH="190440" progId="Equation.DSMT4">
              <p:embed/>
            </p:oleObj>
          </a:graphicData>
        </a:graphic>
      </p:graphicFrame>
      <p:cxnSp>
        <p:nvCxnSpPr>
          <p:cNvPr id="22" name="AutoShape 29"/>
          <p:cNvCxnSpPr>
            <a:cxnSpLocks noChangeShapeType="1"/>
          </p:cNvCxnSpPr>
          <p:nvPr/>
        </p:nvCxnSpPr>
        <p:spPr bwMode="auto">
          <a:xfrm rot="10800000" flipV="1">
            <a:off x="2520950" y="2541588"/>
            <a:ext cx="3240088" cy="1103312"/>
          </a:xfrm>
          <a:prstGeom prst="curvedConnector2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23" name="AutoShape 30"/>
          <p:cNvCxnSpPr>
            <a:cxnSpLocks noChangeShapeType="1"/>
          </p:cNvCxnSpPr>
          <p:nvPr/>
        </p:nvCxnSpPr>
        <p:spPr bwMode="auto">
          <a:xfrm rot="10800000">
            <a:off x="2605088" y="3846513"/>
            <a:ext cx="1225550" cy="0"/>
          </a:xfrm>
          <a:prstGeom prst="straightConnector1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24" name="AutoShape 31"/>
          <p:cNvCxnSpPr>
            <a:cxnSpLocks noChangeShapeType="1"/>
          </p:cNvCxnSpPr>
          <p:nvPr/>
        </p:nvCxnSpPr>
        <p:spPr bwMode="auto">
          <a:xfrm rot="16200000" flipH="1">
            <a:off x="4119563" y="3843337"/>
            <a:ext cx="1588" cy="411163"/>
          </a:xfrm>
          <a:prstGeom prst="curvedConnector3">
            <a:avLst>
              <a:gd name="adj1" fmla="val 32800000"/>
            </a:avLst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25" name="AutoShape 32"/>
          <p:cNvCxnSpPr>
            <a:cxnSpLocks noChangeShapeType="1"/>
          </p:cNvCxnSpPr>
          <p:nvPr/>
        </p:nvCxnSpPr>
        <p:spPr bwMode="auto">
          <a:xfrm rot="10800000">
            <a:off x="4410075" y="3846513"/>
            <a:ext cx="320675" cy="0"/>
          </a:xfrm>
          <a:prstGeom prst="straightConnector1">
            <a:avLst/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30" name="AutoShape 37"/>
          <p:cNvCxnSpPr>
            <a:cxnSpLocks noChangeShapeType="1"/>
          </p:cNvCxnSpPr>
          <p:nvPr/>
        </p:nvCxnSpPr>
        <p:spPr bwMode="auto">
          <a:xfrm rot="5400000" flipH="1">
            <a:off x="6070601" y="2811462"/>
            <a:ext cx="1020762" cy="481013"/>
          </a:xfrm>
          <a:prstGeom prst="curvedConnector2">
            <a:avLst/>
          </a:prstGeom>
          <a:noFill/>
          <a:ln w="25400">
            <a:solidFill>
              <a:srgbClr val="253A7D"/>
            </a:solidFill>
            <a:round/>
            <a:headEnd type="oval" w="med" len="med"/>
            <a:tailEnd type="oval" w="med" len="med"/>
          </a:ln>
        </p:spPr>
      </p:cxnSp>
      <p:cxnSp>
        <p:nvCxnSpPr>
          <p:cNvPr id="31" name="AutoShape 38"/>
          <p:cNvCxnSpPr>
            <a:cxnSpLocks noChangeShapeType="1"/>
          </p:cNvCxnSpPr>
          <p:nvPr/>
        </p:nvCxnSpPr>
        <p:spPr bwMode="auto">
          <a:xfrm rot="16200000" flipH="1">
            <a:off x="6819900" y="3843338"/>
            <a:ext cx="1588" cy="411162"/>
          </a:xfrm>
          <a:prstGeom prst="curvedConnector3">
            <a:avLst>
              <a:gd name="adj1" fmla="val 32800000"/>
            </a:avLst>
          </a:prstGeom>
          <a:noFill/>
          <a:ln w="25400">
            <a:solidFill>
              <a:srgbClr val="253A7D"/>
            </a:solidFill>
            <a:round/>
            <a:headEnd type="oval" w="med" len="med"/>
            <a:tailEnd type="oval" w="med" len="med"/>
          </a:ln>
        </p:spPr>
      </p:cxnSp>
      <p:cxnSp>
        <p:nvCxnSpPr>
          <p:cNvPr id="32" name="AutoShape 39"/>
          <p:cNvCxnSpPr>
            <a:cxnSpLocks noChangeShapeType="1"/>
          </p:cNvCxnSpPr>
          <p:nvPr/>
        </p:nvCxnSpPr>
        <p:spPr bwMode="auto">
          <a:xfrm rot="16200000" flipH="1">
            <a:off x="2557463" y="3394075"/>
            <a:ext cx="2298700" cy="1162050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3" name="AutoShape 40"/>
          <p:cNvCxnSpPr>
            <a:cxnSpLocks noChangeShapeType="1"/>
          </p:cNvCxnSpPr>
          <p:nvPr/>
        </p:nvCxnSpPr>
        <p:spPr bwMode="auto">
          <a:xfrm rot="10800000" flipV="1">
            <a:off x="4578350" y="3846513"/>
            <a:ext cx="152400" cy="993775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" name="AutoShape 41"/>
          <p:cNvCxnSpPr>
            <a:cxnSpLocks noChangeShapeType="1"/>
          </p:cNvCxnSpPr>
          <p:nvPr/>
        </p:nvCxnSpPr>
        <p:spPr bwMode="auto">
          <a:xfrm>
            <a:off x="4410075" y="3846513"/>
            <a:ext cx="168275" cy="993775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35" name="AutoShape 42"/>
          <p:cNvCxnSpPr>
            <a:cxnSpLocks noChangeShapeType="1"/>
          </p:cNvCxnSpPr>
          <p:nvPr/>
        </p:nvCxnSpPr>
        <p:spPr bwMode="auto">
          <a:xfrm rot="5400000">
            <a:off x="4294982" y="3353593"/>
            <a:ext cx="2343150" cy="1198563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sp>
        <p:nvSpPr>
          <p:cNvPr id="36" name="Text Box 44"/>
          <p:cNvSpPr txBox="1">
            <a:spLocks noChangeArrowheads="1"/>
          </p:cNvSpPr>
          <p:nvPr/>
        </p:nvSpPr>
        <p:spPr bwMode="auto">
          <a:xfrm>
            <a:off x="250825" y="1673225"/>
            <a:ext cx="2206625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D5292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D52929"/>
                </a:solidFill>
                <a:latin typeface="Trebuchet MS"/>
                <a:cs typeface="Trebuchet MS"/>
              </a:rPr>
              <a:t>6 quark masses</a:t>
            </a:r>
            <a:endParaRPr lang="en-GB" sz="1600" b="1" i="1" kern="0" dirty="0">
              <a:solidFill>
                <a:srgbClr val="D52929"/>
              </a:solidFill>
              <a:latin typeface="Trebuchet MS"/>
              <a:cs typeface="Trebuchet MS"/>
            </a:endParaRPr>
          </a:p>
        </p:txBody>
      </p:sp>
      <p:sp>
        <p:nvSpPr>
          <p:cNvPr id="37" name="Text Box 45"/>
          <p:cNvSpPr txBox="1">
            <a:spLocks noChangeArrowheads="1"/>
          </p:cNvSpPr>
          <p:nvPr/>
        </p:nvSpPr>
        <p:spPr bwMode="auto">
          <a:xfrm>
            <a:off x="250825" y="2112963"/>
            <a:ext cx="2206625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D5292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D52929"/>
                </a:solidFill>
                <a:latin typeface="Trebuchet MS"/>
                <a:cs typeface="Trebuchet MS"/>
              </a:rPr>
              <a:t>3 lepton masses</a:t>
            </a:r>
            <a:endParaRPr lang="en-GB" sz="1600" b="1" i="1" kern="0" dirty="0">
              <a:solidFill>
                <a:srgbClr val="D52929"/>
              </a:solidFill>
              <a:latin typeface="Trebuchet MS"/>
              <a:cs typeface="Trebuchet MS"/>
            </a:endParaRPr>
          </a:p>
        </p:txBody>
      </p:sp>
      <p:sp>
        <p:nvSpPr>
          <p:cNvPr id="38" name="Text Box 46"/>
          <p:cNvSpPr txBox="1">
            <a:spLocks noChangeArrowheads="1"/>
          </p:cNvSpPr>
          <p:nvPr/>
        </p:nvSpPr>
        <p:spPr bwMode="auto">
          <a:xfrm>
            <a:off x="250825" y="2889250"/>
            <a:ext cx="2338388" cy="584200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4D4D4D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1</a:t>
            </a:r>
            <a:r>
              <a:rPr lang="en-GB" sz="1600" b="1" i="1" kern="0" dirty="0" smtClean="0">
                <a:solidFill>
                  <a:srgbClr val="4D4D4D"/>
                </a:solidFill>
                <a:latin typeface="Trebuchet MS"/>
                <a:cs typeface="Trebuchet MS"/>
                <a:sym typeface="Wingdings" charset="2"/>
              </a:rPr>
              <a:t> EM coupling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4D4D4D"/>
                </a:solidFill>
                <a:latin typeface="Trebuchet MS"/>
                <a:cs typeface="Trebuchet MS"/>
                <a:sym typeface="Wingdings" charset="2"/>
              </a:rPr>
              <a:t>(</a:t>
            </a:r>
            <a:r>
              <a:rPr lang="en-GB" sz="1600" b="1" i="1" kern="0" dirty="0" err="1" smtClean="0">
                <a:solidFill>
                  <a:srgbClr val="4D4D4D"/>
                </a:solidFill>
                <a:latin typeface="Trebuchet MS"/>
                <a:cs typeface="Trebuchet MS"/>
                <a:sym typeface="Wingdings" charset="2"/>
              </a:rPr>
              <a:t>massless</a:t>
            </a:r>
            <a:r>
              <a:rPr lang="en-GB" sz="1600" b="1" i="1" kern="0" dirty="0" smtClean="0">
                <a:solidFill>
                  <a:srgbClr val="4D4D4D"/>
                </a:solidFill>
                <a:latin typeface="Trebuchet MS"/>
                <a:cs typeface="Trebuchet MS"/>
                <a:sym typeface="Wingdings" charset="2"/>
              </a:rPr>
              <a:t> Photon)</a:t>
            </a:r>
            <a:endParaRPr lang="en-GB" sz="1600" b="1" i="1" kern="0" dirty="0">
              <a:solidFill>
                <a:srgbClr val="4D4D4D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40" name="Text Box 48"/>
          <p:cNvSpPr txBox="1">
            <a:spLocks noChangeArrowheads="1"/>
          </p:cNvSpPr>
          <p:nvPr/>
        </p:nvSpPr>
        <p:spPr bwMode="auto">
          <a:xfrm>
            <a:off x="6057900" y="2889250"/>
            <a:ext cx="2339975" cy="584200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253A7D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253A7D"/>
                </a:solidFill>
                <a:latin typeface="Trebuchet MS"/>
                <a:cs typeface="Trebuchet MS"/>
              </a:rPr>
              <a:t>1 strong coupling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253A7D"/>
                </a:solidFill>
                <a:latin typeface="Trebuchet MS"/>
                <a:cs typeface="Trebuchet MS"/>
              </a:rPr>
              <a:t>(</a:t>
            </a:r>
            <a:r>
              <a:rPr lang="en-GB" sz="1600" b="1" i="1" kern="0" dirty="0" err="1" smtClean="0">
                <a:solidFill>
                  <a:srgbClr val="253A7D"/>
                </a:solidFill>
                <a:latin typeface="Trebuchet MS"/>
                <a:cs typeface="Trebuchet MS"/>
              </a:rPr>
              <a:t>massless</a:t>
            </a:r>
            <a:r>
              <a:rPr lang="en-GB" sz="1600" b="1" i="1" kern="0" dirty="0" smtClean="0">
                <a:solidFill>
                  <a:srgbClr val="253A7D"/>
                </a:solidFill>
                <a:latin typeface="Trebuchet MS"/>
                <a:cs typeface="Trebuchet MS"/>
              </a:rPr>
              <a:t> Gluons)</a:t>
            </a:r>
            <a:endParaRPr lang="en-GB" sz="1600" b="1" i="1" kern="0" dirty="0">
              <a:solidFill>
                <a:srgbClr val="253A7D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41" name="Text Box 49"/>
          <p:cNvSpPr txBox="1">
            <a:spLocks noChangeArrowheads="1"/>
          </p:cNvSpPr>
          <p:nvPr/>
        </p:nvSpPr>
        <p:spPr bwMode="auto">
          <a:xfrm>
            <a:off x="250825" y="4933950"/>
            <a:ext cx="1935163" cy="339725"/>
          </a:xfrm>
          <a:prstGeom prst="rect">
            <a:avLst/>
          </a:prstGeom>
          <a:solidFill>
            <a:srgbClr val="FFFF00">
              <a:alpha val="89000"/>
            </a:srgbClr>
          </a:solidFill>
          <a:ln w="3175">
            <a:solidFill>
              <a:srgbClr val="285E3E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285E3E"/>
                </a:solidFill>
                <a:latin typeface="Trebuchet MS"/>
                <a:cs typeface="Trebuchet MS"/>
              </a:rPr>
              <a:t>1 Higgs mass </a:t>
            </a:r>
            <a:endParaRPr lang="en-GB" sz="1600" b="1" i="1" kern="0" dirty="0">
              <a:solidFill>
                <a:srgbClr val="285E3E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42" name="Text Box 50"/>
          <p:cNvSpPr txBox="1">
            <a:spLocks noChangeArrowheads="1"/>
          </p:cNvSpPr>
          <p:nvPr/>
        </p:nvSpPr>
        <p:spPr bwMode="auto">
          <a:xfrm>
            <a:off x="250825" y="5564188"/>
            <a:ext cx="2835275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333333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4 quark mixing parameters</a:t>
            </a:r>
            <a:endParaRPr lang="en-GB" sz="1600" b="1" i="1" kern="0" dirty="0">
              <a:solidFill>
                <a:srgbClr val="09213B">
                  <a:lumMod val="75000"/>
                  <a:lumOff val="25000"/>
                </a:srgbClr>
              </a:solidFill>
              <a:latin typeface="Trebuchet MS"/>
              <a:cs typeface="Trebuchet MS"/>
            </a:endParaRPr>
          </a:p>
        </p:txBody>
      </p:sp>
      <p:sp>
        <p:nvSpPr>
          <p:cNvPr id="43" name="Text Box 51"/>
          <p:cNvSpPr txBox="1">
            <a:spLocks noChangeArrowheads="1"/>
          </p:cNvSpPr>
          <p:nvPr/>
        </p:nvSpPr>
        <p:spPr bwMode="auto">
          <a:xfrm>
            <a:off x="250825" y="5984875"/>
            <a:ext cx="2835275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333333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333333"/>
                </a:solidFill>
                <a:latin typeface="Trebuchet MS"/>
                <a:cs typeface="Trebuchet MS"/>
              </a:rPr>
              <a:t>1 CPV QCD parameter ~ 0</a:t>
            </a:r>
            <a:endParaRPr lang="en-GB" sz="1600" b="1" i="1" kern="0" dirty="0">
              <a:solidFill>
                <a:srgbClr val="333333"/>
              </a:solidFill>
              <a:latin typeface="Trebuchet MS"/>
              <a:cs typeface="Trebuchet MS"/>
            </a:endParaRPr>
          </a:p>
        </p:txBody>
      </p:sp>
      <p:sp>
        <p:nvSpPr>
          <p:cNvPr id="44" name="AutoShape 52"/>
          <p:cNvSpPr>
            <a:spLocks/>
          </p:cNvSpPr>
          <p:nvPr/>
        </p:nvSpPr>
        <p:spPr bwMode="auto">
          <a:xfrm>
            <a:off x="3222625" y="4933950"/>
            <a:ext cx="314325" cy="1390649"/>
          </a:xfrm>
          <a:prstGeom prst="rightBrace">
            <a:avLst>
              <a:gd name="adj1" fmla="val 73990"/>
              <a:gd name="adj2" fmla="val 55936"/>
            </a:avLst>
          </a:prstGeom>
          <a:noFill/>
          <a:ln w="34925">
            <a:solidFill>
              <a:srgbClr val="808080"/>
            </a:solidFill>
            <a:round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45" name="Text Box 53"/>
          <p:cNvSpPr txBox="1">
            <a:spLocks noChangeArrowheads="1"/>
          </p:cNvSpPr>
          <p:nvPr/>
        </p:nvSpPr>
        <p:spPr bwMode="auto">
          <a:xfrm>
            <a:off x="3671888" y="5495925"/>
            <a:ext cx="4725987" cy="833178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253A7D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635000" fontAlgn="auto">
              <a:spcBef>
                <a:spcPts val="0"/>
              </a:spcBef>
              <a:spcAft>
                <a:spcPts val="0"/>
              </a:spcAft>
              <a:buFont typeface="Symbol" charset="2"/>
              <a:buChar char="S"/>
              <a:tabLst>
                <a:tab pos="635000" algn="l"/>
              </a:tabLst>
              <a:defRPr/>
            </a:pPr>
            <a:r>
              <a:rPr lang="en-GB" sz="1600" b="1" kern="0" dirty="0" smtClean="0">
                <a:solidFill>
                  <a:srgbClr val="253A7D"/>
                </a:solidFill>
                <a:latin typeface="Trebuchet MS"/>
                <a:cs typeface="Trebuchet MS"/>
                <a:sym typeface="Symbol" charset="2"/>
              </a:rPr>
              <a:t> = </a:t>
            </a:r>
            <a:r>
              <a:rPr lang="en-GB" sz="1600" b="1" i="1" kern="0" dirty="0" smtClean="0">
                <a:solidFill>
                  <a:srgbClr val="253A7D"/>
                </a:solidFill>
                <a:latin typeface="Trebuchet MS"/>
                <a:cs typeface="Trebuchet MS"/>
              </a:rPr>
              <a:t>20 parameters ?</a:t>
            </a:r>
          </a:p>
          <a:p>
            <a:pPr defTabSz="635000" fontAlgn="auto">
              <a:spcBef>
                <a:spcPts val="0"/>
              </a:spcBef>
              <a:spcAft>
                <a:spcPts val="0"/>
              </a:spcAft>
              <a:tabLst>
                <a:tab pos="635000" algn="l"/>
              </a:tabLst>
              <a:defRPr/>
            </a:pPr>
            <a:r>
              <a:rPr lang="en-GB" sz="1600" b="1" kern="0" dirty="0" smtClean="0">
                <a:solidFill>
                  <a:srgbClr val="FF0000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   − 1 by virtue of electroweak unification</a:t>
            </a:r>
          </a:p>
          <a:p>
            <a:pPr defTabSz="635000" fontAlgn="auto">
              <a:spcBef>
                <a:spcPts val="0"/>
              </a:spcBef>
              <a:spcAft>
                <a:spcPts val="0"/>
              </a:spcAft>
              <a:tabLst>
                <a:tab pos="635000" algn="l"/>
              </a:tabLst>
              <a:defRPr/>
            </a:pPr>
            <a:r>
              <a:rPr lang="en-GB" sz="1600" kern="0" dirty="0" smtClean="0">
                <a:solidFill>
                  <a:sysClr val="windowText" lastClr="000000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   + at least 9 parameters for massive neutrinos</a:t>
            </a:r>
            <a:endParaRPr lang="en-GB" sz="1600" kern="0" dirty="0">
              <a:solidFill>
                <a:sysClr val="windowText" lastClr="000000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sp>
        <p:nvSpPr>
          <p:cNvPr id="4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SM describes all observed phenomena in particle physics by 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19 parameters </a:t>
            </a: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(</a:t>
            </a:r>
            <a:r>
              <a:rPr lang="en-GB" sz="1600" b="1" i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?</a:t>
            </a: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)</a:t>
            </a:r>
            <a:endParaRPr lang="en-GB" sz="1600" b="1" kern="0" dirty="0">
              <a:solidFill>
                <a:sysClr val="windowText" lastClr="000000"/>
              </a:solidFill>
              <a:latin typeface="Trebuchet MS"/>
              <a:cs typeface="Trebuchet MS"/>
            </a:endParaRPr>
          </a:p>
        </p:txBody>
      </p:sp>
      <p:sp>
        <p:nvSpPr>
          <p:cNvPr id="4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cxnSp>
        <p:nvCxnSpPr>
          <p:cNvPr id="48" name="AutoShape 35"/>
          <p:cNvCxnSpPr>
            <a:cxnSpLocks noChangeShapeType="1"/>
          </p:cNvCxnSpPr>
          <p:nvPr/>
        </p:nvCxnSpPr>
        <p:spPr bwMode="auto">
          <a:xfrm rot="10800000" flipV="1">
            <a:off x="2316163" y="2541588"/>
            <a:ext cx="519112" cy="1020762"/>
          </a:xfrm>
          <a:prstGeom prst="curvedConnector2">
            <a:avLst/>
          </a:prstGeom>
          <a:noFill/>
          <a:ln w="25400">
            <a:solidFill>
              <a:srgbClr val="4D4D4D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49" name="AutoShape 40"/>
          <p:cNvCxnSpPr>
            <a:cxnSpLocks noChangeShapeType="1"/>
          </p:cNvCxnSpPr>
          <p:nvPr/>
        </p:nvCxnSpPr>
        <p:spPr bwMode="auto">
          <a:xfrm>
            <a:off x="3414713" y="2541588"/>
            <a:ext cx="706437" cy="1020762"/>
          </a:xfrm>
          <a:prstGeom prst="curvedConnector2">
            <a:avLst/>
          </a:prstGeom>
          <a:noFill/>
          <a:ln w="25400" cap="flat" cmpd="sng" algn="ctr">
            <a:solidFill>
              <a:srgbClr val="AE5252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50" name="AutoShape 42"/>
          <p:cNvCxnSpPr>
            <a:cxnSpLocks noChangeShapeType="1"/>
          </p:cNvCxnSpPr>
          <p:nvPr/>
        </p:nvCxnSpPr>
        <p:spPr bwMode="auto">
          <a:xfrm rot="10800000" flipV="1">
            <a:off x="4121150" y="2541588"/>
            <a:ext cx="1639888" cy="1020762"/>
          </a:xfrm>
          <a:prstGeom prst="curvedConnector2">
            <a:avLst/>
          </a:prstGeom>
          <a:noFill/>
          <a:ln w="25400" cap="flat" cmpd="sng" algn="ctr">
            <a:solidFill>
              <a:srgbClr val="AE5252"/>
            </a:solidFill>
            <a:prstDash val="dash"/>
            <a:round/>
            <a:headEnd type="oval" w="med" len="med"/>
            <a:tailEnd type="oval" w="med" len="med"/>
          </a:ln>
        </p:spPr>
      </p:cxnSp>
      <p:graphicFrame>
        <p:nvGraphicFramePr>
          <p:cNvPr id="132107" name="Object 11"/>
          <p:cNvGraphicFramePr>
            <a:graphicFrameLocks noChangeAspect="1"/>
          </p:cNvGraphicFramePr>
          <p:nvPr/>
        </p:nvGraphicFramePr>
        <p:xfrm>
          <a:off x="4824413" y="3597275"/>
          <a:ext cx="441325" cy="441325"/>
        </p:xfrm>
        <a:graphic>
          <a:graphicData uri="http://schemas.openxmlformats.org/presentationml/2006/ole">
            <p:oleObj spid="_x0000_s547848" name="Equation" r:id="rId8" imgW="203200" imgH="203200" progId="Equation.DSMT4">
              <p:embed/>
            </p:oleObj>
          </a:graphicData>
        </a:graphic>
      </p:graphicFrame>
      <p:cxnSp>
        <p:nvCxnSpPr>
          <p:cNvPr id="51" name="AutoShape 41"/>
          <p:cNvCxnSpPr>
            <a:cxnSpLocks noChangeShapeType="1"/>
          </p:cNvCxnSpPr>
          <p:nvPr/>
        </p:nvCxnSpPr>
        <p:spPr bwMode="auto">
          <a:xfrm>
            <a:off x="3414713" y="2541588"/>
            <a:ext cx="1630362" cy="1068387"/>
          </a:xfrm>
          <a:prstGeom prst="curvedConnector2">
            <a:avLst/>
          </a:prstGeom>
          <a:noFill/>
          <a:ln w="25400">
            <a:solidFill>
              <a:srgbClr val="0000FF"/>
            </a:solidFill>
            <a:round/>
            <a:headEnd type="oval" w="med" len="med"/>
            <a:tailEnd type="oval" w="med" len="med"/>
          </a:ln>
        </p:spPr>
      </p:cxnSp>
      <p:cxnSp>
        <p:nvCxnSpPr>
          <p:cNvPr id="52" name="AutoShape 43"/>
          <p:cNvCxnSpPr>
            <a:cxnSpLocks noChangeShapeType="1"/>
          </p:cNvCxnSpPr>
          <p:nvPr/>
        </p:nvCxnSpPr>
        <p:spPr bwMode="auto">
          <a:xfrm rot="10800000" flipV="1">
            <a:off x="5045075" y="2541588"/>
            <a:ext cx="715963" cy="1068387"/>
          </a:xfrm>
          <a:prstGeom prst="curvedConnector2">
            <a:avLst/>
          </a:prstGeom>
          <a:noFill/>
          <a:ln w="25400">
            <a:solidFill>
              <a:srgbClr val="0000FF"/>
            </a:solidFill>
            <a:round/>
            <a:headEnd type="oval" w="med" len="med"/>
            <a:tailEnd type="oval" w="med" len="med"/>
          </a:ln>
        </p:spPr>
      </p:cxnSp>
      <p:sp>
        <p:nvSpPr>
          <p:cNvPr id="39" name="Text Box 47"/>
          <p:cNvSpPr txBox="1">
            <a:spLocks noChangeArrowheads="1"/>
          </p:cNvSpPr>
          <p:nvPr/>
        </p:nvSpPr>
        <p:spPr bwMode="auto">
          <a:xfrm>
            <a:off x="3149600" y="2889250"/>
            <a:ext cx="2339975" cy="584200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AE5252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AE5252"/>
                </a:solidFill>
                <a:latin typeface="Trebuchet MS"/>
                <a:cs typeface="Trebuchet MS"/>
              </a:rPr>
              <a:t>1 weak coupling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i="1" kern="0" dirty="0" smtClean="0">
                <a:solidFill>
                  <a:srgbClr val="AE5252"/>
                </a:solidFill>
                <a:latin typeface="Trebuchet MS"/>
                <a:cs typeface="Trebuchet MS"/>
              </a:rPr>
              <a:t>2 masses : Z, W</a:t>
            </a:r>
            <a:r>
              <a:rPr lang="en-GB" sz="1000" b="1" i="1" kern="0" dirty="0" smtClean="0">
                <a:solidFill>
                  <a:srgbClr val="AE5252"/>
                </a:solidFill>
                <a:latin typeface="Trebuchet MS"/>
                <a:cs typeface="Trebuchet MS"/>
              </a:rPr>
              <a:t> </a:t>
            </a:r>
            <a:r>
              <a:rPr lang="en-GB" sz="1600" b="1" i="1" kern="0" dirty="0" smtClean="0">
                <a:solidFill>
                  <a:srgbClr val="AE5252"/>
                </a:solidFill>
                <a:latin typeface="Trebuchet MS"/>
                <a:cs typeface="Trebuchet MS"/>
              </a:rPr>
              <a:t> </a:t>
            </a:r>
            <a:endParaRPr lang="en-GB" sz="1600" b="1" i="1" kern="0" dirty="0">
              <a:solidFill>
                <a:srgbClr val="AE5252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547851" name="Object 11"/>
          <p:cNvGraphicFramePr>
            <a:graphicFrameLocks noChangeAspect="1"/>
          </p:cNvGraphicFramePr>
          <p:nvPr/>
        </p:nvGraphicFramePr>
        <p:xfrm>
          <a:off x="2982913" y="2338388"/>
          <a:ext cx="277812" cy="371475"/>
        </p:xfrm>
        <a:graphic>
          <a:graphicData uri="http://schemas.openxmlformats.org/presentationml/2006/ole">
            <p:oleObj spid="_x0000_s547851" name="Equation" r:id="rId9" imgW="114300" imgH="152400" progId="Equation.DSMT4">
              <p:embed/>
            </p:oleObj>
          </a:graphicData>
        </a:graphic>
      </p:graphicFrame>
      <p:graphicFrame>
        <p:nvGraphicFramePr>
          <p:cNvPr id="547855" name="Object 15"/>
          <p:cNvGraphicFramePr>
            <a:graphicFrameLocks noChangeAspect="1"/>
          </p:cNvGraphicFramePr>
          <p:nvPr/>
        </p:nvGraphicFramePr>
        <p:xfrm>
          <a:off x="6546850" y="3727450"/>
          <a:ext cx="298450" cy="204788"/>
        </p:xfrm>
        <a:graphic>
          <a:graphicData uri="http://schemas.openxmlformats.org/presentationml/2006/ole">
            <p:oleObj spid="_x0000_s547855" name="Equation" r:id="rId10" imgW="241300" imgH="1651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39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channels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(status: Lepton-Photon 2011)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At high mass also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WW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llqq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</a:t>
            </a:r>
            <a:r>
              <a:rPr lang="en-US" sz="20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channels contribute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05600" y="1460956"/>
            <a:ext cx="24383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ATLAS-CONF-2011-135, CMS-PAS-HIG-11-022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52400" y="5715000"/>
            <a:ext cx="8915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Size of excess would be expected in presence of Higgs; single-channel excess only in CMS data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22" name="Picture 2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02816" y="2057400"/>
            <a:ext cx="3835784" cy="3646363"/>
          </a:xfrm>
          <a:prstGeom prst="rect">
            <a:avLst/>
          </a:prstGeom>
        </p:spPr>
      </p:pic>
      <p:pic>
        <p:nvPicPr>
          <p:cNvPr id="25" name="Picture 24" descr="pvala_all_zoo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872900" y="2060765"/>
            <a:ext cx="5194900" cy="3510165"/>
          </a:xfrm>
          <a:prstGeom prst="rect">
            <a:avLst/>
          </a:prstGeom>
        </p:spPr>
      </p:pic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73152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Comparing local </a:t>
            </a:r>
            <a:r>
              <a:rPr lang="en-US" sz="14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p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-values for no-Higgs hypothesis versus Higgs mass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 cstate="print"/>
          <a:srcRect l="19375" t="16565" r="41875" b="5000"/>
          <a:stretch>
            <a:fillRect/>
          </a:stretch>
        </p:blipFill>
        <p:spPr bwMode="auto">
          <a:xfrm>
            <a:off x="154519" y="1643099"/>
            <a:ext cx="3634629" cy="4598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826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7" cstate="print"/>
          <a:srcRect l="11250" t="7000" r="51250" b="5000"/>
          <a:stretch>
            <a:fillRect/>
          </a:stretch>
        </p:blipFill>
        <p:spPr bwMode="auto">
          <a:xfrm>
            <a:off x="1903789" y="1609098"/>
            <a:ext cx="3172040" cy="465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699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8" cstate="print"/>
          <a:srcRect l="11250" t="8000" r="41875" b="14000"/>
          <a:stretch>
            <a:fillRect/>
          </a:stretch>
        </p:blipFill>
        <p:spPr bwMode="auto">
          <a:xfrm>
            <a:off x="3525850" y="1590740"/>
            <a:ext cx="4638601" cy="4824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794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9" cstate="print"/>
          <a:srcRect l="11714" t="7000" r="43849" b="14000"/>
          <a:stretch>
            <a:fillRect/>
          </a:stretch>
        </p:blipFill>
        <p:spPr bwMode="auto">
          <a:xfrm>
            <a:off x="4876800" y="1447800"/>
            <a:ext cx="4163303" cy="4625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175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channels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(status: Lepton-Photon 2011)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At high mass also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WW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llqq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US" sz="20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ll</a:t>
            </a:r>
            <a:r>
              <a:rPr lang="en-US" sz="20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nn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channels contribute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05600" y="1460956"/>
            <a:ext cx="24383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ATLAS-CONF-2011-135, CMS-PAS-HIG-11-022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52400" y="5715000"/>
            <a:ext cx="8915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  <a:sym typeface="Wingdings"/>
              </a:rPr>
              <a:t>Size of excess would be expected in presence of Higgs; single-channel excess only in CMS data</a:t>
            </a:r>
            <a:endParaRPr lang="en-US" sz="1600" baseline="300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22" name="Picture 2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02816" y="2057400"/>
            <a:ext cx="3835784" cy="3646363"/>
          </a:xfrm>
          <a:prstGeom prst="rect">
            <a:avLst/>
          </a:prstGeom>
        </p:spPr>
      </p:pic>
      <p:pic>
        <p:nvPicPr>
          <p:cNvPr id="25" name="Picture 24" descr="pvala_all_zoo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872900" y="2060765"/>
            <a:ext cx="5194900" cy="3510165"/>
          </a:xfrm>
          <a:prstGeom prst="rect">
            <a:avLst/>
          </a:prstGeom>
        </p:spPr>
      </p:pic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73152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Comparing local </a:t>
            </a:r>
            <a:r>
              <a:rPr lang="en-US" sz="14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p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-values for no-Higgs hypothesis versus Higgs mass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 cstate="print"/>
          <a:srcRect l="19375" t="16565" r="41875" b="5000"/>
          <a:stretch>
            <a:fillRect/>
          </a:stretch>
        </p:blipFill>
        <p:spPr bwMode="auto">
          <a:xfrm>
            <a:off x="154519" y="1643099"/>
            <a:ext cx="3634629" cy="4598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826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7" cstate="print"/>
          <a:srcRect l="11250" t="7000" r="51250" b="5000"/>
          <a:stretch>
            <a:fillRect/>
          </a:stretch>
        </p:blipFill>
        <p:spPr bwMode="auto">
          <a:xfrm>
            <a:off x="1903789" y="1609098"/>
            <a:ext cx="3172040" cy="465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699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8" cstate="print"/>
          <a:srcRect l="11250" t="8000" r="41875" b="14000"/>
          <a:stretch>
            <a:fillRect/>
          </a:stretch>
        </p:blipFill>
        <p:spPr bwMode="auto">
          <a:xfrm>
            <a:off x="3525850" y="1590740"/>
            <a:ext cx="4638601" cy="4824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794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9" cstate="print"/>
          <a:srcRect l="11714" t="7000" r="43849" b="14000"/>
          <a:stretch>
            <a:fillRect/>
          </a:stretch>
        </p:blipFill>
        <p:spPr bwMode="auto">
          <a:xfrm>
            <a:off x="4876800" y="1447800"/>
            <a:ext cx="4163303" cy="4625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175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tretch>
                <a:fillRect/>
              </a:stretch>
            </p:blipFill>
          </mc:Choice>
          <mc:Fallback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97367" y="1154012"/>
            <a:ext cx="4627033" cy="5246788"/>
          </a:xfrm>
          <a:prstGeom prst="rect">
            <a:avLst/>
          </a:prstGeom>
          <a:effectLst>
            <a:outerShdw blurRad="508000" dist="38100" dir="2700000">
              <a:srgbClr val="000000">
                <a:alpha val="57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tretch>
                <a:fillRect/>
              </a:stretch>
            </p:blipFill>
          </mc:Choice>
          <mc:Fallback>
            <p:blipFill>
              <a:blip r:embed="rId13"/>
              <a:stretch>
                <a:fillRect/>
              </a:stretch>
            </p:blipFill>
          </mc:Fallback>
        </mc:AlternateContent>
        <p:spPr>
          <a:xfrm>
            <a:off x="1903789" y="1421128"/>
            <a:ext cx="4383302" cy="5055872"/>
          </a:xfrm>
          <a:prstGeom prst="rect">
            <a:avLst/>
          </a:prstGeom>
          <a:effectLst>
            <a:outerShdw blurRad="584200" dist="38100" dir="2700000">
              <a:srgbClr val="000000">
                <a:alpha val="34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4"/>
              <a:stretch>
                <a:fillRect/>
              </a:stretch>
            </p:blipFill>
          </mc:Choice>
          <mc:Fallback>
            <p:blipFill>
              <a:blip r:embed="rId15"/>
              <a:stretch>
                <a:fillRect/>
              </a:stretch>
            </p:blipFill>
          </mc:Fallback>
        </mc:AlternateContent>
        <p:spPr>
          <a:xfrm>
            <a:off x="2900415" y="1219200"/>
            <a:ext cx="4570053" cy="5139154"/>
          </a:xfrm>
          <a:prstGeom prst="rect">
            <a:avLst/>
          </a:prstGeom>
          <a:effectLst>
            <a:outerShdw blurRad="6731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6"/>
              <a:stretch>
                <a:fillRect/>
              </a:stretch>
            </p:blipFill>
          </mc:Choice>
          <mc:Fallback>
            <p:blipFill>
              <a:blip r:embed="rId17"/>
              <a:stretch>
                <a:fillRect/>
              </a:stretch>
            </p:blipFill>
          </mc:Fallback>
        </mc:AlternateContent>
        <p:spPr>
          <a:xfrm>
            <a:off x="4599503" y="1786116"/>
            <a:ext cx="4163497" cy="4081284"/>
          </a:xfrm>
          <a:prstGeom prst="rect">
            <a:avLst/>
          </a:prstGeom>
          <a:effectLst>
            <a:outerShdw blurRad="1270000" dist="38100" dir="2700000">
              <a:srgbClr val="000000">
                <a:alpha val="54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channels 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(status: Lepton-Photon 2011)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Compare with constraints from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perturbativity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 and (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meta)stability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8" descr="MH_vs_Lambda_bounds_big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828800"/>
            <a:ext cx="5257800" cy="3626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437233" y="3472134"/>
            <a:ext cx="736399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7EB606">
                    <a:lumMod val="75000"/>
                  </a:srgb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Allowed</a:t>
            </a:r>
            <a:endParaRPr lang="en-GB" sz="1200" dirty="0">
              <a:solidFill>
                <a:srgbClr val="7EB606">
                  <a:lumMod val="75000"/>
                </a:srgbClr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18485" y="3472134"/>
            <a:ext cx="988747" cy="276999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E12548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Not allowed</a:t>
            </a:r>
            <a:endParaRPr lang="en-GB" sz="1200" dirty="0">
              <a:solidFill>
                <a:srgbClr val="E12548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/>
        </p:nvSpPr>
        <p:spPr>
          <a:xfrm rot="16200000">
            <a:off x="6474661" y="2408575"/>
            <a:ext cx="155683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Ellis et al, arXiv:0906.0954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25" name="Group 60"/>
          <p:cNvGrpSpPr/>
          <p:nvPr/>
        </p:nvGrpSpPr>
        <p:grpSpPr>
          <a:xfrm>
            <a:off x="0" y="5562600"/>
            <a:ext cx="9144000" cy="762000"/>
            <a:chOff x="0" y="5628217"/>
            <a:chExt cx="9144000" cy="762000"/>
          </a:xfrm>
        </p:grpSpPr>
        <p:sp>
          <p:nvSpPr>
            <p:cNvPr id="26" name="Rectangle 25"/>
            <p:cNvSpPr/>
            <p:nvPr/>
          </p:nvSpPr>
          <p:spPr>
            <a:xfrm>
              <a:off x="0" y="5628217"/>
              <a:ext cx="9144000" cy="762000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Trebuchet MS"/>
                <a:cs typeface="Trebuchet MS"/>
              </a:endParaRPr>
            </a:p>
          </p:txBody>
        </p:sp>
        <p:sp>
          <p:nvSpPr>
            <p:cNvPr id="27" name="Text Box 4"/>
            <p:cNvSpPr txBox="1">
              <a:spLocks noChangeArrowheads="1"/>
            </p:cNvSpPr>
            <p:nvPr/>
          </p:nvSpPr>
          <p:spPr bwMode="auto">
            <a:xfrm>
              <a:off x="827560" y="5669861"/>
              <a:ext cx="7508669" cy="6485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ts val="6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The SM Higgs must steer a narrow course between two disastrous situations if the SM is to survive up to the Planck scale </a:t>
              </a:r>
              <a:r>
                <a:rPr lang="en-GB" sz="1800" i="1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M</a:t>
              </a:r>
              <a:r>
                <a:rPr lang="en-GB" sz="1800" i="1" baseline="-250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P</a:t>
              </a: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 ~ 2×10</a:t>
              </a:r>
              <a:r>
                <a:rPr lang="en-GB" sz="1800" baseline="300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18</a:t>
              </a:r>
              <a:r>
                <a:rPr lang="en-GB" sz="1800" dirty="0" smtClean="0">
                  <a:solidFill>
                    <a:srgbClr val="D00209"/>
                  </a:solidFill>
                  <a:latin typeface="Trebuchet MS"/>
                  <a:ea typeface="Arial" charset="0"/>
                  <a:cs typeface="Trebuchet MS"/>
                </a:rPr>
                <a:t> GeV</a:t>
              </a:r>
            </a:p>
          </p:txBody>
        </p:sp>
      </p:grpSp>
      <p:sp>
        <p:nvSpPr>
          <p:cNvPr id="20" name="Rectangle 19"/>
          <p:cNvSpPr/>
          <p:nvPr/>
        </p:nvSpPr>
        <p:spPr>
          <a:xfrm>
            <a:off x="2624667" y="4561826"/>
            <a:ext cx="719666" cy="14775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2618316" y="4699000"/>
            <a:ext cx="567267" cy="11641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2499172" y="1874205"/>
            <a:ext cx="4650099" cy="2793045"/>
          </a:xfrm>
          <a:prstGeom prst="rect">
            <a:avLst/>
          </a:prstGeom>
          <a:solidFill>
            <a:schemeClr val="tx1">
              <a:alpha val="4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2590800" y="4375149"/>
            <a:ext cx="13302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Excluded by LHC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12701" y="4709582"/>
            <a:ext cx="4650099" cy="77127"/>
          </a:xfrm>
          <a:prstGeom prst="rect">
            <a:avLst/>
          </a:prstGeom>
          <a:solidFill>
            <a:schemeClr val="tx1">
              <a:alpha val="4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2499776" y="4798921"/>
            <a:ext cx="4650099" cy="212349"/>
          </a:xfrm>
          <a:prstGeom prst="rect">
            <a:avLst/>
          </a:prstGeom>
          <a:solidFill>
            <a:schemeClr val="tx1">
              <a:alpha val="4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2590800" y="4741495"/>
            <a:ext cx="19170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Excluded by LEP and LHC</a:t>
            </a: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609600" y="5644958"/>
            <a:ext cx="8077200" cy="60779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wrap="square" lIns="90000" tIns="140400" rIns="90000" bIns="187200">
            <a:prstTxWarp prst="textNoShape">
              <a:avLst/>
            </a:prstTxWarp>
            <a:spAutoFit/>
          </a:bodyPr>
          <a:lstStyle/>
          <a:p>
            <a:pPr algn="ctr"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18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graphicFrame>
        <p:nvGraphicFramePr>
          <p:cNvPr id="3993602" name="Object 2"/>
          <p:cNvGraphicFramePr>
            <a:graphicFrameLocks noChangeAspect="1"/>
          </p:cNvGraphicFramePr>
          <p:nvPr/>
        </p:nvGraphicFramePr>
        <p:xfrm>
          <a:off x="731838" y="5622394"/>
          <a:ext cx="7783512" cy="668338"/>
        </p:xfrm>
        <a:graphic>
          <a:graphicData uri="http://schemas.openxmlformats.org/presentationml/2006/ole">
            <p:oleObj spid="_x0000_s3993602" name="Equation" r:id="rId4" imgW="5702300" imgH="495300" progId="Equation.DSMT4">
              <p:embed/>
            </p:oleObj>
          </a:graphicData>
        </a:graphic>
      </p:graphicFrame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0" y="4569337"/>
            <a:ext cx="1905000" cy="1069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140400" rIns="90000" bIns="1872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Still — barely — a stable solution up to </a:t>
            </a:r>
            <a:r>
              <a:rPr lang="en-GB" sz="1600" i="1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GB" sz="1600" i="1" baseline="-25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possible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…</a:t>
            </a:r>
            <a:endParaRPr lang="en-GB" sz="16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596715" y="6311898"/>
            <a:ext cx="155683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Ellis et al, arXiv:0906.0954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9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15" grpId="0" animBg="1"/>
      <p:bldP spid="23" grpId="0" animBg="1"/>
      <p:bldP spid="16" grpId="0"/>
      <p:bldP spid="22" grpId="0" animBg="1"/>
      <p:bldP spid="28" grpId="0"/>
      <p:bldP spid="29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50824" y="1279525"/>
            <a:ext cx="858837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Global fit of all EW precision measurements to SM prediction constrains 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800" i="1" baseline="-250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96373" y="2842245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 descr="higgsAll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371600" y="1676400"/>
            <a:ext cx="6477000" cy="429157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5834390"/>
            <a:ext cx="12943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http://</a:t>
            </a:r>
            <a:r>
              <a:rPr lang="en-GB" sz="10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gfitter.desy.de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505433"/>
            <a:ext cx="1600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Plotting also the results from direct searches at LEP and Tevatron …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96373" y="2842245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9" name="Picture 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95400" y="1548997"/>
            <a:ext cx="6553200" cy="4438146"/>
          </a:xfrm>
          <a:prstGeom prst="rect">
            <a:avLst/>
          </a:prstGeom>
        </p:spPr>
      </p:pic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50824" y="1279525"/>
            <a:ext cx="858837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Vice versa, the strong direct Higgs mass constraints allow to predict 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800" i="1" baseline="-250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W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 and </a:t>
            </a:r>
            <a:r>
              <a:rPr lang="en-US" sz="1800" i="1" dirty="0" err="1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800" baseline="-25000" dirty="0" err="1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top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5834390"/>
            <a:ext cx="12943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http://</a:t>
            </a:r>
            <a:r>
              <a:rPr lang="en-GB" sz="10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gfitter.desy.de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Unfortunately, there is a problem with the Higgs!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147485" y="0"/>
            <a:ext cx="527598" cy="3503082"/>
            <a:chOff x="3179234" y="0"/>
            <a:chExt cx="527598" cy="350308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79234" y="914399"/>
              <a:ext cx="527598" cy="2588683"/>
            </a:xfrm>
            <a:prstGeom prst="rect">
              <a:avLst/>
            </a:prstGeom>
            <a:effectLst>
              <a:outerShdw blurRad="114300" dist="38100" dir="2700000">
                <a:srgbClr val="000000">
                  <a:alpha val="24000"/>
                </a:srgbClr>
              </a:outerShdw>
            </a:effectLst>
          </p:spPr>
        </p:pic>
        <p:sp>
          <p:nvSpPr>
            <p:cNvPr id="7" name="Freeform 6"/>
            <p:cNvSpPr/>
            <p:nvPr/>
          </p:nvSpPr>
          <p:spPr>
            <a:xfrm>
              <a:off x="3391550" y="0"/>
              <a:ext cx="50955" cy="963083"/>
            </a:xfrm>
            <a:custGeom>
              <a:avLst/>
              <a:gdLst>
                <a:gd name="connsiteX0" fmla="*/ 5699 w 50955"/>
                <a:gd name="connsiteY0" fmla="*/ 0 h 963083"/>
                <a:gd name="connsiteX1" fmla="*/ 37449 w 50955"/>
                <a:gd name="connsiteY1" fmla="*/ 285750 h 963083"/>
                <a:gd name="connsiteX2" fmla="*/ 48033 w 50955"/>
                <a:gd name="connsiteY2" fmla="*/ 963083 h 96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55" h="963083">
                  <a:moveTo>
                    <a:pt x="5699" y="0"/>
                  </a:moveTo>
                  <a:cubicBezTo>
                    <a:pt x="27792" y="265117"/>
                    <a:pt x="0" y="173399"/>
                    <a:pt x="37449" y="285750"/>
                  </a:cubicBezTo>
                  <a:cubicBezTo>
                    <a:pt x="50955" y="758431"/>
                    <a:pt x="48033" y="532644"/>
                    <a:pt x="48033" y="963083"/>
                  </a:cubicBezTo>
                </a:path>
              </a:pathLst>
            </a:custGeom>
            <a:ln w="127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5651500" y="2176463"/>
            <a:ext cx="647700" cy="64770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>
                <a:solidFill>
                  <a:prstClr val="white"/>
                </a:solidFill>
                <a:latin typeface="Trebuchet MS"/>
                <a:cs typeface="Trebuchet MS"/>
              </a:rPr>
              <a:t>The Mass of the Scalar is Unprotected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0825" y="908050"/>
            <a:ext cx="8893175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b="1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If a Higgs boson with mass &lt; 1 </a:t>
            </a:r>
            <a:r>
              <a:rPr lang="en-US" sz="1600" b="1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1600" b="1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is discovered, the Standard Model is complete !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However, when computing radiative corrections to the bare Higgs mass a problem occurs:</a:t>
            </a:r>
            <a:endParaRPr lang="en-US" sz="1200" dirty="0">
              <a:solidFill>
                <a:prstClr val="white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473200" y="2479675"/>
            <a:ext cx="100965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128963" y="2479675"/>
            <a:ext cx="100965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2482850" y="2157413"/>
            <a:ext cx="647700" cy="64770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2736850" y="2174875"/>
          <a:ext cx="131763" cy="230188"/>
        </p:xfrm>
        <a:graphic>
          <a:graphicData uri="http://schemas.openxmlformats.org/presentationml/2006/ole">
            <p:oleObj spid="_x0000_s3493890" name="Equation" r:id="rId3" imgW="101600" imgH="177800" progId="Equation.DSMT4">
              <p:embed/>
            </p:oleObj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/>
        </p:nvGraphicFramePr>
        <p:xfrm>
          <a:off x="2732088" y="2517775"/>
          <a:ext cx="165100" cy="280988"/>
        </p:xfrm>
        <a:graphic>
          <a:graphicData uri="http://schemas.openxmlformats.org/presentationml/2006/ole">
            <p:oleObj spid="_x0000_s3493891" name="Equation" r:id="rId4" imgW="127000" imgH="215900" progId="Equation.DSMT4">
              <p:embed/>
            </p:oleObj>
          </a:graphicData>
        </a:graphic>
      </p:graphicFrame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3097213" y="2439988"/>
            <a:ext cx="71437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>
            <a:off x="2443163" y="2439988"/>
            <a:ext cx="71437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4616450" y="2817813"/>
            <a:ext cx="2690813" cy="22225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Oval 13"/>
          <p:cNvSpPr>
            <a:spLocks noChangeArrowheads="1"/>
          </p:cNvSpPr>
          <p:nvPr/>
        </p:nvSpPr>
        <p:spPr bwMode="auto">
          <a:xfrm>
            <a:off x="5934075" y="2784475"/>
            <a:ext cx="71438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6" name="Object 14"/>
          <p:cNvGraphicFramePr>
            <a:graphicFrameLocks noChangeAspect="1"/>
          </p:cNvGraphicFramePr>
          <p:nvPr/>
        </p:nvGraphicFramePr>
        <p:xfrm>
          <a:off x="1833563" y="2203450"/>
          <a:ext cx="214312" cy="214313"/>
        </p:xfrm>
        <a:graphic>
          <a:graphicData uri="http://schemas.openxmlformats.org/presentationml/2006/ole">
            <p:oleObj spid="_x0000_s3493892" name="Equation" r:id="rId5" imgW="165100" imgH="165100" progId="Equation.DSMT4">
              <p:embed/>
            </p:oleObj>
          </a:graphicData>
        </a:graphic>
      </p:graphicFrame>
      <p:graphicFrame>
        <p:nvGraphicFramePr>
          <p:cNvPr id="17" name="Object 15"/>
          <p:cNvGraphicFramePr>
            <a:graphicFrameLocks noChangeAspect="1"/>
          </p:cNvGraphicFramePr>
          <p:nvPr/>
        </p:nvGraphicFramePr>
        <p:xfrm>
          <a:off x="3563938" y="2201863"/>
          <a:ext cx="214312" cy="214312"/>
        </p:xfrm>
        <a:graphic>
          <a:graphicData uri="http://schemas.openxmlformats.org/presentationml/2006/ole">
            <p:oleObj spid="_x0000_s3493893" name="Equation" r:id="rId6" imgW="165100" imgH="165100" progId="Equation.DSMT4">
              <p:embed/>
            </p:oleObj>
          </a:graphicData>
        </a:graphic>
      </p:graphicFrame>
      <p:graphicFrame>
        <p:nvGraphicFramePr>
          <p:cNvPr id="18" name="Object 16"/>
          <p:cNvGraphicFramePr>
            <a:graphicFrameLocks noChangeAspect="1"/>
          </p:cNvGraphicFramePr>
          <p:nvPr/>
        </p:nvGraphicFramePr>
        <p:xfrm>
          <a:off x="5076825" y="2530475"/>
          <a:ext cx="214313" cy="214313"/>
        </p:xfrm>
        <a:graphic>
          <a:graphicData uri="http://schemas.openxmlformats.org/presentationml/2006/ole">
            <p:oleObj spid="_x0000_s3493894" name="Equation" r:id="rId7" imgW="165100" imgH="165100" progId="Equation.DSMT4">
              <p:embed/>
            </p:oleObj>
          </a:graphicData>
        </a:graphic>
      </p:graphicFrame>
      <p:graphicFrame>
        <p:nvGraphicFramePr>
          <p:cNvPr id="19" name="Object 17"/>
          <p:cNvGraphicFramePr>
            <a:graphicFrameLocks noChangeAspect="1"/>
          </p:cNvGraphicFramePr>
          <p:nvPr/>
        </p:nvGraphicFramePr>
        <p:xfrm>
          <a:off x="6657975" y="2528888"/>
          <a:ext cx="214313" cy="214312"/>
        </p:xfrm>
        <a:graphic>
          <a:graphicData uri="http://schemas.openxmlformats.org/presentationml/2006/ole">
            <p:oleObj spid="_x0000_s3493895" name="Equation" r:id="rId8" imgW="165100" imgH="165100" progId="Equation.DSMT4">
              <p:embed/>
            </p:oleObj>
          </a:graphicData>
        </a:graphic>
      </p:graphicFrame>
      <p:graphicFrame>
        <p:nvGraphicFramePr>
          <p:cNvPr id="20" name="Object 18"/>
          <p:cNvGraphicFramePr>
            <a:graphicFrameLocks noChangeAspect="1"/>
          </p:cNvGraphicFramePr>
          <p:nvPr/>
        </p:nvGraphicFramePr>
        <p:xfrm>
          <a:off x="5581650" y="1900238"/>
          <a:ext cx="825500" cy="263525"/>
        </p:xfrm>
        <a:graphic>
          <a:graphicData uri="http://schemas.openxmlformats.org/presentationml/2006/ole">
            <p:oleObj spid="_x0000_s3493896" name="Equation" r:id="rId9" imgW="635000" imgH="203200" progId="Equation.DSMT4">
              <p:embed/>
            </p:oleObj>
          </a:graphicData>
        </a:graphic>
      </p:graphicFrame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1258888" y="1843088"/>
            <a:ext cx="6264275" cy="1152525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7164388" y="2428875"/>
            <a:ext cx="1389062" cy="64633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12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	Higgs radiative corrections</a:t>
            </a:r>
            <a:endParaRPr lang="fr-FR" sz="1200" dirty="0">
              <a:solidFill>
                <a:prstClr val="white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3" name="AutoShape 21"/>
          <p:cNvSpPr>
            <a:spLocks/>
          </p:cNvSpPr>
          <p:nvPr/>
        </p:nvSpPr>
        <p:spPr bwMode="auto">
          <a:xfrm rot="16200000">
            <a:off x="4861719" y="3264694"/>
            <a:ext cx="142875" cy="1439863"/>
          </a:xfrm>
          <a:prstGeom prst="leftBrace">
            <a:avLst>
              <a:gd name="adj1" fmla="val 83982"/>
              <a:gd name="adj2" fmla="val 50000"/>
            </a:avLst>
          </a:prstGeom>
          <a:noFill/>
          <a:ln w="3175">
            <a:solidFill>
              <a:srgbClr val="FF7575"/>
            </a:solidFill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3793380" y="4017963"/>
            <a:ext cx="2373216" cy="2769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1200" dirty="0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Integral </a:t>
            </a:r>
            <a:r>
              <a:rPr lang="en-US" sz="1200" dirty="0" err="1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quadratically</a:t>
            </a:r>
            <a:r>
              <a:rPr lang="en-US" sz="1200" dirty="0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 divergent</a:t>
            </a:r>
            <a:endParaRPr lang="fr-FR" sz="1200" dirty="0">
              <a:solidFill>
                <a:srgbClr val="FF7575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709613" y="3214690"/>
            <a:ext cx="7540625" cy="774701"/>
            <a:chOff x="447" y="2116"/>
            <a:chExt cx="4750" cy="488"/>
          </a:xfrm>
        </p:grpSpPr>
        <p:graphicFrame>
          <p:nvGraphicFramePr>
            <p:cNvPr id="26" name="Object 24"/>
            <p:cNvGraphicFramePr>
              <a:graphicFrameLocks noChangeAspect="1"/>
            </p:cNvGraphicFramePr>
            <p:nvPr/>
          </p:nvGraphicFramePr>
          <p:xfrm>
            <a:off x="859" y="2220"/>
            <a:ext cx="811" cy="208"/>
          </p:xfrm>
          <a:graphic>
            <a:graphicData uri="http://schemas.openxmlformats.org/presentationml/2006/ole">
              <p:oleObj spid="_x0000_s3493897" name="Equation" r:id="rId10" imgW="990600" imgH="254000" progId="Equation.DSMT4">
                <p:embed/>
              </p:oleObj>
            </a:graphicData>
          </a:graphic>
        </p:graphicFrame>
        <p:graphicFrame>
          <p:nvGraphicFramePr>
            <p:cNvPr id="27" name="Object 25"/>
            <p:cNvGraphicFramePr>
              <a:graphicFrameLocks noChangeAspect="1"/>
            </p:cNvGraphicFramePr>
            <p:nvPr/>
          </p:nvGraphicFramePr>
          <p:xfrm>
            <a:off x="2308" y="2116"/>
            <a:ext cx="2889" cy="488"/>
          </p:xfrm>
          <a:graphic>
            <a:graphicData uri="http://schemas.openxmlformats.org/presentationml/2006/ole">
              <p:oleObj spid="_x0000_s3493898" name="Equation" r:id="rId11" imgW="3530600" imgH="596900" progId="Equation.DSMT4">
                <p:embed/>
              </p:oleObj>
            </a:graphicData>
          </a:graphic>
        </p:graphicFrame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1763" y="2225"/>
              <a:ext cx="451" cy="19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US" sz="1400">
                  <a:solidFill>
                    <a:prstClr val="white"/>
                  </a:solidFill>
                  <a:ea typeface="Arial" charset="0"/>
                  <a:cs typeface="Arial" charset="0"/>
                </a:rPr>
                <a:t>where:</a:t>
              </a:r>
              <a:endParaRPr lang="fr-FR" sz="140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29" name="AutoShape 27"/>
            <p:cNvSpPr>
              <a:spLocks noChangeArrowheads="1"/>
            </p:cNvSpPr>
            <p:nvPr/>
          </p:nvSpPr>
          <p:spPr bwMode="auto">
            <a:xfrm>
              <a:off x="447" y="2265"/>
              <a:ext cx="282" cy="108"/>
            </a:xfrm>
            <a:custGeom>
              <a:avLst/>
              <a:gdLst>
                <a:gd name="G0" fmla="+- 14600 0 0"/>
                <a:gd name="G1" fmla="+- 5727 0 0"/>
                <a:gd name="G2" fmla="+- 21600 0 5727"/>
                <a:gd name="G3" fmla="+- 10800 0 5727"/>
                <a:gd name="G4" fmla="+- 21600 0 14600"/>
                <a:gd name="G5" fmla="*/ G4 G3 10800"/>
                <a:gd name="G6" fmla="+- 21600 0 G5"/>
                <a:gd name="T0" fmla="*/ 14600 w 21600"/>
                <a:gd name="T1" fmla="*/ 0 h 21600"/>
                <a:gd name="T2" fmla="*/ 0 w 21600"/>
                <a:gd name="T3" fmla="*/ 10800 h 21600"/>
                <a:gd name="T4" fmla="*/ 146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4600" y="0"/>
                  </a:moveTo>
                  <a:lnTo>
                    <a:pt x="14600" y="5727"/>
                  </a:lnTo>
                  <a:lnTo>
                    <a:pt x="3375" y="5727"/>
                  </a:lnTo>
                  <a:lnTo>
                    <a:pt x="3375" y="15873"/>
                  </a:lnTo>
                  <a:lnTo>
                    <a:pt x="14600" y="15873"/>
                  </a:lnTo>
                  <a:lnTo>
                    <a:pt x="146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727"/>
                  </a:moveTo>
                  <a:lnTo>
                    <a:pt x="1350" y="15873"/>
                  </a:lnTo>
                  <a:lnTo>
                    <a:pt x="2700" y="15873"/>
                  </a:lnTo>
                  <a:lnTo>
                    <a:pt x="2700" y="5727"/>
                  </a:lnTo>
                  <a:close/>
                </a:path>
                <a:path w="21600" h="21600">
                  <a:moveTo>
                    <a:pt x="0" y="5727"/>
                  </a:moveTo>
                  <a:lnTo>
                    <a:pt x="0" y="15873"/>
                  </a:lnTo>
                  <a:lnTo>
                    <a:pt x="675" y="15873"/>
                  </a:lnTo>
                  <a:lnTo>
                    <a:pt x="675" y="5727"/>
                  </a:lnTo>
                  <a:close/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250825" y="4437063"/>
            <a:ext cx="8893175" cy="10772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The cut-off sets the scale where new particles and physical laws must come in 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Above the EW scale we only know of two scales: GUT (~10</a:t>
            </a:r>
            <a:r>
              <a:rPr lang="en-US" sz="1600" baseline="300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16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GeV) and Planck (~10</a:t>
            </a:r>
            <a:r>
              <a:rPr lang="en-US" sz="1600" baseline="300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19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GeV)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Such a cut-off would require an incredible amount of </a:t>
            </a:r>
            <a:r>
              <a:rPr lang="en-US" sz="1600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finetuning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to keep </a:t>
            </a:r>
            <a:r>
              <a:rPr lang="en-US" sz="1600" i="1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i="1" baseline="-25000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light</a:t>
            </a:r>
            <a:endParaRPr lang="en-US" sz="1600" dirty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</p:txBody>
      </p:sp>
      <p:graphicFrame>
        <p:nvGraphicFramePr>
          <p:cNvPr id="31" name="Object 29"/>
          <p:cNvGraphicFramePr>
            <a:graphicFrameLocks noChangeAspect="1"/>
          </p:cNvGraphicFramePr>
          <p:nvPr/>
        </p:nvGraphicFramePr>
        <p:xfrm>
          <a:off x="3041650" y="5610225"/>
          <a:ext cx="2967038" cy="577850"/>
        </p:xfrm>
        <a:graphic>
          <a:graphicData uri="http://schemas.openxmlformats.org/presentationml/2006/ole">
            <p:oleObj spid="_x0000_s3493899" name="Equation" r:id="rId12" imgW="2286000" imgH="444500" progId="Equation.DSMT4">
              <p:embed/>
            </p:oleObj>
          </a:graphicData>
        </a:graphic>
      </p:graphicFrame>
      <p:sp>
        <p:nvSpPr>
          <p:cNvPr id="32" name="Rectangle 30"/>
          <p:cNvSpPr>
            <a:spLocks noChangeArrowheads="1"/>
          </p:cNvSpPr>
          <p:nvPr/>
        </p:nvSpPr>
        <p:spPr bwMode="auto">
          <a:xfrm>
            <a:off x="6011863" y="3149600"/>
            <a:ext cx="2736850" cy="8651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30" grpId="0"/>
      <p:bldP spid="32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5651500" y="2176463"/>
            <a:ext cx="647700" cy="64770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>
                <a:solidFill>
                  <a:prstClr val="white"/>
                </a:solidFill>
                <a:latin typeface="Trebuchet MS"/>
                <a:cs typeface="Trebuchet MS"/>
              </a:rPr>
              <a:t>The Mass of the Scalar is Unprotected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0825" y="908050"/>
            <a:ext cx="8893175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b="1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If a Higgs boson with mass &lt; 1 </a:t>
            </a:r>
            <a:r>
              <a:rPr lang="en-US" sz="1600" b="1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US" sz="1600" b="1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is discovered, the Standard Model is complete !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However, when computing radiative corrections to the bare Higgs mass a problem occurs:</a:t>
            </a:r>
            <a:endParaRPr lang="en-US" sz="1200" dirty="0">
              <a:solidFill>
                <a:prstClr val="white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473200" y="2479675"/>
            <a:ext cx="100965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128963" y="2479675"/>
            <a:ext cx="100965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2482850" y="2157413"/>
            <a:ext cx="647700" cy="647700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2736850" y="2174875"/>
          <a:ext cx="131763" cy="230188"/>
        </p:xfrm>
        <a:graphic>
          <a:graphicData uri="http://schemas.openxmlformats.org/presentationml/2006/ole">
            <p:oleObj spid="_x0000_s4089858" name="Equation" r:id="rId3" imgW="101600" imgH="177800" progId="Equation.DSMT4">
              <p:embed/>
            </p:oleObj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/>
        </p:nvGraphicFramePr>
        <p:xfrm>
          <a:off x="2732088" y="2517775"/>
          <a:ext cx="165100" cy="280988"/>
        </p:xfrm>
        <a:graphic>
          <a:graphicData uri="http://schemas.openxmlformats.org/presentationml/2006/ole">
            <p:oleObj spid="_x0000_s4089859" name="Equation" r:id="rId4" imgW="127000" imgH="215900" progId="Equation.DSMT4">
              <p:embed/>
            </p:oleObj>
          </a:graphicData>
        </a:graphic>
      </p:graphicFrame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3097213" y="2439988"/>
            <a:ext cx="71437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>
            <a:off x="2443163" y="2439988"/>
            <a:ext cx="71437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4616450" y="2817813"/>
            <a:ext cx="2690813" cy="22225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Oval 13"/>
          <p:cNvSpPr>
            <a:spLocks noChangeArrowheads="1"/>
          </p:cNvSpPr>
          <p:nvPr/>
        </p:nvSpPr>
        <p:spPr bwMode="auto">
          <a:xfrm>
            <a:off x="5934075" y="2784475"/>
            <a:ext cx="71438" cy="73025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6" name="Object 14"/>
          <p:cNvGraphicFramePr>
            <a:graphicFrameLocks noChangeAspect="1"/>
          </p:cNvGraphicFramePr>
          <p:nvPr/>
        </p:nvGraphicFramePr>
        <p:xfrm>
          <a:off x="1833563" y="2203450"/>
          <a:ext cx="214312" cy="214313"/>
        </p:xfrm>
        <a:graphic>
          <a:graphicData uri="http://schemas.openxmlformats.org/presentationml/2006/ole">
            <p:oleObj spid="_x0000_s4089860" name="Equation" r:id="rId5" imgW="165100" imgH="165100" progId="Equation.DSMT4">
              <p:embed/>
            </p:oleObj>
          </a:graphicData>
        </a:graphic>
      </p:graphicFrame>
      <p:graphicFrame>
        <p:nvGraphicFramePr>
          <p:cNvPr id="17" name="Object 15"/>
          <p:cNvGraphicFramePr>
            <a:graphicFrameLocks noChangeAspect="1"/>
          </p:cNvGraphicFramePr>
          <p:nvPr/>
        </p:nvGraphicFramePr>
        <p:xfrm>
          <a:off x="3563938" y="2201863"/>
          <a:ext cx="214312" cy="214312"/>
        </p:xfrm>
        <a:graphic>
          <a:graphicData uri="http://schemas.openxmlformats.org/presentationml/2006/ole">
            <p:oleObj spid="_x0000_s4089861" name="Equation" r:id="rId6" imgW="165100" imgH="165100" progId="Equation.DSMT4">
              <p:embed/>
            </p:oleObj>
          </a:graphicData>
        </a:graphic>
      </p:graphicFrame>
      <p:graphicFrame>
        <p:nvGraphicFramePr>
          <p:cNvPr id="18" name="Object 16"/>
          <p:cNvGraphicFramePr>
            <a:graphicFrameLocks noChangeAspect="1"/>
          </p:cNvGraphicFramePr>
          <p:nvPr/>
        </p:nvGraphicFramePr>
        <p:xfrm>
          <a:off x="5076825" y="2530475"/>
          <a:ext cx="214313" cy="214313"/>
        </p:xfrm>
        <a:graphic>
          <a:graphicData uri="http://schemas.openxmlformats.org/presentationml/2006/ole">
            <p:oleObj spid="_x0000_s4089862" name="Equation" r:id="rId7" imgW="165100" imgH="165100" progId="Equation.DSMT4">
              <p:embed/>
            </p:oleObj>
          </a:graphicData>
        </a:graphic>
      </p:graphicFrame>
      <p:graphicFrame>
        <p:nvGraphicFramePr>
          <p:cNvPr id="19" name="Object 17"/>
          <p:cNvGraphicFramePr>
            <a:graphicFrameLocks noChangeAspect="1"/>
          </p:cNvGraphicFramePr>
          <p:nvPr/>
        </p:nvGraphicFramePr>
        <p:xfrm>
          <a:off x="6657975" y="2528888"/>
          <a:ext cx="214313" cy="214312"/>
        </p:xfrm>
        <a:graphic>
          <a:graphicData uri="http://schemas.openxmlformats.org/presentationml/2006/ole">
            <p:oleObj spid="_x0000_s4089863" name="Equation" r:id="rId8" imgW="165100" imgH="165100" progId="Equation.DSMT4">
              <p:embed/>
            </p:oleObj>
          </a:graphicData>
        </a:graphic>
      </p:graphicFrame>
      <p:graphicFrame>
        <p:nvGraphicFramePr>
          <p:cNvPr id="20" name="Object 18"/>
          <p:cNvGraphicFramePr>
            <a:graphicFrameLocks noChangeAspect="1"/>
          </p:cNvGraphicFramePr>
          <p:nvPr/>
        </p:nvGraphicFramePr>
        <p:xfrm>
          <a:off x="5581650" y="1900238"/>
          <a:ext cx="825500" cy="263525"/>
        </p:xfrm>
        <a:graphic>
          <a:graphicData uri="http://schemas.openxmlformats.org/presentationml/2006/ole">
            <p:oleObj spid="_x0000_s4089864" name="Equation" r:id="rId9" imgW="635000" imgH="203200" progId="Equation.DSMT4">
              <p:embed/>
            </p:oleObj>
          </a:graphicData>
        </a:graphic>
      </p:graphicFrame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1258888" y="1843088"/>
            <a:ext cx="6264275" cy="1152525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7164388" y="2428875"/>
            <a:ext cx="1389062" cy="64633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12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	Higgs radiative corrections</a:t>
            </a:r>
            <a:endParaRPr lang="fr-FR" sz="1200" dirty="0">
              <a:solidFill>
                <a:prstClr val="white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3" name="AutoShape 21"/>
          <p:cNvSpPr>
            <a:spLocks/>
          </p:cNvSpPr>
          <p:nvPr/>
        </p:nvSpPr>
        <p:spPr bwMode="auto">
          <a:xfrm rot="16200000">
            <a:off x="4861719" y="3264694"/>
            <a:ext cx="142875" cy="1439863"/>
          </a:xfrm>
          <a:prstGeom prst="leftBrace">
            <a:avLst>
              <a:gd name="adj1" fmla="val 83982"/>
              <a:gd name="adj2" fmla="val 50000"/>
            </a:avLst>
          </a:prstGeom>
          <a:noFill/>
          <a:ln w="3175">
            <a:solidFill>
              <a:srgbClr val="FF7575"/>
            </a:solidFill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3793380" y="4017963"/>
            <a:ext cx="2373216" cy="2769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en-US" sz="1200" dirty="0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Integral </a:t>
            </a:r>
            <a:r>
              <a:rPr lang="en-US" sz="1200" dirty="0" err="1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quadratically</a:t>
            </a:r>
            <a:r>
              <a:rPr lang="en-US" sz="1200" dirty="0">
                <a:solidFill>
                  <a:srgbClr val="FF7575"/>
                </a:solidFill>
                <a:latin typeface="Trebuchet MS"/>
                <a:ea typeface="Arial" charset="0"/>
                <a:cs typeface="Trebuchet MS"/>
              </a:rPr>
              <a:t> divergent</a:t>
            </a:r>
            <a:endParaRPr lang="fr-FR" sz="1200" dirty="0">
              <a:solidFill>
                <a:srgbClr val="FF7575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709613" y="3214690"/>
            <a:ext cx="7540625" cy="774701"/>
            <a:chOff x="447" y="2116"/>
            <a:chExt cx="4750" cy="488"/>
          </a:xfrm>
        </p:grpSpPr>
        <p:graphicFrame>
          <p:nvGraphicFramePr>
            <p:cNvPr id="26" name="Object 24"/>
            <p:cNvGraphicFramePr>
              <a:graphicFrameLocks noChangeAspect="1"/>
            </p:cNvGraphicFramePr>
            <p:nvPr/>
          </p:nvGraphicFramePr>
          <p:xfrm>
            <a:off x="859" y="2220"/>
            <a:ext cx="811" cy="208"/>
          </p:xfrm>
          <a:graphic>
            <a:graphicData uri="http://schemas.openxmlformats.org/presentationml/2006/ole">
              <p:oleObj spid="_x0000_s4089865" name="Equation" r:id="rId10" imgW="990600" imgH="254000" progId="Equation.DSMT4">
                <p:embed/>
              </p:oleObj>
            </a:graphicData>
          </a:graphic>
        </p:graphicFrame>
        <p:graphicFrame>
          <p:nvGraphicFramePr>
            <p:cNvPr id="27" name="Object 25"/>
            <p:cNvGraphicFramePr>
              <a:graphicFrameLocks noChangeAspect="1"/>
            </p:cNvGraphicFramePr>
            <p:nvPr/>
          </p:nvGraphicFramePr>
          <p:xfrm>
            <a:off x="2308" y="2116"/>
            <a:ext cx="2889" cy="488"/>
          </p:xfrm>
          <a:graphic>
            <a:graphicData uri="http://schemas.openxmlformats.org/presentationml/2006/ole">
              <p:oleObj spid="_x0000_s4089866" name="Equation" r:id="rId11" imgW="3530600" imgH="596900" progId="Equation.DSMT4">
                <p:embed/>
              </p:oleObj>
            </a:graphicData>
          </a:graphic>
        </p:graphicFrame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1763" y="2225"/>
              <a:ext cx="451" cy="19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US" sz="1400">
                  <a:solidFill>
                    <a:prstClr val="white"/>
                  </a:solidFill>
                  <a:ea typeface="Arial" charset="0"/>
                  <a:cs typeface="Arial" charset="0"/>
                </a:rPr>
                <a:t>where:</a:t>
              </a:r>
              <a:endParaRPr lang="fr-FR" sz="140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29" name="AutoShape 27"/>
            <p:cNvSpPr>
              <a:spLocks noChangeArrowheads="1"/>
            </p:cNvSpPr>
            <p:nvPr/>
          </p:nvSpPr>
          <p:spPr bwMode="auto">
            <a:xfrm>
              <a:off x="447" y="2265"/>
              <a:ext cx="282" cy="108"/>
            </a:xfrm>
            <a:custGeom>
              <a:avLst/>
              <a:gdLst>
                <a:gd name="G0" fmla="+- 14600 0 0"/>
                <a:gd name="G1" fmla="+- 5727 0 0"/>
                <a:gd name="G2" fmla="+- 21600 0 5727"/>
                <a:gd name="G3" fmla="+- 10800 0 5727"/>
                <a:gd name="G4" fmla="+- 21600 0 14600"/>
                <a:gd name="G5" fmla="*/ G4 G3 10800"/>
                <a:gd name="G6" fmla="+- 21600 0 G5"/>
                <a:gd name="T0" fmla="*/ 14600 w 21600"/>
                <a:gd name="T1" fmla="*/ 0 h 21600"/>
                <a:gd name="T2" fmla="*/ 0 w 21600"/>
                <a:gd name="T3" fmla="*/ 10800 h 21600"/>
                <a:gd name="T4" fmla="*/ 146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4600" y="0"/>
                  </a:moveTo>
                  <a:lnTo>
                    <a:pt x="14600" y="5727"/>
                  </a:lnTo>
                  <a:lnTo>
                    <a:pt x="3375" y="5727"/>
                  </a:lnTo>
                  <a:lnTo>
                    <a:pt x="3375" y="15873"/>
                  </a:lnTo>
                  <a:lnTo>
                    <a:pt x="14600" y="15873"/>
                  </a:lnTo>
                  <a:lnTo>
                    <a:pt x="146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727"/>
                  </a:moveTo>
                  <a:lnTo>
                    <a:pt x="1350" y="15873"/>
                  </a:lnTo>
                  <a:lnTo>
                    <a:pt x="2700" y="15873"/>
                  </a:lnTo>
                  <a:lnTo>
                    <a:pt x="2700" y="5727"/>
                  </a:lnTo>
                  <a:close/>
                </a:path>
                <a:path w="21600" h="21600">
                  <a:moveTo>
                    <a:pt x="0" y="5727"/>
                  </a:moveTo>
                  <a:lnTo>
                    <a:pt x="0" y="15873"/>
                  </a:lnTo>
                  <a:lnTo>
                    <a:pt x="675" y="15873"/>
                  </a:lnTo>
                  <a:lnTo>
                    <a:pt x="675" y="5727"/>
                  </a:lnTo>
                  <a:close/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250825" y="4437063"/>
            <a:ext cx="8893175" cy="10772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The cut-off sets the scale where new particles and physical laws must come in 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Above the EW scale we only know of two scales: GUT (~10</a:t>
            </a:r>
            <a:r>
              <a:rPr lang="en-US" sz="1600" baseline="300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16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GeV) and Planck (~10</a:t>
            </a:r>
            <a:r>
              <a:rPr lang="en-US" sz="1600" baseline="300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19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GeV)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Such a cut-off would require an incredible amount of </a:t>
            </a:r>
            <a:r>
              <a:rPr lang="en-US" sz="1600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finetuning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to keep </a:t>
            </a:r>
            <a:r>
              <a:rPr lang="en-US" sz="1600" i="1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600" i="1" baseline="-25000" dirty="0" err="1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light</a:t>
            </a:r>
            <a:endParaRPr lang="en-US" sz="1600" dirty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auto">
          <a:xfrm>
            <a:off x="6011863" y="3149600"/>
            <a:ext cx="2736850" cy="8651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0"/>
            <a:ext cx="9144000" cy="5610225"/>
          </a:xfrm>
          <a:prstGeom prst="rect">
            <a:avLst/>
          </a:prstGeom>
          <a:solidFill>
            <a:schemeClr val="tx1">
              <a:lumMod val="85000"/>
              <a:lumOff val="15000"/>
              <a:alpha val="6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0" y="5105400"/>
            <a:ext cx="9144000" cy="65722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ounded Rectangular Callout 32"/>
          <p:cNvSpPr/>
          <p:nvPr/>
        </p:nvSpPr>
        <p:spPr>
          <a:xfrm>
            <a:off x="250826" y="3451228"/>
            <a:ext cx="8659812" cy="1770058"/>
          </a:xfrm>
          <a:prstGeom prst="wedgeRoundRectCallout">
            <a:avLst>
              <a:gd name="adj1" fmla="val -13251"/>
              <a:gd name="adj2" fmla="val 58909"/>
              <a:gd name="adj3" fmla="val 16667"/>
            </a:avLst>
          </a:prstGeom>
          <a:solidFill>
            <a:srgbClr val="184B5B"/>
          </a:solidFill>
          <a:ln>
            <a:noFill/>
          </a:ln>
          <a:effectLst>
            <a:glow rad="101600">
              <a:schemeClr val="bg1"/>
            </a:glow>
            <a:outerShdw blurRad="520700" dist="38100" dir="27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Missing protection of scalar Higgs mass is related to </a:t>
            </a:r>
            <a:r>
              <a:rPr lang="en-US" sz="1800" b="1" dirty="0" smtClean="0">
                <a:solidFill>
                  <a:srgbClr val="CCFFCC"/>
                </a:solidFill>
                <a:ea typeface="Arial" charset="0"/>
                <a:cs typeface="Arial" charset="0"/>
              </a:rPr>
              <a:t>absence of a symmetry principle</a:t>
            </a: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. Setting </a:t>
            </a:r>
            <a:r>
              <a:rPr lang="en-US" sz="1800" i="1" dirty="0" err="1" smtClean="0">
                <a:solidFill>
                  <a:srgbClr val="CCFFCC"/>
                </a:solidFill>
                <a:ea typeface="Arial" charset="0"/>
                <a:cs typeface="Arial" charset="0"/>
              </a:rPr>
              <a:t>m</a:t>
            </a:r>
            <a:r>
              <a:rPr lang="en-US" sz="1800" i="1" baseline="-25000" dirty="0" err="1" smtClean="0">
                <a:solidFill>
                  <a:srgbClr val="CCFFCC"/>
                </a:solidFill>
                <a:ea typeface="Arial" charset="0"/>
                <a:cs typeface="Arial" charset="0"/>
              </a:rPr>
              <a:t>H</a:t>
            </a: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 = 0 in SM </a:t>
            </a:r>
            <a:r>
              <a:rPr lang="en-US" sz="1800" dirty="0" err="1" smtClean="0">
                <a:solidFill>
                  <a:srgbClr val="CCFFCC"/>
                </a:solidFill>
                <a:ea typeface="Arial" charset="0"/>
                <a:cs typeface="Arial" charset="0"/>
              </a:rPr>
              <a:t>Lagrangian</a:t>
            </a: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, </a:t>
            </a:r>
            <a:r>
              <a:rPr lang="en-US" sz="1800" b="1" dirty="0" smtClean="0">
                <a:solidFill>
                  <a:srgbClr val="CCFFCC"/>
                </a:solidFill>
                <a:ea typeface="Arial" charset="0"/>
                <a:cs typeface="Arial" charset="0"/>
              </a:rPr>
              <a:t>does not restore any symmetry in the model</a:t>
            </a:r>
            <a:r>
              <a:rPr lang="en-US" sz="1800" dirty="0" smtClean="0">
                <a:solidFill>
                  <a:srgbClr val="CCFFCC"/>
                </a:solidFill>
                <a:ea typeface="Arial" charset="0"/>
                <a:cs typeface="Arial" charset="0"/>
              </a:rPr>
              <a:t>.</a:t>
            </a:r>
            <a:endParaRPr lang="en-US" sz="1800" dirty="0" smtClean="0">
              <a:solidFill>
                <a:srgbClr val="CCFFCC"/>
              </a:solidFill>
              <a:ea typeface="Arial" charset="0"/>
              <a:cs typeface="Arial" charset="0"/>
            </a:endParaRPr>
          </a:p>
          <a:p>
            <a:pPr>
              <a:spcBef>
                <a:spcPts val="1680"/>
              </a:spcBef>
            </a:pP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</a:rPr>
              <a:t>New </a:t>
            </a: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</a:rPr>
              <a:t>physics models should address this.</a:t>
            </a: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</a:rPr>
              <a:t> </a:t>
            </a:r>
            <a:r>
              <a:rPr lang="en-US" sz="1800" i="1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M</a:t>
            </a:r>
            <a:r>
              <a:rPr lang="en-US" sz="1800" i="1" baseline="-25000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H</a:t>
            </a: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 should becomes the deviation </a:t>
            </a: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from some exact symmetry, and is thus </a:t>
            </a:r>
            <a:r>
              <a:rPr lang="en-US" sz="1800" b="1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intrinsically small </a:t>
            </a:r>
            <a:r>
              <a:rPr lang="en-US" sz="1800" dirty="0" smtClean="0">
                <a:solidFill>
                  <a:srgbClr val="FFFF00"/>
                </a:solidFill>
                <a:ea typeface="Arial" charset="0"/>
                <a:cs typeface="Arial" charset="0"/>
                <a:sym typeface="Wingdings"/>
              </a:rPr>
              <a:t>!</a:t>
            </a:r>
            <a:endParaRPr lang="fr-FR" sz="1800" dirty="0">
              <a:solidFill>
                <a:srgbClr val="FFFF00"/>
              </a:solidFill>
              <a:ea typeface="Arial" charset="0"/>
              <a:cs typeface="Arial" charset="0"/>
            </a:endParaRPr>
          </a:p>
        </p:txBody>
      </p:sp>
      <p:graphicFrame>
        <p:nvGraphicFramePr>
          <p:cNvPr id="31" name="Object 29"/>
          <p:cNvGraphicFramePr>
            <a:graphicFrameLocks noChangeAspect="1"/>
          </p:cNvGraphicFramePr>
          <p:nvPr/>
        </p:nvGraphicFramePr>
        <p:xfrm>
          <a:off x="3041650" y="5610225"/>
          <a:ext cx="2967038" cy="577850"/>
        </p:xfrm>
        <a:graphic>
          <a:graphicData uri="http://schemas.openxmlformats.org/presentationml/2006/ole">
            <p:oleObj spid="_x0000_s4089867" name="Equation" r:id="rId12" imgW="2286000" imgH="4445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8"/>
          <p:cNvSpPr>
            <a:spLocks noChangeArrowheads="1"/>
          </p:cNvSpPr>
          <p:nvPr/>
        </p:nvSpPr>
        <p:spPr bwMode="auto">
          <a:xfrm>
            <a:off x="5364163" y="1052513"/>
            <a:ext cx="3600450" cy="2736850"/>
          </a:xfrm>
          <a:prstGeom prst="rect">
            <a:avLst/>
          </a:prstGeom>
          <a:solidFill>
            <a:srgbClr val="292929"/>
          </a:solidFill>
          <a:ln w="3175">
            <a:solidFill>
              <a:srgbClr val="99FF66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4D4D4D">
                <a:alpha val="50000"/>
              </a:srgbClr>
            </a:outerShdw>
          </a:effectLst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40" name="Picture 9" descr="gut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 l="2303" t="1054" r="1524" b="2155"/>
          <a:stretch>
            <a:fillRect/>
          </a:stretch>
        </p:blipFill>
        <p:spPr bwMode="auto">
          <a:xfrm>
            <a:off x="5580063" y="1341438"/>
            <a:ext cx="305117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>
                <a:solidFill>
                  <a:prstClr val="white"/>
                </a:solidFill>
                <a:latin typeface="Trebuchet MS"/>
                <a:cs typeface="Trebuchet MS"/>
              </a:rPr>
              <a:t>The </a:t>
            </a:r>
            <a:r>
              <a:rPr lang="en-US" sz="3200" dirty="0" smtClean="0">
                <a:solidFill>
                  <a:prstClr val="white"/>
                </a:solidFill>
                <a:latin typeface="Trebuchet MS"/>
                <a:cs typeface="Trebuchet MS"/>
              </a:rPr>
              <a:t>“Gauge Hierarchy Problem”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250825" y="4167188"/>
            <a:ext cx="8893175" cy="5847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GB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New physics appears not much above the EW scale and regularises the quadratic divergences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endParaRPr lang="en-GB" sz="1600" dirty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242888" y="3735388"/>
            <a:ext cx="4229042" cy="33855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1600" dirty="0">
                <a:solidFill>
                  <a:srgbClr val="66CCFF"/>
                </a:solidFill>
                <a:latin typeface="Trebuchet MS"/>
                <a:ea typeface="Arial" charset="0"/>
                <a:cs typeface="Trebuchet MS"/>
              </a:rPr>
              <a:t>Possible solutions to the hierarchy problem:</a:t>
            </a:r>
            <a:endParaRPr lang="fr-FR" sz="1600" dirty="0">
              <a:solidFill>
                <a:srgbClr val="66CCFF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42" name="AutoShape 11"/>
          <p:cNvSpPr>
            <a:spLocks noChangeAspect="1" noChangeArrowheads="1" noTextEdit="1"/>
          </p:cNvSpPr>
          <p:nvPr/>
        </p:nvSpPr>
        <p:spPr bwMode="auto">
          <a:xfrm>
            <a:off x="5629275" y="1341438"/>
            <a:ext cx="3095625" cy="2185987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50825" y="1912203"/>
            <a:ext cx="4221105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This strong dependence of the Higgs to the ultraviolet physics makes it a powerful probe to new physics</a:t>
            </a:r>
            <a:endParaRPr lang="en-US" sz="1600" b="1" dirty="0">
              <a:solidFill>
                <a:prstClr val="white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8"/>
          <p:cNvSpPr>
            <a:spLocks noChangeArrowheads="1"/>
          </p:cNvSpPr>
          <p:nvPr/>
        </p:nvSpPr>
        <p:spPr bwMode="auto">
          <a:xfrm>
            <a:off x="5364163" y="1052513"/>
            <a:ext cx="3600450" cy="2736850"/>
          </a:xfrm>
          <a:prstGeom prst="rect">
            <a:avLst/>
          </a:prstGeom>
          <a:solidFill>
            <a:srgbClr val="292929"/>
          </a:solidFill>
          <a:ln w="3175">
            <a:solidFill>
              <a:srgbClr val="99FF66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4D4D4D">
                <a:alpha val="50000"/>
              </a:srgbClr>
            </a:outerShdw>
          </a:effectLst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4" name="Rectangle 13"/>
          <p:cNvSpPr>
            <a:spLocks noChangeArrowheads="1"/>
          </p:cNvSpPr>
          <p:nvPr/>
        </p:nvSpPr>
        <p:spPr bwMode="auto">
          <a:xfrm>
            <a:off x="5607050" y="1314450"/>
            <a:ext cx="3105150" cy="2205038"/>
          </a:xfrm>
          <a:prstGeom prst="rect">
            <a:avLst/>
          </a:prstGeom>
          <a:solidFill>
            <a:srgbClr val="EAEAEA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43" name="Picture 1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919" t="5846" r="3639"/>
          <a:stretch>
            <a:fillRect/>
          </a:stretch>
        </p:blipFill>
        <p:spPr bwMode="auto">
          <a:xfrm>
            <a:off x="5627688" y="1335088"/>
            <a:ext cx="307975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>
                <a:solidFill>
                  <a:prstClr val="white"/>
                </a:solidFill>
                <a:latin typeface="Trebuchet MS"/>
                <a:cs typeface="Trebuchet MS"/>
              </a:rPr>
              <a:t>The </a:t>
            </a:r>
            <a:r>
              <a:rPr lang="en-US" sz="3200" dirty="0" smtClean="0">
                <a:solidFill>
                  <a:prstClr val="white"/>
                </a:solidFill>
                <a:latin typeface="Trebuchet MS"/>
                <a:cs typeface="Trebuchet MS"/>
              </a:rPr>
              <a:t>“Gauge Hierarchy Problem”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250825" y="4167188"/>
            <a:ext cx="8893175" cy="5847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GB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New physics appears not much above the EW scale and regularises the quadratic divergences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endParaRPr lang="en-GB" sz="1600" dirty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242888" y="3735388"/>
            <a:ext cx="4229042" cy="33855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1600" dirty="0">
                <a:solidFill>
                  <a:srgbClr val="66CCFF"/>
                </a:solidFill>
                <a:latin typeface="Trebuchet MS"/>
                <a:ea typeface="Arial" charset="0"/>
                <a:cs typeface="Trebuchet MS"/>
              </a:rPr>
              <a:t>Possible solutions to the hierarchy problem:</a:t>
            </a:r>
            <a:endParaRPr lang="fr-FR" sz="1600" dirty="0">
              <a:solidFill>
                <a:srgbClr val="66CCFF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42" name="AutoShape 11"/>
          <p:cNvSpPr>
            <a:spLocks noChangeAspect="1" noChangeArrowheads="1" noTextEdit="1"/>
          </p:cNvSpPr>
          <p:nvPr/>
        </p:nvSpPr>
        <p:spPr bwMode="auto">
          <a:xfrm>
            <a:off x="5629275" y="1341438"/>
            <a:ext cx="3095625" cy="2185987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825" y="4754940"/>
            <a:ext cx="87137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New physics modifies the running of the couplings, approaching GUT to the EW scale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1466850" y="1673225"/>
            <a:ext cx="6165850" cy="4230688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4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SM describes all observed phenomena in particle physics by </a:t>
            </a:r>
            <a:r>
              <a:rPr lang="en-GB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19 parameters </a:t>
            </a: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(</a:t>
            </a:r>
            <a:r>
              <a:rPr lang="en-GB" sz="1600" b="1" i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?</a:t>
            </a: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)</a:t>
            </a:r>
            <a:endParaRPr lang="en-GB" sz="1600" b="1" kern="0" dirty="0">
              <a:solidFill>
                <a:sysClr val="windowText" lastClr="000000"/>
              </a:solidFill>
              <a:latin typeface="Trebuchet MS"/>
              <a:cs typeface="Trebuchet MS"/>
            </a:endParaRPr>
          </a:p>
        </p:txBody>
      </p:sp>
      <p:sp>
        <p:nvSpPr>
          <p:cNvPr id="4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53" name="Picture 52" descr="dummy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28600" y="1342572"/>
            <a:ext cx="4114800" cy="3991428"/>
          </a:xfrm>
          <a:prstGeom prst="rect">
            <a:avLst/>
          </a:prstGeom>
          <a:effectLst>
            <a:outerShdw blurRad="431800" dist="38100" dir="2700000">
              <a:srgbClr val="000000">
                <a:alpha val="30000"/>
              </a:srgbClr>
            </a:outerShdw>
          </a:effectLst>
        </p:spPr>
      </p:pic>
      <p:sp>
        <p:nvSpPr>
          <p:cNvPr id="54" name="Rectangle 53"/>
          <p:cNvSpPr/>
          <p:nvPr/>
        </p:nvSpPr>
        <p:spPr>
          <a:xfrm>
            <a:off x="4495799" y="1828800"/>
            <a:ext cx="3113617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buFont typeface="Arial"/>
              <a:buChar char="•"/>
            </a:pPr>
            <a:r>
              <a:rPr lang="en-US" sz="1800" dirty="0" smtClean="0">
                <a:latin typeface="Trebuchet MS"/>
                <a:cs typeface="Trebuchet MS"/>
              </a:rPr>
              <a:t>Above ~100 GeV, electro-magnetic and weak interactions are unified</a:t>
            </a:r>
          </a:p>
          <a:p>
            <a:pPr marL="271463" indent="-271463">
              <a:spcBef>
                <a:spcPts val="1200"/>
              </a:spcBef>
              <a:buFont typeface="Arial"/>
              <a:buChar char="•"/>
            </a:pPr>
            <a:r>
              <a:rPr lang="en-US" sz="1800" dirty="0" smtClean="0">
                <a:latin typeface="Trebuchet MS"/>
                <a:cs typeface="Trebuchet MS"/>
              </a:rPr>
              <a:t>Below 100 GeV, </a:t>
            </a:r>
            <a:r>
              <a:rPr lang="en-US" sz="1800" dirty="0" smtClean="0">
                <a:solidFill>
                  <a:srgbClr val="0D00FF"/>
                </a:solidFill>
                <a:latin typeface="Trebuchet MS"/>
                <a:cs typeface="Trebuchet MS"/>
              </a:rPr>
              <a:t>weak interaction </a:t>
            </a:r>
            <a:r>
              <a:rPr lang="en-US" sz="1800" dirty="0" smtClean="0">
                <a:latin typeface="Trebuchet MS"/>
                <a:cs typeface="Trebuchet MS"/>
              </a:rPr>
              <a:t>is weaker than </a:t>
            </a:r>
            <a:r>
              <a:rPr lang="en-US" sz="1800" dirty="0" smtClean="0">
                <a:solidFill>
                  <a:srgbClr val="FF0000"/>
                </a:solidFill>
                <a:latin typeface="Trebuchet MS"/>
                <a:cs typeface="Trebuchet MS"/>
              </a:rPr>
              <a:t>electromagnetism</a:t>
            </a:r>
          </a:p>
          <a:p>
            <a:pPr marL="271463" indent="-271463">
              <a:spcBef>
                <a:spcPts val="1200"/>
              </a:spcBef>
              <a:buFont typeface="Arial"/>
              <a:buChar char="•"/>
            </a:pPr>
            <a:r>
              <a:rPr lang="en-US" sz="1800" b="1" i="1" dirty="0" smtClean="0">
                <a:latin typeface="Trebuchet MS"/>
                <a:cs typeface="Trebuchet MS"/>
              </a:rPr>
              <a:t>Electroweak interaction</a:t>
            </a:r>
            <a:endParaRPr lang="en-GB" sz="1800" b="1" i="1" dirty="0">
              <a:latin typeface="Trebuchet MS"/>
              <a:cs typeface="Trebuchet M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00600" y="43434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HERA data from electron–quark scattering into </a:t>
            </a:r>
            <a:r>
              <a:rPr lang="en-GB" sz="1200" i="1" dirty="0" err="1" smtClean="0"/>
              <a:t>e</a:t>
            </a:r>
            <a:r>
              <a:rPr lang="en-GB" sz="1200" dirty="0" err="1" smtClean="0"/>
              <a:t>+</a:t>
            </a:r>
            <a:r>
              <a:rPr lang="en-GB" sz="1200" i="1" dirty="0" err="1" smtClean="0"/>
              <a:t>q</a:t>
            </a:r>
            <a:r>
              <a:rPr lang="en-GB" sz="1200" i="1" dirty="0" smtClean="0"/>
              <a:t> </a:t>
            </a:r>
            <a:r>
              <a:rPr lang="en-GB" sz="1200" dirty="0" smtClean="0"/>
              <a:t>(NC = </a:t>
            </a:r>
            <a:r>
              <a:rPr lang="en-GB" sz="1200" i="1" dirty="0" err="1" smtClean="0">
                <a:latin typeface="Symbol" charset="2"/>
                <a:cs typeface="Symbol" charset="2"/>
              </a:rPr>
              <a:t>g</a:t>
            </a:r>
            <a:r>
              <a:rPr lang="en-GB" sz="1200" dirty="0" err="1" smtClean="0"/>
              <a:t>,</a:t>
            </a:r>
            <a:r>
              <a:rPr lang="en-GB" sz="1200" i="1" dirty="0" err="1" smtClean="0"/>
              <a:t>Z</a:t>
            </a:r>
            <a:r>
              <a:rPr lang="en-GB" sz="1200" dirty="0" smtClean="0"/>
              <a:t>) or </a:t>
            </a:r>
            <a:r>
              <a:rPr lang="en-GB" sz="1200" i="1" dirty="0" err="1" smtClean="0">
                <a:latin typeface="Symbol" charset="2"/>
                <a:cs typeface="Symbol" charset="2"/>
              </a:rPr>
              <a:t>n</a:t>
            </a:r>
            <a:r>
              <a:rPr lang="en-GB" sz="1200" dirty="0" err="1" smtClean="0">
                <a:latin typeface="Arial"/>
                <a:cs typeface="Arial"/>
              </a:rPr>
              <a:t>+</a:t>
            </a:r>
            <a:r>
              <a:rPr lang="en-GB" sz="1200" i="1" dirty="0" err="1" smtClean="0">
                <a:latin typeface="Arial"/>
                <a:cs typeface="Arial"/>
              </a:rPr>
              <a:t>q</a:t>
            </a:r>
            <a:r>
              <a:rPr lang="en-GB" sz="1200" i="1" dirty="0" smtClean="0"/>
              <a:t> </a:t>
            </a:r>
            <a:r>
              <a:rPr lang="en-GB" sz="1200" dirty="0" smtClean="0"/>
              <a:t>(CC = </a:t>
            </a:r>
            <a:r>
              <a:rPr lang="en-GB" sz="1200" i="1" dirty="0" smtClean="0"/>
              <a:t>W</a:t>
            </a:r>
            <a:r>
              <a:rPr lang="en-GB" sz="800" i="1" dirty="0" smtClean="0"/>
              <a:t> </a:t>
            </a:r>
            <a:r>
              <a:rPr lang="en-GB" sz="1200" i="1" baseline="30000" dirty="0" smtClean="0"/>
              <a:t>±</a:t>
            </a:r>
            <a:r>
              <a:rPr lang="en-GB" sz="1200" dirty="0" smtClean="0"/>
              <a:t>)</a:t>
            </a:r>
            <a:endParaRPr lang="en-GB" sz="1200" dirty="0"/>
          </a:p>
        </p:txBody>
      </p:sp>
      <p:sp>
        <p:nvSpPr>
          <p:cNvPr id="9" name="TextBox 8"/>
          <p:cNvSpPr txBox="1"/>
          <p:nvPr/>
        </p:nvSpPr>
        <p:spPr>
          <a:xfrm rot="1998765">
            <a:off x="1115178" y="2121827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 smtClean="0">
                <a:solidFill>
                  <a:srgbClr val="0D00FF"/>
                </a:solidFill>
                <a:latin typeface="Symbol" charset="2"/>
                <a:cs typeface="Symbol" charset="2"/>
              </a:rPr>
              <a:t>g</a:t>
            </a:r>
            <a:r>
              <a:rPr lang="en-GB" sz="1400" dirty="0" smtClean="0">
                <a:solidFill>
                  <a:srgbClr val="0D00FF"/>
                </a:solidFill>
                <a:latin typeface="Trebuchet MS"/>
                <a:cs typeface="Trebuchet MS"/>
              </a:rPr>
              <a:t>, </a:t>
            </a:r>
            <a:r>
              <a:rPr lang="en-GB" sz="1400" i="1" dirty="0" smtClean="0">
                <a:solidFill>
                  <a:srgbClr val="0D00FF"/>
                </a:solidFill>
                <a:latin typeface="Trebuchet MS"/>
                <a:cs typeface="Trebuchet MS"/>
              </a:rPr>
              <a:t>Z</a:t>
            </a:r>
            <a:r>
              <a:rPr lang="en-GB" sz="1400" dirty="0" smtClean="0">
                <a:solidFill>
                  <a:srgbClr val="0D00FF"/>
                </a:solidFill>
                <a:latin typeface="Trebuchet MS"/>
                <a:cs typeface="Trebuchet MS"/>
              </a:rPr>
              <a:t> current</a:t>
            </a:r>
            <a:endParaRPr lang="en-GB" sz="1400" dirty="0">
              <a:solidFill>
                <a:srgbClr val="0D00FF"/>
              </a:solidFill>
              <a:latin typeface="Trebuchet MS"/>
              <a:cs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 rot="618757">
            <a:off x="950527" y="2654651"/>
            <a:ext cx="992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smtClean="0">
                <a:solidFill>
                  <a:srgbClr val="FF0000"/>
                </a:solidFill>
                <a:latin typeface="Trebuchet MS"/>
                <a:cs typeface="Trebuchet MS"/>
              </a:rPr>
              <a:t>W</a:t>
            </a:r>
            <a:r>
              <a:rPr lang="en-GB" sz="1400" dirty="0" smtClean="0">
                <a:solidFill>
                  <a:srgbClr val="FF0000"/>
                </a:solidFill>
                <a:latin typeface="Trebuchet MS"/>
                <a:cs typeface="Trebuchet MS"/>
              </a:rPr>
              <a:t> current</a:t>
            </a:r>
            <a:endParaRPr lang="en-GB" sz="1400" dirty="0">
              <a:solidFill>
                <a:srgbClr val="FF0000"/>
              </a:solidFill>
              <a:latin typeface="Trebuchet MS"/>
              <a:cs typeface="Trebuchet MS"/>
            </a:endParaRPr>
          </a:p>
        </p:txBody>
      </p:sp>
      <p:sp>
        <p:nvSpPr>
          <p:cNvPr id="11" name="Text Box 53"/>
          <p:cNvSpPr txBox="1">
            <a:spLocks noChangeArrowheads="1"/>
          </p:cNvSpPr>
          <p:nvPr/>
        </p:nvSpPr>
        <p:spPr bwMode="auto">
          <a:xfrm>
            <a:off x="3671888" y="5495925"/>
            <a:ext cx="4725987" cy="833178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635000" fontAlgn="auto">
              <a:spcBef>
                <a:spcPts val="0"/>
              </a:spcBef>
              <a:spcAft>
                <a:spcPts val="0"/>
              </a:spcAft>
              <a:buFont typeface="Symbol" charset="2"/>
              <a:buChar char="S"/>
              <a:tabLst>
                <a:tab pos="635000" algn="l"/>
              </a:tabLst>
              <a:defRPr/>
            </a:pPr>
            <a:r>
              <a:rPr lang="en-GB" sz="1600" b="1" kern="0" dirty="0" smtClean="0">
                <a:solidFill>
                  <a:srgbClr val="7F7F7F"/>
                </a:solidFill>
                <a:latin typeface="Trebuchet MS"/>
                <a:cs typeface="Trebuchet MS"/>
                <a:sym typeface="Symbol" charset="2"/>
              </a:rPr>
              <a:t> = </a:t>
            </a:r>
            <a:r>
              <a:rPr lang="en-GB" sz="1600" b="1" i="1" kern="0" dirty="0" smtClean="0">
                <a:solidFill>
                  <a:srgbClr val="7F7F7F"/>
                </a:solidFill>
                <a:latin typeface="Trebuchet MS"/>
                <a:cs typeface="Trebuchet MS"/>
              </a:rPr>
              <a:t>20 parameters ?</a:t>
            </a:r>
          </a:p>
          <a:p>
            <a:pPr defTabSz="635000" fontAlgn="auto">
              <a:spcBef>
                <a:spcPts val="0"/>
              </a:spcBef>
              <a:spcAft>
                <a:spcPts val="0"/>
              </a:spcAft>
              <a:tabLst>
                <a:tab pos="635000" algn="l"/>
              </a:tabLst>
              <a:defRPr/>
            </a:pPr>
            <a:r>
              <a:rPr lang="en-GB" sz="1600" b="1" kern="0" dirty="0" smtClean="0">
                <a:solidFill>
                  <a:srgbClr val="FF0000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   − 1 by virtue of electroweak unification</a:t>
            </a:r>
          </a:p>
          <a:p>
            <a:pPr defTabSz="635000" fontAlgn="auto">
              <a:spcBef>
                <a:spcPts val="0"/>
              </a:spcBef>
              <a:spcAft>
                <a:spcPts val="0"/>
              </a:spcAft>
              <a:tabLst>
                <a:tab pos="635000" algn="l"/>
              </a:tabLst>
              <a:defRPr/>
            </a:pPr>
            <a:r>
              <a:rPr lang="en-GB" sz="1600" kern="0" dirty="0" smtClean="0">
                <a:solidFill>
                  <a:srgbClr val="7F7F7F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   + at least 9 parameters for massive neutrinos</a:t>
            </a:r>
            <a:endParaRPr lang="en-GB" sz="1600" kern="0" dirty="0">
              <a:solidFill>
                <a:srgbClr val="7F7F7F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8"/>
          <p:cNvSpPr>
            <a:spLocks noChangeArrowheads="1"/>
          </p:cNvSpPr>
          <p:nvPr/>
        </p:nvSpPr>
        <p:spPr bwMode="auto">
          <a:xfrm>
            <a:off x="5364163" y="1052513"/>
            <a:ext cx="3600450" cy="2736850"/>
          </a:xfrm>
          <a:prstGeom prst="rect">
            <a:avLst/>
          </a:prstGeom>
          <a:solidFill>
            <a:srgbClr val="292929"/>
          </a:solidFill>
          <a:ln w="3175">
            <a:solidFill>
              <a:srgbClr val="99FF66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4D4D4D">
                <a:alpha val="50000"/>
              </a:srgbClr>
            </a:outerShdw>
          </a:effectLst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4" name="Rectangle 13"/>
          <p:cNvSpPr>
            <a:spLocks noChangeArrowheads="1"/>
          </p:cNvSpPr>
          <p:nvPr/>
        </p:nvSpPr>
        <p:spPr bwMode="auto">
          <a:xfrm>
            <a:off x="5607050" y="1314450"/>
            <a:ext cx="3105150" cy="2205038"/>
          </a:xfrm>
          <a:prstGeom prst="rect">
            <a:avLst/>
          </a:prstGeom>
          <a:solidFill>
            <a:srgbClr val="EAEAEA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>
                <a:solidFill>
                  <a:prstClr val="white"/>
                </a:solidFill>
                <a:latin typeface="Trebuchet MS"/>
                <a:cs typeface="Trebuchet MS"/>
              </a:rPr>
              <a:t>The </a:t>
            </a:r>
            <a:r>
              <a:rPr lang="en-US" sz="3200" dirty="0" smtClean="0">
                <a:solidFill>
                  <a:prstClr val="white"/>
                </a:solidFill>
                <a:latin typeface="Trebuchet MS"/>
                <a:cs typeface="Trebuchet MS"/>
              </a:rPr>
              <a:t>“Gauge Hierarchy Problem”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250825" y="4167188"/>
            <a:ext cx="8893175" cy="5847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GB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New physics appears not much above the EW scale and regularises the quadratic divergences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endParaRPr lang="en-GB" sz="1600" dirty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242888" y="3735388"/>
            <a:ext cx="4229042" cy="33855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1600" dirty="0">
                <a:solidFill>
                  <a:srgbClr val="66CCFF"/>
                </a:solidFill>
                <a:latin typeface="Trebuchet MS"/>
                <a:ea typeface="Arial" charset="0"/>
                <a:cs typeface="Trebuchet MS"/>
              </a:rPr>
              <a:t>Possible solutions to the hierarchy problem:</a:t>
            </a:r>
            <a:endParaRPr lang="fr-FR" sz="1600" dirty="0">
              <a:solidFill>
                <a:srgbClr val="66CCFF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42" name="AutoShape 11"/>
          <p:cNvSpPr>
            <a:spLocks noChangeAspect="1" noChangeArrowheads="1" noTextEdit="1"/>
          </p:cNvSpPr>
          <p:nvPr/>
        </p:nvSpPr>
        <p:spPr bwMode="auto">
          <a:xfrm>
            <a:off x="5629275" y="1341438"/>
            <a:ext cx="3095625" cy="2185987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825" y="4754940"/>
            <a:ext cx="87137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New physics modifies the running of the couplings, approaching GUT to the EW scale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50825" y="5124272"/>
            <a:ext cx="871378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Gravity is not as weak as we think, it’s only diluted in our 4D world but it is as strong as EW interactions at the </a:t>
            </a:r>
            <a:r>
              <a:rPr lang="en-GB" sz="1600" dirty="0" err="1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scale in, </a:t>
            </a:r>
            <a:r>
              <a:rPr lang="en-GB" sz="1600" i="1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e.g.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, 5 or more dimensions,  (</a:t>
            </a:r>
            <a:r>
              <a:rPr lang="en-GB" sz="1600" i="1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GB" sz="1600" baseline="-250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Pl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)</a:t>
            </a:r>
            <a:r>
              <a:rPr lang="en-GB" sz="1600" baseline="300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5D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~ </a:t>
            </a:r>
            <a:r>
              <a:rPr lang="en-GB" sz="1600" i="1" dirty="0" err="1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O</a:t>
            </a:r>
            <a:r>
              <a:rPr lang="en-GB" sz="1600" dirty="0" err="1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(TeV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)</a:t>
            </a:r>
          </a:p>
        </p:txBody>
      </p:sp>
      <p:pic>
        <p:nvPicPr>
          <p:cNvPr id="19" name="Picture 1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965" t="813" r="3993" b="2339"/>
          <a:stretch>
            <a:fillRect/>
          </a:stretch>
        </p:blipFill>
        <p:spPr bwMode="auto">
          <a:xfrm>
            <a:off x="5629275" y="1341438"/>
            <a:ext cx="3094038" cy="2187575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8"/>
          <p:cNvSpPr>
            <a:spLocks noChangeArrowheads="1"/>
          </p:cNvSpPr>
          <p:nvPr/>
        </p:nvSpPr>
        <p:spPr bwMode="auto">
          <a:xfrm>
            <a:off x="5364163" y="1052513"/>
            <a:ext cx="3600450" cy="2736850"/>
          </a:xfrm>
          <a:prstGeom prst="rect">
            <a:avLst/>
          </a:prstGeom>
          <a:solidFill>
            <a:srgbClr val="292929"/>
          </a:solidFill>
          <a:ln w="3175">
            <a:solidFill>
              <a:srgbClr val="99FF66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4D4D4D">
                <a:alpha val="50000"/>
              </a:srgbClr>
            </a:outerShdw>
          </a:effectLst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46" name="Picture 15" descr="gals1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2450" y="1341438"/>
            <a:ext cx="3101975" cy="21844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>
                <a:solidFill>
                  <a:prstClr val="white"/>
                </a:solidFill>
                <a:latin typeface="Trebuchet MS"/>
                <a:cs typeface="Trebuchet MS"/>
              </a:rPr>
              <a:t>The </a:t>
            </a:r>
            <a:r>
              <a:rPr lang="en-US" sz="3200" dirty="0" smtClean="0">
                <a:solidFill>
                  <a:prstClr val="white"/>
                </a:solidFill>
                <a:latin typeface="Trebuchet MS"/>
                <a:cs typeface="Trebuchet MS"/>
              </a:rPr>
              <a:t>“Gauge Hierarchy Problem”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250825" y="4167188"/>
            <a:ext cx="8893175" cy="5847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GB" sz="1600" dirty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New physics appears not much above the EW scale and regularises the quadratic divergences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endParaRPr lang="en-GB" sz="1600" dirty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242888" y="3735388"/>
            <a:ext cx="4229042" cy="33855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1600" dirty="0">
                <a:solidFill>
                  <a:srgbClr val="66CCFF"/>
                </a:solidFill>
                <a:latin typeface="Trebuchet MS"/>
                <a:ea typeface="Arial" charset="0"/>
                <a:cs typeface="Trebuchet MS"/>
              </a:rPr>
              <a:t>Possible solutions to the hierarchy problem:</a:t>
            </a:r>
            <a:endParaRPr lang="fr-FR" sz="1600" dirty="0">
              <a:solidFill>
                <a:srgbClr val="66CCFF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42" name="AutoShape 11"/>
          <p:cNvSpPr>
            <a:spLocks noChangeAspect="1" noChangeArrowheads="1" noTextEdit="1"/>
          </p:cNvSpPr>
          <p:nvPr/>
        </p:nvSpPr>
        <p:spPr bwMode="auto">
          <a:xfrm>
            <a:off x="5629275" y="1341438"/>
            <a:ext cx="3095625" cy="2185987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825" y="4754940"/>
            <a:ext cx="87137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New physics modifies the running of the couplings, approaching GUT to the EW scale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50825" y="5124272"/>
            <a:ext cx="871378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Gravity is not as weak as we think, it’s only diluted in our 4D world but it is as strong as EW interactions at the </a:t>
            </a:r>
            <a:r>
              <a:rPr lang="en-GB" sz="1600" dirty="0" err="1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TeV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scale in, </a:t>
            </a:r>
            <a:r>
              <a:rPr lang="en-GB" sz="1600" i="1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e.g.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, 5 or more dimensions,  (</a:t>
            </a:r>
            <a:r>
              <a:rPr lang="en-GB" sz="1600" i="1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GB" sz="1600" baseline="-250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Pl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)</a:t>
            </a:r>
            <a:r>
              <a:rPr lang="en-GB" sz="1600" baseline="300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5D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~ </a:t>
            </a:r>
            <a:r>
              <a:rPr lang="en-GB" sz="1600" i="1" dirty="0" err="1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O</a:t>
            </a:r>
            <a:r>
              <a:rPr lang="en-GB" sz="1600" dirty="0" err="1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(TeV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50825" y="5739824"/>
            <a:ext cx="871378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The theory is </a:t>
            </a:r>
            <a:r>
              <a:rPr lang="en-GB" sz="1600" dirty="0" err="1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finetuned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: explanation for parameter values is statistical rather than dynamic </a:t>
            </a:r>
            <a:r>
              <a:rPr lang="en-GB" sz="14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(</a:t>
            </a:r>
            <a:r>
              <a:rPr lang="en-GB" sz="1400" dirty="0" err="1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anthropic</a:t>
            </a:r>
            <a:r>
              <a:rPr lang="en-GB" sz="14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400" dirty="0" err="1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multiverse</a:t>
            </a:r>
            <a:r>
              <a:rPr lang="en-GB" sz="14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</a:rPr>
              <a:t> solution)</a:t>
            </a:r>
            <a:endParaRPr lang="en-GB" sz="1600" dirty="0">
              <a:solidFill>
                <a:prstClr val="white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spect="1" noChangeArrowheads="1"/>
          </p:cNvSpPr>
          <p:nvPr/>
        </p:nvSpPr>
        <p:spPr bwMode="auto">
          <a:xfrm>
            <a:off x="1954213" y="504825"/>
            <a:ext cx="5237162" cy="5051425"/>
          </a:xfrm>
          <a:custGeom>
            <a:avLst/>
            <a:gdLst>
              <a:gd name="G0" fmla="+- 10800 0 0"/>
              <a:gd name="G1" fmla="+- 21600 0 10800"/>
              <a:gd name="G2" fmla="+- 21600 0 108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800" y="10800"/>
                </a:moveTo>
                <a:cubicBezTo>
                  <a:pt x="10800" y="10800"/>
                  <a:pt x="10800" y="10800"/>
                  <a:pt x="10800" y="10800"/>
                </a:cubicBezTo>
                <a:cubicBezTo>
                  <a:pt x="10800" y="10800"/>
                  <a:pt x="10800" y="10800"/>
                  <a:pt x="10800" y="10800"/>
                </a:cubicBezTo>
                <a:cubicBezTo>
                  <a:pt x="10800" y="10800"/>
                  <a:pt x="10800" y="10800"/>
                  <a:pt x="10800" y="10800"/>
                </a:cubicBezTo>
                <a:cubicBezTo>
                  <a:pt x="10800" y="10800"/>
                  <a:pt x="10800" y="10800"/>
                  <a:pt x="10800" y="10800"/>
                </a:cubicBezTo>
                <a:close/>
              </a:path>
            </a:pathLst>
          </a:custGeom>
          <a:solidFill>
            <a:srgbClr val="FF4B4B"/>
          </a:solidFill>
          <a:ln w="3175">
            <a:noFill/>
            <a:round/>
            <a:headEnd/>
            <a:tailEnd/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403475" y="2625725"/>
            <a:ext cx="4321175" cy="811213"/>
          </a:xfrm>
          <a:prstGeom prst="rect">
            <a:avLst/>
          </a:prstGeom>
          <a:solidFill>
            <a:sysClr val="window" lastClr="FFFFFF"/>
          </a:solidFill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403475" y="2755900"/>
            <a:ext cx="4321175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S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t</a:t>
            </a: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 a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n</a:t>
            </a: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d</a:t>
            </a: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 a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r</a:t>
            </a: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d</a:t>
            </a: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   M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o</a:t>
            </a: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d</a:t>
            </a: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e</a:t>
            </a: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l</a:t>
            </a:r>
            <a:endParaRPr lang="en-GB" sz="2800" b="1" kern="0" dirty="0">
              <a:solidFill>
                <a:srgbClr val="4D4D4D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spect="1" noChangeArrowheads="1"/>
          </p:cNvSpPr>
          <p:nvPr/>
        </p:nvSpPr>
        <p:spPr bwMode="auto">
          <a:xfrm>
            <a:off x="1954213" y="504825"/>
            <a:ext cx="5237162" cy="5051425"/>
          </a:xfrm>
          <a:custGeom>
            <a:avLst/>
            <a:gdLst>
              <a:gd name="G0" fmla="+- 10800 0 0"/>
              <a:gd name="G1" fmla="+- 21600 0 10800"/>
              <a:gd name="G2" fmla="+- 21600 0 108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800" y="10800"/>
                </a:moveTo>
                <a:cubicBezTo>
                  <a:pt x="10800" y="10800"/>
                  <a:pt x="10800" y="10800"/>
                  <a:pt x="10800" y="10800"/>
                </a:cubicBezTo>
                <a:cubicBezTo>
                  <a:pt x="10800" y="10800"/>
                  <a:pt x="10800" y="10800"/>
                  <a:pt x="10800" y="10800"/>
                </a:cubicBezTo>
                <a:cubicBezTo>
                  <a:pt x="10800" y="10800"/>
                  <a:pt x="10800" y="10800"/>
                  <a:pt x="10800" y="10800"/>
                </a:cubicBezTo>
                <a:cubicBezTo>
                  <a:pt x="10800" y="10800"/>
                  <a:pt x="10800" y="10800"/>
                  <a:pt x="10800" y="10800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3175">
            <a:noFill/>
            <a:round/>
            <a:headEnd/>
            <a:tailEnd/>
          </a:ln>
          <a:effectLst>
            <a:glow rad="101600">
              <a:schemeClr val="accent5">
                <a:lumMod val="60000"/>
                <a:lumOff val="40000"/>
                <a:alpha val="75000"/>
              </a:schemeClr>
            </a:glo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403475" y="2548912"/>
            <a:ext cx="4321175" cy="95628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E </a:t>
            </a:r>
            <a:r>
              <a:rPr lang="en-GB" sz="2800" b="1" kern="0" dirty="0" err="1" smtClean="0">
                <a:solidFill>
                  <a:srgbClr val="4D4D4D"/>
                </a:solidFill>
                <a:latin typeface="Trebuchet MS"/>
                <a:cs typeface="Trebuchet MS"/>
              </a:rPr>
              <a:t>x</a:t>
            </a:r>
            <a:r>
              <a:rPr lang="en-GB" sz="2800" b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 smtClean="0">
                <a:solidFill>
                  <a:srgbClr val="4D4D4D"/>
                </a:solidFill>
                <a:latin typeface="Trebuchet MS"/>
                <a:cs typeface="Trebuchet MS"/>
              </a:rPr>
              <a:t>t</a:t>
            </a:r>
            <a:r>
              <a:rPr lang="en-GB" sz="2800" b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 smtClean="0">
                <a:solidFill>
                  <a:srgbClr val="4D4D4D"/>
                </a:solidFill>
                <a:latin typeface="Trebuchet MS"/>
                <a:cs typeface="Trebuchet MS"/>
              </a:rPr>
              <a:t>e</a:t>
            </a:r>
            <a:r>
              <a:rPr lang="en-GB" sz="2800" b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 smtClean="0">
                <a:solidFill>
                  <a:srgbClr val="4D4D4D"/>
                </a:solidFill>
                <a:latin typeface="Trebuchet MS"/>
                <a:cs typeface="Trebuchet MS"/>
              </a:rPr>
              <a:t>n</a:t>
            </a:r>
            <a:r>
              <a:rPr lang="en-GB" sz="2800" b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 smtClean="0">
                <a:solidFill>
                  <a:srgbClr val="4D4D4D"/>
                </a:solidFill>
                <a:latin typeface="Trebuchet MS"/>
                <a:cs typeface="Trebuchet MS"/>
              </a:rPr>
              <a:t>d</a:t>
            </a:r>
            <a:r>
              <a:rPr lang="en-GB" sz="2800" b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 smtClean="0">
                <a:solidFill>
                  <a:srgbClr val="4D4D4D"/>
                </a:solidFill>
                <a:latin typeface="Trebuchet MS"/>
                <a:cs typeface="Trebuchet MS"/>
              </a:rPr>
              <a:t>i</a:t>
            </a:r>
            <a:r>
              <a:rPr lang="en-GB" sz="2800" b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 smtClean="0">
                <a:solidFill>
                  <a:srgbClr val="4D4D4D"/>
                </a:solidFill>
                <a:latin typeface="Trebuchet MS"/>
                <a:cs typeface="Trebuchet MS"/>
              </a:rPr>
              <a:t>n</a:t>
            </a:r>
            <a:r>
              <a:rPr lang="en-GB" sz="2800" b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 smtClean="0">
                <a:solidFill>
                  <a:srgbClr val="4D4D4D"/>
                </a:solidFill>
                <a:latin typeface="Trebuchet MS"/>
                <a:cs typeface="Trebuchet MS"/>
              </a:rPr>
              <a:t>g</a:t>
            </a:r>
            <a:r>
              <a:rPr lang="en-GB" sz="2800" b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   </a:t>
            </a:r>
            <a:r>
              <a:rPr lang="en-GB" sz="2800" b="1" kern="0" dirty="0" err="1" smtClean="0">
                <a:solidFill>
                  <a:srgbClr val="4D4D4D"/>
                </a:solidFill>
                <a:latin typeface="Trebuchet MS"/>
                <a:cs typeface="Trebuchet MS"/>
              </a:rPr>
              <a:t>t</a:t>
            </a:r>
            <a:r>
              <a:rPr lang="en-GB" sz="2800" b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 smtClean="0">
                <a:solidFill>
                  <a:srgbClr val="4D4D4D"/>
                </a:solidFill>
                <a:latin typeface="Trebuchet MS"/>
                <a:cs typeface="Trebuchet MS"/>
              </a:rPr>
              <a:t>h</a:t>
            </a:r>
            <a:r>
              <a:rPr lang="en-GB" sz="2800" b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 smtClean="0">
                <a:solidFill>
                  <a:srgbClr val="4D4D4D"/>
                </a:solidFill>
                <a:latin typeface="Trebuchet MS"/>
                <a:cs typeface="Trebuchet MS"/>
              </a:rPr>
              <a:t>e</a:t>
            </a:r>
            <a:r>
              <a:rPr lang="en-GB" sz="2800" b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kern="0" dirty="0" smtClean="0">
                <a:solidFill>
                  <a:srgbClr val="4D4D4D"/>
                </a:solidFill>
                <a:latin typeface="Trebuchet MS"/>
                <a:cs typeface="Trebuchet MS"/>
              </a:rPr>
              <a:t>S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t</a:t>
            </a: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 a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n</a:t>
            </a: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d</a:t>
            </a: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 a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r</a:t>
            </a: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d</a:t>
            </a: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   M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o</a:t>
            </a: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d</a:t>
            </a: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e</a:t>
            </a:r>
            <a:r>
              <a:rPr lang="en-GB" sz="2800" b="1" kern="0" dirty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GB" sz="2800" b="1" kern="0" dirty="0" err="1">
                <a:solidFill>
                  <a:srgbClr val="4D4D4D"/>
                </a:solidFill>
                <a:latin typeface="Trebuchet MS"/>
                <a:cs typeface="Trebuchet MS"/>
              </a:rPr>
              <a:t>l</a:t>
            </a:r>
            <a:endParaRPr lang="en-GB" sz="2800" b="1" kern="0" dirty="0">
              <a:solidFill>
                <a:srgbClr val="4D4D4D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Unfortunately, there is a problem with the Higgs!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147485" y="0"/>
            <a:ext cx="527598" cy="3503082"/>
            <a:chOff x="3179234" y="0"/>
            <a:chExt cx="527598" cy="350308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79234" y="914399"/>
              <a:ext cx="527598" cy="2588683"/>
            </a:xfrm>
            <a:prstGeom prst="rect">
              <a:avLst/>
            </a:prstGeom>
            <a:effectLst>
              <a:outerShdw blurRad="114300" dist="38100" dir="2700000">
                <a:srgbClr val="000000">
                  <a:alpha val="24000"/>
                </a:srgbClr>
              </a:outerShdw>
            </a:effectLst>
          </p:spPr>
        </p:pic>
        <p:sp>
          <p:nvSpPr>
            <p:cNvPr id="9" name="Freeform 8"/>
            <p:cNvSpPr/>
            <p:nvPr/>
          </p:nvSpPr>
          <p:spPr>
            <a:xfrm>
              <a:off x="3391550" y="0"/>
              <a:ext cx="50955" cy="963083"/>
            </a:xfrm>
            <a:custGeom>
              <a:avLst/>
              <a:gdLst>
                <a:gd name="connsiteX0" fmla="*/ 5699 w 50955"/>
                <a:gd name="connsiteY0" fmla="*/ 0 h 963083"/>
                <a:gd name="connsiteX1" fmla="*/ 37449 w 50955"/>
                <a:gd name="connsiteY1" fmla="*/ 285750 h 963083"/>
                <a:gd name="connsiteX2" fmla="*/ 48033 w 50955"/>
                <a:gd name="connsiteY2" fmla="*/ 963083 h 963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55" h="963083">
                  <a:moveTo>
                    <a:pt x="5699" y="0"/>
                  </a:moveTo>
                  <a:cubicBezTo>
                    <a:pt x="27792" y="265117"/>
                    <a:pt x="0" y="173399"/>
                    <a:pt x="37449" y="285750"/>
                  </a:cubicBezTo>
                  <a:cubicBezTo>
                    <a:pt x="50955" y="758431"/>
                    <a:pt x="48033" y="532644"/>
                    <a:pt x="48033" y="963083"/>
                  </a:cubicBezTo>
                </a:path>
              </a:pathLst>
            </a:custGeom>
            <a:ln w="127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33400" y="457200"/>
            <a:ext cx="8305800" cy="1369848"/>
          </a:xfrm>
          <a:prstGeom prst="rect">
            <a:avLst/>
          </a:prstGeom>
          <a:solidFill>
            <a:srgbClr val="FFFFFF">
              <a:alpha val="9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61200">
            <a:prstTxWarp prst="textNoShape">
              <a:avLst/>
            </a:prstTxWarp>
            <a:spAutoFit/>
          </a:bodyPr>
          <a:lstStyle/>
          <a:p>
            <a:pPr marL="265113" lvl="0" indent="-265113" defTabSz="9144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The crisis of the Standard Model calls for new physics at the </a:t>
            </a:r>
            <a:r>
              <a:rPr lang="en-GB" sz="1800" kern="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TeV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scale</a:t>
            </a:r>
          </a:p>
          <a:p>
            <a:pPr marL="265113" lvl="0" indent="-265113" defTabSz="914400" fontAlgn="auto">
              <a:spcBef>
                <a:spcPts val="6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Many 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models addressing the hierarchy and the dark matter problem have similar experimental 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signatures </a:t>
            </a:r>
          </a:p>
          <a:p>
            <a:pPr marL="265113" lvl="0" indent="-265113" defTabSz="914400" fontAlgn="auto">
              <a:spcBef>
                <a:spcPts val="6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Searching 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for them is another central pillar of the LHC physics </a:t>
            </a:r>
            <a:r>
              <a:rPr lang="en-GB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programme</a:t>
            </a:r>
            <a:endParaRPr lang="en-GB" sz="1800" b="1" kern="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737439"/>
            <a:ext cx="9144000" cy="661962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bIns="61200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Could a symmetry between fermions and bosons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regularise</a:t>
            </a:r>
            <a:r>
              <a:rPr lang="en-US" sz="1800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 the Higgs radiative corrections 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r="49889"/>
          <a:stretch>
            <a:fillRect/>
          </a:stretch>
        </p:blipFill>
        <p:spPr>
          <a:xfrm flipH="1">
            <a:off x="4572000" y="2540396"/>
            <a:ext cx="2768207" cy="4032825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grayscl/>
            <a:lum bright="20000"/>
          </a:blip>
          <a:stretch>
            <a:fillRect/>
          </a:stretch>
        </p:blipFill>
        <p:spPr>
          <a:xfrm>
            <a:off x="1805515" y="2539424"/>
            <a:ext cx="5524109" cy="40328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297875" y="6357777"/>
            <a:ext cx="8771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P. Higgs at CMS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r="49889"/>
          <a:stretch>
            <a:fillRect/>
          </a:stretch>
        </p:blipFill>
        <p:spPr>
          <a:xfrm flipH="1">
            <a:off x="4572000" y="2540396"/>
            <a:ext cx="2768207" cy="4032825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9" name="Rectangle 28"/>
          <p:cNvSpPr>
            <a:spLocks noChangeArrowheads="1"/>
          </p:cNvSpPr>
          <p:nvPr/>
        </p:nvSpPr>
        <p:spPr bwMode="auto">
          <a:xfrm>
            <a:off x="2139950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595959"/>
            </a:solidFill>
            <a:miter lim="800000"/>
            <a:headEnd/>
            <a:tailEnd/>
          </a:ln>
          <a:effectLst>
            <a:glow rad="101600">
              <a:schemeClr val="tx1">
                <a:lumMod val="75000"/>
                <a:lumOff val="25000"/>
                <a:alpha val="75000"/>
              </a:scheme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0" name="Picture 29"/>
          <p:cNvPicPr>
            <a:picLocks noChangeAspect="1" noChangeArrowheads="1"/>
          </p:cNvPicPr>
          <p:nvPr/>
        </p:nvPicPr>
        <p:blipFill>
          <a:blip r:embed="rId3"/>
          <a:srcRect r="55646"/>
          <a:stretch>
            <a:fillRect/>
          </a:stretch>
        </p:blipFill>
        <p:spPr bwMode="auto">
          <a:xfrm>
            <a:off x="2185988" y="759353"/>
            <a:ext cx="2251075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2" name="Text Box 30"/>
          <p:cNvSpPr txBox="1">
            <a:spLocks noChangeArrowheads="1"/>
          </p:cNvSpPr>
          <p:nvPr/>
        </p:nvSpPr>
        <p:spPr bwMode="auto">
          <a:xfrm>
            <a:off x="2133600" y="445028"/>
            <a:ext cx="1079500" cy="2794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Fermion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loop</a:t>
            </a:r>
          </a:p>
        </p:txBody>
      </p:sp>
      <p:sp>
        <p:nvSpPr>
          <p:cNvPr id="13" name="Rectangle 31"/>
          <p:cNvSpPr>
            <a:spLocks noChangeArrowheads="1"/>
          </p:cNvSpPr>
          <p:nvPr/>
        </p:nvSpPr>
        <p:spPr bwMode="auto">
          <a:xfrm>
            <a:off x="4625975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D00209"/>
            </a:solidFill>
            <a:miter lim="800000"/>
            <a:headEnd/>
            <a:tailEnd/>
          </a:ln>
          <a:effectLst>
            <a:glow rad="101600">
              <a:srgbClr val="D00209">
                <a:alpha val="75000"/>
              </a:srgb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5" name="Picture 32"/>
          <p:cNvPicPr>
            <a:picLocks noChangeAspect="1" noChangeArrowheads="1"/>
          </p:cNvPicPr>
          <p:nvPr/>
        </p:nvPicPr>
        <p:blipFill>
          <a:blip r:embed="rId3"/>
          <a:srcRect l="62965"/>
          <a:stretch>
            <a:fillRect/>
          </a:stretch>
        </p:blipFill>
        <p:spPr bwMode="auto">
          <a:xfrm>
            <a:off x="4862512" y="533928"/>
            <a:ext cx="1879600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6074226" y="1805515"/>
            <a:ext cx="92302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Boson loop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04800" y="3270729"/>
            <a:ext cx="8534400" cy="925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err="1" smtClean="0">
                <a:latin typeface="Trebuchet MS"/>
                <a:ea typeface="Arial" charset="0"/>
                <a:cs typeface="Trebuchet MS"/>
              </a:rPr>
              <a:t>Fermion</a:t>
            </a:r>
            <a:r>
              <a:rPr lang="en-US" sz="1800" dirty="0" smtClean="0">
                <a:latin typeface="Trebuchet MS"/>
                <a:ea typeface="Arial" charset="0"/>
                <a:cs typeface="Trebuchet MS"/>
              </a:rPr>
              <a:t> and boson loops contribute with </a:t>
            </a:r>
            <a:r>
              <a:rPr lang="en-US" sz="1800" b="1" dirty="0" smtClean="0">
                <a:latin typeface="Trebuchet MS"/>
                <a:ea typeface="Arial" charset="0"/>
                <a:cs typeface="Trebuchet MS"/>
              </a:rPr>
              <a:t>different signs </a:t>
            </a:r>
            <a:r>
              <a:rPr lang="en-US" sz="1800" dirty="0" smtClean="0">
                <a:latin typeface="Trebuchet MS"/>
                <a:ea typeface="Arial" charset="0"/>
                <a:cs typeface="Trebuchet MS"/>
              </a:rPr>
              <a:t>to the Higgs radiative corrections: if there existed a symmetry relating these two, this could protect the masses of the scalar Higgs</a:t>
            </a:r>
          </a:p>
        </p:txBody>
      </p:sp>
      <p:sp>
        <p:nvSpPr>
          <p:cNvPr id="9" name="Rectangle 8"/>
          <p:cNvSpPr/>
          <p:nvPr/>
        </p:nvSpPr>
        <p:spPr>
          <a:xfrm>
            <a:off x="304800" y="4343400"/>
            <a:ext cx="88392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b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Supersymmetry </a:t>
            </a:r>
            <a:r>
              <a:rPr lang="en-US" sz="2000" b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realises</a:t>
            </a:r>
            <a:r>
              <a:rPr lang="en-US" sz="2000" b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this by transforming bosons </a:t>
            </a:r>
            <a:r>
              <a:rPr lang="en-US" sz="2000" b="1" dirty="0" err="1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</a:t>
            </a:r>
            <a:r>
              <a:rPr lang="en-US" sz="2000" b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fermions</a:t>
            </a:r>
          </a:p>
          <a:p>
            <a:pPr marL="360363" indent="-276225">
              <a:spcBef>
                <a:spcPts val="1200"/>
              </a:spcBef>
              <a:buSzPct val="75000"/>
              <a:buFont typeface="Arial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SUSY transforms, e.g., a scalar boson into a spin-½ </a:t>
            </a:r>
            <a:r>
              <a:rPr lang="en-US" sz="16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fermion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, whose mass is protected</a:t>
            </a:r>
          </a:p>
          <a:p>
            <a:pPr marL="360363" indent="-276225">
              <a:spcBef>
                <a:spcPts val="600"/>
              </a:spcBef>
              <a:buSzPct val="75000"/>
              <a:buFont typeface="Arial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Hence, the scalar mass is also protected (precisely through SUSY)</a:t>
            </a:r>
          </a:p>
          <a:p>
            <a:pPr marL="360363" indent="-276225">
              <a:spcBef>
                <a:spcPts val="600"/>
              </a:spcBef>
              <a:buSzPct val="75000"/>
              <a:buFont typeface="Arial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This solves the naturalness and the hierarchy problems of the SM (at least technically)</a:t>
            </a:r>
          </a:p>
          <a:p>
            <a:pPr marL="360363" indent="-276225">
              <a:spcBef>
                <a:spcPts val="600"/>
              </a:spcBef>
              <a:buSzPct val="75000"/>
              <a:buFont typeface="Arial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Local gauge invariance of SUSY requires existence of spin-3/2 and spin-2 particles, which naturally introduces the spin-2 graviton, assumed to mediate the gravitational force  </a:t>
            </a:r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2139950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595959"/>
            </a:solidFill>
            <a:miter lim="800000"/>
            <a:headEnd/>
            <a:tailEnd/>
          </a:ln>
          <a:effectLst>
            <a:glow rad="101600">
              <a:schemeClr val="tx1">
                <a:lumMod val="50000"/>
                <a:lumOff val="50000"/>
                <a:alpha val="75000"/>
              </a:scheme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2" name="Picture 29"/>
          <p:cNvPicPr>
            <a:picLocks noChangeAspect="1" noChangeArrowheads="1"/>
          </p:cNvPicPr>
          <p:nvPr/>
        </p:nvPicPr>
        <p:blipFill>
          <a:blip r:embed="rId2"/>
          <a:srcRect r="55646"/>
          <a:stretch>
            <a:fillRect/>
          </a:stretch>
        </p:blipFill>
        <p:spPr bwMode="auto">
          <a:xfrm>
            <a:off x="2185988" y="759353"/>
            <a:ext cx="2251075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3" name="Text Box 30"/>
          <p:cNvSpPr txBox="1">
            <a:spLocks noChangeArrowheads="1"/>
          </p:cNvSpPr>
          <p:nvPr/>
        </p:nvSpPr>
        <p:spPr bwMode="auto">
          <a:xfrm>
            <a:off x="2133600" y="445028"/>
            <a:ext cx="1079500" cy="2794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Fermion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loop</a:t>
            </a:r>
          </a:p>
        </p:txBody>
      </p:sp>
      <p:sp>
        <p:nvSpPr>
          <p:cNvPr id="15" name="Rectangle 31"/>
          <p:cNvSpPr>
            <a:spLocks noChangeArrowheads="1"/>
          </p:cNvSpPr>
          <p:nvPr/>
        </p:nvSpPr>
        <p:spPr bwMode="auto">
          <a:xfrm>
            <a:off x="4625975" y="445028"/>
            <a:ext cx="2384425" cy="1665287"/>
          </a:xfrm>
          <a:prstGeom prst="rect">
            <a:avLst/>
          </a:prstGeom>
          <a:solidFill>
            <a:schemeClr val="bg1"/>
          </a:solidFill>
          <a:ln w="3175">
            <a:solidFill>
              <a:srgbClr val="D00209"/>
            </a:solidFill>
            <a:miter lim="800000"/>
            <a:headEnd/>
            <a:tailEnd/>
          </a:ln>
          <a:effectLst>
            <a:glow rad="101600">
              <a:srgbClr val="D00209">
                <a:alpha val="75000"/>
              </a:srgbClr>
            </a:glow>
            <a:outerShdw blurRad="190500" dist="107763" dir="2700000" algn="ctr" rotWithShape="0">
              <a:srgbClr val="000000">
                <a:alpha val="15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7" name="Picture 32"/>
          <p:cNvPicPr>
            <a:picLocks noChangeAspect="1" noChangeArrowheads="1"/>
          </p:cNvPicPr>
          <p:nvPr/>
        </p:nvPicPr>
        <p:blipFill>
          <a:blip r:embed="rId2"/>
          <a:srcRect l="62965"/>
          <a:stretch>
            <a:fillRect/>
          </a:stretch>
        </p:blipFill>
        <p:spPr bwMode="auto">
          <a:xfrm>
            <a:off x="4862512" y="533928"/>
            <a:ext cx="1879600" cy="12985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20" name="Text Box 33"/>
          <p:cNvSpPr txBox="1">
            <a:spLocks noChangeArrowheads="1"/>
          </p:cNvSpPr>
          <p:nvPr/>
        </p:nvSpPr>
        <p:spPr bwMode="auto">
          <a:xfrm>
            <a:off x="6074226" y="1805515"/>
            <a:ext cx="92302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Boson loop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626" y="457200"/>
            <a:ext cx="3286049" cy="5118456"/>
          </a:xfrm>
          <a:prstGeom prst="rect">
            <a:avLst/>
          </a:prstGeom>
          <a:effectLst>
            <a:outerShdw blurRad="165100" dist="38100" dir="2700000">
              <a:srgbClr val="000000">
                <a:alpha val="43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3234527" y="3974068"/>
            <a:ext cx="1001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Mr. Higgs</a:t>
            </a:r>
            <a:endParaRPr lang="en-GB" sz="1600" dirty="0"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70641" y="621268"/>
            <a:ext cx="9669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Mr. SUSY</a:t>
            </a:r>
            <a:endParaRPr lang="en-GB" sz="1600" dirty="0">
              <a:latin typeface="Trebuchet MS"/>
              <a:cs typeface="Trebuchet MS"/>
            </a:endParaRPr>
          </a:p>
        </p:txBody>
      </p:sp>
      <p:cxnSp>
        <p:nvCxnSpPr>
          <p:cNvPr id="21" name="Straight Connector 20"/>
          <p:cNvCxnSpPr>
            <a:endCxn id="22" idx="0"/>
          </p:cNvCxnSpPr>
          <p:nvPr/>
        </p:nvCxnSpPr>
        <p:spPr>
          <a:xfrm rot="5400000">
            <a:off x="174446" y="3251626"/>
            <a:ext cx="5589607" cy="2342"/>
          </a:xfrm>
          <a:prstGeom prst="line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477424" y="6047601"/>
            <a:ext cx="981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Trebuchet MS"/>
                <a:cs typeface="Trebuchet MS"/>
              </a:rPr>
              <a:t>Scalar mass</a:t>
            </a:r>
            <a:endParaRPr lang="en-GB" sz="1200" dirty="0">
              <a:latin typeface="Trebuchet MS"/>
              <a:cs typeface="Trebuchet MS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2832153" y="2133600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2832153" y="5408612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2826675" y="5713412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957244" y="1981200"/>
            <a:ext cx="793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dirty="0" smtClean="0">
                <a:latin typeface="Trebuchet MS"/>
                <a:cs typeface="Trebuchet MS"/>
              </a:rPr>
              <a:t>EW scale</a:t>
            </a:r>
            <a:endParaRPr lang="en-GB" sz="1200" dirty="0">
              <a:latin typeface="Trebuchet MS"/>
              <a:cs typeface="Trebuchet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80375" y="5257800"/>
            <a:ext cx="8701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dirty="0" smtClean="0">
                <a:latin typeface="Trebuchet MS"/>
                <a:cs typeface="Trebuchet MS"/>
              </a:rPr>
              <a:t>GUT scale</a:t>
            </a:r>
            <a:endParaRPr lang="en-GB" sz="1200" dirty="0">
              <a:latin typeface="Trebuchet MS"/>
              <a:cs typeface="Trebuchet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20851" y="5562600"/>
            <a:ext cx="10296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dirty="0" smtClean="0">
                <a:latin typeface="Trebuchet MS"/>
                <a:cs typeface="Trebuchet MS"/>
              </a:rPr>
              <a:t>Planck scale</a:t>
            </a:r>
            <a:endParaRPr lang="en-GB" sz="1200" dirty="0"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228600" y="323672"/>
            <a:ext cx="152985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The </a:t>
            </a:r>
          </a:p>
          <a:p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Higgs </a:t>
            </a:r>
          </a:p>
          <a:p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precipice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1692275" y="2176425"/>
            <a:ext cx="5984875" cy="2744787"/>
            <a:chOff x="1066" y="1214"/>
            <a:chExt cx="3770" cy="1729"/>
          </a:xfrm>
        </p:grpSpPr>
        <p:sp>
          <p:nvSpPr>
            <p:cNvPr id="7" name="Line 19"/>
            <p:cNvSpPr>
              <a:spLocks noChangeShapeType="1"/>
            </p:cNvSpPr>
            <p:nvPr/>
          </p:nvSpPr>
          <p:spPr bwMode="auto">
            <a:xfrm flipV="1">
              <a:off x="1066" y="2943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" name="Line 20"/>
            <p:cNvSpPr>
              <a:spLocks noChangeShapeType="1"/>
            </p:cNvSpPr>
            <p:nvPr/>
          </p:nvSpPr>
          <p:spPr bwMode="auto">
            <a:xfrm flipV="1">
              <a:off x="1066" y="2603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" name="Line 21"/>
            <p:cNvSpPr>
              <a:spLocks noChangeShapeType="1"/>
            </p:cNvSpPr>
            <p:nvPr/>
          </p:nvSpPr>
          <p:spPr bwMode="auto">
            <a:xfrm flipV="1">
              <a:off x="1066" y="2256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" name="Line 22"/>
            <p:cNvSpPr>
              <a:spLocks noChangeShapeType="1"/>
            </p:cNvSpPr>
            <p:nvPr/>
          </p:nvSpPr>
          <p:spPr bwMode="auto">
            <a:xfrm flipV="1">
              <a:off x="1066" y="1908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1" name="Line 23"/>
            <p:cNvSpPr>
              <a:spLocks noChangeShapeType="1"/>
            </p:cNvSpPr>
            <p:nvPr/>
          </p:nvSpPr>
          <p:spPr bwMode="auto">
            <a:xfrm flipV="1">
              <a:off x="1066" y="1561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" name="Line 24"/>
            <p:cNvSpPr>
              <a:spLocks noChangeShapeType="1"/>
            </p:cNvSpPr>
            <p:nvPr/>
          </p:nvSpPr>
          <p:spPr bwMode="auto">
            <a:xfrm flipV="1">
              <a:off x="1066" y="1214"/>
              <a:ext cx="3770" cy="0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2017713" y="1557300"/>
            <a:ext cx="5299075" cy="3916362"/>
            <a:chOff x="1271" y="824"/>
            <a:chExt cx="3338" cy="2467"/>
          </a:xfrm>
        </p:grpSpPr>
        <p:sp>
          <p:nvSpPr>
            <p:cNvPr id="14" name="Line 26"/>
            <p:cNvSpPr>
              <a:spLocks noChangeShapeType="1"/>
            </p:cNvSpPr>
            <p:nvPr/>
          </p:nvSpPr>
          <p:spPr bwMode="auto">
            <a:xfrm>
              <a:off x="1689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5" name="Line 27"/>
            <p:cNvSpPr>
              <a:spLocks noChangeShapeType="1"/>
            </p:cNvSpPr>
            <p:nvPr/>
          </p:nvSpPr>
          <p:spPr bwMode="auto">
            <a:xfrm>
              <a:off x="2108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6" name="Line 28"/>
            <p:cNvSpPr>
              <a:spLocks noChangeShapeType="1"/>
            </p:cNvSpPr>
            <p:nvPr/>
          </p:nvSpPr>
          <p:spPr bwMode="auto">
            <a:xfrm>
              <a:off x="2525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>
              <a:off x="2944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8" name="Line 30"/>
            <p:cNvSpPr>
              <a:spLocks noChangeShapeType="1"/>
            </p:cNvSpPr>
            <p:nvPr/>
          </p:nvSpPr>
          <p:spPr bwMode="auto">
            <a:xfrm>
              <a:off x="3355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9" name="Line 31"/>
            <p:cNvSpPr>
              <a:spLocks noChangeShapeType="1"/>
            </p:cNvSpPr>
            <p:nvPr/>
          </p:nvSpPr>
          <p:spPr bwMode="auto">
            <a:xfrm>
              <a:off x="3773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" name="Line 32"/>
            <p:cNvSpPr>
              <a:spLocks noChangeShapeType="1"/>
            </p:cNvSpPr>
            <p:nvPr/>
          </p:nvSpPr>
          <p:spPr bwMode="auto">
            <a:xfrm>
              <a:off x="4191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1" name="Line 33"/>
            <p:cNvSpPr>
              <a:spLocks noChangeShapeType="1"/>
            </p:cNvSpPr>
            <p:nvPr/>
          </p:nvSpPr>
          <p:spPr bwMode="auto">
            <a:xfrm>
              <a:off x="4609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2" name="Line 34"/>
            <p:cNvSpPr>
              <a:spLocks noChangeShapeType="1"/>
            </p:cNvSpPr>
            <p:nvPr/>
          </p:nvSpPr>
          <p:spPr bwMode="auto">
            <a:xfrm>
              <a:off x="1271" y="824"/>
              <a:ext cx="0" cy="2467"/>
            </a:xfrm>
            <a:prstGeom prst="line">
              <a:avLst/>
            </a:prstGeom>
            <a:noFill/>
            <a:ln w="6350">
              <a:solidFill>
                <a:srgbClr val="DDDDDD"/>
              </a:solidFill>
              <a:prstDash val="dash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23" name="Line 35"/>
          <p:cNvSpPr>
            <a:spLocks noChangeShapeType="1"/>
          </p:cNvSpPr>
          <p:nvPr/>
        </p:nvSpPr>
        <p:spPr bwMode="auto">
          <a:xfrm>
            <a:off x="2355850" y="1557300"/>
            <a:ext cx="0" cy="3916362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 type="non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0" y="115888"/>
            <a:ext cx="9144000" cy="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3200" dirty="0">
                <a:solidFill>
                  <a:prstClr val="white"/>
                </a:solidFill>
                <a:latin typeface="Trebuchet MS"/>
                <a:cs typeface="Trebuchet MS"/>
              </a:rPr>
              <a:t>Grand Unification of the Gauge Couplings (GUT)</a:t>
            </a:r>
            <a:endParaRPr lang="en-US" sz="2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 flipV="1">
            <a:off x="2051050" y="2738400"/>
            <a:ext cx="5581650" cy="10795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37026" dir="7998880" algn="ctr" rotWithShape="0">
              <a:srgbClr val="FF9900">
                <a:alpha val="50000"/>
              </a:srgbClr>
            </a:outerShdw>
          </a:effectLst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 flipV="1">
            <a:off x="2051050" y="2592350"/>
            <a:ext cx="5581650" cy="238442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29783" dir="6914402" algn="ctr" rotWithShape="0">
              <a:srgbClr val="FF9900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Line 9"/>
          <p:cNvSpPr>
            <a:spLocks noChangeShapeType="1"/>
          </p:cNvSpPr>
          <p:nvPr/>
        </p:nvSpPr>
        <p:spPr bwMode="auto">
          <a:xfrm>
            <a:off x="2006600" y="2187537"/>
            <a:ext cx="5581650" cy="143827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ffectLst>
            <a:outerShdw blurRad="63500" dist="40161" dir="9693903" algn="ctr" rotWithShape="0">
              <a:srgbClr val="FF9900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8" name="Line 10"/>
          <p:cNvSpPr>
            <a:spLocks noChangeShapeType="1"/>
          </p:cNvSpPr>
          <p:nvPr/>
        </p:nvSpPr>
        <p:spPr bwMode="auto">
          <a:xfrm>
            <a:off x="2366963" y="2276437"/>
            <a:ext cx="4275137" cy="17557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38099" dir="2700000" algn="ctr" rotWithShape="0">
              <a:srgbClr val="33CC33">
                <a:alpha val="74998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Line 11"/>
          <p:cNvSpPr>
            <a:spLocks noChangeShapeType="1"/>
          </p:cNvSpPr>
          <p:nvPr/>
        </p:nvSpPr>
        <p:spPr bwMode="auto">
          <a:xfrm>
            <a:off x="2366963" y="3762337"/>
            <a:ext cx="4230687" cy="26987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38099" dir="2700000" algn="ctr" rotWithShape="0">
              <a:srgbClr val="33CC33">
                <a:alpha val="74998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 flipV="1">
            <a:off x="2366963" y="4032212"/>
            <a:ext cx="4275137" cy="809625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ffectLst>
            <a:outerShdw blurRad="63500" dist="29783" dir="1514402" algn="ctr" rotWithShape="0">
              <a:srgbClr val="33CC33">
                <a:alpha val="50000"/>
              </a:srgbClr>
            </a:outerShdw>
          </a:effectLst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1" name="Oval 16"/>
          <p:cNvSpPr>
            <a:spLocks noChangeArrowheads="1"/>
          </p:cNvSpPr>
          <p:nvPr/>
        </p:nvSpPr>
        <p:spPr bwMode="auto">
          <a:xfrm>
            <a:off x="6573838" y="3965537"/>
            <a:ext cx="134937" cy="134938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2" name="Line 17"/>
          <p:cNvSpPr>
            <a:spLocks noChangeShapeType="1"/>
          </p:cNvSpPr>
          <p:nvPr/>
        </p:nvSpPr>
        <p:spPr bwMode="auto">
          <a:xfrm flipV="1">
            <a:off x="1692275" y="5472075"/>
            <a:ext cx="5984875" cy="0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33" name="Line 18"/>
          <p:cNvSpPr>
            <a:spLocks noChangeShapeType="1"/>
          </p:cNvSpPr>
          <p:nvPr/>
        </p:nvSpPr>
        <p:spPr bwMode="auto">
          <a:xfrm flipH="1" flipV="1">
            <a:off x="1692275" y="1466812"/>
            <a:ext cx="0" cy="4005263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lg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sz="1800">
              <a:solidFill>
                <a:prstClr val="black"/>
              </a:solidFill>
            </a:endParaRP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5967413" y="5876887"/>
            <a:ext cx="1823959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Energy   [ GeV ]</a:t>
            </a:r>
          </a:p>
        </p:txBody>
      </p:sp>
      <p:sp>
        <p:nvSpPr>
          <p:cNvPr id="35" name="Text Box 38"/>
          <p:cNvSpPr txBox="1">
            <a:spLocks noChangeArrowheads="1"/>
          </p:cNvSpPr>
          <p:nvPr/>
        </p:nvSpPr>
        <p:spPr bwMode="auto">
          <a:xfrm>
            <a:off x="657225" y="1422362"/>
            <a:ext cx="807010" cy="371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1</a:t>
            </a:r>
            <a:r>
              <a:rPr lang="en-GB" sz="200" dirty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/</a:t>
            </a:r>
            <a:r>
              <a:rPr lang="en-GB" sz="700" dirty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800" dirty="0" err="1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</a:t>
            </a:r>
            <a:r>
              <a:rPr lang="en-GB" sz="105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(</a:t>
            </a:r>
            <a:r>
              <a:rPr lang="en-GB" sz="50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GB" sz="1050" b="1" i="1" dirty="0" err="1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i</a:t>
            </a:r>
            <a:r>
              <a:rPr lang="en-GB" sz="1050" b="1" i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GB" sz="1050" b="1" dirty="0">
                <a:solidFill>
                  <a:prstClr val="white"/>
                </a:solidFill>
                <a:latin typeface="Trebuchet MS"/>
                <a:cs typeface="Trebuchet MS"/>
                <a:sym typeface="Symbol" charset="2"/>
              </a:rPr>
              <a:t>)</a:t>
            </a:r>
          </a:p>
        </p:txBody>
      </p:sp>
      <p:grpSp>
        <p:nvGrpSpPr>
          <p:cNvPr id="4" name="Group 54"/>
          <p:cNvGrpSpPr>
            <a:grpSpLocks/>
          </p:cNvGrpSpPr>
          <p:nvPr/>
        </p:nvGrpSpPr>
        <p:grpSpPr bwMode="auto">
          <a:xfrm>
            <a:off x="1209675" y="2006562"/>
            <a:ext cx="738188" cy="3695700"/>
            <a:chOff x="762" y="1107"/>
            <a:chExt cx="465" cy="2328"/>
          </a:xfrm>
        </p:grpSpPr>
        <p:sp>
          <p:nvSpPr>
            <p:cNvPr id="37" name="Text Box 39"/>
            <p:cNvSpPr txBox="1">
              <a:spLocks noChangeArrowheads="1"/>
            </p:cNvSpPr>
            <p:nvPr/>
          </p:nvSpPr>
          <p:spPr bwMode="auto">
            <a:xfrm>
              <a:off x="762" y="1107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60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38" name="Text Box 40"/>
            <p:cNvSpPr txBox="1">
              <a:spLocks noChangeArrowheads="1"/>
            </p:cNvSpPr>
            <p:nvPr/>
          </p:nvSpPr>
          <p:spPr bwMode="auto">
            <a:xfrm>
              <a:off x="768" y="1812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solidFill>
                    <a:srgbClr val="DDDDDD"/>
                  </a:solidFill>
                  <a:latin typeface="Trebuchet MS"/>
                  <a:cs typeface="Trebuchet MS"/>
                </a:rPr>
                <a:t>40</a:t>
              </a:r>
              <a:endParaRPr lang="en-GB" sz="1050" b="1" dirty="0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39" name="Text Box 41"/>
            <p:cNvSpPr txBox="1">
              <a:spLocks noChangeArrowheads="1"/>
            </p:cNvSpPr>
            <p:nvPr/>
          </p:nvSpPr>
          <p:spPr bwMode="auto">
            <a:xfrm>
              <a:off x="768" y="2496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30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0" name="Text Box 42"/>
            <p:cNvSpPr txBox="1">
              <a:spLocks noChangeArrowheads="1"/>
            </p:cNvSpPr>
            <p:nvPr/>
          </p:nvSpPr>
          <p:spPr bwMode="auto">
            <a:xfrm>
              <a:off x="768" y="3201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7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grpSp>
        <p:nvGrpSpPr>
          <p:cNvPr id="5" name="Group 53"/>
          <p:cNvGrpSpPr>
            <a:grpSpLocks/>
          </p:cNvGrpSpPr>
          <p:nvPr/>
        </p:nvGrpSpPr>
        <p:grpSpPr bwMode="auto">
          <a:xfrm>
            <a:off x="1781175" y="5518119"/>
            <a:ext cx="6030913" cy="379413"/>
            <a:chOff x="1122" y="3319"/>
            <a:chExt cx="3799" cy="239"/>
          </a:xfrm>
        </p:grpSpPr>
        <p:sp>
          <p:nvSpPr>
            <p:cNvPr id="42" name="Text Box 43"/>
            <p:cNvSpPr txBox="1">
              <a:spLocks noChangeArrowheads="1"/>
            </p:cNvSpPr>
            <p:nvPr/>
          </p:nvSpPr>
          <p:spPr bwMode="auto">
            <a:xfrm>
              <a:off x="1122" y="3319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 dirty="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 dirty="0">
                  <a:solidFill>
                    <a:srgbClr val="DDDDDD"/>
                  </a:solidFill>
                  <a:latin typeface="Trebuchet MS"/>
                  <a:cs typeface="Trebuchet MS"/>
                </a:rPr>
                <a:t>2</a:t>
              </a:r>
              <a:endParaRPr lang="en-GB" sz="1050" b="1" dirty="0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3" name="Text Box 44"/>
            <p:cNvSpPr txBox="1">
              <a:spLocks noChangeArrowheads="1"/>
            </p:cNvSpPr>
            <p:nvPr/>
          </p:nvSpPr>
          <p:spPr bwMode="auto">
            <a:xfrm>
              <a:off x="1939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6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4" name="Text Box 45"/>
            <p:cNvSpPr txBox="1">
              <a:spLocks noChangeArrowheads="1"/>
            </p:cNvSpPr>
            <p:nvPr/>
          </p:nvSpPr>
          <p:spPr bwMode="auto">
            <a:xfrm>
              <a:off x="2790" y="3319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5" name="Text Box 46"/>
            <p:cNvSpPr txBox="1">
              <a:spLocks noChangeArrowheads="1"/>
            </p:cNvSpPr>
            <p:nvPr/>
          </p:nvSpPr>
          <p:spPr bwMode="auto">
            <a:xfrm>
              <a:off x="3612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14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  <p:sp>
          <p:nvSpPr>
            <p:cNvPr id="46" name="Text Box 47"/>
            <p:cNvSpPr txBox="1">
              <a:spLocks noChangeArrowheads="1"/>
            </p:cNvSpPr>
            <p:nvPr/>
          </p:nvSpPr>
          <p:spPr bwMode="auto">
            <a:xfrm>
              <a:off x="4462" y="3324"/>
              <a:ext cx="459" cy="23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solidFill>
                    <a:srgbClr val="DDDDDD"/>
                  </a:solidFill>
                  <a:latin typeface="Trebuchet MS"/>
                  <a:cs typeface="Trebuchet MS"/>
                </a:rPr>
                <a:t>10</a:t>
              </a:r>
              <a:r>
                <a:rPr lang="en-GB" sz="400">
                  <a:solidFill>
                    <a:srgbClr val="DDDDDD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baseline="30000">
                  <a:solidFill>
                    <a:srgbClr val="DDDDDD"/>
                  </a:solidFill>
                  <a:latin typeface="Trebuchet MS"/>
                  <a:cs typeface="Trebuchet MS"/>
                </a:rPr>
                <a:t>18</a:t>
              </a:r>
              <a:endParaRPr lang="en-GB" sz="1050" b="1">
                <a:solidFill>
                  <a:srgbClr val="DDDDDD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sp>
        <p:nvSpPr>
          <p:cNvPr id="47" name="Text Box 48"/>
          <p:cNvSpPr txBox="1">
            <a:spLocks noChangeArrowheads="1"/>
          </p:cNvSpPr>
          <p:nvPr/>
        </p:nvSpPr>
        <p:spPr bwMode="auto">
          <a:xfrm>
            <a:off x="2815764" y="2054187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 = 1</a:t>
            </a:r>
          </a:p>
        </p:txBody>
      </p:sp>
      <p:sp>
        <p:nvSpPr>
          <p:cNvPr id="48" name="Text Box 49"/>
          <p:cNvSpPr txBox="1">
            <a:spLocks noChangeArrowheads="1"/>
          </p:cNvSpPr>
          <p:nvPr/>
        </p:nvSpPr>
        <p:spPr bwMode="auto">
          <a:xfrm>
            <a:off x="2804651" y="3224175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>
                <a:solidFill>
                  <a:prstClr val="white"/>
                </a:solidFill>
                <a:latin typeface="Trebuchet MS"/>
                <a:cs typeface="Trebuchet MS"/>
              </a:rPr>
              <a:t> = 2</a:t>
            </a:r>
          </a:p>
        </p:txBody>
      </p:sp>
      <p:sp>
        <p:nvSpPr>
          <p:cNvPr id="49" name="Text Box 50"/>
          <p:cNvSpPr txBox="1">
            <a:spLocks noChangeArrowheads="1"/>
          </p:cNvSpPr>
          <p:nvPr/>
        </p:nvSpPr>
        <p:spPr bwMode="auto">
          <a:xfrm>
            <a:off x="2804651" y="4076662"/>
            <a:ext cx="553373" cy="313932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45720" tIns="18288" rIns="45720" bIns="18288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i="1" dirty="0" err="1">
                <a:solidFill>
                  <a:prstClr val="white"/>
                </a:solidFill>
                <a:latin typeface="Trebuchet MS"/>
                <a:cs typeface="Trebuchet MS"/>
              </a:rPr>
              <a:t>i</a:t>
            </a:r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 = 3</a:t>
            </a:r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4983163" y="2373275"/>
            <a:ext cx="1957209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solidFill>
                  <a:srgbClr val="FF9900"/>
                </a:solidFill>
                <a:latin typeface="Trebuchet MS"/>
                <a:cs typeface="Trebuchet MS"/>
              </a:rPr>
              <a:t>Standard Model</a:t>
            </a: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4976813" y="4495762"/>
            <a:ext cx="1951573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>
                <a:solidFill>
                  <a:srgbClr val="66FF33"/>
                </a:solidFill>
                <a:latin typeface="Trebuchet MS"/>
                <a:cs typeface="Trebuchet MS"/>
              </a:rPr>
              <a:t>Supersymmetry</a:t>
            </a:r>
          </a:p>
        </p:txBody>
      </p:sp>
      <p:sp>
        <p:nvSpPr>
          <p:cNvPr id="52" name="Text Box 15"/>
          <p:cNvSpPr txBox="1">
            <a:spLocks noChangeArrowheads="1"/>
          </p:cNvSpPr>
          <p:nvPr/>
        </p:nvSpPr>
        <p:spPr bwMode="auto">
          <a:xfrm>
            <a:off x="6778625" y="3849650"/>
            <a:ext cx="894015" cy="402291"/>
          </a:xfrm>
          <a:prstGeom prst="rect">
            <a:avLst/>
          </a:prstGeom>
          <a:solidFill>
            <a:srgbClr val="292929"/>
          </a:solidFill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2000" i="1">
                <a:solidFill>
                  <a:srgbClr val="66CCFF"/>
                </a:solidFill>
                <a:latin typeface="Trebuchet MS"/>
                <a:cs typeface="Trebuchet MS"/>
              </a:rPr>
              <a:t>GUT ?</a:t>
            </a:r>
          </a:p>
        </p:txBody>
      </p:sp>
      <p:sp>
        <p:nvSpPr>
          <p:cNvPr id="53" name="Text Box 55"/>
          <p:cNvSpPr txBox="1">
            <a:spLocks noChangeArrowheads="1"/>
          </p:cNvSpPr>
          <p:nvPr/>
        </p:nvSpPr>
        <p:spPr bwMode="auto">
          <a:xfrm>
            <a:off x="2006600" y="1201700"/>
            <a:ext cx="944563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>
                <a:solidFill>
                  <a:srgbClr val="FF0000"/>
                </a:solidFill>
                <a:latin typeface="Trebuchet MS"/>
                <a:cs typeface="Trebuchet MS"/>
              </a:rPr>
              <a:t>1 TeV </a:t>
            </a:r>
          </a:p>
        </p:txBody>
      </p:sp>
      <p:sp>
        <p:nvSpPr>
          <p:cNvPr id="54" name="Rectangle 57"/>
          <p:cNvSpPr>
            <a:spLocks noChangeArrowheads="1"/>
          </p:cNvSpPr>
          <p:nvPr/>
        </p:nvSpPr>
        <p:spPr bwMode="auto">
          <a:xfrm>
            <a:off x="2614613" y="1254087"/>
            <a:ext cx="339725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>
                <a:solidFill>
                  <a:srgbClr val="FF0000"/>
                </a:solidFill>
                <a:latin typeface="Trebuchet MS"/>
                <a:cs typeface="Trebuchet MS"/>
              </a:rPr>
              <a:t>characteristic mass scale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581400" y="642168"/>
            <a:ext cx="5423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chemeClr val="bg1"/>
                </a:solidFill>
              </a:rPr>
              <a:t>Recall: GUT motivated by quantisation of electric charge in multiples of 1/3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/>
      <p:bldP spid="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3739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Elementary particle physics is successfully described by </a:t>
            </a:r>
            <a:r>
              <a:rPr lang="en-US" sz="1600" b="1" kern="0" dirty="0" smtClean="0">
                <a:solidFill>
                  <a:srgbClr val="D00209"/>
                </a:solidFill>
                <a:latin typeface="Trebuchet MS"/>
                <a:cs typeface="Trebuchet MS"/>
              </a:rPr>
              <a:t>local gauge theories</a:t>
            </a:r>
            <a:endParaRPr lang="en-GB" sz="1600" b="1" kern="0" dirty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7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8512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6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</a:t>
            </a:r>
            <a:endParaRPr lang="en-GB" sz="36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644651"/>
            <a:ext cx="88392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rgbClr val="D00209"/>
                </a:solidFill>
                <a:latin typeface="Trebuchet MS"/>
                <a:cs typeface="Trebuchet MS"/>
              </a:rPr>
              <a:t>Gauge symmetry </a:t>
            </a:r>
            <a:r>
              <a:rPr lang="en-GB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</a:rPr>
              <a:t>is the invariance of equations of motion with respect to a local transformation belonging to a symmetry group</a:t>
            </a:r>
            <a:endParaRPr lang="en-US" sz="18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  <a:sym typeface="Wingdings"/>
            </a:endParaRP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Example: translation group — uniform movement of particle</a:t>
            </a: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04800" y="4847168"/>
            <a:ext cx="8609542" cy="1386416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165100" dist="23000" dir="5400000" rotWithShape="0">
              <a:srgbClr val="000000">
                <a:alpha val="1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Line 31"/>
          <p:cNvSpPr>
            <a:spLocks noChangeShapeType="1"/>
          </p:cNvSpPr>
          <p:nvPr/>
        </p:nvSpPr>
        <p:spPr bwMode="auto">
          <a:xfrm>
            <a:off x="6015038" y="3480436"/>
            <a:ext cx="630237" cy="179387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1824038" y="3299461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2098675" y="3794761"/>
            <a:ext cx="850900" cy="41275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6049963" y="3240723"/>
            <a:ext cx="762000" cy="914400"/>
          </a:xfrm>
          <a:custGeom>
            <a:avLst/>
            <a:gdLst/>
            <a:ahLst/>
            <a:cxnLst>
              <a:cxn ang="0">
                <a:pos x="0" y="576"/>
              </a:cxn>
              <a:cxn ang="0">
                <a:pos x="96" y="528"/>
              </a:cxn>
              <a:cxn ang="0">
                <a:pos x="192" y="384"/>
              </a:cxn>
              <a:cxn ang="0">
                <a:pos x="432" y="240"/>
              </a:cxn>
              <a:cxn ang="0">
                <a:pos x="432" y="48"/>
              </a:cxn>
              <a:cxn ang="0">
                <a:pos x="480" y="0"/>
              </a:cxn>
            </a:cxnLst>
            <a:rect l="0" t="0" r="r" b="b"/>
            <a:pathLst>
              <a:path w="480" h="576">
                <a:moveTo>
                  <a:pt x="0" y="576"/>
                </a:moveTo>
                <a:cubicBezTo>
                  <a:pt x="32" y="568"/>
                  <a:pt x="64" y="560"/>
                  <a:pt x="96" y="528"/>
                </a:cubicBezTo>
                <a:cubicBezTo>
                  <a:pt x="128" y="496"/>
                  <a:pt x="136" y="432"/>
                  <a:pt x="192" y="384"/>
                </a:cubicBezTo>
                <a:cubicBezTo>
                  <a:pt x="248" y="336"/>
                  <a:pt x="392" y="296"/>
                  <a:pt x="432" y="240"/>
                </a:cubicBezTo>
                <a:cubicBezTo>
                  <a:pt x="472" y="184"/>
                  <a:pt x="424" y="88"/>
                  <a:pt x="432" y="48"/>
                </a:cubicBezTo>
                <a:cubicBezTo>
                  <a:pt x="440" y="8"/>
                  <a:pt x="460" y="4"/>
                  <a:pt x="480" y="0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Oval 17"/>
          <p:cNvSpPr>
            <a:spLocks noChangeAspect="1" noChangeArrowheads="1"/>
          </p:cNvSpPr>
          <p:nvPr/>
        </p:nvSpPr>
        <p:spPr bwMode="auto">
          <a:xfrm>
            <a:off x="2009775" y="3759836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609600" y="3031173"/>
            <a:ext cx="1619250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Global </a:t>
            </a:r>
          </a:p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symmetry</a:t>
            </a:r>
            <a:r>
              <a:rPr lang="en-GB" sz="1600" dirty="0" smtClean="0">
                <a:solidFill>
                  <a:srgbClr val="43618D"/>
                </a:solidFill>
                <a:latin typeface="Trebuchet MS"/>
                <a:cs typeface="Trebuchet MS"/>
              </a:rPr>
              <a:t>:</a:t>
            </a:r>
            <a:endParaRPr lang="en-GB" sz="1600" dirty="0">
              <a:solidFill>
                <a:srgbClr val="43618D"/>
              </a:solidFill>
              <a:latin typeface="Trebuchet MS"/>
              <a:cs typeface="Trebuchet MS"/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4210050" y="3029586"/>
            <a:ext cx="1619250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Local</a:t>
            </a:r>
          </a:p>
          <a:p>
            <a:r>
              <a:rPr lang="en-GB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symmetry:</a:t>
            </a:r>
            <a:endParaRPr lang="en-GB" sz="1600" dirty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21"/>
          <p:cNvSpPr>
            <a:spLocks noChangeArrowheads="1"/>
          </p:cNvSpPr>
          <p:nvPr/>
        </p:nvSpPr>
        <p:spPr bwMode="auto">
          <a:xfrm>
            <a:off x="458258" y="4914202"/>
            <a:ext cx="8609542" cy="123328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A new trajectory is possible, if 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forces </a:t>
            </a:r>
            <a:r>
              <a:rPr lang="en-GB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act on the particle: a potential that restores the symmetry of the dynamic under this particular gauge transformation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595959"/>
                </a:solidFill>
                <a:latin typeface="Trebuchet MS"/>
                <a:cs typeface="Trebuchet MS"/>
              </a:rPr>
              <a:t>The dynamic found is not just any dynamic, but one of the 4 forces of nature: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gravitation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Requiring the same local gauge invariance for a wave function gives us: </a:t>
            </a:r>
            <a:r>
              <a:rPr lang="en-US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QED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</p:txBody>
      </p:sp>
      <p:sp>
        <p:nvSpPr>
          <p:cNvPr id="18" name="Text Box 27"/>
          <p:cNvSpPr txBox="1">
            <a:spLocks noChangeArrowheads="1"/>
          </p:cNvSpPr>
          <p:nvPr/>
        </p:nvSpPr>
        <p:spPr bwMode="auto">
          <a:xfrm rot="19532869">
            <a:off x="1920048" y="3252740"/>
            <a:ext cx="90017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>
                <a:latin typeface="Trebuchet MS"/>
                <a:cs typeface="Trebuchet MS"/>
              </a:rPr>
              <a:t>movement</a:t>
            </a:r>
            <a:endParaRPr lang="en-GB" sz="1200" dirty="0">
              <a:latin typeface="Trebuchet MS"/>
              <a:cs typeface="Trebuchet MS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2003425" y="4315461"/>
          <a:ext cx="1114425" cy="314325"/>
        </p:xfrm>
        <a:graphic>
          <a:graphicData uri="http://schemas.openxmlformats.org/presentationml/2006/ole">
            <p:oleObj spid="_x0000_s700418" name="Equation" r:id="rId3" imgW="685800" imgH="190440" progId="Equation.DSMT4">
              <p:embed/>
            </p:oleObj>
          </a:graphicData>
        </a:graphic>
      </p:graphicFrame>
      <p:sp>
        <p:nvSpPr>
          <p:cNvPr id="20" name="Text Box 30"/>
          <p:cNvSpPr txBox="1">
            <a:spLocks noChangeArrowheads="1"/>
          </p:cNvSpPr>
          <p:nvPr/>
        </p:nvSpPr>
        <p:spPr bwMode="auto">
          <a:xfrm rot="19532869">
            <a:off x="5468111" y="3201940"/>
            <a:ext cx="900179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/>
              <a:t>movement</a:t>
            </a:r>
            <a:endParaRPr lang="en-GB" sz="1200" dirty="0"/>
          </a:p>
        </p:txBody>
      </p:sp>
      <p:sp>
        <p:nvSpPr>
          <p:cNvPr id="21" name="Line 32"/>
          <p:cNvSpPr>
            <a:spLocks noChangeShapeType="1"/>
          </p:cNvSpPr>
          <p:nvPr/>
        </p:nvSpPr>
        <p:spPr bwMode="auto">
          <a:xfrm>
            <a:off x="6189663" y="3370898"/>
            <a:ext cx="539750" cy="0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Line 10"/>
          <p:cNvSpPr>
            <a:spLocks noChangeShapeType="1"/>
          </p:cNvSpPr>
          <p:nvPr/>
        </p:nvSpPr>
        <p:spPr bwMode="auto">
          <a:xfrm flipV="1">
            <a:off x="5364163" y="3240723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Oval 34"/>
          <p:cNvSpPr>
            <a:spLocks noChangeAspect="1" noChangeArrowheads="1"/>
          </p:cNvSpPr>
          <p:nvPr/>
        </p:nvSpPr>
        <p:spPr bwMode="auto">
          <a:xfrm>
            <a:off x="6311900" y="379476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4" name="Line 11"/>
          <p:cNvSpPr>
            <a:spLocks noChangeShapeType="1"/>
          </p:cNvSpPr>
          <p:nvPr/>
        </p:nvSpPr>
        <p:spPr bwMode="auto">
          <a:xfrm>
            <a:off x="5592763" y="3774123"/>
            <a:ext cx="687387" cy="65088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" name="Oval 33"/>
          <p:cNvSpPr>
            <a:spLocks noChangeAspect="1" noChangeArrowheads="1"/>
          </p:cNvSpPr>
          <p:nvPr/>
        </p:nvSpPr>
        <p:spPr bwMode="auto">
          <a:xfrm>
            <a:off x="5527675" y="370586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26" name="Object 35"/>
          <p:cNvGraphicFramePr>
            <a:graphicFrameLocks noChangeAspect="1"/>
          </p:cNvGraphicFramePr>
          <p:nvPr/>
        </p:nvGraphicFramePr>
        <p:xfrm>
          <a:off x="5421313" y="4294823"/>
          <a:ext cx="1589087" cy="355600"/>
        </p:xfrm>
        <a:graphic>
          <a:graphicData uri="http://schemas.openxmlformats.org/presentationml/2006/ole">
            <p:oleObj spid="_x0000_s700419" name="Equation" r:id="rId4" imgW="977760" imgH="215640" progId="Equation.DSMT4">
              <p:embed/>
            </p:oleObj>
          </a:graphicData>
        </a:graphic>
      </p:graphicFrame>
      <p:sp>
        <p:nvSpPr>
          <p:cNvPr id="27" name="Line 36"/>
          <p:cNvSpPr>
            <a:spLocks noChangeShapeType="1"/>
          </p:cNvSpPr>
          <p:nvPr/>
        </p:nvSpPr>
        <p:spPr bwMode="auto">
          <a:xfrm flipV="1">
            <a:off x="2730500" y="3308986"/>
            <a:ext cx="9906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Oval 28"/>
          <p:cNvSpPr>
            <a:spLocks noChangeAspect="1" noChangeArrowheads="1"/>
          </p:cNvSpPr>
          <p:nvPr/>
        </p:nvSpPr>
        <p:spPr bwMode="auto">
          <a:xfrm>
            <a:off x="2952750" y="3750311"/>
            <a:ext cx="111125" cy="111125"/>
          </a:xfrm>
          <a:prstGeom prst="ellipse">
            <a:avLst/>
          </a:prstGeom>
          <a:solidFill>
            <a:srgbClr val="43618D"/>
          </a:solidFill>
          <a:ln w="9525">
            <a:solidFill>
              <a:srgbClr val="43618D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6864350" y="2985136"/>
            <a:ext cx="1665288" cy="6485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dirty="0" smtClean="0">
                <a:latin typeface="Trebuchet MS"/>
                <a:cs typeface="Trebuchet MS"/>
              </a:rPr>
              <a:t>movement under influence of a potential</a:t>
            </a:r>
            <a:endParaRPr lang="en-GB" sz="120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30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63141"/>
            <a:ext cx="8512175" cy="1738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bosons) </a:t>
            </a:r>
            <a:r>
              <a:rPr lang="en-GB" sz="1800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(fermions)]</a:t>
            </a:r>
            <a:endParaRPr lang="en-GB" sz="18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  <a:endParaRPr lang="en-GB" sz="16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6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have opposite spin statistics but otherwise equal quantum numbers </a:t>
            </a:r>
            <a:endParaRPr lang="en-GB" sz="16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Need </a:t>
            </a:r>
            <a:r>
              <a:rPr lang="en-GB" sz="1600" dirty="0">
                <a:solidFill>
                  <a:srgbClr val="D00209"/>
                </a:solidFill>
                <a:latin typeface="Trebuchet MS"/>
                <a:cs typeface="Trebuchet MS"/>
              </a:rPr>
              <a:t>to introduce an additional Higgs doublet to the non-SUSY 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side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SUSY breaking introduces lots (&gt; 100) of new parameters (masses and mixing angles)</a:t>
            </a:r>
          </a:p>
        </p:txBody>
      </p:sp>
      <p:graphicFrame>
        <p:nvGraphicFramePr>
          <p:cNvPr id="19" name="Group 53"/>
          <p:cNvGraphicFramePr>
            <a:graphicFrameLocks noGrp="1"/>
          </p:cNvGraphicFramePr>
          <p:nvPr/>
        </p:nvGraphicFramePr>
        <p:xfrm>
          <a:off x="1716088" y="3301997"/>
          <a:ext cx="5903912" cy="3022603"/>
        </p:xfrm>
        <a:graphic>
          <a:graphicData uri="http://schemas.openxmlformats.org/drawingml/2006/table">
            <a:tbl>
              <a:tblPr/>
              <a:tblGrid>
                <a:gridCol w="1179512"/>
                <a:gridCol w="1182688"/>
                <a:gridCol w="1179512"/>
                <a:gridCol w="1181100"/>
                <a:gridCol w="1181100"/>
              </a:tblGrid>
              <a:tr h="377825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1/2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1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3/2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rebuchet MS"/>
                          <a:cs typeface="Trebuchet MS"/>
                        </a:rPr>
                        <a:t>Spin 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41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sLeptons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Leptons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rowSpan="3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Gravitino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Graviton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  <a:tr h="37941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sQuarks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Quarks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6" gridSpan="2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 rowSpan="6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6238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Higgs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Higgsino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9413">
                <a:tc rowSpan="4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Photino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Photon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782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Zino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Z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623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Wino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W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623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Gluino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/>
                        <a:cs typeface="Trebuchet MS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/>
                          <a:cs typeface="Trebuchet MS"/>
                        </a:rPr>
                        <a:t>Gluon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Supersymmetry (SUSY)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7025" y="363141"/>
            <a:ext cx="8512175" cy="1738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defTabSz="914400">
              <a:spcBef>
                <a:spcPct val="50000"/>
              </a:spcBef>
            </a:pP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SUSY has: </a:t>
            </a:r>
            <a:r>
              <a:rPr lang="en-GB" sz="18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(bosons) = </a:t>
            </a:r>
            <a:r>
              <a:rPr lang="en-GB" sz="18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(fermions) 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[</a:t>
            </a:r>
            <a:r>
              <a:rPr lang="en-GB" sz="1800" i="1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cf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. SM: </a:t>
            </a:r>
            <a:r>
              <a:rPr lang="en-GB" sz="1800" i="1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baseline="-250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bosons) </a:t>
            </a:r>
            <a:r>
              <a:rPr lang="en-GB" sz="1800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  <a:sym typeface="MT Extra" charset="0"/>
              </a:rPr>
              <a:t>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N</a:t>
            </a:r>
            <a:r>
              <a:rPr lang="en-GB" sz="1800" baseline="-25000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dof</a:t>
            </a:r>
            <a:r>
              <a:rPr lang="en-GB" sz="1800" i="1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(fermions)]</a:t>
            </a:r>
            <a:endParaRPr lang="en-GB" sz="18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12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To create </a:t>
            </a:r>
            <a:r>
              <a:rPr lang="en-GB" sz="16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supermultiplets</a:t>
            </a:r>
            <a:r>
              <a:rPr lang="en-GB" sz="16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, we need to add one </a:t>
            </a:r>
            <a:r>
              <a:rPr lang="en-GB" sz="1600" i="1" dirty="0" err="1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superpartner</a:t>
            </a:r>
            <a:r>
              <a:rPr lang="en-GB" sz="16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to each SM particle</a:t>
            </a:r>
            <a:endParaRPr lang="en-GB" sz="16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Superpartners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600" dirty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have opposite spin statistics but otherwise equal quantum numbers </a:t>
            </a:r>
            <a:endParaRPr lang="en-GB" sz="1600" dirty="0" smtClean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Need </a:t>
            </a:r>
            <a:r>
              <a:rPr lang="en-GB" sz="1600" dirty="0">
                <a:solidFill>
                  <a:srgbClr val="D00209"/>
                </a:solidFill>
                <a:latin typeface="Trebuchet MS"/>
                <a:cs typeface="Trebuchet MS"/>
              </a:rPr>
              <a:t>to introduce an additional Higgs doublet to the non-SUSY </a:t>
            </a: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side</a:t>
            </a:r>
          </a:p>
          <a:p>
            <a:pPr marL="360363" indent="-276225" defTabSz="914400">
              <a:spcBef>
                <a:spcPts val="6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D00209"/>
                </a:solidFill>
                <a:latin typeface="Trebuchet MS"/>
                <a:cs typeface="Trebuchet MS"/>
              </a:rPr>
              <a:t>SUSY breaking introduces lots (&gt; 100) of new parameters (masses and mixing angles)</a:t>
            </a:r>
          </a:p>
        </p:txBody>
      </p:sp>
      <p:sp>
        <p:nvSpPr>
          <p:cNvPr id="6" name="Text Box 135"/>
          <p:cNvSpPr txBox="1">
            <a:spLocks noChangeArrowheads="1"/>
          </p:cNvSpPr>
          <p:nvPr/>
        </p:nvSpPr>
        <p:spPr bwMode="auto">
          <a:xfrm>
            <a:off x="2358498" y="5546726"/>
            <a:ext cx="4725987" cy="956289"/>
          </a:xfrm>
          <a:prstGeom prst="rect">
            <a:avLst/>
          </a:prstGeom>
          <a:solidFill>
            <a:srgbClr val="E7E7E7">
              <a:alpha val="84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/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The gauge-mixed physical states that propagate         in space and time and that can be observed.</a:t>
            </a:r>
          </a:p>
          <a:p>
            <a:pPr defTabSz="914400"/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Neutralinos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: mass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eigenstates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 of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photinos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,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zinos</a:t>
            </a:r>
            <a:r>
              <a:rPr lang="en-US" sz="1200" dirty="0">
                <a:solidFill>
                  <a:srgbClr val="D00209"/>
                </a:solidFill>
                <a:latin typeface="Trebuchet MS"/>
                <a:cs typeface="Trebuchet MS"/>
              </a:rPr>
              <a:t>, neutral </a:t>
            </a:r>
            <a:r>
              <a:rPr lang="en-US" sz="1200" dirty="0" err="1">
                <a:solidFill>
                  <a:srgbClr val="D00209"/>
                </a:solidFill>
                <a:latin typeface="Trebuchet MS"/>
                <a:cs typeface="Trebuchet MS"/>
              </a:rPr>
              <a:t>higgsinos</a:t>
            </a:r>
            <a:endParaRPr lang="en-US" sz="1200" dirty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defTabSz="914400"/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Charginos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 </a:t>
            </a:r>
            <a:r>
              <a:rPr lang="en-US" sz="900" dirty="0">
                <a:solidFill>
                  <a:srgbClr val="006600"/>
                </a:solidFill>
                <a:latin typeface="Trebuchet MS"/>
                <a:cs typeface="Trebuchet MS"/>
              </a:rPr>
              <a:t> 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: mass </a:t>
            </a:r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eigenstates</a:t>
            </a:r>
            <a:r>
              <a:rPr lang="en-US" sz="1200" dirty="0">
                <a:solidFill>
                  <a:srgbClr val="006600"/>
                </a:solidFill>
                <a:latin typeface="Trebuchet MS"/>
                <a:cs typeface="Trebuchet MS"/>
              </a:rPr>
              <a:t> of winos and charged </a:t>
            </a:r>
            <a:r>
              <a:rPr lang="en-US" sz="1200" dirty="0" err="1">
                <a:solidFill>
                  <a:srgbClr val="006600"/>
                </a:solidFill>
                <a:latin typeface="Trebuchet MS"/>
                <a:cs typeface="Trebuchet MS"/>
              </a:rPr>
              <a:t>higgsinos</a:t>
            </a:r>
            <a:endParaRPr lang="en-US" sz="1200" dirty="0">
              <a:solidFill>
                <a:srgbClr val="006600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7" name="Group 142"/>
          <p:cNvGraphicFramePr>
            <a:graphicFrameLocks noGrp="1"/>
          </p:cNvGraphicFramePr>
          <p:nvPr/>
        </p:nvGraphicFramePr>
        <p:xfrm>
          <a:off x="2434698" y="3245907"/>
          <a:ext cx="4275137" cy="2295527"/>
        </p:xfrm>
        <a:graphic>
          <a:graphicData uri="http://schemas.openxmlformats.org/drawingml/2006/table">
            <a:tbl>
              <a:tblPr/>
              <a:tblGrid>
                <a:gridCol w="1493837"/>
                <a:gridCol w="1385888"/>
                <a:gridCol w="1395412"/>
              </a:tblGrid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1/2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Spin 1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Euclid Extra" charset="0"/>
                        </a:rPr>
                        <a:t>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Euclid Extra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charset="0"/>
                          <a:ea typeface="Arial Unicode MS" charset="0"/>
                          <a:cs typeface="Arial Unicode MS" charset="0"/>
                        </a:rPr>
                        <a:t>±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841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DDDDDD">
                            <a:gamma/>
                            <a:tint val="23137"/>
                            <a:invGamma/>
                          </a:srgbClr>
                        </a:gs>
                        <a:gs pos="100000">
                          <a:srgbClr val="DDDDD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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, Z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0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W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charset="0"/>
                          <a:ea typeface="Arial Unicode MS" charset="0"/>
                          <a:cs typeface="Arial Unicode MS" charset="0"/>
                        </a:rPr>
                        <a:t>±</a:t>
                      </a:r>
                      <a:r>
                        <a:rPr kumimoji="0" lang="en-US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 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  <a:tr h="3825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E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g</a:t>
                      </a:r>
                      <a:r>
                        <a:rPr kumimoji="0" lang="en-US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charset="2"/>
                        </a:rPr>
                        <a:t>a</a:t>
                      </a:r>
                      <a:endParaRPr kumimoji="0" lang="en-US" sz="16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266"/>
                    </a:solidFill>
                  </a:tcPr>
                </a:tc>
              </a:tr>
            </a:tbl>
          </a:graphicData>
        </a:graphic>
      </p:graphicFrame>
      <p:grpSp>
        <p:nvGrpSpPr>
          <p:cNvPr id="8" name="Group 163"/>
          <p:cNvGrpSpPr>
            <a:grpSpLocks/>
          </p:cNvGrpSpPr>
          <p:nvPr/>
        </p:nvGrpSpPr>
        <p:grpSpPr bwMode="auto">
          <a:xfrm>
            <a:off x="2052110" y="3644373"/>
            <a:ext cx="5408613" cy="1903414"/>
            <a:chOff x="1335" y="1334"/>
            <a:chExt cx="3407" cy="1199"/>
          </a:xfrm>
        </p:grpSpPr>
        <p:sp>
          <p:nvSpPr>
            <p:cNvPr id="9" name="Text Box 164"/>
            <p:cNvSpPr txBox="1">
              <a:spLocks noChangeArrowheads="1"/>
            </p:cNvSpPr>
            <p:nvPr/>
          </p:nvSpPr>
          <p:spPr bwMode="auto">
            <a:xfrm rot="16200000">
              <a:off x="834" y="1836"/>
              <a:ext cx="1198" cy="195"/>
            </a:xfrm>
            <a:prstGeom prst="rect">
              <a:avLst/>
            </a:prstGeom>
            <a:gradFill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tx2">
                    <a:lumMod val="10000"/>
                    <a:lumOff val="90000"/>
                  </a:schemeClr>
                </a:gs>
              </a:gsLst>
              <a:lin ang="5400000" scaled="1"/>
            </a:gradFill>
            <a:ln w="31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 defTabSz="914400"/>
              <a:r>
                <a:rPr lang="en-US" sz="1400" dirty="0" err="1">
                  <a:solidFill>
                    <a:srgbClr val="000000"/>
                  </a:solidFill>
                  <a:latin typeface="Trebuchet MS"/>
                  <a:cs typeface="Trebuchet MS"/>
                </a:rPr>
                <a:t>Eigenstates</a:t>
              </a:r>
              <a:r>
                <a:rPr lang="en-US" sz="1400" dirty="0">
                  <a:solidFill>
                    <a:srgbClr val="000000"/>
                  </a:solidFill>
                  <a:latin typeface="Trebuchet MS"/>
                  <a:cs typeface="Trebuchet MS"/>
                </a:rPr>
                <a:t> of mass </a:t>
              </a:r>
            </a:p>
          </p:txBody>
        </p:sp>
        <p:grpSp>
          <p:nvGrpSpPr>
            <p:cNvPr id="10" name="Group 165"/>
            <p:cNvGrpSpPr>
              <a:grpSpLocks/>
            </p:cNvGrpSpPr>
            <p:nvPr/>
          </p:nvGrpSpPr>
          <p:grpSpPr bwMode="auto">
            <a:xfrm>
              <a:off x="1840" y="1334"/>
              <a:ext cx="2902" cy="1188"/>
              <a:chOff x="1840" y="1334"/>
              <a:chExt cx="2902" cy="1188"/>
            </a:xfrm>
          </p:grpSpPr>
          <p:sp>
            <p:nvSpPr>
              <p:cNvPr id="12" name="Text Box 166"/>
              <p:cNvSpPr txBox="1">
                <a:spLocks noChangeArrowheads="1"/>
              </p:cNvSpPr>
              <p:nvPr/>
            </p:nvSpPr>
            <p:spPr bwMode="auto">
              <a:xfrm>
                <a:off x="4362" y="1334"/>
                <a:ext cx="380" cy="175"/>
              </a:xfrm>
              <a:prstGeom prst="rect">
                <a:avLst/>
              </a:prstGeom>
              <a:solidFill>
                <a:srgbClr val="FFD266"/>
              </a:solidFill>
              <a:ln w="3175">
                <a:solidFill>
                  <a:schemeClr val="accent4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marL="342900" indent="-342900" defTabSz="914400">
                  <a:spcBef>
                    <a:spcPct val="50000"/>
                  </a:spcBef>
                </a:pPr>
                <a:r>
                  <a:rPr lang="en-US" sz="1200" dirty="0">
                    <a:solidFill>
                      <a:srgbClr val="000000"/>
                    </a:solidFill>
                    <a:ea typeface="Arial" charset="0"/>
                    <a:cs typeface="Arial" charset="0"/>
                  </a:rPr>
                  <a:t>SM</a:t>
                </a:r>
                <a:endParaRPr lang="fr-FR" sz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13" name="Text Box 167"/>
              <p:cNvSpPr txBox="1">
                <a:spLocks noChangeArrowheads="1"/>
              </p:cNvSpPr>
              <p:nvPr/>
            </p:nvSpPr>
            <p:spPr bwMode="auto">
              <a:xfrm>
                <a:off x="4362" y="1540"/>
                <a:ext cx="380" cy="175"/>
              </a:xfrm>
              <a:prstGeom prst="rect">
                <a:avLst/>
              </a:prstGeom>
              <a:solidFill>
                <a:srgbClr val="D9E8F9"/>
              </a:solidFill>
              <a:ln w="3175">
                <a:solidFill>
                  <a:schemeClr val="bg2">
                    <a:lumMod val="50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marL="342900" indent="-342900" defTabSz="914400">
                  <a:spcBef>
                    <a:spcPct val="50000"/>
                  </a:spcBef>
                </a:pPr>
                <a:r>
                  <a:rPr lang="en-US" sz="1200" dirty="0">
                    <a:solidFill>
                      <a:srgbClr val="000000"/>
                    </a:solidFill>
                    <a:ea typeface="Arial" charset="0"/>
                    <a:cs typeface="Arial" charset="0"/>
                  </a:rPr>
                  <a:t>SUSY</a:t>
                </a:r>
                <a:endParaRPr lang="fr-FR" sz="1200" dirty="0">
                  <a:solidFill>
                    <a:srgbClr val="000000"/>
                  </a:solidFill>
                  <a:ea typeface="Arial" charset="0"/>
                  <a:cs typeface="Arial" charset="0"/>
                </a:endParaRPr>
              </a:p>
            </p:txBody>
          </p:sp>
          <p:graphicFrame>
            <p:nvGraphicFramePr>
              <p:cNvPr id="15" name="Object 168"/>
              <p:cNvGraphicFramePr>
                <a:graphicFrameLocks noChangeAspect="1"/>
              </p:cNvGraphicFramePr>
              <p:nvPr/>
            </p:nvGraphicFramePr>
            <p:xfrm>
              <a:off x="1846" y="1337"/>
              <a:ext cx="328" cy="213"/>
            </p:xfrm>
            <a:graphic>
              <a:graphicData uri="http://schemas.openxmlformats.org/presentationml/2006/ole">
                <p:oleObj spid="_x0000_s4204546" name="Equation" r:id="rId3" imgW="393480" imgH="253800" progId="Equation.DSMT4">
                  <p:embed/>
                </p:oleObj>
              </a:graphicData>
            </a:graphic>
          </p:graphicFrame>
          <p:graphicFrame>
            <p:nvGraphicFramePr>
              <p:cNvPr id="17" name="Object 169"/>
              <p:cNvGraphicFramePr>
                <a:graphicFrameLocks noChangeAspect="1"/>
              </p:cNvGraphicFramePr>
              <p:nvPr/>
            </p:nvGraphicFramePr>
            <p:xfrm>
              <a:off x="1840" y="1609"/>
              <a:ext cx="345" cy="195"/>
            </p:xfrm>
            <a:graphic>
              <a:graphicData uri="http://schemas.openxmlformats.org/presentationml/2006/ole">
                <p:oleObj spid="_x0000_s4204547" name="Equation" r:id="rId4" imgW="406080" imgH="228600" progId="Equation.DSMT4">
                  <p:embed/>
                </p:oleObj>
              </a:graphicData>
            </a:graphic>
          </p:graphicFrame>
          <p:graphicFrame>
            <p:nvGraphicFramePr>
              <p:cNvPr id="18" name="Object 170"/>
              <p:cNvGraphicFramePr>
                <a:graphicFrameLocks noChangeAspect="1"/>
              </p:cNvGraphicFramePr>
              <p:nvPr/>
            </p:nvGraphicFramePr>
            <p:xfrm>
              <a:off x="2900" y="2330"/>
              <a:ext cx="159" cy="192"/>
            </p:xfrm>
            <a:graphic>
              <a:graphicData uri="http://schemas.openxmlformats.org/presentationml/2006/ole">
                <p:oleObj spid="_x0000_s4204548" name="Equation" r:id="rId5" imgW="190440" imgH="228600" progId="Equation.DSMT4">
                  <p:embed/>
                </p:oleObj>
              </a:graphicData>
            </a:graphic>
          </p:graphicFrame>
          <p:graphicFrame>
            <p:nvGraphicFramePr>
              <p:cNvPr id="20" name="Object 171"/>
              <p:cNvGraphicFramePr>
                <a:graphicFrameLocks noChangeAspect="1"/>
              </p:cNvGraphicFramePr>
              <p:nvPr/>
            </p:nvGraphicFramePr>
            <p:xfrm>
              <a:off x="2544" y="1820"/>
              <a:ext cx="816" cy="203"/>
            </p:xfrm>
            <a:graphic>
              <a:graphicData uri="http://schemas.openxmlformats.org/presentationml/2006/ole">
                <p:oleObj spid="_x0000_s4204549" name="Equation" r:id="rId6" imgW="977760" imgH="241200" progId="Equation.DSMT4">
                  <p:embed/>
                </p:oleObj>
              </a:graphicData>
            </a:graphic>
          </p:graphicFrame>
          <p:graphicFrame>
            <p:nvGraphicFramePr>
              <p:cNvPr id="21" name="Object 172"/>
              <p:cNvGraphicFramePr>
                <a:graphicFrameLocks noChangeAspect="1"/>
              </p:cNvGraphicFramePr>
              <p:nvPr/>
            </p:nvGraphicFramePr>
            <p:xfrm>
              <a:off x="2759" y="2047"/>
              <a:ext cx="392" cy="203"/>
            </p:xfrm>
            <a:graphic>
              <a:graphicData uri="http://schemas.openxmlformats.org/presentationml/2006/ole">
                <p:oleObj spid="_x0000_s4204550" name="Equation" r:id="rId7" imgW="469800" imgH="241200" progId="Equation.DSMT4">
                  <p:embed/>
                </p:oleObj>
              </a:graphicData>
            </a:graphic>
          </p:graphicFrame>
        </p:grp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0" y="3656234"/>
            <a:ext cx="9144000" cy="2905432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Characteristic SUSY Decay Cascades</a:t>
            </a:r>
            <a:endParaRPr lang="en-US" sz="3600" b="1" dirty="0">
              <a:solidFill>
                <a:srgbClr val="E12B0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Text Box 249"/>
          <p:cNvSpPr txBox="1">
            <a:spLocks noChangeArrowheads="1"/>
          </p:cNvSpPr>
          <p:nvPr/>
        </p:nvSpPr>
        <p:spPr bwMode="auto">
          <a:xfrm>
            <a:off x="251885" y="1066800"/>
            <a:ext cx="8785225" cy="235449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avoid proton decay, a new conserved quantum number is introduced, which forces a SUSY particle to decay in at least in one other SUSY particle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The lightest SUSY particle is thus stable (LSP), and must be neutral and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colourless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WIMP 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(dark matter candidate)</a:t>
            </a:r>
            <a:endParaRPr lang="en-US" sz="1800" dirty="0" smtClean="0">
              <a:solidFill>
                <a:srgbClr val="595959"/>
              </a:solidFill>
              <a:latin typeface="Trebuchet MS"/>
              <a:ea typeface="Arial" charset="0"/>
              <a:cs typeface="Trebuchet MS"/>
            </a:endParaRPr>
          </a:p>
          <a:p>
            <a:pPr marL="342900" indent="-342900">
              <a:spcBef>
                <a:spcPts val="18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Typical </a:t>
            </a:r>
            <a:r>
              <a:rPr lang="en-US" sz="1800" b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</a:rPr>
              <a:t>LSP is spin-½ </a:t>
            </a:r>
            <a:r>
              <a:rPr lang="en-US" sz="1800" b="1" dirty="0" err="1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</a:rPr>
              <a:t>neutralino</a:t>
            </a:r>
            <a:r>
              <a:rPr lang="en-US" sz="1800" b="1" dirty="0" smtClean="0">
                <a:solidFill>
                  <a:srgbClr val="E12B0D"/>
                </a:solidFill>
                <a:latin typeface="Trebuchet MS"/>
                <a:ea typeface="Arial" charset="0"/>
                <a:cs typeface="Trebuchet MS"/>
              </a:rPr>
              <a:t>. </a:t>
            </a:r>
            <a:r>
              <a:rPr lang="en-US" sz="1800" dirty="0" smtClean="0">
                <a:solidFill>
                  <a:srgbClr val="0D0D0D"/>
                </a:solidFill>
                <a:latin typeface="Trebuchet MS"/>
                <a:ea typeface="Arial" charset="0"/>
                <a:cs typeface="Trebuchet MS"/>
              </a:rPr>
              <a:t>It could also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be a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gravitino</a:t>
            </a:r>
            <a:endParaRPr lang="en-US" sz="1800" dirty="0" smtClean="0">
              <a:solidFill>
                <a:prstClr val="black"/>
              </a:solidFill>
              <a:latin typeface="Trebuchet MS"/>
              <a:ea typeface="Arial" charset="0"/>
              <a:cs typeface="Trebuchet MS"/>
            </a:endParaRPr>
          </a:p>
          <a:p>
            <a:pPr marL="342900" indent="-342900">
              <a:spcBef>
                <a:spcPts val="18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With 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R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parity: SUSY production in pairs only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requires energy 2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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SUSY mass ! </a:t>
            </a:r>
          </a:p>
        </p:txBody>
      </p:sp>
      <p:pic>
        <p:nvPicPr>
          <p:cNvPr id="9" name="Picture 4" descr="dd00942_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4338" y="4440494"/>
            <a:ext cx="855663" cy="582613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21000"/>
              </a:srgbClr>
            </a:outerShdw>
          </a:effectLst>
        </p:spPr>
      </p:pic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2144713" y="4756407"/>
            <a:ext cx="1125538" cy="0"/>
          </a:xfrm>
          <a:prstGeom prst="line">
            <a:avLst/>
          </a:prstGeom>
          <a:noFill/>
          <a:ln w="50800" cmpd="tri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 flipH="1">
            <a:off x="3359151" y="4756407"/>
            <a:ext cx="1125537" cy="0"/>
          </a:xfrm>
          <a:prstGeom prst="line">
            <a:avLst/>
          </a:prstGeom>
          <a:noFill/>
          <a:ln w="50800" cmpd="tri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314701" y="4037269"/>
            <a:ext cx="674687" cy="1393825"/>
            <a:chOff x="2568" y="1962"/>
            <a:chExt cx="425" cy="878"/>
          </a:xfrm>
        </p:grpSpPr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2568" y="2415"/>
              <a:ext cx="369" cy="425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 flipH="1">
              <a:off x="2569" y="1962"/>
              <a:ext cx="424" cy="453"/>
            </a:xfrm>
            <a:prstGeom prst="line">
              <a:avLst/>
            </a:prstGeom>
            <a:noFill/>
            <a:ln w="254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15" name="Object 10"/>
          <p:cNvGraphicFramePr>
            <a:graphicFrameLocks noChangeAspect="1"/>
          </p:cNvGraphicFramePr>
          <p:nvPr/>
        </p:nvGraphicFramePr>
        <p:xfrm>
          <a:off x="1844676" y="4577019"/>
          <a:ext cx="247650" cy="314325"/>
        </p:xfrm>
        <a:graphic>
          <a:graphicData uri="http://schemas.openxmlformats.org/presentationml/2006/ole">
            <p:oleObj spid="_x0000_s3557378" name="Equation" r:id="rId4" imgW="139680" imgH="177480" progId="Equation.DSMT4">
              <p:embed/>
            </p:oleObj>
          </a:graphicData>
        </a:graphic>
      </p:graphicFrame>
      <p:graphicFrame>
        <p:nvGraphicFramePr>
          <p:cNvPr id="16" name="Object 11"/>
          <p:cNvGraphicFramePr>
            <a:graphicFrameLocks noChangeAspect="1"/>
          </p:cNvGraphicFramePr>
          <p:nvPr/>
        </p:nvGraphicFramePr>
        <p:xfrm>
          <a:off x="4525963" y="4577019"/>
          <a:ext cx="247650" cy="314325"/>
        </p:xfrm>
        <a:graphic>
          <a:graphicData uri="http://schemas.openxmlformats.org/presentationml/2006/ole">
            <p:oleObj spid="_x0000_s3557379" name="Equation" r:id="rId5" imgW="139680" imgH="177480" progId="Equation.DSMT4">
              <p:embed/>
            </p:oleObj>
          </a:graphicData>
        </a:graphic>
      </p:graphicFrame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3675063" y="4429382"/>
            <a:ext cx="3600450" cy="1857376"/>
            <a:chOff x="1576" y="2181"/>
            <a:chExt cx="2268" cy="1170"/>
          </a:xfrm>
        </p:grpSpPr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1718" y="2812"/>
              <a:ext cx="568" cy="114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 flipH="1" flipV="1">
              <a:off x="1719" y="2813"/>
              <a:ext cx="225" cy="453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 flipV="1">
              <a:off x="2285" y="2897"/>
              <a:ext cx="595" cy="2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 flipH="1" flipV="1">
              <a:off x="2256" y="2925"/>
              <a:ext cx="255" cy="426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 flipV="1">
              <a:off x="2852" y="2727"/>
              <a:ext cx="510" cy="170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prstDash val="dash"/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 flipH="1" flipV="1">
              <a:off x="2851" y="2897"/>
              <a:ext cx="312" cy="36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4" name="Line 19"/>
            <p:cNvSpPr>
              <a:spLocks noChangeShapeType="1"/>
            </p:cNvSpPr>
            <p:nvPr/>
          </p:nvSpPr>
          <p:spPr bwMode="auto">
            <a:xfrm flipV="1">
              <a:off x="3362" y="2387"/>
              <a:ext cx="482" cy="34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5" name="Line 20"/>
            <p:cNvSpPr>
              <a:spLocks noChangeShapeType="1"/>
            </p:cNvSpPr>
            <p:nvPr/>
          </p:nvSpPr>
          <p:spPr bwMode="auto">
            <a:xfrm flipH="1" flipV="1">
              <a:off x="3390" y="2727"/>
              <a:ext cx="369" cy="36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6" name="Oval 21"/>
            <p:cNvSpPr>
              <a:spLocks noChangeArrowheads="1"/>
            </p:cNvSpPr>
            <p:nvPr/>
          </p:nvSpPr>
          <p:spPr bwMode="auto">
            <a:xfrm>
              <a:off x="3362" y="2684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7" name="Oval 22"/>
            <p:cNvSpPr>
              <a:spLocks noChangeArrowheads="1"/>
            </p:cNvSpPr>
            <p:nvPr/>
          </p:nvSpPr>
          <p:spPr bwMode="auto">
            <a:xfrm>
              <a:off x="2823" y="2869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8" name="Oval 23"/>
            <p:cNvSpPr>
              <a:spLocks noChangeArrowheads="1"/>
            </p:cNvSpPr>
            <p:nvPr/>
          </p:nvSpPr>
          <p:spPr bwMode="auto">
            <a:xfrm>
              <a:off x="2228" y="2897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9" name="Oval 24"/>
            <p:cNvSpPr>
              <a:spLocks noChangeArrowheads="1"/>
            </p:cNvSpPr>
            <p:nvPr/>
          </p:nvSpPr>
          <p:spPr bwMode="auto">
            <a:xfrm>
              <a:off x="1689" y="2784"/>
              <a:ext cx="56" cy="57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graphicFrame>
          <p:nvGraphicFramePr>
            <p:cNvPr id="30" name="Object 25"/>
            <p:cNvGraphicFramePr>
              <a:graphicFrameLocks noChangeAspect="1"/>
            </p:cNvGraphicFramePr>
            <p:nvPr/>
          </p:nvGraphicFramePr>
          <p:xfrm>
            <a:off x="1576" y="2436"/>
            <a:ext cx="156" cy="240"/>
          </p:xfrm>
          <a:graphic>
            <a:graphicData uri="http://schemas.openxmlformats.org/presentationml/2006/ole">
              <p:oleObj spid="_x0000_s3557380" name="Equation" r:id="rId6" imgW="139680" imgH="215640" progId="Equation.DSMT4">
                <p:embed/>
              </p:oleObj>
            </a:graphicData>
          </a:graphic>
        </p:graphicFrame>
        <p:graphicFrame>
          <p:nvGraphicFramePr>
            <p:cNvPr id="31" name="Object 26"/>
            <p:cNvGraphicFramePr>
              <a:graphicFrameLocks noChangeAspect="1"/>
            </p:cNvGraphicFramePr>
            <p:nvPr/>
          </p:nvGraphicFramePr>
          <p:xfrm>
            <a:off x="1909" y="2607"/>
            <a:ext cx="199" cy="255"/>
          </p:xfrm>
          <a:graphic>
            <a:graphicData uri="http://schemas.openxmlformats.org/presentationml/2006/ole">
              <p:oleObj spid="_x0000_s3557381" name="Equation" r:id="rId7" imgW="177480" imgH="228600" progId="Equation.DSMT4">
                <p:embed/>
              </p:oleObj>
            </a:graphicData>
          </a:graphic>
        </p:graphicFrame>
        <p:graphicFrame>
          <p:nvGraphicFramePr>
            <p:cNvPr id="32" name="Object 27"/>
            <p:cNvGraphicFramePr>
              <a:graphicFrameLocks noChangeAspect="1"/>
            </p:cNvGraphicFramePr>
            <p:nvPr/>
          </p:nvGraphicFramePr>
          <p:xfrm>
            <a:off x="2406" y="2628"/>
            <a:ext cx="226" cy="268"/>
          </p:xfrm>
          <a:graphic>
            <a:graphicData uri="http://schemas.openxmlformats.org/presentationml/2006/ole">
              <p:oleObj spid="_x0000_s3557382" name="Equation" r:id="rId8" imgW="203040" imgH="241200" progId="Equation.DSMT4">
                <p:embed/>
              </p:oleObj>
            </a:graphicData>
          </a:graphic>
        </p:graphicFrame>
        <p:graphicFrame>
          <p:nvGraphicFramePr>
            <p:cNvPr id="33" name="Object 28"/>
            <p:cNvGraphicFramePr>
              <a:graphicFrameLocks noChangeAspect="1"/>
            </p:cNvGraphicFramePr>
            <p:nvPr/>
          </p:nvGraphicFramePr>
          <p:xfrm>
            <a:off x="3001" y="2522"/>
            <a:ext cx="211" cy="281"/>
          </p:xfrm>
          <a:graphic>
            <a:graphicData uri="http://schemas.openxmlformats.org/presentationml/2006/ole">
              <p:oleObj spid="_x0000_s3557383" name="Equation" r:id="rId9" imgW="190440" imgH="253800" progId="Equation.DSMT4">
                <p:embed/>
              </p:oleObj>
            </a:graphicData>
          </a:graphic>
        </p:graphicFrame>
        <p:graphicFrame>
          <p:nvGraphicFramePr>
            <p:cNvPr id="34" name="Object 29"/>
            <p:cNvGraphicFramePr>
              <a:graphicFrameLocks noChangeAspect="1"/>
            </p:cNvGraphicFramePr>
            <p:nvPr/>
          </p:nvGraphicFramePr>
          <p:xfrm>
            <a:off x="3689" y="2833"/>
            <a:ext cx="127" cy="183"/>
          </p:xfrm>
          <a:graphic>
            <a:graphicData uri="http://schemas.openxmlformats.org/presentationml/2006/ole">
              <p:oleObj spid="_x0000_s3557384" name="Equation" r:id="rId10" imgW="114120" imgH="164880" progId="Equation.DSMT4">
                <p:embed/>
              </p:oleObj>
            </a:graphicData>
          </a:graphic>
        </p:graphicFrame>
        <p:graphicFrame>
          <p:nvGraphicFramePr>
            <p:cNvPr id="35" name="Object 30"/>
            <p:cNvGraphicFramePr>
              <a:graphicFrameLocks noChangeAspect="1"/>
            </p:cNvGraphicFramePr>
            <p:nvPr/>
          </p:nvGraphicFramePr>
          <p:xfrm>
            <a:off x="3107" y="3005"/>
            <a:ext cx="127" cy="182"/>
          </p:xfrm>
          <a:graphic>
            <a:graphicData uri="http://schemas.openxmlformats.org/presentationml/2006/ole">
              <p:oleObj spid="_x0000_s3557385" name="Equation" r:id="rId11" imgW="114120" imgH="164880" progId="Equation.DSMT4">
                <p:embed/>
              </p:oleObj>
            </a:graphicData>
          </a:graphic>
        </p:graphicFrame>
        <p:graphicFrame>
          <p:nvGraphicFramePr>
            <p:cNvPr id="36" name="Object 31"/>
            <p:cNvGraphicFramePr>
              <a:graphicFrameLocks noChangeAspect="1"/>
            </p:cNvGraphicFramePr>
            <p:nvPr/>
          </p:nvGraphicFramePr>
          <p:xfrm>
            <a:off x="3561" y="2181"/>
            <a:ext cx="226" cy="282"/>
          </p:xfrm>
          <a:graphic>
            <a:graphicData uri="http://schemas.openxmlformats.org/presentationml/2006/ole">
              <p:oleObj spid="_x0000_s3557386" name="Equation" r:id="rId12" imgW="203200" imgH="254000" progId="Equation.DSMT4">
                <p:embed/>
              </p:oleObj>
            </a:graphicData>
          </a:graphic>
        </p:graphicFrame>
        <p:graphicFrame>
          <p:nvGraphicFramePr>
            <p:cNvPr id="37" name="Object 32"/>
            <p:cNvGraphicFramePr>
              <a:graphicFrameLocks noChangeAspect="1"/>
            </p:cNvGraphicFramePr>
            <p:nvPr/>
          </p:nvGraphicFramePr>
          <p:xfrm>
            <a:off x="2469" y="3124"/>
            <a:ext cx="156" cy="197"/>
          </p:xfrm>
          <a:graphic>
            <a:graphicData uri="http://schemas.openxmlformats.org/presentationml/2006/ole">
              <p:oleObj spid="_x0000_s3557387" name="Equation" r:id="rId13" imgW="139680" imgH="177480" progId="Equation.DSMT4">
                <p:embed/>
              </p:oleObj>
            </a:graphicData>
          </a:graphic>
        </p:graphicFrame>
        <p:graphicFrame>
          <p:nvGraphicFramePr>
            <p:cNvPr id="38" name="Object 33"/>
            <p:cNvGraphicFramePr>
              <a:graphicFrameLocks noChangeAspect="1"/>
            </p:cNvGraphicFramePr>
            <p:nvPr/>
          </p:nvGraphicFramePr>
          <p:xfrm>
            <a:off x="1916" y="3040"/>
            <a:ext cx="156" cy="197"/>
          </p:xfrm>
          <a:graphic>
            <a:graphicData uri="http://schemas.openxmlformats.org/presentationml/2006/ole">
              <p:oleObj spid="_x0000_s3557388" name="Equation" r:id="rId14" imgW="139680" imgH="177480" progId="Equation.DSMT4">
                <p:embed/>
              </p:oleObj>
            </a:graphicData>
          </a:graphic>
        </p:graphicFrame>
      </p:grpSp>
      <p:sp>
        <p:nvSpPr>
          <p:cNvPr id="39" name="Rectangle 34"/>
          <p:cNvSpPr>
            <a:spLocks noChangeArrowheads="1"/>
          </p:cNvSpPr>
          <p:nvPr/>
        </p:nvSpPr>
        <p:spPr bwMode="auto">
          <a:xfrm>
            <a:off x="251884" y="5431355"/>
            <a:ext cx="2491315" cy="74084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“Typical” SUSY decay chain at the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LHC, driven by mass hierarchy of SUSY particles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41" name="Text Box 36"/>
          <p:cNvSpPr txBox="1">
            <a:spLocks noChangeArrowheads="1"/>
          </p:cNvSpPr>
          <p:nvPr/>
        </p:nvSpPr>
        <p:spPr bwMode="auto">
          <a:xfrm>
            <a:off x="5659847" y="3820856"/>
            <a:ext cx="2461418" cy="5254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2 </a:t>
            </a:r>
            <a:r>
              <a:rPr lang="en-US" sz="1400" dirty="0" err="1" smtClean="0">
                <a:solidFill>
                  <a:srgbClr val="E12B0D"/>
                </a:solidFill>
                <a:latin typeface="Trebuchet MS"/>
                <a:cs typeface="Trebuchet MS"/>
              </a:rPr>
              <a:t>LSPs</a:t>
            </a:r>
            <a:r>
              <a:rPr lang="en-US" sz="1400" dirty="0" smtClean="0">
                <a:solidFill>
                  <a:srgbClr val="E12B0D"/>
                </a:solidFill>
                <a:latin typeface="Trebuchet MS"/>
                <a:cs typeface="Trebuchet MS"/>
              </a:rPr>
              <a:t> </a:t>
            </a:r>
            <a:r>
              <a:rPr lang="en-US" sz="1400" dirty="0">
                <a:solidFill>
                  <a:srgbClr val="E12B0D"/>
                </a:solidFill>
                <a:latin typeface="Trebuchet MS"/>
                <a:cs typeface="Trebuchet MS"/>
              </a:rPr>
              <a:t>escapes detection    </a:t>
            </a:r>
            <a:r>
              <a:rPr lang="en-US" sz="1400" dirty="0" err="1">
                <a:solidFill>
                  <a:srgbClr val="E12B0D"/>
                </a:solidFill>
                <a:latin typeface="Trebuchet MS"/>
                <a:cs typeface="Trebuchet MS"/>
                <a:sym typeface="Wingdings" charset="2"/>
              </a:rPr>
              <a:t></a:t>
            </a:r>
            <a:r>
              <a:rPr lang="en-US" sz="1400" dirty="0">
                <a:solidFill>
                  <a:srgbClr val="E12B0D"/>
                </a:solidFill>
                <a:latin typeface="Trebuchet MS"/>
                <a:cs typeface="Trebuchet MS"/>
                <a:sym typeface="Wingdings" charset="2"/>
              </a:rPr>
              <a:t> </a:t>
            </a:r>
            <a:r>
              <a:rPr lang="en-US" sz="1400" dirty="0">
                <a:solidFill>
                  <a:srgbClr val="E12B0D"/>
                </a:solidFill>
                <a:latin typeface="Trebuchet MS"/>
                <a:cs typeface="Trebuchet MS"/>
              </a:rPr>
              <a:t> missing </a:t>
            </a:r>
            <a:r>
              <a:rPr lang="en-US" sz="1400" i="1" dirty="0">
                <a:solidFill>
                  <a:srgbClr val="E12B0D"/>
                </a:solidFill>
                <a:latin typeface="Trebuchet MS"/>
                <a:cs typeface="Trebuchet MS"/>
              </a:rPr>
              <a:t>E</a:t>
            </a:r>
            <a:r>
              <a:rPr lang="en-US" sz="1400" i="1" baseline="-25000" dirty="0">
                <a:solidFill>
                  <a:srgbClr val="E12B0D"/>
                </a:solidFill>
                <a:latin typeface="Trebuchet MS"/>
                <a:cs typeface="Trebuchet MS"/>
              </a:rPr>
              <a:t>T</a:t>
            </a:r>
          </a:p>
        </p:txBody>
      </p:sp>
      <p:grpSp>
        <p:nvGrpSpPr>
          <p:cNvPr id="7" name="Group 43"/>
          <p:cNvGrpSpPr>
            <a:grpSpLocks/>
          </p:cNvGrpSpPr>
          <p:nvPr/>
        </p:nvGrpSpPr>
        <p:grpSpPr bwMode="auto">
          <a:xfrm>
            <a:off x="3000376" y="4037269"/>
            <a:ext cx="314325" cy="719138"/>
            <a:chOff x="953" y="2047"/>
            <a:chExt cx="198" cy="453"/>
          </a:xfrm>
        </p:grpSpPr>
        <p:sp>
          <p:nvSpPr>
            <p:cNvPr id="49" name="Line 44"/>
            <p:cNvSpPr>
              <a:spLocks noChangeShapeType="1"/>
            </p:cNvSpPr>
            <p:nvPr/>
          </p:nvSpPr>
          <p:spPr bwMode="auto">
            <a:xfrm>
              <a:off x="1066" y="2245"/>
              <a:ext cx="85" cy="255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graphicFrame>
          <p:nvGraphicFramePr>
            <p:cNvPr id="50" name="Object 45"/>
            <p:cNvGraphicFramePr>
              <a:graphicFrameLocks noChangeAspect="1"/>
            </p:cNvGraphicFramePr>
            <p:nvPr/>
          </p:nvGraphicFramePr>
          <p:xfrm>
            <a:off x="953" y="2047"/>
            <a:ext cx="198" cy="184"/>
          </p:xfrm>
          <a:graphic>
            <a:graphicData uri="http://schemas.openxmlformats.org/presentationml/2006/ole">
              <p:oleObj spid="_x0000_s3557389" name="Equation" r:id="rId15" imgW="177480" imgH="164880" progId="Equation.DSMT4">
                <p:embed/>
              </p:oleObj>
            </a:graphicData>
          </a:graphic>
        </p:graphicFrame>
      </p:grpSp>
      <p:graphicFrame>
        <p:nvGraphicFramePr>
          <p:cNvPr id="53" name="Object 48"/>
          <p:cNvGraphicFramePr>
            <a:graphicFrameLocks noChangeAspect="1"/>
          </p:cNvGraphicFramePr>
          <p:nvPr/>
        </p:nvGraphicFramePr>
        <p:xfrm>
          <a:off x="4038600" y="3832482"/>
          <a:ext cx="225425" cy="381000"/>
        </p:xfrm>
        <a:graphic>
          <a:graphicData uri="http://schemas.openxmlformats.org/presentationml/2006/ole">
            <p:oleObj spid="_x0000_s3557390" name="Equation" r:id="rId16" imgW="127000" imgH="215900" progId="Equation.DSMT4">
              <p:embed/>
            </p:oleObj>
          </a:graphicData>
        </a:graphic>
      </p:graphicFrame>
      <p:sp>
        <p:nvSpPr>
          <p:cNvPr id="54" name="Oval 49"/>
          <p:cNvSpPr>
            <a:spLocks noChangeArrowheads="1"/>
          </p:cNvSpPr>
          <p:nvPr/>
        </p:nvSpPr>
        <p:spPr bwMode="auto">
          <a:xfrm>
            <a:off x="3270251" y="4710369"/>
            <a:ext cx="88900" cy="90488"/>
          </a:xfrm>
          <a:prstGeom prst="ellipse">
            <a:avLst/>
          </a:prstGeom>
          <a:solidFill>
            <a:srgbClr val="66CCFF"/>
          </a:solidFill>
          <a:ln w="3175">
            <a:solidFill>
              <a:srgbClr val="66CCFF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169425" name="Object 17"/>
          <p:cNvGraphicFramePr>
            <a:graphicFrameLocks noChangeAspect="1"/>
          </p:cNvGraphicFramePr>
          <p:nvPr/>
        </p:nvGraphicFramePr>
        <p:xfrm>
          <a:off x="4310062" y="3810000"/>
          <a:ext cx="1127125" cy="449262"/>
        </p:xfrm>
        <a:graphic>
          <a:graphicData uri="http://schemas.openxmlformats.org/presentationml/2006/ole">
            <p:oleObj spid="_x0000_s3557391" name="Equation" r:id="rId17" imgW="635000" imgH="2540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69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39" grpId="0"/>
      <p:bldP spid="41" grpId="0"/>
      <p:bldP spid="54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SUSY searches at the LHC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Many different search channels along expected SUSY event topologies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34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257174" y="2350785"/>
            <a:ext cx="4572000" cy="13660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To good generality we can expect:</a:t>
            </a:r>
          </a:p>
          <a:p>
            <a:pPr marL="261938" indent="-261938">
              <a:lnSpc>
                <a:spcPct val="110000"/>
              </a:lnSpc>
              <a:spcBef>
                <a:spcPct val="500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High-</a:t>
            </a:r>
            <a:r>
              <a:rPr lang="en-US" sz="1400" i="1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p</a:t>
            </a:r>
            <a:r>
              <a:rPr lang="en-US" sz="1400" i="1" baseline="-250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T</a:t>
            </a:r>
            <a:r>
              <a:rPr lang="en-US" sz="14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jets from </a:t>
            </a:r>
            <a:r>
              <a:rPr lang="en-US" sz="14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squark</a:t>
            </a:r>
            <a:r>
              <a:rPr lang="en-US" sz="14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gluino</a:t>
            </a:r>
            <a:r>
              <a:rPr lang="en-US" sz="14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Leptons from </a:t>
            </a:r>
            <a:r>
              <a:rPr lang="en-US" sz="14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gaugino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&amp; </a:t>
            </a:r>
            <a:r>
              <a:rPr lang="en-US" sz="14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slepton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decays</a:t>
            </a:r>
          </a:p>
          <a:p>
            <a:pPr marL="261938" indent="-261938">
              <a:lnSpc>
                <a:spcPct val="110000"/>
              </a:lnSpc>
              <a:spcBef>
                <a:spcPts val="600"/>
              </a:spcBef>
              <a:buFont typeface="Lucida Grande"/>
              <a:buChar char="﹣"/>
            </a:pPr>
            <a:r>
              <a:rPr lang="en-US" sz="1400" dirty="0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Missing energy from </a:t>
            </a:r>
            <a:r>
              <a:rPr lang="en-US" sz="1400" dirty="0" err="1" smtClean="0">
                <a:solidFill>
                  <a:srgbClr val="D00209"/>
                </a:solidFill>
                <a:latin typeface="Trebuchet MS"/>
                <a:ea typeface="Arial" charset="0"/>
                <a:cs typeface="Trebuchet MS"/>
              </a:rPr>
              <a:t>LSPs</a:t>
            </a:r>
            <a:endParaRPr lang="en-GB" sz="1400" dirty="0">
              <a:solidFill>
                <a:srgbClr val="D00209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57174" y="1807105"/>
            <a:ext cx="8886826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Signatures of the SUSY “cascades” are driven by masses of the SUSY particles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28600" y="3874785"/>
            <a:ext cx="5257800" cy="3924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This lays out an </a:t>
            </a:r>
            <a:r>
              <a:rPr lang="en-GB" sz="1800" b="1" dirty="0">
                <a:solidFill>
                  <a:srgbClr val="E12B0D"/>
                </a:solidFill>
                <a:latin typeface="Trebuchet MS"/>
                <a:ea typeface="Arial" charset="0"/>
                <a:cs typeface="Trebuchet MS"/>
              </a:rPr>
              <a:t>inclusive</a:t>
            </a:r>
            <a:r>
              <a:rPr lang="en-GB" sz="1800" dirty="0">
                <a:solidFill>
                  <a:srgbClr val="E12B0D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GB" sz="1800" b="1" dirty="0">
                <a:solidFill>
                  <a:srgbClr val="E12B0D"/>
                </a:solidFill>
                <a:latin typeface="Trebuchet MS"/>
                <a:ea typeface="Arial" charset="0"/>
                <a:cs typeface="Trebuchet MS"/>
              </a:rPr>
              <a:t>search strategy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228600" y="4408387"/>
            <a:ext cx="4600574" cy="10018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Most of the hard analysis work consists of understanding and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modeling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ea typeface="Arial" charset="0"/>
                <a:cs typeface="Trebuchet MS"/>
              </a:rPr>
              <a:t>  backgrounds from SM processes !</a:t>
            </a:r>
            <a:endParaRPr lang="en-GB" sz="1800" b="1" dirty="0">
              <a:solidFill>
                <a:srgbClr val="E12B0D"/>
              </a:solidFill>
              <a:latin typeface="Trebuchet MS"/>
              <a:ea typeface="Arial" charset="0"/>
              <a:cs typeface="Trebuchet MS"/>
            </a:endParaRPr>
          </a:p>
        </p:txBody>
      </p:sp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2438400"/>
            <a:ext cx="3531432" cy="3352800"/>
          </a:xfrm>
          <a:prstGeom prst="rect">
            <a:avLst/>
          </a:prstGeom>
          <a:noFill/>
          <a:ln w="28575">
            <a:solidFill>
              <a:srgbClr val="808080"/>
            </a:solidFill>
            <a:miter lim="800000"/>
            <a:headEnd/>
            <a:tailEnd/>
          </a:ln>
          <a:effectLst>
            <a:outerShdw blurRad="393700" dist="107763" dir="2700000" algn="ctr" rotWithShape="0">
              <a:srgbClr val="000000">
                <a:alpha val="12000"/>
              </a:srgbClr>
            </a:outerShdw>
          </a:effectLst>
        </p:spPr>
      </p:pic>
      <p:pic>
        <p:nvPicPr>
          <p:cNvPr id="17" name="Picture 15" descr="CMS_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39665" y="2532125"/>
            <a:ext cx="351895" cy="35189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18" name="Text Box 25"/>
          <p:cNvSpPr txBox="1">
            <a:spLocks noChangeArrowheads="1"/>
          </p:cNvSpPr>
          <p:nvPr/>
        </p:nvSpPr>
        <p:spPr bwMode="auto">
          <a:xfrm>
            <a:off x="5259920" y="2446399"/>
            <a:ext cx="1295399" cy="4022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Simulated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SUSY event</a:t>
            </a:r>
            <a:endParaRPr lang="en-US" sz="1000" kern="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Searches for strongly produced </a:t>
            </a:r>
            <a:r>
              <a:rPr lang="en-GB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squarks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GB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gluinos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… do not yet reveal a signal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48200" y="2096869"/>
            <a:ext cx="42672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Plot shows measured sum of jet and missing transverse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momenta</a:t>
            </a:r>
            <a:endParaRPr lang="en-GB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Heavy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and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gluinos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would lead to excess over expected SM events at high tail of distribution</a:t>
            </a:r>
          </a:p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No such excess seen in current data, neither in ATLAS, nor in CMS</a:t>
            </a:r>
          </a:p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Can translate into limit on SUSY mass scale</a:t>
            </a:r>
            <a:endParaRPr lang="en-GB" sz="1600" dirty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20000" y="1460955"/>
            <a:ext cx="15239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ATLAS-CONF-2012-033</a:t>
            </a:r>
          </a:p>
        </p:txBody>
      </p:sp>
      <p:pic>
        <p:nvPicPr>
          <p:cNvPr id="8" name="Picture 7" descr="fig_05-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76200" y="1986139"/>
            <a:ext cx="4438650" cy="410986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Searches for strongly produced </a:t>
            </a:r>
            <a:r>
              <a:rPr lang="en-GB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squarks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GB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gluinos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… do not yet reveal a signal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4200" y="1460955"/>
            <a:ext cx="2209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ATLAS-CONF-2012-033, CMS-SUS-12011</a:t>
            </a:r>
          </a:p>
        </p:txBody>
      </p:sp>
      <p:pic>
        <p:nvPicPr>
          <p:cNvPr id="8" name="Picture 7" descr="cMSSM_Mzero_Mhalf_Exclusion_preli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4438"/>
              <a:stretch>
                <a:fillRect/>
              </a:stretch>
            </p:blipFill>
          </mc:Choice>
          <mc:Fallback>
            <p:blipFill>
              <a:blip r:embed="rId3"/>
              <a:srcRect l="4438"/>
              <a:stretch>
                <a:fillRect/>
              </a:stretch>
            </p:blipFill>
          </mc:Fallback>
        </mc:AlternateContent>
        <p:spPr>
          <a:xfrm>
            <a:off x="76200" y="2595782"/>
            <a:ext cx="4876799" cy="36632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2400" y="1905000"/>
            <a:ext cx="4191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Interpretation in terms of </a:t>
            </a:r>
            <a:r>
              <a:rPr lang="en-GB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SUSY breaking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, </a:t>
            </a:r>
            <a:r>
              <a:rPr lang="en-GB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phenomenological 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or </a:t>
            </a:r>
            <a:r>
              <a:rPr lang="en-GB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simplified 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models </a:t>
            </a:r>
          </a:p>
        </p:txBody>
      </p:sp>
      <p:pic>
        <p:nvPicPr>
          <p:cNvPr id="10" name="Picture 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1154"/>
              <a:stretch>
                <a:fillRect/>
              </a:stretch>
            </p:blipFill>
          </mc:Choice>
          <mc:Fallback>
            <p:blipFill>
              <a:blip r:embed="rId5"/>
              <a:srcRect l="1154"/>
              <a:stretch>
                <a:fillRect/>
              </a:stretch>
            </p:blipFill>
          </mc:Fallback>
        </mc:AlternateContent>
        <p:spPr>
          <a:xfrm>
            <a:off x="4724400" y="1945219"/>
            <a:ext cx="4351234" cy="418464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Searches for strongly produced </a:t>
            </a:r>
            <a:r>
              <a:rPr lang="en-GB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squarks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GB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gluinos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… do not yet reveal a signal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Under moderate assumptions on the SUSY mass hierarchy, ATLAS (similarly CMS) excludes: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0090" y="3023176"/>
            <a:ext cx="3746315" cy="13569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677863" y="3273425"/>
          <a:ext cx="2770187" cy="858838"/>
        </p:xfrm>
        <a:graphic>
          <a:graphicData uri="http://schemas.openxmlformats.org/presentationml/2006/ole">
            <p:oleObj spid="_x0000_s3601410" name="Equation" r:id="rId3" imgW="2209800" imgH="673100" progId="Equation.DSMT4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553200" y="1460955"/>
            <a:ext cx="2590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ArXiv:1109.6572, CMS-PAS-SUS-11-004</a:t>
            </a:r>
          </a:p>
        </p:txBody>
      </p:sp>
      <p:pic>
        <p:nvPicPr>
          <p:cNvPr id="14" name="Picture 1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1154"/>
              <a:stretch>
                <a:fillRect/>
              </a:stretch>
            </p:blipFill>
          </mc:Choice>
          <mc:Fallback>
            <p:blipFill>
              <a:blip r:embed="rId5"/>
              <a:srcRect l="1154"/>
              <a:stretch>
                <a:fillRect/>
              </a:stretch>
            </p:blipFill>
          </mc:Fallback>
        </mc:AlternateContent>
        <p:spPr>
          <a:xfrm>
            <a:off x="4724400" y="1945219"/>
            <a:ext cx="4351234" cy="4184649"/>
          </a:xfrm>
          <a:prstGeom prst="rect">
            <a:avLst/>
          </a:prstGeom>
        </p:spPr>
      </p:pic>
      <p:pic>
        <p:nvPicPr>
          <p:cNvPr id="11" name="Picture 2" descr="http://s3.ceclair.fr/wp-content/uploads/2010/09/stupefaction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47584" y="3023176"/>
            <a:ext cx="5391416" cy="32252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Searches for strongly produced </a:t>
            </a:r>
            <a:r>
              <a:rPr lang="en-GB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squarks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GB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gluinos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… do not yet reveal a signal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Under moderate assumptions on the SUSY mass hierarchy, ATLAS (similarly CMS) excludes: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0090" y="3023176"/>
            <a:ext cx="3746315" cy="13569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677863" y="3273425"/>
          <a:ext cx="2770187" cy="858838"/>
        </p:xfrm>
        <a:graphic>
          <a:graphicData uri="http://schemas.openxmlformats.org/presentationml/2006/ole">
            <p:oleObj spid="_x0000_s4077570" name="Equation" r:id="rId3" imgW="2209800" imgH="673100" progId="Equation.DSMT4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553200" y="1460955"/>
            <a:ext cx="2590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ArXiv:1109.6572, CMS-PAS-SUS-11-004</a:t>
            </a:r>
          </a:p>
        </p:txBody>
      </p:sp>
      <p:pic>
        <p:nvPicPr>
          <p:cNvPr id="14" name="Picture 1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1154"/>
              <a:stretch>
                <a:fillRect/>
              </a:stretch>
            </p:blipFill>
          </mc:Choice>
          <mc:Fallback>
            <p:blipFill>
              <a:blip r:embed="rId5"/>
              <a:srcRect l="1154"/>
              <a:stretch>
                <a:fillRect/>
              </a:stretch>
            </p:blipFill>
          </mc:Fallback>
        </mc:AlternateContent>
        <p:spPr>
          <a:xfrm>
            <a:off x="4724400" y="1945219"/>
            <a:ext cx="4351234" cy="4184649"/>
          </a:xfrm>
          <a:prstGeom prst="rect">
            <a:avLst/>
          </a:prstGeom>
        </p:spPr>
      </p:pic>
      <p:pic>
        <p:nvPicPr>
          <p:cNvPr id="16" name="Picture 2" descr="http://s3.ceclair.fr/wp-content/uploads/2010/09/stupefaction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47584" y="3023176"/>
            <a:ext cx="5391416" cy="3225224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 l="17917" t="25153" r="38836" b="5333"/>
          <a:stretch>
            <a:fillRect/>
          </a:stretch>
        </p:blipFill>
        <p:spPr bwMode="auto">
          <a:xfrm>
            <a:off x="-1" y="1029563"/>
            <a:ext cx="5160848" cy="521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>
              <a:srgbClr val="000000">
                <a:alpha val="19000"/>
              </a:srgbClr>
            </a:outerShdw>
          </a:effectLst>
        </p:spPr>
      </p:pic>
      <p:pic>
        <p:nvPicPr>
          <p:cNvPr id="15" name="Picture 14" descr="BBC.png"/>
          <p:cNvPicPr>
            <a:picLocks noChangeAspect="1"/>
          </p:cNvPicPr>
          <p:nvPr/>
        </p:nvPicPr>
        <p:blipFill>
          <a:blip r:embed="rId8" cstate="print"/>
          <a:srcRect t="602" r="-1193"/>
          <a:stretch>
            <a:fillRect/>
          </a:stretch>
        </p:blipFill>
        <p:spPr bwMode="auto">
          <a:xfrm>
            <a:off x="3657600" y="1371600"/>
            <a:ext cx="5410200" cy="480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>
              <a:srgbClr val="000000">
                <a:alpha val="19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Searches for strongly produced </a:t>
            </a:r>
            <a:r>
              <a:rPr lang="en-GB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squarks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GB" sz="2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gluinos</a:t>
            </a:r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… do not yet reveal a signal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Under moderate assumptions on the SUSY mass hierarchy, ATLAS (similarly CMS) excludes: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0090" y="3023176"/>
            <a:ext cx="3746315" cy="135695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677863" y="3273425"/>
          <a:ext cx="2770187" cy="858838"/>
        </p:xfrm>
        <a:graphic>
          <a:graphicData uri="http://schemas.openxmlformats.org/presentationml/2006/ole">
            <p:oleObj spid="_x0000_s4185090" name="Equation" r:id="rId3" imgW="2209800" imgH="673100" progId="Equation.DSMT4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553200" y="1460955"/>
            <a:ext cx="25907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 ArXiv:1109.6572, CMS-PAS-SUS-11-004</a:t>
            </a:r>
          </a:p>
        </p:txBody>
      </p:sp>
      <p:pic>
        <p:nvPicPr>
          <p:cNvPr id="14" name="Picture 1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1154"/>
              <a:stretch>
                <a:fillRect/>
              </a:stretch>
            </p:blipFill>
          </mc:Choice>
          <mc:Fallback>
            <p:blipFill>
              <a:blip r:embed="rId5"/>
              <a:srcRect l="1154"/>
              <a:stretch>
                <a:fillRect/>
              </a:stretch>
            </p:blipFill>
          </mc:Fallback>
        </mc:AlternateContent>
        <p:spPr>
          <a:xfrm>
            <a:off x="4724400" y="1945219"/>
            <a:ext cx="4351234" cy="4184649"/>
          </a:xfrm>
          <a:prstGeom prst="rect">
            <a:avLst/>
          </a:prstGeom>
        </p:spPr>
      </p:pic>
      <p:pic>
        <p:nvPicPr>
          <p:cNvPr id="16" name="Picture 2" descr="http://s3.ceclair.fr/wp-content/uploads/2010/09/stupefaction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47584" y="3023176"/>
            <a:ext cx="5391416" cy="3225224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 l="17917" t="25153" r="38836" b="5333"/>
          <a:stretch>
            <a:fillRect/>
          </a:stretch>
        </p:blipFill>
        <p:spPr bwMode="auto">
          <a:xfrm>
            <a:off x="-1" y="1029563"/>
            <a:ext cx="5160848" cy="521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>
              <a:srgbClr val="000000">
                <a:alpha val="19000"/>
              </a:srgbClr>
            </a:outerShdw>
          </a:effectLst>
        </p:spPr>
      </p:pic>
      <p:pic>
        <p:nvPicPr>
          <p:cNvPr id="15" name="Picture 14" descr="BBC.png"/>
          <p:cNvPicPr>
            <a:picLocks noChangeAspect="1"/>
          </p:cNvPicPr>
          <p:nvPr/>
        </p:nvPicPr>
        <p:blipFill>
          <a:blip r:embed="rId8" cstate="print"/>
          <a:srcRect t="602" r="-1193"/>
          <a:stretch>
            <a:fillRect/>
          </a:stretch>
        </p:blipFill>
        <p:spPr bwMode="auto">
          <a:xfrm>
            <a:off x="3657600" y="1371600"/>
            <a:ext cx="5410200" cy="480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38100" dir="2700000">
              <a:srgbClr val="000000">
                <a:alpha val="19000"/>
              </a:srgbClr>
            </a:outerShdw>
          </a:effectLst>
        </p:spPr>
      </p:pic>
      <p:grpSp>
        <p:nvGrpSpPr>
          <p:cNvPr id="4" name="Group 16"/>
          <p:cNvGrpSpPr/>
          <p:nvPr/>
        </p:nvGrpSpPr>
        <p:grpSpPr>
          <a:xfrm>
            <a:off x="762000" y="762000"/>
            <a:ext cx="7410450" cy="5579533"/>
            <a:chOff x="762000" y="592667"/>
            <a:chExt cx="7410450" cy="5579533"/>
          </a:xfrm>
        </p:grpSpPr>
        <p:sp>
          <p:nvSpPr>
            <p:cNvPr id="18" name="Rectangle 17"/>
            <p:cNvSpPr/>
            <p:nvPr/>
          </p:nvSpPr>
          <p:spPr>
            <a:xfrm>
              <a:off x="762000" y="592667"/>
              <a:ext cx="7410450" cy="55795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342900" dist="38100" dir="270000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9" name="Picture 18" descr="NPLine.pdf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54292" y="844550"/>
              <a:ext cx="7193084" cy="516890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3276600" y="833735"/>
              <a:ext cx="4572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/>
              <a:r>
                <a:rPr lang="en-GB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Is SUSY </a:t>
              </a:r>
              <a:r>
                <a:rPr lang="en-GB" i="1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out </a:t>
              </a:r>
              <a:r>
                <a:rPr lang="en-GB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already?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971800" y="2133600"/>
              <a:ext cx="4572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r"/>
              <a:r>
                <a:rPr lang="en-GB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Not quite … yet!</a:t>
              </a:r>
            </a:p>
            <a:p>
              <a:pPr algn="r"/>
              <a:r>
                <a:rPr lang="en-GB" sz="1200" dirty="0" smtClean="0">
                  <a:solidFill>
                    <a:srgbClr val="000090"/>
                  </a:solidFill>
                  <a:latin typeface="Trebuchet MS"/>
                  <a:cs typeface="Trebuchet MS"/>
                </a:rPr>
                <a:t>But the interest seems to decrease?</a:t>
              </a:r>
              <a:endParaRPr lang="en-GB" dirty="0" smtClean="0">
                <a:solidFill>
                  <a:srgbClr val="000090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6963280" y="4344927"/>
              <a:ext cx="189947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Blunt extrapolation for 2011</a:t>
              </a:r>
              <a:endParaRPr lang="en-GB" sz="11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68468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Does SUSY hide from our analyses?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What mechanisms could camouflage strong SUSY production?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676400"/>
            <a:ext cx="9144000" cy="457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905000"/>
            <a:ext cx="4191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Recall: we need to cancel the Higgs virtual corrections. Most important is top loop</a:t>
            </a: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687387" y="3102193"/>
            <a:ext cx="100965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2343150" y="3102193"/>
            <a:ext cx="1009650" cy="0"/>
          </a:xfrm>
          <a:prstGeom prst="line">
            <a:avLst/>
          </a:prstGeom>
          <a:noFill/>
          <a:ln w="25400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1697037" y="2779931"/>
            <a:ext cx="647700" cy="647700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5" name="Object 8"/>
          <p:cNvGraphicFramePr>
            <a:graphicFrameLocks noChangeAspect="1"/>
          </p:cNvGraphicFramePr>
          <p:nvPr/>
        </p:nvGraphicFramePr>
        <p:xfrm>
          <a:off x="1951037" y="2797393"/>
          <a:ext cx="131763" cy="230188"/>
        </p:xfrm>
        <a:graphic>
          <a:graphicData uri="http://schemas.openxmlformats.org/presentationml/2006/ole">
            <p:oleObj spid="_x0000_s3726339" name="Equation" r:id="rId3" imgW="101600" imgH="177800" progId="Equation.DSMT4">
              <p:embed/>
            </p:oleObj>
          </a:graphicData>
        </a:graphic>
      </p:graphicFrame>
      <p:graphicFrame>
        <p:nvGraphicFramePr>
          <p:cNvPr id="16" name="Object 9"/>
          <p:cNvGraphicFramePr>
            <a:graphicFrameLocks noChangeAspect="1"/>
          </p:cNvGraphicFramePr>
          <p:nvPr/>
        </p:nvGraphicFramePr>
        <p:xfrm>
          <a:off x="1946275" y="3129710"/>
          <a:ext cx="165100" cy="280988"/>
        </p:xfrm>
        <a:graphic>
          <a:graphicData uri="http://schemas.openxmlformats.org/presentationml/2006/ole">
            <p:oleObj spid="_x0000_s3726340" name="Equation" r:id="rId4" imgW="127000" imgH="215900" progId="Equation.DSMT4">
              <p:embed/>
            </p:oleObj>
          </a:graphicData>
        </a:graphic>
      </p:graphicFrame>
      <p:sp>
        <p:nvSpPr>
          <p:cNvPr id="17" name="Oval 10"/>
          <p:cNvSpPr>
            <a:spLocks noChangeArrowheads="1"/>
          </p:cNvSpPr>
          <p:nvPr/>
        </p:nvSpPr>
        <p:spPr bwMode="auto">
          <a:xfrm>
            <a:off x="2311400" y="3062506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8" name="Oval 11"/>
          <p:cNvSpPr>
            <a:spLocks noChangeArrowheads="1"/>
          </p:cNvSpPr>
          <p:nvPr/>
        </p:nvSpPr>
        <p:spPr bwMode="auto">
          <a:xfrm>
            <a:off x="1657350" y="3062506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9" name="Object 14"/>
          <p:cNvGraphicFramePr>
            <a:graphicFrameLocks noChangeAspect="1"/>
          </p:cNvGraphicFramePr>
          <p:nvPr/>
        </p:nvGraphicFramePr>
        <p:xfrm>
          <a:off x="1047750" y="2825968"/>
          <a:ext cx="214312" cy="214313"/>
        </p:xfrm>
        <a:graphic>
          <a:graphicData uri="http://schemas.openxmlformats.org/presentationml/2006/ole">
            <p:oleObj spid="_x0000_s3726341" name="Equation" r:id="rId5" imgW="165100" imgH="165100" progId="Equation.DSMT4">
              <p:embed/>
            </p:oleObj>
          </a:graphicData>
        </a:graphic>
      </p:graphicFrame>
      <p:graphicFrame>
        <p:nvGraphicFramePr>
          <p:cNvPr id="20" name="Object 15"/>
          <p:cNvGraphicFramePr>
            <a:graphicFrameLocks noChangeAspect="1"/>
          </p:cNvGraphicFramePr>
          <p:nvPr/>
        </p:nvGraphicFramePr>
        <p:xfrm>
          <a:off x="2778125" y="2824381"/>
          <a:ext cx="214312" cy="214312"/>
        </p:xfrm>
        <a:graphic>
          <a:graphicData uri="http://schemas.openxmlformats.org/presentationml/2006/ole">
            <p:oleObj spid="_x0000_s3726342" name="Equation" r:id="rId6" imgW="165100" imgH="165100" progId="Equation.DSMT4">
              <p:embed/>
            </p:oleObj>
          </a:graphicData>
        </a:graphic>
      </p:graphicFrame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685800" y="4321393"/>
            <a:ext cx="2667000" cy="2063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3" name="Oval 7"/>
          <p:cNvSpPr>
            <a:spLocks noChangeArrowheads="1"/>
          </p:cNvSpPr>
          <p:nvPr/>
        </p:nvSpPr>
        <p:spPr bwMode="auto">
          <a:xfrm>
            <a:off x="1695450" y="3694331"/>
            <a:ext cx="647700" cy="647700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4" name="Object 8"/>
          <p:cNvGraphicFramePr>
            <a:graphicFrameLocks noChangeAspect="1"/>
          </p:cNvGraphicFramePr>
          <p:nvPr/>
        </p:nvGraphicFramePr>
        <p:xfrm>
          <a:off x="1941513" y="3720260"/>
          <a:ext cx="147637" cy="279400"/>
        </p:xfrm>
        <a:graphic>
          <a:graphicData uri="http://schemas.openxmlformats.org/presentationml/2006/ole">
            <p:oleObj spid="_x0000_s3726343" name="Equation" r:id="rId7" imgW="114300" imgH="215900" progId="Equation.DSMT4">
              <p:embed/>
            </p:oleObj>
          </a:graphicData>
        </a:graphic>
      </p:graphicFrame>
      <p:sp>
        <p:nvSpPr>
          <p:cNvPr id="26" name="Oval 10"/>
          <p:cNvSpPr>
            <a:spLocks noChangeArrowheads="1"/>
          </p:cNvSpPr>
          <p:nvPr/>
        </p:nvSpPr>
        <p:spPr bwMode="auto">
          <a:xfrm>
            <a:off x="1981200" y="4296523"/>
            <a:ext cx="71437" cy="73025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rgbClr val="000000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8" name="Object 14"/>
          <p:cNvGraphicFramePr>
            <a:graphicFrameLocks noChangeAspect="1"/>
          </p:cNvGraphicFramePr>
          <p:nvPr/>
        </p:nvGraphicFramePr>
        <p:xfrm>
          <a:off x="1046163" y="4045168"/>
          <a:ext cx="214312" cy="214313"/>
        </p:xfrm>
        <a:graphic>
          <a:graphicData uri="http://schemas.openxmlformats.org/presentationml/2006/ole">
            <p:oleObj spid="_x0000_s3726345" name="Equation" r:id="rId8" imgW="165100" imgH="165100" progId="Equation.DSMT4">
              <p:embed/>
            </p:oleObj>
          </a:graphicData>
        </a:graphic>
      </p:graphicFrame>
      <p:graphicFrame>
        <p:nvGraphicFramePr>
          <p:cNvPr id="29" name="Object 15"/>
          <p:cNvGraphicFramePr>
            <a:graphicFrameLocks noChangeAspect="1"/>
          </p:cNvGraphicFramePr>
          <p:nvPr/>
        </p:nvGraphicFramePr>
        <p:xfrm>
          <a:off x="2776538" y="4043581"/>
          <a:ext cx="214312" cy="214312"/>
        </p:xfrm>
        <a:graphic>
          <a:graphicData uri="http://schemas.openxmlformats.org/presentationml/2006/ole">
            <p:oleObj spid="_x0000_s3726346" name="Equation" r:id="rId9" imgW="165100" imgH="165100" progId="Equation.DSMT4">
              <p:embed/>
            </p:oleObj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152400" y="4673024"/>
            <a:ext cx="4191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Contrary to the SM, 3</a:t>
            </a:r>
            <a:r>
              <a:rPr lang="en-GB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rd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generation </a:t>
            </a:r>
            <a:r>
              <a:rPr lang="en-GB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squarks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can be lighter than 1</a:t>
            </a:r>
            <a:r>
              <a:rPr lang="en-GB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st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and 2</a:t>
            </a:r>
            <a:r>
              <a:rPr lang="en-GB" sz="16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nd</a:t>
            </a: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generations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3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15_Office Theme">
  <a:themeElements>
    <a:clrScheme name="Custom 5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FF8000"/>
      </a:hlink>
      <a:folHlink>
        <a:srgbClr val="FF8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2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3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3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16.xml><?xml version="1.0" encoding="utf-8"?>
<a:theme xmlns:a="http://schemas.openxmlformats.org/drawingml/2006/main" name="4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E12B0D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4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4D4D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0.xml><?xml version="1.0" encoding="utf-8"?>
<a:theme xmlns:a="http://schemas.openxmlformats.org/drawingml/2006/main" name="3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1.xml><?xml version="1.0" encoding="utf-8"?>
<a:theme xmlns:a="http://schemas.openxmlformats.org/drawingml/2006/main" name="3_Modèle par défaut">
  <a:themeElements>
    <a:clrScheme name="2_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Modèle par défaut">
      <a:majorFont>
        <a:latin typeface="VAG Rounded Light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4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3.xml><?xml version="1.0" encoding="utf-8"?>
<a:theme xmlns:a="http://schemas.openxmlformats.org/drawingml/2006/main" name="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4.xml><?xml version="1.0" encoding="utf-8"?>
<a:theme xmlns:a="http://schemas.openxmlformats.org/drawingml/2006/main" name="4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5.xml><?xml version="1.0" encoding="utf-8"?>
<a:theme xmlns:a="http://schemas.openxmlformats.org/drawingml/2006/main" name="16_Office Theme">
  <a:themeElements>
    <a:clrScheme name="Custom 5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FF8000"/>
      </a:hlink>
      <a:folHlink>
        <a:srgbClr val="FF8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6.xml><?xml version="1.0" encoding="utf-8"?>
<a:theme xmlns:a="http://schemas.openxmlformats.org/drawingml/2006/main" name="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7.xml><?xml version="1.0" encoding="utf-8"?>
<a:theme xmlns:a="http://schemas.openxmlformats.org/drawingml/2006/main" name="31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8.xml><?xml version="1.0" encoding="utf-8"?>
<a:theme xmlns:a="http://schemas.openxmlformats.org/drawingml/2006/main" name="4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9.xml><?xml version="1.0" encoding="utf-8"?>
<a:theme xmlns:a="http://schemas.openxmlformats.org/drawingml/2006/main" name="5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0.xml><?xml version="1.0" encoding="utf-8"?>
<a:theme xmlns:a="http://schemas.openxmlformats.org/drawingml/2006/main" name="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1.xml><?xml version="1.0" encoding="utf-8"?>
<a:theme xmlns:a="http://schemas.openxmlformats.org/drawingml/2006/main" name="10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0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1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2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2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3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187068</TotalTime>
  <Words>10232</Words>
  <Application>Microsoft Macintosh PowerPoint</Application>
  <PresentationFormat>Overhead</PresentationFormat>
  <Paragraphs>1207</Paragraphs>
  <Slides>144</Slides>
  <Notes>4</Notes>
  <HiddenSlides>0</HiddenSlides>
  <MMClips>1</MMClips>
  <ScaleCrop>false</ScaleCrop>
  <HeadingPairs>
    <vt:vector size="6" baseType="variant">
      <vt:variant>
        <vt:lpstr>Design Template</vt:lpstr>
      </vt:variant>
      <vt:variant>
        <vt:i4>31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144</vt:i4>
      </vt:variant>
    </vt:vector>
  </HeadingPairs>
  <TitlesOfParts>
    <vt:vector size="177" baseType="lpstr">
      <vt:lpstr>Office Theme</vt:lpstr>
      <vt:lpstr>1_Office Theme</vt:lpstr>
      <vt:lpstr>17_Office Theme</vt:lpstr>
      <vt:lpstr>19_Office Theme</vt:lpstr>
      <vt:lpstr>20_Office Theme</vt:lpstr>
      <vt:lpstr>18_Office Theme</vt:lpstr>
      <vt:lpstr>25_Office Theme</vt:lpstr>
      <vt:lpstr>29_Office Theme</vt:lpstr>
      <vt:lpstr>30_Office Theme</vt:lpstr>
      <vt:lpstr>35_Office Theme</vt:lpstr>
      <vt:lpstr>3_Office Theme</vt:lpstr>
      <vt:lpstr>15_Office Theme</vt:lpstr>
      <vt:lpstr>2_Office Theme</vt:lpstr>
      <vt:lpstr>38_Office Theme</vt:lpstr>
      <vt:lpstr>39_Office Theme</vt:lpstr>
      <vt:lpstr>40_Office Theme</vt:lpstr>
      <vt:lpstr>6_Office Theme</vt:lpstr>
      <vt:lpstr>41_Office Theme</vt:lpstr>
      <vt:lpstr>7_Office Theme</vt:lpstr>
      <vt:lpstr>37_Office Theme</vt:lpstr>
      <vt:lpstr>3_Modèle par défaut</vt:lpstr>
      <vt:lpstr>42_Office Theme</vt:lpstr>
      <vt:lpstr>9_Office Theme</vt:lpstr>
      <vt:lpstr>44_Office Theme</vt:lpstr>
      <vt:lpstr>16_Office Theme</vt:lpstr>
      <vt:lpstr>4_Office Theme</vt:lpstr>
      <vt:lpstr>31_Office Theme</vt:lpstr>
      <vt:lpstr>43_Office Theme</vt:lpstr>
      <vt:lpstr>5_Office Theme</vt:lpstr>
      <vt:lpstr>8_Office Theme</vt:lpstr>
      <vt:lpstr>10_Office Theme</vt:lpstr>
      <vt:lpstr>Equation</vt:lpstr>
      <vt:lpstr>MathType 6.0 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</vt:vector>
  </TitlesOfParts>
  <Manager/>
  <Company>CERN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subject/>
  <dc:creator>Andreas Hoecker</dc:creator>
  <cp:keywords/>
  <dc:description/>
  <cp:lastModifiedBy>Andreas Hoecker</cp:lastModifiedBy>
  <cp:revision>1884</cp:revision>
  <cp:lastPrinted>2011-10-18T04:28:59Z</cp:lastPrinted>
  <dcterms:created xsi:type="dcterms:W3CDTF">2012-05-06T16:49:28Z</dcterms:created>
  <dcterms:modified xsi:type="dcterms:W3CDTF">2012-05-09T13:37:09Z</dcterms:modified>
  <cp:category/>
</cp:coreProperties>
</file>