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Layouts/slideLayout15.xml" ContentType="application/vnd.openxmlformats-officedocument.presentationml.slideLayout+xml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notesSlides/notesSlide2.xml" ContentType="application/vnd.openxmlformats-officedocument.presentationml.notesSlide+xml"/>
  <Override PartName="/ppt/slideLayouts/slideLayout24.xml" ContentType="application/vnd.openxmlformats-officedocument.presentationml.slideLayout+xml"/>
  <Override PartName="/ppt/embeddings/oleObject1.bin" ContentType="application/vnd.openxmlformats-officedocument.oleObject"/>
  <Override PartName="/ppt/embeddings/oleObject13.bin" ContentType="application/vnd.openxmlformats-officedocument.oleObject"/>
  <Override PartName="/ppt/embeddings/oleObject23.bin" ContentType="application/vnd.openxmlformats-officedocument.oleObject"/>
  <Override PartName="/ppt/theme/theme7.xml" ContentType="application/vnd.openxmlformats-officedocument.theme+xml"/>
  <Default Extension="jpeg" ContentType="image/jpeg"/>
  <Override PartName="/ppt/notesSlides/notesSlide11.xml" ContentType="application/vnd.openxmlformats-officedocument.presentationml.notesSlide+xml"/>
  <Override PartName="/ppt/embeddings/oleObject33.bin" ContentType="application/vnd.openxmlformats-officedocument.oleObject"/>
  <Override PartName="/ppt/slides/slide13.xml" ContentType="application/vnd.openxmlformats-officedocument.presentationml.slide+xml"/>
  <Override PartName="/ppt/notesSlides/notesSlide21.xml" ContentType="application/vnd.openxmlformats-officedocument.presentationml.notesSlide+xml"/>
  <Override PartName="/ppt/embeddings/oleObject7.bin" ContentType="application/vnd.openxmlformats-officedocument.oleObject"/>
  <Override PartName="/ppt/slides/slide23.xml" ContentType="application/vnd.openxmlformats-officedocument.presentationml.slide+xml"/>
  <Override PartName="/ppt/embeddings/oleObject19.bin" ContentType="application/vnd.openxmlformats-officedocument.oleObject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embeddings/oleObject29.bin" ContentType="application/vnd.openxmlformats-officedocument.oleObject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42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notesSlides/notesSlide27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3.xml" ContentType="application/vnd.openxmlformats-officedocument.presentationml.notesSlide+xml"/>
  <Override PartName="/ppt/slideLayouts/slideLayout25.xml" ContentType="application/vnd.openxmlformats-officedocument.presentationml.slideLayout+xml"/>
  <Default Extension="emf" ContentType="image/x-emf"/>
  <Override PartName="/ppt/embeddings/oleObject2.bin" ContentType="application/vnd.openxmlformats-officedocument.oleObject"/>
  <Override PartName="/ppt/embeddings/oleObject14.bin" ContentType="application/vnd.openxmlformats-officedocument.oleObject"/>
  <Override PartName="/ppt/embeddings/oleObject24.bin" ContentType="application/vnd.openxmlformats-officedocument.oleObject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34.bin" ContentType="application/vnd.openxmlformats-officedocument.oleObject"/>
  <Override PartName="/ppt/slides/slide14.xml" ContentType="application/vnd.openxmlformats-officedocument.presentationml.slide+xml"/>
  <Override PartName="/ppt/notesSlides/notesSlide22.xml" ContentType="application/vnd.openxmlformats-officedocument.presentationml.notesSlide+xml"/>
  <Override PartName="/ppt/embeddings/oleObject8.bin" ContentType="application/vnd.openxmlformats-officedocument.oleObject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8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2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Override PartName="/ppt/slideLayouts/slideLayout20.xml" ContentType="application/vnd.openxmlformats-officedocument.presentationml.slideLayout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Layouts/slideLayout30.xml" ContentType="application/vnd.openxmlformats-officedocument.presentationml.slideLayout+xml"/>
  <Override PartName="/ppt/slides/slide49.xml" ContentType="application/vnd.openxmlformats-officedocument.presentationml.slide+xml"/>
  <Override PartName="/ppt/embeddings/oleObject10.bin" ContentType="application/vnd.openxmlformats-officedocument.oleObject"/>
  <Override PartName="/ppt/slides/slide58.xml" ContentType="application/vnd.openxmlformats-officedocument.presentationml.slide+xml"/>
  <Override PartName="/docProps/core.xml" ContentType="application/vnd.openxmlformats-package.core-propertie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notesSlides/notesSlide4.xml" ContentType="application/vnd.openxmlformats-officedocument.presentationml.notesSlide+xml"/>
  <Override PartName="/ppt/slideLayouts/slideLayout26.xml" ContentType="application/vnd.openxmlformats-officedocument.presentationml.slideLayout+xml"/>
  <Override PartName="/ppt/embeddings/oleObject3.bin" ContentType="application/vnd.openxmlformats-officedocument.oleObject"/>
  <Override PartName="/ppt/embeddings/oleObject15.bin" ContentType="application/vnd.openxmlformats-officedocument.oleObject"/>
  <Override PartName="/ppt/embeddings/oleObject25.bin" ContentType="application/vnd.openxmlformats-officedocument.oleObject"/>
  <Override PartName="/ppt/slideLayouts/slideLayout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35.bin" ContentType="application/vnd.openxmlformats-officedocument.oleObject"/>
  <Override PartName="/ppt/slides/slide15.xml" ContentType="application/vnd.openxmlformats-officedocument.presentationml.slide+xml"/>
  <Override PartName="/ppt/notesSlides/notesSlide23.xml" ContentType="application/vnd.openxmlformats-officedocument.presentationml.notesSlide+xml"/>
  <Override PartName="/ppt/embeddings/oleObject9.bin" ContentType="application/vnd.openxmlformats-officedocument.oleObject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44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29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3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31.xml" ContentType="application/vnd.openxmlformats-officedocument.presentationml.slideLayout+xml"/>
  <Override PartName="/ppt/embeddings/oleObject11.bin" ContentType="application/vnd.openxmlformats-officedocument.oleObject"/>
  <Override PartName="/ppt/slides/slide59.xml" ContentType="application/vnd.openxmlformats-officedocument.presentationml.slide+xml"/>
  <Override PartName="/ppt/embeddings/oleObject20.bin" ContentType="application/vnd.openxmlformats-officedocument.oleObject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embeddings/oleObject30.bin" ContentType="application/vnd.openxmlformats-officedocument.oleObject"/>
  <Override PartName="/ppt/notesSlides/notesSlide5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s/slide10.xml" ContentType="application/vnd.openxmlformats-officedocument.presentationml.slide+xml"/>
  <Override PartName="/ppt/embeddings/oleObject4.bin" ContentType="application/vnd.openxmlformats-officedocument.oleObject"/>
  <Override PartName="/ppt/embeddings/oleObject16.bin" ContentType="application/vnd.openxmlformats-officedocument.oleObject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embeddings/oleObject26.bin" ContentType="application/vnd.openxmlformats-officedocument.oleObject"/>
  <Override PartName="/ppt/slideLayouts/slideLayout2.xml" ContentType="application/vnd.openxmlformats-officedocument.presentationml.slideLayout+xml"/>
  <Override PartName="/ppt/embeddings/oleObject36.bin" ContentType="application/vnd.openxmlformats-officedocument.oleObject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notesSlides/notesSlide24.xml" ContentType="application/vnd.openxmlformats-officedocument.presentationml.notesSlide+xml"/>
  <Default Extension="rels" ContentType="application/vnd.openxmlformats-package.relationships+xml"/>
  <Override PartName="/ppt/slides/slide26.xml" ContentType="application/vnd.openxmlformats-officedocument.presentationml.slide+xml"/>
  <Default Extension="pict" ContentType="image/pict"/>
  <Default Extension="wmf" ContentType="image/x-wmf"/>
  <Override PartName="/ppt/slides/slide7.xml" ContentType="application/vnd.openxmlformats-officedocument.presentationml.slide+xml"/>
  <Override PartName="/ppt/slides/slide3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embeddings/oleObject12.bin" ContentType="application/vnd.openxmlformats-officedocument.oleObject"/>
  <Default Extension="tiff" ContentType="image/tiff"/>
  <Override PartName="/ppt/embeddings/oleObject21.bin" ContentType="application/vnd.openxmlformats-officedocument.oleObject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embeddings/oleObject31.bin" ContentType="application/vnd.openxmlformats-officedocument.oleObject"/>
  <Override PartName="/ppt/notesSlides/notesSlide6.xml" ContentType="application/vnd.openxmlformats-officedocument.presentationml.notesSlide+xml"/>
  <Override PartName="/ppt/slideLayouts/slideLayout28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embeddings/oleObject5.bin" ContentType="application/vnd.openxmlformats-officedocument.oleObject"/>
  <Override PartName="/ppt/embeddings/oleObject17.bin" ContentType="application/vnd.openxmlformats-officedocument.oleObject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embeddings/oleObject27.bin" ContentType="application/vnd.openxmlformats-officedocument.oleObject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embeddings/oleObject37.bin" ContentType="application/vnd.openxmlformats-officedocument.oleObject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6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Layouts/slideLayout33.xml" ContentType="application/vnd.openxmlformats-officedocument.presentationml.slideLayout+xml"/>
  <Override PartName="/ppt/embeddings/oleObject22.bin" ContentType="application/vnd.openxmlformats-officedocument.oleObject"/>
  <Override PartName="/ppt/theme/theme6.xml" ContentType="application/vnd.openxmlformats-officedocument.theme+xml"/>
  <Override PartName="/ppt/embeddings/oleObject32.bin" ContentType="application/vnd.openxmlformats-officedocument.oleObject"/>
  <Override PartName="/ppt/notesSlides/notesSlide7.xml" ContentType="application/vnd.openxmlformats-officedocument.presentationml.notesSlide+xml"/>
  <Override PartName="/ppt/slideLayouts/slideLayout29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20.xml" ContentType="application/vnd.openxmlformats-officedocument.presentationml.notesSlide+xml"/>
  <Override PartName="/ppt/embeddings/oleObject6.bin" ContentType="application/vnd.openxmlformats-officedocument.oleObject"/>
  <Override PartName="/ppt/embeddings/oleObject18.bin" ContentType="application/vnd.openxmlformats-officedocument.oleObject"/>
  <Override PartName="/ppt/slides/slide2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embeddings/oleObject28.bin" ContentType="application/vnd.openxmlformats-officedocument.oleObject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3672" r:id="rId3"/>
    <p:sldMasterId id="2147485282" r:id="rId4"/>
    <p:sldMasterId id="2147485286" r:id="rId5"/>
    <p:sldMasterId id="2147485769" r:id="rId6"/>
  </p:sldMasterIdLst>
  <p:notesMasterIdLst>
    <p:notesMasterId r:id="rId73"/>
  </p:notesMasterIdLst>
  <p:sldIdLst>
    <p:sldId id="615" r:id="rId7"/>
    <p:sldId id="613" r:id="rId8"/>
    <p:sldId id="679" r:id="rId9"/>
    <p:sldId id="703" r:id="rId10"/>
    <p:sldId id="704" r:id="rId11"/>
    <p:sldId id="706" r:id="rId12"/>
    <p:sldId id="707" r:id="rId13"/>
    <p:sldId id="682" r:id="rId14"/>
    <p:sldId id="680" r:id="rId15"/>
    <p:sldId id="710" r:id="rId16"/>
    <p:sldId id="705" r:id="rId17"/>
    <p:sldId id="684" r:id="rId18"/>
    <p:sldId id="722" r:id="rId19"/>
    <p:sldId id="714" r:id="rId20"/>
    <p:sldId id="685" r:id="rId21"/>
    <p:sldId id="686" r:id="rId22"/>
    <p:sldId id="687" r:id="rId23"/>
    <p:sldId id="688" r:id="rId24"/>
    <p:sldId id="712" r:id="rId25"/>
    <p:sldId id="689" r:id="rId26"/>
    <p:sldId id="690" r:id="rId27"/>
    <p:sldId id="691" r:id="rId28"/>
    <p:sldId id="715" r:id="rId29"/>
    <p:sldId id="716" r:id="rId30"/>
    <p:sldId id="719" r:id="rId31"/>
    <p:sldId id="619" r:id="rId32"/>
    <p:sldId id="618" r:id="rId33"/>
    <p:sldId id="621" r:id="rId34"/>
    <p:sldId id="631" r:id="rId35"/>
    <p:sldId id="635" r:id="rId36"/>
    <p:sldId id="634" r:id="rId37"/>
    <p:sldId id="637" r:id="rId38"/>
    <p:sldId id="638" r:id="rId39"/>
    <p:sldId id="639" r:id="rId40"/>
    <p:sldId id="664" r:id="rId41"/>
    <p:sldId id="665" r:id="rId42"/>
    <p:sldId id="646" r:id="rId43"/>
    <p:sldId id="663" r:id="rId44"/>
    <p:sldId id="645" r:id="rId45"/>
    <p:sldId id="648" r:id="rId46"/>
    <p:sldId id="649" r:id="rId47"/>
    <p:sldId id="651" r:id="rId48"/>
    <p:sldId id="652" r:id="rId49"/>
    <p:sldId id="653" r:id="rId50"/>
    <p:sldId id="659" r:id="rId51"/>
    <p:sldId id="692" r:id="rId52"/>
    <p:sldId id="694" r:id="rId53"/>
    <p:sldId id="726" r:id="rId54"/>
    <p:sldId id="695" r:id="rId55"/>
    <p:sldId id="696" r:id="rId56"/>
    <p:sldId id="697" r:id="rId57"/>
    <p:sldId id="698" r:id="rId58"/>
    <p:sldId id="699" r:id="rId59"/>
    <p:sldId id="700" r:id="rId60"/>
    <p:sldId id="701" r:id="rId61"/>
    <p:sldId id="702" r:id="rId62"/>
    <p:sldId id="727" r:id="rId63"/>
    <p:sldId id="718" r:id="rId64"/>
    <p:sldId id="724" r:id="rId65"/>
    <p:sldId id="723" r:id="rId66"/>
    <p:sldId id="725" r:id="rId67"/>
    <p:sldId id="731" r:id="rId68"/>
    <p:sldId id="732" r:id="rId69"/>
    <p:sldId id="728" r:id="rId70"/>
    <p:sldId id="729" r:id="rId71"/>
    <p:sldId id="730" r:id="rId72"/>
  </p:sldIdLst>
  <p:sldSz cx="9144000" cy="6858000" type="overhead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292929"/>
    <a:srgbClr val="01CB14"/>
    <a:srgbClr val="00E714"/>
    <a:srgbClr val="FFBA58"/>
    <a:srgbClr val="FFC69B"/>
    <a:srgbClr val="FFFCF4"/>
    <a:srgbClr val="FFFDF8"/>
    <a:srgbClr val="8F353B"/>
  </p:clrMru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horzBarState="maximized">
    <p:restoredLeft sz="15620"/>
    <p:restoredTop sz="94660"/>
  </p:normalViewPr>
  <p:slideViewPr>
    <p:cSldViewPr snapToObjects="1">
      <p:cViewPr varScale="1">
        <p:scale>
          <a:sx n="101" d="100"/>
          <a:sy n="101" d="100"/>
        </p:scale>
        <p:origin x="-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89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73" Type="http://schemas.openxmlformats.org/officeDocument/2006/relationships/notesMaster" Target="notesMasters/notesMaster1.xml"/><Relationship Id="rId74" Type="http://schemas.openxmlformats.org/officeDocument/2006/relationships/printerSettings" Target="printerSettings/printerSettings1.bin"/><Relationship Id="rId75" Type="http://schemas.openxmlformats.org/officeDocument/2006/relationships/presProps" Target="presProps.xml"/><Relationship Id="rId76" Type="http://schemas.openxmlformats.org/officeDocument/2006/relationships/viewProps" Target="viewProps.xml"/><Relationship Id="rId77" Type="http://schemas.openxmlformats.org/officeDocument/2006/relationships/theme" Target="theme/theme1.xml"/><Relationship Id="rId78" Type="http://schemas.openxmlformats.org/officeDocument/2006/relationships/tableStyles" Target="tableStyles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ict"/><Relationship Id="rId4" Type="http://schemas.openxmlformats.org/officeDocument/2006/relationships/image" Target="../media/image15.pict"/><Relationship Id="rId5" Type="http://schemas.openxmlformats.org/officeDocument/2006/relationships/image" Target="../media/image16.pict"/><Relationship Id="rId1" Type="http://schemas.openxmlformats.org/officeDocument/2006/relationships/image" Target="../media/image12.pict"/><Relationship Id="rId2" Type="http://schemas.openxmlformats.org/officeDocument/2006/relationships/image" Target="../media/image13.pict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pict"/><Relationship Id="rId2" Type="http://schemas.openxmlformats.org/officeDocument/2006/relationships/image" Target="../media/image87.pict"/><Relationship Id="rId3" Type="http://schemas.openxmlformats.org/officeDocument/2006/relationships/image" Target="../media/image88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ict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5" Type="http://schemas.openxmlformats.org/officeDocument/2006/relationships/image" Target="../media/image28.pict"/><Relationship Id="rId6" Type="http://schemas.openxmlformats.org/officeDocument/2006/relationships/image" Target="../media/image29.wmf"/><Relationship Id="rId7" Type="http://schemas.openxmlformats.org/officeDocument/2006/relationships/image" Target="../media/image30.pict"/><Relationship Id="rId8" Type="http://schemas.openxmlformats.org/officeDocument/2006/relationships/image" Target="../media/image31.wmf"/><Relationship Id="rId1" Type="http://schemas.openxmlformats.org/officeDocument/2006/relationships/image" Target="../media/image24.wmf"/><Relationship Id="rId2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4" Type="http://schemas.openxmlformats.org/officeDocument/2006/relationships/image" Target="../media/image27.wmf"/><Relationship Id="rId5" Type="http://schemas.openxmlformats.org/officeDocument/2006/relationships/image" Target="../media/image33.wmf"/><Relationship Id="rId6" Type="http://schemas.openxmlformats.org/officeDocument/2006/relationships/image" Target="../media/image29.wmf"/><Relationship Id="rId7" Type="http://schemas.openxmlformats.org/officeDocument/2006/relationships/image" Target="../media/image31.wmf"/><Relationship Id="rId1" Type="http://schemas.openxmlformats.org/officeDocument/2006/relationships/image" Target="../media/image24.wmf"/><Relationship Id="rId2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pict"/><Relationship Id="rId2" Type="http://schemas.openxmlformats.org/officeDocument/2006/relationships/image" Target="../media/image59.pict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pict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ict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1.pict"/><Relationship Id="rId2" Type="http://schemas.openxmlformats.org/officeDocument/2006/relationships/image" Target="../media/image82.pict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pict"/><Relationship Id="rId2" Type="http://schemas.openxmlformats.org/officeDocument/2006/relationships/image" Target="../media/image81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07832334-832F-E04E-B890-9636866FF530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D531B12F-7BA2-E84D-B83A-6A30F934E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3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4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55AD1B-56C8-874E-B36D-80391BF1C00C}" type="slidenum">
              <a:rPr lang="en-US"/>
              <a:pPr/>
              <a:t>45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A4994B4-0AD0-314E-AC89-0D9FD5371F6F}" type="slidenum">
              <a:rPr lang="en-US"/>
              <a:pPr/>
              <a:t>46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89FEFA-4226-AC49-B2D9-5305A8E0CE36}" type="slidenum">
              <a:rPr lang="en-US"/>
              <a:pPr/>
              <a:t>47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>
                <a:solidFill>
                  <a:prstClr val="black"/>
                </a:solidFill>
              </a:rPr>
              <a:pPr/>
              <a:t>57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3CFB1F9-A425-1548-B2A9-FD2CF0F744D0}" type="slidenum">
              <a:rPr lang="en-US"/>
              <a:pPr/>
              <a:t>61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5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81B9B2C-4528-E64F-A346-7EAA93925BA5}" type="slidenum">
              <a:rPr lang="en-US"/>
              <a:pPr/>
              <a:t>62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81B9B2C-4528-E64F-A346-7EAA93925BA5}" type="slidenum">
              <a:rPr lang="en-US"/>
              <a:pPr/>
              <a:t>63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6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B53C12F-60F9-1D42-B8EA-45FAC682FB57}" type="slidenum">
              <a:rPr lang="en-US"/>
              <a:pPr/>
              <a:t>8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C899D9-D8D4-C94F-8315-667106EE690B}" type="slidenum">
              <a:rPr lang="en-US"/>
              <a:pPr/>
              <a:t>9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669554-DD97-FB48-94DA-4616E257AB24}" type="slidenum">
              <a:rPr lang="en-US"/>
              <a:pPr/>
              <a:t>11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FR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DDB8AD9-E232-C347-8E77-A96A292A6A72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BD00EBA-03DF-C043-903B-BED63DD11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63683EB2-DC92-7447-A1AE-3F8F64A5D5D5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C98685B-6FAF-1A4E-8664-F996330293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9447A0F1-6EB6-734C-96B7-97B5D77D11A9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DABBD9E8-C089-9A4F-9279-21BD8E0BC7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D9C0370F-3E29-DF46-9A3D-2541FF5D9260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05798C9-8060-9E4B-BA06-C79787491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3149BA8-E922-9649-88C4-47D43063FE7C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587D9874-2920-924E-930D-51D5B411E0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F8D38046-2781-DD45-B763-3A10575F332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A828222-BC63-E946-A68F-FF06B81E03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1AEE23E-E999-0D43-B3F9-6881034E8AA9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9C34CEE-1F03-A044-B853-CBD80DF62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26110D7-59ED-4946-B759-DC9917A77472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572A428-0075-B049-BFEE-17A2A9B8B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D6182114-8E82-004C-8442-552AB760CEDC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3B32757-01BB-714A-88B3-BB35FBFEF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CBA6376-DE54-D548-AE1B-7D5ABB6759FE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2725DB84-BBBE-DE4C-BB65-118786A0A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14A2A9E-A30C-644F-B4C2-EB9B7139A3BC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E7D9653-BE78-D144-833D-83A2F3C859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A7A58B2-ED15-CE42-91C2-F9A49B219D6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E8AA89C-2711-A44E-84A5-13846818F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C5DD28B-1743-4248-9085-4007B6D6FBB4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6FB736D-C7BF-BA4D-A9EA-FDBCF03C1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1FBC5862-0E10-6941-A67A-E61EBFCFC7C6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E677D766-6942-B24E-B02A-9444C58D0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BF2A805C-07DF-0747-9018-1FA052888D41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B697C6E3-E015-9A4B-A4D0-A64C64D3D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2CD248C-1B6E-5E44-B216-48A12A5224D7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FBC38660-1D4E-884A-93FA-C6B9F1EB3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8E300183-C2DB-D34D-BB19-BC7BAF6C2680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D42F5292-E621-E64D-9225-F283A25245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5AC21A37-446E-D04C-A878-3B525FBC072D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1CF96D6D-535A-434B-8FDB-162B0AC97F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50CD968F-3E35-644F-9DF8-FAA4685E64B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FB8E6279-01AD-A846-BD19-0E737499AA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2DF05B6-0EAC-DE4D-A5CE-9B6AE9CEB46B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ACB542D-3CD2-BB46-9FBB-D021826C4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A49FD04-7ECF-6341-91B0-B685DDABAF90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49BB066-DA2A-3D4F-92C9-50416932F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A312F9F-AEF9-714F-8FD9-1816471F1B62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AEDAA7DE-2B27-544C-BCCF-3FFF3664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71738112-062C-5047-912A-5C58E3B94EF8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6F563A7F-D966-644B-B15D-B69B19739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EB927CB8-6D34-BF4A-8533-C2780074F563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4CE04DD5-AA0E-0244-909F-C02E261CFB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FCA7EAC3-199D-D34E-ACAC-A7605236C164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98A08AF3-BDC8-C646-B9C2-3E95099E6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BA6CF45D-86A5-6340-A44F-4009FC96A16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582520A-2E74-414F-8340-3315B7983F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A7A58B2-ED15-CE42-91C2-F9A49B219D6A}" type="datetime1">
              <a:rPr lang="en-US">
                <a:solidFill>
                  <a:prstClr val="black"/>
                </a:solidFill>
              </a:rPr>
              <a:pPr>
                <a:defRPr/>
              </a:pPr>
              <a:t>12/9/09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E8AA89C-2711-A44E-84A5-13846818FDF8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35C39325-D4CE-9247-BD93-4728D4C853E8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CE5CB68-B9CE-C242-B84E-6EA8D2081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6211C3F2-D2B5-644A-8C61-DF813ECCC55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230B46C7-BF58-2748-BCAD-7427BFD578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47DC132F-423F-FB43-AB7B-B38AD87E747A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17AFDC7-0ABC-9E4C-90B5-5FCB8985F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CEDDAF53-E54D-7D45-BCDD-0547ED615A45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BE4C2A77-484B-4D45-9A3C-A51F2B821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11DB1525-4D29-6945-B3A1-B4FF615D8E76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676F8B69-2668-3F44-8DDA-C3790C5469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18AEEC3-B428-4542-8CAC-55AE1159C77D}" type="datetime1">
              <a:rPr lang="en-US"/>
              <a:pPr>
                <a:defRPr/>
              </a:pPr>
              <a:t>12/9/09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latin typeface="Calibri" charset="0"/>
              </a:defRPr>
            </a:lvl1pPr>
          </a:lstStyle>
          <a:p>
            <a:pPr>
              <a:defRPr/>
            </a:pPr>
            <a:fld id="{09253B39-57B7-BC4F-8418-D94562A114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057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>
              <a:defRPr/>
            </a:pPr>
            <a:fld id="{E4C2D774-A5DD-CE4E-B480-8D3631D49055}" type="slidenum">
              <a:rPr lang="fr-FR" sz="1200" b="1">
                <a:solidFill>
                  <a:srgbClr val="777777"/>
                </a:solidFill>
              </a:rPr>
              <a:pPr algn="r">
                <a:defRPr/>
              </a:pPr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651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>
                <a:solidFill>
                  <a:schemeClr val="bg1"/>
                </a:solidFill>
              </a:rPr>
              <a:t>HEPP – 2009, LAL / X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>
                <a:solidFill>
                  <a:srgbClr val="FFFFFF"/>
                </a:solidFill>
              </a:rPr>
              <a:t>Andreas Hoecker   –   Tests du Modèle Standard avec le </a:t>
            </a:r>
            <a:r>
              <a:rPr lang="fr-FR" sz="1200" i="1" dirty="0">
                <a:solidFill>
                  <a:srgbClr val="FFFFFF"/>
                </a:solidFill>
              </a:rPr>
              <a:t>Z</a:t>
            </a:r>
            <a:r>
              <a:rPr lang="fr-FR" sz="1200" baseline="30000" dirty="0">
                <a:solidFill>
                  <a:srgbClr val="FFFFFF"/>
                </a:solidFill>
              </a:rPr>
              <a:t>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7" r:id="rId1"/>
    <p:sldLayoutId id="2147485738" r:id="rId2"/>
    <p:sldLayoutId id="2147485739" r:id="rId3"/>
    <p:sldLayoutId id="2147485740" r:id="rId4"/>
    <p:sldLayoutId id="2147485741" r:id="rId5"/>
    <p:sldLayoutId id="2147485742" r:id="rId6"/>
    <p:sldLayoutId id="2147485743" r:id="rId7"/>
    <p:sldLayoutId id="2147485744" r:id="rId8"/>
    <p:sldLayoutId id="2147485745" r:id="rId9"/>
    <p:sldLayoutId id="2147485746" r:id="rId10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086600" y="6535738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 defTabSz="914400">
              <a:defRPr/>
            </a:pPr>
            <a:fld id="{6CBBC14A-CEA2-314B-A50A-F6225FC19BEF}" type="slidenum">
              <a:rPr lang="en-US" sz="1400" b="1">
                <a:solidFill>
                  <a:srgbClr val="7F7F7F"/>
                </a:solidFill>
                <a:latin typeface="Calibri" charset="0"/>
              </a:rPr>
              <a:pPr algn="r" defTabSz="914400">
                <a:defRPr/>
              </a:pPr>
              <a:t>‹#›</a:t>
            </a:fld>
            <a:endParaRPr lang="en-US" sz="1400" b="1">
              <a:solidFill>
                <a:srgbClr val="7F7F7F"/>
              </a:solidFill>
              <a:latin typeface="Calibri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228600" y="6532563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914400">
              <a:defRPr/>
            </a:pPr>
            <a:r>
              <a:rPr lang="en-GB" sz="1200">
                <a:solidFill>
                  <a:srgbClr val="7F7F7F"/>
                </a:solidFill>
                <a:latin typeface="Calibri" charset="0"/>
              </a:rPr>
              <a:t>TMB </a:t>
            </a:r>
            <a:r>
              <a:rPr lang="en-GB" sz="1200">
                <a:solidFill>
                  <a:srgbClr val="7F7F7F"/>
                </a:solidFill>
                <a:latin typeface="Calibri" charset="0"/>
                <a:ea typeface="Arial" charset="0"/>
                <a:cs typeface="Arial" charset="0"/>
              </a:rPr>
              <a:t>– 13 Mar 200</a:t>
            </a:r>
            <a:r>
              <a:rPr lang="en-GB" sz="1200">
                <a:solidFill>
                  <a:srgbClr val="7F7F7F"/>
                </a:solidFill>
                <a:latin typeface="Calibri" charset="0"/>
              </a:rPr>
              <a:t>8</a:t>
            </a: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286000" y="6540500"/>
            <a:ext cx="52578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 defTabSz="914400">
              <a:defRPr/>
            </a:pPr>
            <a:r>
              <a:rPr lang="en-GB" sz="1200">
                <a:solidFill>
                  <a:srgbClr val="7F7F7F"/>
                </a:solidFill>
                <a:latin typeface="Calibri" charset="0"/>
              </a:rPr>
              <a:t>Hauschild / Hoecker / Kolos / Wengler  –  Remote monitoring and remote shifts</a:t>
            </a:r>
          </a:p>
        </p:txBody>
      </p:sp>
      <p:sp>
        <p:nvSpPr>
          <p:cNvPr id="15" name="Line 5"/>
          <p:cNvSpPr>
            <a:spLocks noChangeShapeType="1"/>
          </p:cNvSpPr>
          <p:nvPr userDrawn="1"/>
        </p:nvSpPr>
        <p:spPr bwMode="auto">
          <a:xfrm>
            <a:off x="0" y="6532563"/>
            <a:ext cx="9144000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7" r:id="rId1"/>
    <p:sldLayoutId id="2147485748" r:id="rId2"/>
    <p:sldLayoutId id="2147485749" r:id="rId3"/>
    <p:sldLayoutId id="2147485750" r:id="rId4"/>
    <p:sldLayoutId id="2147485751" r:id="rId5"/>
    <p:sldLayoutId id="2147485752" r:id="rId6"/>
    <p:sldLayoutId id="2147485753" r:id="rId7"/>
    <p:sldLayoutId id="2147485754" r:id="rId8"/>
    <p:sldLayoutId id="2147485755" r:id="rId9"/>
    <p:sldLayoutId id="2147485756" r:id="rId10"/>
    <p:sldLayoutId id="2147485757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 userDrawn="1"/>
        </p:nvSpPr>
        <p:spPr bwMode="auto">
          <a:xfrm>
            <a:off x="7086600" y="6535738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 defTabSz="914400">
              <a:defRPr/>
            </a:pPr>
            <a:fld id="{88537824-3A4E-3D4A-B336-ACB42686A6F6}" type="slidenum">
              <a:rPr lang="en-US" sz="1400" b="1">
                <a:solidFill>
                  <a:srgbClr val="7F7F7F"/>
                </a:solidFill>
                <a:latin typeface="Calibri" charset="0"/>
              </a:rPr>
              <a:pPr algn="r" defTabSz="914400">
                <a:defRPr/>
              </a:pPr>
              <a:t>‹#›</a:t>
            </a:fld>
            <a:endParaRPr lang="en-US" sz="1400" b="1">
              <a:solidFill>
                <a:srgbClr val="7F7F7F"/>
              </a:solidFill>
              <a:latin typeface="Calibri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 userDrawn="1"/>
        </p:nvSpPr>
        <p:spPr bwMode="auto">
          <a:xfrm>
            <a:off x="228600" y="6532563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914400">
              <a:defRPr/>
            </a:pPr>
            <a:r>
              <a:rPr lang="en-GB" sz="1200">
                <a:solidFill>
                  <a:srgbClr val="7F7F7F"/>
                </a:solidFill>
                <a:latin typeface="Calibri" charset="0"/>
              </a:rPr>
              <a:t>TMB </a:t>
            </a:r>
            <a:r>
              <a:rPr lang="en-GB" sz="1200">
                <a:solidFill>
                  <a:srgbClr val="7F7F7F"/>
                </a:solidFill>
                <a:latin typeface="Calibri" charset="0"/>
                <a:ea typeface="Arial" charset="0"/>
                <a:cs typeface="Arial" charset="0"/>
              </a:rPr>
              <a:t>– 13 Mar 200</a:t>
            </a:r>
            <a:r>
              <a:rPr lang="en-GB" sz="1200">
                <a:solidFill>
                  <a:srgbClr val="7F7F7F"/>
                </a:solidFill>
                <a:latin typeface="Calibri" charset="0"/>
              </a:rPr>
              <a:t>8</a:t>
            </a:r>
          </a:p>
        </p:txBody>
      </p:sp>
      <p:sp>
        <p:nvSpPr>
          <p:cNvPr id="14" name="Rectangle 4"/>
          <p:cNvSpPr>
            <a:spLocks noChangeArrowheads="1"/>
          </p:cNvSpPr>
          <p:nvPr userDrawn="1"/>
        </p:nvSpPr>
        <p:spPr bwMode="auto">
          <a:xfrm>
            <a:off x="2286000" y="6540500"/>
            <a:ext cx="52578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 defTabSz="914400">
              <a:defRPr/>
            </a:pPr>
            <a:r>
              <a:rPr lang="en-GB" sz="1200">
                <a:solidFill>
                  <a:srgbClr val="7F7F7F"/>
                </a:solidFill>
                <a:latin typeface="Calibri" charset="0"/>
              </a:rPr>
              <a:t>Hauschild / Hoecker / Kolos / Wengler  –  Remote monitoring and remote shifts</a:t>
            </a:r>
          </a:p>
        </p:txBody>
      </p:sp>
      <p:sp>
        <p:nvSpPr>
          <p:cNvPr id="15" name="Line 5"/>
          <p:cNvSpPr>
            <a:spLocks noChangeShapeType="1"/>
          </p:cNvSpPr>
          <p:nvPr userDrawn="1"/>
        </p:nvSpPr>
        <p:spPr bwMode="auto">
          <a:xfrm>
            <a:off x="0" y="6532563"/>
            <a:ext cx="9144000" cy="0"/>
          </a:xfrm>
          <a:prstGeom prst="line">
            <a:avLst/>
          </a:prstGeom>
          <a:noFill/>
          <a:ln w="317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kern="0">
              <a:solidFill>
                <a:sysClr val="windowText" lastClr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Line 2"/>
          <p:cNvSpPr>
            <a:spLocks noChangeShapeType="1"/>
          </p:cNvSpPr>
          <p:nvPr userDrawn="1"/>
        </p:nvSpPr>
        <p:spPr bwMode="auto">
          <a:xfrm>
            <a:off x="685800" y="1066800"/>
            <a:ext cx="76962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8" r:id="rId1"/>
    <p:sldLayoutId id="2147485759" r:id="rId2"/>
    <p:sldLayoutId id="2147485760" r:id="rId3"/>
    <p:sldLayoutId id="2147485761" r:id="rId4"/>
    <p:sldLayoutId id="2147485762" r:id="rId5"/>
    <p:sldLayoutId id="2147485763" r:id="rId6"/>
    <p:sldLayoutId id="2147485764" r:id="rId7"/>
    <p:sldLayoutId id="2147485765" r:id="rId8"/>
    <p:sldLayoutId id="2147485766" r:id="rId9"/>
    <p:sldLayoutId id="2147485767" r:id="rId10"/>
    <p:sldLayoutId id="2147485768" r:id="rId11"/>
  </p:sldLayoutIdLst>
  <p:transition spd="slow"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779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12B0D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123781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>
              <a:defRPr/>
            </a:pPr>
            <a:fld id="{34C1B77E-4761-3940-A595-02BF41C58D8E}" type="slidenum">
              <a:rPr lang="en-US" sz="1400" b="1">
                <a:solidFill>
                  <a:schemeClr val="bg1"/>
                </a:solidFill>
                <a:latin typeface="VAG Rounded Light" charset="0"/>
              </a:rPr>
              <a:pPr algn="r"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VAG Rounded Light" charset="0"/>
            </a:endParaRPr>
          </a:p>
        </p:txBody>
      </p:sp>
      <p:sp>
        <p:nvSpPr>
          <p:cNvPr id="2123785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123786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12378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charset="0"/>
              </a:defRPr>
            </a:lvl1pPr>
          </a:lstStyle>
          <a:p>
            <a:pPr>
              <a:defRPr/>
            </a:pPr>
            <a:r>
              <a:rPr lang="en-US"/>
              <a:t>Berlin Colloquium, Nov 3, 2008</a:t>
            </a:r>
          </a:p>
        </p:txBody>
      </p:sp>
      <p:sp>
        <p:nvSpPr>
          <p:cNvPr id="212378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charset="0"/>
              </a:defRPr>
            </a:lvl1pPr>
          </a:lstStyle>
          <a:p>
            <a:pPr>
              <a:defRPr/>
            </a:pPr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gradFill rotWithShape="0">
          <a:gsLst>
            <a:gs pos="0">
              <a:schemeClr val="bg1">
                <a:gamma/>
                <a:shade val="95686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95686"/>
                <a:invGamma/>
              </a:scheme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211" name="Rectangle 3"/>
          <p:cNvSpPr>
            <a:spLocks noChangeArrowheads="1"/>
          </p:cNvSpPr>
          <p:nvPr/>
        </p:nvSpPr>
        <p:spPr bwMode="auto">
          <a:xfrm>
            <a:off x="8532813" y="6548438"/>
            <a:ext cx="611187" cy="309562"/>
          </a:xfrm>
          <a:prstGeom prst="rect">
            <a:avLst/>
          </a:prstGeom>
          <a:solidFill>
            <a:srgbClr val="E7EC0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14213" name="Rectangle 5"/>
          <p:cNvSpPr>
            <a:spLocks noChangeArrowheads="1"/>
          </p:cNvSpPr>
          <p:nvPr/>
        </p:nvSpPr>
        <p:spPr bwMode="auto">
          <a:xfrm>
            <a:off x="7137400" y="650240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b">
            <a:prstTxWarp prst="textNoShape">
              <a:avLst/>
            </a:prstTxWarp>
          </a:bodyPr>
          <a:lstStyle/>
          <a:p>
            <a:pPr algn="r">
              <a:defRPr/>
            </a:pPr>
            <a:fld id="{9C2B432D-0F17-A547-B63F-5DEF71B09CBB}" type="slidenum">
              <a:rPr lang="en-US" sz="1400" b="1">
                <a:solidFill>
                  <a:schemeClr val="bg1"/>
                </a:solidFill>
                <a:latin typeface="VAG Rounded Light" charset="0"/>
              </a:rPr>
              <a:pPr algn="r"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VAG Rounded Light" charset="0"/>
            </a:endParaRPr>
          </a:p>
        </p:txBody>
      </p:sp>
      <p:sp>
        <p:nvSpPr>
          <p:cNvPr id="2014215" name="Rectangle 7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EAEAEA"/>
          </a:solidFill>
          <a:ln w="6350">
            <a:solidFill>
              <a:schemeClr val="bg2"/>
            </a:solidFill>
            <a:miter lim="800000"/>
            <a:headEnd/>
            <a:tailEnd type="none" w="sm" len="med"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14217" name="Rectangle 9"/>
          <p:cNvSpPr>
            <a:spLocks noChangeArrowheads="1"/>
          </p:cNvSpPr>
          <p:nvPr userDrawn="1"/>
        </p:nvSpPr>
        <p:spPr bwMode="auto">
          <a:xfrm>
            <a:off x="2906713" y="6548438"/>
            <a:ext cx="5626100" cy="309562"/>
          </a:xfrm>
          <a:prstGeom prst="rect">
            <a:avLst/>
          </a:prstGeom>
          <a:solidFill>
            <a:srgbClr val="969696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14218" name="Rectangle 10"/>
          <p:cNvSpPr>
            <a:spLocks noChangeArrowheads="1"/>
          </p:cNvSpPr>
          <p:nvPr userDrawn="1"/>
        </p:nvSpPr>
        <p:spPr bwMode="auto">
          <a:xfrm>
            <a:off x="0" y="6548438"/>
            <a:ext cx="3086100" cy="309562"/>
          </a:xfrm>
          <a:prstGeom prst="rect">
            <a:avLst/>
          </a:prstGeom>
          <a:solidFill>
            <a:srgbClr val="777777"/>
          </a:solidFill>
          <a:ln w="127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201421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438" y="6624638"/>
            <a:ext cx="4252912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VAG Rounded Light" charset="0"/>
              </a:defRPr>
            </a:lvl1pPr>
          </a:lstStyle>
          <a:p>
            <a:pPr>
              <a:defRPr/>
            </a:pPr>
            <a:r>
              <a:rPr lang="en-US"/>
              <a:t>Berlin Colloquium, Nov 3, 2008</a:t>
            </a:r>
          </a:p>
        </p:txBody>
      </p:sp>
      <p:sp>
        <p:nvSpPr>
          <p:cNvPr id="201422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87688" y="6624638"/>
            <a:ext cx="5175250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latin typeface="VAG Rounded Light" charset="0"/>
              </a:defRPr>
            </a:lvl1pPr>
          </a:lstStyle>
          <a:p>
            <a:pPr>
              <a:defRPr/>
            </a:pPr>
            <a:r>
              <a:rPr lang="en-US"/>
              <a:t>A. Hoecker </a:t>
            </a:r>
            <a:r>
              <a:rPr lang="en-US">
                <a:ea typeface="Times New Roman" charset="0"/>
                <a:cs typeface="Times New Roman" charset="0"/>
              </a:rPr>
              <a:t> </a:t>
            </a:r>
            <a:r>
              <a:rPr lang="en-US">
                <a:ea typeface="Times New Roman" charset="0"/>
                <a:cs typeface="Times New Roman" charset="0"/>
                <a:sym typeface="Symbol" charset="2"/>
              </a:rPr>
              <a:t> </a:t>
            </a:r>
            <a:r>
              <a:rPr lang="en-US">
                <a:ea typeface="Times New Roman" charset="0"/>
                <a:cs typeface="Times New Roman" charset="0"/>
              </a:rPr>
              <a:t> ATLAS and the LHC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ransition>
    <p:fade/>
  </p:transition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bg1"/>
          </a:solidFill>
          <a:latin typeface="VAG Rounded Light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1">
          <a:gsLst>
            <a:gs pos="0">
              <a:srgbClr val="FBFBFB"/>
            </a:gs>
            <a:gs pos="100000">
              <a:schemeClr val="bg1"/>
            </a:gs>
          </a:gsLst>
          <a:lin ang="1662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8534400" y="6570663"/>
            <a:ext cx="609600" cy="28733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2057400" y="6570663"/>
            <a:ext cx="6629400" cy="2873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570663"/>
            <a:ext cx="2057400" cy="28733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 sz="12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7200900" y="6559550"/>
            <a:ext cx="19050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algn="r">
              <a:defRPr/>
            </a:pPr>
            <a:fld id="{E4C2D774-A5DD-CE4E-B480-8D3631D49055}" type="slidenum">
              <a:rPr lang="fr-FR" sz="1200" b="1">
                <a:solidFill>
                  <a:srgbClr val="777777"/>
                </a:solidFill>
              </a:rPr>
              <a:pPr algn="r">
                <a:defRPr/>
              </a:pPr>
              <a:t>‹#›</a:t>
            </a:fld>
            <a:endParaRPr lang="fr-FR" sz="1200" b="1">
              <a:solidFill>
                <a:srgbClr val="777777"/>
              </a:solidFill>
            </a:endParaRPr>
          </a:p>
        </p:txBody>
      </p:sp>
      <p:sp>
        <p:nvSpPr>
          <p:cNvPr id="10" name="Rectangle 3"/>
          <p:cNvSpPr>
            <a:spLocks noChangeArrowheads="1"/>
          </p:cNvSpPr>
          <p:nvPr userDrawn="1"/>
        </p:nvSpPr>
        <p:spPr bwMode="auto">
          <a:xfrm>
            <a:off x="165100" y="6569075"/>
            <a:ext cx="3263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r>
              <a:rPr lang="fr-FR" sz="1200">
                <a:solidFill>
                  <a:prstClr val="white"/>
                </a:solidFill>
              </a:rPr>
              <a:t>HEPP – 2009, LAL / X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auto">
          <a:xfrm>
            <a:off x="2438400" y="6564313"/>
            <a:ext cx="541020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609600" indent="-609600" algn="ctr">
              <a:defRPr/>
            </a:pPr>
            <a:r>
              <a:rPr lang="fr-FR" sz="1200" dirty="0">
                <a:solidFill>
                  <a:srgbClr val="FFFFFF"/>
                </a:solidFill>
              </a:rPr>
              <a:t>Andreas Hoecker   –   Tests du Modèle Standard avec le </a:t>
            </a:r>
            <a:r>
              <a:rPr lang="fr-FR" sz="1200" i="1" dirty="0">
                <a:solidFill>
                  <a:srgbClr val="FFFFFF"/>
                </a:solidFill>
              </a:rPr>
              <a:t>Z</a:t>
            </a:r>
            <a:r>
              <a:rPr lang="fr-FR" sz="1200" baseline="30000" dirty="0">
                <a:solidFill>
                  <a:srgbClr val="FFFFFF"/>
                </a:solidFill>
              </a:rPr>
              <a:t>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0" r:id="rId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2.png"/><Relationship Id="rId5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4" Type="http://schemas.openxmlformats.org/officeDocument/2006/relationships/image" Target="../media/image52.tiff"/><Relationship Id="rId5" Type="http://schemas.openxmlformats.org/officeDocument/2006/relationships/image" Target="../media/image53.tiff"/><Relationship Id="rId6" Type="http://schemas.openxmlformats.org/officeDocument/2006/relationships/image" Target="../media/image54.tiff"/><Relationship Id="rId7" Type="http://schemas.openxmlformats.org/officeDocument/2006/relationships/image" Target="../media/image55.tiff"/><Relationship Id="rId8" Type="http://schemas.openxmlformats.org/officeDocument/2006/relationships/image" Target="../media/image56.tiff"/><Relationship Id="rId9" Type="http://schemas.openxmlformats.org/officeDocument/2006/relationships/image" Target="../media/image57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4" Type="http://schemas.openxmlformats.org/officeDocument/2006/relationships/oleObject" Target="../embeddings/oleObject28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eg"/><Relationship Id="rId6" Type="http://schemas.openxmlformats.org/officeDocument/2006/relationships/oleObject" Target="../embeddings/oleObject29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oleObject" Target="../embeddings/oleObject7.bin"/><Relationship Id="rId13" Type="http://schemas.openxmlformats.org/officeDocument/2006/relationships/oleObject" Target="../embeddings/oleObject8.bin"/><Relationship Id="rId14" Type="http://schemas.openxmlformats.org/officeDocument/2006/relationships/oleObject" Target="../embeddings/oleObject9.bin"/><Relationship Id="rId15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7.png"/><Relationship Id="rId5" Type="http://schemas.openxmlformats.org/officeDocument/2006/relationships/oleObject" Target="../embeddings/oleObject1.bin"/><Relationship Id="rId6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8" Type="http://schemas.openxmlformats.org/officeDocument/2006/relationships/oleObject" Target="../embeddings/oleObject4.bin"/><Relationship Id="rId9" Type="http://schemas.openxmlformats.org/officeDocument/2006/relationships/oleObject" Target="../embeddings/oleObject5.bin"/><Relationship Id="rId10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71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wmf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7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4" Type="http://schemas.openxmlformats.org/officeDocument/2006/relationships/oleObject" Target="../embeddings/oleObject32.bin"/><Relationship Id="rId5" Type="http://schemas.openxmlformats.org/officeDocument/2006/relationships/image" Target="../media/image83.png"/><Relationship Id="rId6" Type="http://schemas.openxmlformats.org/officeDocument/2006/relationships/image" Target="../media/image84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oleObject" Target="../embeddings/oleObject33.bin"/><Relationship Id="rId5" Type="http://schemas.openxmlformats.org/officeDocument/2006/relationships/oleObject" Target="../embeddings/oleObject34.bin"/><Relationship Id="rId6" Type="http://schemas.openxmlformats.org/officeDocument/2006/relationships/image" Target="../media/image84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7.png"/><Relationship Id="rId5" Type="http://schemas.openxmlformats.org/officeDocument/2006/relationships/image" Target="../media/image20.png"/><Relationship Id="rId6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4" Type="http://schemas.openxmlformats.org/officeDocument/2006/relationships/oleObject" Target="../embeddings/oleObject36.bin"/><Relationship Id="rId5" Type="http://schemas.openxmlformats.org/officeDocument/2006/relationships/oleObject" Target="../embeddings/oleObject37.bin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4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jpeg"/><Relationship Id="rId3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tiff"/><Relationship Id="rId4" Type="http://schemas.openxmlformats.org/officeDocument/2006/relationships/image" Target="../media/image108.tiff"/><Relationship Id="rId5" Type="http://schemas.openxmlformats.org/officeDocument/2006/relationships/image" Target="../media/image109.tiff"/><Relationship Id="rId6" Type="http://schemas.openxmlformats.org/officeDocument/2006/relationships/image" Target="../media/image110.tiff"/><Relationship Id="rId7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6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115.png"/><Relationship Id="rId5" Type="http://schemas.openxmlformats.org/officeDocument/2006/relationships/image" Target="../media/image116.wmf"/><Relationship Id="rId6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png"/><Relationship Id="rId3" Type="http://schemas.openxmlformats.org/officeDocument/2006/relationships/image" Target="../media/image11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8.bin"/><Relationship Id="rId12" Type="http://schemas.openxmlformats.org/officeDocument/2006/relationships/image" Target="../media/image32.png"/><Relationship Id="rId13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Relationship Id="rId4" Type="http://schemas.openxmlformats.org/officeDocument/2006/relationships/image" Target="../media/image17.png"/><Relationship Id="rId5" Type="http://schemas.openxmlformats.org/officeDocument/2006/relationships/oleObject" Target="../embeddings/oleObject12.bin"/><Relationship Id="rId6" Type="http://schemas.openxmlformats.org/officeDocument/2006/relationships/oleObject" Target="../embeddings/oleObject13.bin"/><Relationship Id="rId7" Type="http://schemas.openxmlformats.org/officeDocument/2006/relationships/oleObject" Target="../embeddings/oleObject14.bin"/><Relationship Id="rId8" Type="http://schemas.openxmlformats.org/officeDocument/2006/relationships/oleObject" Target="../embeddings/oleObject15.bin"/><Relationship Id="rId9" Type="http://schemas.openxmlformats.org/officeDocument/2006/relationships/oleObject" Target="../embeddings/oleObject16.bin"/><Relationship Id="rId10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7.png"/><Relationship Id="rId5" Type="http://schemas.openxmlformats.org/officeDocument/2006/relationships/oleObject" Target="../embeddings/oleObject20.bin"/><Relationship Id="rId6" Type="http://schemas.openxmlformats.org/officeDocument/2006/relationships/oleObject" Target="../embeddings/oleObject21.bin"/><Relationship Id="rId7" Type="http://schemas.openxmlformats.org/officeDocument/2006/relationships/oleObject" Target="../embeddings/oleObject22.bin"/><Relationship Id="rId8" Type="http://schemas.openxmlformats.org/officeDocument/2006/relationships/oleObject" Target="../embeddings/oleObject23.bin"/><Relationship Id="rId9" Type="http://schemas.openxmlformats.org/officeDocument/2006/relationships/oleObject" Target="../embeddings/oleObject24.bin"/><Relationship Id="rId10" Type="http://schemas.openxmlformats.org/officeDocument/2006/relationships/oleObject" Target="../embeddings/oleObject25.bin"/><Relationship Id="rId11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19"/>
          <p:cNvPicPr>
            <a:picLocks noChangeAspect="1"/>
          </p:cNvPicPr>
          <p:nvPr/>
        </p:nvPicPr>
        <p:blipFill>
          <a:blip r:embed="rId2">
            <a:lum bright="34000" contrast="32000"/>
            <a:grayscl/>
          </a:blip>
          <a:srcRect r="28000"/>
          <a:stretch>
            <a:fillRect/>
          </a:stretch>
        </p:blipFill>
        <p:spPr bwMode="auto">
          <a:xfrm>
            <a:off x="0" y="1574800"/>
            <a:ext cx="45720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0"/>
          <p:cNvPicPr>
            <a:picLocks noChangeAspect="1"/>
          </p:cNvPicPr>
          <p:nvPr/>
        </p:nvPicPr>
        <p:blipFill>
          <a:blip r:embed="rId3"/>
          <a:srcRect l="41076"/>
          <a:stretch>
            <a:fillRect/>
          </a:stretch>
        </p:blipFill>
        <p:spPr bwMode="auto">
          <a:xfrm>
            <a:off x="3048000" y="2703513"/>
            <a:ext cx="3060700" cy="354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2743200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577975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Tests du Modèle Standard avec le </a:t>
            </a:r>
            <a:r>
              <a:rPr lang="fr-FR" sz="4000" b="1" i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</a:t>
            </a:r>
            <a:r>
              <a:rPr lang="fr-FR" sz="1400" b="1" i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4000" b="1" baseline="30000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0</a:t>
            </a:r>
          </a:p>
        </p:txBody>
      </p:sp>
      <p:pic>
        <p:nvPicPr>
          <p:cNvPr id="17" name="Picture 5" descr="LHC-ATLAS"/>
          <p:cNvPicPr>
            <a:picLocks noChangeAspect="1" noChangeArrowheads="1"/>
          </p:cNvPicPr>
          <p:nvPr/>
        </p:nvPicPr>
        <p:blipFill>
          <a:blip r:embed="rId4">
            <a:lum bright="36000"/>
            <a:grayscl/>
          </a:blip>
          <a:srcRect l="51667" t="49855" r="15139"/>
          <a:stretch>
            <a:fillRect/>
          </a:stretch>
        </p:blipFill>
        <p:spPr bwMode="auto">
          <a:xfrm>
            <a:off x="6108700" y="2734561"/>
            <a:ext cx="30353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732789"/>
            <a:ext cx="9144000" cy="914400"/>
          </a:xfrm>
          <a:prstGeom prst="rect">
            <a:avLst/>
          </a:prstGeom>
          <a:solidFill>
            <a:srgbClr val="FFFFFF">
              <a:alpha val="81000"/>
            </a:srgb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39942" name="Rectangle 3"/>
          <p:cNvSpPr>
            <a:spLocks noChangeArrowheads="1"/>
          </p:cNvSpPr>
          <p:nvPr/>
        </p:nvSpPr>
        <p:spPr bwMode="auto">
          <a:xfrm>
            <a:off x="0" y="2774064"/>
            <a:ext cx="91440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20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Andreas Hoecker (CERN)</a:t>
            </a:r>
            <a:endParaRPr lang="en-GB" sz="16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/>
            <a:endParaRPr lang="en-GB" sz="500" dirty="0">
              <a:solidFill>
                <a:srgbClr val="000000"/>
              </a:solidFill>
              <a:latin typeface="Calibri" charset="0"/>
              <a:ea typeface="Arial" charset="0"/>
              <a:cs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en-US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Les </a:t>
            </a:r>
            <a:r>
              <a:rPr lang="en-US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courants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neutres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aujourd'hui</a:t>
            </a:r>
            <a:r>
              <a:rPr lang="en-US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 et </a:t>
            </a:r>
            <a:r>
              <a:rPr lang="en-US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demain</a:t>
            </a:r>
            <a:r>
              <a:rPr lang="en-GB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, LAL-</a:t>
            </a:r>
            <a:r>
              <a:rPr lang="en-GB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Orsay</a:t>
            </a:r>
            <a:r>
              <a:rPr lang="en-GB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, 10 </a:t>
            </a:r>
            <a:r>
              <a:rPr lang="en-GB" sz="1600" dirty="0" err="1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decembre</a:t>
            </a:r>
            <a:r>
              <a:rPr lang="en-GB" sz="1600" dirty="0">
                <a:solidFill>
                  <a:srgbClr val="000000"/>
                </a:solidFill>
                <a:latin typeface="Calibri" charset="0"/>
                <a:ea typeface="Arial" charset="0"/>
                <a:cs typeface="Arial" charset="0"/>
              </a:rPr>
              <a:t>, 2009</a:t>
            </a:r>
          </a:p>
        </p:txBody>
      </p:sp>
      <p:grpSp>
        <p:nvGrpSpPr>
          <p:cNvPr id="39944" name="Group 15"/>
          <p:cNvGrpSpPr>
            <a:grpSpLocks/>
          </p:cNvGrpSpPr>
          <p:nvPr/>
        </p:nvGrpSpPr>
        <p:grpSpPr bwMode="auto">
          <a:xfrm>
            <a:off x="0" y="5883275"/>
            <a:ext cx="9144000" cy="974725"/>
            <a:chOff x="0" y="2341"/>
            <a:chExt cx="5760" cy="614"/>
          </a:xfrm>
        </p:grpSpPr>
        <p:sp>
          <p:nvSpPr>
            <p:cNvPr id="39945" name="Rectangle 16"/>
            <p:cNvSpPr>
              <a:spLocks noChangeArrowheads="1"/>
            </p:cNvSpPr>
            <p:nvPr/>
          </p:nvSpPr>
          <p:spPr bwMode="auto">
            <a:xfrm>
              <a:off x="0" y="2341"/>
              <a:ext cx="5760" cy="614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/>
              <a:endParaRPr lang="en-GB" sz="1800">
                <a:solidFill>
                  <a:srgbClr val="000000"/>
                </a:solidFill>
              </a:endParaRPr>
            </a:p>
          </p:txBody>
        </p:sp>
        <p:pic>
          <p:nvPicPr>
            <p:cNvPr id="39946" name="Picture 17" descr="HiggsScanProspects"/>
            <p:cNvPicPr>
              <a:picLocks noChangeAspect="1" noChangeArrowheads="1"/>
            </p:cNvPicPr>
            <p:nvPr/>
          </p:nvPicPr>
          <p:blipFill>
            <a:blip r:embed="rId5">
              <a:grayscl/>
            </a:blip>
            <a:srcRect/>
            <a:stretch>
              <a:fillRect/>
            </a:stretch>
          </p:blipFill>
          <p:spPr bwMode="auto">
            <a:xfrm>
              <a:off x="4103" y="2387"/>
              <a:ext cx="805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7" name="Picture 18" descr="ToyAnalysis"/>
            <p:cNvPicPr>
              <a:picLocks noChangeAspect="1" noChangeArrowheads="1"/>
            </p:cNvPicPr>
            <p:nvPr/>
          </p:nvPicPr>
          <p:blipFill>
            <a:blip r:embed="rId6">
              <a:grayscl/>
            </a:blip>
            <a:srcRect/>
            <a:stretch>
              <a:fillRect/>
            </a:stretch>
          </p:blipFill>
          <p:spPr bwMode="auto">
            <a:xfrm>
              <a:off x="826" y="2387"/>
              <a:ext cx="813" cy="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8" name="Picture 19" descr="HiggsScanDirectSearches"/>
            <p:cNvPicPr>
              <a:picLocks noChangeAspect="1" noChangeArrowheads="1"/>
            </p:cNvPicPr>
            <p:nvPr/>
          </p:nvPicPr>
          <p:blipFill>
            <a:blip r:embed="rId7">
              <a:grayscl/>
            </a:blip>
            <a:srcRect/>
            <a:stretch>
              <a:fillRect/>
            </a:stretch>
          </p:blipFill>
          <p:spPr bwMode="auto">
            <a:xfrm>
              <a:off x="9" y="2387"/>
              <a:ext cx="805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49" name="Picture 20" descr="top_vs_higgs"/>
            <p:cNvPicPr>
              <a:picLocks noChangeAspect="1" noChangeArrowheads="1"/>
            </p:cNvPicPr>
            <p:nvPr/>
          </p:nvPicPr>
          <p:blipFill>
            <a:blip r:embed="rId8">
              <a:grayscl/>
            </a:blip>
            <a:srcRect/>
            <a:stretch>
              <a:fillRect/>
            </a:stretch>
          </p:blipFill>
          <p:spPr bwMode="auto">
            <a:xfrm>
              <a:off x="3334" y="2387"/>
              <a:ext cx="792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50" name="Picture 21" descr="W_vs_top"/>
            <p:cNvPicPr>
              <a:picLocks noChangeAspect="1" noChangeArrowheads="1"/>
            </p:cNvPicPr>
            <p:nvPr/>
          </p:nvPicPr>
          <p:blipFill>
            <a:blip r:embed="rId9">
              <a:grayscl/>
            </a:blip>
            <a:srcRect/>
            <a:stretch>
              <a:fillRect/>
            </a:stretch>
          </p:blipFill>
          <p:spPr bwMode="auto">
            <a:xfrm>
              <a:off x="1642" y="2387"/>
              <a:ext cx="785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51" name="Picture 22" descr="DAlphaHad_vs_higgs"/>
            <p:cNvPicPr>
              <a:picLocks noChangeAspect="1" noChangeArrowheads="1"/>
            </p:cNvPicPr>
            <p:nvPr/>
          </p:nvPicPr>
          <p:blipFill>
            <a:blip r:embed="rId10">
              <a:grayscl/>
            </a:blip>
            <a:srcRect/>
            <a:stretch>
              <a:fillRect/>
            </a:stretch>
          </p:blipFill>
          <p:spPr bwMode="auto">
            <a:xfrm>
              <a:off x="2503" y="2387"/>
              <a:ext cx="801" cy="5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952" name="Picture 23" descr="combined_MH-tanb"/>
            <p:cNvPicPr>
              <a:picLocks noChangeAspect="1" noChangeArrowheads="1"/>
            </p:cNvPicPr>
            <p:nvPr/>
          </p:nvPicPr>
          <p:blipFill>
            <a:blip r:embed="rId11">
              <a:grayscl/>
            </a:blip>
            <a:srcRect/>
            <a:stretch>
              <a:fillRect/>
            </a:stretch>
          </p:blipFill>
          <p:spPr bwMode="auto">
            <a:xfrm>
              <a:off x="4915" y="2387"/>
              <a:ext cx="777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4"/>
          <p:cNvPicPr>
            <a:picLocks noChangeAspect="1"/>
          </p:cNvPicPr>
          <p:nvPr/>
        </p:nvPicPr>
        <p:blipFill>
          <a:blip r:embed="rId2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11" descr="cms_higgs"/>
          <p:cNvPicPr>
            <a:picLocks noChangeAspect="1" noChangeArrowheads="1"/>
          </p:cNvPicPr>
          <p:nvPr/>
        </p:nvPicPr>
        <p:blipFill>
          <a:blip r:embed="rId3">
            <a:lum bright="54000"/>
            <a:grayscl/>
          </a:blip>
          <a:srcRect/>
          <a:stretch>
            <a:fillRect/>
          </a:stretch>
        </p:blipFill>
        <p:spPr bwMode="auto">
          <a:xfrm>
            <a:off x="0" y="5449888"/>
            <a:ext cx="4481513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12" descr="CERN-Higgs"/>
          <p:cNvPicPr>
            <a:picLocks noChangeAspect="1" noChangeArrowheads="1"/>
          </p:cNvPicPr>
          <p:nvPr/>
        </p:nvPicPr>
        <p:blipFill>
          <a:blip r:embed="rId4">
            <a:lum bright="54000"/>
            <a:grayscl/>
          </a:blip>
          <a:srcRect/>
          <a:stretch>
            <a:fillRect/>
          </a:stretch>
        </p:blipFill>
        <p:spPr bwMode="auto">
          <a:xfrm>
            <a:off x="4437063" y="5449888"/>
            <a:ext cx="4706937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4" name="Text Box 13"/>
          <p:cNvSpPr txBox="1">
            <a:spLocks noChangeArrowheads="1"/>
          </p:cNvSpPr>
          <p:nvPr/>
        </p:nvSpPr>
        <p:spPr bwMode="auto">
          <a:xfrm>
            <a:off x="3795713" y="6302375"/>
            <a:ext cx="55086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schemeClr val="bg1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50185" name="Text Box 14"/>
          <p:cNvSpPr txBox="1">
            <a:spLocks noChangeArrowheads="1"/>
          </p:cNvSpPr>
          <p:nvPr/>
        </p:nvSpPr>
        <p:spPr bwMode="auto">
          <a:xfrm>
            <a:off x="4516438" y="6308725"/>
            <a:ext cx="658812" cy="228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900">
                <a:solidFill>
                  <a:schemeClr val="bg1"/>
                </a:solidFill>
                <a:ea typeface="Arial" charset="0"/>
                <a:cs typeface="Arial" charset="0"/>
              </a:rPr>
              <a:t>© </a:t>
            </a:r>
            <a:r>
              <a:rPr lang="fr-FR" sz="900">
                <a:solidFill>
                  <a:schemeClr val="bg1"/>
                </a:solidFill>
              </a:rPr>
              <a:t>ATLAS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609600" y="1299681"/>
            <a:ext cx="7848600" cy="1555750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fr-FR" sz="4000" dirty="0">
                <a:latin typeface="Calibri" charset="0"/>
                <a:ea typeface="Calibri" charset="0"/>
                <a:cs typeface="Calibri" charset="0"/>
              </a:rPr>
              <a:t>Quand (et si) le </a:t>
            </a:r>
            <a:r>
              <a:rPr lang="fr-FR" sz="4000" dirty="0" err="1">
                <a:latin typeface="Calibri" charset="0"/>
                <a:ea typeface="Calibri" charset="0"/>
                <a:cs typeface="Calibri" charset="0"/>
              </a:rPr>
              <a:t>Higgs</a:t>
            </a:r>
            <a:r>
              <a:rPr lang="fr-FR" sz="4000" dirty="0" smtClean="0">
                <a:latin typeface="Calibri" charset="0"/>
                <a:ea typeface="Calibri" charset="0"/>
                <a:cs typeface="Calibri" charset="0"/>
              </a:rPr>
              <a:t> est découvert </a:t>
            </a:r>
            <a:r>
              <a:rPr lang="fr-FR" sz="40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le Modèle Standard sera complet</a:t>
            </a:r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609600" y="3393112"/>
            <a:ext cx="7848600" cy="874088"/>
          </a:xfrm>
          <a:prstGeom prst="roundRect">
            <a:avLst>
              <a:gd name="adj" fmla="val 16667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 smtClean="0">
                <a:latin typeface="Calibri" charset="0"/>
                <a:ea typeface="Calibri" charset="0"/>
                <a:cs typeface="Calibri" charset="0"/>
              </a:rPr>
              <a:t>Mais … est-ce qu’il tient bon ???</a:t>
            </a:r>
            <a:endParaRPr lang="fr-FR" sz="40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609600" y="2514600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 smtClean="0">
                <a:solidFill>
                  <a:schemeClr val="bg1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Tester le Modèle Standard </a:t>
            </a:r>
            <a:endParaRPr lang="fr-FR" sz="4000" b="1" dirty="0">
              <a:solidFill>
                <a:schemeClr val="bg1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1205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1210" name="Rectangle 12"/>
          <p:cNvSpPr>
            <a:spLocks noChangeArrowheads="1"/>
          </p:cNvSpPr>
          <p:nvPr/>
        </p:nvSpPr>
        <p:spPr bwMode="auto">
          <a:xfrm>
            <a:off x="5867400" y="3024188"/>
            <a:ext cx="2590800" cy="2833725"/>
          </a:xfrm>
          <a:prstGeom prst="rect">
            <a:avLst/>
          </a:prstGeom>
          <a:solidFill>
            <a:srgbClr val="FFFFFF">
              <a:alpha val="92155"/>
            </a:srgb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dirty="0" smtClean="0"/>
              <a:t>Contributions  aux corrections radiatives par « running » </a:t>
            </a:r>
            <a:r>
              <a:rPr lang="fr-FR" dirty="0" smtClean="0">
                <a:latin typeface="Symbol" charset="2"/>
                <a:cs typeface="Symbol" charset="2"/>
              </a:rPr>
              <a:t>a</a:t>
            </a:r>
            <a:r>
              <a:rPr lang="fr-FR" dirty="0" smtClean="0">
                <a:latin typeface="Arial"/>
                <a:cs typeface="Arial"/>
              </a:rPr>
              <a:t> et boucles de top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(accord avec MS pouvait être utilisé pour exclure d’autres générations)</a:t>
            </a:r>
            <a:endParaRPr lang="fr-FR" sz="16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60" y="2260600"/>
            <a:ext cx="4996800" cy="397764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04800" y="1510362"/>
            <a:ext cx="5140960" cy="728728"/>
          </a:xfrm>
          <a:prstGeom prst="rect">
            <a:avLst/>
          </a:prstGeom>
          <a:noFill/>
        </p:spPr>
        <p:txBody>
          <a:bodyPr wrap="square" tIns="93600" bIns="140400" rtlCol="0">
            <a:spAutoFit/>
          </a:bodyPr>
          <a:lstStyle/>
          <a:p>
            <a:pPr marL="182563"/>
            <a:r>
              <a:rPr lang="fr-FR" sz="1600" dirty="0" smtClean="0"/>
              <a:t>L’unification électrofaible prédit une relation entre masses </a:t>
            </a:r>
            <a:r>
              <a:rPr lang="fr-FR" sz="1600" i="1" dirty="0" smtClean="0"/>
              <a:t>Z,</a:t>
            </a:r>
            <a:r>
              <a:rPr lang="fr-FR" sz="1600" dirty="0" smtClean="0"/>
              <a:t> </a:t>
            </a:r>
            <a:r>
              <a:rPr lang="fr-FR" sz="1600" i="1" dirty="0" smtClean="0"/>
              <a:t>W</a:t>
            </a:r>
            <a:r>
              <a:rPr lang="fr-FR" sz="1600" dirty="0" smtClean="0"/>
              <a:t> et couplages </a:t>
            </a:r>
            <a:r>
              <a:rPr lang="fr-FR" sz="1600" dirty="0" err="1" smtClean="0">
                <a:latin typeface="Symbol" charset="2"/>
                <a:cs typeface="Symbol" charset="2"/>
              </a:rPr>
              <a:t>a</a:t>
            </a:r>
            <a:r>
              <a:rPr lang="fr-FR" sz="1600" baseline="-25000" dirty="0" err="1" smtClean="0">
                <a:latin typeface="Arial"/>
                <a:cs typeface="Arial"/>
              </a:rPr>
              <a:t>EM</a:t>
            </a:r>
            <a:r>
              <a:rPr lang="fr-FR" sz="1600" dirty="0" smtClean="0">
                <a:latin typeface="Arial"/>
                <a:cs typeface="Arial"/>
              </a:rPr>
              <a:t>, </a:t>
            </a:r>
            <a:r>
              <a:rPr lang="fr-FR" sz="1600" i="1" dirty="0" smtClean="0">
                <a:latin typeface="Arial"/>
                <a:cs typeface="Arial"/>
              </a:rPr>
              <a:t>G</a:t>
            </a:r>
            <a:r>
              <a:rPr lang="fr-FR" sz="1600" i="1" baseline="-25000" dirty="0" smtClean="0">
                <a:latin typeface="Arial"/>
                <a:cs typeface="Arial"/>
              </a:rPr>
              <a:t>F </a:t>
            </a:r>
            <a:r>
              <a:rPr lang="fr-FR" sz="1600" dirty="0" smtClean="0">
                <a:latin typeface="Arial"/>
                <a:cs typeface="Arial"/>
              </a:rPr>
              <a:t> </a:t>
            </a:r>
            <a:r>
              <a:rPr lang="fr-FR" sz="1600" dirty="0" smtClean="0"/>
              <a:t> </a:t>
            </a:r>
            <a:endParaRPr lang="fr-FR" sz="1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1205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1208" name="Text Box 10"/>
          <p:cNvSpPr txBox="1">
            <a:spLocks noChangeArrowheads="1"/>
          </p:cNvSpPr>
          <p:nvPr/>
        </p:nvSpPr>
        <p:spPr bwMode="auto">
          <a:xfrm>
            <a:off x="611188" y="1676400"/>
            <a:ext cx="4475162" cy="5873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/>
              <a:t>Le MS prédit la masse du quark top par des effets « virtuelles »</a:t>
            </a:r>
          </a:p>
        </p:txBody>
      </p:sp>
      <p:sp>
        <p:nvSpPr>
          <p:cNvPr id="51210" name="Rectangle 12"/>
          <p:cNvSpPr>
            <a:spLocks noChangeArrowheads="1"/>
          </p:cNvSpPr>
          <p:nvPr/>
        </p:nvSpPr>
        <p:spPr bwMode="auto">
          <a:xfrm>
            <a:off x="5867400" y="3024188"/>
            <a:ext cx="2590800" cy="2309813"/>
          </a:xfrm>
          <a:prstGeom prst="rect">
            <a:avLst/>
          </a:prstGeom>
          <a:solidFill>
            <a:srgbClr val="FFFFFF">
              <a:alpha val="92155"/>
            </a:srgb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L’unification des forces électro-magnétique et faible est vérifiée a l’échelle électrofaible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514600"/>
            <a:ext cx="4818980" cy="32822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04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1205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1210" name="Rectangle 12"/>
          <p:cNvSpPr>
            <a:spLocks noChangeArrowheads="1"/>
          </p:cNvSpPr>
          <p:nvPr/>
        </p:nvSpPr>
        <p:spPr bwMode="auto">
          <a:xfrm>
            <a:off x="5867400" y="3024188"/>
            <a:ext cx="2590800" cy="2310505"/>
          </a:xfrm>
          <a:prstGeom prst="rect">
            <a:avLst/>
          </a:prstGeom>
          <a:solidFill>
            <a:srgbClr val="FFFFFF">
              <a:alpha val="92155"/>
            </a:srgb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dirty="0" smtClean="0"/>
              <a:t>La section efficace de la production de pairs de leptons est vérifiée jusqu’à ~ 1 </a:t>
            </a:r>
            <a:r>
              <a:rPr lang="fr-FR" dirty="0" err="1" smtClean="0"/>
              <a:t>TeV</a:t>
            </a:r>
            <a:endParaRPr lang="fr-FR" dirty="0"/>
          </a:p>
        </p:txBody>
      </p:sp>
      <p:pic>
        <p:nvPicPr>
          <p:cNvPr id="13" name="Picture 6" descr="mee_pu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676401"/>
            <a:ext cx="4587952" cy="4530726"/>
          </a:xfrm>
          <a:prstGeom prst="rect">
            <a:avLst/>
          </a:prstGeom>
          <a:noFill/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325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325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3254" name="Group 17"/>
          <p:cNvGrpSpPr>
            <a:grpSpLocks/>
          </p:cNvGrpSpPr>
          <p:nvPr/>
        </p:nvGrpSpPr>
        <p:grpSpPr bwMode="auto">
          <a:xfrm>
            <a:off x="881063" y="1719263"/>
            <a:ext cx="7577137" cy="4500562"/>
            <a:chOff x="555" y="1083"/>
            <a:chExt cx="4773" cy="2835"/>
          </a:xfrm>
        </p:grpSpPr>
        <p:pic>
          <p:nvPicPr>
            <p:cNvPr id="53255" name="Picture 1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55" y="1083"/>
              <a:ext cx="2540" cy="2835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</p:pic>
        <p:sp>
          <p:nvSpPr>
            <p:cNvPr id="53256" name="Rectangle 20"/>
            <p:cNvSpPr>
              <a:spLocks noChangeArrowheads="1"/>
            </p:cNvSpPr>
            <p:nvPr/>
          </p:nvSpPr>
          <p:spPr bwMode="auto">
            <a:xfrm>
              <a:off x="3696" y="1905"/>
              <a:ext cx="1632" cy="1455"/>
            </a:xfrm>
            <a:prstGeom prst="rect">
              <a:avLst/>
            </a:prstGeom>
            <a:solidFill>
              <a:schemeClr val="bg1">
                <a:alpha val="96077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fr-FR"/>
                <a:t>« L’universalité » de l’interaction faible est testée au niveau de 0.3%</a:t>
              </a:r>
            </a:p>
            <a:p>
              <a:endParaRPr lang="fr-FR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5299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5300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5302" name="Group 13"/>
          <p:cNvGrpSpPr>
            <a:grpSpLocks/>
          </p:cNvGrpSpPr>
          <p:nvPr/>
        </p:nvGrpSpPr>
        <p:grpSpPr bwMode="auto">
          <a:xfrm>
            <a:off x="611188" y="1763713"/>
            <a:ext cx="7847012" cy="4456112"/>
            <a:chOff x="385" y="1111"/>
            <a:chExt cx="4943" cy="2807"/>
          </a:xfrm>
        </p:grpSpPr>
        <p:pic>
          <p:nvPicPr>
            <p:cNvPr id="55303" name="Picture 15" descr="evolution_alphas0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5" y="1111"/>
              <a:ext cx="2949" cy="2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304" name="Rectangle 16"/>
            <p:cNvSpPr>
              <a:spLocks noChangeArrowheads="1"/>
            </p:cNvSpPr>
            <p:nvPr/>
          </p:nvSpPr>
          <p:spPr bwMode="auto">
            <a:xfrm>
              <a:off x="3696" y="1905"/>
              <a:ext cx="1632" cy="1455"/>
            </a:xfrm>
            <a:prstGeom prst="rect">
              <a:avLst/>
            </a:prstGeom>
            <a:solidFill>
              <a:schemeClr val="bg1">
                <a:alpha val="96077"/>
              </a:schemeClr>
            </a:solidFill>
            <a:ln w="3175">
              <a:noFill/>
              <a:miter lim="800000"/>
              <a:headEnd/>
              <a:tailEnd/>
            </a:ln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fr-FR"/>
                <a:t>La propriété de    la « liberté asymptotique » est vérifiée au niveau du pour cent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7347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7348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7350" name="Text Box 22"/>
          <p:cNvSpPr txBox="1">
            <a:spLocks noChangeArrowheads="1"/>
          </p:cNvSpPr>
          <p:nvPr/>
        </p:nvSpPr>
        <p:spPr bwMode="auto">
          <a:xfrm>
            <a:off x="5867400" y="3024188"/>
            <a:ext cx="2590800" cy="2679700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Toutes les observations de brisure de symétrie entre matière et anti-matière sont pré-dites par le MS</a:t>
            </a:r>
          </a:p>
        </p:txBody>
      </p:sp>
      <p:pic>
        <p:nvPicPr>
          <p:cNvPr id="57351" name="Picture 24" descr="rhoeta_Large_Summer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0700" y="1627188"/>
            <a:ext cx="486251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13" descr="cp.png"/>
          <p:cNvPicPr>
            <a:picLocks noChangeAspect="1"/>
          </p:cNvPicPr>
          <p:nvPr/>
        </p:nvPicPr>
        <p:blipFill>
          <a:blip r:embed="rId5">
            <a:alphaModFix amt="68000"/>
          </a:blip>
          <a:srcRect/>
          <a:stretch>
            <a:fillRect/>
          </a:stretch>
        </p:blipFill>
        <p:spPr bwMode="auto">
          <a:xfrm>
            <a:off x="6553200" y="1538288"/>
            <a:ext cx="1236663" cy="1236662"/>
          </a:xfrm>
          <a:prstGeom prst="rect">
            <a:avLst/>
          </a:prstGeom>
          <a:solidFill>
            <a:schemeClr val="bg1">
              <a:alpha val="67842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9395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9396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9398" name="Picture 13" descr="cp.png"/>
          <p:cNvPicPr>
            <a:picLocks noChangeAspect="1"/>
          </p:cNvPicPr>
          <p:nvPr/>
        </p:nvPicPr>
        <p:blipFill>
          <a:blip r:embed="rId4">
            <a:alphaModFix amt="68000"/>
          </a:blip>
          <a:srcRect/>
          <a:stretch>
            <a:fillRect/>
          </a:stretch>
        </p:blipFill>
        <p:spPr bwMode="auto">
          <a:xfrm>
            <a:off x="6553200" y="1538288"/>
            <a:ext cx="1236663" cy="1236662"/>
          </a:xfrm>
          <a:prstGeom prst="rect">
            <a:avLst/>
          </a:prstGeom>
          <a:solidFill>
            <a:schemeClr val="bg1">
              <a:alpha val="67842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9399" name="Text Box 10"/>
          <p:cNvSpPr txBox="1">
            <a:spLocks noChangeArrowheads="1"/>
          </p:cNvSpPr>
          <p:nvPr/>
        </p:nvSpPr>
        <p:spPr bwMode="auto">
          <a:xfrm>
            <a:off x="611188" y="1676400"/>
            <a:ext cx="4906962" cy="5873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 dirty="0"/>
              <a:t>La violation de </a:t>
            </a:r>
            <a:r>
              <a:rPr lang="fr-FR" sz="1600" i="1" dirty="0"/>
              <a:t>CP</a:t>
            </a:r>
            <a:r>
              <a:rPr lang="fr-FR" sz="1600" dirty="0"/>
              <a:t> peut être comparée entre modes avec différentes sensibilités à la nouvelle physique</a:t>
            </a:r>
          </a:p>
        </p:txBody>
      </p:sp>
      <p:sp>
        <p:nvSpPr>
          <p:cNvPr id="59400" name="Text Box 22"/>
          <p:cNvSpPr txBox="1">
            <a:spLocks noChangeArrowheads="1"/>
          </p:cNvSpPr>
          <p:nvPr/>
        </p:nvSpPr>
        <p:spPr bwMode="auto">
          <a:xfrm>
            <a:off x="5867400" y="3024188"/>
            <a:ext cx="2590800" cy="2679700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Toutes les observations de brisure de symétrie entre matière et anti-matière sont </a:t>
            </a:r>
            <a:r>
              <a:rPr lang="fr-FR">
                <a:solidFill>
                  <a:srgbClr val="FF0000"/>
                </a:solidFill>
              </a:rPr>
              <a:t>compatibles</a:t>
            </a:r>
          </a:p>
        </p:txBody>
      </p:sp>
      <p:pic>
        <p:nvPicPr>
          <p:cNvPr id="59401" name="Picture 61" descr="sin2b_modes_no_cc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313" y="2365375"/>
            <a:ext cx="4622800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64" descr="sin2b_modes_no_cc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313" y="2363788"/>
            <a:ext cx="4619625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65" descr="sin2b_modes_no_cc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5313" y="2365375"/>
            <a:ext cx="4619625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71" descr="sin2b_modes_no_ccd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8488" y="2362200"/>
            <a:ext cx="4624387" cy="383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59395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59396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9398" name="Picture 13" descr="cp.png"/>
          <p:cNvPicPr>
            <a:picLocks noChangeAspect="1"/>
          </p:cNvPicPr>
          <p:nvPr/>
        </p:nvPicPr>
        <p:blipFill>
          <a:blip r:embed="rId4">
            <a:alphaModFix amt="68000"/>
          </a:blip>
          <a:srcRect/>
          <a:stretch>
            <a:fillRect/>
          </a:stretch>
        </p:blipFill>
        <p:spPr bwMode="auto">
          <a:xfrm>
            <a:off x="6553200" y="1538288"/>
            <a:ext cx="1236663" cy="1236662"/>
          </a:xfrm>
          <a:prstGeom prst="rect">
            <a:avLst/>
          </a:prstGeom>
          <a:solidFill>
            <a:schemeClr val="bg1">
              <a:alpha val="67842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59399" name="Text Box 10"/>
          <p:cNvSpPr txBox="1">
            <a:spLocks noChangeArrowheads="1"/>
          </p:cNvSpPr>
          <p:nvPr/>
        </p:nvSpPr>
        <p:spPr bwMode="auto">
          <a:xfrm>
            <a:off x="611188" y="1676400"/>
            <a:ext cx="4906962" cy="5869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 dirty="0" smtClean="0"/>
              <a:t>Limites aux moments dipolaires électriques versus époque :</a:t>
            </a:r>
            <a:endParaRPr lang="fr-FR" sz="1600" dirty="0"/>
          </a:p>
        </p:txBody>
      </p:sp>
      <p:sp>
        <p:nvSpPr>
          <p:cNvPr id="59400" name="Text Box 22"/>
          <p:cNvSpPr txBox="1">
            <a:spLocks noChangeArrowheads="1"/>
          </p:cNvSpPr>
          <p:nvPr/>
        </p:nvSpPr>
        <p:spPr bwMode="auto">
          <a:xfrm>
            <a:off x="5867400" y="3024188"/>
            <a:ext cx="2590800" cy="2679837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dirty="0" smtClean="0"/>
              <a:t>La petitesse prédite du moment électrique des fermions est vérifiée au niveau de </a:t>
            </a:r>
            <a:r>
              <a:rPr lang="fr-FR" dirty="0" smtClean="0">
                <a:solidFill>
                  <a:srgbClr val="FF0000"/>
                </a:solidFill>
              </a:rPr>
              <a:t>10</a:t>
            </a:r>
            <a:r>
              <a:rPr lang="fr-FR" baseline="30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-</a:t>
            </a:r>
            <a:r>
              <a:rPr lang="fr-FR" baseline="30000" dirty="0" smtClean="0">
                <a:solidFill>
                  <a:srgbClr val="FF0000"/>
                </a:solidFill>
              </a:rPr>
              <a:t>27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err="1" smtClean="0">
                <a:solidFill>
                  <a:srgbClr val="FF0000"/>
                </a:solidFill>
              </a:rPr>
              <a:t>ecm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19" name="Picture 29" descr="ed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288" y="2317750"/>
            <a:ext cx="5084763" cy="3930650"/>
          </a:xfrm>
          <a:prstGeom prst="rect">
            <a:avLst/>
          </a:prstGeom>
          <a:noFill/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115888"/>
            <a:ext cx="9144000" cy="663575"/>
          </a:xfrm>
          <a:prstGeom prst="rect">
            <a:avLst/>
          </a:prstGeom>
          <a:solidFill>
            <a:schemeClr val="bg1">
              <a:alpha val="76077"/>
            </a:schemeClr>
          </a:solidFill>
          <a:ln w="9525">
            <a:noFill/>
            <a:miter lim="800000"/>
            <a:headEnd/>
            <a:tailEnd/>
          </a:ln>
        </p:spPr>
        <p:txBody>
          <a:bodyPr lIns="90000" tIns="0" rIns="90000" bIns="46800">
            <a:prstTxWarp prst="textNoShape">
              <a:avLst/>
            </a:prstTxWarp>
            <a:spAutoFit/>
          </a:bodyPr>
          <a:lstStyle/>
          <a:p>
            <a:pPr algn="ctr" eaLnBrk="0" hangingPunct="0">
              <a:defRPr/>
            </a:pPr>
            <a:r>
              <a:rPr lang="en-US" sz="4000" b="1" dirty="0" err="1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Gargamelle</a:t>
            </a: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2009, CERN</a:t>
            </a:r>
            <a:endParaRPr lang="en-US" sz="2800" b="1" dirty="0">
              <a:solidFill>
                <a:srgbClr val="4D4D4D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61443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61444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1446" name="Picture 34" descr="g-2_wiggle"/>
          <p:cNvPicPr>
            <a:picLocks noChangeAspect="1" noChangeArrowheads="1"/>
          </p:cNvPicPr>
          <p:nvPr/>
        </p:nvPicPr>
        <p:blipFill>
          <a:blip r:embed="rId4"/>
          <a:srcRect r="-2592" b="34645"/>
          <a:stretch>
            <a:fillRect/>
          </a:stretch>
        </p:blipFill>
        <p:spPr bwMode="auto">
          <a:xfrm>
            <a:off x="522288" y="2681288"/>
            <a:ext cx="4994275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Text Box 35"/>
          <p:cNvSpPr txBox="1">
            <a:spLocks noChangeArrowheads="1"/>
          </p:cNvSpPr>
          <p:nvPr/>
        </p:nvSpPr>
        <p:spPr bwMode="auto">
          <a:xfrm>
            <a:off x="609600" y="1676400"/>
            <a:ext cx="4724400" cy="5873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/>
              <a:t>Fréquence de précession du spin de muons dans un champs magnétique mesurée à BNL, USA</a:t>
            </a:r>
          </a:p>
        </p:txBody>
      </p:sp>
      <p:sp>
        <p:nvSpPr>
          <p:cNvPr id="61448" name="Rectangle 33"/>
          <p:cNvSpPr>
            <a:spLocks noChangeArrowheads="1"/>
          </p:cNvSpPr>
          <p:nvPr/>
        </p:nvSpPr>
        <p:spPr bwMode="auto">
          <a:xfrm>
            <a:off x="5867400" y="3024188"/>
            <a:ext cx="2590800" cy="2311400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Le moment magnétique du muon est prédite avec une précision relative de quelques 10</a:t>
            </a:r>
            <a:r>
              <a:rPr lang="fr-FR" baseline="30000"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fr-FR" baseline="30000">
                <a:ea typeface="Arial" charset="0"/>
                <a:cs typeface="Arial" charset="0"/>
              </a:rPr>
              <a:t>6</a:t>
            </a:r>
            <a:endParaRPr lang="fr-FR">
              <a:ea typeface="Arial" charset="0"/>
              <a:cs typeface="Arial" charset="0"/>
            </a:endParaRPr>
          </a:p>
        </p:txBody>
      </p:sp>
      <p:pic>
        <p:nvPicPr>
          <p:cNvPr id="25" name="Picture 24" descr="g-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925" y="1538288"/>
            <a:ext cx="1171575" cy="1677987"/>
          </a:xfrm>
          <a:prstGeom prst="rect">
            <a:avLst/>
          </a:prstGeom>
          <a:effectLst>
            <a:outerShdw blurRad="3175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63491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63492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3494" name="Text Box 35"/>
          <p:cNvSpPr txBox="1">
            <a:spLocks noChangeArrowheads="1"/>
          </p:cNvSpPr>
          <p:nvPr/>
        </p:nvSpPr>
        <p:spPr bwMode="auto">
          <a:xfrm>
            <a:off x="609600" y="1676400"/>
            <a:ext cx="4724400" cy="5873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/>
              <a:t>Moment magnétique du muon : comparaison entre mesure (bande bleue) et prédictions (points) </a:t>
            </a:r>
          </a:p>
        </p:txBody>
      </p:sp>
      <p:sp>
        <p:nvSpPr>
          <p:cNvPr id="63496" name="Rectangle 33"/>
          <p:cNvSpPr>
            <a:spLocks noChangeArrowheads="1"/>
          </p:cNvSpPr>
          <p:nvPr/>
        </p:nvSpPr>
        <p:spPr bwMode="auto">
          <a:xfrm>
            <a:off x="5867400" y="3024188"/>
            <a:ext cx="2590800" cy="2679700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Ici par contre, il y a un suspense en raison d’une légère différence entre mesure et prédiction.             </a:t>
            </a:r>
            <a:r>
              <a:rPr lang="fr-FR">
                <a:solidFill>
                  <a:srgbClr val="FF0000"/>
                </a:solidFill>
              </a:rPr>
              <a:t> À suivre …</a:t>
            </a:r>
            <a:endParaRPr lang="fr-FR">
              <a:solidFill>
                <a:srgbClr val="FF0000"/>
              </a:solidFill>
              <a:ea typeface="Arial" charset="0"/>
              <a:cs typeface="Arial" charset="0"/>
            </a:endParaRPr>
          </a:p>
        </p:txBody>
      </p:sp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228244"/>
            <a:ext cx="4851732" cy="394395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65539" name="Text Box 50"/>
          <p:cNvSpPr txBox="1">
            <a:spLocks noChangeArrowheads="1"/>
          </p:cNvSpPr>
          <p:nvPr/>
        </p:nvSpPr>
        <p:spPr bwMode="auto">
          <a:xfrm>
            <a:off x="0" y="650875"/>
            <a:ext cx="9144000" cy="541338"/>
          </a:xfrm>
          <a:prstGeom prst="rect">
            <a:avLst/>
          </a:prstGeom>
          <a:solidFill>
            <a:srgbClr val="FFFFFF">
              <a:alpha val="87842"/>
            </a:srgbClr>
          </a:solidFill>
          <a:ln w="12700">
            <a:noFill/>
            <a:miter lim="800000"/>
            <a:headEnd/>
            <a:tailEnd/>
          </a:ln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>
              <a:lnSpc>
                <a:spcPct val="110000"/>
              </a:lnSpc>
              <a:spcBef>
                <a:spcPct val="50000"/>
              </a:spcBef>
            </a:pPr>
            <a:r>
              <a:rPr lang="fr-FR" sz="1600"/>
              <a:t>Durant les dernières 35 années, le MS a été vérifié à très grande précision </a:t>
            </a:r>
          </a:p>
        </p:txBody>
      </p:sp>
      <p:sp>
        <p:nvSpPr>
          <p:cNvPr id="65540" name="Text Box 5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89018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600">
                <a:solidFill>
                  <a:srgbClr val="333333"/>
                </a:solidFill>
                <a:ea typeface="Arial" charset="0"/>
                <a:cs typeface="Arial" charset="0"/>
              </a:rPr>
              <a:t>L e   M o d è l e   S t a n d a r d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1800" y="1538288"/>
            <a:ext cx="5086350" cy="47863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1" name="Picture 10" descr="Untitl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2228244"/>
            <a:ext cx="4851732" cy="3943956"/>
          </a:xfrm>
          <a:prstGeom prst="rect">
            <a:avLst/>
          </a:prstGeom>
        </p:spPr>
      </p:pic>
      <p:sp>
        <p:nvSpPr>
          <p:cNvPr id="65542" name="Text Box 35"/>
          <p:cNvSpPr txBox="1">
            <a:spLocks noChangeArrowheads="1"/>
          </p:cNvSpPr>
          <p:nvPr/>
        </p:nvSpPr>
        <p:spPr bwMode="auto">
          <a:xfrm>
            <a:off x="609600" y="1676400"/>
            <a:ext cx="4724400" cy="5873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600"/>
              <a:t>Moment magnétique du muon : comparaison entre mesure (bande bleue) et prédictions (points) </a:t>
            </a:r>
          </a:p>
        </p:txBody>
      </p:sp>
      <p:sp>
        <p:nvSpPr>
          <p:cNvPr id="65543" name="Rectangle 33"/>
          <p:cNvSpPr>
            <a:spLocks noChangeArrowheads="1"/>
          </p:cNvSpPr>
          <p:nvPr/>
        </p:nvSpPr>
        <p:spPr bwMode="auto">
          <a:xfrm>
            <a:off x="5867400" y="3024188"/>
            <a:ext cx="2590800" cy="2679700"/>
          </a:xfrm>
          <a:prstGeom prst="rect">
            <a:avLst/>
          </a:prstGeom>
          <a:solidFill>
            <a:schemeClr val="bg1">
              <a:alpha val="96077"/>
            </a:schemeClr>
          </a:solidFill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/>
              <a:t>Ici par contre, il y a un suspense en raison d’une légère différence entre mesure et prédiction. À suivre …</a:t>
            </a:r>
            <a:endParaRPr lang="fr-FR">
              <a:ea typeface="Arial" charset="0"/>
              <a:cs typeface="Arial" charset="0"/>
            </a:endParaRPr>
          </a:p>
        </p:txBody>
      </p:sp>
      <p:sp>
        <p:nvSpPr>
          <p:cNvPr id="65545" name="Text Box 52"/>
          <p:cNvSpPr txBox="1">
            <a:spLocks noChangeArrowheads="1"/>
          </p:cNvSpPr>
          <p:nvPr/>
        </p:nvSpPr>
        <p:spPr bwMode="auto">
          <a:xfrm>
            <a:off x="0" y="2438400"/>
            <a:ext cx="9144000" cy="1760538"/>
          </a:xfrm>
          <a:prstGeom prst="rect">
            <a:avLst/>
          </a:prstGeom>
          <a:solidFill>
            <a:schemeClr val="bg1">
              <a:alpha val="89803"/>
            </a:schemeClr>
          </a:solidFill>
          <a:ln w="9525">
            <a:noFill/>
            <a:miter lim="800000"/>
            <a:headEnd/>
            <a:tailEnd/>
          </a:ln>
        </p:spPr>
        <p:txBody>
          <a:bodyPr tIns="597600" bIns="597600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600" b="1" dirty="0">
                <a:solidFill>
                  <a:srgbClr val="FF0000"/>
                </a:solidFill>
                <a:ea typeface="Calibri" charset="0"/>
                <a:cs typeface="Calibri" charset="0"/>
              </a:rPr>
              <a:t>Il y a </a:t>
            </a:r>
            <a:r>
              <a:rPr lang="fr-FR" sz="3600" b="1" i="1" u="sng" dirty="0">
                <a:solidFill>
                  <a:srgbClr val="FF0000"/>
                </a:solidFill>
                <a:ea typeface="Calibri" charset="0"/>
                <a:cs typeface="Calibri" charset="0"/>
              </a:rPr>
              <a:t>beaucoup</a:t>
            </a:r>
            <a:r>
              <a:rPr lang="fr-FR" sz="3600" b="1" i="1" dirty="0">
                <a:solidFill>
                  <a:srgbClr val="FF0000"/>
                </a:solidFill>
                <a:ea typeface="Calibri" charset="0"/>
                <a:cs typeface="Calibri" charset="0"/>
              </a:rPr>
              <a:t> </a:t>
            </a:r>
            <a:r>
              <a:rPr lang="fr-FR" sz="3600" b="1" dirty="0">
                <a:solidFill>
                  <a:srgbClr val="FF0000"/>
                </a:solidFill>
                <a:ea typeface="Calibri" charset="0"/>
                <a:cs typeface="Calibri" charset="0"/>
              </a:rPr>
              <a:t>plus de tests du MS </a:t>
            </a:r>
            <a:r>
              <a:rPr lang="en-US" sz="3600" b="1" dirty="0">
                <a:solidFill>
                  <a:srgbClr val="FF0000"/>
                </a:solidFill>
                <a:ea typeface="Calibri" charset="0"/>
                <a:cs typeface="Calibri" charset="0"/>
              </a:rPr>
              <a:t>!</a:t>
            </a:r>
            <a:endParaRPr lang="fr-FR" sz="3600" b="1" dirty="0">
              <a:solidFill>
                <a:srgbClr val="FF0000"/>
              </a:solidFill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609600" y="2402512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The global electroweak fit</a:t>
            </a:r>
            <a:endParaRPr lang="en-GB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609600" y="3633787"/>
            <a:ext cx="7924800" cy="709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chemeClr val="bg1"/>
                </a:solidFill>
                <a:ea typeface="Arial" charset="0"/>
                <a:cs typeface="Arial" charset="0"/>
              </a:rPr>
              <a:t>Since the </a:t>
            </a:r>
            <a:r>
              <a:rPr lang="en-US" sz="2000" i="1" dirty="0" smtClean="0">
                <a:solidFill>
                  <a:schemeClr val="bg1"/>
                </a:solidFill>
                <a:ea typeface="Arial" charset="0"/>
                <a:cs typeface="Arial" charset="0"/>
              </a:rPr>
              <a:t>Z</a:t>
            </a:r>
            <a:r>
              <a:rPr lang="en-US" sz="2000" baseline="300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0</a:t>
            </a:r>
            <a:r>
              <a:rPr lang="en-US" sz="20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a typeface="Arial" charset="0"/>
                <a:cs typeface="Arial" charset="0"/>
              </a:rPr>
              <a:t>boson couples to all </a:t>
            </a:r>
            <a:r>
              <a:rPr lang="en-US" sz="2000" dirty="0" err="1">
                <a:solidFill>
                  <a:schemeClr val="bg1"/>
                </a:solidFill>
                <a:ea typeface="Arial" charset="0"/>
                <a:cs typeface="Arial" charset="0"/>
              </a:rPr>
              <a:t>fermion-antifermion</a:t>
            </a:r>
            <a:r>
              <a:rPr lang="en-US" sz="2000" dirty="0">
                <a:solidFill>
                  <a:schemeClr val="bg1"/>
                </a:solidFill>
                <a:ea typeface="Arial" charset="0"/>
                <a:cs typeface="Arial" charset="0"/>
              </a:rPr>
              <a:t> pairs, it is ideal for measuring and studying</a:t>
            </a:r>
            <a:r>
              <a:rPr lang="en-US" sz="20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 electroweak </a:t>
            </a:r>
            <a:r>
              <a:rPr lang="en-US" sz="2000" dirty="0">
                <a:solidFill>
                  <a:schemeClr val="bg1"/>
                </a:solidFill>
                <a:ea typeface="Arial" charset="0"/>
                <a:cs typeface="Arial" charset="0"/>
              </a:rPr>
              <a:t>and strong interactions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1"/>
          <p:cNvSpPr>
            <a:spLocks noChangeArrowheads="1"/>
          </p:cNvSpPr>
          <p:nvPr/>
        </p:nvSpPr>
        <p:spPr bwMode="auto">
          <a:xfrm>
            <a:off x="609600" y="76200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GB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The global electroweak fit</a:t>
            </a:r>
            <a:endParaRPr lang="en-GB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5720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990600"/>
            <a:ext cx="8430513" cy="28418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>
                <a:solidFill>
                  <a:schemeClr val="bg1"/>
                </a:solidFill>
              </a:rPr>
              <a:t>Most important experimental inputs to fit:</a:t>
            </a:r>
          </a:p>
          <a:p>
            <a:pPr marL="269875" indent="-269875">
              <a:spcBef>
                <a:spcPts val="600"/>
              </a:spcBef>
              <a:buFont typeface="Arial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Electroweak precision data measured at the </a:t>
            </a:r>
            <a:r>
              <a:rPr lang="en-US" sz="1800" i="1" dirty="0" smtClean="0">
                <a:solidFill>
                  <a:schemeClr val="bg1"/>
                </a:solidFill>
              </a:rPr>
              <a:t>Z</a:t>
            </a:r>
            <a:r>
              <a:rPr lang="en-US" sz="1800" baseline="30000" dirty="0" smtClean="0">
                <a:solidFill>
                  <a:schemeClr val="bg1"/>
                </a:solidFill>
              </a:rPr>
              <a:t>0</a:t>
            </a:r>
            <a:r>
              <a:rPr lang="en-US" sz="1800" dirty="0" smtClean="0">
                <a:solidFill>
                  <a:schemeClr val="bg1"/>
                </a:solidFill>
              </a:rPr>
              <a:t> resonance</a:t>
            </a: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Processes studied: </a:t>
            </a:r>
            <a:r>
              <a:rPr lang="en-US" sz="1800" i="1" dirty="0" err="1" smtClean="0">
                <a:solidFill>
                  <a:schemeClr val="bg1"/>
                </a:solidFill>
              </a:rPr>
              <a:t>e</a:t>
            </a:r>
            <a:r>
              <a:rPr lang="en-US" sz="1800" baseline="30000" dirty="0" err="1" smtClean="0">
                <a:solidFill>
                  <a:schemeClr val="bg1"/>
                </a:solidFill>
              </a:rPr>
              <a:t>+</a:t>
            </a:r>
            <a:r>
              <a:rPr lang="en-US" sz="1800" i="1" dirty="0" err="1" smtClean="0">
                <a:solidFill>
                  <a:schemeClr val="bg1"/>
                </a:solidFill>
              </a:rPr>
              <a:t>e</a:t>
            </a:r>
            <a:r>
              <a:rPr lang="en-US" sz="1800" baseline="30000" dirty="0" smtClean="0">
                <a:solidFill>
                  <a:schemeClr val="bg1"/>
                </a:solidFill>
                <a:latin typeface="Symbol" charset="2"/>
                <a:cs typeface="Symbol" charset="2"/>
              </a:rPr>
              <a:t>-</a:t>
            </a:r>
            <a:r>
              <a:rPr lang="en-US" sz="1800" dirty="0" smtClean="0">
                <a:solidFill>
                  <a:schemeClr val="bg1"/>
                </a:solidFill>
                <a:latin typeface="Symbol" charset="2"/>
                <a:cs typeface="Symbol" charset="2"/>
                <a:sym typeface="Wingdings"/>
              </a:rPr>
              <a:t> ®</a:t>
            </a:r>
            <a:r>
              <a:rPr lang="en-US" sz="1800" dirty="0" smtClean="0">
                <a:solidFill>
                  <a:schemeClr val="bg1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  <a:latin typeface="Arial"/>
                <a:cs typeface="Arial"/>
                <a:sym typeface="Wingdings"/>
              </a:rPr>
              <a:t>fermion</a:t>
            </a:r>
            <a:r>
              <a:rPr lang="en-US" sz="1800" dirty="0" smtClean="0">
                <a:solidFill>
                  <a:schemeClr val="bg1"/>
                </a:solidFill>
                <a:latin typeface="Arial"/>
                <a:cs typeface="Arial"/>
                <a:sym typeface="Wingdings"/>
              </a:rPr>
              <a:t> + anti-</a:t>
            </a:r>
            <a:r>
              <a:rPr lang="en-US" sz="1800" dirty="0" err="1" smtClean="0">
                <a:solidFill>
                  <a:schemeClr val="bg1"/>
                </a:solidFill>
                <a:latin typeface="Arial"/>
                <a:cs typeface="Arial"/>
                <a:sym typeface="Wingdings"/>
              </a:rPr>
              <a:t>fermion</a:t>
            </a:r>
            <a:r>
              <a:rPr lang="en-US" sz="1800" dirty="0" smtClean="0">
                <a:solidFill>
                  <a:schemeClr val="bg1"/>
                </a:solidFill>
                <a:sym typeface="Wingdings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sym typeface="Wingdings"/>
              </a:rPr>
              <a:t>(quarks, charged leptons, neutrinos)</a:t>
            </a: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r>
              <a:rPr lang="en-US" sz="1800" dirty="0" smtClean="0">
                <a:solidFill>
                  <a:schemeClr val="bg1"/>
                </a:solidFill>
              </a:rPr>
              <a:t>Lowest order diagrams:</a:t>
            </a: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endParaRPr lang="en-US" sz="1800" dirty="0" smtClean="0">
              <a:solidFill>
                <a:schemeClr val="bg1"/>
              </a:solidFill>
            </a:endParaRPr>
          </a:p>
          <a:p>
            <a:pPr marL="269875" indent="-269875">
              <a:spcBef>
                <a:spcPts val="200"/>
              </a:spcBef>
              <a:buFont typeface="Arial"/>
              <a:buChar char="•"/>
            </a:pPr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472780"/>
            <a:ext cx="2057400" cy="134461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38600" y="2438400"/>
            <a:ext cx="1986280" cy="1342395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pSp>
        <p:nvGrpSpPr>
          <p:cNvPr id="17" name="Group 16"/>
          <p:cNvGrpSpPr/>
          <p:nvPr/>
        </p:nvGrpSpPr>
        <p:grpSpPr>
          <a:xfrm>
            <a:off x="609600" y="5181600"/>
            <a:ext cx="8008937" cy="1004887"/>
            <a:chOff x="609600" y="5365233"/>
            <a:chExt cx="8008937" cy="1004887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9600" y="5420360"/>
              <a:ext cx="1524000" cy="844550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6">
              <a:lum contrast="32000"/>
            </a:blip>
            <a:srcRect/>
            <a:stretch>
              <a:fillRect/>
            </a:stretch>
          </p:blipFill>
          <p:spPr bwMode="auto">
            <a:xfrm>
              <a:off x="2286000" y="5465327"/>
              <a:ext cx="1447800" cy="814388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7">
              <a:lum contrast="47000"/>
            </a:blip>
            <a:srcRect/>
            <a:stretch>
              <a:fillRect/>
            </a:stretch>
          </p:blipFill>
          <p:spPr bwMode="auto">
            <a:xfrm>
              <a:off x="3886200" y="5420611"/>
              <a:ext cx="1600200" cy="944562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  <p:pic>
          <p:nvPicPr>
            <p:cNvPr id="12" name="Picture 11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170737" y="5365233"/>
              <a:ext cx="1447800" cy="1004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6"/>
            <p:cNvPicPr>
              <a:picLocks noChangeAspect="1" noChangeArrowheads="1"/>
            </p:cNvPicPr>
            <p:nvPr/>
          </p:nvPicPr>
          <p:blipFill>
            <a:blip r:embed="rId9">
              <a:lum contrast="35000"/>
            </a:blip>
            <a:srcRect/>
            <a:stretch>
              <a:fillRect/>
            </a:stretch>
          </p:blipFill>
          <p:spPr bwMode="auto">
            <a:xfrm>
              <a:off x="5494337" y="5412858"/>
              <a:ext cx="1600200" cy="957262"/>
            </a:xfrm>
            <a:prstGeom prst="rect">
              <a:avLst/>
            </a:prstGeom>
            <a:noFill/>
            <a:ln w="25400">
              <a:noFill/>
              <a:prstDash val="dash"/>
              <a:miter lim="800000"/>
              <a:headEnd/>
              <a:tailEnd/>
            </a:ln>
            <a:effectLst/>
          </p:spPr>
        </p:pic>
      </p:grpSp>
      <p:sp>
        <p:nvSpPr>
          <p:cNvPr id="14" name="Rectangle 13"/>
          <p:cNvSpPr/>
          <p:nvPr/>
        </p:nvSpPr>
        <p:spPr>
          <a:xfrm>
            <a:off x="228600" y="4054574"/>
            <a:ext cx="8763000" cy="974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lvl="0" indent="-269875">
              <a:spcBef>
                <a:spcPts val="200"/>
              </a:spcBef>
              <a:buFont typeface="Arial"/>
              <a:buChar char="•"/>
            </a:pPr>
            <a:r>
              <a:rPr lang="en-US" sz="1800" dirty="0" smtClean="0">
                <a:solidFill>
                  <a:prstClr val="white"/>
                </a:solidFill>
              </a:rPr>
              <a:t>Electroweak </a:t>
            </a:r>
            <a:r>
              <a:rPr lang="en-US" sz="1800" dirty="0">
                <a:solidFill>
                  <a:prstClr val="white"/>
                </a:solidFill>
              </a:rPr>
              <a:t>unification: relation between weak and electromagnetic couplings</a:t>
            </a:r>
          </a:p>
          <a:p>
            <a:pPr marL="269875" lvl="0" indent="-269875">
              <a:spcBef>
                <a:spcPts val="200"/>
              </a:spcBef>
              <a:buFont typeface="Arial"/>
              <a:buChar char="•"/>
            </a:pPr>
            <a:r>
              <a:rPr lang="en-US" sz="1800" dirty="0">
                <a:solidFill>
                  <a:srgbClr val="7EB606">
                    <a:lumMod val="40000"/>
                    <a:lumOff val="60000"/>
                  </a:srgbClr>
                </a:solidFill>
              </a:rPr>
              <a:t>Gauge sector of SM on tree level is given by 3 free parameters, e.g., </a:t>
            </a:r>
            <a:r>
              <a:rPr lang="en-US" sz="1800" dirty="0">
                <a:solidFill>
                  <a:srgbClr val="7EB606">
                    <a:lumMod val="40000"/>
                    <a:lumOff val="60000"/>
                  </a:srgbClr>
                </a:solidFill>
                <a:latin typeface="Symbol" charset="2"/>
                <a:cs typeface="Symbol" charset="2"/>
              </a:rPr>
              <a:t>a</a:t>
            </a:r>
            <a:r>
              <a:rPr lang="en-US" sz="1800" dirty="0">
                <a:solidFill>
                  <a:srgbClr val="7EB606">
                    <a:lumMod val="40000"/>
                    <a:lumOff val="60000"/>
                  </a:srgbClr>
                </a:solidFill>
              </a:rPr>
              <a:t>, </a:t>
            </a:r>
            <a:r>
              <a:rPr lang="en-US" sz="1800" i="1" dirty="0">
                <a:solidFill>
                  <a:srgbClr val="7EB606">
                    <a:lumMod val="40000"/>
                    <a:lumOff val="60000"/>
                  </a:srgbClr>
                </a:solidFill>
              </a:rPr>
              <a:t>M</a:t>
            </a:r>
            <a:r>
              <a:rPr lang="en-US" sz="1800" i="1" baseline="-25000" dirty="0">
                <a:solidFill>
                  <a:srgbClr val="7EB606">
                    <a:lumMod val="40000"/>
                    <a:lumOff val="60000"/>
                  </a:srgbClr>
                </a:solidFill>
              </a:rPr>
              <a:t>Z</a:t>
            </a:r>
            <a:r>
              <a:rPr lang="en-US" sz="1800" dirty="0">
                <a:solidFill>
                  <a:srgbClr val="7EB606">
                    <a:lumMod val="40000"/>
                    <a:lumOff val="60000"/>
                  </a:srgbClr>
                </a:solidFill>
              </a:rPr>
              <a:t>, </a:t>
            </a:r>
            <a:r>
              <a:rPr lang="en-US" sz="1800" i="1" dirty="0">
                <a:solidFill>
                  <a:srgbClr val="7EB606">
                    <a:lumMod val="40000"/>
                    <a:lumOff val="60000"/>
                  </a:srgbClr>
                </a:solidFill>
              </a:rPr>
              <a:t>G</a:t>
            </a:r>
            <a:r>
              <a:rPr lang="en-US" sz="1800" i="1" baseline="-25000" dirty="0">
                <a:solidFill>
                  <a:srgbClr val="7EB606">
                    <a:lumMod val="40000"/>
                    <a:lumOff val="60000"/>
                  </a:srgbClr>
                </a:solidFill>
              </a:rPr>
              <a:t>F</a:t>
            </a:r>
          </a:p>
          <a:p>
            <a:pPr marL="269875" lvl="0" indent="-269875">
              <a:spcBef>
                <a:spcPts val="200"/>
              </a:spcBef>
              <a:buFont typeface="Arial"/>
              <a:buChar char="•"/>
            </a:pPr>
            <a:r>
              <a:rPr lang="en-US" sz="1800" dirty="0">
                <a:solidFill>
                  <a:srgbClr val="FFFF00"/>
                </a:solidFill>
              </a:rPr>
              <a:t>Sensitivity to heavy fermions (top) and bosons (Higgs) via radiative </a:t>
            </a:r>
            <a:r>
              <a:rPr lang="en-US" sz="1800" dirty="0" smtClean="0">
                <a:solidFill>
                  <a:srgbClr val="FFFF00"/>
                </a:solidFill>
              </a:rPr>
              <a:t>corrections: </a:t>
            </a:r>
            <a:endParaRPr lang="en-US" sz="1800" dirty="0">
              <a:solidFill>
                <a:srgbClr val="FFFF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96000" y="2757796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bg1">
                    <a:lumMod val="85000"/>
                  </a:schemeClr>
                </a:solidFill>
              </a:rPr>
              <a:t>Z</a:t>
            </a:r>
            <a:r>
              <a:rPr lang="en-GB" sz="1200" dirty="0">
                <a:solidFill>
                  <a:schemeClr val="bg1">
                    <a:lumMod val="85000"/>
                  </a:schemeClr>
                </a:solidFill>
              </a:rPr>
              <a:t>-</a:t>
            </a:r>
            <a:r>
              <a:rPr lang="en-GB" sz="1200" dirty="0" smtClean="0">
                <a:solidFill>
                  <a:schemeClr val="bg1">
                    <a:lumMod val="85000"/>
                  </a:schemeClr>
                </a:solidFill>
              </a:rPr>
              <a:t>to-</a:t>
            </a:r>
            <a:r>
              <a:rPr lang="en-GB" sz="1200" dirty="0" err="1" smtClean="0">
                <a:solidFill>
                  <a:schemeClr val="bg1">
                    <a:lumMod val="85000"/>
                  </a:schemeClr>
                </a:solidFill>
              </a:rPr>
              <a:t>fermion</a:t>
            </a:r>
            <a:r>
              <a:rPr lang="en-GB" sz="1200" dirty="0" smtClean="0">
                <a:solidFill>
                  <a:schemeClr val="bg1">
                    <a:lumMod val="85000"/>
                  </a:schemeClr>
                </a:solidFill>
              </a:rPr>
              <a:t> coupling has vector and axial-vector components </a:t>
            </a:r>
            <a:r>
              <a:rPr lang="en-US" sz="1200" dirty="0" err="1" smtClean="0">
                <a:solidFill>
                  <a:schemeClr val="bg1">
                    <a:lumMod val="85000"/>
                  </a:schemeClr>
                </a:solidFill>
                <a:sym typeface="Wingdings"/>
              </a:rPr>
              <a:t></a:t>
            </a:r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  <a:sym typeface="Wingdings"/>
              </a:rPr>
              <a:t> parity violation </a:t>
            </a:r>
            <a:r>
              <a:rPr lang="en-GB" sz="12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GB" sz="12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086600" y="4912458"/>
            <a:ext cx="228600" cy="152399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Radiative Corrections</a:t>
            </a:r>
            <a:endParaRPr lang="en-US" sz="4000" b="1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3731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3058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Modifications to propagators and vertices</a:t>
            </a:r>
          </a:p>
        </p:txBody>
      </p:sp>
      <p:sp>
        <p:nvSpPr>
          <p:cNvPr id="73733" name="Text Box 4"/>
          <p:cNvSpPr txBox="1">
            <a:spLocks noChangeArrowheads="1"/>
          </p:cNvSpPr>
          <p:nvPr/>
        </p:nvSpPr>
        <p:spPr bwMode="auto">
          <a:xfrm>
            <a:off x="304800" y="1828800"/>
            <a:ext cx="8839200" cy="215661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Parametrisation of radiative corrections: “electroweak form-factors” (</a:t>
            </a:r>
            <a:r>
              <a:rPr lang="en-US" sz="2000" dirty="0" err="1" smtClean="0">
                <a:solidFill>
                  <a:srgbClr val="FF0000"/>
                </a:solidFill>
                <a:latin typeface="Symbol" charset="2"/>
                <a:ea typeface="Arial" charset="0"/>
                <a:cs typeface="Symbol" charset="2"/>
              </a:rPr>
              <a:t>r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Symbol" charset="2"/>
                <a:ea typeface="Arial" charset="0"/>
                <a:cs typeface="Symbol" charset="2"/>
              </a:rPr>
              <a:t>k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, </a:t>
            </a:r>
            <a:r>
              <a:rPr lang="en-US" sz="2000" dirty="0" smtClean="0">
                <a:solidFill>
                  <a:srgbClr val="FF0000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en-US" sz="2000" dirty="0" smtClean="0">
                <a:solidFill>
                  <a:srgbClr val="FF0000"/>
                </a:solidFill>
                <a:latin typeface="Arial"/>
                <a:ea typeface="Arial" charset="0"/>
                <a:cs typeface="Arial"/>
              </a:rPr>
              <a:t>r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)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2C2C2C"/>
                </a:solidFill>
              </a:rPr>
              <a:t>Modified couplings at the Z-pole (“effective”)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	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US" sz="1200" dirty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US" sz="2000" dirty="0" smtClean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2C2C2C"/>
                </a:solidFill>
              </a:rPr>
              <a:t>Modified </a:t>
            </a:r>
            <a:r>
              <a:rPr lang="en-US" sz="1600" i="1" dirty="0" smtClean="0">
                <a:solidFill>
                  <a:srgbClr val="2C2C2C"/>
                </a:solidFill>
              </a:rPr>
              <a:t>W</a:t>
            </a:r>
            <a:r>
              <a:rPr lang="en-US" sz="1600" dirty="0" smtClean="0">
                <a:solidFill>
                  <a:srgbClr val="2C2C2C"/>
                </a:solidFill>
              </a:rPr>
              <a:t> mass: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</a:p>
        </p:txBody>
      </p:sp>
      <p:graphicFrame>
        <p:nvGraphicFramePr>
          <p:cNvPr id="21" name="Object 9"/>
          <p:cNvGraphicFramePr>
            <a:graphicFrameLocks noChangeAspect="1"/>
          </p:cNvGraphicFramePr>
          <p:nvPr/>
        </p:nvGraphicFramePr>
        <p:xfrm>
          <a:off x="737302" y="2603500"/>
          <a:ext cx="6948488" cy="831850"/>
        </p:xfrm>
        <a:graphic>
          <a:graphicData uri="http://schemas.openxmlformats.org/presentationml/2006/ole">
            <p:oleObj spid="_x0000_s232450" name="Equation" r:id="rId3" imgW="5295900" imgH="635000" progId="Equation.DSMT4">
              <p:embed/>
            </p:oleObj>
          </a:graphicData>
        </a:graphic>
      </p:graphicFrame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2499245" y="3387607"/>
          <a:ext cx="2891151" cy="891410"/>
        </p:xfrm>
        <a:graphic>
          <a:graphicData uri="http://schemas.openxmlformats.org/presentationml/2006/ole">
            <p:oleObj spid="_x0000_s232452" name="Equation" r:id="rId4" imgW="2222500" imgH="685800" progId="Equation.DSMT4">
              <p:embed/>
            </p:oleObj>
          </a:graphicData>
        </a:graphic>
      </p:graphicFrame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304800" y="4443442"/>
            <a:ext cx="81534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Radiative corrections are important !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Example: 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considering the 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tree-level electroweak unification 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relation, </a:t>
            </a:r>
            <a:r>
              <a:rPr lang="en-US" sz="16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ie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, </a:t>
            </a:r>
            <a:r>
              <a:rPr lang="en-US" sz="1600" dirty="0" smtClean="0">
                <a:solidFill>
                  <a:srgbClr val="FF0000"/>
                </a:solidFill>
                <a:latin typeface="Symbol" charset="2"/>
                <a:ea typeface="Arial" charset="0"/>
                <a:cs typeface="Symbol" charset="2"/>
              </a:rPr>
              <a:t>D</a:t>
            </a:r>
            <a:r>
              <a:rPr lang="en-US" sz="1600" dirty="0" smtClean="0">
                <a:solidFill>
                  <a:srgbClr val="FF0000"/>
                </a:solidFill>
                <a:latin typeface="Arial"/>
                <a:ea typeface="Arial" charset="0"/>
                <a:cs typeface="Arial"/>
              </a:rPr>
              <a:t>r = 0</a:t>
            </a:r>
            <a:endParaRPr lang="en-US" sz="1600" dirty="0" smtClean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predicts: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	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M</a:t>
            </a:r>
            <a:r>
              <a:rPr lang="en-US" sz="1600" i="1" baseline="-250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W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 = (79.964 ± 0.005) GeV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	Exp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: 	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M</a:t>
            </a:r>
            <a:r>
              <a:rPr lang="en-US" sz="1600" i="1" baseline="-250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W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 = (80.399 ± 0.023) GeV 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	</a:t>
            </a:r>
            <a:r>
              <a:rPr lang="en-US" sz="1600" dirty="0" err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</a:t>
            </a:r>
            <a:r>
              <a:rPr lang="en-US" sz="16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19</a:t>
            </a:r>
            <a:r>
              <a:rPr lang="en-US" sz="10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s</a:t>
            </a:r>
            <a:r>
              <a:rPr lang="en-US" sz="16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discrepancy !</a:t>
            </a:r>
            <a:r>
              <a:rPr lang="en-US" sz="1600" dirty="0" smtClean="0">
                <a:solidFill>
                  <a:srgbClr val="FF0000"/>
                </a:solidFill>
                <a:ea typeface="Times New Roman" charset="0"/>
                <a:cs typeface="Times New Roman" charset="0"/>
              </a:rPr>
              <a:t>	</a:t>
            </a:r>
            <a:endParaRPr lang="en-US" sz="1600" dirty="0">
              <a:solidFill>
                <a:srgbClr val="FF0000"/>
              </a:solidFill>
              <a:ea typeface="Times New Roman" charset="0"/>
              <a:cs typeface="Times New Roman" charset="0"/>
            </a:endParaRPr>
          </a:p>
        </p:txBody>
      </p:sp>
      <p:cxnSp>
        <p:nvCxnSpPr>
          <p:cNvPr id="10" name="Curved Connector 9"/>
          <p:cNvCxnSpPr>
            <a:stCxn id="11" idx="0"/>
          </p:cNvCxnSpPr>
          <p:nvPr/>
        </p:nvCxnSpPr>
        <p:spPr>
          <a:xfrm rot="16200000" flipV="1">
            <a:off x="5811472" y="3523029"/>
            <a:ext cx="1060125" cy="1718733"/>
          </a:xfrm>
          <a:prstGeom prst="curvedConnector2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Theoretical Input</a:t>
            </a:r>
          </a:p>
        </p:txBody>
      </p:sp>
      <p:sp>
        <p:nvSpPr>
          <p:cNvPr id="73731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57885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Important consequence of radiative corrections: </a:t>
            </a:r>
            <a:r>
              <a:rPr lang="en-US" sz="200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all other SM parameters enter the calculations</a:t>
            </a:r>
            <a:r>
              <a:rPr lang="en-US" sz="20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US" sz="1600" dirty="0" smtClean="0">
                <a:solidFill>
                  <a:srgbClr val="18579B"/>
                </a:solidFill>
                <a:ea typeface="Arial" charset="0"/>
                <a:cs typeface="Arial" charset="0"/>
              </a:rPr>
              <a:t>(some with negligible contributions)</a:t>
            </a:r>
            <a:endParaRPr lang="en-US" sz="2000" dirty="0" smtClean="0">
              <a:solidFill>
                <a:srgbClr val="18579B"/>
              </a:solidFill>
              <a:ea typeface="Arial" charset="0"/>
              <a:cs typeface="Arial" charset="0"/>
            </a:endParaRPr>
          </a:p>
        </p:txBody>
      </p:sp>
      <p:sp>
        <p:nvSpPr>
          <p:cNvPr id="73733" name="Text Box 4"/>
          <p:cNvSpPr txBox="1">
            <a:spLocks noChangeArrowheads="1"/>
          </p:cNvSpPr>
          <p:nvPr/>
        </p:nvSpPr>
        <p:spPr bwMode="auto">
          <a:xfrm>
            <a:off x="304800" y="2133600"/>
            <a:ext cx="8610600" cy="114095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State-of-the art calculations, in particular: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W</a:t>
            </a:r>
            <a:r>
              <a:rPr lang="en-US" sz="1600" baseline="-250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and </a:t>
            </a:r>
            <a:r>
              <a:rPr lang="en-US" sz="16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sin</a:t>
            </a:r>
            <a:r>
              <a:rPr lang="en-US" sz="1600" baseline="300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2</a:t>
            </a:r>
            <a:r>
              <a:rPr lang="en-US" sz="1600" dirty="0">
                <a:solidFill>
                  <a:srgbClr val="CC0000"/>
                </a:solidFill>
                <a:ea typeface="Times New Roman" charset="0"/>
                <a:cs typeface="Times New Roman" charset="0"/>
                <a:sym typeface="Symbol" charset="2"/>
              </a:rPr>
              <a:t></a:t>
            </a:r>
            <a:r>
              <a:rPr lang="en-US" sz="1600" i="1" baseline="300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f</a:t>
            </a:r>
            <a:r>
              <a:rPr lang="en-US" sz="1600" baseline="-250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eff 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: full two-loop + leading beyond-two-loop form factor corrections 	</a:t>
            </a:r>
            <a:endParaRPr lang="en-US" sz="1600" dirty="0" smtClean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CC0000"/>
                </a:solidFill>
                <a:ea typeface="Times New Roman" charset="0"/>
                <a:cs typeface="Times New Roman" charset="0"/>
              </a:rPr>
              <a:t>QCD r</a:t>
            </a:r>
            <a:r>
              <a:rPr lang="en-US" sz="1600" dirty="0" smtClean="0">
                <a:solidFill>
                  <a:srgbClr val="CC0000"/>
                </a:solidFill>
                <a:ea typeface="Times New Roman" charset="0"/>
                <a:cs typeface="Times New Roman" charset="0"/>
              </a:rPr>
              <a:t>adiator </a:t>
            </a:r>
            <a:r>
              <a:rPr lang="en-US" sz="1600" dirty="0">
                <a:solidFill>
                  <a:srgbClr val="CC0000"/>
                </a:solidFill>
                <a:ea typeface="Times New Roman" charset="0"/>
                <a:cs typeface="Times New Roman" charset="0"/>
              </a:rPr>
              <a:t>functions</a:t>
            </a:r>
            <a:r>
              <a:rPr lang="en-US" sz="16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: </a:t>
            </a:r>
            <a:r>
              <a:rPr lang="en-US" sz="1600" dirty="0" smtClean="0">
                <a:solidFill>
                  <a:srgbClr val="000000"/>
                </a:solidFill>
                <a:ea typeface="Times New Roman" charset="0"/>
                <a:cs typeface="Times New Roman" charset="0"/>
              </a:rPr>
              <a:t>3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NLO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prediction of </a:t>
            </a:r>
            <a:r>
              <a:rPr lang="en-US" sz="1600" i="1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=0 cross section (dependence on </a:t>
            </a:r>
            <a:r>
              <a:rPr lang="en-US" sz="1600" dirty="0" err="1" smtClean="0">
                <a:solidFill>
                  <a:srgbClr val="404040"/>
                </a:solidFill>
                <a:latin typeface="Symbol" charset="2"/>
                <a:ea typeface="Times New Roman" charset="0"/>
                <a:cs typeface="Symbol" charset="2"/>
              </a:rPr>
              <a:t>a</a:t>
            </a:r>
            <a:r>
              <a:rPr lang="en-US" sz="1600" i="1" baseline="-25000" dirty="0" err="1" smtClean="0">
                <a:solidFill>
                  <a:srgbClr val="404040"/>
                </a:solidFill>
                <a:latin typeface="Arial"/>
                <a:ea typeface="Times New Roman" charset="0"/>
                <a:cs typeface="Arial"/>
              </a:rPr>
              <a:t>S</a:t>
            </a:r>
            <a:r>
              <a:rPr lang="en-US" sz="1600" dirty="0" smtClean="0">
                <a:solidFill>
                  <a:srgbClr val="404040"/>
                </a:solidFill>
                <a:latin typeface="Arial"/>
                <a:ea typeface="Times New Roman" charset="0"/>
                <a:cs typeface="Arial"/>
              </a:rPr>
              <a:t>)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: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3907368"/>
            <a:ext cx="9144000" cy="2415645"/>
            <a:chOff x="0" y="3907368"/>
            <a:chExt cx="9144000" cy="2415645"/>
          </a:xfrm>
        </p:grpSpPr>
        <p:sp>
          <p:nvSpPr>
            <p:cNvPr id="73734" name="Rectangle 9"/>
            <p:cNvSpPr>
              <a:spLocks noChangeArrowheads="1"/>
            </p:cNvSpPr>
            <p:nvPr/>
          </p:nvSpPr>
          <p:spPr bwMode="auto">
            <a:xfrm>
              <a:off x="304800" y="4397375"/>
              <a:ext cx="5192712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600"/>
                </a:spcBef>
                <a:buSzPct val="75000"/>
                <a:tabLst>
                  <a:tab pos="1255713" algn="l"/>
                  <a:tab pos="2170113" algn="l"/>
                  <a:tab pos="3084513" algn="l"/>
                  <a:tab pos="3998913" algn="l"/>
                  <a:tab pos="4913313" algn="l"/>
                  <a:tab pos="5827713" algn="l"/>
                  <a:tab pos="6742113" algn="l"/>
                  <a:tab pos="7656513" algn="l"/>
                  <a:tab pos="8570913" algn="l"/>
                  <a:tab pos="9485313" algn="l"/>
                  <a:tab pos="10399713" algn="l"/>
                </a:tabLst>
              </a:pPr>
              <a:r>
                <a:rPr lang="en-US" sz="2000" dirty="0">
                  <a:solidFill>
                    <a:srgbClr val="18579B"/>
                  </a:solidFill>
                  <a:ea typeface="Arial" charset="0"/>
                  <a:cs typeface="Arial" charset="0"/>
                </a:rPr>
                <a:t>Logarithmic </a:t>
              </a: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Higgs-mass </a:t>
              </a:r>
              <a:r>
                <a:rPr lang="en-US" sz="2000" dirty="0">
                  <a:solidFill>
                    <a:srgbClr val="18579B"/>
                  </a:solidFill>
                  <a:ea typeface="Arial" charset="0"/>
                  <a:cs typeface="Arial" charset="0"/>
                </a:rPr>
                <a:t>dependence</a:t>
              </a:r>
              <a:r>
                <a:rPr lang="en-US" sz="2000" dirty="0" smtClean="0">
                  <a:solidFill>
                    <a:srgbClr val="18579B"/>
                  </a:solidFill>
                  <a:ea typeface="Arial" charset="0"/>
                  <a:cs typeface="Arial" charset="0"/>
                </a:rPr>
                <a:t> through </a:t>
              </a:r>
              <a:r>
                <a:rPr lang="en-US" sz="2000" dirty="0">
                  <a:solidFill>
                    <a:srgbClr val="18579B"/>
                  </a:solidFill>
                  <a:ea typeface="Arial" charset="0"/>
                  <a:cs typeface="Arial" charset="0"/>
                </a:rPr>
                <a:t>virtual corrections, </a:t>
              </a:r>
              <a:r>
                <a:rPr lang="en-US" sz="2000" i="1" dirty="0">
                  <a:solidFill>
                    <a:srgbClr val="18579B"/>
                  </a:solidFill>
                  <a:ea typeface="Arial" charset="0"/>
                  <a:cs typeface="Arial" charset="0"/>
                </a:rPr>
                <a:t>e.g.</a:t>
              </a:r>
              <a:r>
                <a:rPr lang="en-US" sz="2000" dirty="0">
                  <a:solidFill>
                    <a:srgbClr val="18579B"/>
                  </a:solidFill>
                  <a:ea typeface="Arial" charset="0"/>
                  <a:cs typeface="Arial" charset="0"/>
                </a:rPr>
                <a:t> :</a:t>
              </a:r>
            </a:p>
          </p:txBody>
        </p:sp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105400" y="3907368"/>
              <a:ext cx="2808288" cy="153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>
                <a:srgbClr val="000000">
                  <a:alpha val="8000"/>
                </a:srgbClr>
              </a:outerShdw>
            </a:effectLst>
          </p:spPr>
        </p:pic>
        <p:grpSp>
          <p:nvGrpSpPr>
            <p:cNvPr id="2" name="Group 14"/>
            <p:cNvGrpSpPr>
              <a:grpSpLocks/>
            </p:cNvGrpSpPr>
            <p:nvPr/>
          </p:nvGrpSpPr>
          <p:grpSpPr bwMode="auto">
            <a:xfrm>
              <a:off x="0" y="5522913"/>
              <a:ext cx="9144000" cy="800100"/>
              <a:chOff x="0" y="3499"/>
              <a:chExt cx="5760" cy="504"/>
            </a:xfrm>
            <a:effectLst>
              <a:outerShdw blurRad="165100" dist="38100" dir="2700000">
                <a:srgbClr val="000000">
                  <a:alpha val="16000"/>
                </a:srgbClr>
              </a:outerShdw>
            </a:effectLst>
          </p:grpSpPr>
          <p:sp>
            <p:nvSpPr>
              <p:cNvPr id="14" name="Rectangle 15"/>
              <p:cNvSpPr>
                <a:spLocks noChangeArrowheads="1"/>
              </p:cNvSpPr>
              <p:nvPr/>
            </p:nvSpPr>
            <p:spPr bwMode="auto">
              <a:xfrm>
                <a:off x="0" y="3521"/>
                <a:ext cx="5760" cy="482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endParaRPr lang="en-GB"/>
              </a:p>
            </p:txBody>
          </p:sp>
          <p:pic>
            <p:nvPicPr>
              <p:cNvPr id="15" name="Picture 16"/>
              <p:cNvPicPr>
                <a:picLocks noChangeAspect="1" noChangeArrowheads="1"/>
              </p:cNvPicPr>
              <p:nvPr/>
            </p:nvPicPr>
            <p:blipFill>
              <a:blip r:embed="rId4"/>
              <a:srcRect t="5566" b="5566"/>
              <a:stretch>
                <a:fillRect/>
              </a:stretch>
            </p:blipFill>
            <p:spPr bwMode="auto">
              <a:xfrm>
                <a:off x="583" y="3549"/>
                <a:ext cx="4678" cy="418"/>
              </a:xfrm>
              <a:prstGeom prst="rect">
                <a:avLst/>
              </a:prstGeom>
              <a:noFill/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</p:pic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2005" y="3499"/>
                <a:ext cx="224" cy="195"/>
              </a:xfrm>
              <a:prstGeom prst="rect">
                <a:avLst/>
              </a:prstGeom>
              <a:noFill/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sz="1400" b="1" i="1" dirty="0">
                    <a:solidFill>
                      <a:srgbClr val="FF0000"/>
                    </a:solidFill>
                  </a:rPr>
                  <a:t>H</a:t>
                </a:r>
              </a:p>
            </p:txBody>
          </p:sp>
          <p:sp>
            <p:nvSpPr>
              <p:cNvPr id="17" name="Rectangle 18"/>
              <p:cNvSpPr>
                <a:spLocks noChangeArrowheads="1"/>
              </p:cNvSpPr>
              <p:nvPr/>
            </p:nvSpPr>
            <p:spPr bwMode="auto">
              <a:xfrm>
                <a:off x="878" y="3544"/>
                <a:ext cx="329" cy="112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 anchor="ctr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8" name="Text Box 19"/>
              <p:cNvSpPr txBox="1">
                <a:spLocks noChangeArrowheads="1"/>
              </p:cNvSpPr>
              <p:nvPr/>
            </p:nvSpPr>
            <p:spPr bwMode="auto">
              <a:xfrm>
                <a:off x="924" y="3499"/>
                <a:ext cx="224" cy="195"/>
              </a:xfrm>
              <a:prstGeom prst="rect">
                <a:avLst/>
              </a:prstGeom>
              <a:noFill/>
              <a:ln w="31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>
                  <a:defRPr/>
                </a:pPr>
                <a:r>
                  <a:rPr lang="en-GB" sz="1400" b="1" i="1" dirty="0">
                    <a:solidFill>
                      <a:srgbClr val="FF0000"/>
                    </a:solidFill>
                  </a:rPr>
                  <a:t>H</a:t>
                </a:r>
              </a:p>
            </p:txBody>
          </p:sp>
        </p:grpSp>
        <p:pic>
          <p:nvPicPr>
            <p:cNvPr id="19" name="Picture 8" descr="peter_higgs"/>
            <p:cNvPicPr>
              <a:picLocks noChangeArrowheads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lum bright="20000"/>
            </a:blip>
            <a:srcRect/>
            <a:stretch>
              <a:fillRect/>
            </a:stretch>
          </p:blipFill>
          <p:spPr bwMode="auto">
            <a:xfrm>
              <a:off x="8337550" y="5613936"/>
              <a:ext cx="546100" cy="666750"/>
            </a:xfrm>
            <a:prstGeom prst="rect">
              <a:avLst/>
            </a:prstGeom>
            <a:noFill/>
            <a:ln w="635" cap="flat" cmpd="sng" algn="ctr">
              <a:solidFill>
                <a:schemeClr val="accent6">
                  <a:lumMod val="20000"/>
                  <a:lumOff val="8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</p:spPr>
        </p:pic>
        <p:sp>
          <p:nvSpPr>
            <p:cNvPr id="73740" name="Text Box 17"/>
            <p:cNvSpPr txBox="1">
              <a:spLocks noChangeArrowheads="1"/>
            </p:cNvSpPr>
            <p:nvPr/>
          </p:nvSpPr>
          <p:spPr bwMode="auto">
            <a:xfrm>
              <a:off x="6403975" y="4982630"/>
              <a:ext cx="354937" cy="262701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</p:spPr>
          <p:txBody>
            <a:bodyPr wrap="none" lIns="90000" tIns="0" rIns="90000" bIns="46800">
              <a:prstTxWarp prst="textNoShape">
                <a:avLst/>
              </a:prstTxWarp>
              <a:spAutoFit/>
            </a:bodyPr>
            <a:lstStyle/>
            <a:p>
              <a:r>
                <a:rPr lang="en-GB" sz="1400" b="1" i="1" dirty="0">
                  <a:solidFill>
                    <a:srgbClr val="FF0000"/>
                  </a:solidFill>
                </a:rPr>
                <a:t>H</a:t>
              </a:r>
            </a:p>
          </p:txBody>
        </p:sp>
      </p:grpSp>
      <p:graphicFrame>
        <p:nvGraphicFramePr>
          <p:cNvPr id="247810" name="Object 2"/>
          <p:cNvGraphicFramePr>
            <a:graphicFrameLocks noChangeAspect="1"/>
          </p:cNvGraphicFramePr>
          <p:nvPr/>
        </p:nvGraphicFramePr>
        <p:xfrm>
          <a:off x="762000" y="3352800"/>
          <a:ext cx="3633787" cy="708881"/>
        </p:xfrm>
        <a:graphic>
          <a:graphicData uri="http://schemas.openxmlformats.org/presentationml/2006/ole">
            <p:oleObj spid="_x0000_s247810" name="Equation" r:id="rId6" imgW="2476500" imgH="482600" progId="Equation.DSMT4">
              <p:embed/>
            </p:oleObj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4"/>
          <p:cNvSpPr txBox="1">
            <a:spLocks noChangeArrowheads="1"/>
          </p:cNvSpPr>
          <p:nvPr/>
        </p:nvSpPr>
        <p:spPr bwMode="auto">
          <a:xfrm>
            <a:off x="304800" y="1295400"/>
            <a:ext cx="8610600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Experimental results:</a:t>
            </a:r>
            <a:endParaRPr lang="en-US" sz="200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</a:rPr>
              <a:t>-pole observables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: LEP/SLD results (corrected for ISR/FSR QED effects) </a:t>
            </a:r>
          </a:p>
          <a:p>
            <a:pPr marL="355600" lvl="1" indent="-269875">
              <a:spcBef>
                <a:spcPct val="3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	[ADLO+SLD, Phys. Rept. 427, 257 (2006)]</a:t>
            </a:r>
            <a:endParaRPr lang="en-US" sz="14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W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 and 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Symbol" charset="2"/>
              </a:rPr>
              <a:t>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W 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: LEP + Tevatron (incl. Moriond-09 result from D0)</a:t>
            </a:r>
          </a:p>
          <a:p>
            <a:pPr marL="355600" lvl="1" indent="-269875">
              <a:spcBef>
                <a:spcPct val="3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[ADLO, hep-ex/0612034] [D0 Conference Note 5893-CONF] [CDF, Phys Rev. D77, 112001 (2008)]                                      [CDF, Phys. Rev. Lett. 100, 071801 (2008)] [CDF+D0, Phys. Rev. D 70, 092008 (2004)]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t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: latest Tevatron average 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[arXiv:0903.2503]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c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</a:rPr>
              <a:t>, 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b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: world averages 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[PDG, J. Phys. G33,1 (2006)]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Symbol" charset="2"/>
              </a:rPr>
              <a:t></a:t>
            </a:r>
            <a:r>
              <a:rPr lang="en-US" sz="1600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had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FF000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</a:rPr>
              <a:t>)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: 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[K. Hagiwara et al., Phys. Lett. B649, 173 (2007)] + rescaling mechanism to account for 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  <a:sym typeface="Symbol" charset="2"/>
              </a:rPr>
              <a:t></a:t>
            </a:r>
            <a:r>
              <a:rPr lang="en-US" sz="1200" i="1" baseline="-25000">
                <a:solidFill>
                  <a:srgbClr val="404040"/>
                </a:solidFill>
                <a:ea typeface="Times New Roman" charset="0"/>
                <a:cs typeface="Times New Roman" charset="0"/>
              </a:rPr>
              <a:t>s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 dependency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</a:rPr>
              <a:t>Direct Higgs searches 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at LEP and Tevatron (incl. Moriond-09 Tevatron average)</a:t>
            </a:r>
          </a:p>
          <a:p>
            <a:pPr marL="355600" lvl="1" indent="-269875">
              <a:lnSpc>
                <a:spcPct val="60000"/>
              </a:lnSpc>
              <a:spcBef>
                <a:spcPct val="30000"/>
              </a:spcBef>
              <a:spcAft>
                <a:spcPts val="360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[ADLO: Phys. Lett. B565, 61 (2003)] [CDF+D0: arXiv:0903.4001]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Experimental Input</a:t>
            </a:r>
          </a:p>
        </p:txBody>
      </p:sp>
      <p:sp>
        <p:nvSpPr>
          <p:cNvPr id="75780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5781" name="Text Box 4"/>
          <p:cNvSpPr txBox="1">
            <a:spLocks noChangeArrowheads="1"/>
          </p:cNvSpPr>
          <p:nvPr/>
        </p:nvSpPr>
        <p:spPr bwMode="auto">
          <a:xfrm>
            <a:off x="304800" y="5008563"/>
            <a:ext cx="708660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18579B"/>
                </a:solidFill>
                <a:ea typeface="Arial" charset="0"/>
                <a:cs typeface="Arial" charset="0"/>
              </a:rPr>
              <a:t>Not considered: results on sin</a:t>
            </a:r>
            <a:r>
              <a:rPr lang="en-US" sz="1600" baseline="30000">
                <a:solidFill>
                  <a:srgbClr val="18579B"/>
                </a:solidFill>
                <a:ea typeface="Arial" charset="0"/>
                <a:cs typeface="Arial" charset="0"/>
              </a:rPr>
              <a:t>2</a:t>
            </a:r>
            <a:r>
              <a:rPr lang="en-US" sz="1600" i="1">
                <a:solidFill>
                  <a:srgbClr val="18579B"/>
                </a:solidFill>
                <a:ea typeface="Arial" charset="0"/>
                <a:cs typeface="Arial" charset="0"/>
              </a:rPr>
              <a:t>θ</a:t>
            </a:r>
            <a:r>
              <a:rPr lang="en-US" sz="1600" baseline="-25000">
                <a:solidFill>
                  <a:srgbClr val="18579B"/>
                </a:solidFill>
                <a:ea typeface="Arial" charset="0"/>
                <a:cs typeface="Arial" charset="0"/>
              </a:rPr>
              <a:t>eff</a:t>
            </a:r>
            <a:r>
              <a:rPr lang="en-US" sz="1600">
                <a:solidFill>
                  <a:srgbClr val="18579B"/>
                </a:solidFill>
                <a:ea typeface="Arial" charset="0"/>
                <a:cs typeface="Arial" charset="0"/>
              </a:rPr>
              <a:t> from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NuTeV; reason: unclear theoretical uncertainties from QCD effects                                                   (NLO corrections, nuclear effects of the bound nucleon PDFs)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APV, fixed target polarised Möller scattering; reason: present experimental accuracy too low 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Rectangle 39"/>
          <p:cNvSpPr/>
          <p:nvPr/>
        </p:nvSpPr>
        <p:spPr>
          <a:xfrm>
            <a:off x="0" y="4495800"/>
            <a:ext cx="9144000" cy="21336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6804" name="Rectangle 10"/>
          <p:cNvSpPr>
            <a:spLocks noChangeArrowheads="1"/>
          </p:cNvSpPr>
          <p:nvPr/>
        </p:nvSpPr>
        <p:spPr bwMode="auto">
          <a:xfrm>
            <a:off x="0" y="304800"/>
            <a:ext cx="9144000" cy="4032250"/>
          </a:xfrm>
          <a:prstGeom prst="rect">
            <a:avLst/>
          </a:prstGeom>
          <a:solidFill>
            <a:schemeClr val="bg1"/>
          </a:solidFill>
          <a:ln w="635">
            <a:solidFill>
              <a:srgbClr val="7F7F7F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6805" name="Text Box 4"/>
          <p:cNvSpPr txBox="1">
            <a:spLocks noChangeArrowheads="1"/>
          </p:cNvSpPr>
          <p:nvPr/>
        </p:nvSpPr>
        <p:spPr bwMode="auto">
          <a:xfrm rot="-5400000">
            <a:off x="-1331912" y="1957388"/>
            <a:ext cx="36020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5375275" algn="l"/>
              </a:tabLst>
            </a:pPr>
            <a:r>
              <a:rPr lang="en-GB" sz="3200">
                <a:solidFill>
                  <a:srgbClr val="000066"/>
                </a:solidFill>
              </a:rPr>
              <a:t>Experimental Input</a:t>
            </a:r>
          </a:p>
        </p:txBody>
      </p:sp>
      <p:sp>
        <p:nvSpPr>
          <p:cNvPr id="76806" name="Line 11"/>
          <p:cNvSpPr>
            <a:spLocks noChangeShapeType="1"/>
          </p:cNvSpPr>
          <p:nvPr/>
        </p:nvSpPr>
        <p:spPr bwMode="auto">
          <a:xfrm>
            <a:off x="4932363" y="592138"/>
            <a:ext cx="0" cy="3529012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76807" name="Picture 17" descr="2009_03_19_ShowFullFitTable.gif"/>
          <p:cNvPicPr>
            <a:picLocks noChangeAspect="1"/>
          </p:cNvPicPr>
          <p:nvPr/>
        </p:nvPicPr>
        <p:blipFill>
          <a:blip r:embed="rId3"/>
          <a:srcRect t="48994" r="56204" b="9163"/>
          <a:stretch>
            <a:fillRect/>
          </a:stretch>
        </p:blipFill>
        <p:spPr bwMode="auto">
          <a:xfrm>
            <a:off x="5381625" y="977900"/>
            <a:ext cx="32353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ounded Rectangle 18"/>
          <p:cNvSpPr/>
          <p:nvPr/>
        </p:nvSpPr>
        <p:spPr>
          <a:xfrm>
            <a:off x="5268913" y="2408238"/>
            <a:ext cx="3333750" cy="214312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276850" y="1358900"/>
            <a:ext cx="3333750" cy="214313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76810" name="Picture 22" descr="2009_03_19_ShowFullFitTable.gif"/>
          <p:cNvPicPr>
            <a:picLocks noChangeAspect="1"/>
          </p:cNvPicPr>
          <p:nvPr/>
        </p:nvPicPr>
        <p:blipFill>
          <a:blip r:embed="rId3"/>
          <a:srcRect r="56927" b="51773"/>
          <a:stretch>
            <a:fillRect/>
          </a:stretch>
        </p:blipFill>
        <p:spPr bwMode="auto">
          <a:xfrm>
            <a:off x="1219200" y="442913"/>
            <a:ext cx="32321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1" name="Picture 23" descr="2009_03_19_ShowFullFitTable.gif"/>
          <p:cNvPicPr>
            <a:picLocks noChangeAspect="1"/>
          </p:cNvPicPr>
          <p:nvPr/>
        </p:nvPicPr>
        <p:blipFill>
          <a:blip r:embed="rId3"/>
          <a:srcRect r="56927" b="92422"/>
          <a:stretch>
            <a:fillRect/>
          </a:stretch>
        </p:blipFill>
        <p:spPr bwMode="auto">
          <a:xfrm>
            <a:off x="5378450" y="444500"/>
            <a:ext cx="3232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ounded Rectangle 20"/>
          <p:cNvSpPr/>
          <p:nvPr/>
        </p:nvSpPr>
        <p:spPr>
          <a:xfrm>
            <a:off x="5276850" y="1020763"/>
            <a:ext cx="3333750" cy="215900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auto">
          <a:xfrm>
            <a:off x="4494213" y="1028700"/>
            <a:ext cx="1587" cy="1385888"/>
          </a:xfrm>
          <a:prstGeom prst="line">
            <a:avLst/>
          </a:prstGeom>
          <a:noFill/>
          <a:ln w="2159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 flipH="1">
            <a:off x="4572000" y="2265363"/>
            <a:ext cx="0" cy="682625"/>
          </a:xfrm>
          <a:prstGeom prst="line">
            <a:avLst/>
          </a:prstGeom>
          <a:noFill/>
          <a:ln w="2159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>
            <a:off x="4495800" y="2947988"/>
            <a:ext cx="0" cy="1173162"/>
          </a:xfrm>
          <a:prstGeom prst="line">
            <a:avLst/>
          </a:prstGeom>
          <a:noFill/>
          <a:ln w="2159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sp>
        <p:nvSpPr>
          <p:cNvPr id="28" name="Line 9"/>
          <p:cNvSpPr>
            <a:spLocks noChangeShapeType="1"/>
          </p:cNvSpPr>
          <p:nvPr/>
        </p:nvSpPr>
        <p:spPr bwMode="auto">
          <a:xfrm>
            <a:off x="4572000" y="3481388"/>
            <a:ext cx="0" cy="457200"/>
          </a:xfrm>
          <a:prstGeom prst="line">
            <a:avLst/>
          </a:prstGeom>
          <a:noFill/>
          <a:ln w="21590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sp>
        <p:nvSpPr>
          <p:cNvPr id="76817" name="Text Box 10"/>
          <p:cNvSpPr txBox="1">
            <a:spLocks noChangeArrowheads="1"/>
          </p:cNvSpPr>
          <p:nvPr/>
        </p:nvSpPr>
        <p:spPr bwMode="auto">
          <a:xfrm rot="-5400000">
            <a:off x="4365625" y="1244600"/>
            <a:ext cx="5222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3F8DE2"/>
                </a:solidFill>
              </a:rPr>
              <a:t>LEP</a:t>
            </a:r>
          </a:p>
        </p:txBody>
      </p:sp>
      <p:sp>
        <p:nvSpPr>
          <p:cNvPr id="76818" name="Text Box 11"/>
          <p:cNvSpPr txBox="1">
            <a:spLocks noChangeArrowheads="1"/>
          </p:cNvSpPr>
          <p:nvPr/>
        </p:nvSpPr>
        <p:spPr bwMode="auto">
          <a:xfrm rot="-5400000">
            <a:off x="4365625" y="3065463"/>
            <a:ext cx="522287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3F8DE2"/>
                </a:solidFill>
              </a:rPr>
              <a:t>LEP</a:t>
            </a:r>
          </a:p>
        </p:txBody>
      </p:sp>
      <p:sp>
        <p:nvSpPr>
          <p:cNvPr id="76819" name="Text Box 12"/>
          <p:cNvSpPr txBox="1">
            <a:spLocks noChangeArrowheads="1"/>
          </p:cNvSpPr>
          <p:nvPr/>
        </p:nvSpPr>
        <p:spPr bwMode="auto">
          <a:xfrm rot="-5400000">
            <a:off x="4434682" y="2401094"/>
            <a:ext cx="5334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5F8804"/>
                </a:solidFill>
              </a:rPr>
              <a:t>SLC</a:t>
            </a:r>
          </a:p>
        </p:txBody>
      </p:sp>
      <p:sp>
        <p:nvSpPr>
          <p:cNvPr id="76820" name="Text Box 13"/>
          <p:cNvSpPr txBox="1">
            <a:spLocks noChangeArrowheads="1"/>
          </p:cNvSpPr>
          <p:nvPr/>
        </p:nvSpPr>
        <p:spPr bwMode="auto">
          <a:xfrm rot="-5400000">
            <a:off x="4436269" y="3540919"/>
            <a:ext cx="5334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5F8804"/>
                </a:solidFill>
              </a:rPr>
              <a:t>SLC</a:t>
            </a:r>
          </a:p>
        </p:txBody>
      </p:sp>
      <p:sp>
        <p:nvSpPr>
          <p:cNvPr id="33" name="Line 6"/>
          <p:cNvSpPr>
            <a:spLocks noChangeShapeType="1"/>
          </p:cNvSpPr>
          <p:nvPr/>
        </p:nvSpPr>
        <p:spPr bwMode="auto">
          <a:xfrm>
            <a:off x="8763000" y="1028700"/>
            <a:ext cx="1588" cy="776288"/>
          </a:xfrm>
          <a:prstGeom prst="line">
            <a:avLst/>
          </a:prstGeom>
          <a:noFill/>
          <a:ln w="2159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sp>
        <p:nvSpPr>
          <p:cNvPr id="76822" name="Text Box 10"/>
          <p:cNvSpPr txBox="1">
            <a:spLocks noChangeArrowheads="1"/>
          </p:cNvSpPr>
          <p:nvPr/>
        </p:nvSpPr>
        <p:spPr bwMode="auto">
          <a:xfrm rot="-5400000">
            <a:off x="8181181" y="1248569"/>
            <a:ext cx="14255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3F8DE2"/>
                </a:solidFill>
              </a:rPr>
              <a:t>LEP &amp; </a:t>
            </a:r>
            <a:r>
              <a:rPr lang="en-US" sz="1400">
                <a:solidFill>
                  <a:srgbClr val="900000"/>
                </a:solidFill>
              </a:rPr>
              <a:t>Tevatron</a:t>
            </a:r>
          </a:p>
        </p:txBody>
      </p:sp>
      <p:sp>
        <p:nvSpPr>
          <p:cNvPr id="35" name="Line 6"/>
          <p:cNvSpPr>
            <a:spLocks noChangeShapeType="1"/>
          </p:cNvSpPr>
          <p:nvPr/>
        </p:nvSpPr>
        <p:spPr bwMode="auto">
          <a:xfrm>
            <a:off x="8686800" y="1028700"/>
            <a:ext cx="0" cy="776288"/>
          </a:xfrm>
          <a:prstGeom prst="line">
            <a:avLst/>
          </a:prstGeom>
          <a:noFill/>
          <a:ln w="2159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  <p:pic>
        <p:nvPicPr>
          <p:cNvPr id="76824" name="Picture 3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800600"/>
            <a:ext cx="7467600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25" name="TextBox 37"/>
          <p:cNvSpPr txBox="1">
            <a:spLocks noChangeArrowheads="1"/>
          </p:cNvSpPr>
          <p:nvPr/>
        </p:nvSpPr>
        <p:spPr bwMode="auto">
          <a:xfrm>
            <a:off x="609600" y="4572000"/>
            <a:ext cx="38449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404040"/>
                </a:solidFill>
              </a:rPr>
              <a:t>Correlation matrix for observables from </a:t>
            </a:r>
            <a:r>
              <a:rPr lang="en-GB" sz="1200" i="1">
                <a:solidFill>
                  <a:srgbClr val="404040"/>
                </a:solidFill>
              </a:rPr>
              <a:t>Z</a:t>
            </a:r>
            <a:r>
              <a:rPr lang="en-GB" sz="1200">
                <a:solidFill>
                  <a:srgbClr val="404040"/>
                </a:solidFill>
              </a:rPr>
              <a:t> lineshape fit</a:t>
            </a:r>
          </a:p>
        </p:txBody>
      </p:sp>
      <p:sp>
        <p:nvSpPr>
          <p:cNvPr id="76826" name="TextBox 38"/>
          <p:cNvSpPr txBox="1">
            <a:spLocks noChangeArrowheads="1"/>
          </p:cNvSpPr>
          <p:nvPr/>
        </p:nvSpPr>
        <p:spPr bwMode="auto">
          <a:xfrm>
            <a:off x="4713288" y="4572000"/>
            <a:ext cx="4102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200">
                <a:solidFill>
                  <a:srgbClr val="404040"/>
                </a:solidFill>
              </a:rPr>
              <a:t>Correlation matrix for heavy-flavour observables at </a:t>
            </a:r>
            <a:r>
              <a:rPr lang="en-GB" sz="1200" i="1">
                <a:solidFill>
                  <a:srgbClr val="404040"/>
                </a:solidFill>
              </a:rPr>
              <a:t>Z</a:t>
            </a:r>
            <a:r>
              <a:rPr lang="en-GB" sz="1200">
                <a:solidFill>
                  <a:srgbClr val="404040"/>
                </a:solidFill>
              </a:rPr>
              <a:t> pole</a:t>
            </a:r>
          </a:p>
        </p:txBody>
      </p:sp>
      <p:sp>
        <p:nvSpPr>
          <p:cNvPr id="76827" name="Text Box 10"/>
          <p:cNvSpPr txBox="1">
            <a:spLocks noChangeArrowheads="1"/>
          </p:cNvSpPr>
          <p:nvPr/>
        </p:nvSpPr>
        <p:spPr bwMode="auto">
          <a:xfrm rot="-5400000">
            <a:off x="8457406" y="2383632"/>
            <a:ext cx="8731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pPr marL="342900" indent="-342900"/>
            <a:r>
              <a:rPr lang="en-US" sz="1400">
                <a:solidFill>
                  <a:srgbClr val="900000"/>
                </a:solidFill>
              </a:rPr>
              <a:t>Tevatron</a:t>
            </a:r>
          </a:p>
        </p:txBody>
      </p:sp>
      <p:sp>
        <p:nvSpPr>
          <p:cNvPr id="41" name="Line 6"/>
          <p:cNvSpPr>
            <a:spLocks noChangeShapeType="1"/>
          </p:cNvSpPr>
          <p:nvPr/>
        </p:nvSpPr>
        <p:spPr bwMode="auto">
          <a:xfrm>
            <a:off x="8763000" y="2386013"/>
            <a:ext cx="1588" cy="260350"/>
          </a:xfrm>
          <a:prstGeom prst="line">
            <a:avLst/>
          </a:prstGeom>
          <a:noFill/>
          <a:ln w="2159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>
              <a:defRPr/>
            </a:pPr>
            <a:endParaRPr lang="en-GB" sz="160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bg>
      <p:bgPr>
        <a:gradFill rotWithShape="0">
          <a:gsLst>
            <a:gs pos="0">
              <a:srgbClr val="DDDDDD"/>
            </a:gs>
            <a:gs pos="100000">
              <a:srgbClr val="A8A8A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7827" name="Rectangle 6"/>
          <p:cNvSpPr>
            <a:spLocks noChangeArrowheads="1"/>
          </p:cNvSpPr>
          <p:nvPr/>
        </p:nvSpPr>
        <p:spPr bwMode="auto">
          <a:xfrm>
            <a:off x="152400" y="1524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US">
                <a:solidFill>
                  <a:srgbClr val="404040"/>
                </a:solidFill>
              </a:rPr>
              <a:t>2009 </a:t>
            </a:r>
            <a:r>
              <a:rPr lang="en-US" i="1">
                <a:solidFill>
                  <a:srgbClr val="404040"/>
                </a:solidFill>
              </a:rPr>
              <a:t>M</a:t>
            </a:r>
            <a:r>
              <a:rPr lang="en-US" i="1" baseline="-25000">
                <a:solidFill>
                  <a:srgbClr val="404040"/>
                </a:solidFill>
              </a:rPr>
              <a:t>W</a:t>
            </a:r>
            <a:r>
              <a:rPr lang="en-US">
                <a:solidFill>
                  <a:srgbClr val="404040"/>
                </a:solidFill>
              </a:rPr>
              <a:t> and </a:t>
            </a:r>
            <a:r>
              <a:rPr lang="en-US" i="1">
                <a:solidFill>
                  <a:srgbClr val="404040"/>
                </a:solidFill>
              </a:rPr>
              <a:t>m</a:t>
            </a:r>
            <a:r>
              <a:rPr lang="en-US" baseline="-25000">
                <a:solidFill>
                  <a:srgbClr val="404040"/>
                </a:solidFill>
              </a:rPr>
              <a:t>top</a:t>
            </a:r>
            <a:r>
              <a:rPr lang="en-US">
                <a:solidFill>
                  <a:srgbClr val="404040"/>
                </a:solidFill>
              </a:rPr>
              <a:t> averages</a:t>
            </a:r>
            <a:endParaRPr lang="en-GB">
              <a:solidFill>
                <a:srgbClr val="40404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21400"/>
            <a:ext cx="9144000" cy="1588"/>
          </a:xfrm>
          <a:prstGeom prst="line">
            <a:avLst/>
          </a:prstGeom>
          <a:ln w="64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-76200" y="744538"/>
            <a:ext cx="8875713" cy="5350368"/>
            <a:chOff x="-76200" y="744538"/>
            <a:chExt cx="8875713" cy="5350368"/>
          </a:xfrm>
          <a:effectLst>
            <a:reflection stA="50000" endPos="75000" dist="12700" dir="5400000" sy="-100000" algn="bl" rotWithShape="0"/>
          </a:effectLst>
        </p:grpSpPr>
        <p:sp>
          <p:nvSpPr>
            <p:cNvPr id="51" name="Rectangle 50"/>
            <p:cNvSpPr/>
            <p:nvPr/>
          </p:nvSpPr>
          <p:spPr>
            <a:xfrm>
              <a:off x="4800599" y="990600"/>
              <a:ext cx="3887403" cy="5101186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50" name="Picture 49" descr="T82F1"/>
            <p:cNvPicPr>
              <a:picLocks noChangeAspect="1" noChangeArrowheads="1"/>
            </p:cNvPicPr>
            <p:nvPr/>
          </p:nvPicPr>
          <p:blipFill>
            <a:blip r:embed="rId3"/>
            <a:srcRect l="618" t="395" r="890"/>
            <a:stretch>
              <a:fillRect/>
            </a:stretch>
          </p:blipFill>
          <p:spPr bwMode="auto">
            <a:xfrm>
              <a:off x="5084980" y="1076458"/>
              <a:ext cx="3297020" cy="4887300"/>
            </a:xfrm>
            <a:prstGeom prst="rect">
              <a:avLst/>
            </a:prstGeom>
            <a:noFill/>
          </p:spPr>
        </p:pic>
        <p:sp>
          <p:nvSpPr>
            <p:cNvPr id="54" name="Rectangle 53"/>
            <p:cNvSpPr/>
            <p:nvPr/>
          </p:nvSpPr>
          <p:spPr>
            <a:xfrm>
              <a:off x="533400" y="993720"/>
              <a:ext cx="3887403" cy="5101186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7830" name="Rectangle 15"/>
            <p:cNvSpPr>
              <a:spLocks noChangeArrowheads="1"/>
            </p:cNvSpPr>
            <p:nvPr/>
          </p:nvSpPr>
          <p:spPr bwMode="auto">
            <a:xfrm>
              <a:off x="6477000" y="744538"/>
              <a:ext cx="2322513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solidFill>
                    <a:srgbClr val="404040"/>
                  </a:solidFill>
                </a:rPr>
                <a:t>[CDF + D0, 3.6 fb</a:t>
              </a:r>
              <a:r>
                <a:rPr lang="en-US" sz="1000" baseline="30000">
                  <a:solidFill>
                    <a:srgbClr val="404040"/>
                  </a:solidFill>
                </a:rPr>
                <a:t>–1</a:t>
              </a:r>
              <a:r>
                <a:rPr lang="en-US" sz="1000">
                  <a:solidFill>
                    <a:srgbClr val="404040"/>
                  </a:solidFill>
                </a:rPr>
                <a:t>, arXiv:0903.2503</a:t>
              </a:r>
              <a:r>
                <a:rPr lang="en-GB" sz="1000">
                  <a:solidFill>
                    <a:srgbClr val="404040"/>
                  </a:solidFill>
                </a:rPr>
                <a:t>]</a:t>
              </a:r>
            </a:p>
          </p:txBody>
        </p:sp>
        <p:sp>
          <p:nvSpPr>
            <p:cNvPr id="77831" name="Rectangle 16"/>
            <p:cNvSpPr>
              <a:spLocks noChangeArrowheads="1"/>
            </p:cNvSpPr>
            <p:nvPr/>
          </p:nvSpPr>
          <p:spPr bwMode="auto">
            <a:xfrm>
              <a:off x="-76200" y="744538"/>
              <a:ext cx="457200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000" dirty="0">
                  <a:solidFill>
                    <a:srgbClr val="404040"/>
                  </a:solidFill>
                  <a:ea typeface="Times New Roman" charset="0"/>
                  <a:cs typeface="Times New Roman" charset="0"/>
                </a:rPr>
                <a:t>[Latest result: </a:t>
              </a:r>
              <a:r>
                <a:rPr lang="en-US" sz="1000" dirty="0" smtClean="0">
                  <a:solidFill>
                    <a:srgbClr val="404040"/>
                  </a:solidFill>
                  <a:ea typeface="Times New Roman" charset="0"/>
                  <a:cs typeface="Times New Roman" charset="0"/>
                </a:rPr>
                <a:t>D0, Phys.Rev.Lett.103:141801,2009] </a:t>
              </a:r>
              <a:endParaRPr lang="en-GB" sz="1600" dirty="0"/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rcRect l="15684" t="22567" r="7368" b="5257"/>
            <a:stretch>
              <a:fillRect/>
            </a:stretch>
          </p:blipFill>
          <p:spPr>
            <a:xfrm>
              <a:off x="578370" y="2602657"/>
              <a:ext cx="3775375" cy="3435505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184" y="1066799"/>
              <a:ext cx="1718216" cy="14760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38800" y="1076458"/>
              <a:ext cx="1476000" cy="14760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107" name="Rectangle 106"/>
          <p:cNvSpPr/>
          <p:nvPr/>
        </p:nvSpPr>
        <p:spPr>
          <a:xfrm>
            <a:off x="0" y="5562600"/>
            <a:ext cx="4724400" cy="1016000"/>
          </a:xfrm>
          <a:prstGeom prst="rect">
            <a:avLst/>
          </a:prstGeom>
          <a:solidFill>
            <a:schemeClr val="accent1">
              <a:lumMod val="50000"/>
              <a:alpha val="6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</a:rPr>
              <a:t>Event showing tracks of particles from the 1200 </a:t>
            </a:r>
            <a:r>
              <a:rPr lang="en-US" sz="1200" dirty="0" err="1">
                <a:solidFill>
                  <a:schemeClr val="bg1"/>
                </a:solidFill>
              </a:rPr>
              <a:t>litre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Gargamelle</a:t>
            </a:r>
            <a:r>
              <a:rPr lang="en-US" sz="1200" dirty="0">
                <a:solidFill>
                  <a:schemeClr val="bg1"/>
                </a:solidFill>
              </a:rPr>
              <a:t> bubble chamber that ran on the PS from 1970 to 1976 and on the SPS from 1976 to 1979. A neutrino passes close to a nucleon and reemerges as a neutrino. Such events are called neutral </a:t>
            </a:r>
            <a:r>
              <a:rPr lang="en-US" sz="1200" dirty="0" err="1">
                <a:solidFill>
                  <a:schemeClr val="bg1"/>
                </a:solidFill>
              </a:rPr>
              <a:t>curent</a:t>
            </a:r>
            <a:r>
              <a:rPr lang="en-US" sz="1200" dirty="0">
                <a:solidFill>
                  <a:schemeClr val="bg1"/>
                </a:solidFill>
              </a:rPr>
              <a:t>, as they are mediated by the </a:t>
            </a:r>
            <a:r>
              <a:rPr lang="en-US" sz="1200" i="1" dirty="0">
                <a:solidFill>
                  <a:schemeClr val="bg1"/>
                </a:solidFill>
              </a:rPr>
              <a:t>Z</a:t>
            </a:r>
            <a:r>
              <a:rPr lang="en-US" sz="1200" baseline="30000" dirty="0">
                <a:solidFill>
                  <a:schemeClr val="bg1"/>
                </a:solidFill>
              </a:rPr>
              <a:t>0</a:t>
            </a:r>
            <a:r>
              <a:rPr lang="en-US" sz="1200" dirty="0">
                <a:solidFill>
                  <a:schemeClr val="bg1"/>
                </a:solidFill>
              </a:rPr>
              <a:t> boson which has no electric charge.</a:t>
            </a:r>
            <a:endParaRPr lang="en-GB" sz="1200" dirty="0">
              <a:solidFill>
                <a:schemeClr val="bg1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964113" y="0"/>
            <a:ext cx="4191000" cy="3200400"/>
            <a:chOff x="304800" y="0"/>
            <a:chExt cx="4191000" cy="3200400"/>
          </a:xfrm>
        </p:grpSpPr>
        <p:sp>
          <p:nvSpPr>
            <p:cNvPr id="46" name="Rounded Rectangle 45"/>
            <p:cNvSpPr/>
            <p:nvPr/>
          </p:nvSpPr>
          <p:spPr>
            <a:xfrm>
              <a:off x="304800" y="0"/>
              <a:ext cx="4191000" cy="3200400"/>
            </a:xfrm>
            <a:prstGeom prst="roundRect">
              <a:avLst/>
            </a:prstGeom>
            <a:solidFill>
              <a:schemeClr val="accent1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aphicFrame>
          <p:nvGraphicFramePr>
            <p:cNvPr id="47" name="Object 2"/>
            <p:cNvGraphicFramePr>
              <a:graphicFrameLocks noChangeAspect="1"/>
            </p:cNvGraphicFramePr>
            <p:nvPr/>
          </p:nvGraphicFramePr>
          <p:xfrm>
            <a:off x="2540000" y="1524000"/>
            <a:ext cx="355600" cy="354069"/>
          </p:xfrm>
          <a:graphic>
            <a:graphicData uri="http://schemas.openxmlformats.org/presentationml/2006/ole">
              <p:oleObj spid="_x0000_s41998" name="Equation" r:id="rId5" imgW="203200" imgH="203200" progId="Equation.DSMT4">
                <p:embed/>
              </p:oleObj>
            </a:graphicData>
          </a:graphic>
        </p:graphicFrame>
        <p:sp>
          <p:nvSpPr>
            <p:cNvPr id="48" name="Freeform 23"/>
            <p:cNvSpPr>
              <a:spLocks/>
            </p:cNvSpPr>
            <p:nvPr/>
          </p:nvSpPr>
          <p:spPr bwMode="auto">
            <a:xfrm rot="5400000" flipH="1">
              <a:off x="1666875" y="1743075"/>
              <a:ext cx="1441450" cy="101600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mpd="sng">
              <a:solidFill>
                <a:schemeClr val="accent5">
                  <a:lumMod val="40000"/>
                  <a:lumOff val="6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9" name="Line 33"/>
            <p:cNvSpPr>
              <a:spLocks noChangeShapeType="1"/>
            </p:cNvSpPr>
            <p:nvPr/>
          </p:nvSpPr>
          <p:spPr bwMode="auto">
            <a:xfrm rot="20229415" flipH="1">
              <a:off x="2320924" y="833762"/>
              <a:ext cx="1152525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50" name="Object 3"/>
            <p:cNvGraphicFramePr>
              <a:graphicFrameLocks noChangeAspect="1"/>
            </p:cNvGraphicFramePr>
            <p:nvPr/>
          </p:nvGraphicFramePr>
          <p:xfrm>
            <a:off x="3505200" y="574633"/>
            <a:ext cx="220662" cy="263567"/>
          </p:xfrm>
          <a:graphic>
            <a:graphicData uri="http://schemas.openxmlformats.org/presentationml/2006/ole">
              <p:oleObj spid="_x0000_s41999" name="Equation" r:id="rId6" imgW="127000" imgH="152400" progId="Equation.DSMT4">
                <p:embed/>
              </p:oleObj>
            </a:graphicData>
          </a:graphic>
        </p:graphicFrame>
        <p:graphicFrame>
          <p:nvGraphicFramePr>
            <p:cNvPr id="51" name="Object 4"/>
            <p:cNvGraphicFramePr>
              <a:graphicFrameLocks noChangeAspect="1"/>
            </p:cNvGraphicFramePr>
            <p:nvPr/>
          </p:nvGraphicFramePr>
          <p:xfrm>
            <a:off x="3429000" y="2652674"/>
            <a:ext cx="220662" cy="242926"/>
          </p:xfrm>
          <a:graphic>
            <a:graphicData uri="http://schemas.openxmlformats.org/presentationml/2006/ole">
              <p:oleObj spid="_x0000_s42000" name="Equation" r:id="rId7" imgW="127000" imgH="139700" progId="Equation.DSMT4">
                <p:embed/>
              </p:oleObj>
            </a:graphicData>
          </a:graphic>
        </p:graphicFrame>
        <p:sp>
          <p:nvSpPr>
            <p:cNvPr id="52" name="Line 75"/>
            <p:cNvSpPr>
              <a:spLocks noChangeShapeType="1"/>
            </p:cNvSpPr>
            <p:nvPr/>
          </p:nvSpPr>
          <p:spPr bwMode="auto">
            <a:xfrm rot="1370585">
              <a:off x="2317751" y="2748088"/>
              <a:ext cx="1152525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3" name="Oval 12"/>
            <p:cNvSpPr>
              <a:spLocks noChangeAspect="1" noChangeArrowheads="1"/>
            </p:cNvSpPr>
            <p:nvPr/>
          </p:nvSpPr>
          <p:spPr bwMode="auto">
            <a:xfrm>
              <a:off x="2312987" y="1007458"/>
              <a:ext cx="98425" cy="100029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4" name="Text Box 152"/>
            <p:cNvSpPr txBox="1">
              <a:spLocks noChangeArrowheads="1"/>
            </p:cNvSpPr>
            <p:nvPr/>
          </p:nvSpPr>
          <p:spPr bwMode="auto">
            <a:xfrm>
              <a:off x="463066" y="39335"/>
              <a:ext cx="3862556" cy="40011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2000" dirty="0">
                  <a:solidFill>
                    <a:srgbClr val="C7FD6F"/>
                  </a:solidFill>
                  <a:ea typeface="Arial" charset="0"/>
                  <a:cs typeface="Arial" charset="0"/>
                </a:rPr>
                <a:t>Neutral</a:t>
              </a:r>
              <a:r>
                <a:rPr lang="en-US" sz="2000" dirty="0" smtClean="0">
                  <a:solidFill>
                    <a:srgbClr val="C7FD6F"/>
                  </a:solidFill>
                  <a:ea typeface="Arial" charset="0"/>
                  <a:cs typeface="Arial" charset="0"/>
                </a:rPr>
                <a:t>  current involving quarks</a:t>
              </a:r>
              <a:endParaRPr lang="fr-FR" sz="2000" dirty="0">
                <a:solidFill>
                  <a:srgbClr val="C7FD6F"/>
                </a:solidFill>
                <a:ea typeface="Arial" charset="0"/>
                <a:cs typeface="Arial" charset="0"/>
              </a:endParaRPr>
            </a:p>
          </p:txBody>
        </p:sp>
        <p:graphicFrame>
          <p:nvGraphicFramePr>
            <p:cNvPr id="55" name="Object 5"/>
            <p:cNvGraphicFramePr>
              <a:graphicFrameLocks noChangeAspect="1"/>
            </p:cNvGraphicFramePr>
            <p:nvPr/>
          </p:nvGraphicFramePr>
          <p:xfrm>
            <a:off x="998538" y="557002"/>
            <a:ext cx="220662" cy="263567"/>
          </p:xfrm>
          <a:graphic>
            <a:graphicData uri="http://schemas.openxmlformats.org/presentationml/2006/ole">
              <p:oleObj spid="_x0000_s42001" name="Equation" r:id="rId8" imgW="127000" imgH="152400" progId="Equation.DSMT4">
                <p:embed/>
              </p:oleObj>
            </a:graphicData>
          </a:graphic>
        </p:graphicFrame>
        <p:graphicFrame>
          <p:nvGraphicFramePr>
            <p:cNvPr id="56" name="Object 6"/>
            <p:cNvGraphicFramePr>
              <a:graphicFrameLocks noChangeAspect="1"/>
            </p:cNvGraphicFramePr>
            <p:nvPr/>
          </p:nvGraphicFramePr>
          <p:xfrm>
            <a:off x="1079403" y="2652674"/>
            <a:ext cx="220662" cy="242926"/>
          </p:xfrm>
          <a:graphic>
            <a:graphicData uri="http://schemas.openxmlformats.org/presentationml/2006/ole">
              <p:oleObj spid="_x0000_s42002" name="Equation" r:id="rId9" imgW="127000" imgH="139700" progId="Equation.DSMT4">
                <p:embed/>
              </p:oleObj>
            </a:graphicData>
          </a:graphic>
        </p:graphicFrame>
        <p:sp>
          <p:nvSpPr>
            <p:cNvPr id="57" name="Line 33"/>
            <p:cNvSpPr>
              <a:spLocks noChangeShapeType="1"/>
            </p:cNvSpPr>
            <p:nvPr/>
          </p:nvSpPr>
          <p:spPr bwMode="auto">
            <a:xfrm rot="1370585">
              <a:off x="1254870" y="840392"/>
              <a:ext cx="1152525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8" name="Line 75"/>
            <p:cNvSpPr>
              <a:spLocks noChangeShapeType="1"/>
            </p:cNvSpPr>
            <p:nvPr/>
          </p:nvSpPr>
          <p:spPr bwMode="auto">
            <a:xfrm rot="20229415" flipH="1">
              <a:off x="1254870" y="2748089"/>
              <a:ext cx="1152525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59" name="Oval 12"/>
            <p:cNvSpPr>
              <a:spLocks noChangeAspect="1" noChangeArrowheads="1"/>
            </p:cNvSpPr>
            <p:nvPr/>
          </p:nvSpPr>
          <p:spPr bwMode="auto">
            <a:xfrm>
              <a:off x="2318809" y="2482046"/>
              <a:ext cx="98425" cy="100029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pic>
        <p:nvPicPr>
          <p:cNvPr id="109" name="Picture 108"/>
          <p:cNvPicPr>
            <a:picLocks noChangeAspect="1"/>
          </p:cNvPicPr>
          <p:nvPr/>
        </p:nvPicPr>
        <p:blipFill>
          <a:blip r:embed="rId10">
            <a:duotone>
              <a:schemeClr val="accent6">
                <a:lumMod val="50000"/>
              </a:schemeClr>
              <a:srgbClr val="FFF1C1"/>
            </a:duotone>
          </a:blip>
          <a:srcRect l="736"/>
          <a:stretch>
            <a:fillRect/>
          </a:stretch>
        </p:blipFill>
        <p:spPr>
          <a:xfrm>
            <a:off x="4963583" y="0"/>
            <a:ext cx="4180417" cy="5410200"/>
          </a:xfrm>
          <a:prstGeom prst="rect">
            <a:avLst/>
          </a:prstGeom>
          <a:effectLst>
            <a:outerShdw blurRad="203200" dist="38100" dir="2700000">
              <a:srgbClr val="000000">
                <a:alpha val="53000"/>
              </a:srgbClr>
            </a:outerShdw>
          </a:effectLst>
        </p:spPr>
      </p:pic>
      <p:grpSp>
        <p:nvGrpSpPr>
          <p:cNvPr id="60" name="Group 59"/>
          <p:cNvGrpSpPr/>
          <p:nvPr/>
        </p:nvGrpSpPr>
        <p:grpSpPr>
          <a:xfrm>
            <a:off x="0" y="0"/>
            <a:ext cx="4191000" cy="3200400"/>
            <a:chOff x="304800" y="0"/>
            <a:chExt cx="4191000" cy="3200400"/>
          </a:xfrm>
        </p:grpSpPr>
        <p:sp>
          <p:nvSpPr>
            <p:cNvPr id="61" name="Rounded Rectangle 60"/>
            <p:cNvSpPr/>
            <p:nvPr/>
          </p:nvSpPr>
          <p:spPr>
            <a:xfrm>
              <a:off x="304800" y="0"/>
              <a:ext cx="4191000" cy="3200400"/>
            </a:xfrm>
            <a:prstGeom prst="roundRect">
              <a:avLst/>
            </a:prstGeom>
            <a:solidFill>
              <a:schemeClr val="accent6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aphicFrame>
          <p:nvGraphicFramePr>
            <p:cNvPr id="62" name="Object 2"/>
            <p:cNvGraphicFramePr>
              <a:graphicFrameLocks noChangeAspect="1"/>
            </p:cNvGraphicFramePr>
            <p:nvPr/>
          </p:nvGraphicFramePr>
          <p:xfrm>
            <a:off x="2540000" y="1524000"/>
            <a:ext cx="355600" cy="354069"/>
          </p:xfrm>
          <a:graphic>
            <a:graphicData uri="http://schemas.openxmlformats.org/presentationml/2006/ole">
              <p:oleObj spid="_x0000_s42003" name="Equation" r:id="rId11" imgW="203200" imgH="203200" progId="Equation.DSMT4">
                <p:embed/>
              </p:oleObj>
            </a:graphicData>
          </a:graphic>
        </p:graphicFrame>
        <p:sp>
          <p:nvSpPr>
            <p:cNvPr id="63" name="Freeform 23"/>
            <p:cNvSpPr>
              <a:spLocks/>
            </p:cNvSpPr>
            <p:nvPr/>
          </p:nvSpPr>
          <p:spPr bwMode="auto">
            <a:xfrm rot="5400000" flipH="1">
              <a:off x="1666875" y="1743075"/>
              <a:ext cx="1441450" cy="101600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mpd="sng">
              <a:solidFill>
                <a:schemeClr val="accent5">
                  <a:lumMod val="40000"/>
                  <a:lumOff val="6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4" name="Line 33"/>
            <p:cNvSpPr>
              <a:spLocks noChangeShapeType="1"/>
            </p:cNvSpPr>
            <p:nvPr/>
          </p:nvSpPr>
          <p:spPr bwMode="auto">
            <a:xfrm rot="20229415" flipH="1">
              <a:off x="2320924" y="833762"/>
              <a:ext cx="1152525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graphicFrame>
          <p:nvGraphicFramePr>
            <p:cNvPr id="65" name="Object 3"/>
            <p:cNvGraphicFramePr>
              <a:graphicFrameLocks noChangeAspect="1"/>
            </p:cNvGraphicFramePr>
            <p:nvPr/>
          </p:nvGraphicFramePr>
          <p:xfrm>
            <a:off x="3505200" y="574633"/>
            <a:ext cx="220662" cy="263567"/>
          </p:xfrm>
          <a:graphic>
            <a:graphicData uri="http://schemas.openxmlformats.org/presentationml/2006/ole">
              <p:oleObj spid="_x0000_s42004" name="Equation" r:id="rId12" imgW="127000" imgH="152400" progId="Equation.DSMT4">
                <p:embed/>
              </p:oleObj>
            </a:graphicData>
          </a:graphic>
        </p:graphicFrame>
        <p:graphicFrame>
          <p:nvGraphicFramePr>
            <p:cNvPr id="66" name="Object 4"/>
            <p:cNvGraphicFramePr>
              <a:graphicFrameLocks noChangeAspect="1"/>
            </p:cNvGraphicFramePr>
            <p:nvPr/>
          </p:nvGraphicFramePr>
          <p:xfrm>
            <a:off x="3429000" y="2652674"/>
            <a:ext cx="220662" cy="242926"/>
          </p:xfrm>
          <a:graphic>
            <a:graphicData uri="http://schemas.openxmlformats.org/presentationml/2006/ole">
              <p:oleObj spid="_x0000_s42005" name="Equation" r:id="rId13" imgW="127000" imgH="139700" progId="Equation.DSMT4">
                <p:embed/>
              </p:oleObj>
            </a:graphicData>
          </a:graphic>
        </p:graphicFrame>
        <p:sp>
          <p:nvSpPr>
            <p:cNvPr id="67" name="Line 75"/>
            <p:cNvSpPr>
              <a:spLocks noChangeShapeType="1"/>
            </p:cNvSpPr>
            <p:nvPr/>
          </p:nvSpPr>
          <p:spPr bwMode="auto">
            <a:xfrm rot="1370585">
              <a:off x="2317751" y="2748088"/>
              <a:ext cx="1152525" cy="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8" name="Oval 12"/>
            <p:cNvSpPr>
              <a:spLocks noChangeAspect="1" noChangeArrowheads="1"/>
            </p:cNvSpPr>
            <p:nvPr/>
          </p:nvSpPr>
          <p:spPr bwMode="auto">
            <a:xfrm>
              <a:off x="2312987" y="1007458"/>
              <a:ext cx="98425" cy="100029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69" name="Text Box 152"/>
            <p:cNvSpPr txBox="1">
              <a:spLocks noChangeArrowheads="1"/>
            </p:cNvSpPr>
            <p:nvPr/>
          </p:nvSpPr>
          <p:spPr bwMode="auto">
            <a:xfrm>
              <a:off x="434450" y="39335"/>
              <a:ext cx="3919788" cy="40011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342900" indent="-342900" algn="ctr">
                <a:spcBef>
                  <a:spcPct val="50000"/>
                </a:spcBef>
              </a:pPr>
              <a:r>
                <a:rPr lang="en-US" sz="2000" dirty="0">
                  <a:solidFill>
                    <a:srgbClr val="C7FD6F"/>
                  </a:solidFill>
                  <a:ea typeface="Arial" charset="0"/>
                  <a:cs typeface="Arial" charset="0"/>
                </a:rPr>
                <a:t>Neutral</a:t>
              </a:r>
              <a:r>
                <a:rPr lang="en-US" sz="2000" dirty="0" smtClean="0">
                  <a:solidFill>
                    <a:srgbClr val="C7FD6F"/>
                  </a:solidFill>
                  <a:ea typeface="Arial" charset="0"/>
                  <a:cs typeface="Arial" charset="0"/>
                </a:rPr>
                <a:t>  current involving leptons</a:t>
              </a:r>
              <a:endParaRPr lang="fr-FR" sz="2000" dirty="0">
                <a:solidFill>
                  <a:srgbClr val="C7FD6F"/>
                </a:solidFill>
                <a:ea typeface="Arial" charset="0"/>
                <a:cs typeface="Arial" charset="0"/>
              </a:endParaRPr>
            </a:p>
          </p:txBody>
        </p:sp>
        <p:graphicFrame>
          <p:nvGraphicFramePr>
            <p:cNvPr id="70" name="Object 5"/>
            <p:cNvGraphicFramePr>
              <a:graphicFrameLocks noChangeAspect="1"/>
            </p:cNvGraphicFramePr>
            <p:nvPr/>
          </p:nvGraphicFramePr>
          <p:xfrm>
            <a:off x="998538" y="557002"/>
            <a:ext cx="220662" cy="263567"/>
          </p:xfrm>
          <a:graphic>
            <a:graphicData uri="http://schemas.openxmlformats.org/presentationml/2006/ole">
              <p:oleObj spid="_x0000_s42006" name="Equation" r:id="rId14" imgW="127000" imgH="152400" progId="Equation.DSMT4">
                <p:embed/>
              </p:oleObj>
            </a:graphicData>
          </a:graphic>
        </p:graphicFrame>
        <p:graphicFrame>
          <p:nvGraphicFramePr>
            <p:cNvPr id="71" name="Object 6"/>
            <p:cNvGraphicFramePr>
              <a:graphicFrameLocks noChangeAspect="1"/>
            </p:cNvGraphicFramePr>
            <p:nvPr/>
          </p:nvGraphicFramePr>
          <p:xfrm>
            <a:off x="1079403" y="2652674"/>
            <a:ext cx="220662" cy="242926"/>
          </p:xfrm>
          <a:graphic>
            <a:graphicData uri="http://schemas.openxmlformats.org/presentationml/2006/ole">
              <p:oleObj spid="_x0000_s42007" name="Equation" r:id="rId15" imgW="127000" imgH="139700" progId="Equation.DSMT4">
                <p:embed/>
              </p:oleObj>
            </a:graphicData>
          </a:graphic>
        </p:graphicFrame>
        <p:sp>
          <p:nvSpPr>
            <p:cNvPr id="72" name="Line 33"/>
            <p:cNvSpPr>
              <a:spLocks noChangeShapeType="1"/>
            </p:cNvSpPr>
            <p:nvPr/>
          </p:nvSpPr>
          <p:spPr bwMode="auto">
            <a:xfrm rot="1370585">
              <a:off x="1254870" y="840392"/>
              <a:ext cx="1152525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73" name="Line 75"/>
            <p:cNvSpPr>
              <a:spLocks noChangeShapeType="1"/>
            </p:cNvSpPr>
            <p:nvPr/>
          </p:nvSpPr>
          <p:spPr bwMode="auto">
            <a:xfrm rot="20229415" flipH="1">
              <a:off x="1254870" y="2748089"/>
              <a:ext cx="1152525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  <p:sp>
          <p:nvSpPr>
            <p:cNvPr id="74" name="Oval 12"/>
            <p:cNvSpPr>
              <a:spLocks noChangeAspect="1" noChangeArrowheads="1"/>
            </p:cNvSpPr>
            <p:nvPr/>
          </p:nvSpPr>
          <p:spPr bwMode="auto">
            <a:xfrm>
              <a:off x="2318809" y="2482046"/>
              <a:ext cx="98425" cy="100029"/>
            </a:xfrm>
            <a:prstGeom prst="ellipse">
              <a:avLst/>
            </a:prstGeom>
            <a:solidFill>
              <a:srgbClr val="66CCFF"/>
            </a:solidFill>
            <a:ln w="3175">
              <a:solidFill>
                <a:srgbClr val="66CCFF"/>
              </a:solidFill>
              <a:round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GB"/>
            </a:p>
          </p:txBody>
        </p:sp>
      </p:grpSp>
      <p:sp>
        <p:nvSpPr>
          <p:cNvPr id="110" name="Rectangle 109"/>
          <p:cNvSpPr/>
          <p:nvPr/>
        </p:nvSpPr>
        <p:spPr>
          <a:xfrm>
            <a:off x="4964113" y="0"/>
            <a:ext cx="4179887" cy="830263"/>
          </a:xfrm>
          <a:prstGeom prst="rect">
            <a:avLst/>
          </a:prstGeom>
          <a:solidFill>
            <a:schemeClr val="accent6">
              <a:lumMod val="50000"/>
              <a:alpha val="6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schemeClr val="bg1"/>
                </a:solidFill>
              </a:rPr>
              <a:t>The first example of the leptonic neutral current. An incoming muon-antineutrino knocks an electron forwards, creating a characteristic electronic shower with electron-positron pairs.</a:t>
            </a:r>
            <a:endParaRPr lang="en-GB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Text Box 4"/>
          <p:cNvSpPr txBox="1">
            <a:spLocks noChangeArrowheads="1"/>
          </p:cNvSpPr>
          <p:nvPr/>
        </p:nvSpPr>
        <p:spPr bwMode="auto">
          <a:xfrm>
            <a:off x="228600" y="1295400"/>
            <a:ext cx="8610600" cy="1011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LEP: Higgs production via “Higgs-</a:t>
            </a:r>
            <a:r>
              <a:rPr lang="en-US" sz="2000" dirty="0" err="1">
                <a:solidFill>
                  <a:srgbClr val="18579B"/>
                </a:solidFill>
                <a:ea typeface="Arial" charset="0"/>
                <a:cs typeface="Arial" charset="0"/>
              </a:rPr>
              <a:t>Strahlung</a:t>
            </a: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”</a:t>
            </a:r>
            <a:endParaRPr lang="en-US" sz="2000" dirty="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 err="1">
                <a:solidFill>
                  <a:srgbClr val="FF0000"/>
                </a:solidFill>
                <a:ea typeface="Times New Roman" charset="0"/>
                <a:cs typeface="Times New Roman" charset="0"/>
              </a:rPr>
              <a:t>ee</a:t>
            </a:r>
            <a:r>
              <a:rPr lang="en-US" sz="1600" i="1" dirty="0">
                <a:solidFill>
                  <a:srgbClr val="FF0000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</a:t>
            </a:r>
            <a:r>
              <a:rPr lang="en-US" sz="1600" i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ZH </a:t>
            </a:r>
            <a:r>
              <a:rPr lang="en-US" sz="16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(</a:t>
            </a:r>
            <a:r>
              <a:rPr lang="en-US" sz="1600" i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H </a:t>
            </a:r>
            <a:r>
              <a:rPr lang="en-US" sz="1600" dirty="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</a:t>
            </a:r>
            <a:r>
              <a:rPr lang="en-US" sz="1600" i="1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bb, </a:t>
            </a:r>
            <a:r>
              <a:rPr lang="en-US" sz="1600" i="1" dirty="0" err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tt</a:t>
            </a:r>
            <a:r>
              <a:rPr lang="en-US" sz="1600" dirty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)</a:t>
            </a:r>
            <a:endParaRPr lang="en-US" sz="1600" dirty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3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2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[ADLO: Phys. </a:t>
            </a:r>
            <a:r>
              <a:rPr lang="en-US" sz="1200" dirty="0" err="1">
                <a:solidFill>
                  <a:srgbClr val="404040"/>
                </a:solidFill>
                <a:ea typeface="Times New Roman" charset="0"/>
                <a:cs typeface="Times New Roman" charset="0"/>
              </a:rPr>
              <a:t>Lett</a:t>
            </a:r>
            <a:r>
              <a:rPr lang="en-US" sz="12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. B565, 61 (2003</a:t>
            </a:r>
            <a:r>
              <a:rPr lang="en-US" sz="12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), </a:t>
            </a:r>
            <a:r>
              <a:rPr lang="en-US" sz="1200" i="1" dirty="0" smtClean="0">
                <a:solidFill>
                  <a:srgbClr val="FF0000"/>
                </a:solidFill>
                <a:ea typeface="Times New Roman" charset="0"/>
                <a:cs typeface="Times New Roman" charset="0"/>
              </a:rPr>
              <a:t>E</a:t>
            </a:r>
            <a:r>
              <a:rPr lang="en-US" sz="1200" baseline="-25000" dirty="0" smtClean="0">
                <a:solidFill>
                  <a:srgbClr val="FF0000"/>
                </a:solidFill>
                <a:ea typeface="Times New Roman" charset="0"/>
                <a:cs typeface="Times New Roman" charset="0"/>
              </a:rPr>
              <a:t>CM</a:t>
            </a:r>
            <a:r>
              <a:rPr lang="en-US" sz="1200" dirty="0" smtClean="0">
                <a:solidFill>
                  <a:srgbClr val="FF0000"/>
                </a:solidFill>
                <a:ea typeface="Times New Roman" charset="0"/>
                <a:cs typeface="Times New Roman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/>
              </a:rPr>
              <a:t></a:t>
            </a:r>
            <a:r>
              <a:rPr lang="en-US" sz="1200" dirty="0" smtClean="0">
                <a:solidFill>
                  <a:srgbClr val="FF0000"/>
                </a:solidFill>
                <a:ea typeface="Times New Roman" charset="0"/>
                <a:cs typeface="Times New Roman" charset="0"/>
                <a:sym typeface="Wingdings"/>
              </a:rPr>
              <a:t> 209 GeV</a:t>
            </a:r>
            <a:r>
              <a:rPr lang="en-US" sz="12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]</a:t>
            </a:r>
            <a:endParaRPr lang="en-US" sz="1600" dirty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Direct Higgs Searches</a:t>
            </a:r>
          </a:p>
        </p:txBody>
      </p:sp>
      <p:sp>
        <p:nvSpPr>
          <p:cNvPr id="79877" name="Line 2"/>
          <p:cNvSpPr>
            <a:spLocks noChangeShapeType="1"/>
          </p:cNvSpPr>
          <p:nvPr/>
        </p:nvSpPr>
        <p:spPr bwMode="auto">
          <a:xfrm>
            <a:off x="457200" y="1066800"/>
            <a:ext cx="8305800" cy="0"/>
          </a:xfrm>
          <a:prstGeom prst="line">
            <a:avLst/>
          </a:prstGeom>
          <a:noFill/>
          <a:ln w="9360">
            <a:solidFill>
              <a:srgbClr val="80808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Text Box 4"/>
          <p:cNvSpPr txBox="1">
            <a:spLocks noChangeArrowheads="1"/>
          </p:cNvSpPr>
          <p:nvPr/>
        </p:nvSpPr>
        <p:spPr bwMode="auto">
          <a:xfrm>
            <a:off x="228600" y="2438400"/>
            <a:ext cx="8915400" cy="1009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Tevatron: </a:t>
            </a:r>
            <a:r>
              <a:rPr lang="en-US" sz="2000" i="1">
                <a:solidFill>
                  <a:srgbClr val="18579B"/>
                </a:solidFill>
                <a:ea typeface="Arial" charset="0"/>
                <a:cs typeface="Arial" charset="0"/>
              </a:rPr>
              <a:t>gg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 fusion with </a:t>
            </a:r>
            <a:r>
              <a:rPr lang="en-US" sz="2000" i="1">
                <a:solidFill>
                  <a:srgbClr val="18579B"/>
                </a:solidFill>
                <a:ea typeface="Arial" charset="0"/>
                <a:cs typeface="Arial" charset="0"/>
              </a:rPr>
              <a:t>H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 </a:t>
            </a:r>
            <a:r>
              <a:rPr lang="en-US" sz="2000">
                <a:solidFill>
                  <a:srgbClr val="18579B"/>
                </a:solidFill>
                <a:latin typeface="Symbol" charset="2"/>
                <a:ea typeface="Symbol" charset="2"/>
                <a:cs typeface="Symbol" charset="2"/>
                <a:sym typeface="Wingdings" charset="2"/>
              </a:rPr>
              <a:t>®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  <a:sym typeface="Wingdings" charset="2"/>
              </a:rPr>
              <a:t> </a:t>
            </a:r>
            <a:r>
              <a:rPr lang="en-US" sz="2000" i="1">
                <a:solidFill>
                  <a:srgbClr val="18579B"/>
                </a:solidFill>
                <a:ea typeface="Arial" charset="0"/>
                <a:cs typeface="Arial" charset="0"/>
                <a:sym typeface="Wingdings" charset="2"/>
              </a:rPr>
              <a:t>WW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  <a:sym typeface="Wingdings" charset="2"/>
              </a:rPr>
              <a:t>, a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ssociated production, weak boson fusion</a:t>
            </a:r>
            <a:endParaRPr lang="en-US" sz="200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gg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H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 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WW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, 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WH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 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l</a:t>
            </a:r>
            <a:r>
              <a:rPr lang="en-US" sz="1600" i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n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bb, 3W, ZH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 </a:t>
            </a:r>
            <a:r>
              <a:rPr lang="en-US" sz="1600" i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nn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(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ll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)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bb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, WBF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</a:t>
            </a: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H</a:t>
            </a:r>
            <a:r>
              <a:rPr lang="en-US" sz="1600">
                <a:solidFill>
                  <a:srgbClr val="FF0000"/>
                </a:solidFill>
                <a:ea typeface="Times New Roman" charset="0"/>
                <a:cs typeface="Times New Roman" charset="0"/>
                <a:sym typeface="Wingdings" charset="2"/>
              </a:rPr>
              <a:t> 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® </a:t>
            </a:r>
            <a:r>
              <a:rPr lang="en-US" sz="1600" i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gg</a:t>
            </a:r>
            <a:r>
              <a:rPr lang="en-US" sz="1600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, </a:t>
            </a:r>
            <a:r>
              <a:rPr lang="en-US" sz="1600" i="1">
                <a:solidFill>
                  <a:srgbClr val="FF0000"/>
                </a:solidFill>
                <a:latin typeface="Symbol" charset="2"/>
                <a:ea typeface="Times New Roman" charset="0"/>
                <a:cs typeface="Times New Roman" charset="0"/>
                <a:sym typeface="Wingdings" charset="2"/>
              </a:rPr>
              <a:t>tt</a:t>
            </a:r>
          </a:p>
          <a:p>
            <a:pPr marL="355600" lvl="1" indent="-269875">
              <a:lnSpc>
                <a:spcPct val="60000"/>
              </a:lnSpc>
              <a:spcBef>
                <a:spcPct val="30000"/>
              </a:spcBef>
              <a:spcAft>
                <a:spcPts val="3600"/>
              </a:spcAft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[CDF+D0: arXiv:0903.4001 – up to 4.2 fb</a:t>
            </a:r>
            <a:r>
              <a:rPr lang="en-US" sz="1200" baseline="30000">
                <a:solidFill>
                  <a:srgbClr val="404040"/>
                </a:solidFill>
                <a:ea typeface="Times New Roman" charset="0"/>
                <a:cs typeface="Times New Roman" charset="0"/>
              </a:rPr>
              <a:t>–1</a:t>
            </a:r>
            <a:r>
              <a:rPr lang="en-US" sz="1200">
                <a:solidFill>
                  <a:srgbClr val="404040"/>
                </a:solidFill>
                <a:ea typeface="Times New Roman" charset="0"/>
                <a:cs typeface="Times New Roman" charset="0"/>
              </a:rPr>
              <a:t>]</a:t>
            </a:r>
          </a:p>
        </p:txBody>
      </p:sp>
      <p:sp>
        <p:nvSpPr>
          <p:cNvPr id="79880" name="Text Box 4"/>
          <p:cNvSpPr txBox="1">
            <a:spLocks noChangeArrowheads="1"/>
          </p:cNvSpPr>
          <p:nvPr/>
        </p:nvSpPr>
        <p:spPr bwMode="auto">
          <a:xfrm>
            <a:off x="228600" y="3562350"/>
            <a:ext cx="8915400" cy="286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Statistical interpretation in global fit: </a:t>
            </a:r>
            <a:r>
              <a:rPr lang="en-US" sz="2000" i="1" dirty="0">
                <a:solidFill>
                  <a:srgbClr val="18579B"/>
                </a:solidFill>
                <a:ea typeface="Arial" charset="0"/>
                <a:cs typeface="Arial" charset="0"/>
              </a:rPr>
              <a:t>two-sided CL</a:t>
            </a:r>
            <a:r>
              <a:rPr lang="en-US" sz="2000" i="1" baseline="-25000" dirty="0">
                <a:solidFill>
                  <a:srgbClr val="18579B"/>
                </a:solidFill>
                <a:ea typeface="Arial" charset="0"/>
                <a:cs typeface="Arial" charset="0"/>
              </a:rPr>
              <a:t>S+B</a:t>
            </a:r>
            <a:endParaRPr lang="en-US" sz="2000" i="1" baseline="-25000" dirty="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Experiments measure test statistics LLR = –2ln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, where 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Q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= 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L</a:t>
            </a:r>
            <a:r>
              <a:rPr lang="en-US" sz="1600" baseline="-250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S+B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/ </a:t>
            </a:r>
            <a:r>
              <a:rPr lang="en-US" sz="1600" i="1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L</a:t>
            </a:r>
            <a:r>
              <a:rPr lang="en-US" sz="1600" baseline="-250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B</a:t>
            </a:r>
            <a:endParaRPr lang="en-US" sz="1600" dirty="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LLR is transformed by experiments into CL</a:t>
            </a:r>
            <a:r>
              <a:rPr lang="en-US" sz="1600" baseline="-250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S+B</a:t>
            </a: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using pseudo-MC experiments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We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transform one-sided CL</a:t>
            </a:r>
            <a:r>
              <a:rPr lang="en-US" sz="1600" baseline="-25000" dirty="0">
                <a:solidFill>
                  <a:srgbClr val="404040"/>
                </a:solidFill>
                <a:sym typeface="Symbol" charset="2"/>
              </a:rPr>
              <a:t>S+B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 into a </a:t>
            </a:r>
            <a:r>
              <a:rPr lang="en-US" sz="1600" dirty="0">
                <a:solidFill>
                  <a:srgbClr val="FF0000"/>
                </a:solidFill>
                <a:sym typeface="Symbol" charset="2"/>
              </a:rPr>
              <a:t>two-sided CL</a:t>
            </a:r>
            <a:r>
              <a:rPr lang="en-US" sz="1600" baseline="-25000" dirty="0">
                <a:solidFill>
                  <a:srgbClr val="FF0000"/>
                </a:solidFill>
                <a:sym typeface="Symbol" charset="2"/>
              </a:rPr>
              <a:t>S+B</a:t>
            </a:r>
            <a:r>
              <a:rPr lang="en-US" sz="1600" dirty="0">
                <a:solidFill>
                  <a:srgbClr val="FF0000"/>
                </a:solidFill>
                <a:sym typeface="Symbol" charset="2"/>
              </a:rPr>
              <a:t>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(measure </a:t>
            </a: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deviation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from SM !)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Contribution to </a:t>
            </a:r>
            <a:r>
              <a:rPr lang="en-US" sz="1600" i="1" dirty="0" err="1">
                <a:solidFill>
                  <a:srgbClr val="404040"/>
                </a:solidFill>
                <a:sym typeface="Symbol" charset="2"/>
              </a:rPr>
              <a:t></a:t>
            </a:r>
            <a:r>
              <a:rPr lang="en-US" sz="700" i="1" dirty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 estimator obtained via inverse error function: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7F7F7F"/>
                </a:solidFill>
                <a:sym typeface="Symbol" charset="2"/>
              </a:rPr>
              <a:t>Alternative treatments (thanks to fruitful discussion with Tevatron people):</a:t>
            </a:r>
          </a:p>
          <a:p>
            <a:pPr marL="893763" lvl="2" indent="-350838">
              <a:spcBef>
                <a:spcPct val="50000"/>
              </a:spcBef>
              <a:buClr>
                <a:srgbClr val="404040"/>
              </a:buClr>
              <a:buSzPct val="100000"/>
              <a:buFont typeface="Lucida Grande" charset="0"/>
              <a:buChar char="－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400" dirty="0">
                <a:solidFill>
                  <a:srgbClr val="7F7F7F"/>
                </a:solidFill>
                <a:sym typeface="Symbol" charset="2"/>
              </a:rPr>
              <a:t>Use one-sided CL</a:t>
            </a:r>
            <a:r>
              <a:rPr lang="en-US" sz="1400" baseline="-25000" dirty="0">
                <a:solidFill>
                  <a:srgbClr val="7F7F7F"/>
                </a:solidFill>
                <a:sym typeface="Symbol" charset="2"/>
              </a:rPr>
              <a:t>S+B</a:t>
            </a:r>
            <a:r>
              <a:rPr lang="en-US" sz="1400" dirty="0">
                <a:solidFill>
                  <a:srgbClr val="7F7F7F"/>
                </a:solidFill>
                <a:sym typeface="Symbol" charset="2"/>
              </a:rPr>
              <a:t>: however, different interpretation – want SM Higgs (not </a:t>
            </a:r>
            <a:r>
              <a:rPr lang="en-US" sz="1400" i="1" dirty="0">
                <a:solidFill>
                  <a:srgbClr val="7F7F7F"/>
                </a:solidFill>
                <a:sym typeface="Symbol" charset="2"/>
              </a:rPr>
              <a:t>any </a:t>
            </a:r>
            <a:r>
              <a:rPr lang="en-US" sz="1400" dirty="0">
                <a:solidFill>
                  <a:srgbClr val="7F7F7F"/>
                </a:solidFill>
                <a:sym typeface="Symbol" charset="2"/>
              </a:rPr>
              <a:t>Higgs)</a:t>
            </a:r>
          </a:p>
          <a:p>
            <a:pPr marL="893763" lvl="2" indent="-350838">
              <a:spcBef>
                <a:spcPts val="600"/>
              </a:spcBef>
              <a:buClr>
                <a:srgbClr val="404040"/>
              </a:buClr>
              <a:buSzPct val="100000"/>
              <a:buFont typeface="Lucida Grande" charset="0"/>
              <a:buChar char="－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400" dirty="0">
                <a:solidFill>
                  <a:srgbClr val="7F7F7F"/>
                </a:solidFill>
                <a:sym typeface="Symbol" charset="2"/>
              </a:rPr>
              <a:t>Directly use </a:t>
            </a:r>
            <a:r>
              <a:rPr lang="en-US" sz="1400" dirty="0">
                <a:solidFill>
                  <a:srgbClr val="7F7F7F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D</a:t>
            </a:r>
            <a:r>
              <a:rPr lang="en-US" sz="1400" i="1" dirty="0">
                <a:solidFill>
                  <a:srgbClr val="7F7F7F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</a:t>
            </a:r>
            <a:r>
              <a:rPr lang="en-US" sz="600" i="1" dirty="0">
                <a:solidFill>
                  <a:srgbClr val="7F7F7F"/>
                </a:solidFill>
                <a:sym typeface="Symbol" charset="2"/>
              </a:rPr>
              <a:t> </a:t>
            </a:r>
            <a:r>
              <a:rPr lang="en-US" sz="1400" baseline="30000" dirty="0">
                <a:solidFill>
                  <a:srgbClr val="7F7F7F"/>
                </a:solidFill>
                <a:sym typeface="Symbol" charset="2"/>
              </a:rPr>
              <a:t>2</a:t>
            </a:r>
            <a:r>
              <a:rPr lang="en-US" sz="1400" dirty="0">
                <a:solidFill>
                  <a:srgbClr val="7F7F7F"/>
                </a:solidFill>
                <a:sym typeface="Symbol" charset="2"/>
              </a:rPr>
              <a:t> ≈ LLR</a:t>
            </a:r>
            <a:r>
              <a:rPr lang="en-GB" sz="1400" dirty="0">
                <a:solidFill>
                  <a:srgbClr val="7F7F7F"/>
                </a:solidFill>
                <a:sym typeface="Symbol" charset="2"/>
              </a:rPr>
              <a:t>: Bayesian interpretation, lacks pseudo-MC information</a:t>
            </a:r>
          </a:p>
        </p:txBody>
      </p:sp>
      <p:graphicFrame>
        <p:nvGraphicFramePr>
          <p:cNvPr id="79874" name="Object 2"/>
          <p:cNvGraphicFramePr>
            <a:graphicFrameLocks noChangeAspect="1"/>
          </p:cNvGraphicFramePr>
          <p:nvPr/>
        </p:nvGraphicFramePr>
        <p:xfrm>
          <a:off x="6375400" y="5070475"/>
          <a:ext cx="2054225" cy="404813"/>
        </p:xfrm>
        <a:graphic>
          <a:graphicData uri="http://schemas.openxmlformats.org/presentationml/2006/ole">
            <p:oleObj spid="_x0000_s79874" name="Equation" r:id="rId3" imgW="1536700" imgH="304800" progId="Equation.DSMT4">
              <p:embed/>
            </p:oleObj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1143000"/>
            <a:ext cx="2317750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bg>
      <p:bgPr>
        <a:gradFill rotWithShape="0">
          <a:gsLst>
            <a:gs pos="0">
              <a:srgbClr val="DDDDDD"/>
            </a:gs>
            <a:gs pos="100000">
              <a:srgbClr val="A8A8A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899" name="Rectangle 6"/>
          <p:cNvSpPr>
            <a:spLocks noChangeArrowheads="1"/>
          </p:cNvSpPr>
          <p:nvPr/>
        </p:nvSpPr>
        <p:spPr bwMode="auto">
          <a:xfrm>
            <a:off x="152400" y="1524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US">
                <a:solidFill>
                  <a:srgbClr val="404040"/>
                </a:solidFill>
              </a:rPr>
              <a:t>Direct Higgs Searches</a:t>
            </a:r>
            <a:endParaRPr lang="en-GB">
              <a:solidFill>
                <a:srgbClr val="40404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0" y="762000"/>
            <a:ext cx="4648200" cy="5815013"/>
            <a:chOff x="0" y="762000"/>
            <a:chExt cx="4648200" cy="5815013"/>
          </a:xfrm>
          <a:effectLst>
            <a:reflection stA="50000" endPos="75000" dist="12700" dir="5400000" sy="-100000" algn="bl" rotWithShape="0"/>
          </a:effectLst>
        </p:grpSpPr>
        <p:cxnSp>
          <p:nvCxnSpPr>
            <p:cNvPr id="12" name="Straight Connector 11"/>
            <p:cNvCxnSpPr/>
            <p:nvPr/>
          </p:nvCxnSpPr>
          <p:spPr>
            <a:xfrm>
              <a:off x="0" y="6575425"/>
              <a:ext cx="4648200" cy="1588"/>
            </a:xfrm>
            <a:prstGeom prst="line">
              <a:avLst/>
            </a:prstGeom>
            <a:ln w="64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227397" y="762000"/>
              <a:ext cx="4268403" cy="5780149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pic>
          <p:nvPicPr>
            <p:cNvPr id="11" name="Picture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319163" y="835081"/>
              <a:ext cx="3011507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/>
            <p:nvPr/>
          </p:nvSpPr>
          <p:spPr>
            <a:xfrm>
              <a:off x="381000" y="2816281"/>
              <a:ext cx="1219200" cy="5539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000" dirty="0">
                  <a:solidFill>
                    <a:srgbClr val="404040"/>
                  </a:solidFill>
                  <a:ea typeface="Times New Roman" charset="0"/>
                  <a:cs typeface="Times New Roman" charset="0"/>
                </a:rPr>
                <a:t>[ADLO:                                 Phys. </a:t>
              </a:r>
              <a:r>
                <a:rPr lang="en-US" sz="1000" dirty="0" err="1">
                  <a:solidFill>
                    <a:srgbClr val="404040"/>
                  </a:solidFill>
                  <a:ea typeface="Times New Roman" charset="0"/>
                  <a:cs typeface="Times New Roman" charset="0"/>
                </a:rPr>
                <a:t>Lett</a:t>
              </a:r>
              <a:r>
                <a:rPr lang="en-US" sz="1000" dirty="0">
                  <a:solidFill>
                    <a:srgbClr val="404040"/>
                  </a:solidFill>
                  <a:ea typeface="Times New Roman" charset="0"/>
                  <a:cs typeface="Times New Roman" charset="0"/>
                </a:rPr>
                <a:t>. B               565, 61 (2003)] </a:t>
              </a:r>
              <a:endParaRPr lang="en-GB" sz="16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4770" y="3563779"/>
              <a:ext cx="2633357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[CDF + D0, up to</a:t>
              </a:r>
              <a:r>
                <a:rPr 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5.6 </a:t>
              </a:r>
              <a:r>
                <a:rPr lang="en-US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fb</a:t>
              </a:r>
              <a:r>
                <a:rPr lang="en-US" sz="1000" baseline="30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–1</a:t>
              </a:r>
              <a:r>
                <a:rPr 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arXiv:</a:t>
              </a:r>
              <a:r>
                <a:rPr lang="en-US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0911.3930</a:t>
              </a:r>
              <a:r>
                <a:rPr lang="en-GB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]</a:t>
              </a:r>
              <a:endPara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rcRect t="3362"/>
            <a:stretch>
              <a:fillRect/>
            </a:stretch>
          </p:blipFill>
          <p:spPr>
            <a:xfrm>
              <a:off x="290867" y="3810000"/>
              <a:ext cx="4128733" cy="2701602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/>
        </p:nvCxnSpPr>
        <p:spPr>
          <a:xfrm>
            <a:off x="4495800" y="4443413"/>
            <a:ext cx="4648200" cy="1588"/>
          </a:xfrm>
          <a:prstGeom prst="line">
            <a:avLst/>
          </a:prstGeom>
          <a:ln w="64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4648200" y="762001"/>
            <a:ext cx="4268403" cy="3657600"/>
            <a:chOff x="4648200" y="762001"/>
            <a:chExt cx="4268403" cy="3657600"/>
          </a:xfrm>
          <a:effectLst>
            <a:reflection stA="50000" endPos="75000" dist="12700" dir="5400000" sy="-100000" algn="bl" rotWithShape="0"/>
          </a:effectLst>
        </p:grpSpPr>
        <p:sp>
          <p:nvSpPr>
            <p:cNvPr id="17" name="Rectangle 16"/>
            <p:cNvSpPr/>
            <p:nvPr/>
          </p:nvSpPr>
          <p:spPr>
            <a:xfrm>
              <a:off x="4648200" y="762001"/>
              <a:ext cx="4268403" cy="3657600"/>
            </a:xfrm>
            <a:prstGeom prst="rect">
              <a:avLst/>
            </a:prstGeom>
            <a:solidFill>
              <a:schemeClr val="bg1"/>
            </a:solidFill>
            <a:ln w="63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76800" y="973723"/>
              <a:ext cx="2890268" cy="33855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cs typeface="Arial"/>
                </a:rPr>
                <a:t>Combined </a:t>
              </a:r>
              <a:r>
                <a:rPr lang="en-GB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ymbol" charset="2"/>
                  <a:cs typeface="Symbol" charset="2"/>
                </a:rPr>
                <a:t>dc</a:t>
              </a:r>
              <a:r>
                <a:rPr lang="en-GB" sz="1000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ymbol" charset="2"/>
                  <a:cs typeface="Symbol" charset="2"/>
                </a:rPr>
                <a:t> </a:t>
              </a:r>
              <a:r>
                <a:rPr lang="en-GB" sz="1600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cs typeface="Arial"/>
                </a:rPr>
                <a:t>2</a:t>
              </a:r>
              <a:r>
                <a:rPr lang="en-GB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/>
                  <a:cs typeface="Arial"/>
                </a:rPr>
                <a:t> input to EW fit:</a:t>
              </a:r>
              <a:endPara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ymbol" charset="2"/>
                <a:cs typeface="Symbol" charset="2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4400" y="1455003"/>
              <a:ext cx="4073046" cy="272255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28575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alphaModFix amt="91000"/>
          </a:blip>
          <a:srcRect/>
          <a:stretch>
            <a:fillRect/>
          </a:stretch>
        </p:blipFill>
        <p:spPr bwMode="auto">
          <a:xfrm>
            <a:off x="2438400" y="3733800"/>
            <a:ext cx="4343400" cy="29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351213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2969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GB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Fit Results</a:t>
            </a:r>
          </a:p>
        </p:txBody>
      </p:sp>
      <p:pic>
        <p:nvPicPr>
          <p:cNvPr id="22" name="Picture 39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8153400" y="166640"/>
            <a:ext cx="777718" cy="238220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sp>
        <p:nvSpPr>
          <p:cNvPr id="82951" name="Text Box 4"/>
          <p:cNvSpPr txBox="1">
            <a:spLocks noChangeArrowheads="1"/>
          </p:cNvSpPr>
          <p:nvPr/>
        </p:nvSpPr>
        <p:spPr bwMode="auto">
          <a:xfrm>
            <a:off x="1981200" y="2105025"/>
            <a:ext cx="5715000" cy="1095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>
                <a:solidFill>
                  <a:srgbClr val="404040"/>
                </a:solidFill>
                <a:ea typeface="Arial" charset="0"/>
                <a:cs typeface="Arial" charset="0"/>
              </a:rPr>
              <a:t>Distinguish two fit types:</a:t>
            </a:r>
          </a:p>
          <a:p>
            <a:pPr marL="265113" lvl="1">
              <a:spcBef>
                <a:spcPct val="500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Standard Fit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: 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all data except for direct Higgs searches</a:t>
            </a:r>
          </a:p>
          <a:p>
            <a:pPr marL="265113" lvl="1">
              <a:spcBef>
                <a:spcPts val="6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>
                <a:solidFill>
                  <a:srgbClr val="FF0000"/>
                </a:solidFill>
                <a:ea typeface="Times New Roman" charset="0"/>
                <a:cs typeface="Times New Roman" charset="0"/>
              </a:rPr>
              <a:t>Complete Fit: 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all data including direct Higgs searches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5"/>
          <p:cNvSpPr/>
          <p:nvPr/>
        </p:nvSpPr>
        <p:spPr>
          <a:xfrm>
            <a:off x="838200" y="0"/>
            <a:ext cx="7467600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83972" name="Picture 36" descr="2009_03_19_ShowFullFitTable.gif"/>
          <p:cNvPicPr>
            <a:picLocks noChangeAspect="1"/>
          </p:cNvPicPr>
          <p:nvPr/>
        </p:nvPicPr>
        <p:blipFill>
          <a:blip r:embed="rId3"/>
          <a:srcRect b="8272"/>
          <a:stretch>
            <a:fillRect/>
          </a:stretch>
        </p:blipFill>
        <p:spPr bwMode="auto">
          <a:xfrm>
            <a:off x="1122363" y="173038"/>
            <a:ext cx="6934200" cy="654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3" name="Text Box 7"/>
          <p:cNvSpPr txBox="1">
            <a:spLocks noChangeArrowheads="1"/>
          </p:cNvSpPr>
          <p:nvPr/>
        </p:nvSpPr>
        <p:spPr bwMode="auto">
          <a:xfrm rot="-5400000">
            <a:off x="-2986881" y="3136106"/>
            <a:ext cx="6858000" cy="585788"/>
          </a:xfrm>
          <a:prstGeom prst="rect">
            <a:avLst/>
          </a:prstGeom>
          <a:solidFill>
            <a:schemeClr val="bg1">
              <a:alpha val="65881"/>
            </a:scheme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>
              <a:tabLst>
                <a:tab pos="5375275" algn="l"/>
              </a:tabLst>
            </a:pPr>
            <a:r>
              <a:rPr lang="en-GB" sz="3200">
                <a:solidFill>
                  <a:srgbClr val="000066"/>
                </a:solidFill>
              </a:rPr>
              <a:t>Experimental Input and Fit Results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838200" y="0"/>
            <a:ext cx="7467600" cy="68580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4996" name="Text Box 7"/>
          <p:cNvSpPr txBox="1">
            <a:spLocks noChangeArrowheads="1"/>
          </p:cNvSpPr>
          <p:nvPr/>
        </p:nvSpPr>
        <p:spPr bwMode="auto">
          <a:xfrm rot="-5400000">
            <a:off x="-2986881" y="3136106"/>
            <a:ext cx="6858000" cy="585788"/>
          </a:xfrm>
          <a:prstGeom prst="rect">
            <a:avLst/>
          </a:prstGeom>
          <a:solidFill>
            <a:schemeClr val="bg1">
              <a:alpha val="65881"/>
            </a:schemeClr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eaLnBrk="0" hangingPunct="0">
              <a:tabLst>
                <a:tab pos="5375275" algn="l"/>
              </a:tabLst>
            </a:pPr>
            <a:r>
              <a:rPr lang="en-GB" sz="3200">
                <a:solidFill>
                  <a:srgbClr val="000066"/>
                </a:solidFill>
              </a:rPr>
              <a:t>Experimental Input and Fit Results</a:t>
            </a:r>
          </a:p>
        </p:txBody>
      </p:sp>
      <p:pic>
        <p:nvPicPr>
          <p:cNvPr id="84997" name="Picture 6"/>
          <p:cNvPicPr>
            <a:picLocks noChangeAspect="1" noChangeArrowheads="1"/>
          </p:cNvPicPr>
          <p:nvPr/>
        </p:nvPicPr>
        <p:blipFill>
          <a:blip r:embed="rId3"/>
          <a:srcRect b="22899"/>
          <a:stretch>
            <a:fillRect/>
          </a:stretch>
        </p:blipFill>
        <p:spPr bwMode="auto">
          <a:xfrm>
            <a:off x="1006475" y="2517775"/>
            <a:ext cx="6994525" cy="20542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84998" name="TextBox 8"/>
          <p:cNvSpPr txBox="1">
            <a:spLocks noChangeArrowheads="1"/>
          </p:cNvSpPr>
          <p:nvPr/>
        </p:nvSpPr>
        <p:spPr bwMode="auto">
          <a:xfrm>
            <a:off x="1066800" y="2057400"/>
            <a:ext cx="48228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rgbClr val="404040"/>
                </a:solidFill>
              </a:rPr>
              <a:t>Correlation coefficients between free fit parameters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Goodness-of-Fit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1011238"/>
            <a:ext cx="8610600" cy="1141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 dirty="0">
                <a:solidFill>
                  <a:srgbClr val="18579B"/>
                </a:solidFill>
                <a:ea typeface="Arial" charset="0"/>
                <a:cs typeface="Arial" charset="0"/>
              </a:rPr>
              <a:t>Goodness-of-fit:</a:t>
            </a:r>
            <a:endParaRPr lang="en-US" sz="2000" dirty="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60363" indent="-276225">
              <a:spcBef>
                <a:spcPct val="500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Standard fit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:</a:t>
            </a:r>
            <a:r>
              <a:rPr lang="en-US" sz="1600" dirty="0" smtClean="0">
                <a:solidFill>
                  <a:srgbClr val="404040"/>
                </a:solidFill>
                <a:sym typeface="Symbol" charset="2"/>
              </a:rPr>
              <a:t>    </a:t>
            </a:r>
            <a:r>
              <a:rPr lang="en-US" sz="1600" i="1" dirty="0" err="1" smtClean="0">
                <a:solidFill>
                  <a:srgbClr val="404040"/>
                </a:solidFill>
                <a:sym typeface="Symbol" charset="2"/>
              </a:rPr>
              <a:t></a:t>
            </a:r>
            <a:r>
              <a:rPr lang="en-US" sz="800" i="1" dirty="0" smtClean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600" baseline="-25000" dirty="0">
                <a:solidFill>
                  <a:srgbClr val="404040"/>
                </a:solidFill>
                <a:sym typeface="Symbol" charset="2"/>
              </a:rPr>
              <a:t>min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= </a:t>
            </a:r>
            <a:r>
              <a:rPr lang="en-US" sz="1600" dirty="0">
                <a:solidFill>
                  <a:srgbClr val="404040"/>
                </a:solidFill>
              </a:rPr>
              <a:t>16.4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Symbol" charset="2"/>
              </a:rPr>
              <a:t>→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200" dirty="0">
                <a:solidFill>
                  <a:srgbClr val="404040"/>
                </a:solidFill>
                <a:sym typeface="Symbol" charset="2"/>
              </a:rPr>
              <a:t>Prob(</a:t>
            </a:r>
            <a:r>
              <a:rPr lang="en-US" sz="1200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200" baseline="-25000" dirty="0">
                <a:solidFill>
                  <a:srgbClr val="404040"/>
                </a:solidFill>
                <a:sym typeface="Symbol" charset="2"/>
              </a:rPr>
              <a:t>min</a:t>
            </a:r>
            <a:r>
              <a:rPr lang="en-US" sz="1200" dirty="0">
                <a:solidFill>
                  <a:srgbClr val="404040"/>
                </a:solidFill>
                <a:sym typeface="Symbol" charset="2"/>
              </a:rPr>
              <a:t>,13) = 0.23</a:t>
            </a:r>
            <a:endParaRPr lang="en-US" sz="1600" dirty="0">
              <a:solidFill>
                <a:srgbClr val="404040"/>
              </a:solidFill>
              <a:sym typeface="Symbol" charset="2"/>
            </a:endParaRPr>
          </a:p>
          <a:p>
            <a:pPr marL="360363" indent="-276225">
              <a:spcBef>
                <a:spcPct val="500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Complete fit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:</a:t>
            </a:r>
            <a:r>
              <a:rPr lang="en-US" sz="1600" dirty="0" smtClean="0">
                <a:solidFill>
                  <a:srgbClr val="404040"/>
                </a:solidFill>
                <a:sym typeface="Symbol" charset="2"/>
              </a:rPr>
              <a:t>   </a:t>
            </a:r>
            <a:r>
              <a:rPr lang="en-US" sz="400" dirty="0" smtClean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i="1" dirty="0" err="1" smtClean="0">
                <a:solidFill>
                  <a:srgbClr val="404040"/>
                </a:solidFill>
                <a:sym typeface="Symbol" charset="2"/>
              </a:rPr>
              <a:t></a:t>
            </a:r>
            <a:r>
              <a:rPr lang="en-US" sz="800" i="1" dirty="0" smtClean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600" baseline="-25000" dirty="0">
                <a:solidFill>
                  <a:srgbClr val="404040"/>
                </a:solidFill>
                <a:sym typeface="Symbol" charset="2"/>
              </a:rPr>
              <a:t>min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= 17.9 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Symbol" charset="2"/>
              </a:rPr>
              <a:t>→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200" dirty="0">
                <a:solidFill>
                  <a:srgbClr val="404040"/>
                </a:solidFill>
                <a:sym typeface="Symbol" charset="2"/>
              </a:rPr>
              <a:t>Prob(</a:t>
            </a:r>
            <a:r>
              <a:rPr lang="en-US" sz="1200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200" baseline="-25000" dirty="0">
                <a:solidFill>
                  <a:srgbClr val="404040"/>
                </a:solidFill>
                <a:sym typeface="Symbol" charset="2"/>
              </a:rPr>
              <a:t>min</a:t>
            </a:r>
            <a:r>
              <a:rPr lang="en-US" sz="1200" dirty="0">
                <a:solidFill>
                  <a:srgbClr val="404040"/>
                </a:solidFill>
                <a:sym typeface="Symbol" charset="2"/>
              </a:rPr>
              <a:t>,14) = 0.21</a:t>
            </a:r>
            <a:endParaRPr lang="en-US" sz="1600" dirty="0">
              <a:solidFill>
                <a:srgbClr val="404040"/>
              </a:solidFill>
              <a:sym typeface="Symbol" charset="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10200" y="917575"/>
            <a:ext cx="3581400" cy="5538788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6022" name="Text Box 4"/>
          <p:cNvSpPr txBox="1">
            <a:spLocks noChangeArrowheads="1"/>
          </p:cNvSpPr>
          <p:nvPr/>
        </p:nvSpPr>
        <p:spPr bwMode="auto">
          <a:xfrm>
            <a:off x="228600" y="2568575"/>
            <a:ext cx="4953000" cy="2249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Pull values for complete fit </a:t>
            </a:r>
            <a:r>
              <a:rPr lang="en-US" sz="1600">
                <a:solidFill>
                  <a:srgbClr val="18579B"/>
                </a:solidFill>
                <a:ea typeface="Arial" charset="0"/>
                <a:cs typeface="Arial" charset="0"/>
              </a:rPr>
              <a:t>(right figure </a:t>
            </a:r>
            <a:r>
              <a:rPr lang="en-US" sz="1600">
                <a:solidFill>
                  <a:srgbClr val="18579B"/>
                </a:solidFill>
                <a:ea typeface="Arial" charset="0"/>
                <a:cs typeface="Arial" charset="0"/>
                <a:sym typeface="Wingdings" charset="2"/>
              </a:rPr>
              <a:t></a:t>
            </a:r>
            <a:r>
              <a:rPr lang="en-US" sz="1600">
                <a:solidFill>
                  <a:srgbClr val="18579B"/>
                </a:solidFill>
                <a:ea typeface="Arial" charset="0"/>
                <a:cs typeface="Arial" charset="0"/>
              </a:rPr>
              <a:t>)</a:t>
            </a:r>
            <a:endParaRPr lang="en-US" sz="2000" baseline="-25000">
              <a:solidFill>
                <a:srgbClr val="404040"/>
              </a:solidFill>
              <a:ea typeface="Arial" charset="0"/>
              <a:cs typeface="Arial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No individual pull exceeds 3</a:t>
            </a: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FB(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b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) asymmetry largest contributor to </a:t>
            </a:r>
            <a:r>
              <a:rPr lang="en-US" sz="1600" i="1">
                <a:solidFill>
                  <a:srgbClr val="404040"/>
                </a:solidFill>
                <a:sym typeface="Symbol" charset="2"/>
              </a:rPr>
              <a:t></a:t>
            </a:r>
            <a:r>
              <a:rPr lang="en-US" sz="800" i="1">
                <a:solidFill>
                  <a:srgbClr val="404040"/>
                </a:solidFill>
                <a:sym typeface="Symbol" charset="2"/>
              </a:rPr>
              <a:t> </a:t>
            </a:r>
            <a:r>
              <a:rPr lang="en-US" sz="1600" baseline="3000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600" baseline="-25000">
                <a:solidFill>
                  <a:srgbClr val="404040"/>
                </a:solidFill>
                <a:sym typeface="Symbol" charset="2"/>
              </a:rPr>
              <a:t>min 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  <a:p>
            <a:pPr marL="355600" lvl="1" indent="-269875">
              <a:spcBef>
                <a:spcPct val="50000"/>
              </a:spcBef>
              <a:buClr>
                <a:srgbClr val="404040"/>
              </a:buClr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Small contributions from 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40404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, </a:t>
            </a:r>
            <a:r>
              <a:rPr lang="en-US" sz="1600" baseline="30000">
                <a:solidFill>
                  <a:srgbClr val="404040"/>
                </a:solidFill>
                <a:ea typeface="Times New Roman" charset="0"/>
                <a:cs typeface="Times New Roman" charset="0"/>
              </a:rPr>
              <a:t>had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40404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), 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>
                <a:solidFill>
                  <a:srgbClr val="404040"/>
                </a:solidFill>
                <a:ea typeface="Times New Roman" charset="0"/>
                <a:cs typeface="Times New Roman" charset="0"/>
              </a:rPr>
              <a:t>c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,</a:t>
            </a:r>
            <a:r>
              <a:rPr lang="en-US" sz="1600" i="1">
                <a:solidFill>
                  <a:srgbClr val="404040"/>
                </a:solidFill>
                <a:ea typeface="Times New Roman" charset="0"/>
                <a:cs typeface="Times New Roman" charset="0"/>
              </a:rPr>
              <a:t> m</a:t>
            </a:r>
            <a:r>
              <a:rPr lang="en-US" sz="1400" i="1" baseline="-25000">
                <a:solidFill>
                  <a:srgbClr val="404040"/>
                </a:solidFill>
                <a:ea typeface="Times New Roman" charset="0"/>
                <a:cs typeface="Times New Roman" charset="0"/>
              </a:rPr>
              <a:t>b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</a:rPr>
              <a:t> indicate that their input accuracies exceed fit requirements </a:t>
            </a:r>
            <a:r>
              <a:rPr lang="en-US" sz="1600">
                <a:solidFill>
                  <a:srgbClr val="404040"/>
                </a:solidFill>
                <a:ea typeface="Times New Roman" charset="0"/>
                <a:cs typeface="Times New Roman" charset="0"/>
                <a:sym typeface="Wingdings" charset="2"/>
              </a:rPr>
              <a:t> parameters could have been fixed in fit</a:t>
            </a:r>
            <a:endParaRPr lang="en-US" sz="1600">
              <a:solidFill>
                <a:srgbClr val="404040"/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18785" y="1067377"/>
            <a:ext cx="2991815" cy="5333423"/>
          </a:xfrm>
          <a:prstGeom prst="rect">
            <a:avLst/>
          </a:prstGeom>
          <a:effectLst>
            <a:outerShdw blurRad="50800" dist="38100" dir="2700000">
              <a:srgbClr val="000000">
                <a:alpha val="14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1600200"/>
            <a:ext cx="7543800" cy="47244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Goodness-of-Fit</a:t>
            </a:r>
          </a:p>
        </p:txBody>
      </p:sp>
      <p:sp>
        <p:nvSpPr>
          <p:cNvPr id="87045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76300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</a:rPr>
              <a:t>Toy analysis: p-value for wrongly rejecting the SM = 0.20 ± 0.01–0.02</a:t>
            </a:r>
            <a:r>
              <a:rPr lang="en-US" sz="2000" baseline="-25000">
                <a:solidFill>
                  <a:srgbClr val="18579B"/>
                </a:solidFill>
                <a:ea typeface="Arial" charset="0"/>
                <a:cs typeface="Arial" charset="0"/>
              </a:rPr>
              <a:t>theo</a:t>
            </a:r>
            <a:endParaRPr lang="en-US" sz="1600">
              <a:solidFill>
                <a:srgbClr val="404040"/>
              </a:solidFill>
              <a:sym typeface="Symbol" charset="2"/>
            </a:endParaRPr>
          </a:p>
        </p:txBody>
      </p:sp>
      <p:pic>
        <p:nvPicPr>
          <p:cNvPr id="12" name="Picture 11" descr="2009_03_19_ToyAnalysis_logo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1263" y="1919288"/>
            <a:ext cx="6637337" cy="4286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>
              <a:srgbClr val="000000">
                <a:alpha val="6000"/>
              </a:srgbClr>
            </a:outerShdw>
          </a:effectLst>
        </p:spPr>
      </p:pic>
      <p:sp>
        <p:nvSpPr>
          <p:cNvPr id="87047" name="TextBox 13"/>
          <p:cNvSpPr txBox="1">
            <a:spLocks noChangeArrowheads="1"/>
          </p:cNvSpPr>
          <p:nvPr/>
        </p:nvSpPr>
        <p:spPr bwMode="auto">
          <a:xfrm>
            <a:off x="5562600" y="1641475"/>
            <a:ext cx="17795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200">
                <a:solidFill>
                  <a:srgbClr val="7F7F7F"/>
                </a:solidFill>
              </a:rPr>
              <a:t>Results for </a:t>
            </a:r>
            <a:r>
              <a:rPr lang="en-GB" sz="1200" i="1">
                <a:solidFill>
                  <a:srgbClr val="7F7F7F"/>
                </a:solidFill>
              </a:rPr>
              <a:t>complete fit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Mass Constraints</a:t>
            </a:r>
          </a:p>
        </p:txBody>
      </p:sp>
      <p:sp>
        <p:nvSpPr>
          <p:cNvPr id="90117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610600" cy="17718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8579B"/>
                </a:solidFill>
                <a:sym typeface="Symbol" charset="2"/>
              </a:rPr>
              <a:t>Known tension between </a:t>
            </a:r>
            <a:r>
              <a:rPr lang="en-US" sz="2000" i="1" dirty="0">
                <a:solidFill>
                  <a:srgbClr val="18579B"/>
                </a:solidFill>
                <a:sym typeface="Symbol" charset="2"/>
              </a:rPr>
              <a:t>A</a:t>
            </a:r>
            <a:r>
              <a:rPr lang="en-US" sz="2000" baseline="30000" dirty="0">
                <a:solidFill>
                  <a:srgbClr val="18579B"/>
                </a:solidFill>
                <a:sym typeface="Symbol" charset="2"/>
              </a:rPr>
              <a:t>0,</a:t>
            </a:r>
            <a:r>
              <a:rPr lang="en-US" sz="2000" i="1" baseline="30000" dirty="0">
                <a:solidFill>
                  <a:srgbClr val="18579B"/>
                </a:solidFill>
                <a:sym typeface="Symbol" charset="2"/>
              </a:rPr>
              <a:t>b</a:t>
            </a:r>
            <a:r>
              <a:rPr lang="en-US" sz="2000" baseline="-25000" dirty="0">
                <a:solidFill>
                  <a:srgbClr val="18579B"/>
                </a:solidFill>
                <a:sym typeface="Symbol" charset="2"/>
              </a:rPr>
              <a:t>FB</a:t>
            </a:r>
            <a:r>
              <a:rPr lang="en-US" sz="2000" dirty="0">
                <a:solidFill>
                  <a:srgbClr val="18579B"/>
                </a:solidFill>
                <a:sym typeface="Symbol" charset="2"/>
              </a:rPr>
              <a:t> and </a:t>
            </a:r>
            <a:r>
              <a:rPr lang="en-US" sz="2000" i="1" dirty="0" err="1">
                <a:solidFill>
                  <a:srgbClr val="18579B"/>
                </a:solidFill>
                <a:sym typeface="Symbol" charset="2"/>
              </a:rPr>
              <a:t>A</a:t>
            </a:r>
            <a:r>
              <a:rPr lang="en-US" sz="2000" baseline="-25000" dirty="0" err="1">
                <a:solidFill>
                  <a:srgbClr val="18579B"/>
                </a:solidFill>
                <a:sym typeface="Symbol" charset="2"/>
              </a:rPr>
              <a:t>lep</a:t>
            </a:r>
            <a:r>
              <a:rPr lang="en-US" sz="2000" dirty="0" err="1">
                <a:solidFill>
                  <a:srgbClr val="18579B"/>
                </a:solidFill>
                <a:sym typeface="Symbol" charset="2"/>
              </a:rPr>
              <a:t>(SLD</a:t>
            </a:r>
            <a:r>
              <a:rPr lang="en-US" sz="2000" dirty="0">
                <a:solidFill>
                  <a:srgbClr val="18579B"/>
                </a:solidFill>
                <a:sym typeface="Symbol" charset="2"/>
              </a:rPr>
              <a:t>) and </a:t>
            </a:r>
            <a:r>
              <a:rPr lang="en-US" sz="2000" i="1" dirty="0">
                <a:solidFill>
                  <a:srgbClr val="18579B"/>
                </a:solidFill>
                <a:sym typeface="Symbol" charset="2"/>
              </a:rPr>
              <a:t>M</a:t>
            </a:r>
            <a:r>
              <a:rPr lang="en-US" sz="2000" i="1" baseline="-25000" dirty="0">
                <a:solidFill>
                  <a:srgbClr val="18579B"/>
                </a:solidFill>
                <a:sym typeface="Symbol" charset="2"/>
              </a:rPr>
              <a:t>W </a:t>
            </a:r>
            <a:r>
              <a:rPr lang="en-US" sz="2000" dirty="0">
                <a:solidFill>
                  <a:srgbClr val="18579B"/>
                </a:solidFill>
                <a:sym typeface="Symbol" charset="2"/>
              </a:rPr>
              <a:t>:</a:t>
            </a:r>
            <a:endParaRPr lang="en-GB" sz="2000" dirty="0">
              <a:solidFill>
                <a:srgbClr val="18579B"/>
              </a:solidFill>
              <a:sym typeface="Symbol" charset="2"/>
            </a:endParaRPr>
          </a:p>
          <a:p>
            <a:pPr marL="263525" indent="-263525">
              <a:spcBef>
                <a:spcPts val="12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Pseudo-MC analysis to evaluate 	</a:t>
            </a:r>
          </a:p>
          <a:p>
            <a:pPr>
              <a:spcBef>
                <a:spcPts val="200"/>
              </a:spcBef>
              <a:buSzPct val="100000"/>
            </a:pPr>
            <a:r>
              <a:rPr lang="en-US" sz="1600" dirty="0" smtClean="0">
                <a:solidFill>
                  <a:srgbClr val="404040"/>
                </a:solidFill>
                <a:sym typeface="Symbol" charset="2"/>
              </a:rPr>
              <a:t>	“ </a:t>
            </a: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Probability to observe a </a:t>
            </a:r>
            <a:r>
              <a:rPr lang="en-US" sz="1600" i="1" baseline="30000" dirty="0">
                <a:solidFill>
                  <a:srgbClr val="404040"/>
                </a:solidFill>
                <a:sym typeface="Symbol" charset="2"/>
              </a:rPr>
              <a:t>2</a:t>
            </a: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 = 8.0 when removing the least compatible input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”                                                    </a:t>
            </a:r>
          </a:p>
          <a:p>
            <a:pPr>
              <a:spcBef>
                <a:spcPts val="200"/>
              </a:spcBef>
              <a:buSzPct val="100000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	</a:t>
            </a:r>
            <a:r>
              <a:rPr lang="en-US" sz="1600" dirty="0" err="1">
                <a:solidFill>
                  <a:srgbClr val="404040"/>
                </a:solidFill>
                <a:sym typeface="Wingdings" charset="2"/>
              </a:rPr>
              <a:t></a:t>
            </a:r>
            <a:r>
              <a:rPr lang="en-US" sz="1600" dirty="0">
                <a:solidFill>
                  <a:srgbClr val="404040"/>
                </a:solidFill>
                <a:sym typeface="Wingdings" charset="2"/>
              </a:rPr>
              <a:t> accounts for</a:t>
            </a:r>
            <a:r>
              <a:rPr lang="en-US" sz="1600" dirty="0" smtClean="0">
                <a:solidFill>
                  <a:srgbClr val="404040"/>
                </a:solidFill>
                <a:sym typeface="Wingdings" charset="2"/>
              </a:rPr>
              <a:t> statistical “</a:t>
            </a:r>
            <a:r>
              <a:rPr lang="en-US" sz="1600" dirty="0">
                <a:solidFill>
                  <a:srgbClr val="404040"/>
                </a:solidFill>
                <a:sym typeface="Wingdings" charset="2"/>
              </a:rPr>
              <a:t>look-elsewhere effect”</a:t>
            </a:r>
            <a:endParaRPr lang="en-US" sz="1600" dirty="0">
              <a:solidFill>
                <a:srgbClr val="404040"/>
              </a:solidFill>
              <a:sym typeface="Symbol" charset="2"/>
            </a:endParaRPr>
          </a:p>
          <a:p>
            <a:pPr marL="263525" indent="-263525">
              <a:spcBef>
                <a:spcPts val="12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Find: 1.4% (2.5)</a:t>
            </a:r>
            <a:endParaRPr lang="en-GB" sz="1600" baseline="-25000" dirty="0">
              <a:solidFill>
                <a:srgbClr val="404040"/>
              </a:solidFill>
              <a:sym typeface="Symbol" charset="2"/>
            </a:endParaRPr>
          </a:p>
        </p:txBody>
      </p:sp>
      <p:sp>
        <p:nvSpPr>
          <p:cNvPr id="90118" name="Text Box 14"/>
          <p:cNvSpPr txBox="1">
            <a:spLocks noChangeArrowheads="1"/>
          </p:cNvSpPr>
          <p:nvPr/>
        </p:nvSpPr>
        <p:spPr bwMode="auto">
          <a:xfrm>
            <a:off x="3854450" y="2995930"/>
            <a:ext cx="2622550" cy="263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Fits include </a:t>
            </a:r>
            <a:r>
              <a:rPr lang="en-GB" sz="1000" i="1" dirty="0">
                <a:solidFill>
                  <a:srgbClr val="7F7F7F"/>
                </a:solidFill>
              </a:rPr>
              <a:t>only</a:t>
            </a:r>
            <a:r>
              <a:rPr lang="en-GB" sz="1000" dirty="0">
                <a:solidFill>
                  <a:srgbClr val="7F7F7F"/>
                </a:solidFill>
              </a:rPr>
              <a:t> the given observable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981" y="3235160"/>
            <a:ext cx="5502140" cy="303144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Mass Constraints</a:t>
            </a:r>
          </a:p>
        </p:txBody>
      </p:sp>
      <p:sp>
        <p:nvSpPr>
          <p:cNvPr id="88071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4160838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en-US" sz="2000" i="1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2000" i="1" baseline="-25000">
                <a:solidFill>
                  <a:srgbClr val="3F67A7"/>
                </a:solidFill>
                <a:sym typeface="Symbol" charset="2"/>
              </a:rPr>
              <a:t>H</a:t>
            </a:r>
            <a:r>
              <a:rPr lang="en-US" sz="2000">
                <a:solidFill>
                  <a:srgbClr val="3F67A7"/>
                </a:solidFill>
                <a:sym typeface="Symbol" charset="2"/>
              </a:rPr>
              <a:t> from </a:t>
            </a:r>
            <a:r>
              <a:rPr lang="en-US" sz="2000" i="1">
                <a:solidFill>
                  <a:srgbClr val="3F67A7"/>
                </a:solidFill>
                <a:sym typeface="Symbol" charset="2"/>
              </a:rPr>
              <a:t>Standard fit</a:t>
            </a:r>
            <a:r>
              <a:rPr lang="en-US" sz="2000">
                <a:solidFill>
                  <a:srgbClr val="3F67A7"/>
                </a:solidFill>
                <a:sym typeface="Symbol" charset="2"/>
              </a:rPr>
              <a:t>:</a:t>
            </a:r>
          </a:p>
          <a:p>
            <a:pPr marL="288925" indent="-288925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>
                <a:solidFill>
                  <a:srgbClr val="404040"/>
                </a:solidFill>
                <a:sym typeface="Symbol" charset="2"/>
              </a:rPr>
              <a:t>Central value ±1: </a:t>
            </a:r>
          </a:p>
          <a:p>
            <a:pPr marL="288925" indent="-288925">
              <a:spcBef>
                <a:spcPts val="363"/>
              </a:spcBef>
              <a:buSzPct val="100000"/>
              <a:buFont typeface="Arial" charset="0"/>
              <a:buChar char="•"/>
            </a:pPr>
            <a:r>
              <a:rPr lang="en-US" sz="1600">
                <a:solidFill>
                  <a:srgbClr val="404040"/>
                </a:solidFill>
                <a:sym typeface="Symbol" charset="2"/>
              </a:rPr>
              <a:t>2 interval: [42, 158] GeV</a:t>
            </a:r>
          </a:p>
        </p:txBody>
      </p:sp>
      <p:sp>
        <p:nvSpPr>
          <p:cNvPr id="88072" name="Text Box 13"/>
          <p:cNvSpPr txBox="1">
            <a:spLocks noChangeArrowheads="1"/>
          </p:cNvSpPr>
          <p:nvPr/>
        </p:nvSpPr>
        <p:spPr bwMode="auto">
          <a:xfrm>
            <a:off x="317500" y="2209800"/>
            <a:ext cx="3606800" cy="530225"/>
          </a:xfrm>
          <a:prstGeom prst="rect">
            <a:avLst/>
          </a:prstGeom>
          <a:solidFill>
            <a:srgbClr val="CCFF33">
              <a:alpha val="59999"/>
            </a:srgbClr>
          </a:solidFill>
          <a:ln w="12700">
            <a:solidFill>
              <a:srgbClr val="6699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rgbClr val="990000"/>
              </a:buClr>
              <a:buFont typeface="Wingdings" charset="2"/>
              <a:buNone/>
            </a:pPr>
            <a:r>
              <a:rPr lang="en-US" sz="1400">
                <a:ea typeface="Times New Roman" charset="0"/>
                <a:cs typeface="Times New Roman" charset="0"/>
              </a:rPr>
              <a:t>Green band due to </a:t>
            </a:r>
            <a:r>
              <a:rPr lang="en-US" sz="1400" i="1">
                <a:ea typeface="Times New Roman" charset="0"/>
                <a:cs typeface="Times New Roman" charset="0"/>
              </a:rPr>
              <a:t>R</a:t>
            </a:r>
            <a:r>
              <a:rPr lang="en-US" sz="1400">
                <a:ea typeface="Times New Roman" charset="0"/>
                <a:cs typeface="Times New Roman" charset="0"/>
              </a:rPr>
              <a:t>fit treatment of theory errors, fixed errors lead to larger </a:t>
            </a:r>
            <a:r>
              <a:rPr lang="en-US" sz="1400">
                <a:ea typeface="Times New Roman" charset="0"/>
                <a:cs typeface="Times New Roman" charset="0"/>
                <a:sym typeface="Symbol" charset="2"/>
              </a:rPr>
              <a:t></a:t>
            </a:r>
            <a:r>
              <a:rPr lang="en-US" sz="1400" baseline="30000">
                <a:ea typeface="Times New Roman" charset="0"/>
                <a:cs typeface="Times New Roman" charset="0"/>
                <a:sym typeface="Symbol" charset="2"/>
              </a:rPr>
              <a:t>2</a:t>
            </a:r>
            <a:r>
              <a:rPr lang="en-US" sz="1400" baseline="-25000">
                <a:ea typeface="Times New Roman" charset="0"/>
                <a:cs typeface="Times New Roman" charset="0"/>
                <a:sym typeface="Symbol" charset="2"/>
              </a:rPr>
              <a:t>min</a:t>
            </a:r>
            <a:endParaRPr lang="de-DE" sz="1400" baseline="-25000"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88073" name="Text Box 4"/>
          <p:cNvSpPr txBox="1">
            <a:spLocks noChangeArrowheads="1"/>
          </p:cNvSpPr>
          <p:nvPr/>
        </p:nvSpPr>
        <p:spPr bwMode="auto">
          <a:xfrm>
            <a:off x="4876800" y="993775"/>
            <a:ext cx="3962400" cy="10691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en-US" sz="2000" i="1" dirty="0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2000" i="1" baseline="-25000" dirty="0">
                <a:solidFill>
                  <a:srgbClr val="3F67A7"/>
                </a:solidFill>
                <a:sym typeface="Symbol" charset="2"/>
              </a:rPr>
              <a:t>H</a:t>
            </a:r>
            <a:r>
              <a:rPr lang="en-US" sz="2000" dirty="0">
                <a:solidFill>
                  <a:srgbClr val="3F67A7"/>
                </a:solidFill>
                <a:sym typeface="Symbol" charset="2"/>
              </a:rPr>
              <a:t> from </a:t>
            </a:r>
            <a:r>
              <a:rPr lang="en-US" sz="2000" i="1" dirty="0">
                <a:solidFill>
                  <a:srgbClr val="3F67A7"/>
                </a:solidFill>
                <a:sym typeface="Symbol" charset="2"/>
              </a:rPr>
              <a:t>Complete fit</a:t>
            </a:r>
            <a:r>
              <a:rPr lang="en-US" sz="2000" dirty="0">
                <a:solidFill>
                  <a:srgbClr val="3F67A7"/>
                </a:solidFill>
                <a:sym typeface="Symbol" charset="2"/>
              </a:rPr>
              <a:t>:</a:t>
            </a:r>
          </a:p>
          <a:p>
            <a:pPr marL="288925" indent="-288925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Central value ±1: </a:t>
            </a:r>
          </a:p>
          <a:p>
            <a:pPr marL="288925" indent="-288925">
              <a:spcBef>
                <a:spcPts val="3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2 interval: </a:t>
            </a:r>
            <a:r>
              <a:rPr lang="en-US" sz="1600" dirty="0" smtClean="0">
                <a:solidFill>
                  <a:srgbClr val="404040"/>
                </a:solidFill>
                <a:sym typeface="Symbol" charset="2"/>
              </a:rPr>
              <a:t>[114, 157]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GeV</a:t>
            </a:r>
          </a:p>
        </p:txBody>
      </p:sp>
      <p:graphicFrame>
        <p:nvGraphicFramePr>
          <p:cNvPr id="88066" name="Object 2"/>
          <p:cNvGraphicFramePr>
            <a:graphicFrameLocks noChangeAspect="1"/>
          </p:cNvGraphicFramePr>
          <p:nvPr/>
        </p:nvGraphicFramePr>
        <p:xfrm>
          <a:off x="7096125" y="1435100"/>
          <a:ext cx="1597025" cy="338138"/>
        </p:xfrm>
        <a:graphic>
          <a:graphicData uri="http://schemas.openxmlformats.org/presentationml/2006/ole">
            <p:oleObj spid="_x0000_s88066" name="Equation" r:id="rId3" imgW="1193800" imgH="254000" progId="Equation.DSMT4">
              <p:embed/>
            </p:oleObj>
          </a:graphicData>
        </a:graphic>
      </p:graphicFrame>
      <p:sp>
        <p:nvSpPr>
          <p:cNvPr id="88074" name="TextBox 10"/>
          <p:cNvSpPr txBox="1">
            <a:spLocks noChangeArrowheads="1"/>
          </p:cNvSpPr>
          <p:nvPr/>
        </p:nvSpPr>
        <p:spPr bwMode="auto">
          <a:xfrm>
            <a:off x="8093075" y="3079115"/>
            <a:ext cx="8985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i="1" dirty="0">
                <a:solidFill>
                  <a:srgbClr val="7F7F7F"/>
                </a:solidFill>
              </a:rPr>
              <a:t>Complete fit</a:t>
            </a:r>
          </a:p>
        </p:txBody>
      </p:sp>
      <p:sp>
        <p:nvSpPr>
          <p:cNvPr id="88075" name="TextBox 15"/>
          <p:cNvSpPr txBox="1">
            <a:spLocks noChangeArrowheads="1"/>
          </p:cNvSpPr>
          <p:nvPr/>
        </p:nvSpPr>
        <p:spPr bwMode="auto">
          <a:xfrm>
            <a:off x="3625850" y="3079115"/>
            <a:ext cx="8699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i="1" dirty="0">
                <a:solidFill>
                  <a:srgbClr val="7F7F7F"/>
                </a:solidFill>
              </a:rPr>
              <a:t>Standard fit</a:t>
            </a:r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/>
        </p:nvGraphicFramePr>
        <p:xfrm>
          <a:off x="2424113" y="1444625"/>
          <a:ext cx="1511300" cy="338138"/>
        </p:xfrm>
        <a:graphic>
          <a:graphicData uri="http://schemas.openxmlformats.org/presentationml/2006/ole">
            <p:oleObj spid="_x0000_s88067" name="Equation" r:id="rId4" imgW="1130300" imgH="254000" progId="Equation.DSMT4">
              <p:embed/>
            </p:oleObj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9363" y="3291615"/>
            <a:ext cx="4498437" cy="295678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3291615"/>
            <a:ext cx="4498437" cy="29567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Higgs Mass Constraints</a:t>
            </a:r>
          </a:p>
        </p:txBody>
      </p:sp>
      <p:sp>
        <p:nvSpPr>
          <p:cNvPr id="89095" name="Text Box 13"/>
          <p:cNvSpPr txBox="1">
            <a:spLocks noChangeArrowheads="1"/>
          </p:cNvSpPr>
          <p:nvPr/>
        </p:nvSpPr>
        <p:spPr bwMode="auto">
          <a:xfrm>
            <a:off x="317500" y="2209800"/>
            <a:ext cx="3606800" cy="530225"/>
          </a:xfrm>
          <a:prstGeom prst="rect">
            <a:avLst/>
          </a:prstGeom>
          <a:solidFill>
            <a:srgbClr val="CCFF33">
              <a:alpha val="59999"/>
            </a:srgbClr>
          </a:solidFill>
          <a:ln w="12700">
            <a:solidFill>
              <a:srgbClr val="6699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rgbClr val="990000"/>
              </a:buClr>
              <a:buFont typeface="Wingdings" charset="2"/>
              <a:buNone/>
            </a:pPr>
            <a:r>
              <a:rPr lang="en-US" sz="1400">
                <a:ea typeface="Times New Roman" charset="0"/>
                <a:cs typeface="Times New Roman" charset="0"/>
              </a:rPr>
              <a:t>Green band due to </a:t>
            </a:r>
            <a:r>
              <a:rPr lang="en-US" sz="1400" i="1">
                <a:ea typeface="Times New Roman" charset="0"/>
                <a:cs typeface="Times New Roman" charset="0"/>
              </a:rPr>
              <a:t>R</a:t>
            </a:r>
            <a:r>
              <a:rPr lang="en-US" sz="1400">
                <a:ea typeface="Times New Roman" charset="0"/>
                <a:cs typeface="Times New Roman" charset="0"/>
              </a:rPr>
              <a:t>fit treatment of theory errors, fixed errors lead to larger </a:t>
            </a:r>
            <a:r>
              <a:rPr lang="en-US" sz="1400">
                <a:ea typeface="Times New Roman" charset="0"/>
                <a:cs typeface="Times New Roman" charset="0"/>
                <a:sym typeface="Symbol" charset="2"/>
              </a:rPr>
              <a:t></a:t>
            </a:r>
            <a:r>
              <a:rPr lang="en-US" sz="1400" baseline="30000">
                <a:ea typeface="Times New Roman" charset="0"/>
                <a:cs typeface="Times New Roman" charset="0"/>
                <a:sym typeface="Symbol" charset="2"/>
              </a:rPr>
              <a:t>2</a:t>
            </a:r>
            <a:r>
              <a:rPr lang="en-US" sz="1400" baseline="-25000">
                <a:ea typeface="Times New Roman" charset="0"/>
                <a:cs typeface="Times New Roman" charset="0"/>
                <a:sym typeface="Symbol" charset="2"/>
              </a:rPr>
              <a:t>min</a:t>
            </a:r>
            <a:endParaRPr lang="de-DE" sz="1400" baseline="-25000">
              <a:ea typeface="Times New Roman" charset="0"/>
              <a:cs typeface="Times New Roman" charset="0"/>
              <a:sym typeface="Symbol" charset="2"/>
            </a:endParaRPr>
          </a:p>
        </p:txBody>
      </p:sp>
      <p:sp>
        <p:nvSpPr>
          <p:cNvPr id="89096" name="TextBox 10"/>
          <p:cNvSpPr txBox="1">
            <a:spLocks noChangeArrowheads="1"/>
          </p:cNvSpPr>
          <p:nvPr/>
        </p:nvSpPr>
        <p:spPr bwMode="auto">
          <a:xfrm>
            <a:off x="5841365" y="3068955"/>
            <a:ext cx="31400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Test of different estimators for direct Higgs searches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288600"/>
            <a:ext cx="4496634" cy="2955600"/>
          </a:xfrm>
          <a:prstGeom prst="rect">
            <a:avLst/>
          </a:prstGeom>
        </p:spPr>
      </p:pic>
      <p:sp>
        <p:nvSpPr>
          <p:cNvPr id="89100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4160838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en-US" sz="2000" i="1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2000" i="1" baseline="-25000">
                <a:solidFill>
                  <a:srgbClr val="3F67A7"/>
                </a:solidFill>
                <a:sym typeface="Symbol" charset="2"/>
              </a:rPr>
              <a:t>H</a:t>
            </a:r>
            <a:r>
              <a:rPr lang="en-US" sz="2000">
                <a:solidFill>
                  <a:srgbClr val="3F67A7"/>
                </a:solidFill>
                <a:sym typeface="Symbol" charset="2"/>
              </a:rPr>
              <a:t> from </a:t>
            </a:r>
            <a:r>
              <a:rPr lang="en-US" sz="2000" i="1">
                <a:solidFill>
                  <a:srgbClr val="3F67A7"/>
                </a:solidFill>
                <a:sym typeface="Symbol" charset="2"/>
              </a:rPr>
              <a:t>Standard fit</a:t>
            </a:r>
            <a:r>
              <a:rPr lang="en-US" sz="2000">
                <a:solidFill>
                  <a:srgbClr val="3F67A7"/>
                </a:solidFill>
                <a:sym typeface="Symbol" charset="2"/>
              </a:rPr>
              <a:t>:</a:t>
            </a:r>
          </a:p>
          <a:p>
            <a:pPr marL="288925" indent="-288925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>
                <a:solidFill>
                  <a:srgbClr val="404040"/>
                </a:solidFill>
                <a:sym typeface="Symbol" charset="2"/>
              </a:rPr>
              <a:t>Central value ±1: </a:t>
            </a:r>
          </a:p>
          <a:p>
            <a:pPr marL="288925" indent="-288925">
              <a:spcBef>
                <a:spcPts val="363"/>
              </a:spcBef>
              <a:buSzPct val="100000"/>
              <a:buFont typeface="Arial" charset="0"/>
              <a:buChar char="•"/>
            </a:pPr>
            <a:r>
              <a:rPr lang="en-US" sz="1600">
                <a:solidFill>
                  <a:srgbClr val="404040"/>
                </a:solidFill>
                <a:sym typeface="Symbol" charset="2"/>
              </a:rPr>
              <a:t>2 interval: [42, 158] GeV</a:t>
            </a: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2424113" y="1444625"/>
          <a:ext cx="1511300" cy="338138"/>
        </p:xfrm>
        <a:graphic>
          <a:graphicData uri="http://schemas.openxmlformats.org/presentationml/2006/ole">
            <p:oleObj spid="_x0000_s89091" name="Equation" r:id="rId4" imgW="1130300" imgH="254000" progId="Equation.DSMT4">
              <p:embed/>
            </p:oleObj>
          </a:graphicData>
        </a:graphic>
      </p:graphicFrame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876800" y="993775"/>
            <a:ext cx="3962400" cy="10691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>
              <a:spcBef>
                <a:spcPct val="50000"/>
              </a:spcBef>
            </a:pPr>
            <a:r>
              <a:rPr lang="en-US" sz="2000" i="1" dirty="0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2000" i="1" baseline="-25000" dirty="0">
                <a:solidFill>
                  <a:srgbClr val="3F67A7"/>
                </a:solidFill>
                <a:sym typeface="Symbol" charset="2"/>
              </a:rPr>
              <a:t>H</a:t>
            </a:r>
            <a:r>
              <a:rPr lang="en-US" sz="2000" dirty="0">
                <a:solidFill>
                  <a:srgbClr val="3F67A7"/>
                </a:solidFill>
                <a:sym typeface="Symbol" charset="2"/>
              </a:rPr>
              <a:t> from </a:t>
            </a:r>
            <a:r>
              <a:rPr lang="en-US" sz="2000" i="1" dirty="0">
                <a:solidFill>
                  <a:srgbClr val="3F67A7"/>
                </a:solidFill>
                <a:sym typeface="Symbol" charset="2"/>
              </a:rPr>
              <a:t>Complete fit</a:t>
            </a:r>
            <a:r>
              <a:rPr lang="en-US" sz="2000" dirty="0">
                <a:solidFill>
                  <a:srgbClr val="3F67A7"/>
                </a:solidFill>
                <a:sym typeface="Symbol" charset="2"/>
              </a:rPr>
              <a:t>:</a:t>
            </a:r>
          </a:p>
          <a:p>
            <a:pPr marL="288925" indent="-288925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Central value ±1: </a:t>
            </a:r>
          </a:p>
          <a:p>
            <a:pPr marL="288925" indent="-288925">
              <a:spcBef>
                <a:spcPts val="3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2 interval: </a:t>
            </a:r>
            <a:r>
              <a:rPr lang="en-US" sz="1600" dirty="0" smtClean="0">
                <a:solidFill>
                  <a:srgbClr val="404040"/>
                </a:solidFill>
                <a:sym typeface="Symbol" charset="2"/>
              </a:rPr>
              <a:t>[114, 157] 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GeV</a:t>
            </a:r>
          </a:p>
        </p:txBody>
      </p:sp>
      <p:graphicFrame>
        <p:nvGraphicFramePr>
          <p:cNvPr id="89102" name="Object 14"/>
          <p:cNvGraphicFramePr>
            <a:graphicFrameLocks noChangeAspect="1"/>
          </p:cNvGraphicFramePr>
          <p:nvPr/>
        </p:nvGraphicFramePr>
        <p:xfrm>
          <a:off x="7096125" y="1435100"/>
          <a:ext cx="1597025" cy="338138"/>
        </p:xfrm>
        <a:graphic>
          <a:graphicData uri="http://schemas.openxmlformats.org/presentationml/2006/ole">
            <p:oleObj spid="_x0000_s89102" name="Equation" r:id="rId5" imgW="1193800" imgH="254000" progId="Equation.DSMT4">
              <p:embed/>
            </p:oleObj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3291615"/>
            <a:ext cx="4498437" cy="2956785"/>
          </a:xfrm>
          <a:prstGeom prst="rect">
            <a:avLst/>
          </a:prstGeom>
        </p:spPr>
      </p:pic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3625850" y="3079115"/>
            <a:ext cx="8699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i="1" dirty="0">
                <a:solidFill>
                  <a:srgbClr val="7F7F7F"/>
                </a:solidFill>
              </a:rPr>
              <a:t>Standard fit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>
            <a:picLocks noChangeAspect="1"/>
          </p:cNvPicPr>
          <p:nvPr/>
        </p:nvPicPr>
        <p:blipFill>
          <a:blip r:embed="rId4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GB" i="1" dirty="0" smtClean="0"/>
              <a:t>Z</a:t>
            </a:r>
            <a:r>
              <a:rPr lang="en-GB" dirty="0" smtClean="0"/>
              <a:t> </a:t>
            </a:r>
            <a:r>
              <a:rPr lang="en-GB" dirty="0" smtClean="0"/>
              <a:t>boson </a:t>
            </a:r>
            <a:r>
              <a:rPr lang="en-GB" dirty="0" smtClean="0"/>
              <a:t>production on the mass shell, seen</a:t>
            </a:r>
            <a:r>
              <a:rPr lang="en-GB" dirty="0" smtClean="0"/>
              <a:t> in </a:t>
            </a:r>
            <a:r>
              <a:rPr lang="en-US" dirty="0" smtClean="0"/>
              <a:t>April </a:t>
            </a:r>
            <a:r>
              <a:rPr lang="en-US" dirty="0" smtClean="0"/>
              <a:t>1983 by UA1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0200" y="1295400"/>
            <a:ext cx="6019800" cy="4296632"/>
          </a:xfrm>
          <a:prstGeom prst="rect">
            <a:avLst/>
          </a:prstGeom>
          <a:effectLst>
            <a:outerShdw blurRad="228600" dist="38100" dir="2700000">
              <a:srgbClr val="000000">
                <a:alpha val="51000"/>
              </a:srgbClr>
            </a:outerShdw>
          </a:effectLst>
        </p:spPr>
      </p:pic>
      <p:graphicFrame>
        <p:nvGraphicFramePr>
          <p:cNvPr id="47" name="Object 9"/>
          <p:cNvGraphicFramePr>
            <a:graphicFrameLocks noChangeAspect="1"/>
          </p:cNvGraphicFramePr>
          <p:nvPr/>
        </p:nvGraphicFramePr>
        <p:xfrm>
          <a:off x="5510213" y="5226050"/>
          <a:ext cx="2012950" cy="336550"/>
        </p:xfrm>
        <a:graphic>
          <a:graphicData uri="http://schemas.openxmlformats.org/presentationml/2006/ole">
            <p:oleObj spid="_x0000_s194572" name="Equation" r:id="rId6" imgW="1447800" imgH="241300" progId="Equation.DSMT4">
              <p:embed/>
            </p:oleObj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1600200" y="5331768"/>
            <a:ext cx="12768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</a:rPr>
              <a:t>UA1 @ CERN,</a:t>
            </a:r>
            <a:r>
              <a:rPr lang="en-GB" sz="900" dirty="0" smtClean="0">
                <a:solidFill>
                  <a:schemeClr val="bg1">
                    <a:lumMod val="75000"/>
                  </a:schemeClr>
                </a:solidFill>
              </a:rPr>
              <a:t> 1983</a:t>
            </a:r>
            <a:endParaRPr lang="en-GB" sz="9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Top Mass</a:t>
            </a:r>
          </a:p>
        </p:txBody>
      </p:sp>
      <p:sp>
        <p:nvSpPr>
          <p:cNvPr id="91144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4160838" cy="155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8579B"/>
                </a:solidFill>
                <a:sym typeface="Symbol" charset="2"/>
              </a:rPr>
              <a:t>Quadratic sensitivity to </a:t>
            </a:r>
            <a:r>
              <a:rPr lang="en-US" sz="2000" i="1" dirty="0" err="1">
                <a:solidFill>
                  <a:srgbClr val="18579B"/>
                </a:solidFill>
                <a:sym typeface="Symbol" charset="2"/>
              </a:rPr>
              <a:t>m</a:t>
            </a:r>
            <a:r>
              <a:rPr lang="en-US" sz="2000" baseline="-25000" dirty="0" err="1">
                <a:solidFill>
                  <a:srgbClr val="18579B"/>
                </a:solidFill>
                <a:sym typeface="Symbol" charset="2"/>
              </a:rPr>
              <a:t>top</a:t>
            </a:r>
            <a:endParaRPr lang="en-GB" sz="2000" baseline="-25000" dirty="0">
              <a:solidFill>
                <a:srgbClr val="18579B"/>
              </a:solidFill>
              <a:sym typeface="Symbol" charset="2"/>
            </a:endParaRPr>
          </a:p>
          <a:p>
            <a:pPr marL="263525" indent="-263525">
              <a:spcBef>
                <a:spcPct val="50000"/>
              </a:spcBef>
              <a:buSzPct val="100000"/>
              <a:buFontTx/>
              <a:buChar char="•"/>
            </a:pP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Standard fit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: </a:t>
            </a:r>
          </a:p>
          <a:p>
            <a:pPr marL="263525" indent="-263525">
              <a:spcBef>
                <a:spcPct val="50000"/>
              </a:spcBef>
              <a:buSzPct val="100000"/>
              <a:buFontTx/>
              <a:buChar char="•"/>
            </a:pP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Complete fit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: </a:t>
            </a:r>
          </a:p>
          <a:p>
            <a:pPr>
              <a:spcBef>
                <a:spcPct val="50000"/>
              </a:spcBef>
              <a:buSzPct val="80000"/>
            </a:pPr>
            <a:endParaRPr lang="en-GB" sz="200" dirty="0">
              <a:solidFill>
                <a:srgbClr val="404040"/>
              </a:solidFill>
              <a:sym typeface="Symbol" charset="2"/>
            </a:endParaRPr>
          </a:p>
          <a:p>
            <a:pPr>
              <a:spcBef>
                <a:spcPct val="50000"/>
              </a:spcBef>
              <a:buSzPct val="80000"/>
            </a:pPr>
            <a:r>
              <a:rPr lang="en-GB" sz="1600" dirty="0">
                <a:solidFill>
                  <a:srgbClr val="404040"/>
                </a:solidFill>
                <a:sym typeface="Symbol" charset="2"/>
              </a:rPr>
              <a:t>Tevatron average: (173.1 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Symbol" charset="2"/>
              </a:rPr>
              <a:t>± 1.3) GeV</a:t>
            </a:r>
          </a:p>
        </p:txBody>
      </p:sp>
      <p:sp>
        <p:nvSpPr>
          <p:cNvPr id="91145" name="Text Box 14"/>
          <p:cNvSpPr txBox="1">
            <a:spLocks noChangeArrowheads="1"/>
          </p:cNvSpPr>
          <p:nvPr/>
        </p:nvSpPr>
        <p:spPr bwMode="auto">
          <a:xfrm>
            <a:off x="1905000" y="3058795"/>
            <a:ext cx="2622550" cy="263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 dirty="0">
                <a:solidFill>
                  <a:srgbClr val="7F7F7F"/>
                </a:solidFill>
              </a:rPr>
              <a:t>Fits include </a:t>
            </a:r>
            <a:r>
              <a:rPr lang="en-GB" sz="1000" i="1" dirty="0">
                <a:solidFill>
                  <a:srgbClr val="7F7F7F"/>
                </a:solidFill>
              </a:rPr>
              <a:t>only</a:t>
            </a:r>
            <a:r>
              <a:rPr lang="en-GB" sz="1000" dirty="0">
                <a:solidFill>
                  <a:srgbClr val="7F7F7F"/>
                </a:solidFill>
              </a:rPr>
              <a:t> the given observable</a:t>
            </a:r>
          </a:p>
        </p:txBody>
      </p:sp>
      <p:graphicFrame>
        <p:nvGraphicFramePr>
          <p:cNvPr id="91138" name="Object 2"/>
          <p:cNvGraphicFramePr>
            <a:graphicFrameLocks noChangeAspect="1"/>
          </p:cNvGraphicFramePr>
          <p:nvPr/>
        </p:nvGraphicFramePr>
        <p:xfrm>
          <a:off x="1909763" y="1795463"/>
          <a:ext cx="1865312" cy="369887"/>
        </p:xfrm>
        <a:graphic>
          <a:graphicData uri="http://schemas.openxmlformats.org/presentationml/2006/ole">
            <p:oleObj spid="_x0000_s91138" name="Equation" r:id="rId3" imgW="1397000" imgH="279400" progId="Equation.DSMT4">
              <p:embed/>
            </p:oleObj>
          </a:graphicData>
        </a:graphic>
      </p:graphicFrame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341313" y="2516188"/>
          <a:ext cx="3597275" cy="284162"/>
        </p:xfrm>
        <a:graphic>
          <a:graphicData uri="http://schemas.openxmlformats.org/presentationml/2006/ole">
            <p:oleObj spid="_x0000_s91139" name="Equation" r:id="rId4" imgW="3517900" imgH="279400" progId="Equation.DSMT4">
              <p:embed/>
            </p:oleObj>
          </a:graphicData>
        </a:graphic>
      </p:graphicFrame>
      <p:graphicFrame>
        <p:nvGraphicFramePr>
          <p:cNvPr id="91140" name="Object 4"/>
          <p:cNvGraphicFramePr>
            <a:graphicFrameLocks noChangeAspect="1"/>
          </p:cNvGraphicFramePr>
          <p:nvPr/>
        </p:nvGraphicFramePr>
        <p:xfrm>
          <a:off x="1911350" y="1417638"/>
          <a:ext cx="1916113" cy="371475"/>
        </p:xfrm>
        <a:graphic>
          <a:graphicData uri="http://schemas.openxmlformats.org/presentationml/2006/ole">
            <p:oleObj spid="_x0000_s91140" name="Equation" r:id="rId5" imgW="1435100" imgH="279400" progId="Equation.DSMT4">
              <p:embed/>
            </p:oleObj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8556" y="3276601"/>
            <a:ext cx="4453044" cy="29385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090" y="3276601"/>
            <a:ext cx="4327322" cy="29124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581400" y="990600"/>
            <a:ext cx="5562600" cy="5330825"/>
          </a:xfrm>
          <a:prstGeom prst="rect">
            <a:avLst/>
          </a:prstGeom>
          <a:solidFill>
            <a:schemeClr val="bg1">
              <a:alpha val="6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993775"/>
            <a:ext cx="5562600" cy="5330825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NNNLO </a:t>
            </a:r>
            <a:r>
              <a:rPr lang="en-US" sz="4000" b="1" dirty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Determination of </a:t>
            </a:r>
            <a:r>
              <a:rPr lang="en-US" sz="4000" b="1" dirty="0" err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</a:t>
            </a:r>
            <a:r>
              <a:rPr lang="en-US" sz="4000" b="1" baseline="-25000" dirty="0" err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s</a:t>
            </a:r>
            <a:endParaRPr lang="en-US" sz="4000" b="1" baseline="-25000" dirty="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3190" name="Text Box 4"/>
          <p:cNvSpPr txBox="1">
            <a:spLocks noChangeArrowheads="1"/>
          </p:cNvSpPr>
          <p:nvPr/>
        </p:nvSpPr>
        <p:spPr bwMode="auto">
          <a:xfrm>
            <a:off x="5715000" y="1143000"/>
            <a:ext cx="3429000" cy="49173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288925" indent="-288925" defTabSz="1828800">
              <a:spcBef>
                <a:spcPct val="50000"/>
              </a:spcBef>
            </a:pPr>
            <a:r>
              <a:rPr lang="en-US" sz="2000" dirty="0">
                <a:solidFill>
                  <a:srgbClr val="18579B"/>
                </a:solidFill>
                <a:sym typeface="Symbol" charset="2"/>
              </a:rPr>
              <a:t>From Complete Fit: </a:t>
            </a:r>
          </a:p>
          <a:p>
            <a:pPr marL="288925" indent="-288925" defTabSz="1828800">
              <a:spcBef>
                <a:spcPct val="50000"/>
              </a:spcBef>
              <a:buSzPct val="80000"/>
            </a:pPr>
            <a:r>
              <a:rPr lang="en-US" sz="1600" dirty="0">
                <a:solidFill>
                  <a:srgbClr val="000000"/>
                </a:solidFill>
                <a:ea typeface="Times New Roman" charset="0"/>
                <a:cs typeface="Times New Roman" charset="0"/>
                <a:sym typeface="Symbol" charset="2"/>
              </a:rPr>
              <a:t>	</a:t>
            </a:r>
            <a:r>
              <a:rPr lang="en-US" sz="1600" dirty="0" err="1">
                <a:solidFill>
                  <a:srgbClr val="000000"/>
                </a:solidFill>
                <a:ea typeface="Times New Roman" charset="0"/>
                <a:cs typeface="Times New Roman" charset="0"/>
                <a:sym typeface="Symbol" charset="2"/>
              </a:rPr>
              <a:t></a:t>
            </a:r>
            <a:r>
              <a:rPr lang="en-US" sz="1600" baseline="-25000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s</a:t>
            </a:r>
            <a:r>
              <a:rPr lang="en-US" sz="1600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600" i="1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>
                <a:solidFill>
                  <a:srgbClr val="00000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 dirty="0">
                <a:solidFill>
                  <a:srgbClr val="000000"/>
                </a:solidFill>
                <a:ea typeface="Times New Roman" charset="0"/>
                <a:cs typeface="Times New Roman" charset="0"/>
              </a:rPr>
              <a:t>) = 0.1193 	</a:t>
            </a:r>
            <a:r>
              <a:rPr lang="en-US" sz="1600" dirty="0">
                <a:solidFill>
                  <a:srgbClr val="000000"/>
                </a:solidFill>
                <a:ea typeface="Arial" charset="0"/>
                <a:cs typeface="Arial" charset="0"/>
              </a:rPr>
              <a:t>±</a:t>
            </a:r>
            <a:r>
              <a:rPr lang="en-US" sz="1600" dirty="0">
                <a:solidFill>
                  <a:srgbClr val="3F67A7"/>
                </a:solidFill>
                <a:ea typeface="Arial" charset="0"/>
                <a:cs typeface="Arial" charset="0"/>
              </a:rPr>
              <a:t>  </a:t>
            </a:r>
            <a:r>
              <a:rPr lang="en-US" sz="1600" dirty="0" smtClean="0">
                <a:solidFill>
                  <a:srgbClr val="3F67A7"/>
                </a:solidFill>
                <a:ea typeface="Arial" charset="0"/>
                <a:cs typeface="Arial" charset="0"/>
              </a:rPr>
              <a:t>0.0028</a:t>
            </a:r>
            <a:r>
              <a:rPr lang="en-US" sz="1600" dirty="0" smtClean="0">
                <a:solidFill>
                  <a:srgbClr val="000000"/>
                </a:solidFill>
                <a:ea typeface="Arial" charset="0"/>
                <a:cs typeface="Arial" charset="0"/>
              </a:rPr>
              <a:t>	±  </a:t>
            </a:r>
            <a:r>
              <a:rPr lang="en-US" sz="1600" dirty="0" smtClean="0">
                <a:solidFill>
                  <a:srgbClr val="9F201D"/>
                </a:solidFill>
                <a:ea typeface="Arial" charset="0"/>
                <a:cs typeface="Arial" charset="0"/>
              </a:rPr>
              <a:t>0.0001</a:t>
            </a:r>
            <a:endParaRPr lang="en-US" sz="1600" dirty="0" smtClean="0">
              <a:solidFill>
                <a:srgbClr val="9F201D"/>
              </a:solidFill>
              <a:ea typeface="Arial" charset="0"/>
              <a:cs typeface="Arial" charset="0"/>
              <a:sym typeface="Symbol" charset="2"/>
            </a:endParaRPr>
          </a:p>
          <a:p>
            <a:pPr marL="288925" indent="-288925" defTabSz="1828800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 smtClean="0">
                <a:solidFill>
                  <a:srgbClr val="3F67A7"/>
                </a:solidFill>
                <a:sym typeface="Symbol" charset="2"/>
              </a:rPr>
              <a:t>First </a:t>
            </a:r>
            <a:r>
              <a:rPr lang="en-US" sz="1600" dirty="0">
                <a:solidFill>
                  <a:srgbClr val="3F67A7"/>
                </a:solidFill>
                <a:sym typeface="Symbol" charset="2"/>
              </a:rPr>
              <a:t>error experimental </a:t>
            </a:r>
          </a:p>
          <a:p>
            <a:pPr marL="288925" indent="-288925" defTabSz="1828800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9F201D"/>
                </a:solidFill>
                <a:sym typeface="Symbol" charset="2"/>
              </a:rPr>
              <a:t>Second error theoretical (!) </a:t>
            </a:r>
          </a:p>
          <a:p>
            <a:pPr marL="288925" indent="-288925" defTabSz="1828800">
              <a:spcBef>
                <a:spcPct val="10000"/>
              </a:spcBef>
              <a:buSzPct val="100000"/>
            </a:pPr>
            <a:r>
              <a:rPr lang="en-US" sz="1400" dirty="0">
                <a:solidFill>
                  <a:srgbClr val="9F201D"/>
                </a:solidFill>
                <a:sym typeface="Symbol" charset="2"/>
              </a:rPr>
              <a:t>	[ 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incl. variation of </a:t>
            </a:r>
            <a:r>
              <a:rPr lang="en-US" sz="1200" dirty="0" err="1">
                <a:solidFill>
                  <a:srgbClr val="9F201D"/>
                </a:solidFill>
                <a:ea typeface="Times New Roman" charset="0"/>
                <a:cs typeface="Times New Roman" charset="0"/>
              </a:rPr>
              <a:t>renorm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. scale from </a:t>
            </a:r>
            <a:r>
              <a:rPr lang="en-US" sz="1200" i="1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200" i="1" baseline="-250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/2 to 2</a:t>
            </a:r>
            <a:r>
              <a:rPr lang="en-US" sz="1200" i="1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200" i="1" baseline="-250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 and </a:t>
            </a:r>
            <a:r>
              <a:rPr lang="en-US" sz="1200" dirty="0" err="1">
                <a:solidFill>
                  <a:srgbClr val="9F201D"/>
                </a:solidFill>
                <a:ea typeface="Times New Roman" charset="0"/>
                <a:cs typeface="Times New Roman" charset="0"/>
              </a:rPr>
              <a:t>massless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 terms of order/beyond a</a:t>
            </a:r>
            <a:r>
              <a:rPr lang="en-US" sz="1200" baseline="-250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S</a:t>
            </a:r>
            <a:r>
              <a:rPr lang="en-US" sz="1200" baseline="300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5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200" i="1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200" i="1" baseline="-250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200" dirty="0">
                <a:solidFill>
                  <a:srgbClr val="9F201D"/>
                </a:solidFill>
                <a:ea typeface="Times New Roman" charset="0"/>
                <a:cs typeface="Times New Roman" charset="0"/>
              </a:rPr>
              <a:t>) and massive</a:t>
            </a:r>
            <a:r>
              <a:rPr lang="en-US" sz="12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 terms of order/beyond a</a:t>
            </a:r>
            <a:r>
              <a:rPr lang="en-US" sz="1200" baseline="-250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S</a:t>
            </a:r>
            <a:r>
              <a:rPr lang="en-US" sz="1200" baseline="300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4</a:t>
            </a:r>
            <a:r>
              <a:rPr lang="en-US" sz="12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200" i="1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200" i="1" baseline="-250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2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) </a:t>
            </a:r>
            <a:r>
              <a:rPr lang="en-US" sz="1400" dirty="0" smtClean="0">
                <a:solidFill>
                  <a:srgbClr val="9F201D"/>
                </a:solidFill>
                <a:ea typeface="Times New Roman" charset="0"/>
                <a:cs typeface="Times New Roman" charset="0"/>
              </a:rPr>
              <a:t>]</a:t>
            </a:r>
            <a:endParaRPr lang="en-US" sz="1400" dirty="0" smtClean="0">
              <a:solidFill>
                <a:srgbClr val="9F201D"/>
              </a:solidFill>
              <a:sym typeface="Symbol" charset="2"/>
            </a:endParaRPr>
          </a:p>
          <a:p>
            <a:pPr marL="288925" indent="-288925" defTabSz="1828800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Excellent agreement with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3NLO 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result from hadronic </a:t>
            </a:r>
            <a:r>
              <a:rPr lang="en-US" sz="1600" i="1" dirty="0" err="1" smtClean="0">
                <a:solidFill>
                  <a:srgbClr val="404040"/>
                </a:solidFill>
                <a:ea typeface="Times New Roman" charset="0"/>
                <a:cs typeface="Times New Roman" charset="0"/>
                <a:sym typeface="Symbol" charset="2"/>
              </a:rPr>
              <a:t>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decays </a:t>
            </a: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	</a:t>
            </a:r>
            <a:r>
              <a:rPr lang="en-US" sz="12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[M. </a:t>
            </a:r>
            <a:r>
              <a:rPr lang="en-US" sz="12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Davier</a:t>
            </a:r>
            <a:r>
              <a:rPr lang="en-US" sz="12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 et al., arXiv:0803.0979]</a:t>
            </a:r>
            <a:r>
              <a:rPr lang="en-US" sz="1200" dirty="0" smtClean="0">
                <a:solidFill>
                  <a:srgbClr val="404040"/>
                </a:solidFill>
                <a:sym typeface="Symbol" charset="2"/>
              </a:rPr>
              <a:t> </a:t>
            </a:r>
            <a:endParaRPr lang="en-US" sz="1600" dirty="0" smtClean="0">
              <a:solidFill>
                <a:srgbClr val="404040"/>
              </a:solidFill>
              <a:sym typeface="Symbol" charset="2"/>
            </a:endParaRPr>
          </a:p>
          <a:p>
            <a:pPr marL="288925" indent="-288925" defTabSz="1828800">
              <a:spcBef>
                <a:spcPct val="50000"/>
              </a:spcBef>
              <a:buSzPct val="100000"/>
            </a:pP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  <a:sym typeface="Symbol" charset="2"/>
              </a:rPr>
              <a:t>	</a:t>
            </a:r>
            <a:r>
              <a:rPr lang="en-US" sz="16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  <a:sym typeface="Symbol" charset="2"/>
              </a:rPr>
              <a:t></a:t>
            </a:r>
            <a:r>
              <a:rPr lang="en-US" sz="1600" baseline="-250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s</a:t>
            </a:r>
            <a:r>
              <a:rPr lang="en-US" sz="16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(</a:t>
            </a:r>
            <a:r>
              <a:rPr lang="en-US" sz="1600" i="1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M</a:t>
            </a:r>
            <a:r>
              <a:rPr lang="en-US" sz="1600" i="1" baseline="-25000" dirty="0" err="1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Z</a:t>
            </a:r>
            <a:r>
              <a:rPr lang="en-US" sz="1600" dirty="0" smtClean="0">
                <a:solidFill>
                  <a:srgbClr val="404040"/>
                </a:solidFill>
                <a:ea typeface="Times New Roman" charset="0"/>
                <a:cs typeface="Times New Roman" charset="0"/>
              </a:rPr>
              <a:t>) = 0.1212 	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±  0.0005</a:t>
            </a:r>
            <a:r>
              <a:rPr lang="en-US" sz="1600" baseline="-250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exp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		±  0.0008</a:t>
            </a:r>
            <a:r>
              <a:rPr lang="en-US" sz="1600" baseline="-250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theo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 </a:t>
            </a:r>
          </a:p>
          <a:p>
            <a:pPr marL="288925" indent="-288925" defTabSz="1828800">
              <a:buSzPct val="100000"/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</a:rPr>
              <a:t>		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</a:rPr>
              <a:t>±  0.0005</a:t>
            </a:r>
            <a:r>
              <a:rPr lang="en-US" sz="1600" baseline="-25000" dirty="0">
                <a:solidFill>
                  <a:srgbClr val="404040"/>
                </a:solidFill>
                <a:ea typeface="Arial" charset="0"/>
                <a:cs typeface="Arial" charset="0"/>
              </a:rPr>
              <a:t>evol</a:t>
            </a:r>
          </a:p>
          <a:p>
            <a:pPr marL="288925" indent="-288925" defTabSz="1828800">
              <a:spcBef>
                <a:spcPct val="50000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ea typeface="Times New Roman" charset="0"/>
                <a:cs typeface="Times New Roman" charset="0"/>
              </a:rPr>
              <a:t>Best current test of asymptotic freedom property of QCD !</a:t>
            </a:r>
          </a:p>
        </p:txBody>
      </p:sp>
      <p:pic>
        <p:nvPicPr>
          <p:cNvPr id="93191" name="Picture 4"/>
          <p:cNvPicPr>
            <a:picLocks noChangeAspect="1" noChangeArrowheads="1"/>
          </p:cNvPicPr>
          <p:nvPr/>
        </p:nvPicPr>
        <p:blipFill>
          <a:blip r:embed="rId2"/>
          <a:srcRect l="578"/>
          <a:stretch>
            <a:fillRect/>
          </a:stretch>
        </p:blipFill>
        <p:spPr bwMode="auto">
          <a:xfrm>
            <a:off x="127000" y="1270000"/>
            <a:ext cx="5237163" cy="497046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93192" name="Text Box 10"/>
          <p:cNvSpPr txBox="1">
            <a:spLocks noChangeArrowheads="1"/>
          </p:cNvSpPr>
          <p:nvPr/>
        </p:nvSpPr>
        <p:spPr bwMode="auto">
          <a:xfrm>
            <a:off x="127000" y="1068388"/>
            <a:ext cx="5226050" cy="2794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en-GB" sz="1200">
                <a:solidFill>
                  <a:srgbClr val="7F7F7F"/>
                </a:solidFill>
              </a:rPr>
              <a:t>4-loop RGE evolution of </a:t>
            </a:r>
            <a:r>
              <a:rPr lang="en-GB" sz="1200">
                <a:solidFill>
                  <a:srgbClr val="7F7F7F"/>
                </a:solidFill>
                <a:sym typeface="Symbol" charset="2"/>
              </a:rPr>
              <a:t></a:t>
            </a:r>
            <a:r>
              <a:rPr lang="en-GB" sz="1200" i="1" baseline="-25000">
                <a:solidFill>
                  <a:srgbClr val="7F7F7F"/>
                </a:solidFill>
                <a:sym typeface="Symbol" charset="2"/>
              </a:rPr>
              <a:t>s</a:t>
            </a:r>
            <a:r>
              <a:rPr lang="en-GB" sz="1200">
                <a:solidFill>
                  <a:srgbClr val="7F7F7F"/>
                </a:solidFill>
                <a:sym typeface="Symbol" charset="2"/>
              </a:rPr>
              <a:t>() with measurements [</a:t>
            </a:r>
            <a:r>
              <a:rPr lang="en-US" sz="1200">
                <a:solidFill>
                  <a:srgbClr val="7F7F7F"/>
                </a:solidFill>
                <a:ea typeface="Times New Roman" charset="0"/>
                <a:cs typeface="Times New Roman" charset="0"/>
              </a:rPr>
              <a:t>arXiv:0803.0979]</a:t>
            </a:r>
            <a:endParaRPr lang="en-GB" sz="1200">
              <a:solidFill>
                <a:srgbClr val="7F7F7F"/>
              </a:solidFill>
              <a:sym typeface="Symbol" charset="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28575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351213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GB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Prospects for the Standard Model Fit</a:t>
            </a:r>
          </a:p>
        </p:txBody>
      </p:sp>
      <p:pic>
        <p:nvPicPr>
          <p:cNvPr id="22" name="Picture 39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8153400" y="166640"/>
            <a:ext cx="777718" cy="238220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11" name="Picture 7" descr="the_time_machine_large_01"/>
          <p:cNvPicPr>
            <a:picLocks noChangeAspect="1" noChangeArrowheads="1"/>
          </p:cNvPicPr>
          <p:nvPr/>
        </p:nvPicPr>
        <p:blipFill>
          <a:blip r:embed="rId4">
            <a:alphaModFix amt="82000"/>
            <a:duotone>
              <a:schemeClr val="accent6">
                <a:shade val="45000"/>
                <a:satMod val="135000"/>
              </a:schemeClr>
              <a:prstClr val="white"/>
            </a:duotone>
            <a:lum bright="6000"/>
          </a:blip>
          <a:stretch>
            <a:fillRect/>
          </a:stretch>
        </p:blipFill>
        <p:spPr bwMode="auto">
          <a:xfrm>
            <a:off x="2474150" y="3351213"/>
            <a:ext cx="4098842" cy="3506787"/>
          </a:xfrm>
          <a:prstGeom prst="rect">
            <a:avLst/>
          </a:prstGeom>
          <a:noFill/>
          <a:ln w="63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342900" dist="38100" dir="2700000">
              <a:srgbClr val="000000">
                <a:alpha val="25000"/>
              </a:srgbClr>
            </a:outerShdw>
          </a:effec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960688"/>
            <a:ext cx="9144000" cy="3363912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Prospects for LHC, ILC and ILC with Giga-Z</a:t>
            </a:r>
          </a:p>
        </p:txBody>
      </p:sp>
      <p:sp>
        <p:nvSpPr>
          <p:cNvPr id="101381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534400" cy="1741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18579B"/>
                </a:solidFill>
                <a:sym typeface="Symbol" charset="2"/>
              </a:rPr>
              <a:t>Assumed experimental improvements for prospective study: </a:t>
            </a:r>
          </a:p>
          <a:p>
            <a:pPr marL="263525" indent="-263525">
              <a:spcBef>
                <a:spcPct val="50000"/>
              </a:spcBef>
              <a:buSzPct val="100000"/>
              <a:buFontTx/>
              <a:buChar char="•"/>
            </a:pPr>
            <a:r>
              <a:rPr lang="en-US" sz="1600" dirty="0">
                <a:solidFill>
                  <a:srgbClr val="3F67A7"/>
                </a:solidFill>
                <a:sym typeface="Symbol" charset="2"/>
              </a:rPr>
              <a:t>LHC: 	</a:t>
            </a:r>
            <a:r>
              <a:rPr lang="en-US" sz="1600" i="1" dirty="0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1600" i="1" baseline="-25000" dirty="0">
                <a:solidFill>
                  <a:srgbClr val="3F67A7"/>
                </a:solidFill>
                <a:sym typeface="Symbol" charset="2"/>
              </a:rPr>
              <a:t>W</a:t>
            </a:r>
            <a:r>
              <a:rPr lang="en-US" sz="1600" dirty="0">
                <a:solidFill>
                  <a:srgbClr val="3F67A7"/>
                </a:solidFill>
                <a:sym typeface="Symbol" charset="2"/>
              </a:rPr>
              <a:t>, </a:t>
            </a:r>
            <a:r>
              <a:rPr lang="en-US" sz="1600" i="1" dirty="0" err="1">
                <a:solidFill>
                  <a:srgbClr val="3F67A7"/>
                </a:solidFill>
                <a:sym typeface="Symbol" charset="2"/>
              </a:rPr>
              <a:t>m</a:t>
            </a:r>
            <a:r>
              <a:rPr lang="en-US" sz="1600" baseline="-25000" dirty="0" err="1">
                <a:solidFill>
                  <a:srgbClr val="3F67A7"/>
                </a:solidFill>
                <a:sym typeface="Symbol" charset="2"/>
              </a:rPr>
              <a:t>top</a:t>
            </a:r>
            <a:endParaRPr lang="en-US" sz="1600" baseline="-25000" dirty="0">
              <a:solidFill>
                <a:srgbClr val="3F67A7"/>
              </a:solidFill>
              <a:sym typeface="Symbol" charset="2"/>
            </a:endParaRPr>
          </a:p>
          <a:p>
            <a:pPr marL="263525" indent="-263525">
              <a:spcBef>
                <a:spcPts val="600"/>
              </a:spcBef>
              <a:buSzPct val="100000"/>
              <a:buFontTx/>
              <a:buChar char="•"/>
            </a:pPr>
            <a:r>
              <a:rPr lang="en-US" sz="1600" dirty="0">
                <a:solidFill>
                  <a:srgbClr val="9F201D"/>
                </a:solidFill>
                <a:sym typeface="Symbol" charset="2"/>
              </a:rPr>
              <a:t>ILC: 	</a:t>
            </a:r>
            <a:r>
              <a:rPr lang="en-US" sz="1600" i="1" dirty="0">
                <a:solidFill>
                  <a:srgbClr val="9F201D"/>
                </a:solidFill>
                <a:sym typeface="Symbol" charset="2"/>
              </a:rPr>
              <a:t>M</a:t>
            </a:r>
            <a:r>
              <a:rPr lang="en-US" sz="1600" i="1" baseline="-25000" dirty="0">
                <a:solidFill>
                  <a:srgbClr val="9F201D"/>
                </a:solidFill>
                <a:sym typeface="Symbol" charset="2"/>
              </a:rPr>
              <a:t>W</a:t>
            </a:r>
            <a:r>
              <a:rPr lang="en-US" sz="1600" dirty="0">
                <a:solidFill>
                  <a:srgbClr val="9F201D"/>
                </a:solidFill>
                <a:sym typeface="Symbol" charset="2"/>
              </a:rPr>
              <a:t>, </a:t>
            </a:r>
            <a:r>
              <a:rPr lang="en-US" sz="1600" i="1" dirty="0" err="1">
                <a:solidFill>
                  <a:srgbClr val="9F201D"/>
                </a:solidFill>
                <a:sym typeface="Symbol" charset="2"/>
              </a:rPr>
              <a:t>m</a:t>
            </a:r>
            <a:r>
              <a:rPr lang="en-US" sz="1600" baseline="-25000" dirty="0" err="1">
                <a:solidFill>
                  <a:srgbClr val="9F201D"/>
                </a:solidFill>
                <a:sym typeface="Symbol" charset="2"/>
              </a:rPr>
              <a:t>top</a:t>
            </a:r>
            <a:endParaRPr lang="en-US" sz="1600" dirty="0">
              <a:solidFill>
                <a:srgbClr val="9F201D"/>
              </a:solidFill>
              <a:sym typeface="Symbol" charset="2"/>
            </a:endParaRPr>
          </a:p>
          <a:p>
            <a:pPr marL="263525" indent="-263525">
              <a:spcBef>
                <a:spcPts val="600"/>
              </a:spcBef>
              <a:buSzPct val="100000"/>
              <a:buFontTx/>
              <a:buChar char="•"/>
            </a:pPr>
            <a:r>
              <a:rPr lang="en-US" sz="1600" dirty="0">
                <a:solidFill>
                  <a:srgbClr val="669900"/>
                </a:solidFill>
                <a:sym typeface="Symbol" charset="2"/>
              </a:rPr>
              <a:t>Giga-Z:	</a:t>
            </a:r>
            <a:r>
              <a:rPr lang="en-US" sz="1600" i="1" dirty="0">
                <a:solidFill>
                  <a:srgbClr val="669900"/>
                </a:solidFill>
                <a:sym typeface="Symbol" charset="2"/>
              </a:rPr>
              <a:t>M</a:t>
            </a:r>
            <a:r>
              <a:rPr lang="en-US" sz="1600" i="1" baseline="-25000" dirty="0">
                <a:solidFill>
                  <a:srgbClr val="669900"/>
                </a:solidFill>
                <a:sym typeface="Symbol" charset="2"/>
              </a:rPr>
              <a:t>W</a:t>
            </a:r>
            <a:r>
              <a:rPr lang="en-US" sz="1600" dirty="0">
                <a:solidFill>
                  <a:srgbClr val="669900"/>
                </a:solidFill>
                <a:sym typeface="Symbol" charset="2"/>
              </a:rPr>
              <a:t>, </a:t>
            </a:r>
            <a:r>
              <a:rPr lang="en-US" sz="1600" i="1" dirty="0" err="1">
                <a:solidFill>
                  <a:srgbClr val="669900"/>
                </a:solidFill>
                <a:sym typeface="Symbol" charset="2"/>
              </a:rPr>
              <a:t>m</a:t>
            </a:r>
            <a:r>
              <a:rPr lang="en-US" sz="1600" baseline="-25000" dirty="0" err="1">
                <a:solidFill>
                  <a:srgbClr val="669900"/>
                </a:solidFill>
                <a:sym typeface="Symbol" charset="2"/>
              </a:rPr>
              <a:t>top</a:t>
            </a:r>
            <a:r>
              <a:rPr lang="en-US" sz="1600" dirty="0">
                <a:solidFill>
                  <a:srgbClr val="669900"/>
                </a:solidFill>
                <a:sym typeface="Symbol" charset="2"/>
              </a:rPr>
              <a:t>, sin</a:t>
            </a:r>
            <a:r>
              <a:rPr lang="en-US" sz="1600" baseline="30000" dirty="0">
                <a:solidFill>
                  <a:srgbClr val="669900"/>
                </a:solidFill>
                <a:sym typeface="Symbol" charset="2"/>
              </a:rPr>
              <a:t>2</a:t>
            </a:r>
            <a:r>
              <a:rPr lang="en-US" sz="1600" dirty="0">
                <a:solidFill>
                  <a:srgbClr val="669900"/>
                </a:solidFill>
                <a:sym typeface="Symbol" charset="2"/>
              </a:rPr>
              <a:t></a:t>
            </a:r>
            <a:r>
              <a:rPr lang="en-US" sz="1600" i="1" baseline="30000" dirty="0">
                <a:solidFill>
                  <a:srgbClr val="669900"/>
                </a:solidFill>
                <a:sym typeface="Symbol" charset="2"/>
              </a:rPr>
              <a:t>l</a:t>
            </a:r>
            <a:r>
              <a:rPr lang="en-US" sz="1600" baseline="-25000" dirty="0">
                <a:solidFill>
                  <a:srgbClr val="669900"/>
                </a:solidFill>
                <a:sym typeface="Symbol" charset="2"/>
              </a:rPr>
              <a:t>eff</a:t>
            </a:r>
            <a:r>
              <a:rPr lang="en-US" sz="1600" dirty="0">
                <a:solidFill>
                  <a:srgbClr val="669900"/>
                </a:solidFill>
                <a:sym typeface="Symbol" charset="2"/>
              </a:rPr>
              <a:t>, </a:t>
            </a:r>
            <a:r>
              <a:rPr lang="en-US" sz="1600" i="1" dirty="0" err="1">
                <a:solidFill>
                  <a:srgbClr val="669900"/>
                </a:solidFill>
                <a:sym typeface="Symbol" charset="2"/>
              </a:rPr>
              <a:t>R</a:t>
            </a:r>
            <a:r>
              <a:rPr lang="en-US" sz="1600" baseline="-25000" dirty="0" err="1">
                <a:solidFill>
                  <a:srgbClr val="669900"/>
                </a:solidFill>
                <a:sym typeface="Symbol" charset="2"/>
              </a:rPr>
              <a:t>lep</a:t>
            </a:r>
            <a:endParaRPr lang="en-US" sz="1600" dirty="0">
              <a:solidFill>
                <a:srgbClr val="669900"/>
              </a:solidFill>
              <a:sym typeface="Symbol" charset="2"/>
            </a:endParaRPr>
          </a:p>
          <a:p>
            <a:pPr marL="263525" indent="-263525">
              <a:spcBef>
                <a:spcPts val="600"/>
              </a:spcBef>
              <a:buSzPct val="100000"/>
              <a:buFontTx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ISR-based (BABAR) and BESIII cross-section measurements should improve </a:t>
            </a:r>
            <a:r>
              <a:rPr lang="en-US" sz="1600" dirty="0" err="1">
                <a:solidFill>
                  <a:srgbClr val="FF0000"/>
                </a:solidFill>
                <a:sym typeface="Symbol" charset="2"/>
              </a:rPr>
              <a:t></a:t>
            </a:r>
            <a:r>
              <a:rPr lang="en-US" sz="1600" baseline="30000" dirty="0" err="1">
                <a:solidFill>
                  <a:srgbClr val="FF0000"/>
                </a:solidFill>
                <a:sym typeface="Symbol" charset="2"/>
              </a:rPr>
              <a:t>had</a:t>
            </a:r>
            <a:r>
              <a:rPr lang="en-US" sz="1600" dirty="0" err="1">
                <a:solidFill>
                  <a:srgbClr val="FF0000"/>
                </a:solidFill>
                <a:sym typeface="Symbol" charset="2"/>
              </a:rPr>
              <a:t>(</a:t>
            </a:r>
            <a:r>
              <a:rPr lang="en-US" sz="1600" i="1" dirty="0" err="1">
                <a:solidFill>
                  <a:srgbClr val="FF0000"/>
                </a:solidFill>
                <a:sym typeface="Symbol" charset="2"/>
              </a:rPr>
              <a:t>M</a:t>
            </a:r>
            <a:r>
              <a:rPr lang="en-US" sz="1600" i="1" baseline="-25000" dirty="0" err="1">
                <a:solidFill>
                  <a:srgbClr val="FF0000"/>
                </a:solidFill>
                <a:sym typeface="Symbol" charset="2"/>
              </a:rPr>
              <a:t>Z</a:t>
            </a:r>
            <a:r>
              <a:rPr lang="en-US" sz="1600" dirty="0">
                <a:solidFill>
                  <a:srgbClr val="FF0000"/>
                </a:solidFill>
                <a:sym typeface="Symbol" charset="2"/>
              </a:rPr>
              <a:t>)</a:t>
            </a:r>
          </a:p>
        </p:txBody>
      </p:sp>
      <p:pic>
        <p:nvPicPr>
          <p:cNvPr id="101382" name="Picture 11" descr="2009_03_19_ShowProspectsTabl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3124200"/>
            <a:ext cx="82962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3" name="Rectangle 7"/>
          <p:cNvSpPr>
            <a:spLocks noChangeArrowheads="1"/>
          </p:cNvSpPr>
          <p:nvPr/>
        </p:nvSpPr>
        <p:spPr bwMode="auto">
          <a:xfrm>
            <a:off x="76200" y="6400800"/>
            <a:ext cx="9067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>
                <a:solidFill>
                  <a:srgbClr val="7F7F7F"/>
                </a:solidFill>
                <a:ea typeface="Arial" charset="0"/>
                <a:cs typeface="Arial" charset="0"/>
              </a:rPr>
              <a:t>Input from: [ATLAS, Physics TDR (1999)] [CMS, Physics TDR (2006)] [A. Djouadi et al., arXiv:0709.1893][I. Borjanovic, EPJ C39S2, 63 (2005)] [S. Haywood et al., hep-ph/0003275] [R. Hawkings, K. Mönig, EPJ direct C1, 8 (1999)] [A. H. Hoang et al., EPJ direct C2, 1 (2000)] [M. Winter, LC-PHSM-2001-016]</a:t>
            </a:r>
            <a:endParaRPr lang="en-GB" sz="1000">
              <a:solidFill>
                <a:srgbClr val="7F7F7F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1600200"/>
            <a:ext cx="7543800" cy="4724400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Prospects for LHC, ILC and ILC with Giga-Z</a:t>
            </a:r>
          </a:p>
        </p:txBody>
      </p:sp>
      <p:sp>
        <p:nvSpPr>
          <p:cNvPr id="102405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534400" cy="4016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349250" indent="-349250" defTabSz="914400">
              <a:spcBef>
                <a:spcPct val="50000"/>
              </a:spcBef>
              <a:buSzPct val="80000"/>
            </a:pPr>
            <a:r>
              <a:rPr lang="en-US" sz="2000">
                <a:solidFill>
                  <a:srgbClr val="18579B"/>
                </a:solidFill>
                <a:sym typeface="Symbol" charset="2"/>
              </a:rPr>
              <a:t>R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esults on </a:t>
            </a:r>
            <a:r>
              <a:rPr lang="en-US" sz="2000" i="1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US" sz="2000" i="1" baseline="-2500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US" sz="200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, including (solid) and excluding (dotted) theoretical errors</a:t>
            </a:r>
          </a:p>
        </p:txBody>
      </p:sp>
      <p:pic>
        <p:nvPicPr>
          <p:cNvPr id="102406" name="Picture 7" descr="2009_03_19_HiggsScanProspects_logo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4925" y="1914525"/>
            <a:ext cx="646747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future2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0" y="2590800"/>
            <a:ext cx="9144000" cy="92551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/>
            <a:r>
              <a:rPr lang="fr-FR" sz="5400" dirty="0" smtClean="0">
                <a:solidFill>
                  <a:schemeClr val="bg1"/>
                </a:solidFill>
                <a:latin typeface="Lucida Calligraphy" charset="0"/>
              </a:rPr>
              <a:t>La suite imminente …</a:t>
            </a:r>
            <a:endParaRPr lang="fr-FR" sz="5400" dirty="0">
              <a:solidFill>
                <a:schemeClr val="bg1"/>
              </a:solidFill>
              <a:latin typeface="Lucida Calligraphy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5" descr="LHC-ATLA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8615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6" name="Text Box 5"/>
          <p:cNvSpPr txBox="1">
            <a:spLocks noChangeArrowheads="1"/>
          </p:cNvSpPr>
          <p:nvPr/>
        </p:nvSpPr>
        <p:spPr bwMode="auto">
          <a:xfrm>
            <a:off x="0" y="0"/>
            <a:ext cx="9143999" cy="1571842"/>
          </a:xfrm>
          <a:prstGeom prst="rect">
            <a:avLst/>
          </a:prstGeom>
          <a:solidFill>
            <a:schemeClr val="bg1">
              <a:alpha val="82000"/>
            </a:schemeClr>
          </a:solidFill>
          <a:ln w="3175">
            <a:noFill/>
            <a:miter lim="800000"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 marL="179388">
              <a:tabLst>
                <a:tab pos="635000" algn="l"/>
              </a:tabLst>
            </a:pPr>
            <a:r>
              <a:rPr lang="fr-FR" dirty="0"/>
              <a:t>La recherche du </a:t>
            </a:r>
            <a:r>
              <a:rPr lang="fr-FR" dirty="0">
                <a:solidFill>
                  <a:srgbClr val="FF0000"/>
                </a:solidFill>
              </a:rPr>
              <a:t>boson de </a:t>
            </a:r>
            <a:r>
              <a:rPr lang="fr-FR" dirty="0" err="1">
                <a:solidFill>
                  <a:srgbClr val="FF0000"/>
                </a:solidFill>
              </a:rPr>
              <a:t>Higgs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et </a:t>
            </a:r>
            <a:r>
              <a:rPr lang="fr-FR" dirty="0"/>
              <a:t>des signes de </a:t>
            </a:r>
            <a:r>
              <a:rPr lang="fr-FR" dirty="0">
                <a:solidFill>
                  <a:srgbClr val="FF0000"/>
                </a:solidFill>
              </a:rPr>
              <a:t>nouvelle </a:t>
            </a:r>
            <a:r>
              <a:rPr lang="fr-FR" dirty="0" smtClean="0">
                <a:solidFill>
                  <a:srgbClr val="FF0000"/>
                </a:solidFill>
              </a:rPr>
              <a:t>physique</a:t>
            </a:r>
            <a:r>
              <a:rPr lang="fr-FR" dirty="0" smtClean="0">
                <a:solidFill>
                  <a:srgbClr val="000000"/>
                </a:solidFill>
              </a:rPr>
              <a:t>,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pour répondre aux multiples problèmes du Modèle   </a:t>
            </a:r>
          </a:p>
          <a:p>
            <a:pPr marL="179388">
              <a:tabLst>
                <a:tab pos="635000" algn="l"/>
              </a:tabLst>
            </a:pPr>
            <a:r>
              <a:rPr lang="fr-FR" dirty="0" smtClean="0"/>
              <a:t>Standard, sont </a:t>
            </a:r>
            <a:r>
              <a:rPr lang="fr-FR" dirty="0"/>
              <a:t>parmi des défis scientifiques des expériences </a:t>
            </a:r>
            <a:r>
              <a:rPr lang="fr-FR" dirty="0">
                <a:solidFill>
                  <a:srgbClr val="FF4040"/>
                </a:solidFill>
              </a:rPr>
              <a:t>ATLAS et CMS </a:t>
            </a:r>
            <a:r>
              <a:rPr lang="fr-FR" dirty="0"/>
              <a:t>auprès du nouvel accélérateur </a:t>
            </a:r>
            <a:r>
              <a:rPr lang="fr-FR" dirty="0">
                <a:solidFill>
                  <a:srgbClr val="FF0000"/>
                </a:solidFill>
              </a:rPr>
              <a:t>LHC du CERN</a:t>
            </a:r>
            <a:r>
              <a:rPr lang="fr-FR" dirty="0"/>
              <a:t>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6286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2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5" descr="fde_gen_1006_005_hi"/>
          <p:cNvPicPr>
            <a:picLocks noChangeAspect="1" noChangeArrowheads="1"/>
          </p:cNvPicPr>
          <p:nvPr/>
        </p:nvPicPr>
        <p:blipFill>
          <a:blip r:embed="rId3">
            <a:lum bright="16000"/>
          </a:blip>
          <a:srcRect l="3264" r="48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de_gen_1006_005_hi"/>
          <p:cNvPicPr>
            <a:picLocks noChangeAspect="1" noChangeArrowheads="1"/>
          </p:cNvPicPr>
          <p:nvPr/>
        </p:nvPicPr>
        <p:blipFill>
          <a:blip r:embed="rId3">
            <a:lum bright="42000"/>
            <a:grayscl/>
          </a:blip>
          <a:srcRect l="3264" r="48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0" y="685800"/>
            <a:ext cx="9144000" cy="1652588"/>
          </a:xfrm>
          <a:prstGeom prst="roundRect">
            <a:avLst>
              <a:gd name="adj" fmla="val 0"/>
            </a:avLst>
          </a:prstGeom>
          <a:solidFill>
            <a:srgbClr val="FFFFFF">
              <a:alpha val="92155"/>
            </a:srgbClr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marL="92075"/>
            <a:r>
              <a:rPr lang="fr-FR" sz="3200" dirty="0">
                <a:latin typeface="Calibri" charset="0"/>
                <a:ea typeface="Calibri" charset="0"/>
                <a:cs typeface="Calibri" charset="0"/>
              </a:rPr>
              <a:t>Après la construction </a:t>
            </a: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fr-FR" sz="3200" dirty="0">
                <a:latin typeface="Calibri" charset="0"/>
                <a:ea typeface="Calibri" charset="0"/>
                <a:cs typeface="Calibri" charset="0"/>
              </a:rPr>
              <a:t>  </a:t>
            </a:r>
            <a:r>
              <a:rPr lang="fr-FR" sz="32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faire marcher, comprendre et exploiter </a:t>
            </a:r>
            <a:r>
              <a:rPr lang="fr-FR" sz="3200" dirty="0">
                <a:solidFill>
                  <a:srgbClr val="FF4040"/>
                </a:solidFill>
                <a:latin typeface="Calibri" charset="0"/>
                <a:ea typeface="Calibri" charset="0"/>
                <a:cs typeface="Calibri" charset="0"/>
              </a:rPr>
              <a:t>ces expériences </a:t>
            </a:r>
            <a:r>
              <a:rPr lang="fr-FR" sz="3200" dirty="0">
                <a:latin typeface="Calibri" charset="0"/>
                <a:ea typeface="Calibri" charset="0"/>
                <a:cs typeface="Calibri" charset="0"/>
              </a:rPr>
              <a:t>représente</a:t>
            </a:r>
            <a:r>
              <a:rPr lang="fr-FR" sz="3200" dirty="0" smtClean="0">
                <a:latin typeface="Calibri" charset="0"/>
                <a:ea typeface="Calibri" charset="0"/>
                <a:cs typeface="Calibri" charset="0"/>
              </a:rPr>
              <a:t> le challenge </a:t>
            </a:r>
            <a:r>
              <a:rPr lang="fr-FR" sz="3200" dirty="0">
                <a:latin typeface="Calibri" charset="0"/>
                <a:ea typeface="Calibri" charset="0"/>
                <a:cs typeface="Calibri" charset="0"/>
              </a:rPr>
              <a:t>pour les années à venir !</a:t>
            </a:r>
            <a:endParaRPr lang="fr-FR" sz="3200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693" r="731" b="15172"/>
          <a:stretch>
            <a:fillRect/>
          </a:stretch>
        </p:blipFill>
        <p:spPr bwMode="auto">
          <a:xfrm>
            <a:off x="0" y="2817130"/>
            <a:ext cx="9143999" cy="342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609600" y="2402512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20 novembre 2009</a:t>
            </a:r>
            <a:endParaRPr lang="fr-FR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7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4957"/>
            <a:ext cx="9132888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GB" dirty="0" smtClean="0"/>
              <a:t>On-shell </a:t>
            </a:r>
            <a:r>
              <a:rPr lang="en-GB" i="1" dirty="0" smtClean="0"/>
              <a:t>Z</a:t>
            </a:r>
            <a:r>
              <a:rPr lang="en-GB" dirty="0" smtClean="0"/>
              <a:t>-boson production, first seen </a:t>
            </a:r>
            <a:r>
              <a:rPr lang="en-US" dirty="0" smtClean="0"/>
              <a:t>April 40, 1983 by UA1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905000" y="1143000"/>
            <a:ext cx="5105400" cy="43716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1264486"/>
            <a:ext cx="4622800" cy="414571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5669280"/>
            <a:ext cx="9144000" cy="90424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200400" y="5715000"/>
          <a:ext cx="25908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29554"/>
                <a:gridCol w="308646"/>
                <a:gridCol w="1752600"/>
              </a:tblGrid>
              <a:tr h="254102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1" dirty="0" err="1" smtClean="0"/>
                        <a:t>m</a:t>
                      </a:r>
                      <a:r>
                        <a:rPr lang="en-GB" sz="1800" i="1" baseline="-25000" dirty="0" err="1" smtClean="0"/>
                        <a:t>Z</a:t>
                      </a:r>
                      <a:endParaRPr lang="en-GB" sz="1800" i="1" dirty="0" smtClean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(93.0 ± 1.7) GeV</a:t>
                      </a:r>
                      <a:endParaRPr lang="en-GB" dirty="0"/>
                    </a:p>
                  </a:txBody>
                  <a:tcPr anchor="b"/>
                </a:tc>
              </a:tr>
              <a:tr h="147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1" dirty="0" err="1" smtClean="0"/>
                        <a:t>m</a:t>
                      </a:r>
                      <a:r>
                        <a:rPr lang="en-GB" sz="1800" i="1" baseline="-25000" dirty="0" err="1" smtClean="0"/>
                        <a:t>W</a:t>
                      </a:r>
                      <a:endParaRPr lang="en-GB" sz="1800" i="1" dirty="0" smtClean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(82.1 ± 1.7) GeV</a:t>
                      </a:r>
                      <a:endParaRPr lang="en-GB" dirty="0"/>
                    </a:p>
                  </a:txBody>
                  <a:tcPr anchor="b"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1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10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228600"/>
            <a:ext cx="9144000" cy="830263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</p:spPr>
        <p:txBody>
          <a:bodyPr>
            <a:spAutoFit/>
          </a:bodyPr>
          <a:lstStyle/>
          <a:p>
            <a:pPr indent="184150">
              <a:defRPr/>
            </a:pPr>
            <a:r>
              <a:rPr lang="fr-FR" dirty="0">
                <a:solidFill>
                  <a:srgbClr val="FFFFFF"/>
                </a:solidFill>
              </a:rPr>
              <a:t>Le premier évènement de type « </a:t>
            </a:r>
            <a:r>
              <a:rPr lang="fr-FR" dirty="0" err="1">
                <a:solidFill>
                  <a:srgbClr val="FFFFFF"/>
                </a:solidFill>
              </a:rPr>
              <a:t>splash</a:t>
            </a:r>
            <a:r>
              <a:rPr lang="fr-FR" dirty="0">
                <a:solidFill>
                  <a:srgbClr val="FFFFFF"/>
                </a:solidFill>
              </a:rPr>
              <a:t> </a:t>
            </a:r>
            <a:r>
              <a:rPr lang="fr-FR" sz="1800" dirty="0">
                <a:solidFill>
                  <a:srgbClr val="FFFFFF"/>
                </a:solidFill>
              </a:rPr>
              <a:t>(édition 2009) </a:t>
            </a:r>
            <a:r>
              <a:rPr lang="fr-FR" dirty="0">
                <a:solidFill>
                  <a:srgbClr val="FFFFFF"/>
                </a:solidFill>
              </a:rPr>
              <a:t>» …</a:t>
            </a:r>
          </a:p>
          <a:p>
            <a:pPr indent="184150">
              <a:defRPr/>
            </a:pPr>
            <a:r>
              <a:rPr lang="fr-FR" dirty="0">
                <a:solidFill>
                  <a:srgbClr val="FFFFFF"/>
                </a:solidFill>
              </a:rPr>
              <a:t>… et son effet dans la salle de contrôle d’ATLAS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5" descr="fde_gen_1006_005_hi"/>
          <p:cNvPicPr>
            <a:picLocks noChangeAspect="1" noChangeArrowheads="1"/>
          </p:cNvPicPr>
          <p:nvPr/>
        </p:nvPicPr>
        <p:blipFill>
          <a:blip r:embed="rId2">
            <a:lum bright="42000"/>
            <a:grayscl/>
          </a:blip>
          <a:srcRect l="3264" r="489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5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181818"/>
              </a:clrFrom>
              <a:clrTo>
                <a:srgbClr val="18181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8600"/>
            <a:ext cx="9144000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9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9144000" cy="603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228600"/>
            <a:ext cx="6096000" cy="1016000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</p:spPr>
        <p:txBody>
          <a:bodyPr>
            <a:spAutoFit/>
          </a:bodyPr>
          <a:lstStyle/>
          <a:p>
            <a:pPr indent="184150">
              <a:defRPr/>
            </a:pPr>
            <a:r>
              <a:rPr lang="fr-FR" sz="2000" dirty="0">
                <a:solidFill>
                  <a:srgbClr val="FFFFFF"/>
                </a:solidFill>
              </a:rPr>
              <a:t>Pas de faisceaux déclares « stables » au début </a:t>
            </a:r>
          </a:p>
          <a:p>
            <a:pPr indent="184150">
              <a:defRPr/>
            </a:pPr>
            <a:r>
              <a:rPr lang="fr-FR" sz="2000" dirty="0" err="1">
                <a:solidFill>
                  <a:srgbClr val="FFFFFF"/>
                </a:solidFill>
                <a:sym typeface="Wingdings"/>
              </a:rPr>
              <a:t></a:t>
            </a:r>
            <a:r>
              <a:rPr lang="fr-FR" sz="2000" dirty="0">
                <a:solidFill>
                  <a:srgbClr val="FFFFFF"/>
                </a:solidFill>
                <a:sym typeface="Wingdings"/>
              </a:rPr>
              <a:t> détecteurs au siliciums éteints ou réduits en HT</a:t>
            </a:r>
          </a:p>
          <a:p>
            <a:pPr indent="184150">
              <a:defRPr/>
            </a:pPr>
            <a:r>
              <a:rPr lang="fr-FR" sz="2000" dirty="0">
                <a:solidFill>
                  <a:srgbClr val="FFFFFF"/>
                </a:solidFill>
              </a:rPr>
              <a:t>Pas de champs solénoïdal, </a:t>
            </a:r>
            <a:r>
              <a:rPr lang="fr-FR" sz="2000" i="1" dirty="0">
                <a:solidFill>
                  <a:srgbClr val="FFFFFF"/>
                </a:solidFill>
              </a:rPr>
              <a:t>E</a:t>
            </a:r>
            <a:r>
              <a:rPr lang="fr-FR" sz="2000" i="1" baseline="-25000" dirty="0">
                <a:solidFill>
                  <a:srgbClr val="FFFFFF"/>
                </a:solidFill>
              </a:rPr>
              <a:t>CM</a:t>
            </a:r>
            <a:r>
              <a:rPr lang="fr-FR" sz="2000" dirty="0">
                <a:solidFill>
                  <a:srgbClr val="FFFFFF"/>
                </a:solidFill>
              </a:rPr>
              <a:t> = 900 GeV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629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4"/>
          <p:cNvPicPr>
            <a:picLocks noChangeAspect="1"/>
          </p:cNvPicPr>
          <p:nvPr/>
        </p:nvPicPr>
        <p:blipFill>
          <a:blip r:embed="rId2"/>
          <a:srcRect b="3716"/>
          <a:stretch>
            <a:fillRect/>
          </a:stretch>
        </p:blipFill>
        <p:spPr bwMode="auto">
          <a:xfrm>
            <a:off x="-38100" y="228600"/>
            <a:ext cx="91821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0" y="228600"/>
            <a:ext cx="6064250" cy="400050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</p:spPr>
        <p:txBody>
          <a:bodyPr>
            <a:spAutoFit/>
          </a:bodyPr>
          <a:lstStyle/>
          <a:p>
            <a:pPr indent="184150">
              <a:defRPr/>
            </a:pPr>
            <a:r>
              <a:rPr lang="fr-FR" sz="2000" dirty="0">
                <a:solidFill>
                  <a:srgbClr val="FFFFFF"/>
                </a:solidFill>
              </a:rPr>
              <a:t>Avec faisceaux « stables » et champs solénoïdal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1" name="Picture 4"/>
          <p:cNvPicPr>
            <a:picLocks noChangeAspect="1"/>
          </p:cNvPicPr>
          <p:nvPr/>
        </p:nvPicPr>
        <p:blipFill>
          <a:blip r:embed="rId2"/>
          <a:srcRect l="1068" r="1231"/>
          <a:stretch>
            <a:fillRect/>
          </a:stretch>
        </p:blipFill>
        <p:spPr bwMode="auto">
          <a:xfrm>
            <a:off x="0" y="0"/>
            <a:ext cx="9144000" cy="644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1366" b="2722"/>
          <a:stretch>
            <a:fillRect/>
          </a:stretch>
        </p:blipFill>
        <p:spPr>
          <a:xfrm>
            <a:off x="2386350" y="7085"/>
            <a:ext cx="4373580" cy="6549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4" name="AutoShape 11"/>
          <p:cNvSpPr>
            <a:spLocks noChangeArrowheads="1"/>
          </p:cNvSpPr>
          <p:nvPr/>
        </p:nvSpPr>
        <p:spPr bwMode="auto">
          <a:xfrm>
            <a:off x="609600" y="2402512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8 décembre 2009</a:t>
            </a:r>
            <a:endParaRPr lang="fr-FR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29793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609600" y="2402512"/>
            <a:ext cx="7848600" cy="874088"/>
          </a:xfrm>
          <a:prstGeom prst="roundRect">
            <a:avLst>
              <a:gd name="adj" fmla="val 16667"/>
            </a:avLst>
          </a:prstGeom>
          <a:noFill/>
          <a:ln w="3175">
            <a:noFill/>
            <a:round/>
            <a:headEnd/>
            <a:tailEnd/>
          </a:ln>
          <a:effectLst/>
        </p:spPr>
        <p:txBody>
          <a:bodyPr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4000" b="1" dirty="0" smtClean="0">
                <a:solidFill>
                  <a:prstClr val="white"/>
                </a:solidFill>
                <a:effectLst>
                  <a:reflection stA="50000" endPos="75000" dist="12700" dir="5400000" sy="-100000" algn="bl" rotWithShape="0"/>
                </a:effectLst>
                <a:latin typeface="Calibri" charset="0"/>
                <a:ea typeface="Calibri" charset="0"/>
                <a:cs typeface="Calibri" charset="0"/>
              </a:rPr>
              <a:t>La métamorphose d’ATLAS …</a:t>
            </a:r>
            <a:endParaRPr lang="fr-FR" sz="4000" b="1" dirty="0">
              <a:solidFill>
                <a:prstClr val="white"/>
              </a:solidFill>
              <a:effectLst>
                <a:reflection stA="50000" endPos="75000" dist="12700" dir="5400000" sy="-100000" algn="bl" rotWithShape="0"/>
              </a:effectLst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/>
            <a:r>
              <a:rPr lang="en-US" dirty="0" smtClean="0"/>
              <a:t>Later measured to most impressive </a:t>
            </a:r>
            <a:r>
              <a:rPr lang="en-US" i="1" dirty="0" err="1" smtClean="0"/>
              <a:t>m</a:t>
            </a:r>
            <a:r>
              <a:rPr lang="en-US" i="1" baseline="-25000" dirty="0" err="1" smtClean="0"/>
              <a:t>Z</a:t>
            </a:r>
            <a:r>
              <a:rPr lang="en-US" dirty="0" smtClean="0"/>
              <a:t> precision at LEP (CERN)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600200" y="1143000"/>
            <a:ext cx="5958840" cy="43716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dist="38100" dir="2700000">
              <a:srgbClr val="000000">
                <a:alpha val="1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0" y="5669280"/>
            <a:ext cx="9144000" cy="90424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133600" y="5715000"/>
          <a:ext cx="5105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8160"/>
                <a:gridCol w="304800"/>
                <a:gridCol w="2377440"/>
                <a:gridCol w="1905000"/>
              </a:tblGrid>
              <a:tr h="254102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1" dirty="0" err="1" smtClean="0"/>
                        <a:t>m</a:t>
                      </a:r>
                      <a:r>
                        <a:rPr lang="en-GB" sz="1800" i="1" baseline="-25000" dirty="0" err="1" smtClean="0"/>
                        <a:t>Z</a:t>
                      </a:r>
                      <a:endParaRPr lang="en-GB" sz="1800" i="1" dirty="0" smtClean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(</a:t>
                      </a:r>
                      <a:r>
                        <a:rPr lang="en-US" sz="1800" dirty="0" smtClean="0"/>
                        <a:t>91.1875 ± 0.0021</a:t>
                      </a:r>
                      <a:r>
                        <a:rPr lang="en-GB" sz="1800" dirty="0" smtClean="0"/>
                        <a:t>) GeV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[ LEP ]</a:t>
                      </a:r>
                      <a:endParaRPr lang="en-GB" dirty="0"/>
                    </a:p>
                  </a:txBody>
                  <a:tcPr anchor="b"/>
                </a:tc>
              </a:tr>
              <a:tr h="147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i="1" dirty="0" err="1" smtClean="0"/>
                        <a:t>m</a:t>
                      </a:r>
                      <a:r>
                        <a:rPr lang="en-GB" sz="1800" i="1" baseline="-25000" dirty="0" err="1" smtClean="0"/>
                        <a:t>W</a:t>
                      </a:r>
                      <a:endParaRPr lang="en-GB" sz="1800" i="1" dirty="0" smtClean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=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(</a:t>
                      </a:r>
                      <a:r>
                        <a:rPr lang="en-US" sz="1800" dirty="0" smtClean="0"/>
                        <a:t>80.399 ± 0.023</a:t>
                      </a:r>
                      <a:r>
                        <a:rPr lang="en-GB" sz="1800" dirty="0" smtClean="0"/>
                        <a:t>) GeV</a:t>
                      </a:r>
                      <a:endParaRPr lang="en-GB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[ LEP &amp; Tevatron ] </a:t>
                      </a:r>
                      <a:endParaRPr lang="en-GB" dirty="0"/>
                    </a:p>
                  </a:txBody>
                  <a:tcPr anchor="b"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/>
          <a:srcRect l="3875"/>
          <a:stretch>
            <a:fillRect/>
          </a:stretch>
        </p:blipFill>
        <p:spPr bwMode="auto">
          <a:xfrm>
            <a:off x="1752600" y="1219200"/>
            <a:ext cx="5671406" cy="4143020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fde_gen_1006_005_hi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53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5" descr="fde_gen_1006_005_hi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15240"/>
            <a:ext cx="9144000" cy="653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5" descr="fde_gen_1006_005_hi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15240"/>
            <a:ext cx="9144000" cy="653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5" descr="fde_gen_1006_005_hi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0" y="15240"/>
            <a:ext cx="9144000" cy="6537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5" descr="fde_gen_1006_005_hi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0" y="15240"/>
            <a:ext cx="9144000" cy="6537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" name="Group 2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28600"/>
              <a:ext cx="9144000" cy="6118048"/>
            </a:xfrm>
            <a:prstGeom prst="rect">
              <a:avLst/>
            </a:prstGeom>
          </p:spPr>
        </p:pic>
      </p:grp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81000" y="1777315"/>
            <a:ext cx="8305800" cy="2338318"/>
          </a:xfrm>
          <a:prstGeom prst="roundRect">
            <a:avLst>
              <a:gd name="adj" fmla="val 16667"/>
            </a:avLst>
          </a:prstGeom>
          <a:solidFill>
            <a:schemeClr val="tx1">
              <a:alpha val="47000"/>
            </a:schemeClr>
          </a:solidFill>
          <a:ln w="317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342900" dist="38100" dir="2700000">
              <a:srgbClr val="000000">
                <a:alpha val="60000"/>
              </a:srgbClr>
            </a:outerShdw>
          </a:effectLst>
        </p:spPr>
        <p:txBody>
          <a:bodyPr wrap="square" lIns="90000" tIns="46800" rIns="90000" bIns="126000"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fr-FR" sz="72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bg1">
                      <a:alpha val="75000"/>
                    </a:schemeClr>
                  </a:glow>
                </a:effectLst>
                <a:latin typeface="Calibri" charset="0"/>
                <a:ea typeface="Calibri" charset="0"/>
                <a:cs typeface="Calibri" charset="0"/>
              </a:rPr>
              <a:t>ATLAS</a:t>
            </a:r>
            <a:r>
              <a:rPr lang="fr-FR" sz="5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5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25400" dist="12700" dir="2700000">
                    <a:schemeClr val="bg1"/>
                  </a:outerShdw>
                </a:effectLst>
                <a:latin typeface="Calibri" charset="0"/>
                <a:ea typeface="Calibri" charset="0"/>
                <a:cs typeface="Calibri" charset="0"/>
              </a:rPr>
              <a:t>– Le Cheval Troyen du Modèle Standard ! </a:t>
            </a:r>
            <a:endParaRPr lang="fr-FR" sz="54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25400" dist="12700" dir="2700000">
                  <a:schemeClr val="bg1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300260" y="-1066800"/>
            <a:ext cx="4070044" cy="7725192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96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?</a:t>
            </a:r>
            <a:endParaRPr lang="en-US" sz="496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5" descr="LHC-ATLAS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85961" name="Rectangle 9"/>
          <p:cNvSpPr>
            <a:spLocks noChangeArrowheads="1"/>
          </p:cNvSpPr>
          <p:nvPr/>
        </p:nvSpPr>
        <p:spPr bwMode="auto">
          <a:xfrm>
            <a:off x="0" y="1446213"/>
            <a:ext cx="9144000" cy="4232275"/>
          </a:xfrm>
          <a:prstGeom prst="rect">
            <a:avLst/>
          </a:prstGeom>
          <a:solidFill>
            <a:schemeClr val="bg1">
              <a:alpha val="89803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85965" name="Rectangle 13"/>
          <p:cNvSpPr>
            <a:spLocks noChangeArrowheads="1"/>
          </p:cNvSpPr>
          <p:nvPr/>
        </p:nvSpPr>
        <p:spPr bwMode="auto">
          <a:xfrm>
            <a:off x="-19050" y="860425"/>
            <a:ext cx="9144000" cy="495300"/>
          </a:xfrm>
          <a:prstGeom prst="rect">
            <a:avLst/>
          </a:prstGeom>
          <a:solidFill>
            <a:schemeClr val="bg1">
              <a:alpha val="89803"/>
            </a:schemeClr>
          </a:solidFill>
          <a:ln w="3175">
            <a:solidFill>
              <a:schemeClr val="bg2"/>
            </a:solidFill>
            <a:miter lim="800000"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85962" name="Text Box 10"/>
          <p:cNvSpPr txBox="1">
            <a:spLocks noChangeArrowheads="1"/>
          </p:cNvSpPr>
          <p:nvPr/>
        </p:nvSpPr>
        <p:spPr bwMode="auto">
          <a:xfrm>
            <a:off x="385763" y="1522413"/>
            <a:ext cx="8621712" cy="40211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/>
              <a:t>Le boson de </a:t>
            </a:r>
            <a:r>
              <a:rPr lang="fr-FR" sz="1800" dirty="0" err="1"/>
              <a:t>Higgs</a:t>
            </a:r>
            <a:r>
              <a:rPr lang="fr-FR" sz="1800" dirty="0"/>
              <a:t> n’a pas encore été observé  </a:t>
            </a:r>
            <a:r>
              <a:rPr lang="fr-FR" sz="1800" dirty="0">
                <a:sym typeface="Wingdings 2" charset="2"/>
              </a:rPr>
              <a:t>					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b="1" dirty="0">
              <a:solidFill>
                <a:srgbClr val="33CC33"/>
              </a:solidFill>
              <a:sym typeface="Wingdings 2" charset="2"/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olidFill>
                  <a:srgbClr val="3262B0"/>
                </a:solidFill>
              </a:rPr>
              <a:t>Le </a:t>
            </a:r>
            <a:r>
              <a:rPr lang="fr-FR" sz="1800" dirty="0" err="1">
                <a:solidFill>
                  <a:srgbClr val="3262B0"/>
                </a:solidFill>
              </a:rPr>
              <a:t>Higgs</a:t>
            </a:r>
            <a:r>
              <a:rPr lang="fr-FR" sz="1800" dirty="0">
                <a:solidFill>
                  <a:srgbClr val="3262B0"/>
                </a:solidFill>
              </a:rPr>
              <a:t> est la seule particule élémentaire scalaire 				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dirty="0">
              <a:solidFill>
                <a:srgbClr val="3262B0"/>
              </a:solidFill>
              <a:sym typeface="Wingdings" charset="2"/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ym typeface="Wingdings" charset="2"/>
              </a:rPr>
              <a:t>Quelle est l’origine de l’énorme hiérarchie de masse entre les particules ?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dirty="0"/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olidFill>
                  <a:srgbClr val="3262B0"/>
                </a:solidFill>
              </a:rPr>
              <a:t>De quelle substance est faite la matière noire ?					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dirty="0">
              <a:solidFill>
                <a:srgbClr val="3262B0"/>
              </a:solidFill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/>
              <a:t>Quel processus est responsable de l’énergie noire ?						</a:t>
            </a:r>
            <a:r>
              <a:rPr lang="fr-FR" sz="1800" b="1" dirty="0" err="1">
                <a:solidFill>
                  <a:srgbClr val="FF0000"/>
                </a:solidFill>
                <a:sym typeface="Wingdings 2" charset="2"/>
              </a:rPr>
              <a:t></a:t>
            </a:r>
            <a:endParaRPr lang="fr-FR" sz="1800" b="1" dirty="0">
              <a:solidFill>
                <a:srgbClr val="FF0000"/>
              </a:solidFill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olidFill>
                  <a:srgbClr val="3262B0"/>
                </a:solidFill>
              </a:rPr>
              <a:t>Comment peut-on unifier les forces électrofaible et forte à grande énergie ?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dirty="0">
              <a:solidFill>
                <a:srgbClr val="3262B0"/>
              </a:solidFill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/>
              <a:t>Comment résoudre le problème de la hiérarchie de jauge ?		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dirty="0"/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olidFill>
                  <a:srgbClr val="3262B0"/>
                </a:solidFill>
              </a:rPr>
              <a:t>Pourquoi n’a-t-on pas observé de violation de </a:t>
            </a:r>
            <a:r>
              <a:rPr lang="fr-FR" sz="1800" i="1" dirty="0">
                <a:solidFill>
                  <a:srgbClr val="3262B0"/>
                </a:solidFill>
              </a:rPr>
              <a:t>CP</a:t>
            </a:r>
            <a:r>
              <a:rPr lang="fr-FR" sz="1800" dirty="0">
                <a:solidFill>
                  <a:srgbClr val="3262B0"/>
                </a:solidFill>
              </a:rPr>
              <a:t> dans l’interaction forte ?	</a:t>
            </a:r>
            <a:r>
              <a:rPr lang="fr-FR" sz="1800" b="1" dirty="0" err="1">
                <a:solidFill>
                  <a:srgbClr val="FF0000"/>
                </a:solidFill>
                <a:sym typeface="Wingdings 2" charset="2"/>
              </a:rPr>
              <a:t></a:t>
            </a:r>
            <a:endParaRPr lang="fr-FR" sz="1800" dirty="0">
              <a:solidFill>
                <a:srgbClr val="3262B0"/>
              </a:solidFill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/>
              <a:t>Quelle est la nature des neutrinos ?								</a:t>
            </a:r>
            <a:r>
              <a:rPr lang="fr-FR" sz="1800" dirty="0" smtClean="0"/>
              <a:t>		</a:t>
            </a:r>
            <a:r>
              <a:rPr lang="fr-FR" sz="1800" b="1" dirty="0" err="1" smtClean="0">
                <a:solidFill>
                  <a:srgbClr val="FF0000"/>
                </a:solidFill>
                <a:sym typeface="Wingdings 2" charset="2"/>
              </a:rPr>
              <a:t></a:t>
            </a:r>
            <a:endParaRPr lang="fr-FR" sz="1800" dirty="0"/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>
                <a:solidFill>
                  <a:srgbClr val="3262B0"/>
                </a:solidFill>
              </a:rPr>
              <a:t>Comment unifier la Gravitation avec les autres forces ?		             </a:t>
            </a:r>
            <a:r>
              <a:rPr lang="fr-FR" sz="1800" dirty="0" smtClean="0">
                <a:solidFill>
                  <a:srgbClr val="3262B0"/>
                </a:solidFill>
              </a:rPr>
              <a:t> 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600" dirty="0">
              <a:solidFill>
                <a:srgbClr val="3262B0"/>
              </a:solidFill>
            </a:endParaRPr>
          </a:p>
          <a:p>
            <a:pPr marL="457200" indent="-457200">
              <a:lnSpc>
                <a:spcPct val="130000"/>
              </a:lnSpc>
              <a:tabLst>
                <a:tab pos="0" algn="l"/>
              </a:tabLst>
            </a:pPr>
            <a:r>
              <a:rPr lang="fr-FR" sz="1800" dirty="0"/>
              <a:t>Comment générer l’excès de matière par rapport à l’antimatière ?			</a:t>
            </a:r>
            <a:r>
              <a:rPr lang="fr-FR" sz="1800" b="1" dirty="0" err="1">
                <a:solidFill>
                  <a:srgbClr val="33CC33"/>
                </a:solidFill>
                <a:sym typeface="Wingdings 2" charset="2"/>
              </a:rPr>
              <a:t></a:t>
            </a:r>
            <a:endParaRPr lang="fr-FR" sz="1800" b="1" dirty="0">
              <a:solidFill>
                <a:srgbClr val="33CC33"/>
              </a:solidFill>
              <a:sym typeface="Wingdings 2" charset="2"/>
            </a:endParaRPr>
          </a:p>
        </p:txBody>
      </p:sp>
      <p:sp>
        <p:nvSpPr>
          <p:cNvPr id="2685963" name="Text Box 11"/>
          <p:cNvSpPr txBox="1">
            <a:spLocks noChangeArrowheads="1"/>
          </p:cNvSpPr>
          <p:nvPr/>
        </p:nvSpPr>
        <p:spPr bwMode="auto">
          <a:xfrm>
            <a:off x="385763" y="906463"/>
            <a:ext cx="2387600" cy="37147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fr-FR" sz="1800" b="1"/>
              <a:t>Problème / question</a:t>
            </a:r>
          </a:p>
        </p:txBody>
      </p:sp>
      <p:sp>
        <p:nvSpPr>
          <p:cNvPr id="2685966" name="Text Box 14"/>
          <p:cNvSpPr txBox="1">
            <a:spLocks noChangeArrowheads="1"/>
          </p:cNvSpPr>
          <p:nvPr/>
        </p:nvSpPr>
        <p:spPr bwMode="auto">
          <a:xfrm>
            <a:off x="6681788" y="906463"/>
            <a:ext cx="2390775" cy="3667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r"/>
            <a:r>
              <a:rPr lang="fr-FR" sz="1800" b="1">
                <a:solidFill>
                  <a:srgbClr val="FF0000"/>
                </a:solidFill>
              </a:rPr>
              <a:t>Abordé par le LHC ?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8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85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68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268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85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5961" grpId="0" animBg="1"/>
      <p:bldP spid="2685965" grpId="0" animBg="1"/>
      <p:bldP spid="2685962" grpId="0"/>
      <p:bldP spid="2685963" grpId="0"/>
      <p:bldP spid="2685966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50"/>
          <p:cNvPicPr>
            <a:picLocks noChangeAspect="1"/>
          </p:cNvPicPr>
          <p:nvPr/>
        </p:nvPicPr>
        <p:blipFill>
          <a:blip r:embed="rId3">
            <a:lum bright="22000"/>
            <a:grayscl/>
          </a:blip>
          <a:srcRect l="4250" r="45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4" name="Text Box 1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Electroweak fits have a long history …</a:t>
            </a:r>
            <a:endParaRPr lang="en-GB" sz="3600">
              <a:solidFill>
                <a:srgbClr val="333333"/>
              </a:solidFill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1066800"/>
            <a:ext cx="9144000" cy="5486400"/>
          </a:xfrm>
          <a:prstGeom prst="rect">
            <a:avLst/>
          </a:prstGeom>
          <a:solidFill>
            <a:srgbClr val="FFFFFF">
              <a:alpha val="93000"/>
            </a:srgb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311150" y="1219200"/>
            <a:ext cx="5480050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>
                <a:solidFill>
                  <a:srgbClr val="18579B"/>
                </a:solidFill>
                <a:ea typeface="Arial" charset="0"/>
                <a:cs typeface="Arial" charset="0"/>
              </a:rPr>
              <a:t>Based on a huge amount of preparatory work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Needed to understand importance of loop corrections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Precise Standard Model (SM) predictions and measurements required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304800" y="2779713"/>
            <a:ext cx="6172200" cy="161800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>
                <a:solidFill>
                  <a:srgbClr val="18579B"/>
                </a:solidFill>
                <a:ea typeface="Arial" charset="0"/>
                <a:cs typeface="Arial" charset="0"/>
              </a:rPr>
              <a:t>EW fits routinely performed by many groups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D.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Bardinet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al. (ZFITTER), G.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Passarinoet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al. (TOPAZ0), LEP EW WG (M.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Grünewald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, K.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Mönig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</a:t>
            </a:r>
            <a:r>
              <a:rPr lang="en-US" sz="1600" i="1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et al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.), J.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Erler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(GAPP), …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Important results obtained 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!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Fit results shown here obtained by </a:t>
            </a:r>
            <a:r>
              <a:rPr lang="en-US" sz="1600" dirty="0" err="1" smtClean="0">
                <a:solidFill>
                  <a:srgbClr val="FF0000"/>
                </a:solidFill>
                <a:ea typeface="Arial" charset="0"/>
                <a:cs typeface="Arial" charset="0"/>
                <a:sym typeface="Wingdings" charset="2"/>
              </a:rPr>
              <a:t>G</a:t>
            </a:r>
            <a:r>
              <a:rPr lang="en-US" sz="1600" dirty="0" err="1" smtClean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fitter</a:t>
            </a:r>
            <a:r>
              <a:rPr lang="en-US" sz="1600" dirty="0" smtClean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Group</a:t>
            </a:r>
            <a:endParaRPr lang="en-US" sz="1600" dirty="0">
              <a:solidFill>
                <a:srgbClr val="404040"/>
              </a:solidFill>
              <a:ea typeface="Arial" charset="0"/>
              <a:cs typeface="Arial" charset="0"/>
              <a:sym typeface="Wingdings" charset="2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304800" y="4572000"/>
            <a:ext cx="6318250" cy="1049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dirty="0">
                <a:solidFill>
                  <a:srgbClr val="18579B"/>
                </a:solidFill>
                <a:ea typeface="Arial" charset="0"/>
                <a:cs typeface="Arial" charset="0"/>
              </a:rPr>
              <a:t>Global SM fits also used at lower energies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CKMfitter (J. Charles </a:t>
            </a:r>
            <a:r>
              <a:rPr lang="en-US" sz="1600" i="1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et al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.), </a:t>
            </a:r>
            <a:r>
              <a:rPr lang="en-US" sz="1600" dirty="0" err="1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UTfit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 (M. Bona </a:t>
            </a:r>
            <a:r>
              <a:rPr lang="en-US" sz="1600" i="1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et al</a:t>
            </a: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.), …</a:t>
            </a:r>
          </a:p>
          <a:p>
            <a:pPr marL="263525" indent="-263525">
              <a:spcBef>
                <a:spcPts val="600"/>
              </a:spcBef>
              <a:buSzPct val="100000"/>
              <a:buFont typeface="Arial" charset="0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>
                <a:solidFill>
                  <a:srgbClr val="404040"/>
                </a:solidFill>
                <a:ea typeface="Arial" charset="0"/>
                <a:cs typeface="Arial" charset="0"/>
                <a:sym typeface="Wingdings" charset="2"/>
              </a:rPr>
              <a:t>Mostly concentrating on CKM matrix</a:t>
            </a:r>
          </a:p>
        </p:txBody>
      </p:sp>
      <p:pic>
        <p:nvPicPr>
          <p:cNvPr id="58" name="Picture 57" descr="w08_blueband.eps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3450" y="838200"/>
            <a:ext cx="297656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3989388"/>
            <a:ext cx="2652713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311150" y="5846763"/>
            <a:ext cx="6318250" cy="401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>
                <a:solidFill>
                  <a:srgbClr val="18579B"/>
                </a:solidFill>
                <a:ea typeface="Arial" charset="0"/>
                <a:cs typeface="Arial" charset="0"/>
              </a:rPr>
              <a:t>Also many groups pursuing global beyond-SM fits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/>
      <p:bldP spid="55" grpId="0"/>
      <p:bldP spid="56" grpId="0"/>
      <p:bldP spid="6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50"/>
          <p:cNvPicPr>
            <a:picLocks noChangeAspect="1"/>
          </p:cNvPicPr>
          <p:nvPr/>
        </p:nvPicPr>
        <p:blipFill>
          <a:blip r:embed="rId3">
            <a:lum bright="22000"/>
            <a:grayscl/>
          </a:blip>
          <a:srcRect l="4250" r="45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4" name="Text Box 11"/>
          <p:cNvSpPr txBox="1">
            <a:spLocks noChangeArrowheads="1"/>
          </p:cNvSpPr>
          <p:nvPr/>
        </p:nvSpPr>
        <p:spPr bwMode="auto">
          <a:xfrm>
            <a:off x="0" y="7938"/>
            <a:ext cx="9144000" cy="649287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 type="none" w="sm" len="med"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b="1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Z-pole Precision Measurements </a:t>
            </a:r>
            <a:endParaRPr lang="en-GB" sz="3600" dirty="0">
              <a:solidFill>
                <a:srgbClr val="333333"/>
              </a:solidFill>
              <a:ea typeface="Arial" charset="0"/>
              <a:cs typeface="Arial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0" y="657225"/>
            <a:ext cx="9144000" cy="6200775"/>
          </a:xfrm>
          <a:prstGeom prst="rect">
            <a:avLst/>
          </a:prstGeom>
          <a:solidFill>
            <a:srgbClr val="FFFFFF">
              <a:alpha val="93000"/>
            </a:srgbClr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28600" y="838200"/>
            <a:ext cx="434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LEP I: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de-DE" sz="2000" b="1" i="0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  <a:buClrTx/>
              <a:buSzTx/>
              <a:tabLst/>
              <a:defRPr/>
            </a:pPr>
            <a:endParaRPr kumimoji="0" lang="de-DE" sz="20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588" y="1368425"/>
            <a:ext cx="2741612" cy="2106612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572000" y="838200"/>
            <a:ext cx="457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prstTxWarp prst="textNoShape">
              <a:avLst/>
            </a:prstTxWarp>
          </a:bodyPr>
          <a:lstStyle/>
          <a:p>
            <a:pPr marL="342900" indent="-342900"/>
            <a:r>
              <a:rPr lang="de-DE" sz="2000" b="1" u="sng" dirty="0"/>
              <a:t>SLC:</a:t>
            </a:r>
            <a:endParaRPr lang="de-DE" sz="2000" b="1" u="sng" dirty="0" smtClean="0"/>
          </a:p>
          <a:p>
            <a:pPr marL="342900" indent="-342900">
              <a:buFontTx/>
              <a:buBlip>
                <a:blip r:embed="rId4"/>
              </a:buBlip>
            </a:pPr>
            <a:endParaRPr lang="de-DE" sz="2000" b="1" u="sng" dirty="0" smtClean="0"/>
          </a:p>
          <a:p>
            <a:pPr marL="342900" indent="-342900">
              <a:buFontTx/>
              <a:buBlip>
                <a:blip r:embed="rId4"/>
              </a:buBlip>
            </a:pPr>
            <a:endParaRPr lang="de-DE" sz="2000" b="1" u="sng" dirty="0" smtClean="0"/>
          </a:p>
          <a:p>
            <a:pPr marL="342900" indent="-342900">
              <a:buFontTx/>
              <a:buBlip>
                <a:blip r:embed="rId4"/>
              </a:buBlip>
            </a:pPr>
            <a:endParaRPr lang="de-DE" sz="2000" b="1" u="sng" dirty="0" smtClean="0"/>
          </a:p>
          <a:p>
            <a:pPr marL="342900" indent="-342900"/>
            <a:endParaRPr lang="de-DE" sz="2000" b="1" u="sng" dirty="0" smtClean="0"/>
          </a:p>
          <a:p>
            <a:pPr marL="342900" indent="-342900">
              <a:buFontTx/>
              <a:buBlip>
                <a:blip r:embed="rId4"/>
              </a:buBlip>
            </a:pPr>
            <a:endParaRPr lang="de-DE" sz="1600" dirty="0">
              <a:solidFill>
                <a:schemeClr val="accent2"/>
              </a:solidFill>
            </a:endParaRPr>
          </a:p>
          <a:p>
            <a:pPr marL="342900" indent="-342900">
              <a:buFontTx/>
              <a:buBlip>
                <a:blip r:embed="rId4"/>
              </a:buBlip>
            </a:pPr>
            <a:endParaRPr lang="de-DE" sz="1600" dirty="0">
              <a:solidFill>
                <a:schemeClr val="accent2"/>
              </a:solidFill>
            </a:endParaRPr>
          </a:p>
          <a:p>
            <a:pPr marL="342900" indent="-342900">
              <a:buFontTx/>
              <a:buBlip>
                <a:blip r:embed="rId4"/>
              </a:buBlip>
            </a:pPr>
            <a:endParaRPr lang="de-DE" sz="1600" dirty="0">
              <a:solidFill>
                <a:schemeClr val="accent2"/>
              </a:solidFill>
            </a:endParaRPr>
          </a:p>
          <a:p>
            <a:pPr marL="342900" indent="-342900">
              <a:buFontTx/>
              <a:buBlip>
                <a:blip r:embed="rId4"/>
              </a:buBlip>
            </a:pPr>
            <a:endParaRPr lang="de-DE" sz="1600" dirty="0" smtClean="0">
              <a:solidFill>
                <a:schemeClr val="accent2"/>
              </a:solidFill>
            </a:endParaRPr>
          </a:p>
          <a:p>
            <a:pPr marL="342900" indent="-342900"/>
            <a:endParaRPr lang="de-DE" sz="1600" dirty="0" smtClean="0">
              <a:solidFill>
                <a:schemeClr val="accent2"/>
              </a:solidFill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265237"/>
            <a:ext cx="4906963" cy="2316163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228600" y="3429000"/>
            <a:ext cx="4343400" cy="2479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914400"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  <a:buBlip>
                <a:blip r:embed="rId4"/>
              </a:buBlip>
              <a:defRPr/>
            </a:pPr>
            <a:endParaRPr lang="en-US" sz="2000" kern="0" dirty="0">
              <a:solidFill>
                <a:schemeClr val="accent2"/>
              </a:solidFill>
              <a:latin typeface="Arial"/>
              <a:cs typeface="Arial"/>
            </a:endParaRPr>
          </a:p>
          <a:p>
            <a:pPr marL="342900" lvl="0" indent="-342900" defTabSz="914400">
              <a:lnSpc>
                <a:spcPct val="90000"/>
              </a:lnSpc>
              <a:spcBef>
                <a:spcPct val="10000"/>
              </a:spcBef>
              <a:spcAft>
                <a:spcPct val="5000"/>
              </a:spcAft>
              <a:buFont typeface="Arial"/>
              <a:buChar char="•"/>
              <a:defRPr/>
            </a:pPr>
            <a:r>
              <a:rPr lang="en-US" sz="2000" kern="0" dirty="0">
                <a:solidFill>
                  <a:schemeClr val="accent2"/>
                </a:solidFill>
                <a:latin typeface="Arial"/>
                <a:cs typeface="Arial"/>
              </a:rPr>
              <a:t>Four experiments: ADLO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600"/>
              </a:spcBef>
              <a:spcAft>
                <a:spcPct val="5000"/>
              </a:spcAft>
              <a:buFont typeface="Arial"/>
              <a:buChar char="•"/>
              <a:defRPr/>
            </a:pPr>
            <a:r>
              <a:rPr lang="en-US" sz="2000" kern="0" dirty="0">
                <a:solidFill>
                  <a:schemeClr val="accent2"/>
                </a:solidFill>
                <a:latin typeface="Arial"/>
                <a:cs typeface="Arial"/>
              </a:rPr>
              <a:t>1989-1995:</a:t>
            </a:r>
            <a:r>
              <a:rPr lang="en-US" sz="2000" kern="0" dirty="0" smtClean="0">
                <a:solidFill>
                  <a:schemeClr val="accent2"/>
                </a:solidFill>
                <a:latin typeface="Arial"/>
                <a:cs typeface="Arial"/>
              </a:rPr>
              <a:t> </a:t>
            </a:r>
            <a:r>
              <a:rPr lang="en-US" sz="2000" i="1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2000" kern="0" baseline="-2500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CM </a:t>
            </a:r>
            <a:r>
              <a:rPr lang="en-US" sz="2000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~ </a:t>
            </a:r>
            <a:r>
              <a:rPr lang="en-US" sz="2000" i="1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M</a:t>
            </a:r>
            <a:r>
              <a:rPr lang="en-US" sz="2000" i="1" kern="0" baseline="-2500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Z</a:t>
            </a:r>
          </a:p>
          <a:p>
            <a:pPr marL="342900" lvl="0" indent="-342900" defTabSz="914400">
              <a:lnSpc>
                <a:spcPct val="90000"/>
              </a:lnSpc>
              <a:spcBef>
                <a:spcPts val="600"/>
              </a:spcBef>
              <a:spcAft>
                <a:spcPct val="5000"/>
              </a:spcAft>
              <a:buFont typeface="Arial"/>
              <a:buChar char="•"/>
              <a:defRPr/>
            </a:pPr>
            <a:r>
              <a:rPr lang="en-US" sz="2000" i="1" kern="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E</a:t>
            </a:r>
            <a:r>
              <a:rPr lang="en-US" sz="2000" kern="0" baseline="-2500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CM</a:t>
            </a:r>
            <a:r>
              <a:rPr lang="en-US" sz="2000" kern="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 precisely measured </a:t>
            </a:r>
            <a:r>
              <a:rPr lang="en-US" sz="1600" kern="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(</a:t>
            </a:r>
            <a:r>
              <a:rPr lang="en-US" sz="1600" kern="0" dirty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2 </a:t>
            </a:r>
            <a:r>
              <a:rPr lang="en-US" sz="1600" kern="0" dirty="0" err="1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MeV</a:t>
            </a:r>
            <a:r>
              <a:rPr lang="en-US" sz="1600" kern="0" dirty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)</a:t>
            </a:r>
            <a:endParaRPr lang="en-US" sz="2000" kern="0" dirty="0">
              <a:solidFill>
                <a:srgbClr val="F70101"/>
              </a:solidFill>
              <a:latin typeface="Arial"/>
              <a:ea typeface="Arial" charset="0"/>
              <a:cs typeface="Arial"/>
            </a:endParaRPr>
          </a:p>
          <a:p>
            <a:pPr marL="342900" lvl="0" indent="-342900" defTabSz="914400">
              <a:lnSpc>
                <a:spcPct val="90000"/>
              </a:lnSpc>
              <a:spcBef>
                <a:spcPts val="600"/>
              </a:spcBef>
              <a:spcAft>
                <a:spcPct val="5000"/>
              </a:spcAft>
              <a:buFont typeface="Arial"/>
              <a:buChar char="•"/>
              <a:defRPr/>
            </a:pPr>
            <a:r>
              <a:rPr lang="en-US" sz="2000" kern="0" dirty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Peak </a:t>
            </a:r>
            <a:r>
              <a:rPr lang="en-US" sz="2000" i="1" kern="0" dirty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L</a:t>
            </a:r>
            <a:r>
              <a:rPr lang="en-US" sz="2000" kern="0" dirty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=2·</a:t>
            </a:r>
            <a:r>
              <a:rPr lang="en-US" sz="2000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10</a:t>
            </a:r>
            <a:r>
              <a:rPr lang="en-US" sz="2000" kern="0" baseline="3000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31</a:t>
            </a:r>
            <a:r>
              <a:rPr lang="en-US" sz="2000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cm</a:t>
            </a:r>
            <a:r>
              <a:rPr lang="en-US" sz="2000" kern="0" baseline="30000" dirty="0" smtClean="0">
                <a:solidFill>
                  <a:schemeClr val="accent2"/>
                </a:solidFill>
                <a:latin typeface="Symbol" charset="2"/>
                <a:ea typeface="Arial" charset="0"/>
                <a:cs typeface="Symbol" charset="2"/>
              </a:rPr>
              <a:t>-</a:t>
            </a:r>
            <a:r>
              <a:rPr lang="en-US" sz="2000" kern="0" baseline="3000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2</a:t>
            </a:r>
            <a:r>
              <a:rPr lang="en-US" sz="2000" kern="0" dirty="0" smtClean="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s</a:t>
            </a:r>
            <a:r>
              <a:rPr lang="en-US" sz="2000" kern="0" baseline="30000" dirty="0" smtClean="0">
                <a:solidFill>
                  <a:schemeClr val="accent2"/>
                </a:solidFill>
                <a:latin typeface="Symbol" charset="2"/>
                <a:ea typeface="Arial" charset="0"/>
                <a:cs typeface="Symbol" charset="2"/>
              </a:rPr>
              <a:t>-1</a:t>
            </a:r>
            <a:endParaRPr lang="en-US" sz="2000" kern="0" baseline="30000" dirty="0" smtClean="0">
              <a:solidFill>
                <a:schemeClr val="accent2"/>
              </a:solidFill>
              <a:latin typeface="Arial"/>
              <a:ea typeface="Arial" charset="0"/>
              <a:cs typeface="Arial"/>
            </a:endParaRPr>
          </a:p>
          <a:p>
            <a:pPr marL="742950" lvl="1" indent="-285750" defTabSz="914400">
              <a:lnSpc>
                <a:spcPct val="90000"/>
              </a:lnSpc>
              <a:spcBef>
                <a:spcPct val="20000"/>
              </a:spcBef>
              <a:buFont typeface="Lucida Grande"/>
              <a:buChar char="−"/>
              <a:defRPr/>
            </a:pPr>
            <a:r>
              <a:rPr lang="en-US" sz="1800" kern="0" dirty="0">
                <a:solidFill>
                  <a:srgbClr val="2C2C2C"/>
                </a:solidFill>
                <a:latin typeface="Arial"/>
                <a:ea typeface="Arial" charset="0"/>
                <a:cs typeface="Arial"/>
              </a:rPr>
              <a:t>1000 </a:t>
            </a:r>
            <a:r>
              <a:rPr lang="en-US" sz="1800" i="1" kern="0" dirty="0" smtClean="0">
                <a:solidFill>
                  <a:srgbClr val="2C2C2C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1800" kern="0" dirty="0" smtClean="0">
                <a:solidFill>
                  <a:srgbClr val="2C2C2C"/>
                </a:solidFill>
                <a:latin typeface="Arial"/>
                <a:ea typeface="Arial" charset="0"/>
                <a:cs typeface="Arial"/>
              </a:rPr>
              <a:t> </a:t>
            </a:r>
            <a:r>
              <a:rPr lang="en-US" sz="1800" kern="0" dirty="0">
                <a:solidFill>
                  <a:srgbClr val="2C2C2C"/>
                </a:solidFill>
                <a:latin typeface="Arial"/>
                <a:ea typeface="Arial" charset="0"/>
                <a:cs typeface="Arial"/>
              </a:rPr>
              <a:t>per </a:t>
            </a:r>
            <a:r>
              <a:rPr lang="en-US" sz="1800" kern="0" dirty="0" smtClean="0">
                <a:solidFill>
                  <a:srgbClr val="2C2C2C"/>
                </a:solidFill>
                <a:latin typeface="Arial"/>
                <a:ea typeface="Arial" charset="0"/>
                <a:cs typeface="Arial"/>
              </a:rPr>
              <a:t>hour/experiment</a:t>
            </a:r>
            <a:endParaRPr lang="en-US" sz="1800" kern="0" dirty="0" smtClean="0">
              <a:solidFill>
                <a:srgbClr val="2C2C2C"/>
              </a:solidFill>
              <a:latin typeface="Arial"/>
              <a:ea typeface="Arial" charset="0"/>
              <a:cs typeface="Arial"/>
            </a:endParaRPr>
          </a:p>
          <a:p>
            <a:pPr marL="342900" lvl="0" indent="-342900" defTabSz="914400">
              <a:lnSpc>
                <a:spcPct val="90000"/>
              </a:lnSpc>
              <a:spcBef>
                <a:spcPts val="600"/>
              </a:spcBef>
              <a:spcAft>
                <a:spcPct val="5000"/>
              </a:spcAft>
              <a:buFont typeface="Arial"/>
              <a:buChar char="•"/>
              <a:defRPr/>
            </a:pPr>
            <a:r>
              <a:rPr lang="en-US" sz="2000" kern="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In </a:t>
            </a:r>
            <a:r>
              <a:rPr lang="en-US" sz="2000" kern="0" dirty="0" smtClean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total ~</a:t>
            </a:r>
            <a:r>
              <a:rPr lang="en-US" sz="2000" kern="0" dirty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17 million </a:t>
            </a:r>
            <a:r>
              <a:rPr lang="en-US" sz="2000" i="1" kern="0" dirty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Z</a:t>
            </a:r>
            <a:r>
              <a:rPr lang="en-US" sz="2000" kern="0" dirty="0">
                <a:solidFill>
                  <a:srgbClr val="F70101"/>
                </a:solidFill>
                <a:latin typeface="Arial"/>
                <a:ea typeface="Arial" charset="0"/>
                <a:cs typeface="Arial"/>
              </a:rPr>
              <a:t> decays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0" y="3733800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/>
              <a:buChar char="•"/>
            </a:pPr>
            <a:r>
              <a:rPr lang="en-US" sz="2000" dirty="0" smtClean="0">
                <a:solidFill>
                  <a:srgbClr val="244A58"/>
                </a:solidFill>
              </a:rPr>
              <a:t>Low repetition </a:t>
            </a:r>
            <a:r>
              <a:rPr lang="en-US" sz="2000" dirty="0">
                <a:solidFill>
                  <a:srgbClr val="244A58"/>
                </a:solidFill>
              </a:rPr>
              <a:t>rate</a:t>
            </a:r>
            <a:r>
              <a:rPr lang="en-US" sz="2000" dirty="0" smtClean="0">
                <a:solidFill>
                  <a:srgbClr val="244A58"/>
                </a:solidFill>
              </a:rPr>
              <a:t> </a:t>
            </a:r>
            <a:r>
              <a:rPr lang="en-US" sz="1200" dirty="0" smtClean="0">
                <a:solidFill>
                  <a:srgbClr val="244A58"/>
                </a:solidFill>
              </a:rPr>
              <a:t>(120 Hz cf. LEP: 45 kHz</a:t>
            </a:r>
            <a:r>
              <a:rPr lang="en-US" sz="1200" dirty="0">
                <a:solidFill>
                  <a:srgbClr val="244A58"/>
                </a:solidFill>
              </a:rPr>
              <a:t>)</a:t>
            </a:r>
            <a:endParaRPr lang="en-US" sz="2000" dirty="0">
              <a:solidFill>
                <a:srgbClr val="244A58"/>
              </a:solidFill>
            </a:endParaRPr>
          </a:p>
          <a:p>
            <a:pPr marL="342900" lvl="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solidFill>
                  <a:srgbClr val="F70101"/>
                </a:solidFill>
              </a:rPr>
              <a:t>Longitudinally polarized electron beam </a:t>
            </a:r>
            <a:r>
              <a:rPr lang="en-US" sz="1600" dirty="0">
                <a:solidFill>
                  <a:srgbClr val="333399"/>
                </a:solidFill>
              </a:rPr>
              <a:t>(up to </a:t>
            </a:r>
            <a:r>
              <a:rPr lang="en-US" sz="1600" i="1" dirty="0" err="1" smtClean="0">
                <a:solidFill>
                  <a:srgbClr val="333399"/>
                </a:solidFill>
              </a:rPr>
              <a:t>P</a:t>
            </a:r>
            <a:r>
              <a:rPr lang="en-US" sz="1600" i="1" baseline="-25000" dirty="0" err="1" smtClean="0">
                <a:solidFill>
                  <a:srgbClr val="333399"/>
                </a:solidFill>
              </a:rPr>
              <a:t>e</a:t>
            </a:r>
            <a:r>
              <a:rPr lang="en-US" sz="1600" i="1" baseline="-25000" dirty="0" smtClean="0">
                <a:solidFill>
                  <a:srgbClr val="333399"/>
                </a:solidFill>
              </a:rPr>
              <a:t> </a:t>
            </a:r>
            <a:r>
              <a:rPr lang="en-US" sz="1600" dirty="0" smtClean="0">
                <a:solidFill>
                  <a:srgbClr val="333399"/>
                </a:solidFill>
              </a:rPr>
              <a:t>~ 80</a:t>
            </a:r>
            <a:r>
              <a:rPr lang="en-US" sz="1600" dirty="0">
                <a:solidFill>
                  <a:srgbClr val="333399"/>
                </a:solidFill>
              </a:rPr>
              <a:t>%)</a:t>
            </a:r>
          </a:p>
          <a:p>
            <a:pPr marL="342900" lvl="0" indent="-342900">
              <a:spcBef>
                <a:spcPts val="600"/>
              </a:spcBef>
              <a:buFont typeface="Arial"/>
              <a:buChar char="•"/>
            </a:pPr>
            <a:r>
              <a:rPr lang="en-US" sz="2000" dirty="0">
                <a:solidFill>
                  <a:srgbClr val="244A58"/>
                </a:solidFill>
              </a:rPr>
              <a:t>Small beam dimensions + low repetition rate </a:t>
            </a:r>
            <a:r>
              <a:rPr lang="en-US" sz="2000" dirty="0" err="1">
                <a:solidFill>
                  <a:srgbClr val="244A58"/>
                </a:solidFill>
                <a:sym typeface="Wingdings" charset="2"/>
              </a:rPr>
              <a:t></a:t>
            </a:r>
            <a:r>
              <a:rPr lang="en-US" sz="2000" dirty="0">
                <a:solidFill>
                  <a:srgbClr val="244A58"/>
                </a:solidFill>
                <a:sym typeface="Wingdings" charset="2"/>
              </a:rPr>
              <a:t> installation of slow but high-resolution CCD arrays     </a:t>
            </a:r>
            <a:r>
              <a:rPr lang="en-US" sz="2000" dirty="0" err="1">
                <a:solidFill>
                  <a:srgbClr val="244A58"/>
                </a:solidFill>
                <a:sym typeface="Wingdings" charset="2"/>
              </a:rPr>
              <a:t></a:t>
            </a:r>
            <a:r>
              <a:rPr lang="en-US" sz="2000" dirty="0">
                <a:solidFill>
                  <a:srgbClr val="F70101"/>
                </a:solidFill>
                <a:sym typeface="Wingdings" charset="2"/>
              </a:rPr>
              <a:t> superior vertex reconstruction</a:t>
            </a:r>
            <a:endParaRPr lang="de-DE" sz="2000" dirty="0">
              <a:solidFill>
                <a:srgbClr val="244A58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11" grpId="0"/>
      <p:bldP spid="13" grpId="0"/>
      <p:bldP spid="15" grpId="0"/>
      <p:bldP spid="1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5" descr="LHC-ATLAS"/>
          <p:cNvPicPr>
            <a:picLocks noChangeAspect="1" noChangeArrowheads="1"/>
          </p:cNvPicPr>
          <p:nvPr/>
        </p:nvPicPr>
        <p:blipFill>
          <a:blip r:embed="rId2">
            <a:lum bright="36000"/>
            <a:grayscl/>
          </a:blip>
          <a:srcRect/>
          <a:stretch>
            <a:fillRect/>
          </a:stretch>
        </p:blipFill>
        <p:spPr bwMode="auto">
          <a:xfrm>
            <a:off x="0" y="285750"/>
            <a:ext cx="9144000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351213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262626"/>
              </a:solidFill>
              <a:ea typeface="Calibri" charset="0"/>
              <a:cs typeface="Calibri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363788"/>
            <a:ext cx="9144000" cy="76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GB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The Fate of the Standard Model</a:t>
            </a:r>
          </a:p>
        </p:txBody>
      </p:sp>
      <p:pic>
        <p:nvPicPr>
          <p:cNvPr id="22" name="Picture 39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8153400" y="166640"/>
            <a:ext cx="777718" cy="238220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94214" name="Picture 8" descr="MH_vs_Lambda_bounds_big.gif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alphaModFix amt="69000"/>
          </a:blip>
          <a:srcRect/>
          <a:stretch>
            <a:fillRect/>
          </a:stretch>
        </p:blipFill>
        <p:spPr bwMode="auto">
          <a:xfrm>
            <a:off x="2244725" y="3602038"/>
            <a:ext cx="461327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5" name="TextBox 9"/>
          <p:cNvSpPr txBox="1">
            <a:spLocks noChangeArrowheads="1"/>
          </p:cNvSpPr>
          <p:nvPr/>
        </p:nvSpPr>
        <p:spPr bwMode="auto">
          <a:xfrm>
            <a:off x="4997450" y="3384550"/>
            <a:ext cx="19462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>
                <a:solidFill>
                  <a:srgbClr val="7F7F7F"/>
                </a:solidFill>
              </a:rPr>
              <a:t>[J. Ellis </a:t>
            </a:r>
            <a:r>
              <a:rPr lang="en-GB" sz="1000" i="1">
                <a:solidFill>
                  <a:srgbClr val="7F7F7F"/>
                </a:solidFill>
              </a:rPr>
              <a:t>et al.</a:t>
            </a:r>
            <a:r>
              <a:rPr lang="en-GB" sz="1000">
                <a:solidFill>
                  <a:srgbClr val="7F7F7F"/>
                </a:solidFill>
              </a:rPr>
              <a:t>, </a:t>
            </a:r>
            <a:r>
              <a:rPr lang="en-US" sz="1000">
                <a:solidFill>
                  <a:srgbClr val="7F7F7F"/>
                </a:solidFill>
              </a:rPr>
              <a:t>arXiv:0906.0954]</a:t>
            </a:r>
            <a:endParaRPr lang="en-GB" sz="100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Driving the SM to </a:t>
            </a:r>
            <a:r>
              <a:rPr lang="en-US" sz="4000" b="1" i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sz="4000" b="1" baseline="-2500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Planck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763000" cy="202837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  <a:buSzPct val="80000"/>
            </a:pPr>
            <a:r>
              <a:rPr lang="en-GB" sz="2000" dirty="0">
                <a:solidFill>
                  <a:srgbClr val="18579B"/>
                </a:solidFill>
                <a:sym typeface="Symbol" charset="2"/>
              </a:rPr>
              <a:t>As (well) known, the behaviour of the </a:t>
            </a:r>
            <a:r>
              <a:rPr lang="en-GB" sz="2000" dirty="0" err="1">
                <a:solidFill>
                  <a:srgbClr val="18579B"/>
                </a:solidFill>
                <a:sym typeface="Symbol" charset="2"/>
              </a:rPr>
              <a:t>quartic</a:t>
            </a:r>
            <a:r>
              <a:rPr lang="en-GB" sz="2000" dirty="0">
                <a:solidFill>
                  <a:srgbClr val="18579B"/>
                </a:solidFill>
                <a:sym typeface="Symbol" charset="2"/>
              </a:rPr>
              <a:t> Higgs couplings as function of the cut-off scale </a:t>
            </a:r>
            <a:r>
              <a:rPr lang="en-GB" sz="2000" dirty="0">
                <a:solidFill>
                  <a:srgbClr val="18579B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L </a:t>
            </a:r>
            <a:r>
              <a:rPr lang="en-GB" sz="2000" dirty="0">
                <a:solidFill>
                  <a:srgbClr val="18579B"/>
                </a:solidFill>
                <a:sym typeface="Symbol" charset="2"/>
              </a:rPr>
              <a:t>puts bounds on </a:t>
            </a:r>
            <a:r>
              <a:rPr lang="en-GB" sz="2000" i="1" dirty="0">
                <a:solidFill>
                  <a:srgbClr val="18579B"/>
                </a:solidFill>
                <a:sym typeface="Symbol" charset="2"/>
              </a:rPr>
              <a:t>M</a:t>
            </a:r>
            <a:r>
              <a:rPr lang="en-GB" sz="2000" i="1" baseline="-25000" dirty="0">
                <a:solidFill>
                  <a:srgbClr val="18579B"/>
                </a:solidFill>
                <a:sym typeface="Symbol" charset="2"/>
              </a:rPr>
              <a:t>H</a:t>
            </a:r>
            <a:r>
              <a:rPr lang="en-GB" sz="2000" dirty="0">
                <a:solidFill>
                  <a:srgbClr val="18579B"/>
                </a:solidFill>
                <a:sym typeface="Symbol" charset="2"/>
              </a:rPr>
              <a:t> </a:t>
            </a:r>
          </a:p>
          <a:p>
            <a:pPr marL="263525" indent="-263525" defTabSz="914400">
              <a:spcBef>
                <a:spcPts val="12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For too large </a:t>
            </a: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M</a:t>
            </a:r>
            <a:r>
              <a:rPr lang="en-US" sz="1600" i="1" baseline="-25000" dirty="0">
                <a:solidFill>
                  <a:srgbClr val="404040"/>
                </a:solidFill>
                <a:sym typeface="Symbol" charset="2"/>
              </a:rPr>
              <a:t>H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, the couplings become non-perturbative (“triviality” or “blow-up” scenario)</a:t>
            </a:r>
          </a:p>
          <a:p>
            <a:pPr marL="263525" indent="-263525" defTabSz="914400">
              <a:spcBef>
                <a:spcPts val="6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For too small </a:t>
            </a:r>
            <a:r>
              <a:rPr lang="en-US" sz="1600" i="1" dirty="0">
                <a:solidFill>
                  <a:srgbClr val="404040"/>
                </a:solidFill>
                <a:sym typeface="Symbol" charset="2"/>
              </a:rPr>
              <a:t>M</a:t>
            </a:r>
            <a:r>
              <a:rPr lang="en-US" sz="1600" i="1" baseline="-25000" dirty="0">
                <a:solidFill>
                  <a:srgbClr val="404040"/>
                </a:solidFill>
                <a:sym typeface="Symbol" charset="2"/>
              </a:rPr>
              <a:t>H</a:t>
            </a:r>
            <a:r>
              <a:rPr lang="en-US" sz="1600" dirty="0">
                <a:solidFill>
                  <a:srgbClr val="404040"/>
                </a:solidFill>
                <a:sym typeface="Symbol" charset="2"/>
              </a:rPr>
              <a:t>, the vacuum becomes unstable </a:t>
            </a:r>
            <a:endParaRPr lang="en-US" sz="1600" dirty="0" smtClean="0">
              <a:solidFill>
                <a:srgbClr val="404040"/>
              </a:solidFill>
              <a:sym typeface="Symbol" charset="2"/>
            </a:endParaRPr>
          </a:p>
          <a:p>
            <a:pPr defTabSz="914400">
              <a:spcBef>
                <a:spcPts val="300"/>
              </a:spcBef>
              <a:buSzPct val="100000"/>
            </a:pPr>
            <a:r>
              <a:rPr lang="en-US" sz="1200" dirty="0" smtClean="0">
                <a:solidFill>
                  <a:srgbClr val="FF0000"/>
                </a:solidFill>
                <a:sym typeface="Wingdings" charset="2"/>
              </a:rPr>
              <a:t>      </a:t>
            </a:r>
            <a:r>
              <a:rPr lang="en-US" sz="500" dirty="0" smtClean="0">
                <a:solidFill>
                  <a:srgbClr val="FF0000"/>
                </a:solidFill>
                <a:sym typeface="Wingdings" charset="2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sym typeface="Wingdings" charset="2"/>
              </a:rPr>
              <a:t></a:t>
            </a:r>
            <a:r>
              <a:rPr lang="en-US" sz="1200" dirty="0" smtClean="0">
                <a:solidFill>
                  <a:srgbClr val="FF0000"/>
                </a:solidFill>
                <a:sym typeface="Wingdings" charset="2"/>
              </a:rPr>
              <a:t> </a:t>
            </a:r>
            <a:r>
              <a:rPr lang="en-US" sz="1200" dirty="0">
                <a:solidFill>
                  <a:srgbClr val="FF0000"/>
                </a:solidFill>
                <a:sym typeface="Wingdings" charset="2"/>
              </a:rPr>
              <a:t>obtain three lower bounds on </a:t>
            </a:r>
            <a:r>
              <a:rPr lang="en-US" sz="1200" i="1" dirty="0">
                <a:solidFill>
                  <a:srgbClr val="FF0000"/>
                </a:solidFill>
                <a:sym typeface="Wingdings" charset="2"/>
              </a:rPr>
              <a:t>M</a:t>
            </a:r>
            <a:r>
              <a:rPr lang="en-US" sz="1200" i="1" baseline="-25000" dirty="0">
                <a:solidFill>
                  <a:srgbClr val="FF0000"/>
                </a:solidFill>
                <a:sym typeface="Wingdings" charset="2"/>
              </a:rPr>
              <a:t>H</a:t>
            </a:r>
            <a:r>
              <a:rPr lang="en-US" sz="1200" dirty="0">
                <a:solidFill>
                  <a:srgbClr val="FF0000"/>
                </a:solidFill>
                <a:sym typeface="Wingdings" charset="2"/>
              </a:rPr>
              <a:t> from different requirement: </a:t>
            </a:r>
            <a:r>
              <a:rPr lang="en-US" sz="1200" b="1" dirty="0">
                <a:solidFill>
                  <a:srgbClr val="FF0000"/>
                </a:solidFill>
                <a:sym typeface="Wingdings" charset="2"/>
              </a:rPr>
              <a:t>absolute stability, finite-</a:t>
            </a:r>
            <a:r>
              <a:rPr lang="en-US" sz="1200" b="1" i="1" dirty="0">
                <a:solidFill>
                  <a:srgbClr val="FF0000"/>
                </a:solidFill>
                <a:sym typeface="Wingdings" charset="2"/>
              </a:rPr>
              <a:t>T</a:t>
            </a:r>
            <a:r>
              <a:rPr lang="en-US" sz="1200" b="1" dirty="0">
                <a:solidFill>
                  <a:srgbClr val="FF0000"/>
                </a:solidFill>
                <a:sym typeface="Wingdings" charset="2"/>
              </a:rPr>
              <a:t> and zero-</a:t>
            </a:r>
            <a:r>
              <a:rPr lang="en-US" sz="1200" b="1" i="1" dirty="0">
                <a:solidFill>
                  <a:srgbClr val="FF0000"/>
                </a:solidFill>
                <a:sym typeface="Wingdings" charset="2"/>
              </a:rPr>
              <a:t>T</a:t>
            </a:r>
            <a:r>
              <a:rPr lang="en-US" sz="1200" b="1" dirty="0">
                <a:solidFill>
                  <a:srgbClr val="FF0000"/>
                </a:solidFill>
                <a:sym typeface="Wingdings" charset="2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sym typeface="Wingdings" charset="2"/>
              </a:rPr>
              <a:t>metastability</a:t>
            </a:r>
            <a:r>
              <a:rPr lang="en-US" sz="1200" b="1" dirty="0">
                <a:solidFill>
                  <a:srgbClr val="FF0000"/>
                </a:solidFill>
                <a:sym typeface="Wingdings" charset="2"/>
              </a:rPr>
              <a:t>  </a:t>
            </a:r>
            <a:endParaRPr lang="en-GB" sz="1200" b="1" dirty="0">
              <a:solidFill>
                <a:srgbClr val="FF0000"/>
              </a:solidFill>
              <a:sym typeface="Symbol" charset="2"/>
            </a:endParaRPr>
          </a:p>
          <a:p>
            <a:pPr defTabSz="914400">
              <a:spcBef>
                <a:spcPct val="50000"/>
              </a:spcBef>
              <a:buSzPct val="80000"/>
            </a:pPr>
            <a:endParaRPr lang="en-GB" sz="2000" dirty="0">
              <a:solidFill>
                <a:srgbClr val="18579B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895600"/>
            <a:ext cx="9144000" cy="3363913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5238" name="Picture 8" descr="MH_vs_Lambda_bounds_big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650" y="3135313"/>
            <a:ext cx="4375150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9" descr="MH_vs_Lambda_bounds_zoom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6450" y="3135313"/>
            <a:ext cx="4375150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40" name="TextBox 12"/>
          <p:cNvSpPr txBox="1">
            <a:spLocks noChangeArrowheads="1"/>
          </p:cNvSpPr>
          <p:nvPr/>
        </p:nvSpPr>
        <p:spPr bwMode="auto">
          <a:xfrm>
            <a:off x="7127875" y="2925763"/>
            <a:ext cx="1944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>
                <a:solidFill>
                  <a:srgbClr val="7F7F7F"/>
                </a:solidFill>
              </a:rPr>
              <a:t>[J. Ellis </a:t>
            </a:r>
            <a:r>
              <a:rPr lang="en-GB" sz="1000" i="1">
                <a:solidFill>
                  <a:srgbClr val="7F7F7F"/>
                </a:solidFill>
              </a:rPr>
              <a:t>et al.</a:t>
            </a:r>
            <a:r>
              <a:rPr lang="en-GB" sz="1000">
                <a:solidFill>
                  <a:srgbClr val="7F7F7F"/>
                </a:solidFill>
              </a:rPr>
              <a:t>, </a:t>
            </a:r>
            <a:r>
              <a:rPr lang="en-US" sz="1000">
                <a:solidFill>
                  <a:srgbClr val="7F7F7F"/>
                </a:solidFill>
              </a:rPr>
              <a:t>arXiv:0906.0954]</a:t>
            </a:r>
            <a:endParaRPr lang="en-GB" sz="1000">
              <a:solidFill>
                <a:srgbClr val="7F7F7F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0"/>
            <a:ext cx="9144000" cy="65611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76200"/>
            <a:ext cx="91440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Convolve Bounds with </a:t>
            </a:r>
            <a:r>
              <a:rPr lang="en-US" sz="4000" b="1" i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sz="4000" b="1" i="1" baseline="-25000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H</a:t>
            </a:r>
            <a:r>
              <a:rPr lang="en-US" sz="4000" b="1">
                <a:solidFill>
                  <a:srgbClr val="262626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Calibri" charset="0"/>
                <a:cs typeface="Calibri" charset="0"/>
              </a:rPr>
              <a:t> Constraints</a:t>
            </a:r>
            <a:endParaRPr lang="en-US" sz="4000" b="1" baseline="-25000">
              <a:solidFill>
                <a:srgbClr val="262626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28600" y="993775"/>
            <a:ext cx="8629650" cy="1749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>
              <a:spcBef>
                <a:spcPct val="50000"/>
              </a:spcBef>
              <a:buSzPct val="80000"/>
            </a:pPr>
            <a:r>
              <a:rPr lang="en-GB" sz="2000" dirty="0">
                <a:solidFill>
                  <a:srgbClr val="18579B"/>
                </a:solidFill>
                <a:sym typeface="Symbol" charset="2"/>
              </a:rPr>
              <a:t>Can we obtain likelihoods on vacuum stability (or, likewise, the cut-off = new physics scale </a:t>
            </a:r>
            <a:r>
              <a:rPr lang="en-GB" sz="2000" dirty="0">
                <a:solidFill>
                  <a:srgbClr val="18579B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L)</a:t>
            </a:r>
            <a:r>
              <a:rPr lang="en-GB" sz="2000" dirty="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 from constraint on </a:t>
            </a:r>
            <a:r>
              <a:rPr lang="en-GB" sz="2000" i="1" dirty="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M</a:t>
            </a:r>
            <a:r>
              <a:rPr lang="en-GB" sz="2000" i="1" baseline="-25000" dirty="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H</a:t>
            </a:r>
            <a:r>
              <a:rPr lang="en-GB" sz="2000" dirty="0">
                <a:solidFill>
                  <a:srgbClr val="18579B"/>
                </a:solidFill>
                <a:ea typeface="Arial" charset="0"/>
                <a:cs typeface="Arial" charset="0"/>
                <a:sym typeface="Symbol" charset="2"/>
              </a:rPr>
              <a:t> ?</a:t>
            </a:r>
            <a:endParaRPr lang="en-GB" sz="2000" dirty="0">
              <a:solidFill>
                <a:srgbClr val="18579B"/>
              </a:solidFill>
              <a:sym typeface="Symbol" charset="2"/>
            </a:endParaRPr>
          </a:p>
          <a:p>
            <a:pPr marL="265113" indent="-265113" defTabSz="914400">
              <a:spcBef>
                <a:spcPts val="1263"/>
              </a:spcBef>
              <a:buSzPct val="100000"/>
              <a:buFont typeface="Arial" charset="0"/>
              <a:buChar char="•"/>
            </a:pPr>
            <a:r>
              <a:rPr lang="en-US" sz="1600" dirty="0">
                <a:solidFill>
                  <a:srgbClr val="404040"/>
                </a:solidFill>
                <a:sym typeface="Symbol" charset="2"/>
              </a:rPr>
              <a:t>Requiring absolute vacuum stability (at all times), one can obtain upper bound </a:t>
            </a:r>
            <a:r>
              <a:rPr lang="en-US" sz="1600" dirty="0">
                <a:solidFill>
                  <a:srgbClr val="404040"/>
                </a:solidFill>
                <a:latin typeface="Symbol" charset="2"/>
                <a:ea typeface="Symbol" charset="2"/>
                <a:cs typeface="Symbol" charset="2"/>
                <a:sym typeface="Symbol" charset="2"/>
              </a:rPr>
              <a:t>L</a:t>
            </a:r>
            <a:endParaRPr lang="en-US" sz="1600" dirty="0">
              <a:solidFill>
                <a:srgbClr val="404040"/>
              </a:solidFill>
              <a:sym typeface="Symbol" charset="2"/>
            </a:endParaRPr>
          </a:p>
          <a:p>
            <a:pPr marL="804863" lvl="1" indent="-347663" defTabSz="914400">
              <a:spcBef>
                <a:spcPts val="1263"/>
              </a:spcBef>
              <a:buSzPct val="100000"/>
              <a:buFont typeface="Lucida Grande" charset="0"/>
              <a:buChar char="－"/>
            </a:pPr>
            <a:r>
              <a:rPr lang="en-US" sz="1200" dirty="0">
                <a:solidFill>
                  <a:srgbClr val="404040"/>
                </a:solidFill>
                <a:sym typeface="Symbol" charset="2"/>
              </a:rPr>
              <a:t>Left plot: current situation </a:t>
            </a:r>
            <a:r>
              <a:rPr lang="en-US" sz="1200" dirty="0" err="1">
                <a:solidFill>
                  <a:srgbClr val="404040"/>
                </a:solidFill>
                <a:sym typeface="Wingdings" charset="2"/>
              </a:rPr>
              <a:t></a:t>
            </a:r>
            <a:r>
              <a:rPr lang="en-US" sz="1200" dirty="0">
                <a:solidFill>
                  <a:srgbClr val="404040"/>
                </a:solidFill>
                <a:sym typeface="Wingdings" charset="2"/>
              </a:rPr>
              <a:t> no significant information</a:t>
            </a:r>
          </a:p>
          <a:p>
            <a:pPr marL="804863" lvl="1" indent="-347663" defTabSz="914400">
              <a:spcBef>
                <a:spcPts val="663"/>
              </a:spcBef>
              <a:buSzPct val="100000"/>
              <a:buFont typeface="Lucida Grande" charset="0"/>
              <a:buChar char="－"/>
            </a:pPr>
            <a:r>
              <a:rPr lang="en-US" sz="1200" dirty="0">
                <a:solidFill>
                  <a:srgbClr val="404040"/>
                </a:solidFill>
                <a:sym typeface="Wingdings" charset="2"/>
              </a:rPr>
              <a:t>Right plot: case for precise </a:t>
            </a:r>
            <a:r>
              <a:rPr lang="en-US" sz="1200" i="1" dirty="0">
                <a:solidFill>
                  <a:srgbClr val="404040"/>
                </a:solidFill>
                <a:sym typeface="Wingdings" charset="2"/>
              </a:rPr>
              <a:t>M</a:t>
            </a:r>
            <a:r>
              <a:rPr lang="en-US" sz="1200" i="1" baseline="-25000" dirty="0">
                <a:solidFill>
                  <a:srgbClr val="404040"/>
                </a:solidFill>
                <a:sym typeface="Wingdings" charset="2"/>
              </a:rPr>
              <a:t>H</a:t>
            </a:r>
            <a:r>
              <a:rPr lang="en-US" sz="1200" dirty="0">
                <a:solidFill>
                  <a:srgbClr val="404040"/>
                </a:solidFill>
                <a:sym typeface="Wingdings" charset="2"/>
              </a:rPr>
              <a:t> measurement of </a:t>
            </a:r>
            <a:r>
              <a:rPr lang="en-US" sz="1200" b="1" dirty="0">
                <a:solidFill>
                  <a:srgbClr val="FF0000"/>
                </a:solidFill>
                <a:sym typeface="Wingdings" charset="2"/>
              </a:rPr>
              <a:t>115 GeV</a:t>
            </a:r>
            <a:endParaRPr lang="en-US" sz="1200" b="1" dirty="0">
              <a:solidFill>
                <a:srgbClr val="FF0000"/>
              </a:solidFill>
              <a:sym typeface="Symbol" charset="2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895600"/>
            <a:ext cx="9144000" cy="3363913"/>
          </a:xfrm>
          <a:prstGeom prst="rect">
            <a:avLst/>
          </a:prstGeom>
          <a:solidFill>
            <a:schemeClr val="bg1"/>
          </a:solidFill>
          <a:ln w="635" cap="flat" cmpd="sng" algn="ctr">
            <a:solidFill>
              <a:srgbClr val="A6A6A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8310" name="TextBox 12"/>
          <p:cNvSpPr txBox="1">
            <a:spLocks noChangeArrowheads="1"/>
          </p:cNvSpPr>
          <p:nvPr/>
        </p:nvSpPr>
        <p:spPr bwMode="auto">
          <a:xfrm>
            <a:off x="6991350" y="2925763"/>
            <a:ext cx="1944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000">
                <a:solidFill>
                  <a:srgbClr val="7F7F7F"/>
                </a:solidFill>
              </a:rPr>
              <a:t>[J. Ellis </a:t>
            </a:r>
            <a:r>
              <a:rPr lang="en-GB" sz="1000" i="1">
                <a:solidFill>
                  <a:srgbClr val="7F7F7F"/>
                </a:solidFill>
              </a:rPr>
              <a:t>et al.</a:t>
            </a:r>
            <a:r>
              <a:rPr lang="en-GB" sz="1000">
                <a:solidFill>
                  <a:srgbClr val="7F7F7F"/>
                </a:solidFill>
              </a:rPr>
              <a:t>, </a:t>
            </a:r>
            <a:r>
              <a:rPr lang="en-US" sz="1000">
                <a:solidFill>
                  <a:srgbClr val="7F7F7F"/>
                </a:solidFill>
              </a:rPr>
              <a:t>arXiv:0906.0954]</a:t>
            </a:r>
            <a:endParaRPr lang="en-GB" sz="1000">
              <a:solidFill>
                <a:srgbClr val="7F7F7F"/>
              </a:solidFill>
            </a:endParaRPr>
          </a:p>
        </p:txBody>
      </p:sp>
      <p:pic>
        <p:nvPicPr>
          <p:cNvPr id="98311" name="Picture 11" descr="LambdaCL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" y="3171825"/>
            <a:ext cx="43624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9" descr="LambdaCL_mh115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171825"/>
            <a:ext cx="436245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105"/>
          <p:cNvPicPr>
            <a:picLocks noChangeAspect="1"/>
          </p:cNvPicPr>
          <p:nvPr/>
        </p:nvPicPr>
        <p:blipFill>
          <a:blip r:embed="rId3">
            <a:grayscl/>
            <a:alphaModFix amt="24000"/>
          </a:blip>
          <a:srcRect b="2902"/>
          <a:stretch>
            <a:fillRect/>
          </a:stretch>
        </p:blipFill>
        <p:spPr>
          <a:xfrm>
            <a:off x="0" y="0"/>
            <a:ext cx="9144000" cy="657846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0" y="304800"/>
            <a:ext cx="9144000" cy="605617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tIns="93600" bIns="140400" rtlCol="0"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i="1" kern="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Le boson </a:t>
            </a:r>
            <a:r>
              <a:rPr lang="fr-FR" i="1" kern="0" dirty="0" smtClean="0">
                <a:solidFill>
                  <a:srgbClr val="FF0000"/>
                </a:solidFill>
                <a:ea typeface="Arial" charset="0"/>
                <a:cs typeface="Arial" charset="0"/>
              </a:rPr>
              <a:t>Z est une particule du Modèle Standard </a:t>
            </a:r>
            <a:endParaRPr lang="fr-FR" i="1" kern="0" dirty="0">
              <a:solidFill>
                <a:srgbClr val="FF0000"/>
              </a:solidFill>
              <a:ea typeface="Arial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125" y="1123950"/>
            <a:ext cx="5832475" cy="5124450"/>
          </a:xfrm>
          <a:prstGeom prst="rect">
            <a:avLst/>
          </a:prstGeom>
          <a:effectLst>
            <a:outerShdw blurRad="355600" dist="38100" dir="2700000">
              <a:srgbClr val="000000">
                <a:alpha val="22000"/>
              </a:srgb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90" name="Picture 47"/>
          <p:cNvPicPr>
            <a:picLocks noChangeAspect="1"/>
          </p:cNvPicPr>
          <p:nvPr/>
        </p:nvPicPr>
        <p:blipFill>
          <a:blip r:embed="rId4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Rectangle 17"/>
          <p:cNvSpPr>
            <a:spLocks noChangeArrowheads="1"/>
          </p:cNvSpPr>
          <p:nvPr/>
        </p:nvSpPr>
        <p:spPr bwMode="auto">
          <a:xfrm>
            <a:off x="1466850" y="1808163"/>
            <a:ext cx="6165850" cy="4478337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6" name="Oval 19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6082" name="Equation" r:id="rId5" imgW="266400" imgH="190440" progId="Equation.DSMT4">
              <p:embed/>
            </p:oleObj>
          </a:graphicData>
        </a:graphic>
      </p:graphicFrame>
      <p:sp>
        <p:nvSpPr>
          <p:cNvPr id="68" name="Oval 21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69" name="Oval 22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70" name="Oval 23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71" name="Oval 24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72" name="Oval 25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2982913" y="2324100"/>
          <a:ext cx="277812" cy="401638"/>
        </p:xfrm>
        <a:graphic>
          <a:graphicData uri="http://schemas.openxmlformats.org/presentationml/2006/ole">
            <p:oleObj spid="_x0000_s46083" name="Equation" r:id="rId6" imgW="114120" imgH="16488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6084" name="Equation" r:id="rId7" imgW="139680" imgH="177480" progId="Equation.DSMT4">
              <p:embed/>
            </p:oleObj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6085" name="Equation" r:id="rId8" imgW="139680" imgH="164880" progId="Equation.DSMT4">
              <p:embed/>
            </p:oleObj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4824413" y="3597275"/>
          <a:ext cx="441325" cy="441325"/>
        </p:xfrm>
        <a:graphic>
          <a:graphicData uri="http://schemas.openxmlformats.org/presentationml/2006/ole">
            <p:oleObj spid="_x0000_s46086" name="Equation" r:id="rId9" imgW="203200" imgH="203200" progId="Equation.DSMT4">
              <p:embed/>
            </p:oleObj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6654800" y="3627438"/>
          <a:ext cx="339725" cy="431800"/>
        </p:xfrm>
        <a:graphic>
          <a:graphicData uri="http://schemas.openxmlformats.org/presentationml/2006/ole">
            <p:oleObj spid="_x0000_s46087" name="Equation" r:id="rId10" imgW="139680" imgH="177480" progId="Equation.DSMT4">
              <p:embed/>
            </p:oleObj>
          </a:graphicData>
        </a:graphic>
      </p:graphicFrame>
      <p:grpSp>
        <p:nvGrpSpPr>
          <p:cNvPr id="2" name="Group 52"/>
          <p:cNvGrpSpPr>
            <a:grpSpLocks/>
          </p:cNvGrpSpPr>
          <p:nvPr/>
        </p:nvGrpSpPr>
        <p:grpSpPr bwMode="auto">
          <a:xfrm>
            <a:off x="4287838" y="4840288"/>
            <a:ext cx="579437" cy="571500"/>
            <a:chOff x="4287838" y="4840288"/>
            <a:chExt cx="579437" cy="571500"/>
          </a:xfrm>
        </p:grpSpPr>
        <p:sp>
          <p:nvSpPr>
            <p:cNvPr id="78" name="Oval 31"/>
            <p:cNvSpPr>
              <a:spLocks noChangeArrowheads="1"/>
            </p:cNvSpPr>
            <p:nvPr/>
          </p:nvSpPr>
          <p:spPr bwMode="auto">
            <a:xfrm>
              <a:off x="4287838" y="4840288"/>
              <a:ext cx="579437" cy="568325"/>
            </a:xfrm>
            <a:prstGeom prst="ellipse">
              <a:avLst/>
            </a:prstGeom>
            <a:solidFill>
              <a:srgbClr val="FFFFFF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val 32"/>
            <p:cNvSpPr>
              <a:spLocks noChangeArrowheads="1"/>
            </p:cNvSpPr>
            <p:nvPr/>
          </p:nvSpPr>
          <p:spPr bwMode="auto">
            <a:xfrm>
              <a:off x="4287838" y="4843463"/>
              <a:ext cx="579437" cy="568325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graphicFrame>
          <p:nvGraphicFramePr>
            <p:cNvPr id="46088" name="Object 8"/>
            <p:cNvGraphicFramePr>
              <a:graphicFrameLocks noChangeAspect="1"/>
            </p:cNvGraphicFramePr>
            <p:nvPr/>
          </p:nvGraphicFramePr>
          <p:xfrm>
            <a:off x="4352925" y="4903788"/>
            <a:ext cx="461963" cy="409575"/>
          </p:xfrm>
          <a:graphic>
            <a:graphicData uri="http://schemas.openxmlformats.org/presentationml/2006/ole">
              <p:oleObj spid="_x0000_s46088" name="Equation" r:id="rId11" imgW="215640" imgH="190440" progId="Equation.DSMT4">
                <p:embed/>
              </p:oleObj>
            </a:graphicData>
          </a:graphic>
        </p:graphicFrame>
      </p:grpSp>
      <p:sp>
        <p:nvSpPr>
          <p:cNvPr id="81" name="Text Box 34"/>
          <p:cNvSpPr txBox="1">
            <a:spLocks noChangeArrowheads="1"/>
          </p:cNvSpPr>
          <p:nvPr/>
        </p:nvSpPr>
        <p:spPr bwMode="auto">
          <a:xfrm>
            <a:off x="3625850" y="1649413"/>
            <a:ext cx="1890713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62A2A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kern="0" dirty="0">
                <a:solidFill>
                  <a:srgbClr val="D62A2A"/>
                </a:solidFill>
              </a:rPr>
              <a:t>Interactions</a:t>
            </a:r>
          </a:p>
        </p:txBody>
      </p:sp>
      <p:cxnSp>
        <p:nvCxnSpPr>
          <p:cNvPr id="82" name="AutoShape 35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83" name="AutoShape 36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84" name="AutoShape 37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85" name="AutoShape 38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86" name="AutoShape 39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87" name="AutoShape 40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88" name="AutoShape 41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89" name="AutoShape 42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 cap="flat" cmpd="sng" algn="ctr">
            <a:solidFill>
              <a:srgbClr val="AE5252"/>
            </a:solidFill>
            <a:prstDash val="dash"/>
            <a:round/>
            <a:headEnd type="oval" w="med" len="med"/>
            <a:tailEnd type="oval" w="med" len="med"/>
          </a:ln>
        </p:spPr>
      </p:cxnSp>
      <p:cxnSp>
        <p:nvCxnSpPr>
          <p:cNvPr id="90" name="AutoShape 43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0000FF"/>
            </a:solidFill>
            <a:round/>
            <a:headEnd type="oval" w="med" len="med"/>
            <a:tailEnd type="oval" w="med" len="med"/>
          </a:ln>
        </p:spPr>
      </p:cxnSp>
      <p:cxnSp>
        <p:nvCxnSpPr>
          <p:cNvPr id="91" name="AutoShape 44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92" name="AutoShape 45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93" name="AutoShape 46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94" name="AutoShape 47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95" name="AutoShape 48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96" name="AutoShape 49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97" name="Text Box 50"/>
          <p:cNvSpPr txBox="1">
            <a:spLocks noChangeArrowheads="1"/>
          </p:cNvSpPr>
          <p:nvPr/>
        </p:nvSpPr>
        <p:spPr bwMode="auto">
          <a:xfrm>
            <a:off x="1557338" y="2146300"/>
            <a:ext cx="1214437" cy="517525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i="1" kern="0">
                <a:solidFill>
                  <a:srgbClr val="4D4D4D"/>
                </a:solidFill>
              </a:rPr>
              <a:t>Electro-magnétique</a:t>
            </a:r>
          </a:p>
        </p:txBody>
      </p:sp>
      <p:sp>
        <p:nvSpPr>
          <p:cNvPr id="98" name="Text Box 51"/>
          <p:cNvSpPr txBox="1">
            <a:spLocks noChangeArrowheads="1"/>
          </p:cNvSpPr>
          <p:nvPr/>
        </p:nvSpPr>
        <p:spPr bwMode="auto">
          <a:xfrm>
            <a:off x="3627438" y="2135188"/>
            <a:ext cx="184467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i="1" kern="0">
                <a:solidFill>
                  <a:srgbClr val="AE5252"/>
                </a:solidFill>
              </a:rPr>
              <a:t>Faible</a:t>
            </a:r>
          </a:p>
        </p:txBody>
      </p:sp>
      <p:sp>
        <p:nvSpPr>
          <p:cNvPr id="99" name="Text Box 52"/>
          <p:cNvSpPr txBox="1">
            <a:spLocks noChangeArrowheads="1"/>
          </p:cNvSpPr>
          <p:nvPr/>
        </p:nvSpPr>
        <p:spPr bwMode="auto">
          <a:xfrm>
            <a:off x="5562600" y="2135188"/>
            <a:ext cx="1844675" cy="3048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i="1" kern="0">
                <a:solidFill>
                  <a:srgbClr val="253A7D"/>
                </a:solidFill>
              </a:rPr>
              <a:t>Forte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522288" y="4554538"/>
            <a:ext cx="2392362" cy="1530350"/>
            <a:chOff x="3783" y="2925"/>
            <a:chExt cx="1507" cy="964"/>
          </a:xfrm>
        </p:grpSpPr>
        <p:sp>
          <p:nvSpPr>
            <p:cNvPr id="101" name="AutoShape 54"/>
            <p:cNvSpPr>
              <a:spLocks noChangeArrowheads="1"/>
            </p:cNvSpPr>
            <p:nvPr/>
          </p:nvSpPr>
          <p:spPr bwMode="auto">
            <a:xfrm>
              <a:off x="3783" y="2925"/>
              <a:ext cx="1507" cy="96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175">
              <a:solidFill>
                <a:srgbClr val="808080"/>
              </a:solidFill>
              <a:round/>
              <a:headEnd/>
              <a:tailEnd/>
            </a:ln>
            <a:effectLst>
              <a:outerShdw blurRad="63500" dist="107763" dir="2700000" algn="ctr" rotWithShape="0">
                <a:srgbClr val="B2B2B2">
                  <a:alpha val="50000"/>
                </a:srgbClr>
              </a:outerShdw>
            </a:effectLst>
          </p:spPr>
          <p:txBody>
            <a:bodyPr lIns="90000" tIns="46800" rIns="90000" bIns="46800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2" name="Text Box 55"/>
            <p:cNvSpPr txBox="1">
              <a:spLocks noChangeArrowheads="1"/>
            </p:cNvSpPr>
            <p:nvPr/>
          </p:nvSpPr>
          <p:spPr bwMode="auto">
            <a:xfrm>
              <a:off x="3872" y="2944"/>
              <a:ext cx="1389" cy="900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ffectLst/>
          </p:spPr>
          <p:txBody>
            <a:bodyPr lIns="90000" tIns="46800" rIns="90000" bIns="46800">
              <a:prstTxWarp prst="textNoShape">
                <a:avLst/>
              </a:prstTxWarp>
              <a:spAutoFit/>
            </a:bodyPr>
            <a:lstStyle/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kern="0" dirty="0">
                  <a:solidFill>
                    <a:sysClr val="windowText" lastClr="000000"/>
                  </a:solidFill>
                </a:rPr>
                <a:t>Force de couplage au quark </a:t>
              </a:r>
              <a:r>
                <a:rPr lang="fr-FR" sz="1400" i="1" kern="0" dirty="0">
                  <a:solidFill>
                    <a:sysClr val="windowText" lastClr="000000"/>
                  </a:solidFill>
                </a:rPr>
                <a:t>u</a:t>
              </a:r>
              <a:r>
                <a:rPr lang="fr-FR" sz="1400" kern="0" dirty="0">
                  <a:solidFill>
                    <a:sysClr val="windowText" lastClr="000000"/>
                  </a:solidFill>
                </a:rPr>
                <a:t> :</a:t>
              </a:r>
            </a:p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400" kern="0" dirty="0">
                  <a:solidFill>
                    <a:srgbClr val="46624B"/>
                  </a:solidFill>
                </a:rPr>
                <a:t> </a:t>
              </a:r>
            </a:p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kern="0" dirty="0">
                  <a:solidFill>
                    <a:srgbClr val="46624B"/>
                  </a:solidFill>
                </a:rPr>
                <a:t>Forte 		</a:t>
              </a:r>
              <a:r>
                <a:rPr lang="fr-FR" sz="1400" b="1" kern="0" dirty="0" err="1">
                  <a:solidFill>
                    <a:srgbClr val="46624B"/>
                  </a:solidFill>
                  <a:sym typeface="Wingdings" charset="2"/>
                </a:rPr>
                <a:t></a:t>
              </a:r>
              <a:r>
                <a:rPr lang="fr-FR" sz="1400" b="1" kern="0" dirty="0">
                  <a:solidFill>
                    <a:srgbClr val="46624B"/>
                  </a:solidFill>
                  <a:sym typeface="Wingdings" charset="2"/>
                </a:rPr>
                <a:t> 	1</a:t>
              </a:r>
              <a:endParaRPr lang="fr-FR" sz="1400" b="1" kern="0" dirty="0">
                <a:solidFill>
                  <a:sysClr val="windowText" lastClr="000000"/>
                </a:solidFill>
              </a:endParaRPr>
            </a:p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kern="0" dirty="0">
                  <a:solidFill>
                    <a:srgbClr val="DA7326"/>
                  </a:solidFill>
                </a:rPr>
                <a:t>EM 			</a:t>
              </a:r>
              <a:r>
                <a:rPr lang="fr-FR" sz="1400" b="1" kern="0" dirty="0" err="1">
                  <a:solidFill>
                    <a:srgbClr val="DA7326"/>
                  </a:solidFill>
                  <a:sym typeface="Wingdings" charset="2"/>
                </a:rPr>
                <a:t></a:t>
              </a:r>
              <a:r>
                <a:rPr lang="fr-FR" sz="1400" b="1" kern="0" dirty="0">
                  <a:solidFill>
                    <a:srgbClr val="DA7326"/>
                  </a:solidFill>
                  <a:sym typeface="Wingdings" charset="2"/>
                </a:rPr>
                <a:t> 	10</a:t>
              </a:r>
              <a:r>
                <a:rPr lang="fr-FR" sz="1400" b="1" kern="0" baseline="30000" dirty="0">
                  <a:solidFill>
                    <a:srgbClr val="DA7326"/>
                  </a:solidFill>
                  <a:ea typeface="Arial" charset="0"/>
                  <a:cs typeface="Arial" charset="0"/>
                  <a:sym typeface="Wingdings" charset="2"/>
                </a:rPr>
                <a:t>–2</a:t>
              </a:r>
              <a:endParaRPr lang="fr-FR" sz="1400" b="1" kern="0" dirty="0">
                <a:solidFill>
                  <a:srgbClr val="DA7326"/>
                </a:solidFill>
                <a:ea typeface="Arial" charset="0"/>
                <a:cs typeface="Arial" charset="0"/>
                <a:sym typeface="Wingdings" charset="2"/>
              </a:endParaRPr>
            </a:p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kern="0" dirty="0">
                  <a:solidFill>
                    <a:srgbClr val="E12B0D"/>
                  </a:solidFill>
                </a:rPr>
                <a:t>Faible 		</a:t>
              </a:r>
              <a:r>
                <a:rPr lang="fr-FR" sz="1400" b="1" kern="0" dirty="0" err="1">
                  <a:solidFill>
                    <a:srgbClr val="E12B0D"/>
                  </a:solidFill>
                  <a:sym typeface="Wingdings" charset="2"/>
                </a:rPr>
                <a:t></a:t>
              </a:r>
              <a:r>
                <a:rPr lang="fr-FR" sz="1400" b="1" kern="0" dirty="0">
                  <a:solidFill>
                    <a:srgbClr val="E12B0D"/>
                  </a:solidFill>
                  <a:sym typeface="Wingdings" charset="2"/>
                </a:rPr>
                <a:t> 	10</a:t>
              </a:r>
              <a:r>
                <a:rPr lang="fr-FR" sz="1400" b="1" kern="0" baseline="30000" dirty="0">
                  <a:solidFill>
                    <a:srgbClr val="E12B0D"/>
                  </a:solidFill>
                  <a:ea typeface="Arial" charset="0"/>
                  <a:cs typeface="Arial" charset="0"/>
                  <a:sym typeface="Wingdings" charset="2"/>
                </a:rPr>
                <a:t>–6</a:t>
              </a:r>
              <a:endParaRPr lang="fr-FR" sz="1400" b="1" kern="0" dirty="0">
                <a:solidFill>
                  <a:srgbClr val="E12B0D"/>
                </a:solidFill>
                <a:sym typeface="Wingdings" charset="2"/>
              </a:endParaRPr>
            </a:p>
            <a:p>
              <a:pPr defTabSz="376238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kern="0" dirty="0">
                  <a:solidFill>
                    <a:srgbClr val="333333"/>
                  </a:solidFill>
                  <a:sym typeface="Wingdings" charset="2"/>
                </a:rPr>
                <a:t>Gravitation	</a:t>
              </a:r>
              <a:r>
                <a:rPr lang="fr-FR" sz="1400" b="1" kern="0" dirty="0" err="1">
                  <a:solidFill>
                    <a:srgbClr val="333333"/>
                  </a:solidFill>
                  <a:sym typeface="Wingdings" charset="2"/>
                </a:rPr>
                <a:t></a:t>
              </a:r>
              <a:r>
                <a:rPr lang="fr-FR" sz="1400" b="1" kern="0" dirty="0">
                  <a:solidFill>
                    <a:srgbClr val="333333"/>
                  </a:solidFill>
                  <a:sym typeface="Wingdings" charset="2"/>
                </a:rPr>
                <a:t> 	10</a:t>
              </a:r>
              <a:r>
                <a:rPr lang="fr-FR" sz="1400" b="1" kern="0" baseline="30000" dirty="0">
                  <a:solidFill>
                    <a:srgbClr val="333333"/>
                  </a:solidFill>
                  <a:ea typeface="Arial" charset="0"/>
                  <a:cs typeface="Arial" charset="0"/>
                  <a:sym typeface="Wingdings" charset="2"/>
                </a:rPr>
                <a:t>–43</a:t>
              </a:r>
            </a:p>
          </p:txBody>
        </p:sp>
      </p:grpSp>
      <p:sp>
        <p:nvSpPr>
          <p:cNvPr id="104" name="Text Box 57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1600" b="1" kern="0">
                <a:solidFill>
                  <a:sysClr val="windowText" lastClr="000000"/>
                </a:solidFill>
              </a:rPr>
              <a:t>Le MS comporte 24 particules de matière et 3 forces </a:t>
            </a:r>
          </a:p>
        </p:txBody>
      </p:sp>
      <p:sp>
        <p:nvSpPr>
          <p:cNvPr id="105" name="Text Box 58"/>
          <p:cNvSpPr txBox="1">
            <a:spLocks noChangeArrowheads="1"/>
          </p:cNvSpPr>
          <p:nvPr/>
        </p:nvSpPr>
        <p:spPr bwMode="auto">
          <a:xfrm>
            <a:off x="0" y="7938"/>
            <a:ext cx="9144000" cy="641350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3600" kern="0">
                <a:solidFill>
                  <a:srgbClr val="333333"/>
                </a:solidFill>
                <a:ea typeface="Arial" charset="0"/>
                <a:cs typeface="Arial" charset="0"/>
              </a:rPr>
              <a:t>Le   Modèle Standard (MS)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013075" y="5295900"/>
            <a:ext cx="3808413" cy="723900"/>
          </a:xfrm>
          <a:prstGeom prst="rect">
            <a:avLst/>
          </a:prstGeom>
          <a:noFill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fr-FR" sz="1200" dirty="0"/>
              <a:t>Compare par exemple les taux de désintégrations : </a:t>
            </a:r>
          </a:p>
          <a:p>
            <a:pPr marL="182563" indent="-182563">
              <a:spcBef>
                <a:spcPts val="600"/>
              </a:spcBef>
              <a:buFont typeface="Arial" charset="0"/>
              <a:buChar char="•"/>
            </a:pPr>
            <a:r>
              <a:rPr lang="fr-FR" sz="1200" dirty="0" err="1">
                <a:latin typeface="Symbol" charset="2"/>
                <a:ea typeface="Symbol" charset="2"/>
                <a:cs typeface="Symbol" charset="2"/>
              </a:rPr>
              <a:t>t→mn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fr-FR" sz="1200" dirty="0">
                <a:ea typeface="Arial" charset="0"/>
                <a:cs typeface="Arial" charset="0"/>
              </a:rPr>
              <a:t>(</a:t>
            </a:r>
            <a:r>
              <a:rPr lang="fr-FR" sz="1200" dirty="0" err="1">
                <a:ea typeface="Arial" charset="0"/>
                <a:cs typeface="Arial" charset="0"/>
              </a:rPr>
              <a:t>weak</a:t>
            </a:r>
            <a:r>
              <a:rPr lang="fr-FR" sz="1200" dirty="0">
                <a:ea typeface="Arial" charset="0"/>
                <a:cs typeface="Arial" charset="0"/>
              </a:rPr>
              <a:t>) et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 p</a:t>
            </a:r>
            <a:r>
              <a:rPr lang="fr-FR" sz="1200" baseline="30000" dirty="0">
                <a:latin typeface="Symbol" charset="2"/>
                <a:ea typeface="Symbol" charset="2"/>
                <a:cs typeface="Symbol" charset="2"/>
              </a:rPr>
              <a:t>0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→gg </a:t>
            </a:r>
            <a:r>
              <a:rPr lang="fr-FR" sz="1200" dirty="0">
                <a:ea typeface="Arial" charset="0"/>
                <a:cs typeface="Arial" charset="0"/>
              </a:rPr>
              <a:t>(EM) </a:t>
            </a:r>
          </a:p>
          <a:p>
            <a:pPr marL="182563" indent="-182563">
              <a:buFont typeface="Arial" charset="0"/>
              <a:buChar char="•"/>
            </a:pPr>
            <a:r>
              <a:rPr lang="fr-FR" sz="1200" dirty="0" err="1">
                <a:latin typeface="Symbol" charset="2"/>
                <a:ea typeface="Symbol" charset="2"/>
                <a:cs typeface="Symbol" charset="2"/>
              </a:rPr>
              <a:t>r→pp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fr-FR" sz="1200" dirty="0">
                <a:ea typeface="Arial" charset="0"/>
                <a:cs typeface="Arial" charset="0"/>
              </a:rPr>
              <a:t>(forte)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fr-FR" sz="1200" dirty="0">
                <a:ea typeface="Arial" charset="0"/>
                <a:cs typeface="Arial" charset="0"/>
              </a:rPr>
              <a:t>et </a:t>
            </a:r>
            <a:r>
              <a:rPr lang="fr-FR" sz="1200" dirty="0" err="1">
                <a:latin typeface="Symbol" charset="2"/>
                <a:ea typeface="Symbol" charset="2"/>
                <a:cs typeface="Symbol" charset="2"/>
              </a:rPr>
              <a:t>r→mm</a:t>
            </a:r>
            <a:r>
              <a:rPr lang="fr-FR" sz="1200" dirty="0"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fr-FR" sz="1200" dirty="0">
                <a:ea typeface="Arial" charset="0"/>
                <a:cs typeface="Arial" charset="0"/>
              </a:rPr>
              <a:t>(EM) </a:t>
            </a:r>
            <a:endParaRPr lang="fr-FR" sz="1200" dirty="0">
              <a:latin typeface="Symbol" charset="2"/>
              <a:ea typeface="Symbol" charset="2"/>
              <a:cs typeface="Symbol" charset="2"/>
            </a:endParaRPr>
          </a:p>
        </p:txBody>
      </p:sp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6781800" y="4230688"/>
            <a:ext cx="2133600" cy="1865312"/>
            <a:chOff x="6781800" y="4230340"/>
            <a:chExt cx="2133600" cy="1865660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781800" y="4230340"/>
              <a:ext cx="2133600" cy="1865660"/>
            </a:xfrm>
            <a:prstGeom prst="rect">
              <a:avLst/>
            </a:prstGeom>
            <a:effectLst>
              <a:outerShdw blurRad="190500" dist="38100" dir="2700000">
                <a:srgbClr val="000000">
                  <a:alpha val="19000"/>
                </a:srgbClr>
              </a:outerShdw>
            </a:effectLst>
          </p:spPr>
        </p:pic>
        <p:graphicFrame>
          <p:nvGraphicFramePr>
            <p:cNvPr id="46089" name="Object 9"/>
            <p:cNvGraphicFramePr>
              <a:graphicFrameLocks noChangeAspect="1"/>
            </p:cNvGraphicFramePr>
            <p:nvPr/>
          </p:nvGraphicFramePr>
          <p:xfrm>
            <a:off x="6894319" y="5410200"/>
            <a:ext cx="954281" cy="603251"/>
          </p:xfrm>
          <a:graphic>
            <a:graphicData uri="http://schemas.openxmlformats.org/presentationml/2006/ole">
              <p:oleObj spid="_x0000_s46089" name="Equation" r:id="rId13" imgW="762000" imgH="482600" progId="Equation.DSMT4">
                <p:embed/>
              </p:oleObj>
            </a:graphicData>
          </a:graphic>
        </p:graphicFrame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97" grpId="0"/>
      <p:bldP spid="98" grpId="0"/>
      <p:bldP spid="99" grpId="0"/>
      <p:bldP spid="47" grpId="0"/>
      <p:bldP spid="4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7" name="Picture 222"/>
          <p:cNvPicPr>
            <a:picLocks noChangeAspect="1"/>
          </p:cNvPicPr>
          <p:nvPr/>
        </p:nvPicPr>
        <p:blipFill>
          <a:blip r:embed="rId4">
            <a:grayscl/>
            <a:alphaModFix amt="25000"/>
          </a:blip>
          <a:srcRect b="2902"/>
          <a:stretch>
            <a:fillRect/>
          </a:stretch>
        </p:blipFill>
        <p:spPr bwMode="auto">
          <a:xfrm>
            <a:off x="0" y="0"/>
            <a:ext cx="9144000" cy="657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" name="Rectangle 10"/>
          <p:cNvSpPr>
            <a:spLocks noChangeArrowheads="1"/>
          </p:cNvSpPr>
          <p:nvPr/>
        </p:nvSpPr>
        <p:spPr bwMode="auto">
          <a:xfrm>
            <a:off x="1466850" y="1808163"/>
            <a:ext cx="6165850" cy="4475162"/>
          </a:xfrm>
          <a:prstGeom prst="rect">
            <a:avLst/>
          </a:prstGeom>
          <a:solidFill>
            <a:srgbClr val="FFFFFF">
              <a:alpha val="77000"/>
            </a:srgbClr>
          </a:solidFill>
          <a:ln w="317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81" name="Oval 12"/>
          <p:cNvSpPr>
            <a:spLocks noChangeArrowheads="1"/>
          </p:cNvSpPr>
          <p:nvPr/>
        </p:nvSpPr>
        <p:spPr bwMode="auto">
          <a:xfrm>
            <a:off x="3830638" y="3562350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3844925" y="3619500"/>
          <a:ext cx="579438" cy="412750"/>
        </p:xfrm>
        <a:graphic>
          <a:graphicData uri="http://schemas.openxmlformats.org/presentationml/2006/ole">
            <p:oleObj spid="_x0000_s48130" name="Equation" r:id="rId5" imgW="266400" imgH="190440" progId="Equation.DSMT4">
              <p:embed/>
            </p:oleObj>
          </a:graphicData>
        </a:graphic>
      </p:graphicFrame>
      <p:sp>
        <p:nvSpPr>
          <p:cNvPr id="183" name="Oval 14"/>
          <p:cNvSpPr>
            <a:spLocks noChangeArrowheads="1"/>
          </p:cNvSpPr>
          <p:nvPr/>
        </p:nvSpPr>
        <p:spPr bwMode="auto">
          <a:xfrm>
            <a:off x="20256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84" name="Oval 15"/>
          <p:cNvSpPr>
            <a:spLocks noChangeArrowheads="1"/>
          </p:cNvSpPr>
          <p:nvPr/>
        </p:nvSpPr>
        <p:spPr bwMode="auto">
          <a:xfrm>
            <a:off x="4730750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85" name="Oval 16"/>
          <p:cNvSpPr>
            <a:spLocks noChangeArrowheads="1"/>
          </p:cNvSpPr>
          <p:nvPr/>
        </p:nvSpPr>
        <p:spPr bwMode="auto">
          <a:xfrm>
            <a:off x="6530975" y="3562350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86" name="Oval 17"/>
          <p:cNvSpPr>
            <a:spLocks noChangeArrowheads="1"/>
          </p:cNvSpPr>
          <p:nvPr/>
        </p:nvSpPr>
        <p:spPr bwMode="auto">
          <a:xfrm>
            <a:off x="5761038" y="2257425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87" name="Oval 18"/>
          <p:cNvSpPr>
            <a:spLocks noChangeArrowheads="1"/>
          </p:cNvSpPr>
          <p:nvPr/>
        </p:nvSpPr>
        <p:spPr bwMode="auto">
          <a:xfrm>
            <a:off x="2835275" y="2257425"/>
            <a:ext cx="579438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982913" y="2324100"/>
          <a:ext cx="277812" cy="401638"/>
        </p:xfrm>
        <a:graphic>
          <a:graphicData uri="http://schemas.openxmlformats.org/presentationml/2006/ole">
            <p:oleObj spid="_x0000_s48131" name="Equation" r:id="rId6" imgW="114120" imgH="164880" progId="Equation.DSMT4">
              <p:embed/>
            </p:oleObj>
          </a:graphicData>
        </a:graphic>
      </p:graphicFrame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5895975" y="2347913"/>
          <a:ext cx="339725" cy="433387"/>
        </p:xfrm>
        <a:graphic>
          <a:graphicData uri="http://schemas.openxmlformats.org/presentationml/2006/ole">
            <p:oleObj spid="_x0000_s48132" name="Equation" r:id="rId7" imgW="139680" imgH="177480" progId="Equation.DSMT4">
              <p:embed/>
            </p:oleObj>
          </a:graphicData>
        </a:graphic>
      </p:graphicFrame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2160588" y="3668713"/>
          <a:ext cx="339725" cy="401637"/>
        </p:xfrm>
        <a:graphic>
          <a:graphicData uri="http://schemas.openxmlformats.org/presentationml/2006/ole">
            <p:oleObj spid="_x0000_s48133" name="Equation" r:id="rId8" imgW="139680" imgH="164880" progId="Equation.DSMT4">
              <p:embed/>
            </p:oleObj>
          </a:graphicData>
        </a:graphic>
      </p:graphicFrame>
      <p:graphicFrame>
        <p:nvGraphicFramePr>
          <p:cNvPr id="48134" name="Object 6"/>
          <p:cNvGraphicFramePr>
            <a:graphicFrameLocks noChangeAspect="1"/>
          </p:cNvGraphicFramePr>
          <p:nvPr/>
        </p:nvGraphicFramePr>
        <p:xfrm>
          <a:off x="4824413" y="3609975"/>
          <a:ext cx="441325" cy="414338"/>
        </p:xfrm>
        <a:graphic>
          <a:graphicData uri="http://schemas.openxmlformats.org/presentationml/2006/ole">
            <p:oleObj spid="_x0000_s48134" name="Equation" r:id="rId9" imgW="203040" imgH="190440" progId="Equation.DSMT4">
              <p:embed/>
            </p:oleObj>
          </a:graphicData>
        </a:graphic>
      </p:graphicFrame>
      <p:graphicFrame>
        <p:nvGraphicFramePr>
          <p:cNvPr id="48135" name="Object 7"/>
          <p:cNvGraphicFramePr>
            <a:graphicFrameLocks noChangeAspect="1"/>
          </p:cNvGraphicFramePr>
          <p:nvPr/>
        </p:nvGraphicFramePr>
        <p:xfrm>
          <a:off x="6654800" y="3627438"/>
          <a:ext cx="339725" cy="431800"/>
        </p:xfrm>
        <a:graphic>
          <a:graphicData uri="http://schemas.openxmlformats.org/presentationml/2006/ole">
            <p:oleObj spid="_x0000_s48135" name="Equation" r:id="rId10" imgW="139680" imgH="177480" progId="Equation.DSMT4">
              <p:embed/>
            </p:oleObj>
          </a:graphicData>
        </a:graphic>
      </p:graphicFrame>
      <p:sp>
        <p:nvSpPr>
          <p:cNvPr id="193" name="Oval 24"/>
          <p:cNvSpPr>
            <a:spLocks noChangeArrowheads="1"/>
          </p:cNvSpPr>
          <p:nvPr/>
        </p:nvSpPr>
        <p:spPr bwMode="auto">
          <a:xfrm>
            <a:off x="4287838" y="4840288"/>
            <a:ext cx="579437" cy="568325"/>
          </a:xfrm>
          <a:prstGeom prst="ellipse">
            <a:avLst/>
          </a:prstGeom>
          <a:solidFill>
            <a:srgbClr val="FFFFFF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194" name="Oval 25"/>
          <p:cNvSpPr>
            <a:spLocks noChangeArrowheads="1"/>
          </p:cNvSpPr>
          <p:nvPr/>
        </p:nvSpPr>
        <p:spPr bwMode="auto">
          <a:xfrm>
            <a:off x="4287838" y="4843463"/>
            <a:ext cx="579437" cy="568325"/>
          </a:xfrm>
          <a:prstGeom prst="ellipse">
            <a:avLst/>
          </a:prstGeom>
          <a:solidFill>
            <a:srgbClr val="FFFF00"/>
          </a:solidFill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8136" name="Object 8"/>
          <p:cNvGraphicFramePr>
            <a:graphicFrameLocks noChangeAspect="1"/>
          </p:cNvGraphicFramePr>
          <p:nvPr/>
        </p:nvGraphicFramePr>
        <p:xfrm>
          <a:off x="4352925" y="4903788"/>
          <a:ext cx="461963" cy="409575"/>
        </p:xfrm>
        <a:graphic>
          <a:graphicData uri="http://schemas.openxmlformats.org/presentationml/2006/ole">
            <p:oleObj spid="_x0000_s48136" name="Equation" r:id="rId11" imgW="215640" imgH="190440" progId="Equation.DSMT4">
              <p:embed/>
            </p:oleObj>
          </a:graphicData>
        </a:graphic>
      </p:graphicFrame>
      <p:cxnSp>
        <p:nvCxnSpPr>
          <p:cNvPr id="48147" name="AutoShape 28"/>
          <p:cNvCxnSpPr>
            <a:cxnSpLocks noChangeShapeType="1"/>
          </p:cNvCxnSpPr>
          <p:nvPr/>
        </p:nvCxnSpPr>
        <p:spPr bwMode="auto">
          <a:xfrm rot="10800000" flipV="1">
            <a:off x="2316163" y="2541588"/>
            <a:ext cx="519112" cy="102076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48" name="AutoShape 29"/>
          <p:cNvCxnSpPr>
            <a:cxnSpLocks noChangeShapeType="1"/>
          </p:cNvCxnSpPr>
          <p:nvPr/>
        </p:nvCxnSpPr>
        <p:spPr bwMode="auto">
          <a:xfrm rot="10800000" flipV="1">
            <a:off x="2520950" y="2541588"/>
            <a:ext cx="3240088" cy="1103312"/>
          </a:xfrm>
          <a:prstGeom prst="curvedConnector2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49" name="AutoShape 30"/>
          <p:cNvCxnSpPr>
            <a:cxnSpLocks noChangeShapeType="1"/>
          </p:cNvCxnSpPr>
          <p:nvPr/>
        </p:nvCxnSpPr>
        <p:spPr bwMode="auto">
          <a:xfrm rot="10800000">
            <a:off x="2605088" y="3846513"/>
            <a:ext cx="1225550" cy="0"/>
          </a:xfrm>
          <a:prstGeom prst="straightConnector1">
            <a:avLst/>
          </a:prstGeom>
          <a:noFill/>
          <a:ln w="25400">
            <a:solidFill>
              <a:srgbClr val="4D4D4D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0" name="AutoShape 31"/>
          <p:cNvCxnSpPr>
            <a:cxnSpLocks noChangeShapeType="1"/>
          </p:cNvCxnSpPr>
          <p:nvPr/>
        </p:nvCxnSpPr>
        <p:spPr bwMode="auto">
          <a:xfrm rot="16200000" flipH="1">
            <a:off x="4119563" y="3843337"/>
            <a:ext cx="1588" cy="411163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1" name="AutoShape 32"/>
          <p:cNvCxnSpPr>
            <a:cxnSpLocks noChangeShapeType="1"/>
          </p:cNvCxnSpPr>
          <p:nvPr/>
        </p:nvCxnSpPr>
        <p:spPr bwMode="auto">
          <a:xfrm rot="10800000">
            <a:off x="4410075" y="3846513"/>
            <a:ext cx="320675" cy="0"/>
          </a:xfrm>
          <a:prstGeom prst="straightConnector1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2" name="AutoShape 33"/>
          <p:cNvCxnSpPr>
            <a:cxnSpLocks noChangeShapeType="1"/>
          </p:cNvCxnSpPr>
          <p:nvPr/>
        </p:nvCxnSpPr>
        <p:spPr bwMode="auto">
          <a:xfrm>
            <a:off x="3414713" y="2541588"/>
            <a:ext cx="706437" cy="1020762"/>
          </a:xfrm>
          <a:prstGeom prst="curvedConnector2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3" name="AutoShape 34"/>
          <p:cNvCxnSpPr>
            <a:cxnSpLocks noChangeShapeType="1"/>
          </p:cNvCxnSpPr>
          <p:nvPr/>
        </p:nvCxnSpPr>
        <p:spPr bwMode="auto">
          <a:xfrm>
            <a:off x="3414713" y="2541588"/>
            <a:ext cx="1630362" cy="1068387"/>
          </a:xfrm>
          <a:prstGeom prst="curvedConnector2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4" name="AutoShape 35"/>
          <p:cNvCxnSpPr>
            <a:cxnSpLocks noChangeShapeType="1"/>
          </p:cNvCxnSpPr>
          <p:nvPr/>
        </p:nvCxnSpPr>
        <p:spPr bwMode="auto">
          <a:xfrm rot="10800000" flipV="1">
            <a:off x="4121150" y="2541588"/>
            <a:ext cx="1639888" cy="1020762"/>
          </a:xfrm>
          <a:prstGeom prst="curvedConnector2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5" name="AutoShape 36"/>
          <p:cNvCxnSpPr>
            <a:cxnSpLocks noChangeShapeType="1"/>
          </p:cNvCxnSpPr>
          <p:nvPr/>
        </p:nvCxnSpPr>
        <p:spPr bwMode="auto">
          <a:xfrm rot="10800000" flipV="1">
            <a:off x="5045075" y="2541588"/>
            <a:ext cx="715963" cy="1068387"/>
          </a:xfrm>
          <a:prstGeom prst="curvedConnector2">
            <a:avLst/>
          </a:prstGeom>
          <a:noFill/>
          <a:ln w="25400">
            <a:solidFill>
              <a:srgbClr val="AE5252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6" name="AutoShape 37"/>
          <p:cNvCxnSpPr>
            <a:cxnSpLocks noChangeShapeType="1"/>
          </p:cNvCxnSpPr>
          <p:nvPr/>
        </p:nvCxnSpPr>
        <p:spPr bwMode="auto">
          <a:xfrm rot="5400000" flipH="1">
            <a:off x="6070601" y="2811462"/>
            <a:ext cx="1020762" cy="481013"/>
          </a:xfrm>
          <a:prstGeom prst="curvedConnector2">
            <a:avLst/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7" name="AutoShape 38"/>
          <p:cNvCxnSpPr>
            <a:cxnSpLocks noChangeShapeType="1"/>
          </p:cNvCxnSpPr>
          <p:nvPr/>
        </p:nvCxnSpPr>
        <p:spPr bwMode="auto">
          <a:xfrm rot="16200000" flipH="1">
            <a:off x="6819900" y="3843338"/>
            <a:ext cx="1588" cy="411162"/>
          </a:xfrm>
          <a:prstGeom prst="curvedConnector3">
            <a:avLst>
              <a:gd name="adj1" fmla="val 32800000"/>
            </a:avLst>
          </a:prstGeom>
          <a:noFill/>
          <a:ln w="25400">
            <a:solidFill>
              <a:srgbClr val="253A7D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8" name="AutoShape 39"/>
          <p:cNvCxnSpPr>
            <a:cxnSpLocks noChangeShapeType="1"/>
          </p:cNvCxnSpPr>
          <p:nvPr/>
        </p:nvCxnSpPr>
        <p:spPr bwMode="auto">
          <a:xfrm rot="16200000" flipH="1">
            <a:off x="2557463" y="3394075"/>
            <a:ext cx="2298700" cy="1162050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59" name="AutoShape 40"/>
          <p:cNvCxnSpPr>
            <a:cxnSpLocks noChangeShapeType="1"/>
          </p:cNvCxnSpPr>
          <p:nvPr/>
        </p:nvCxnSpPr>
        <p:spPr bwMode="auto">
          <a:xfrm rot="10800000" flipV="1">
            <a:off x="4578350" y="3846513"/>
            <a:ext cx="152400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60" name="AutoShape 41"/>
          <p:cNvCxnSpPr>
            <a:cxnSpLocks noChangeShapeType="1"/>
          </p:cNvCxnSpPr>
          <p:nvPr/>
        </p:nvCxnSpPr>
        <p:spPr bwMode="auto">
          <a:xfrm>
            <a:off x="4410075" y="3846513"/>
            <a:ext cx="168275" cy="993775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161" name="AutoShape 42"/>
          <p:cNvCxnSpPr>
            <a:cxnSpLocks noChangeShapeType="1"/>
          </p:cNvCxnSpPr>
          <p:nvPr/>
        </p:nvCxnSpPr>
        <p:spPr bwMode="auto">
          <a:xfrm rot="5400000">
            <a:off x="4294982" y="3353593"/>
            <a:ext cx="2343150" cy="1198563"/>
          </a:xfrm>
          <a:prstGeom prst="curvedConnector2">
            <a:avLst/>
          </a:prstGeom>
          <a:noFill/>
          <a:ln w="25400">
            <a:solidFill>
              <a:srgbClr val="285E3E"/>
            </a:solidFill>
            <a:round/>
            <a:headEnd type="oval" w="med" len="med"/>
            <a:tailEnd type="oval" w="med" len="med"/>
          </a:ln>
        </p:spPr>
      </p:cxnSp>
      <p:sp>
        <p:nvSpPr>
          <p:cNvPr id="211" name="Text Box 44"/>
          <p:cNvSpPr txBox="1">
            <a:spLocks noChangeArrowheads="1"/>
          </p:cNvSpPr>
          <p:nvPr/>
        </p:nvSpPr>
        <p:spPr bwMode="auto">
          <a:xfrm>
            <a:off x="250825" y="1673225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D52929"/>
                </a:solidFill>
              </a:rPr>
              <a:t>6 masses de quarks</a:t>
            </a:r>
          </a:p>
        </p:txBody>
      </p:sp>
      <p:sp>
        <p:nvSpPr>
          <p:cNvPr id="212" name="Text Box 45"/>
          <p:cNvSpPr txBox="1">
            <a:spLocks noChangeArrowheads="1"/>
          </p:cNvSpPr>
          <p:nvPr/>
        </p:nvSpPr>
        <p:spPr bwMode="auto">
          <a:xfrm>
            <a:off x="250825" y="2112963"/>
            <a:ext cx="220662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D52929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D52929"/>
                </a:solidFill>
              </a:rPr>
              <a:t>3 masses de leptons</a:t>
            </a:r>
          </a:p>
        </p:txBody>
      </p:sp>
      <p:sp>
        <p:nvSpPr>
          <p:cNvPr id="213" name="Text Box 46"/>
          <p:cNvSpPr txBox="1">
            <a:spLocks noChangeArrowheads="1"/>
          </p:cNvSpPr>
          <p:nvPr/>
        </p:nvSpPr>
        <p:spPr bwMode="auto">
          <a:xfrm>
            <a:off x="250825" y="2889250"/>
            <a:ext cx="2338388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4D4D4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4D4D4D"/>
                </a:solidFill>
              </a:rPr>
              <a:t>1</a:t>
            </a:r>
            <a:r>
              <a:rPr lang="fr-FR" sz="1600" b="1" i="1" kern="0">
                <a:solidFill>
                  <a:srgbClr val="4D4D4D"/>
                </a:solidFill>
                <a:sym typeface="Wingdings" charset="2"/>
              </a:rPr>
              <a:t> couplage EM 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4D4D4D"/>
                </a:solidFill>
                <a:sym typeface="Wingdings" charset="2"/>
              </a:rPr>
              <a:t>(Photon sans masse)</a:t>
            </a:r>
          </a:p>
        </p:txBody>
      </p:sp>
      <p:sp>
        <p:nvSpPr>
          <p:cNvPr id="214" name="Text Box 47"/>
          <p:cNvSpPr txBox="1">
            <a:spLocks noChangeArrowheads="1"/>
          </p:cNvSpPr>
          <p:nvPr/>
        </p:nvSpPr>
        <p:spPr bwMode="auto">
          <a:xfrm>
            <a:off x="31496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AE5252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AE5252"/>
                </a:solidFill>
              </a:rPr>
              <a:t>1 couplage faible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AE5252"/>
                </a:solidFill>
              </a:rPr>
              <a:t>2 masses : Z, W</a:t>
            </a:r>
            <a:r>
              <a:rPr lang="fr-FR" sz="1000" b="1" i="1" kern="0">
                <a:solidFill>
                  <a:srgbClr val="AE5252"/>
                </a:solidFill>
              </a:rPr>
              <a:t> </a:t>
            </a:r>
            <a:r>
              <a:rPr lang="fr-FR" sz="1600" b="1" i="1" kern="0">
                <a:solidFill>
                  <a:srgbClr val="AE5252"/>
                </a:solidFill>
              </a:rPr>
              <a:t> </a:t>
            </a:r>
          </a:p>
        </p:txBody>
      </p:sp>
      <p:sp>
        <p:nvSpPr>
          <p:cNvPr id="215" name="Text Box 48"/>
          <p:cNvSpPr txBox="1">
            <a:spLocks noChangeArrowheads="1"/>
          </p:cNvSpPr>
          <p:nvPr/>
        </p:nvSpPr>
        <p:spPr bwMode="auto">
          <a:xfrm>
            <a:off x="6057900" y="2889250"/>
            <a:ext cx="2339975" cy="584200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253A7D"/>
                </a:solidFill>
              </a:rPr>
              <a:t>1 couplage fort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253A7D"/>
                </a:solidFill>
              </a:rPr>
              <a:t>(Gluons sans masse)</a:t>
            </a:r>
            <a:endParaRPr lang="fr-FR" sz="1600" b="1" i="1" kern="0">
              <a:solidFill>
                <a:srgbClr val="253A7D"/>
              </a:solidFill>
              <a:sym typeface="Wingdings" charset="2"/>
            </a:endParaRPr>
          </a:p>
        </p:txBody>
      </p:sp>
      <p:sp>
        <p:nvSpPr>
          <p:cNvPr id="216" name="Text Box 49"/>
          <p:cNvSpPr txBox="1">
            <a:spLocks noChangeArrowheads="1"/>
          </p:cNvSpPr>
          <p:nvPr/>
        </p:nvSpPr>
        <p:spPr bwMode="auto">
          <a:xfrm>
            <a:off x="250825" y="4933950"/>
            <a:ext cx="1935163" cy="339725"/>
          </a:xfrm>
          <a:prstGeom prst="rect">
            <a:avLst/>
          </a:prstGeom>
          <a:solidFill>
            <a:srgbClr val="FFFF00">
              <a:alpha val="89000"/>
            </a:srgbClr>
          </a:solidFill>
          <a:ln w="3175">
            <a:solidFill>
              <a:srgbClr val="285E3E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285E3E"/>
                </a:solidFill>
              </a:rPr>
              <a:t>1 masse de Higgs </a:t>
            </a:r>
            <a:endParaRPr lang="fr-FR" sz="1600" b="1" i="1" kern="0">
              <a:solidFill>
                <a:srgbClr val="285E3E"/>
              </a:solidFill>
              <a:sym typeface="Wingdings" charset="2"/>
            </a:endParaRPr>
          </a:p>
        </p:txBody>
      </p:sp>
      <p:sp>
        <p:nvSpPr>
          <p:cNvPr id="217" name="Text Box 50"/>
          <p:cNvSpPr txBox="1">
            <a:spLocks noChangeArrowheads="1"/>
          </p:cNvSpPr>
          <p:nvPr/>
        </p:nvSpPr>
        <p:spPr bwMode="auto">
          <a:xfrm>
            <a:off x="250825" y="5564188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4 paramètres de mélange</a:t>
            </a:r>
          </a:p>
        </p:txBody>
      </p:sp>
      <p:sp>
        <p:nvSpPr>
          <p:cNvPr id="218" name="Text Box 51"/>
          <p:cNvSpPr txBox="1">
            <a:spLocks noChangeArrowheads="1"/>
          </p:cNvSpPr>
          <p:nvPr/>
        </p:nvSpPr>
        <p:spPr bwMode="auto">
          <a:xfrm>
            <a:off x="250825" y="5984875"/>
            <a:ext cx="2835275" cy="33972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333333"/>
            </a:solidFill>
            <a:miter lim="800000"/>
            <a:headEnd/>
            <a:tailEnd/>
          </a:ln>
          <a:effectLst>
            <a:outerShdw blurRad="63500" dist="107763" dir="2700000" algn="ctr" rotWithShape="0">
              <a:srgbClr val="C0C0C0">
                <a:alpha val="50000"/>
              </a:srgbClr>
            </a:outerShdw>
          </a:effectLst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b="1" i="1" kern="0">
                <a:solidFill>
                  <a:srgbClr val="333333"/>
                </a:solidFill>
              </a:rPr>
              <a:t>1 paramètre QCD ~ 0</a:t>
            </a:r>
          </a:p>
        </p:txBody>
      </p:sp>
      <p:sp>
        <p:nvSpPr>
          <p:cNvPr id="219" name="AutoShape 52"/>
          <p:cNvSpPr>
            <a:spLocks/>
          </p:cNvSpPr>
          <p:nvPr/>
        </p:nvSpPr>
        <p:spPr bwMode="auto">
          <a:xfrm>
            <a:off x="3222625" y="3563938"/>
            <a:ext cx="314325" cy="2790825"/>
          </a:xfrm>
          <a:prstGeom prst="rightBrace">
            <a:avLst>
              <a:gd name="adj1" fmla="val 73990"/>
              <a:gd name="adj2" fmla="val 83333"/>
            </a:avLst>
          </a:prstGeom>
          <a:noFill/>
          <a:ln w="34925">
            <a:solidFill>
              <a:srgbClr val="80808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kern="0">
              <a:solidFill>
                <a:sysClr val="windowText" lastClr="000000"/>
              </a:solidFill>
            </a:endParaRPr>
          </a:p>
        </p:txBody>
      </p:sp>
      <p:sp>
        <p:nvSpPr>
          <p:cNvPr id="220" name="Text Box 53"/>
          <p:cNvSpPr txBox="1">
            <a:spLocks noChangeArrowheads="1"/>
          </p:cNvSpPr>
          <p:nvPr/>
        </p:nvSpPr>
        <p:spPr bwMode="auto">
          <a:xfrm>
            <a:off x="3671888" y="5495925"/>
            <a:ext cx="4949825" cy="828675"/>
          </a:xfrm>
          <a:prstGeom prst="rect">
            <a:avLst/>
          </a:prstGeom>
          <a:solidFill>
            <a:srgbClr val="FFFFFF">
              <a:alpha val="89000"/>
            </a:srgbClr>
          </a:solidFill>
          <a:ln w="3175">
            <a:solidFill>
              <a:srgbClr val="253A7D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defTabSz="635000" fontAlgn="auto">
              <a:spcBef>
                <a:spcPts val="0"/>
              </a:spcBef>
              <a:spcAft>
                <a:spcPts val="0"/>
              </a:spcAft>
              <a:buFont typeface="Symbol" charset="2"/>
              <a:buChar char="S"/>
              <a:tabLst>
                <a:tab pos="635000" algn="l"/>
              </a:tabLst>
              <a:defRPr/>
            </a:pPr>
            <a:r>
              <a:rPr lang="fr-FR" sz="1600" b="1" kern="0" dirty="0">
                <a:solidFill>
                  <a:srgbClr val="253A7D"/>
                </a:solidFill>
                <a:sym typeface="Symbol" charset="2"/>
              </a:rPr>
              <a:t> = </a:t>
            </a:r>
            <a:r>
              <a:rPr lang="fr-FR" sz="1600" b="1" i="1" kern="0" dirty="0">
                <a:solidFill>
                  <a:srgbClr val="253A7D"/>
                </a:solidFill>
              </a:rPr>
              <a:t>20 paramètres ???</a:t>
            </a:r>
            <a:endParaRPr lang="fr-FR" sz="1600" b="1" i="1" kern="0" dirty="0" smtClean="0">
              <a:solidFill>
                <a:srgbClr val="253A7D"/>
              </a:solidFill>
            </a:endParaRP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fr-FR" sz="1600" b="1" kern="0" dirty="0" smtClean="0">
                <a:solidFill>
                  <a:srgbClr val="FF0000"/>
                </a:solidFill>
                <a:ea typeface="Arial" charset="0"/>
                <a:cs typeface="Arial" charset="0"/>
                <a:sym typeface="Wingdings" charset="2"/>
              </a:rPr>
              <a:t>   – </a:t>
            </a:r>
            <a:r>
              <a:rPr lang="fr-FR" sz="1600" b="1" kern="0" dirty="0">
                <a:solidFill>
                  <a:srgbClr val="FF0000"/>
                </a:solidFill>
                <a:ea typeface="Arial" charset="0"/>
                <a:cs typeface="Arial" charset="0"/>
                <a:sym typeface="Wingdings" charset="2"/>
              </a:rPr>
              <a:t>1</a:t>
            </a:r>
            <a:r>
              <a:rPr lang="fr-FR" sz="1600" b="1" kern="0" dirty="0" smtClean="0">
                <a:solidFill>
                  <a:srgbClr val="FF0000"/>
                </a:solidFill>
                <a:ea typeface="Arial" charset="0"/>
                <a:cs typeface="Arial" charset="0"/>
                <a:sym typeface="Wingdings" charset="2"/>
              </a:rPr>
              <a:t> grâce </a:t>
            </a:r>
            <a:r>
              <a:rPr lang="fr-FR" sz="1600" b="1" kern="0" dirty="0">
                <a:solidFill>
                  <a:srgbClr val="FF0000"/>
                </a:solidFill>
                <a:ea typeface="Arial" charset="0"/>
                <a:cs typeface="Arial" charset="0"/>
                <a:sym typeface="Wingdings" charset="2"/>
              </a:rPr>
              <a:t>à l’unification électrofaible</a:t>
            </a:r>
            <a:endParaRPr lang="fr-FR" sz="1600" b="1" kern="0" dirty="0" smtClean="0">
              <a:solidFill>
                <a:srgbClr val="FF0000"/>
              </a:solidFill>
              <a:ea typeface="Arial" charset="0"/>
              <a:cs typeface="Arial" charset="0"/>
              <a:sym typeface="Wingdings" charset="2"/>
            </a:endParaRPr>
          </a:p>
          <a:p>
            <a:pPr defTabSz="635000" fontAlgn="auto">
              <a:spcBef>
                <a:spcPts val="0"/>
              </a:spcBef>
              <a:spcAft>
                <a:spcPts val="0"/>
              </a:spcAft>
              <a:tabLst>
                <a:tab pos="635000" algn="l"/>
              </a:tabLst>
              <a:defRPr/>
            </a:pPr>
            <a:r>
              <a:rPr lang="fr-FR" sz="1600" kern="0" dirty="0" smtClean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 charset="2"/>
              </a:rPr>
              <a:t>   + </a:t>
            </a:r>
            <a:r>
              <a:rPr lang="fr-FR" sz="1600" kern="0" dirty="0" err="1">
                <a:solidFill>
                  <a:sysClr val="windowText" lastClr="000000"/>
                </a:solidFill>
                <a:ea typeface="Arial" charset="0"/>
                <a:cs typeface="Arial" charset="0"/>
                <a:sym typeface="Symbol" charset="2"/>
              </a:rPr>
              <a:t></a:t>
            </a:r>
            <a:r>
              <a:rPr lang="fr-FR" sz="1600" kern="0" dirty="0">
                <a:solidFill>
                  <a:sysClr val="windowText" lastClr="000000"/>
                </a:solidFill>
                <a:ea typeface="Arial" charset="0"/>
                <a:cs typeface="Arial" charset="0"/>
                <a:sym typeface="Wingdings" charset="2"/>
              </a:rPr>
              <a:t> 9 paramètres du secteur massif de neutrinos</a:t>
            </a:r>
            <a:endParaRPr lang="fr-FR" sz="1600" kern="0" dirty="0">
              <a:solidFill>
                <a:sysClr val="windowText" lastClr="00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21" name="Text Box 55"/>
          <p:cNvSpPr txBox="1">
            <a:spLocks noChangeArrowheads="1"/>
          </p:cNvSpPr>
          <p:nvPr/>
        </p:nvSpPr>
        <p:spPr bwMode="auto">
          <a:xfrm>
            <a:off x="0" y="638175"/>
            <a:ext cx="9144000" cy="541338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1600" b="1" kern="0">
                <a:solidFill>
                  <a:sysClr val="windowText" lastClr="000000"/>
                </a:solidFill>
              </a:rPr>
              <a:t>Le MS décrit tous les phénomènes observés avec 19 paramètres libres</a:t>
            </a:r>
          </a:p>
        </p:txBody>
      </p:sp>
      <p:sp>
        <p:nvSpPr>
          <p:cNvPr id="222" name="Text Box 56"/>
          <p:cNvSpPr txBox="1">
            <a:spLocks noChangeArrowheads="1"/>
          </p:cNvSpPr>
          <p:nvPr/>
        </p:nvSpPr>
        <p:spPr bwMode="auto">
          <a:xfrm>
            <a:off x="0" y="7938"/>
            <a:ext cx="9144000" cy="641350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3600" kern="0">
                <a:solidFill>
                  <a:srgbClr val="333333"/>
                </a:solidFill>
                <a:ea typeface="Arial" charset="0"/>
                <a:cs typeface="Arial" charset="0"/>
              </a:rPr>
              <a:t>Le   Modèle Standard (MS)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Custom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4D4D4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Modèle par défaut">
  <a:themeElements>
    <a:clrScheme name="5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5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odèle par défaut">
  <a:themeElements>
    <a:clrScheme name="1_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Modèle par défaut">
      <a:majorFont>
        <a:latin typeface="VAG Rounded Light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Office Them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82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60929</TotalTime>
  <Words>3540</Words>
  <Application>Microsoft Macintosh PowerPoint</Application>
  <PresentationFormat>Overhead</PresentationFormat>
  <Paragraphs>354</Paragraphs>
  <Slides>66</Slides>
  <Notes>31</Notes>
  <HiddenSlides>0</HiddenSlides>
  <MMClips>0</MMClips>
  <ScaleCrop>false</ScaleCrop>
  <HeadingPairs>
    <vt:vector size="6" baseType="variant">
      <vt:variant>
        <vt:lpstr>Design Template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66</vt:i4>
      </vt:variant>
    </vt:vector>
  </HeadingPairs>
  <TitlesOfParts>
    <vt:vector size="74" baseType="lpstr">
      <vt:lpstr>Office Theme</vt:lpstr>
      <vt:lpstr>1_Office Theme</vt:lpstr>
      <vt:lpstr>2_Office Theme</vt:lpstr>
      <vt:lpstr>5_Modèle par défaut</vt:lpstr>
      <vt:lpstr>1_Modèle par défaut</vt:lpstr>
      <vt:lpstr>3_Office Theme</vt:lpstr>
      <vt:lpstr>Equation</vt:lpstr>
      <vt:lpstr>MathType 6.0 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Slide 1</dc:title>
  <dc:creator>Andreas Hoecker</dc:creator>
  <cp:keywords/>
  <cp:lastModifiedBy>Andreas Hoecker</cp:lastModifiedBy>
  <cp:revision>1120</cp:revision>
  <cp:lastPrinted>2009-07-19T23:05:12Z</cp:lastPrinted>
  <dcterms:created xsi:type="dcterms:W3CDTF">2009-12-09T22:10:46Z</dcterms:created>
  <dcterms:modified xsi:type="dcterms:W3CDTF">2009-12-10T18:37:13Z</dcterms:modified>
</cp:coreProperties>
</file>