
<file path=[Content_Types].xml><?xml version="1.0" encoding="utf-8"?>
<Types xmlns="http://schemas.openxmlformats.org/package/2006/content-types">
  <Override PartName="/ppt/slides/slide41.xml" ContentType="application/vnd.openxmlformats-officedocument.presentationml.slide+xml"/>
  <Override PartName="/ppt/embeddings/oleObject28.bin" ContentType="application/vnd.openxmlformats-officedocument.oleObject"/>
  <Override PartName="/ppt/slides/slide50.xml" ContentType="application/vnd.openxmlformats-officedocument.presentationml.slide+xml"/>
  <Override PartName="/ppt/slides/slide18.xml" ContentType="application/vnd.openxmlformats-officedocument.presentationml.slide+xml"/>
  <Override PartName="/ppt/theme/theme17.xml" ContentType="application/vnd.openxmlformats-officedocument.them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9.xml" ContentType="application/vnd.openxmlformats-officedocument.presentationml.slide+xml"/>
  <Override PartName="/ppt/slideMasters/slideMaster7.xml" ContentType="application/vnd.openxmlformats-officedocument.presentationml.slideMaster+xml"/>
  <Override PartName="/ppt/slides/slide47.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Default Extension="vml" ContentType="application/vnd.openxmlformats-officedocument.vmlDrawing"/>
  <Override PartName="/ppt/slideLayouts/slideLayout15.xml" ContentType="application/vnd.openxmlformats-officedocument.presentationml.slideLayout+xml"/>
  <Override PartName="/ppt/slides/slide66.xml" ContentType="application/vnd.openxmlformats-officedocument.presentationml.slide+xml"/>
  <Override PartName="/ppt/theme/theme1.xml" ContentType="application/vnd.openxmlformats-officedocument.theme+xml"/>
  <Override PartName="/ppt/notesSlides/notesSlide2.xml" ContentType="application/vnd.openxmlformats-officedocument.presentationml.notesSlide+xml"/>
  <Override PartName="/ppt/slides/slide75.xml" ContentType="application/vnd.openxmlformats-officedocument.presentationml.slide+xml"/>
  <Override PartName="/ppt/embeddings/oleObject1.bin" ContentType="application/vnd.openxmlformats-officedocument.oleObject"/>
  <Override PartName="/ppt/embeddings/oleObject13.bin" ContentType="application/vnd.openxmlformats-officedocument.oleObject"/>
  <Override PartName="/ppt/embeddings/oleObject23.bin" ContentType="application/vnd.openxmlformats-officedocument.oleObject"/>
  <Override PartName="/ppt/theme/theme7.xml" ContentType="application/vnd.openxmlformats-officedocument.theme+xml"/>
  <Default Extension="jpeg" ContentType="image/jpeg"/>
  <Override PartName="/ppt/embeddings/oleObject33.bin" ContentType="application/vnd.openxmlformats-officedocument.oleObject"/>
  <Override PartName="/ppt/theme/theme12.xml" ContentType="application/vnd.openxmlformats-officedocument.theme+xml"/>
  <Override PartName="/ppt/slides/slide13.xml" ContentType="application/vnd.openxmlformats-officedocument.presentationml.slide+xml"/>
  <Override PartName="/ppt/embeddings/oleObject42.bin" ContentType="application/vnd.openxmlformats-officedocument.oleObject"/>
  <Override PartName="/ppt/embeddings/oleObject7.bin" ContentType="application/vnd.openxmlformats-officedocument.oleObject"/>
  <Override PartName="/ppt/slides/slide23.xml" ContentType="application/vnd.openxmlformats-officedocument.presentationml.slide+xml"/>
  <Override PartName="/ppt/embeddings/oleObject19.bin" ContentType="application/vnd.openxmlformats-officedocument.oleObject"/>
  <Override PartName="/ppt/slideMasters/slideMaster13.xml" ContentType="application/vnd.openxmlformats-officedocument.presentationml.slideMaster+xml"/>
  <Override PartName="/ppt/slides/slide4.xml" ContentType="application/vnd.openxmlformats-officedocument.presentationml.slide+xml"/>
  <Override PartName="/ppt/slides/slide32.xml" ContentType="application/vnd.openxmlformats-officedocument.presentationml.slide+xml"/>
  <Override PartName="/ppt/slideLayouts/slideLayout5.xml" ContentType="application/vnd.openxmlformats-officedocument.presentationml.slideLayout+xml"/>
  <Override PartName="/ppt/slideMasters/slideMaster2.xml" ContentType="application/vnd.openxmlformats-officedocument.presentationml.slideMaster+xml"/>
  <Override PartName="/ppt/slides/slide42.xml" ContentType="application/vnd.openxmlformats-officedocument.presentationml.slide+xml"/>
  <Override PartName="/ppt/embeddings/oleObject29.bin" ContentType="application/vnd.openxmlformats-officedocument.oleObject"/>
  <Override PartName="/ppt/embeddings/oleObject38.bin" ContentType="application/vnd.openxmlformats-officedocument.oleObject"/>
  <Override PartName="/ppt/slides/slide51.xml" ContentType="application/vnd.openxmlformats-officedocument.presentationml.slide+xml"/>
  <Override PartName="/ppt/slides/slide19.xml" ContentType="application/vnd.openxmlformats-officedocument.presentationml.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71.xml" ContentType="application/vnd.openxmlformats-officedocument.presentationml.slide+xml"/>
  <Override PartName="/ppt/slideMasters/slideMaster8.xml" ContentType="application/vnd.openxmlformats-officedocument.presentationml.slideMaster+xml"/>
  <Override PartName="/ppt/slides/slide48.xml" ContentType="application/vnd.openxmlformats-officedocument.presentationml.slide+xml"/>
  <Override PartName="/ppt/slides/slide57.xml" ContentType="application/vnd.openxmlformats-officedocument.presentationml.slide+xml"/>
  <Override PartName="/ppt/slideLayouts/slideLayout16.xml" ContentType="application/vnd.openxmlformats-officedocument.presentationml.slideLayout+xml"/>
  <Override PartName="/ppt/slides/slide67.xml" ContentType="application/vnd.openxmlformats-officedocument.presentationml.slide+xml"/>
  <Override PartName="/ppt/theme/theme2.xml" ContentType="application/vnd.openxmlformats-officedocument.theme+xml"/>
  <Override PartName="/ppt/notesSlides/notesSlide3.xml" ContentType="application/vnd.openxmlformats-officedocument.presentationml.notesSlide+xml"/>
  <Override PartName="/ppt/slides/slide76.xml" ContentType="application/vnd.openxmlformats-officedocument.presentationml.slide+xml"/>
  <Override PartName="/ppt/embeddings/oleObject2.bin" ContentType="application/vnd.openxmlformats-officedocument.oleObject"/>
  <Override PartName="/ppt/embeddings/oleObject14.bin" ContentType="application/vnd.openxmlformats-officedocument.oleObject"/>
  <Override PartName="/ppt/embeddings/oleObject24.bin" ContentType="application/vnd.openxmlformats-officedocument.oleObject"/>
  <Override PartName="/ppt/theme/theme8.xml" ContentType="application/vnd.openxmlformats-officedocument.theme+xml"/>
  <Override PartName="/ppt/embeddings/oleObject34.bin" ContentType="application/vnd.openxmlformats-officedocument.oleObject"/>
  <Override PartName="/ppt/slides/slide14.xml" ContentType="application/vnd.openxmlformats-officedocument.presentationml.slide+xml"/>
  <Override PartName="/ppt/theme/theme13.xml" ContentType="application/vnd.openxmlformats-officedocument.theme+xml"/>
  <Override PartName="/ppt/embeddings/oleObject43.bin" ContentType="application/vnd.openxmlformats-officedocument.oleObject"/>
  <Override PartName="/ppt/embeddings/oleObject8.bin" ContentType="application/vnd.openxmlformats-officedocument.oleObject"/>
  <Override PartName="/ppt/slides/slide24.xml" ContentType="application/vnd.openxmlformats-officedocument.presentationml.slide+xml"/>
  <Default Extension="bin" ContentType="application/vnd.openxmlformats-officedocument.presentationml.printerSettings"/>
  <Override PartName="/ppt/slides/slide33.xml" ContentType="application/vnd.openxmlformats-officedocument.presentationml.slide+xml"/>
  <Override PartName="/ppt/slideMasters/slideMaster14.xml" ContentType="application/vnd.openxmlformats-officedocument.presentationml.slideMaster+xml"/>
  <Override PartName="/ppt/slides/slide5.xml" ContentType="application/vnd.openxmlformats-officedocument.presentationml.slide+xml"/>
  <Override PartName="/ppt/slideLayouts/slideLayout6.xml" ContentType="application/vnd.openxmlformats-officedocument.presentationml.slideLayout+xml"/>
  <Override PartName="/ppt/slideMasters/slideMaster3.xml" ContentType="application/vnd.openxmlformats-officedocument.presentationml.slideMaster+xml"/>
  <Override PartName="/ppt/slides/slide43.xml" ContentType="application/vnd.openxmlformats-officedocument.presentationml.slide+xml"/>
  <Default Extension="xml" ContentType="application/xml"/>
  <Override PartName="/ppt/tableStyles.xml" ContentType="application/vnd.openxmlformats-officedocument.presentationml.tableStyles+xml"/>
  <Override PartName="/ppt/embeddings/oleObject39.bin" ContentType="application/vnd.openxmlformats-officedocument.oleObject"/>
  <Override PartName="/ppt/slides/slide52.xml" ContentType="application/vnd.openxmlformats-officedocument.presentationml.slide+xml"/>
  <Override PartName="/ppt/slideLayouts/slideLayout11.xml" ContentType="application/vnd.openxmlformats-officedocument.presentationml.slideLayout+xml"/>
  <Override PartName="/ppt/slides/slide62.xml" ContentType="application/vnd.openxmlformats-officedocument.presentationml.slide+xml"/>
  <Override PartName="/docProps/app.xml" ContentType="application/vnd.openxmlformats-officedocument.extended-properties+xml"/>
  <Override PartName="/ppt/slides/slide39.xml" ContentType="application/vnd.openxmlformats-officedocument.presentationml.slide+xml"/>
  <Override PartName="/ppt/slideMasters/slideMaster9.xml" ContentType="application/vnd.openxmlformats-officedocument.presentationml.slideMaster+xml"/>
  <Override PartName="/ppt/slides/slide49.xml" ContentType="application/vnd.openxmlformats-officedocument.presentationml.slide+xml"/>
  <Override PartName="/ppt/embeddings/oleObject10.bin" ContentType="application/vnd.openxmlformats-officedocument.oleObject"/>
  <Override PartName="/ppt/slides/slide58.xml" ContentType="application/vnd.openxmlformats-officedocument.presentationml.slide+xml"/>
  <Override PartName="/docProps/core.xml" ContentType="application/vnd.openxmlformats-package.core-properties+xml"/>
  <Override PartName="/ppt/slideLayouts/slideLayout17.xml" ContentType="application/vnd.openxmlformats-officedocument.presentationml.slideLayout+xml"/>
  <Override PartName="/ppt/slides/slide68.xml" ContentType="application/vnd.openxmlformats-officedocument.presentationml.slide+xml"/>
  <Override PartName="/ppt/theme/theme3.xml" ContentType="application/vnd.openxmlformats-officedocument.theme+xml"/>
  <Override PartName="/ppt/notesSlides/notesSlide4.xml" ContentType="application/vnd.openxmlformats-officedocument.presentationml.notesSlide+xml"/>
  <Override PartName="/ppt/slides/slide77.xml" ContentType="application/vnd.openxmlformats-officedocument.presentationml.slide+xml"/>
  <Override PartName="/ppt/embeddings/oleObject3.bin" ContentType="application/vnd.openxmlformats-officedocument.oleObject"/>
  <Override PartName="/ppt/embeddings/oleObject15.bin" ContentType="application/vnd.openxmlformats-officedocument.oleObject"/>
  <Override PartName="/ppt/embeddings/oleObject25.bin" ContentType="application/vnd.openxmlformats-officedocument.oleObject"/>
  <Override PartName="/ppt/slideLayouts/slideLayout1.xml" ContentType="application/vnd.openxmlformats-officedocument.presentationml.slideLayout+xml"/>
  <Override PartName="/ppt/theme/theme9.xml" ContentType="application/vnd.openxmlformats-officedocument.theme+xml"/>
  <Override PartName="/ppt/embeddings/oleObject35.bin" ContentType="application/vnd.openxmlformats-officedocument.oleObject"/>
  <Override PartName="/ppt/slides/slide15.xml" ContentType="application/vnd.openxmlformats-officedocument.presentationml.slide+xml"/>
  <Override PartName="/ppt/theme/theme14.xml" ContentType="application/vnd.openxmlformats-officedocument.theme+xml"/>
  <Override PartName="/ppt/embeddings/oleObject9.bin" ContentType="application/vnd.openxmlformats-officedocument.oleObject"/>
  <Override PartName="/ppt/slides/slide25.xml" ContentType="application/vnd.openxmlformats-officedocument.presentationml.slide+xml"/>
  <Override PartName="/ppt/slides/slide34.xml" ContentType="application/vnd.openxmlformats-officedocument.presentationml.slide+xml"/>
  <Override PartName="/ppt/slideMasters/slideMaster15.xml" ContentType="application/vnd.openxmlformats-officedocument.presentationml.slideMaster+xml"/>
  <Override PartName="/ppt/slides/slide6.xml" ContentType="application/vnd.openxmlformats-officedocument.presentationml.slide+xml"/>
  <Override PartName="/ppt/slideLayouts/slideLayout7.xml" ContentType="application/vnd.openxmlformats-officedocument.presentationml.slideLayout+xml"/>
  <Override PartName="/ppt/slideMasters/slideMaster4.xml" ContentType="application/vnd.openxmlformats-officedocument.presentationml.slideMaster+xml"/>
  <Override PartName="/ppt/slides/slide44.xml" ContentType="application/vnd.openxmlformats-officedocument.presentationml.slide+xml"/>
  <Default Extension="png" ContentType="image/png"/>
  <Override PartName="/ppt/slides/slide53.xml" ContentType="application/vnd.openxmlformats-officedocument.presentationml.slide+xml"/>
  <Override PartName="/ppt/slideLayouts/slideLayout12.xml" ContentType="application/vnd.openxmlformats-officedocument.presentationml.slideLayout+xml"/>
  <Override PartName="/ppt/slides/slide63.xml" ContentType="application/vnd.openxmlformats-officedocument.presentationml.slide+xml"/>
  <Override PartName="/ppt/slides/slide72.xml" ContentType="application/vnd.openxmlformats-officedocument.presentationml.slide+xml"/>
  <Override PartName="/ppt/embeddings/oleObject11.bin" ContentType="application/vnd.openxmlformats-officedocument.oleObject"/>
  <Override PartName="/ppt/slides/slide59.xml" ContentType="application/vnd.openxmlformats-officedocument.presentationml.slide+xml"/>
  <Override PartName="/ppt/embeddings/oleObject20.bin" ContentType="application/vnd.openxmlformats-officedocument.oleObject"/>
  <Override PartName="/ppt/slides/slide69.xml" ContentType="application/vnd.openxmlformats-officedocument.presentationml.slide+xml"/>
  <Override PartName="/ppt/theme/theme4.xml" ContentType="application/vnd.openxmlformats-officedocument.theme+xml"/>
  <Override PartName="/ppt/embeddings/oleObject30.bin" ContentType="application/vnd.openxmlformats-officedocument.oleObject"/>
  <Override PartName="/ppt/slides/slide10.xml" ContentType="application/vnd.openxmlformats-officedocument.presentationml.slide+xml"/>
  <Override PartName="/ppt/embeddings/oleObject4.bin" ContentType="application/vnd.openxmlformats-officedocument.oleObject"/>
  <Override PartName="/ppt/embeddings/oleObject16.bin" ContentType="application/vnd.openxmlformats-officedocument.oleObject"/>
  <Override PartName="/ppt/slides/slide20.xml" ContentType="application/vnd.openxmlformats-officedocument.presentationml.slide+xml"/>
  <Override PartName="/ppt/slideMasters/slideMaster10.xml" ContentType="application/vnd.openxmlformats-officedocument.presentationml.slideMaster+xml"/>
  <Override PartName="/ppt/slides/slide1.xml" ContentType="application/vnd.openxmlformats-officedocument.presentationml.slide+xml"/>
  <Override PartName="/ppt/embeddings/oleObject26.bin" ContentType="application/vnd.openxmlformats-officedocument.oleObject"/>
  <Override PartName="/ppt/slideLayouts/slideLayout2.xml" ContentType="application/vnd.openxmlformats-officedocument.presentationml.slideLayout+xml"/>
  <Override PartName="/ppt/embeddings/oleObject36.bin" ContentType="application/vnd.openxmlformats-officedocument.oleObject"/>
  <Override PartName="/ppt/slides/slide16.xml" ContentType="application/vnd.openxmlformats-officedocument.presentationml.slide+xml"/>
  <Override PartName="/ppt/theme/theme15.xml" ContentType="application/vnd.openxmlformats-officedocument.theme+xml"/>
  <Override PartName="/ppt/viewProps.xml" ContentType="application/vnd.openxmlformats-officedocument.presentationml.viewProps+xml"/>
  <Default Extension="rels" ContentType="application/vnd.openxmlformats-package.relationships+xml"/>
  <Override PartName="/ppt/slides/slide26.xml" ContentType="application/vnd.openxmlformats-officedocument.presentationml.slide+xml"/>
  <Default Extension="pict" ContentType="image/pict"/>
  <Override PartName="/ppt/slideMasters/slideMaster16.xml" ContentType="application/vnd.openxmlformats-officedocument.presentationml.slideMaster+xml"/>
  <Default Extension="wmf" ContentType="image/x-wmf"/>
  <Override PartName="/ppt/slides/slide7.xml" ContentType="application/vnd.openxmlformats-officedocument.presentationml.slide+xml"/>
  <Override PartName="/ppt/slideLayouts/slideLayout8.xml" ContentType="application/vnd.openxmlformats-officedocument.presentationml.slideLayout+xml"/>
  <Override PartName="/ppt/slides/slide35.xml" ContentType="application/vnd.openxmlformats-officedocument.presentationml.slide+xml"/>
  <Override PartName="/ppt/slideMasters/slideMaster5.xml" ContentType="application/vnd.openxmlformats-officedocument.presentationml.slideMaster+xml"/>
  <Override PartName="/ppt/slides/slide45.xml" ContentType="application/vnd.openxmlformats-officedocument.presentationml.slide+xml"/>
  <Override PartName="/ppt/slides/slide54.xml" ContentType="application/vnd.openxmlformats-officedocument.presentationml.slide+xml"/>
  <Override PartName="/ppt/slideLayouts/slideLayout13.xml" ContentType="application/vnd.openxmlformats-officedocument.presentationml.slideLayout+xml"/>
  <Override PartName="/ppt/slides/slide64.xml" ContentType="application/vnd.openxmlformats-officedocument.presentationml.slide+xml"/>
  <Override PartName="/ppt/presProps.xml" ContentType="application/vnd.openxmlformats-officedocument.presentationml.presProps+xml"/>
  <Override PartName="/ppt/slides/slide73.xml" ContentType="application/vnd.openxmlformats-officedocument.presentationml.slide+xml"/>
  <Override PartName="/ppt/presentation.xml" ContentType="application/vnd.openxmlformats-officedocument.presentationml.presentation.main+xml"/>
  <Override PartName="/ppt/embeddings/oleObject12.bin" ContentType="application/vnd.openxmlformats-officedocument.oleObject"/>
  <Override PartName="/ppt/embeddings/oleObject21.bin" ContentType="application/vnd.openxmlformats-officedocument.oleObject"/>
  <Override PartName="/ppt/theme/theme5.xml" ContentType="application/vnd.openxmlformats-officedocument.theme+xml"/>
  <Override PartName="/ppt/embeddings/oleObject31.bin" ContentType="application/vnd.openxmlformats-officedocument.oleObject"/>
  <Override PartName="/ppt/slides/slide11.xml" ContentType="application/vnd.openxmlformats-officedocument.presentationml.slide+xml"/>
  <Override PartName="/ppt/theme/theme10.xml" ContentType="application/vnd.openxmlformats-officedocument.theme+xml"/>
  <Override PartName="/ppt/embeddings/oleObject40.bin" ContentType="application/vnd.openxmlformats-officedocument.oleObject"/>
  <Override PartName="/ppt/embeddings/oleObject5.bin" ContentType="application/vnd.openxmlformats-officedocument.oleObject"/>
  <Override PartName="/ppt/slides/slide21.xml" ContentType="application/vnd.openxmlformats-officedocument.presentationml.slide+xml"/>
  <Override PartName="/ppt/embeddings/oleObject17.bin" ContentType="application/vnd.openxmlformats-officedocument.oleObject"/>
  <Override PartName="/ppt/slides/slide30.xml" ContentType="application/vnd.openxmlformats-officedocument.presentationml.slide+xml"/>
  <Override PartName="/ppt/slideMasters/slideMaster11.xml" ContentType="application/vnd.openxmlformats-officedocument.presentationml.slideMaster+xml"/>
  <Override PartName="/ppt/slides/slide2.xml" ContentType="application/vnd.openxmlformats-officedocument.presentationml.slide+xml"/>
  <Override PartName="/ppt/slideLayouts/slideLayout3.xml" ContentType="application/vnd.openxmlformats-officedocument.presentationml.slideLayout+xml"/>
  <Override PartName="/ppt/embeddings/oleObject27.bin" ContentType="application/vnd.openxmlformats-officedocument.oleObject"/>
  <Override PartName="/ppt/slides/slide40.xml" ContentType="application/vnd.openxmlformats-officedocument.presentationml.slide+xml"/>
  <Override PartName="/ppt/embeddings/oleObject37.bin" ContentType="application/vnd.openxmlformats-officedocument.oleObject"/>
  <Override PartName="/ppt/theme/theme16.xml" ContentType="application/vnd.openxmlformats-officedocument.theme+xml"/>
  <Override PartName="/ppt/slides/slide17.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Masters/slideMaster6.xml" ContentType="application/vnd.openxmlformats-officedocument.presentationml.slideMaster+xml"/>
  <Override PartName="/ppt/slides/slide46.xml" ContentType="application/vnd.openxmlformats-officedocument.presentationml.slide+xml"/>
  <Default Extension="pdf" ContentType="application/pdf"/>
  <Override PartName="/ppt/slides/slide55.xml" ContentType="application/vnd.openxmlformats-officedocument.presentationml.slide+xml"/>
  <Override PartName="/ppt/slideLayouts/slideLayout14.xml" ContentType="application/vnd.openxmlformats-officedocument.presentationml.slideLayout+xml"/>
  <Override PartName="/ppt/slides/slide65.xml" ContentType="application/vnd.openxmlformats-officedocument.presentationml.slide+xml"/>
  <Override PartName="/ppt/notesSlides/notesSlide1.xml" ContentType="application/vnd.openxmlformats-officedocument.presentationml.notesSlide+xml"/>
  <Override PartName="/ppt/slides/slide74.xml" ContentType="application/vnd.openxmlformats-officedocument.presentationml.slide+xml"/>
  <Override PartName="/ppt/embeddings/oleObject22.bin" ContentType="application/vnd.openxmlformats-officedocument.oleObject"/>
  <Override PartName="/ppt/theme/theme6.xml" ContentType="application/vnd.openxmlformats-officedocument.theme+xml"/>
  <Override PartName="/ppt/embeddings/oleObject32.bin" ContentType="application/vnd.openxmlformats-officedocument.oleObject"/>
  <Override PartName="/ppt/slides/slide12.xml" ContentType="application/vnd.openxmlformats-officedocument.presentationml.slide+xml"/>
  <Override PartName="/ppt/theme/theme11.xml" ContentType="application/vnd.openxmlformats-officedocument.theme+xml"/>
  <Override PartName="/ppt/embeddings/oleObject41.bin" ContentType="application/vnd.openxmlformats-officedocument.oleObject"/>
  <Override PartName="/ppt/embeddings/oleObject6.bin" ContentType="application/vnd.openxmlformats-officedocument.oleObject"/>
  <Override PartName="/ppt/slides/slide22.xml" ContentType="application/vnd.openxmlformats-officedocument.presentationml.slide+xml"/>
  <Override PartName="/ppt/embeddings/oleObject18.bin" ContentType="application/vnd.openxmlformats-officedocument.oleObject"/>
  <Override PartName="/ppt/slides/slide31.xml" ContentType="application/vnd.openxmlformats-officedocument.presentationml.slide+xml"/>
  <Override PartName="/ppt/slides/slide3.xml" ContentType="application/vnd.openxmlformats-officedocument.presentationml.slide+xml"/>
  <Override PartName="/ppt/slideMasters/slideMaster12.xml" ContentType="application/vnd.openxmlformats-officedocument.presentationml.slideMaster+xml"/>
  <Override PartName="/ppt/slideLayouts/slideLayout4.xml" ContentType="application/vnd.openxmlformats-officedocument.presentationml.slideLayout+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5960" r:id="rId1"/>
    <p:sldMasterId id="2147485962" r:id="rId2"/>
    <p:sldMasterId id="2147485964" r:id="rId3"/>
    <p:sldMasterId id="2147485970" r:id="rId4"/>
    <p:sldMasterId id="2147485978" r:id="rId5"/>
    <p:sldMasterId id="2147485998" r:id="rId6"/>
    <p:sldMasterId id="2147485988" r:id="rId7"/>
    <p:sldMasterId id="2147485996" r:id="rId8"/>
    <p:sldMasterId id="2147485992" r:id="rId9"/>
    <p:sldMasterId id="2147486000" r:id="rId10"/>
    <p:sldMasterId id="2147486002" r:id="rId11"/>
    <p:sldMasterId id="2147486004" r:id="rId12"/>
    <p:sldMasterId id="2147486008" r:id="rId13"/>
    <p:sldMasterId id="2147486014" r:id="rId14"/>
    <p:sldMasterId id="2147486018" r:id="rId15"/>
    <p:sldMasterId id="2147486020" r:id="rId16"/>
  </p:sldMasterIdLst>
  <p:notesMasterIdLst>
    <p:notesMasterId r:id="rId94"/>
  </p:notesMasterIdLst>
  <p:sldIdLst>
    <p:sldId id="256" r:id="rId17"/>
    <p:sldId id="259" r:id="rId18"/>
    <p:sldId id="260" r:id="rId19"/>
    <p:sldId id="262" r:id="rId20"/>
    <p:sldId id="433" r:id="rId21"/>
    <p:sldId id="263" r:id="rId22"/>
    <p:sldId id="268" r:id="rId23"/>
    <p:sldId id="318" r:id="rId24"/>
    <p:sldId id="439" r:id="rId25"/>
    <p:sldId id="269" r:id="rId26"/>
    <p:sldId id="274" r:id="rId27"/>
    <p:sldId id="270" r:id="rId28"/>
    <p:sldId id="272" r:id="rId29"/>
    <p:sldId id="271" r:id="rId30"/>
    <p:sldId id="454" r:id="rId31"/>
    <p:sldId id="455" r:id="rId32"/>
    <p:sldId id="276" r:id="rId33"/>
    <p:sldId id="427" r:id="rId34"/>
    <p:sldId id="280" r:id="rId35"/>
    <p:sldId id="281" r:id="rId36"/>
    <p:sldId id="411" r:id="rId37"/>
    <p:sldId id="422" r:id="rId38"/>
    <p:sldId id="419" r:id="rId39"/>
    <p:sldId id="423" r:id="rId40"/>
    <p:sldId id="288" r:id="rId41"/>
    <p:sldId id="287" r:id="rId42"/>
    <p:sldId id="290" r:id="rId43"/>
    <p:sldId id="447" r:id="rId44"/>
    <p:sldId id="413" r:id="rId45"/>
    <p:sldId id="416" r:id="rId46"/>
    <p:sldId id="415" r:id="rId47"/>
    <p:sldId id="417" r:id="rId48"/>
    <p:sldId id="466" r:id="rId49"/>
    <p:sldId id="298" r:id="rId50"/>
    <p:sldId id="291" r:id="rId51"/>
    <p:sldId id="435" r:id="rId52"/>
    <p:sldId id="322" r:id="rId53"/>
    <p:sldId id="396" r:id="rId54"/>
    <p:sldId id="320" r:id="rId55"/>
    <p:sldId id="349" r:id="rId56"/>
    <p:sldId id="324" r:id="rId57"/>
    <p:sldId id="401" r:id="rId58"/>
    <p:sldId id="426" r:id="rId59"/>
    <p:sldId id="441" r:id="rId60"/>
    <p:sldId id="325" r:id="rId61"/>
    <p:sldId id="392" r:id="rId62"/>
    <p:sldId id="394" r:id="rId63"/>
    <p:sldId id="301" r:id="rId64"/>
    <p:sldId id="458" r:id="rId65"/>
    <p:sldId id="305" r:id="rId66"/>
    <p:sldId id="308" r:id="rId67"/>
    <p:sldId id="342" r:id="rId68"/>
    <p:sldId id="450" r:id="rId69"/>
    <p:sldId id="344" r:id="rId70"/>
    <p:sldId id="365" r:id="rId71"/>
    <p:sldId id="366" r:id="rId72"/>
    <p:sldId id="465" r:id="rId73"/>
    <p:sldId id="371" r:id="rId74"/>
    <p:sldId id="372" r:id="rId75"/>
    <p:sldId id="373" r:id="rId76"/>
    <p:sldId id="374" r:id="rId77"/>
    <p:sldId id="445" r:id="rId78"/>
    <p:sldId id="451" r:id="rId79"/>
    <p:sldId id="376" r:id="rId80"/>
    <p:sldId id="377" r:id="rId81"/>
    <p:sldId id="381" r:id="rId82"/>
    <p:sldId id="462" r:id="rId83"/>
    <p:sldId id="383" r:id="rId84"/>
    <p:sldId id="384" r:id="rId85"/>
    <p:sldId id="385" r:id="rId86"/>
    <p:sldId id="460" r:id="rId87"/>
    <p:sldId id="459" r:id="rId88"/>
    <p:sldId id="467" r:id="rId89"/>
    <p:sldId id="456" r:id="rId90"/>
    <p:sldId id="463" r:id="rId91"/>
    <p:sldId id="461" r:id="rId92"/>
    <p:sldId id="468" r:id="rId93"/>
  </p:sldIdLst>
  <p:sldSz cx="9144000" cy="6858000" type="overhead"/>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scaleToFitPaper="1"/>
  <p:showPr showNarration="1">
    <p:present/>
    <p:sldAll/>
    <p:penClr>
      <a:schemeClr val="tx1"/>
    </p:penClr>
  </p:showPr>
  <p:clrMru>
    <a:srgbClr val="FFB5C3"/>
    <a:srgbClr val="FFFDA1"/>
    <a:srgbClr val="FFB1BF"/>
    <a:srgbClr val="9EFF00"/>
    <a:srgbClr val="3852DA"/>
    <a:srgbClr val="A90109"/>
    <a:srgbClr val="FE00E4"/>
    <a:srgbClr val="0077DA"/>
    <a:srgbClr val="595959"/>
    <a:srgbClr val="F1F1F5"/>
  </p:clrMru>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18651" autoAdjust="0"/>
    <p:restoredTop sz="94660"/>
  </p:normalViewPr>
  <p:slideViewPr>
    <p:cSldViewPr snapToObjects="1">
      <p:cViewPr varScale="1">
        <p:scale>
          <a:sx n="121" d="100"/>
          <a:sy n="121" d="100"/>
        </p:scale>
        <p:origin x="-120" y="-14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 Target="slides/slide1.xml"/><Relationship Id="rId18" Type="http://schemas.openxmlformats.org/officeDocument/2006/relationships/slide" Target="slides/slide2.xml"/><Relationship Id="rId19" Type="http://schemas.openxmlformats.org/officeDocument/2006/relationships/slide" Target="slides/slide3.xml"/><Relationship Id="rId30" Type="http://schemas.openxmlformats.org/officeDocument/2006/relationships/slide" Target="slides/slide14.xml"/><Relationship Id="rId31" Type="http://schemas.openxmlformats.org/officeDocument/2006/relationships/slide" Target="slides/slide15.xml"/><Relationship Id="rId32" Type="http://schemas.openxmlformats.org/officeDocument/2006/relationships/slide" Target="slides/slide16.xml"/><Relationship Id="rId33" Type="http://schemas.openxmlformats.org/officeDocument/2006/relationships/slide" Target="slides/slide17.xml"/><Relationship Id="rId34" Type="http://schemas.openxmlformats.org/officeDocument/2006/relationships/slide" Target="slides/slide18.xml"/><Relationship Id="rId35" Type="http://schemas.openxmlformats.org/officeDocument/2006/relationships/slide" Target="slides/slide19.xml"/><Relationship Id="rId36" Type="http://schemas.openxmlformats.org/officeDocument/2006/relationships/slide" Target="slides/slide20.xml"/><Relationship Id="rId37" Type="http://schemas.openxmlformats.org/officeDocument/2006/relationships/slide" Target="slides/slide21.xml"/><Relationship Id="rId38" Type="http://schemas.openxmlformats.org/officeDocument/2006/relationships/slide" Target="slides/slide22.xml"/><Relationship Id="rId39" Type="http://schemas.openxmlformats.org/officeDocument/2006/relationships/slide" Target="slides/slide23.xml"/><Relationship Id="rId50" Type="http://schemas.openxmlformats.org/officeDocument/2006/relationships/slide" Target="slides/slide34.xml"/><Relationship Id="rId51" Type="http://schemas.openxmlformats.org/officeDocument/2006/relationships/slide" Target="slides/slide35.xml"/><Relationship Id="rId52" Type="http://schemas.openxmlformats.org/officeDocument/2006/relationships/slide" Target="slides/slide36.xml"/><Relationship Id="rId53" Type="http://schemas.openxmlformats.org/officeDocument/2006/relationships/slide" Target="slides/slide37.xml"/><Relationship Id="rId54" Type="http://schemas.openxmlformats.org/officeDocument/2006/relationships/slide" Target="slides/slide38.xml"/><Relationship Id="rId55" Type="http://schemas.openxmlformats.org/officeDocument/2006/relationships/slide" Target="slides/slide39.xml"/><Relationship Id="rId56" Type="http://schemas.openxmlformats.org/officeDocument/2006/relationships/slide" Target="slides/slide40.xml"/><Relationship Id="rId57" Type="http://schemas.openxmlformats.org/officeDocument/2006/relationships/slide" Target="slides/slide41.xml"/><Relationship Id="rId58" Type="http://schemas.openxmlformats.org/officeDocument/2006/relationships/slide" Target="slides/slide42.xml"/><Relationship Id="rId59" Type="http://schemas.openxmlformats.org/officeDocument/2006/relationships/slide" Target="slides/slide43.xml"/><Relationship Id="rId70" Type="http://schemas.openxmlformats.org/officeDocument/2006/relationships/slide" Target="slides/slide54.xml"/><Relationship Id="rId71" Type="http://schemas.openxmlformats.org/officeDocument/2006/relationships/slide" Target="slides/slide55.xml"/><Relationship Id="rId72" Type="http://schemas.openxmlformats.org/officeDocument/2006/relationships/slide" Target="slides/slide56.xml"/><Relationship Id="rId73" Type="http://schemas.openxmlformats.org/officeDocument/2006/relationships/slide" Target="slides/slide57.xml"/><Relationship Id="rId74" Type="http://schemas.openxmlformats.org/officeDocument/2006/relationships/slide" Target="slides/slide58.xml"/><Relationship Id="rId75" Type="http://schemas.openxmlformats.org/officeDocument/2006/relationships/slide" Target="slides/slide59.xml"/><Relationship Id="rId76" Type="http://schemas.openxmlformats.org/officeDocument/2006/relationships/slide" Target="slides/slide60.xml"/><Relationship Id="rId77" Type="http://schemas.openxmlformats.org/officeDocument/2006/relationships/slide" Target="slides/slide61.xml"/><Relationship Id="rId78" Type="http://schemas.openxmlformats.org/officeDocument/2006/relationships/slide" Target="slides/slide62.xml"/><Relationship Id="rId79" Type="http://schemas.openxmlformats.org/officeDocument/2006/relationships/slide" Target="slides/slide63.xml"/><Relationship Id="rId90" Type="http://schemas.openxmlformats.org/officeDocument/2006/relationships/slide" Target="slides/slide74.xml"/><Relationship Id="rId91" Type="http://schemas.openxmlformats.org/officeDocument/2006/relationships/slide" Target="slides/slide75.xml"/><Relationship Id="rId92" Type="http://schemas.openxmlformats.org/officeDocument/2006/relationships/slide" Target="slides/slide76.xml"/><Relationship Id="rId93" Type="http://schemas.openxmlformats.org/officeDocument/2006/relationships/slide" Target="slides/slide77.xml"/><Relationship Id="rId94" Type="http://schemas.openxmlformats.org/officeDocument/2006/relationships/notesMaster" Target="notesMasters/notesMaster1.xml"/><Relationship Id="rId95" Type="http://schemas.openxmlformats.org/officeDocument/2006/relationships/printerSettings" Target="printerSettings/printerSettings1.bin"/><Relationship Id="rId96" Type="http://schemas.openxmlformats.org/officeDocument/2006/relationships/presProps" Target="presProps.xml"/><Relationship Id="rId97" Type="http://schemas.openxmlformats.org/officeDocument/2006/relationships/viewProps" Target="viewProps.xml"/><Relationship Id="rId98" Type="http://schemas.openxmlformats.org/officeDocument/2006/relationships/theme" Target="theme/theme1.xml"/><Relationship Id="rId99" Type="http://schemas.openxmlformats.org/officeDocument/2006/relationships/tableStyles" Target="tableStyles.xml"/><Relationship Id="rId20" Type="http://schemas.openxmlformats.org/officeDocument/2006/relationships/slide" Target="slides/slide4.xml"/><Relationship Id="rId21" Type="http://schemas.openxmlformats.org/officeDocument/2006/relationships/slide" Target="slides/slide5.xml"/><Relationship Id="rId22" Type="http://schemas.openxmlformats.org/officeDocument/2006/relationships/slide" Target="slides/slide6.xml"/><Relationship Id="rId23" Type="http://schemas.openxmlformats.org/officeDocument/2006/relationships/slide" Target="slides/slide7.xml"/><Relationship Id="rId24" Type="http://schemas.openxmlformats.org/officeDocument/2006/relationships/slide" Target="slides/slide8.xml"/><Relationship Id="rId25" Type="http://schemas.openxmlformats.org/officeDocument/2006/relationships/slide" Target="slides/slide9.xml"/><Relationship Id="rId26" Type="http://schemas.openxmlformats.org/officeDocument/2006/relationships/slide" Target="slides/slide10.xml"/><Relationship Id="rId27" Type="http://schemas.openxmlformats.org/officeDocument/2006/relationships/slide" Target="slides/slide11.xml"/><Relationship Id="rId28" Type="http://schemas.openxmlformats.org/officeDocument/2006/relationships/slide" Target="slides/slide12.xml"/><Relationship Id="rId29" Type="http://schemas.openxmlformats.org/officeDocument/2006/relationships/slide" Target="slides/slide13.xml"/><Relationship Id="rId40" Type="http://schemas.openxmlformats.org/officeDocument/2006/relationships/slide" Target="slides/slide24.xml"/><Relationship Id="rId41" Type="http://schemas.openxmlformats.org/officeDocument/2006/relationships/slide" Target="slides/slide25.xml"/><Relationship Id="rId42" Type="http://schemas.openxmlformats.org/officeDocument/2006/relationships/slide" Target="slides/slide26.xml"/><Relationship Id="rId43" Type="http://schemas.openxmlformats.org/officeDocument/2006/relationships/slide" Target="slides/slide27.xml"/><Relationship Id="rId44" Type="http://schemas.openxmlformats.org/officeDocument/2006/relationships/slide" Target="slides/slide28.xml"/><Relationship Id="rId45" Type="http://schemas.openxmlformats.org/officeDocument/2006/relationships/slide" Target="slides/slide29.xml"/><Relationship Id="rId46" Type="http://schemas.openxmlformats.org/officeDocument/2006/relationships/slide" Target="slides/slide30.xml"/><Relationship Id="rId47" Type="http://schemas.openxmlformats.org/officeDocument/2006/relationships/slide" Target="slides/slide31.xml"/><Relationship Id="rId48" Type="http://schemas.openxmlformats.org/officeDocument/2006/relationships/slide" Target="slides/slide32.xml"/><Relationship Id="rId49" Type="http://schemas.openxmlformats.org/officeDocument/2006/relationships/slide" Target="slides/slide33.xml"/><Relationship Id="rId60" Type="http://schemas.openxmlformats.org/officeDocument/2006/relationships/slide" Target="slides/slide44.xml"/><Relationship Id="rId61" Type="http://schemas.openxmlformats.org/officeDocument/2006/relationships/slide" Target="slides/slide45.xml"/><Relationship Id="rId62" Type="http://schemas.openxmlformats.org/officeDocument/2006/relationships/slide" Target="slides/slide46.xml"/><Relationship Id="rId63" Type="http://schemas.openxmlformats.org/officeDocument/2006/relationships/slide" Target="slides/slide47.xml"/><Relationship Id="rId64" Type="http://schemas.openxmlformats.org/officeDocument/2006/relationships/slide" Target="slides/slide48.xml"/><Relationship Id="rId65" Type="http://schemas.openxmlformats.org/officeDocument/2006/relationships/slide" Target="slides/slide49.xml"/><Relationship Id="rId66" Type="http://schemas.openxmlformats.org/officeDocument/2006/relationships/slide" Target="slides/slide50.xml"/><Relationship Id="rId67" Type="http://schemas.openxmlformats.org/officeDocument/2006/relationships/slide" Target="slides/slide51.xml"/><Relationship Id="rId68" Type="http://schemas.openxmlformats.org/officeDocument/2006/relationships/slide" Target="slides/slide52.xml"/><Relationship Id="rId69" Type="http://schemas.openxmlformats.org/officeDocument/2006/relationships/slide" Target="slides/slide53.xml"/><Relationship Id="rId80" Type="http://schemas.openxmlformats.org/officeDocument/2006/relationships/slide" Target="slides/slide64.xml"/><Relationship Id="rId81" Type="http://schemas.openxmlformats.org/officeDocument/2006/relationships/slide" Target="slides/slide65.xml"/><Relationship Id="rId82" Type="http://schemas.openxmlformats.org/officeDocument/2006/relationships/slide" Target="slides/slide66.xml"/><Relationship Id="rId83" Type="http://schemas.openxmlformats.org/officeDocument/2006/relationships/slide" Target="slides/slide67.xml"/><Relationship Id="rId84" Type="http://schemas.openxmlformats.org/officeDocument/2006/relationships/slide" Target="slides/slide68.xml"/><Relationship Id="rId85" Type="http://schemas.openxmlformats.org/officeDocument/2006/relationships/slide" Target="slides/slide69.xml"/><Relationship Id="rId86" Type="http://schemas.openxmlformats.org/officeDocument/2006/relationships/slide" Target="slides/slide70.xml"/><Relationship Id="rId87" Type="http://schemas.openxmlformats.org/officeDocument/2006/relationships/slide" Target="slides/slide71.xml"/><Relationship Id="rId88" Type="http://schemas.openxmlformats.org/officeDocument/2006/relationships/slide" Target="slides/slide72.xml"/><Relationship Id="rId89" Type="http://schemas.openxmlformats.org/officeDocument/2006/relationships/slide" Target="slides/slide7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4" Type="http://schemas.openxmlformats.org/officeDocument/2006/relationships/image" Target="../media/image12.pict"/><Relationship Id="rId5" Type="http://schemas.openxmlformats.org/officeDocument/2006/relationships/image" Target="../media/image13.wmf"/><Relationship Id="rId6" Type="http://schemas.openxmlformats.org/officeDocument/2006/relationships/image" Target="../media/image14.wmf"/><Relationship Id="rId7" Type="http://schemas.openxmlformats.org/officeDocument/2006/relationships/image" Target="../media/image15.pict"/><Relationship Id="rId8" Type="http://schemas.openxmlformats.org/officeDocument/2006/relationships/image" Target="../media/image16.pict"/><Relationship Id="rId9" Type="http://schemas.openxmlformats.org/officeDocument/2006/relationships/image" Target="../media/image17.pict"/><Relationship Id="rId10" Type="http://schemas.openxmlformats.org/officeDocument/2006/relationships/image" Target="../media/image18.pict"/><Relationship Id="rId1" Type="http://schemas.openxmlformats.org/officeDocument/2006/relationships/image" Target="../media/image9.wmf"/><Relationship Id="rId2" Type="http://schemas.openxmlformats.org/officeDocument/2006/relationships/image" Target="../media/image10.pict"/></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20.pict"/><Relationship Id="rId4" Type="http://schemas.openxmlformats.org/officeDocument/2006/relationships/image" Target="../media/image121.pict"/><Relationship Id="rId1" Type="http://schemas.openxmlformats.org/officeDocument/2006/relationships/image" Target="../media/image118.pict"/><Relationship Id="rId2" Type="http://schemas.openxmlformats.org/officeDocument/2006/relationships/image" Target="../media/image119.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ict"/></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2.pict"/><Relationship Id="rId4" Type="http://schemas.openxmlformats.org/officeDocument/2006/relationships/image" Target="../media/image23.wmf"/><Relationship Id="rId5" Type="http://schemas.openxmlformats.org/officeDocument/2006/relationships/image" Target="../media/image24.wmf"/><Relationship Id="rId6" Type="http://schemas.openxmlformats.org/officeDocument/2006/relationships/image" Target="../media/image25.pict"/><Relationship Id="rId7" Type="http://schemas.openxmlformats.org/officeDocument/2006/relationships/image" Target="../media/image26.pict"/><Relationship Id="rId1" Type="http://schemas.openxmlformats.org/officeDocument/2006/relationships/image" Target="../media/image20.pict"/><Relationship Id="rId2" Type="http://schemas.openxmlformats.org/officeDocument/2006/relationships/image" Target="../media/image21.pict"/></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pict"/><Relationship Id="rId4" Type="http://schemas.openxmlformats.org/officeDocument/2006/relationships/image" Target="../media/image28.pict"/><Relationship Id="rId5" Type="http://schemas.openxmlformats.org/officeDocument/2006/relationships/image" Target="../media/image29.pict"/><Relationship Id="rId6" Type="http://schemas.openxmlformats.org/officeDocument/2006/relationships/image" Target="../media/image25.pict"/><Relationship Id="rId7" Type="http://schemas.openxmlformats.org/officeDocument/2006/relationships/image" Target="../media/image26.pict"/><Relationship Id="rId1" Type="http://schemas.openxmlformats.org/officeDocument/2006/relationships/image" Target="../media/image20.pict"/><Relationship Id="rId2" Type="http://schemas.openxmlformats.org/officeDocument/2006/relationships/image" Target="../media/image21.pict"/></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pict"/></Relationships>
</file>

<file path=ppt/drawings/_rels/vmlDrawing6.vml.rels><?xml version="1.0" encoding="UTF-8" standalone="yes"?>
<Relationships xmlns="http://schemas.openxmlformats.org/package/2006/relationships"><Relationship Id="rId3" Type="http://schemas.openxmlformats.org/officeDocument/2006/relationships/image" Target="../media/image99.pict"/><Relationship Id="rId4" Type="http://schemas.openxmlformats.org/officeDocument/2006/relationships/image" Target="../media/image100.pict"/><Relationship Id="rId5" Type="http://schemas.openxmlformats.org/officeDocument/2006/relationships/image" Target="../media/image101.pict"/><Relationship Id="rId1" Type="http://schemas.openxmlformats.org/officeDocument/2006/relationships/image" Target="../media/image97.pict"/><Relationship Id="rId2" Type="http://schemas.openxmlformats.org/officeDocument/2006/relationships/image" Target="../media/image98.pict"/></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7.pict"/><Relationship Id="rId2" Type="http://schemas.openxmlformats.org/officeDocument/2006/relationships/image" Target="../media/image101.pict"/></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1.pict"/></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1.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100F6FA6-8F53-F941-93C1-AB2A60577D66}" type="datetime1">
              <a:rPr lang="en-US"/>
              <a:pPr/>
              <a:t>8/24/12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8C2CCB86-0642-B547-B2C2-2CB9ABB892E0}"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53F44-472A-4542-BCED-6A1FA1008C8E}" type="slidenum">
              <a:rPr lang="en-US">
                <a:solidFill>
                  <a:prstClr val="black"/>
                </a:solidFill>
              </a:rPr>
              <a:pPr/>
              <a:t>72</a:t>
            </a:fld>
            <a:endParaRPr lang="en-US">
              <a:solidFill>
                <a:prstClr val="black"/>
              </a:solidFill>
            </a:endParaRPr>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53F44-472A-4542-BCED-6A1FA1008C8E}" type="slidenum">
              <a:rPr lang="en-US">
                <a:solidFill>
                  <a:prstClr val="black"/>
                </a:solidFill>
              </a:rPr>
              <a:pPr/>
              <a:t>73</a:t>
            </a:fld>
            <a:endParaRPr lang="en-US">
              <a:solidFill>
                <a:prstClr val="black"/>
              </a:solidFill>
            </a:endParaRPr>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53F44-472A-4542-BCED-6A1FA1008C8E}" type="slidenum">
              <a:rPr lang="en-US">
                <a:solidFill>
                  <a:prstClr val="black"/>
                </a:solidFill>
              </a:rPr>
              <a:pPr/>
              <a:t>74</a:t>
            </a:fld>
            <a:endParaRPr lang="en-US">
              <a:solidFill>
                <a:prstClr val="black"/>
              </a:solidFill>
            </a:endParaRPr>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F53F44-472A-4542-BCED-6A1FA1008C8E}" type="slidenum">
              <a:rPr lang="en-US">
                <a:solidFill>
                  <a:prstClr val="black"/>
                </a:solidFill>
              </a:rPr>
              <a:pPr/>
              <a:t>77</a:t>
            </a:fld>
            <a:endParaRPr lang="en-US">
              <a:solidFill>
                <a:prstClr val="black"/>
              </a:solidFill>
            </a:endParaRPr>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and Content">
    <p:spTree>
      <p:nvGrpSpPr>
        <p:cNvPr id="1" name=""/>
        <p:cNvGrpSpPr/>
        <p:nvPr/>
      </p:nvGrpSpPr>
      <p:grpSpPr>
        <a:xfrm>
          <a:off x="0" y="0"/>
          <a:ext cx="0" cy="0"/>
          <a:chOff x="0" y="0"/>
          <a:chExt cx="0" cy="0"/>
        </a:xfrm>
      </p:grpSpPr>
    </p:spTree>
  </p:cSld>
  <p:clrMapOvr>
    <a:masterClrMapping/>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and Content">
    <p:spTree>
      <p:nvGrpSpPr>
        <p:cNvPr id="1" name=""/>
        <p:cNvGrpSpPr/>
        <p:nvPr/>
      </p:nvGrpSpPr>
      <p:grpSpPr>
        <a:xfrm>
          <a:off x="0" y="0"/>
          <a:ext cx="0" cy="0"/>
          <a:chOff x="0" y="0"/>
          <a:chExt cx="0" cy="0"/>
        </a:xfrm>
      </p:grpSpPr>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smtClean="0"/>
            </a:lvl1pPr>
          </a:lstStyle>
          <a:p>
            <a:r>
              <a:rPr lang="en-US"/>
              <a:t>Colloquium at Weizmann Institute, May 11, 2006</a:t>
            </a:r>
          </a:p>
        </p:txBody>
      </p:sp>
      <p:sp>
        <p:nvSpPr>
          <p:cNvPr id="5" name="Footer Placeholder 4"/>
          <p:cNvSpPr>
            <a:spLocks noGrp="1"/>
          </p:cNvSpPr>
          <p:nvPr>
            <p:ph type="ftr" sz="quarter" idx="11"/>
          </p:nvPr>
        </p:nvSpPr>
        <p:spPr/>
        <p:txBody>
          <a:bodyPr/>
          <a:lstStyle>
            <a:lvl1pPr>
              <a:defRPr smtClean="0"/>
            </a:lvl1pPr>
          </a:lstStyle>
          <a:p>
            <a:r>
              <a:rPr lang="en-US"/>
              <a:t>A. Höcker – The Challenge of Flavour Physics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F67AD2EA-0C97-C440-B166-B7832F75ECCE}"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2675E1A4-C373-1044-AE3C-4383A8247B1B}"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0B2A2612-9CFF-5046-9346-75E9848695D6}" type="datetime1">
              <a:rPr lang="en-US">
                <a:solidFill>
                  <a:prstClr val="black"/>
                </a:solidFill>
              </a:rPr>
              <a:pPr/>
              <a:t>8/24/12</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charset="0"/>
              </a:defRPr>
            </a:lvl1pPr>
          </a:lstStyle>
          <a:p>
            <a:fld id="{9ED487A7-D85A-CC4F-AA24-C61F82879482}" type="slidenum">
              <a:rPr lang="en-US">
                <a:solidFill>
                  <a:prstClr val="black"/>
                </a:solidFill>
              </a:rPr>
              <a:pPr/>
              <a:t>‹#›</a:t>
            </a:fld>
            <a:endParaRPr lang="en-US">
              <a:solidFill>
                <a:prstClr val="black"/>
              </a:solidFill>
            </a:endParaRPr>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Title Slide">
    <p:spTree>
      <p:nvGrpSpPr>
        <p:cNvPr id="1" name=""/>
        <p:cNvGrpSpPr/>
        <p:nvPr/>
      </p:nvGrpSpPr>
      <p:grpSpPr>
        <a:xfrm>
          <a:off x="0" y="0"/>
          <a:ext cx="0" cy="0"/>
          <a:chOff x="0" y="0"/>
          <a:chExt cx="0" cy="0"/>
        </a:xfrm>
      </p:grpSpPr>
      <p:pic>
        <p:nvPicPr>
          <p:cNvPr id="2" name="Picture 5" descr="LHC-ATLAS"/>
          <p:cNvPicPr>
            <a:picLocks noChangeAspect="1" noChangeArrowheads="1"/>
          </p:cNvPicPr>
          <p:nvPr userDrawn="1"/>
        </p:nvPicPr>
        <p:blipFill>
          <a:blip r:embed="rId2">
            <a:lum bright="36000"/>
            <a:grayscl/>
          </a:blip>
          <a:srcRect/>
          <a:stretch>
            <a:fillRect/>
          </a:stretch>
        </p:blipFill>
        <p:spPr bwMode="auto">
          <a:xfrm>
            <a:off x="0" y="0"/>
            <a:ext cx="9144000" cy="657225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1.xml"/><Relationship Id="rId3" Type="http://schemas.openxmlformats.org/officeDocument/2006/relationships/image" Target="../media/image3.jpeg"/></Relationships>
</file>

<file path=ppt/slideMasters/_rels/slideMaster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theme" Target="../theme/theme13.xml"/><Relationship Id="rId3" Type="http://schemas.openxmlformats.org/officeDocument/2006/relationships/image" Target="../media/image1.png"/></Relationships>
</file>

<file path=ppt/slideMasters/_rels/slideMaster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theme" Target="../theme/theme14.xml"/><Relationship Id="rId3" Type="http://schemas.openxmlformats.org/officeDocument/2006/relationships/image" Target="../media/image1.png"/></Relationships>
</file>

<file path=ppt/slideMasters/_rels/slideMaster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theme" Target="../theme/theme3.xml"/><Relationship Id="rId3"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4.xml"/><Relationship Id="rId3"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theme" Target="../theme/theme6.xml"/><Relationship Id="rId3"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theme" Target="../theme/theme7.xml"/><Relationship Id="rId3"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theme" Target="../theme/theme8.xml"/><Relationship Id="rId3"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9.xml"/><Relationship Id="rId3"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4"/>
          <a:srcRect t="2437"/>
          <a:stretch>
            <a:fillRect/>
          </a:stretch>
        </p:blipFill>
        <p:spPr bwMode="auto">
          <a:xfrm>
            <a:off x="0" y="0"/>
            <a:ext cx="9144000" cy="6858000"/>
          </a:xfrm>
          <a:prstGeom prst="rect">
            <a:avLst/>
          </a:prstGeom>
          <a:noFill/>
          <a:ln w="9525">
            <a:noFill/>
            <a:miter lim="800000"/>
            <a:headEnd/>
            <a:tailEnd/>
          </a:ln>
          <a:effectLst/>
        </p:spPr>
      </p:pic>
      <p:sp>
        <p:nvSpPr>
          <p:cNvPr id="9" name="TextBox 8"/>
          <p:cNvSpPr txBox="1"/>
          <p:nvPr userDrawn="1"/>
        </p:nvSpPr>
        <p:spPr>
          <a:xfrm rot="16200000">
            <a:off x="-254975" y="5316407"/>
            <a:ext cx="2146742" cy="215444"/>
          </a:xfrm>
          <a:prstGeom prst="rect">
            <a:avLst/>
          </a:prstGeom>
          <a:noFill/>
        </p:spPr>
        <p:txBody>
          <a:bodyPr wrap="none" rtlCol="0">
            <a:spAutoFit/>
          </a:bodyPr>
          <a:lstStyle/>
          <a:p>
            <a:r>
              <a:rPr lang="en-GB" sz="800" dirty="0" err="1" smtClean="0">
                <a:solidFill>
                  <a:schemeClr val="bg1">
                    <a:lumMod val="50000"/>
                  </a:schemeClr>
                </a:solidFill>
                <a:latin typeface="Trebuchet MS"/>
                <a:cs typeface="Trebuchet MS"/>
              </a:rPr>
              <a:t>Jiro</a:t>
            </a:r>
            <a:r>
              <a:rPr lang="en-GB" sz="800" dirty="0" smtClean="0">
                <a:solidFill>
                  <a:schemeClr val="bg1">
                    <a:lumMod val="50000"/>
                  </a:schemeClr>
                </a:solidFill>
                <a:latin typeface="Trebuchet MS"/>
                <a:cs typeface="Trebuchet MS"/>
              </a:rPr>
              <a:t> Taniguchi, </a:t>
            </a:r>
            <a:r>
              <a:rPr lang="en-GB" sz="800" dirty="0" err="1" smtClean="0">
                <a:solidFill>
                  <a:schemeClr val="bg1">
                    <a:lumMod val="50000"/>
                  </a:schemeClr>
                </a:solidFill>
                <a:latin typeface="Trebuchet MS"/>
                <a:cs typeface="Trebuchet MS"/>
              </a:rPr>
              <a:t>Furari</a:t>
            </a:r>
            <a:r>
              <a:rPr lang="en-GB" sz="800" dirty="0" smtClean="0">
                <a:solidFill>
                  <a:schemeClr val="bg1">
                    <a:lumMod val="50000"/>
                  </a:schemeClr>
                </a:solidFill>
                <a:latin typeface="Trebuchet MS"/>
                <a:cs typeface="Trebuchet MS"/>
              </a:rPr>
              <a:t>, © </a:t>
            </a:r>
            <a:r>
              <a:rPr lang="en-GB" sz="800" dirty="0" err="1" smtClean="0">
                <a:solidFill>
                  <a:schemeClr val="bg1">
                    <a:lumMod val="50000"/>
                  </a:schemeClr>
                </a:solidFill>
                <a:latin typeface="Trebuchet MS"/>
                <a:cs typeface="Trebuchet MS"/>
              </a:rPr>
              <a:t>Casterman</a:t>
            </a:r>
            <a:r>
              <a:rPr lang="en-GB" sz="800" dirty="0" smtClean="0">
                <a:solidFill>
                  <a:schemeClr val="bg1">
                    <a:lumMod val="50000"/>
                  </a:schemeClr>
                </a:solidFill>
                <a:latin typeface="Trebuchet MS"/>
                <a:cs typeface="Trebuchet MS"/>
              </a:rPr>
              <a:t> (2012)</a:t>
            </a:r>
          </a:p>
        </p:txBody>
      </p:sp>
      <p:sp>
        <p:nvSpPr>
          <p:cNvPr id="5" name="Rectangle 4"/>
          <p:cNvSpPr/>
          <p:nvPr userDrawn="1"/>
        </p:nvSpPr>
        <p:spPr>
          <a:xfrm>
            <a:off x="8305800" y="6359000"/>
            <a:ext cx="387847" cy="276999"/>
          </a:xfrm>
          <a:prstGeom prst="rect">
            <a:avLst/>
          </a:prstGeom>
        </p:spPr>
        <p:txBody>
          <a:bodyPr wrap="none">
            <a:spAutoFit/>
          </a:bodyPr>
          <a:lstStyle/>
          <a:p>
            <a:fld id="{D81C2634-7241-7B48-9ED7-3ACE642BB4A5}" type="slidenum">
              <a:rPr kumimoji="0" lang="fr-FR" sz="1200" b="1" i="0" u="none" strike="noStrike" kern="1200" cap="none" spc="0" normalizeH="0" baseline="0" noProof="0" smtClean="0">
                <a:ln>
                  <a:noFill/>
                </a:ln>
                <a:solidFill>
                  <a:srgbClr val="777777"/>
                </a:solidFill>
                <a:effectLst/>
                <a:uLnTx/>
                <a:uFillTx/>
                <a:latin typeface="Trebuchet MS"/>
                <a:ea typeface="ＭＳ Ｐゴシック" charset="-128"/>
                <a:cs typeface="Trebuchet MS"/>
              </a:rPr>
              <a:pPr/>
              <a:t>‹#›</a:t>
            </a:fld>
            <a:endParaRPr lang="en-GB" dirty="0"/>
          </a:p>
        </p:txBody>
      </p:sp>
    </p:spTree>
  </p:cSld>
  <p:clrMap bg1="lt1" tx1="dk1" bg2="lt2" tx2="dk2" accent1="accent1" accent2="accent2" accent3="accent3" accent4="accent4" accent5="accent5" accent6="accent6" hlink="hlink" folHlink="folHlink"/>
  <p:sldLayoutIdLst>
    <p:sldLayoutId id="2147485961" r:id="rId1"/>
    <p:sldLayoutId id="2147485975" r:id="rId2"/>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 Boson and Beyond</a:t>
            </a:r>
          </a:p>
        </p:txBody>
      </p:sp>
    </p:spTree>
  </p:cSld>
  <p:clrMap bg1="lt1" tx1="dk1" bg2="lt2" tx2="dk2" accent1="accent1" accent2="accent2" accent3="accent3" accent4="accent4" accent5="accent5" accent6="accent6" hlink="hlink" folHlink="folHlink"/>
  <p:sldLayoutIdLst>
    <p:sldLayoutId id="2147486001"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 Boson and Beyond</a:t>
            </a:r>
          </a:p>
        </p:txBody>
      </p:sp>
    </p:spTree>
  </p:cSld>
  <p:clrMap bg1="lt1" tx1="dk1" bg2="lt2" tx2="dk2" accent1="accent1" accent2="accent2" accent3="accent3" accent4="accent4" accent5="accent5" accent6="accent6" hlink="hlink" folHlink="folHlink"/>
  <p:sldLayoutIdLst>
    <p:sldLayoutId id="2147486003"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 Boson and Beyond</a:t>
            </a:r>
          </a:p>
        </p:txBody>
      </p:sp>
    </p:spTree>
  </p:cSld>
  <p:clrMap bg1="lt1" tx1="dk1" bg2="lt2" tx2="dk2" accent1="accent1" accent2="accent2" accent3="accent3" accent4="accent4" accent5="accent5" accent6="accent6" hlink="hlink" folHlink="folHlink"/>
  <p:sldLayoutIdLst>
    <p:sldLayoutId id="2147486005"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3"/>
          <a:srcRect t="2437"/>
          <a:stretch>
            <a:fillRect/>
          </a:stretch>
        </p:blipFill>
        <p:spPr bwMode="auto">
          <a:xfrm>
            <a:off x="0" y="0"/>
            <a:ext cx="9144000" cy="6858000"/>
          </a:xfrm>
          <a:prstGeom prst="rect">
            <a:avLst/>
          </a:prstGeom>
          <a:noFill/>
          <a:ln w="9525">
            <a:noFill/>
            <a:miter lim="800000"/>
            <a:headEnd/>
            <a:tailEnd/>
          </a:ln>
          <a:effectLst/>
        </p:spPr>
      </p:pic>
      <p:sp>
        <p:nvSpPr>
          <p:cNvPr id="9" name="TextBox 8"/>
          <p:cNvSpPr txBox="1"/>
          <p:nvPr userDrawn="1"/>
        </p:nvSpPr>
        <p:spPr>
          <a:xfrm rot="16200000">
            <a:off x="-254975" y="5316407"/>
            <a:ext cx="2146742" cy="215444"/>
          </a:xfrm>
          <a:prstGeom prst="rect">
            <a:avLst/>
          </a:prstGeom>
          <a:noFill/>
        </p:spPr>
        <p:txBody>
          <a:bodyPr wrap="none" rtlCol="0">
            <a:spAutoFit/>
          </a:bodyPr>
          <a:lstStyle/>
          <a:p>
            <a:r>
              <a:rPr lang="en-GB" sz="800" dirty="0" err="1" smtClean="0">
                <a:solidFill>
                  <a:prstClr val="white">
                    <a:lumMod val="50000"/>
                  </a:prstClr>
                </a:solidFill>
                <a:latin typeface="Trebuchet MS"/>
                <a:cs typeface="Trebuchet MS"/>
              </a:rPr>
              <a:t>Jiro</a:t>
            </a:r>
            <a:r>
              <a:rPr lang="en-GB" sz="800" dirty="0" smtClean="0">
                <a:solidFill>
                  <a:prstClr val="white">
                    <a:lumMod val="50000"/>
                  </a:prstClr>
                </a:solidFill>
                <a:latin typeface="Trebuchet MS"/>
                <a:cs typeface="Trebuchet MS"/>
              </a:rPr>
              <a:t> Taniguchi, </a:t>
            </a:r>
            <a:r>
              <a:rPr lang="en-GB" sz="800" dirty="0" err="1" smtClean="0">
                <a:solidFill>
                  <a:prstClr val="white">
                    <a:lumMod val="50000"/>
                  </a:prstClr>
                </a:solidFill>
                <a:latin typeface="Trebuchet MS"/>
                <a:cs typeface="Trebuchet MS"/>
              </a:rPr>
              <a:t>Furari</a:t>
            </a:r>
            <a:r>
              <a:rPr lang="en-GB" sz="800" dirty="0" smtClean="0">
                <a:solidFill>
                  <a:prstClr val="white">
                    <a:lumMod val="50000"/>
                  </a:prstClr>
                </a:solidFill>
                <a:latin typeface="Trebuchet MS"/>
                <a:cs typeface="Trebuchet MS"/>
              </a:rPr>
              <a:t>, © </a:t>
            </a:r>
            <a:r>
              <a:rPr lang="en-GB" sz="800" dirty="0" err="1" smtClean="0">
                <a:solidFill>
                  <a:prstClr val="white">
                    <a:lumMod val="50000"/>
                  </a:prstClr>
                </a:solidFill>
                <a:latin typeface="Trebuchet MS"/>
                <a:cs typeface="Trebuchet MS"/>
              </a:rPr>
              <a:t>Casterman</a:t>
            </a:r>
            <a:r>
              <a:rPr lang="en-GB" sz="800" dirty="0" smtClean="0">
                <a:solidFill>
                  <a:prstClr val="white">
                    <a:lumMod val="50000"/>
                  </a:prstClr>
                </a:solidFill>
                <a:latin typeface="Trebuchet MS"/>
                <a:cs typeface="Trebuchet MS"/>
              </a:rPr>
              <a:t> (2012)</a:t>
            </a:r>
          </a:p>
        </p:txBody>
      </p:sp>
    </p:spTree>
  </p:cSld>
  <p:clrMap bg1="lt1" tx1="dk1" bg2="lt2" tx2="dk2" accent1="accent1" accent2="accent2" accent3="accent3" accent4="accent4" accent5="accent5" accent6="accent6" hlink="hlink" folHlink="folHlink"/>
  <p:sldLayoutIdLst>
    <p:sldLayoutId id="2147486009"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a:blip r:embed="rId3"/>
          <a:srcRect t="2437"/>
          <a:stretch>
            <a:fillRect/>
          </a:stretch>
        </p:blipFill>
        <p:spPr bwMode="auto">
          <a:xfrm>
            <a:off x="0" y="0"/>
            <a:ext cx="9144000" cy="6858000"/>
          </a:xfrm>
          <a:prstGeom prst="rect">
            <a:avLst/>
          </a:prstGeom>
          <a:noFill/>
          <a:ln w="9525">
            <a:noFill/>
            <a:miter lim="800000"/>
            <a:headEnd/>
            <a:tailEnd/>
          </a:ln>
          <a:effectLst/>
        </p:spPr>
      </p:pic>
      <p:sp>
        <p:nvSpPr>
          <p:cNvPr id="9" name="TextBox 8"/>
          <p:cNvSpPr txBox="1"/>
          <p:nvPr userDrawn="1"/>
        </p:nvSpPr>
        <p:spPr>
          <a:xfrm rot="16200000">
            <a:off x="-254975" y="5316407"/>
            <a:ext cx="2146742" cy="215444"/>
          </a:xfrm>
          <a:prstGeom prst="rect">
            <a:avLst/>
          </a:prstGeom>
          <a:noFill/>
        </p:spPr>
        <p:txBody>
          <a:bodyPr wrap="none" rtlCol="0">
            <a:spAutoFit/>
          </a:bodyPr>
          <a:lstStyle/>
          <a:p>
            <a:r>
              <a:rPr lang="en-GB" sz="800" dirty="0" err="1" smtClean="0">
                <a:solidFill>
                  <a:prstClr val="white">
                    <a:lumMod val="50000"/>
                  </a:prstClr>
                </a:solidFill>
                <a:latin typeface="Trebuchet MS"/>
                <a:cs typeface="Trebuchet MS"/>
              </a:rPr>
              <a:t>Jiro</a:t>
            </a:r>
            <a:r>
              <a:rPr lang="en-GB" sz="800" dirty="0" smtClean="0">
                <a:solidFill>
                  <a:prstClr val="white">
                    <a:lumMod val="50000"/>
                  </a:prstClr>
                </a:solidFill>
                <a:latin typeface="Trebuchet MS"/>
                <a:cs typeface="Trebuchet MS"/>
              </a:rPr>
              <a:t> Taniguchi, </a:t>
            </a:r>
            <a:r>
              <a:rPr lang="en-GB" sz="800" dirty="0" err="1" smtClean="0">
                <a:solidFill>
                  <a:prstClr val="white">
                    <a:lumMod val="50000"/>
                  </a:prstClr>
                </a:solidFill>
                <a:latin typeface="Trebuchet MS"/>
                <a:cs typeface="Trebuchet MS"/>
              </a:rPr>
              <a:t>Furari</a:t>
            </a:r>
            <a:r>
              <a:rPr lang="en-GB" sz="800" dirty="0" smtClean="0">
                <a:solidFill>
                  <a:prstClr val="white">
                    <a:lumMod val="50000"/>
                  </a:prstClr>
                </a:solidFill>
                <a:latin typeface="Trebuchet MS"/>
                <a:cs typeface="Trebuchet MS"/>
              </a:rPr>
              <a:t>, © </a:t>
            </a:r>
            <a:r>
              <a:rPr lang="en-GB" sz="800" dirty="0" err="1" smtClean="0">
                <a:solidFill>
                  <a:prstClr val="white">
                    <a:lumMod val="50000"/>
                  </a:prstClr>
                </a:solidFill>
                <a:latin typeface="Trebuchet MS"/>
                <a:cs typeface="Trebuchet MS"/>
              </a:rPr>
              <a:t>Casterman</a:t>
            </a:r>
            <a:r>
              <a:rPr lang="en-GB" sz="800" dirty="0" smtClean="0">
                <a:solidFill>
                  <a:prstClr val="white">
                    <a:lumMod val="50000"/>
                  </a:prstClr>
                </a:solidFill>
                <a:latin typeface="Trebuchet MS"/>
                <a:cs typeface="Trebuchet MS"/>
              </a:rPr>
              <a:t> (2012)</a:t>
            </a:r>
          </a:p>
        </p:txBody>
      </p:sp>
    </p:spTree>
  </p:cSld>
  <p:clrMap bg1="lt1" tx1="dk1" bg2="lt2" tx2="dk2" accent1="accent1" accent2="accent2" accent3="accent3" accent4="accent4" accent5="accent5" accent6="accent6" hlink="hlink" folHlink="folHlink"/>
  <p:sldLayoutIdLst>
    <p:sldLayoutId id="2147486015"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 Boson and Beyond</a:t>
            </a:r>
          </a:p>
        </p:txBody>
      </p:sp>
    </p:spTree>
  </p:cSld>
  <p:clrMap bg1="lt1" tx1="dk1" bg2="lt2" tx2="dk2" accent1="accent1" accent2="accent2" accent3="accent3" accent4="accent4" accent5="accent5" accent6="accent6" hlink="hlink" folHlink="folHlink"/>
  <p:sldLayoutIdLst>
    <p:sldLayoutId id="2147486019"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pattFill prst="ltHorz">
          <a:fgClr>
            <a:srgbClr val="F2F2F2"/>
          </a:fgClr>
          <a:bgClr>
            <a:schemeClr val="bg1"/>
          </a:bgClr>
        </a:pattFill>
        <a:effectLst/>
      </p:bgPr>
    </p:bg>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Cliquez pour modifier le style du titre</a:t>
            </a:r>
          </a:p>
        </p:txBody>
      </p:sp>
      <p:sp>
        <p:nvSpPr>
          <p:cNvPr id="6164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p>
        </p:txBody>
      </p:sp>
      <p:sp>
        <p:nvSpPr>
          <p:cNvPr id="616452" name="Rectangle 4"/>
          <p:cNvSpPr>
            <a:spLocks noChangeArrowheads="1"/>
          </p:cNvSpPr>
          <p:nvPr userDrawn="1"/>
        </p:nvSpPr>
        <p:spPr bwMode="auto">
          <a:xfrm>
            <a:off x="7086600" y="6556375"/>
            <a:ext cx="1905000" cy="301625"/>
          </a:xfrm>
          <a:prstGeom prst="rect">
            <a:avLst/>
          </a:prstGeom>
          <a:noFill/>
          <a:ln w="9525">
            <a:noFill/>
            <a:miter lim="800000"/>
            <a:headEnd/>
            <a:tailEnd/>
          </a:ln>
          <a:effectLst/>
        </p:spPr>
        <p:txBody>
          <a:bodyPr>
            <a:prstTxWarp prst="textNoShape">
              <a:avLst/>
            </a:prstTxWarp>
          </a:bodyPr>
          <a:lstStyle/>
          <a:p>
            <a:pPr algn="r" defTabSz="914400"/>
            <a:fld id="{CEE6C9A7-33C8-5344-B1CA-F22D069B0416}" type="slidenum">
              <a:rPr lang="en-US" sz="1000" b="1">
                <a:solidFill>
                  <a:srgbClr val="000000"/>
                </a:solidFill>
                <a:latin typeface="VAG Rounded Light" pitchFamily="34" charset="0"/>
                <a:ea typeface="Arial" pitchFamily="-105" charset="0"/>
                <a:cs typeface="Arial" pitchFamily="-105" charset="0"/>
              </a:rPr>
              <a:pPr algn="r" defTabSz="914400"/>
              <a:t>‹#›</a:t>
            </a:fld>
            <a:endParaRPr lang="en-US" sz="1000" b="1">
              <a:solidFill>
                <a:srgbClr val="000000"/>
              </a:solidFill>
              <a:latin typeface="VAG Rounded Light" pitchFamily="34" charset="0"/>
              <a:ea typeface="Arial" pitchFamily="-105" charset="0"/>
              <a:cs typeface="Arial" pitchFamily="-105" charset="0"/>
            </a:endParaRPr>
          </a:p>
        </p:txBody>
      </p:sp>
      <p:sp>
        <p:nvSpPr>
          <p:cNvPr id="616453" name="Rectangle 5"/>
          <p:cNvSpPr>
            <a:spLocks noGrp="1" noChangeArrowheads="1"/>
          </p:cNvSpPr>
          <p:nvPr>
            <p:ph type="dt" sz="half" idx="2"/>
          </p:nvPr>
        </p:nvSpPr>
        <p:spPr bwMode="auto">
          <a:xfrm>
            <a:off x="76200" y="6553200"/>
            <a:ext cx="3055938"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000">
                <a:solidFill>
                  <a:srgbClr val="4D4D4D"/>
                </a:solidFill>
              </a:defRPr>
            </a:lvl1pPr>
          </a:lstStyle>
          <a:p>
            <a:pPr defTabSz="914400"/>
            <a:r>
              <a:rPr lang="en-US">
                <a:latin typeface="Arial" pitchFamily="-105" charset="0"/>
                <a:ea typeface="Arial" pitchFamily="-105" charset="0"/>
                <a:cs typeface="Arial" pitchFamily="-105" charset="0"/>
              </a:rPr>
              <a:t>Colloquium at Weizmann Institute, May 11, 2006</a:t>
            </a:r>
          </a:p>
        </p:txBody>
      </p:sp>
      <p:sp>
        <p:nvSpPr>
          <p:cNvPr id="616454" name="Rectangle 6"/>
          <p:cNvSpPr>
            <a:spLocks noGrp="1" noChangeArrowheads="1"/>
          </p:cNvSpPr>
          <p:nvPr>
            <p:ph type="ftr" sz="quarter" idx="3"/>
          </p:nvPr>
        </p:nvSpPr>
        <p:spPr bwMode="auto">
          <a:xfrm>
            <a:off x="2819400" y="6553200"/>
            <a:ext cx="3886200" cy="231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000">
                <a:solidFill>
                  <a:srgbClr val="4D4D4D"/>
                </a:solidFill>
              </a:defRPr>
            </a:lvl1pPr>
          </a:lstStyle>
          <a:p>
            <a:pPr algn="ctr" defTabSz="914400"/>
            <a:r>
              <a:rPr lang="en-US">
                <a:latin typeface="Arial" pitchFamily="-105" charset="0"/>
                <a:ea typeface="Arial" pitchFamily="-105" charset="0"/>
                <a:cs typeface="Arial" pitchFamily="-105" charset="0"/>
              </a:rPr>
              <a:t>A. Höcker – The Challenge of Flavour Physics</a:t>
            </a:r>
          </a:p>
        </p:txBody>
      </p:sp>
    </p:spTree>
  </p:cSld>
  <p:clrMap bg1="lt1" tx1="dk1" bg2="lt2" tx2="dk2" accent1="accent1" accent2="accent2" accent3="accent3" accent4="accent4" accent5="accent5" accent6="accent6" hlink="hlink" folHlink="folHlink"/>
  <p:sldLayoutIdLst>
    <p:sldLayoutId id="2147486021" r:id="rId1"/>
  </p:sldLayoutIdLst>
  <p:timing>
    <p:tnLst>
      <p:par>
        <p:cTn id="1" dur="indefinite" restart="never" nodeType="tmRoot"/>
      </p:par>
    </p:tnLst>
  </p:timing>
  <p:hf sldNum="0" hdr="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105" charset="0"/>
        </a:defRPr>
      </a:lvl2pPr>
      <a:lvl3pPr algn="ctr" rtl="0" fontAlgn="base">
        <a:spcBef>
          <a:spcPct val="0"/>
        </a:spcBef>
        <a:spcAft>
          <a:spcPct val="0"/>
        </a:spcAft>
        <a:defRPr sz="4400">
          <a:solidFill>
            <a:schemeClr val="tx2"/>
          </a:solidFill>
          <a:latin typeface="Arial" pitchFamily="-105" charset="0"/>
        </a:defRPr>
      </a:lvl3pPr>
      <a:lvl4pPr algn="ctr" rtl="0" fontAlgn="base">
        <a:spcBef>
          <a:spcPct val="0"/>
        </a:spcBef>
        <a:spcAft>
          <a:spcPct val="0"/>
        </a:spcAft>
        <a:defRPr sz="4400">
          <a:solidFill>
            <a:schemeClr val="tx2"/>
          </a:solidFill>
          <a:latin typeface="Arial" pitchFamily="-105" charset="0"/>
        </a:defRPr>
      </a:lvl4pPr>
      <a:lvl5pPr algn="ctr" rtl="0" fontAlgn="base">
        <a:spcBef>
          <a:spcPct val="0"/>
        </a:spcBef>
        <a:spcAft>
          <a:spcPct val="0"/>
        </a:spcAft>
        <a:defRPr sz="4400">
          <a:solidFill>
            <a:schemeClr val="tx2"/>
          </a:solidFill>
          <a:latin typeface="Arial" pitchFamily="-105" charset="0"/>
        </a:defRPr>
      </a:lvl5pPr>
      <a:lvl6pPr marL="457200" algn="ctr" rtl="0" fontAlgn="base">
        <a:spcBef>
          <a:spcPct val="0"/>
        </a:spcBef>
        <a:spcAft>
          <a:spcPct val="0"/>
        </a:spcAft>
        <a:defRPr sz="4400">
          <a:solidFill>
            <a:schemeClr val="tx2"/>
          </a:solidFill>
          <a:latin typeface="Arial" pitchFamily="-105" charset="0"/>
        </a:defRPr>
      </a:lvl6pPr>
      <a:lvl7pPr marL="914400" algn="ctr" rtl="0" fontAlgn="base">
        <a:spcBef>
          <a:spcPct val="0"/>
        </a:spcBef>
        <a:spcAft>
          <a:spcPct val="0"/>
        </a:spcAft>
        <a:defRPr sz="4400">
          <a:solidFill>
            <a:schemeClr val="tx2"/>
          </a:solidFill>
          <a:latin typeface="Arial" pitchFamily="-105" charset="0"/>
        </a:defRPr>
      </a:lvl7pPr>
      <a:lvl8pPr marL="1371600" algn="ctr" rtl="0" fontAlgn="base">
        <a:spcBef>
          <a:spcPct val="0"/>
        </a:spcBef>
        <a:spcAft>
          <a:spcPct val="0"/>
        </a:spcAft>
        <a:defRPr sz="4400">
          <a:solidFill>
            <a:schemeClr val="tx2"/>
          </a:solidFill>
          <a:latin typeface="Arial" pitchFamily="-105" charset="0"/>
        </a:defRPr>
      </a:lvl8pPr>
      <a:lvl9pPr marL="1828800" algn="ctr" rtl="0" fontAlgn="base">
        <a:spcBef>
          <a:spcPct val="0"/>
        </a:spcBef>
        <a:spcAft>
          <a:spcPct val="0"/>
        </a:spcAft>
        <a:defRPr sz="4400">
          <a:solidFill>
            <a:schemeClr val="tx2"/>
          </a:solidFill>
          <a:latin typeface="Arial" pitchFamily="-105"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pitchFamily="-105" charset="-128"/>
        </a:defRPr>
      </a:lvl2pPr>
      <a:lvl3pPr marL="1143000" indent="-228600" algn="l" rtl="0" fontAlgn="base">
        <a:spcBef>
          <a:spcPct val="20000"/>
        </a:spcBef>
        <a:spcAft>
          <a:spcPct val="0"/>
        </a:spcAft>
        <a:buChar char="•"/>
        <a:defRPr sz="2400">
          <a:solidFill>
            <a:schemeClr val="tx1"/>
          </a:solidFill>
          <a:latin typeface="+mn-lt"/>
          <a:ea typeface="ＭＳ Ｐゴシック" pitchFamily="-105" charset="-128"/>
        </a:defRPr>
      </a:lvl3pPr>
      <a:lvl4pPr marL="1600200" indent="-228600" algn="l" rtl="0" fontAlgn="base">
        <a:spcBef>
          <a:spcPct val="20000"/>
        </a:spcBef>
        <a:spcAft>
          <a:spcPct val="0"/>
        </a:spcAft>
        <a:buChar char="–"/>
        <a:defRPr sz="2000">
          <a:solidFill>
            <a:schemeClr val="tx1"/>
          </a:solidFill>
          <a:latin typeface="+mn-lt"/>
          <a:ea typeface="ＭＳ Ｐゴシック" pitchFamily="-105" charset="-128"/>
        </a:defRPr>
      </a:lvl4pPr>
      <a:lvl5pPr marL="2057400" indent="-228600" algn="l" rtl="0" fontAlgn="base">
        <a:spcBef>
          <a:spcPct val="20000"/>
        </a:spcBef>
        <a:spcAft>
          <a:spcPct val="0"/>
        </a:spcAft>
        <a:buChar char="»"/>
        <a:defRPr sz="2000">
          <a:solidFill>
            <a:schemeClr val="tx1"/>
          </a:solidFill>
          <a:latin typeface="+mn-lt"/>
          <a:ea typeface="ＭＳ Ｐゴシック" pitchFamily="-10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5" charset="-128"/>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dirty="0">
              <a:solidFill>
                <a:srgbClr val="777777"/>
              </a:solidFill>
              <a:latin typeface="Trebuchet MS"/>
              <a:cs typeface="Trebuchet MS"/>
            </a:endParaRPr>
          </a:p>
        </p:txBody>
      </p:sp>
      <p:sp>
        <p:nvSpPr>
          <p:cNvPr id="16"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63"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15" name="Picture 222"/>
          <p:cNvPicPr>
            <a:picLocks noChangeAspect="1"/>
          </p:cNvPicPr>
          <p:nvPr userDrawn="1"/>
        </p:nvPicPr>
        <p:blipFill>
          <a:blip r:embed="rId3">
            <a:grayscl/>
            <a:alphaModFix/>
            <a:lum bright="55000"/>
          </a:blip>
          <a:srcRect b="2902"/>
          <a:stretch>
            <a:fillRect/>
          </a:stretch>
        </p:blipFill>
        <p:spPr bwMode="auto">
          <a:xfrm>
            <a:off x="0" y="0"/>
            <a:ext cx="9144000" cy="6858000"/>
          </a:xfrm>
          <a:prstGeom prst="rect">
            <a:avLst/>
          </a:prstGeom>
          <a:noFill/>
          <a:ln w="9525">
            <a:noFill/>
            <a:miter lim="800000"/>
            <a:headEnd/>
            <a:tailEnd/>
          </a:ln>
        </p:spPr>
      </p:pic>
      <p:sp>
        <p:nvSpPr>
          <p:cNvPr id="9" name="Rectangle 8"/>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65"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5" name="Rectangle 14"/>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71"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8" name="Rectangle 7"/>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79"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3"/>
          <a:stretch>
            <a:fillRect/>
          </a:stretch>
        </p:blipFill>
        <p:spPr>
          <a:xfrm>
            <a:off x="1" y="-1"/>
            <a:ext cx="9144000" cy="6865965"/>
          </a:xfrm>
          <a:prstGeom prst="rect">
            <a:avLst/>
          </a:prstGeom>
        </p:spPr>
      </p:pic>
      <p:sp>
        <p:nvSpPr>
          <p:cNvPr id="8" name="Rectangle 7"/>
          <p:cNvSpPr/>
          <p:nvPr userDrawn="1"/>
        </p:nvSpPr>
        <p:spPr>
          <a:xfrm>
            <a:off x="8534400" y="6575453"/>
            <a:ext cx="6096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9" name="Rectangle 8"/>
          <p:cNvSpPr/>
          <p:nvPr userDrawn="1"/>
        </p:nvSpPr>
        <p:spPr>
          <a:xfrm>
            <a:off x="2057400" y="6575453"/>
            <a:ext cx="6629400" cy="287337"/>
          </a:xfrm>
          <a:prstGeom prst="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0" y="6575453"/>
            <a:ext cx="2743200" cy="287337"/>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dirty="0">
              <a:solidFill>
                <a:srgbClr val="FFFFFF"/>
              </a:solidFill>
              <a:ea typeface="ＭＳ Ｐゴシック" charset="-128"/>
              <a:cs typeface="ＭＳ Ｐゴシック" charset="-128"/>
            </a:endParaRPr>
          </a:p>
        </p:txBody>
      </p:sp>
      <p:sp>
        <p:nvSpPr>
          <p:cNvPr id="11"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8"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9"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99"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9" name="Rectangle 8"/>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0" name="Rectangle 9"/>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1" name="Rectangle 10"/>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2"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3"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4"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Tree>
  </p:cSld>
  <p:clrMap bg1="lt1" tx1="dk1" bg2="lt2" tx2="dk2" accent1="accent1" accent2="accent2" accent3="accent3" accent4="accent4" accent5="accent5" accent6="accent6" hlink="hlink" folHlink="folHlink"/>
  <p:sldLayoutIdLst>
    <p:sldLayoutId id="2147485989"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Pr>
        <a:gradFill rotWithShape="1">
          <a:gsLst>
            <a:gs pos="0">
              <a:srgbClr val="FBFBFB"/>
            </a:gs>
            <a:gs pos="100000">
              <a:schemeClr val="bg1"/>
            </a:gs>
          </a:gsLst>
          <a:lin ang="16620000"/>
        </a:gradFill>
        <a:effectLst/>
      </p:bgPr>
    </p:bg>
    <p:spTree>
      <p:nvGrpSpPr>
        <p:cNvPr id="1" name=""/>
        <p:cNvGrpSpPr/>
        <p:nvPr/>
      </p:nvGrpSpPr>
      <p:grpSpPr>
        <a:xfrm>
          <a:off x="0" y="0"/>
          <a:ext cx="0" cy="0"/>
          <a:chOff x="0" y="0"/>
          <a:chExt cx="0" cy="0"/>
        </a:xfrm>
      </p:grpSpPr>
      <p:sp>
        <p:nvSpPr>
          <p:cNvPr id="12" name="Rectangle 11"/>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3" name="Rectangle 12"/>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4" name="Rectangle 13"/>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5"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6"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17"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a:t>
            </a:r>
            <a:r>
              <a:rPr lang="en-US" sz="1200" baseline="0" dirty="0" smtClean="0">
                <a:solidFill>
                  <a:srgbClr val="FFFFFF"/>
                </a:solidFill>
                <a:latin typeface="Trebuchet MS"/>
                <a:cs typeface="Trebuchet MS"/>
              </a:rPr>
              <a:t> Boson and Beyond</a:t>
            </a:r>
            <a:endParaRPr lang="en-US" sz="1200" dirty="0" smtClean="0">
              <a:solidFill>
                <a:srgbClr val="FFFFFF"/>
              </a:solidFill>
              <a:latin typeface="Trebuchet MS"/>
              <a:cs typeface="Trebuchet MS"/>
            </a:endParaRPr>
          </a:p>
        </p:txBody>
      </p:sp>
      <p:sp>
        <p:nvSpPr>
          <p:cNvPr id="8" name="Rectangle 7"/>
          <p:cNvSpPr/>
          <p:nvPr userDrawn="1"/>
        </p:nvSpPr>
        <p:spPr>
          <a:xfrm>
            <a:off x="0" y="3078275"/>
            <a:ext cx="9144000" cy="348339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9" name="Picture 8"/>
          <p:cNvPicPr>
            <a:picLocks noChangeAspect="1"/>
          </p:cNvPicPr>
          <p:nvPr userDrawn="1"/>
        </p:nvPicPr>
        <p:blipFill>
          <a:blip r:embed="rId3">
            <a:lum bright="17000"/>
          </a:blip>
          <a:stretch>
            <a:fillRect/>
          </a:stretch>
        </p:blipFill>
        <p:spPr>
          <a:xfrm>
            <a:off x="1714500" y="984250"/>
            <a:ext cx="5715000" cy="4889500"/>
          </a:xfrm>
          <a:prstGeom prst="rect">
            <a:avLst/>
          </a:prstGeom>
        </p:spPr>
      </p:pic>
    </p:spTree>
  </p:cSld>
  <p:clrMap bg1="lt1" tx1="dk1" bg2="lt2" tx2="dk2" accent1="accent1" accent2="accent2" accent3="accent3" accent4="accent4" accent5="accent5" accent6="accent6" hlink="hlink" folHlink="folHlink"/>
  <p:sldLayoutIdLst>
    <p:sldLayoutId id="2147485997" r:id="rId1"/>
  </p:sldLayoutIdLst>
  <p:transition spd="slow">
    <p:fade/>
  </p:transition>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3">
            <a:lum bright="36000"/>
            <a:grayscl/>
          </a:blip>
          <a:srcRect/>
          <a:stretch>
            <a:fillRect/>
          </a:stretch>
        </p:blipFill>
        <p:spPr bwMode="auto">
          <a:xfrm>
            <a:off x="0" y="0"/>
            <a:ext cx="9144000" cy="6572250"/>
          </a:xfrm>
          <a:prstGeom prst="rect">
            <a:avLst/>
          </a:prstGeom>
          <a:noFill/>
          <a:ln w="9525">
            <a:noFill/>
            <a:miter lim="800000"/>
            <a:headEnd/>
            <a:tailEnd/>
          </a:ln>
        </p:spPr>
      </p:pic>
      <p:sp>
        <p:nvSpPr>
          <p:cNvPr id="15" name="Rectangle 14"/>
          <p:cNvSpPr/>
          <p:nvPr userDrawn="1"/>
        </p:nvSpPr>
        <p:spPr>
          <a:xfrm>
            <a:off x="8534400" y="6575453"/>
            <a:ext cx="609600" cy="287337"/>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6" name="Rectangle 15"/>
          <p:cNvSpPr/>
          <p:nvPr userDrawn="1"/>
        </p:nvSpPr>
        <p:spPr>
          <a:xfrm>
            <a:off x="2057400" y="6575453"/>
            <a:ext cx="6629400" cy="287337"/>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7" name="Rectangle 16"/>
          <p:cNvSpPr/>
          <p:nvPr userDrawn="1"/>
        </p:nvSpPr>
        <p:spPr>
          <a:xfrm>
            <a:off x="0" y="6575453"/>
            <a:ext cx="2743200" cy="287337"/>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fr-FR" sz="1200">
              <a:solidFill>
                <a:srgbClr val="FFFFFF"/>
              </a:solidFill>
              <a:ea typeface="ＭＳ Ｐゴシック" charset="-128"/>
              <a:cs typeface="ＭＳ Ｐゴシック" charset="-128"/>
            </a:endParaRPr>
          </a:p>
        </p:txBody>
      </p:sp>
      <p:sp>
        <p:nvSpPr>
          <p:cNvPr id="18" name="Rectangle 2"/>
          <p:cNvSpPr>
            <a:spLocks noChangeArrowheads="1"/>
          </p:cNvSpPr>
          <p:nvPr userDrawn="1"/>
        </p:nvSpPr>
        <p:spPr bwMode="auto">
          <a:xfrm>
            <a:off x="7200900" y="6564340"/>
            <a:ext cx="1905000" cy="301625"/>
          </a:xfrm>
          <a:prstGeom prst="rect">
            <a:avLst/>
          </a:prstGeom>
          <a:noFill/>
          <a:ln w="9525">
            <a:noFill/>
            <a:miter lim="800000"/>
            <a:headEnd/>
            <a:tailEnd/>
          </a:ln>
          <a:effectLst/>
        </p:spPr>
        <p:txBody>
          <a:bodyPr>
            <a:prstTxWarp prst="textNoShape">
              <a:avLst/>
            </a:prstTxWarp>
          </a:bodyPr>
          <a:lstStyle/>
          <a:p>
            <a:pPr algn="r"/>
            <a:fld id="{D81C2634-7241-7B48-9ED7-3ACE642BB4A5}" type="slidenum">
              <a:rPr lang="fr-FR" sz="1200" b="1">
                <a:solidFill>
                  <a:srgbClr val="777777"/>
                </a:solidFill>
                <a:latin typeface="Trebuchet MS"/>
                <a:cs typeface="Trebuchet MS"/>
              </a:rPr>
              <a:pPr algn="r"/>
              <a:t>‹#›</a:t>
            </a:fld>
            <a:endParaRPr lang="fr-FR" sz="1200" b="1">
              <a:solidFill>
                <a:srgbClr val="777777"/>
              </a:solidFill>
              <a:latin typeface="Trebuchet MS"/>
              <a:cs typeface="Trebuchet MS"/>
            </a:endParaRPr>
          </a:p>
        </p:txBody>
      </p:sp>
      <p:sp>
        <p:nvSpPr>
          <p:cNvPr id="19" name="Rectangle 3"/>
          <p:cNvSpPr>
            <a:spLocks noChangeArrowheads="1"/>
          </p:cNvSpPr>
          <p:nvPr userDrawn="1"/>
        </p:nvSpPr>
        <p:spPr bwMode="auto">
          <a:xfrm>
            <a:off x="0" y="6573865"/>
            <a:ext cx="2743199" cy="228600"/>
          </a:xfrm>
          <a:prstGeom prst="rect">
            <a:avLst/>
          </a:prstGeom>
          <a:noFill/>
          <a:ln w="9525">
            <a:noFill/>
            <a:miter lim="800000"/>
            <a:headEnd/>
            <a:tailEnd/>
          </a:ln>
          <a:effectLst/>
        </p:spPr>
        <p:txBody>
          <a:bodyPr>
            <a:prstTxWarp prst="textNoShape">
              <a:avLst/>
            </a:prstTxWarp>
          </a:bodyPr>
          <a:lstStyle/>
          <a:p>
            <a:pPr algn="ctr"/>
            <a:r>
              <a:rPr lang="en-GB" sz="1200" dirty="0" smtClean="0">
                <a:solidFill>
                  <a:prstClr val="white"/>
                </a:solidFill>
                <a:latin typeface="Trebuchet MS"/>
                <a:cs typeface="Trebuchet MS"/>
              </a:rPr>
              <a:t>SLAC @ 50, Aug 24, 2012</a:t>
            </a:r>
            <a:endParaRPr lang="en-GB" sz="1200" dirty="0">
              <a:solidFill>
                <a:prstClr val="white"/>
              </a:solidFill>
              <a:latin typeface="Trebuchet MS"/>
              <a:cs typeface="Trebuchet MS"/>
            </a:endParaRPr>
          </a:p>
        </p:txBody>
      </p:sp>
      <p:sp>
        <p:nvSpPr>
          <p:cNvPr id="20" name="Rectangle 4"/>
          <p:cNvSpPr>
            <a:spLocks noChangeArrowheads="1"/>
          </p:cNvSpPr>
          <p:nvPr userDrawn="1"/>
        </p:nvSpPr>
        <p:spPr bwMode="auto">
          <a:xfrm>
            <a:off x="2438400" y="6569103"/>
            <a:ext cx="6248400" cy="207962"/>
          </a:xfrm>
          <a:prstGeom prst="rect">
            <a:avLst/>
          </a:prstGeom>
          <a:noFill/>
          <a:ln w="9525">
            <a:noFill/>
            <a:miter lim="800000"/>
            <a:headEnd/>
            <a:tailEnd/>
          </a:ln>
          <a:effectLst/>
        </p:spPr>
        <p:txBody>
          <a:bodyPr>
            <a:prstTxWarp prst="textNoShape">
              <a:avLst/>
            </a:prstTxWarp>
          </a:bodyPr>
          <a:lstStyle/>
          <a:p>
            <a:pPr marL="609600" indent="-609600" algn="ctr">
              <a:defRPr/>
            </a:pPr>
            <a:r>
              <a:rPr lang="fr-FR" sz="1200" dirty="0" smtClean="0">
                <a:solidFill>
                  <a:srgbClr val="FFFFFF"/>
                </a:solidFill>
                <a:latin typeface="Trebuchet MS"/>
                <a:cs typeface="Trebuchet MS"/>
              </a:rPr>
              <a:t>Andreas Hoecker   —   </a:t>
            </a:r>
            <a:r>
              <a:rPr lang="en-US" sz="1200" dirty="0" smtClean="0">
                <a:solidFill>
                  <a:srgbClr val="FFFFFF"/>
                </a:solidFill>
                <a:latin typeface="Trebuchet MS"/>
                <a:cs typeface="Trebuchet MS"/>
              </a:rPr>
              <a:t>The Higgs Boson and Beyond</a:t>
            </a:r>
          </a:p>
        </p:txBody>
      </p:sp>
    </p:spTree>
  </p:cSld>
  <p:clrMap bg1="lt1" tx1="dk1" bg2="lt2" tx2="dk2" accent1="accent1" accent2="accent2" accent3="accent3" accent4="accent4" accent5="accent5" accent6="accent6" hlink="hlink" folHlink="folHlink"/>
  <p:sldLayoutIdLst>
    <p:sldLayoutId id="2147485993"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df"/><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wmf"/><Relationship Id="rId7" Type="http://schemas.openxmlformats.org/officeDocument/2006/relationships/oleObject" Target="../embeddings/oleObject28.bin"/><Relationship Id="rId8" Type="http://schemas.openxmlformats.org/officeDocument/2006/relationships/image" Target="../media/image36.png"/><Relationship Id="rId1" Type="http://schemas.openxmlformats.org/officeDocument/2006/relationships/vmlDrawing" Target="../drawings/vmlDrawing5.vml"/><Relationship Id="rId2"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jpeg"/><Relationship Id="rId1" Type="http://schemas.openxmlformats.org/officeDocument/2006/relationships/slideLayout" Target="../slideLayouts/slideLayout4.xml"/><Relationship Id="rId2" Type="http://schemas.openxmlformats.org/officeDocument/2006/relationships/image" Target="../media/image37.pd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0.jpeg"/><Relationship Id="rId3" Type="http://schemas.openxmlformats.org/officeDocument/2006/relationships/image" Target="../media/image41.wmf"/></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45.png"/><Relationship Id="rId1" Type="http://schemas.openxmlformats.org/officeDocument/2006/relationships/slideLayout" Target="../slideLayouts/slideLayout16.xml"/><Relationship Id="rId2" Type="http://schemas.openxmlformats.org/officeDocument/2006/relationships/image" Target="../media/image4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jpeg"/><Relationship Id="rId1" Type="http://schemas.openxmlformats.org/officeDocument/2006/relationships/slideLayout" Target="../slideLayouts/slideLayout15.xml"/><Relationship Id="rId2"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 Id="rId3" Type="http://schemas.openxmlformats.org/officeDocument/2006/relationships/image" Target="../media/image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df"/><Relationship Id="rId5" Type="http://schemas.openxmlformats.org/officeDocument/2006/relationships/image" Target="../media/image58.png"/><Relationship Id="rId1" Type="http://schemas.openxmlformats.org/officeDocument/2006/relationships/slideLayout" Target="../slideLayouts/slideLayout5.xml"/><Relationship Id="rId2" Type="http://schemas.openxmlformats.org/officeDocument/2006/relationships/image" Target="../media/image55.pd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df"/><Relationship Id="rId5" Type="http://schemas.openxmlformats.org/officeDocument/2006/relationships/image" Target="../media/image63.png"/><Relationship Id="rId1" Type="http://schemas.openxmlformats.org/officeDocument/2006/relationships/slideLayout" Target="../slideLayouts/slideLayout5.xml"/><Relationship Id="rId2" Type="http://schemas.openxmlformats.org/officeDocument/2006/relationships/image" Target="../media/image60.pdf"/></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df"/><Relationship Id="rId5" Type="http://schemas.openxmlformats.org/officeDocument/2006/relationships/image" Target="../media/image67.png"/><Relationship Id="rId1" Type="http://schemas.openxmlformats.org/officeDocument/2006/relationships/slideLayout" Target="../slideLayouts/slideLayout5.xml"/><Relationship Id="rId2" Type="http://schemas.openxmlformats.org/officeDocument/2006/relationships/image" Target="../media/image64.pdf"/></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df"/><Relationship Id="rId5" Type="http://schemas.openxmlformats.org/officeDocument/2006/relationships/image" Target="../media/image71.png"/><Relationship Id="rId1" Type="http://schemas.openxmlformats.org/officeDocument/2006/relationships/slideLayout" Target="../slideLayouts/slideLayout5.xml"/><Relationship Id="rId2" Type="http://schemas.openxmlformats.org/officeDocument/2006/relationships/image" Target="../media/image68.pdf"/></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4" Type="http://schemas.openxmlformats.org/officeDocument/2006/relationships/image" Target="../media/image70.pdf"/><Relationship Id="rId5" Type="http://schemas.openxmlformats.org/officeDocument/2006/relationships/image" Target="../media/image71.png"/><Relationship Id="rId1" Type="http://schemas.openxmlformats.org/officeDocument/2006/relationships/slideLayout" Target="../slideLayouts/slideLayout5.xml"/><Relationship Id="rId2" Type="http://schemas.openxmlformats.org/officeDocument/2006/relationships/image" Target="../media/image68.pd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2.png"/><Relationship Id="rId3" Type="http://schemas.openxmlformats.org/officeDocument/2006/relationships/image" Target="../media/image7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df"/><Relationship Id="rId5" Type="http://schemas.openxmlformats.org/officeDocument/2006/relationships/image" Target="../media/image77.png"/><Relationship Id="rId1" Type="http://schemas.openxmlformats.org/officeDocument/2006/relationships/slideLayout" Target="../slideLayouts/slideLayout5.xml"/><Relationship Id="rId2" Type="http://schemas.openxmlformats.org/officeDocument/2006/relationships/image" Target="../media/image74.pdf"/></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df"/><Relationship Id="rId5" Type="http://schemas.openxmlformats.org/officeDocument/2006/relationships/image" Target="../media/image81.png"/><Relationship Id="rId1" Type="http://schemas.openxmlformats.org/officeDocument/2006/relationships/slideLayout" Target="../slideLayouts/slideLayout5.xml"/><Relationship Id="rId2" Type="http://schemas.openxmlformats.org/officeDocument/2006/relationships/image" Target="../media/image78.pd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2.jpeg"/></Relationships>
</file>

<file path=ppt/slides/_rels/slide34.xml.rels><?xml version="1.0" encoding="UTF-8" standalone="yes"?>
<Relationships xmlns="http://schemas.openxmlformats.org/package/2006/relationships"><Relationship Id="rId3" Type="http://schemas.openxmlformats.org/officeDocument/2006/relationships/image" Target="../media/image35.wmf"/><Relationship Id="rId4" Type="http://schemas.openxmlformats.org/officeDocument/2006/relationships/image" Target="../media/image83.pdf"/><Relationship Id="rId5" Type="http://schemas.openxmlformats.org/officeDocument/2006/relationships/image" Target="../media/image84.png"/><Relationship Id="rId1" Type="http://schemas.openxmlformats.org/officeDocument/2006/relationships/slideLayout" Target="../slideLayouts/slideLayout5.xml"/><Relationship Id="rId2" Type="http://schemas.openxmlformats.org/officeDocument/2006/relationships/image" Target="../media/image3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pdf"/><Relationship Id="rId3" Type="http://schemas.openxmlformats.org/officeDocument/2006/relationships/image" Target="../media/image3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5.pdf"/><Relationship Id="rId3"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image" Target="../media/image87.pd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0.pdf"/><Relationship Id="rId3" Type="http://schemas.openxmlformats.org/officeDocument/2006/relationships/image" Target="../media/image9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2.pdf"/><Relationship Id="rId3" Type="http://schemas.openxmlformats.org/officeDocument/2006/relationships/image" Target="../media/image9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4.pdf"/><Relationship Id="rId3" Type="http://schemas.openxmlformats.org/officeDocument/2006/relationships/image" Target="../media/image9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96.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9.bin"/><Relationship Id="rId4" Type="http://schemas.openxmlformats.org/officeDocument/2006/relationships/oleObject" Target="../embeddings/oleObject30.bin"/><Relationship Id="rId5" Type="http://schemas.openxmlformats.org/officeDocument/2006/relationships/oleObject" Target="../embeddings/oleObject31.bin"/><Relationship Id="rId6" Type="http://schemas.openxmlformats.org/officeDocument/2006/relationships/oleObject" Target="../embeddings/oleObject32.bin"/><Relationship Id="rId7" Type="http://schemas.openxmlformats.org/officeDocument/2006/relationships/oleObject" Target="../embeddings/oleObject33.bin"/><Relationship Id="rId8" Type="http://schemas.openxmlformats.org/officeDocument/2006/relationships/oleObject" Target="../embeddings/oleObject34.bin"/><Relationship Id="rId1" Type="http://schemas.openxmlformats.org/officeDocument/2006/relationships/vmlDrawing" Target="../drawings/vmlDrawing6.vml"/><Relationship Id="rId2"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5.bin"/><Relationship Id="rId4" Type="http://schemas.openxmlformats.org/officeDocument/2006/relationships/oleObject" Target="../embeddings/oleObject36.bin"/><Relationship Id="rId1" Type="http://schemas.openxmlformats.org/officeDocument/2006/relationships/vmlDrawing" Target="../drawings/vmlDrawing7.vml"/><Relationship Id="rId2"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103.png"/><Relationship Id="rId5" Type="http://schemas.openxmlformats.org/officeDocument/2006/relationships/oleObject" Target="../embeddings/oleObject37.bin"/><Relationship Id="rId1" Type="http://schemas.openxmlformats.org/officeDocument/2006/relationships/vmlDrawing" Target="../drawings/vmlDrawing8.vml"/><Relationship Id="rId2"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image" Target="../media/image103.png"/><Relationship Id="rId5" Type="http://schemas.openxmlformats.org/officeDocument/2006/relationships/oleObject" Target="../embeddings/oleObject38.bin"/><Relationship Id="rId1" Type="http://schemas.openxmlformats.org/officeDocument/2006/relationships/vmlDrawing" Target="../drawings/vmlDrawing9.vml"/><Relationship Id="rId2"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2.png"/><Relationship Id="rId3" Type="http://schemas.openxmlformats.org/officeDocument/2006/relationships/image" Target="../media/image104.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5.png"/><Relationship Id="rId3" Type="http://schemas.openxmlformats.org/officeDocument/2006/relationships/image" Target="../media/image106.png"/></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df"/><Relationship Id="rId5" Type="http://schemas.openxmlformats.org/officeDocument/2006/relationships/image" Target="../media/image110.png"/><Relationship Id="rId1" Type="http://schemas.openxmlformats.org/officeDocument/2006/relationships/slideLayout" Target="../slideLayouts/slideLayout8.xml"/><Relationship Id="rId2" Type="http://schemas.openxmlformats.org/officeDocument/2006/relationships/image" Target="../media/image107.pdf"/></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df"/><Relationship Id="rId5" Type="http://schemas.openxmlformats.org/officeDocument/2006/relationships/image" Target="../media/image110.png"/><Relationship Id="rId6" Type="http://schemas.openxmlformats.org/officeDocument/2006/relationships/image" Target="../media/image111.png"/><Relationship Id="rId7" Type="http://schemas.openxmlformats.org/officeDocument/2006/relationships/image" Target="../media/image112.png"/><Relationship Id="rId8" Type="http://schemas.openxmlformats.org/officeDocument/2006/relationships/image" Target="../media/image113.png"/><Relationship Id="rId1" Type="http://schemas.openxmlformats.org/officeDocument/2006/relationships/slideLayout" Target="../slideLayouts/slideLayout8.xml"/><Relationship Id="rId2" Type="http://schemas.openxmlformats.org/officeDocument/2006/relationships/image" Target="../media/image107.pd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5.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5.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5.png"/><Relationship Id="rId5" Type="http://schemas.openxmlformats.org/officeDocument/2006/relationships/image" Target="../media/image96.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5.png"/><Relationship Id="rId5" Type="http://schemas.openxmlformats.org/officeDocument/2006/relationships/image" Target="../media/image96.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6.xml.rels><?xml version="1.0" encoding="UTF-8" standalone="yes"?>
<Relationships xmlns="http://schemas.openxmlformats.org/package/2006/relationships"><Relationship Id="rId11" Type="http://schemas.openxmlformats.org/officeDocument/2006/relationships/oleObject" Target="../embeddings/oleObject9.bin"/><Relationship Id="rId12" Type="http://schemas.openxmlformats.org/officeDocument/2006/relationships/oleObject" Target="../embeddings/oleObject10.bin"/><Relationship Id="rId1" Type="http://schemas.openxmlformats.org/officeDocument/2006/relationships/vmlDrawing" Target="../drawings/vmlDrawing1.vml"/><Relationship Id="rId2" Type="http://schemas.openxmlformats.org/officeDocument/2006/relationships/slideLayout" Target="../slideLayouts/slideLayout4.xml"/><Relationship Id="rId3" Type="http://schemas.openxmlformats.org/officeDocument/2006/relationships/oleObject" Target="../embeddings/oleObject1.bin"/><Relationship Id="rId4" Type="http://schemas.openxmlformats.org/officeDocument/2006/relationships/oleObject" Target="../embeddings/oleObject2.bin"/><Relationship Id="rId5" Type="http://schemas.openxmlformats.org/officeDocument/2006/relationships/oleObject" Target="../embeddings/oleObject3.bin"/><Relationship Id="rId6" Type="http://schemas.openxmlformats.org/officeDocument/2006/relationships/oleObject" Target="../embeddings/oleObject4.bin"/><Relationship Id="rId7" Type="http://schemas.openxmlformats.org/officeDocument/2006/relationships/oleObject" Target="../embeddings/oleObject5.bin"/><Relationship Id="rId8" Type="http://schemas.openxmlformats.org/officeDocument/2006/relationships/oleObject" Target="../embeddings/oleObject6.bin"/><Relationship Id="rId9" Type="http://schemas.openxmlformats.org/officeDocument/2006/relationships/oleObject" Target="../embeddings/oleObject7.bin"/><Relationship Id="rId10" Type="http://schemas.openxmlformats.org/officeDocument/2006/relationships/oleObject" Target="../embeddings/oleObject8.bin"/></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5.png"/><Relationship Id="rId5" Type="http://schemas.openxmlformats.org/officeDocument/2006/relationships/image" Target="../media/image96.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16.png"/><Relationship Id="rId1" Type="http://schemas.openxmlformats.org/officeDocument/2006/relationships/slideLayout" Target="../slideLayouts/slideLayout11.xml"/><Relationship Id="rId2" Type="http://schemas.openxmlformats.org/officeDocument/2006/relationships/image" Target="../media/image11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17.png"/></Relationships>
</file>

<file path=ppt/slides/_rels/slide66.xml.rels><?xml version="1.0" encoding="UTF-8" standalone="yes"?>
<Relationships xmlns="http://schemas.openxmlformats.org/package/2006/relationships"><Relationship Id="rId3" Type="http://schemas.openxmlformats.org/officeDocument/2006/relationships/image" Target="../media/image122.png"/><Relationship Id="rId4" Type="http://schemas.openxmlformats.org/officeDocument/2006/relationships/image" Target="../media/image123.jpeg"/><Relationship Id="rId5" Type="http://schemas.openxmlformats.org/officeDocument/2006/relationships/oleObject" Target="../embeddings/oleObject39.bin"/><Relationship Id="rId6" Type="http://schemas.openxmlformats.org/officeDocument/2006/relationships/oleObject" Target="../embeddings/oleObject40.bin"/><Relationship Id="rId7" Type="http://schemas.openxmlformats.org/officeDocument/2006/relationships/oleObject" Target="../embeddings/oleObject41.bin"/><Relationship Id="rId8" Type="http://schemas.openxmlformats.org/officeDocument/2006/relationships/oleObject" Target="../embeddings/oleObject42.bin"/><Relationship Id="rId9" Type="http://schemas.openxmlformats.org/officeDocument/2006/relationships/oleObject" Target="../embeddings/oleObject43.bin"/><Relationship Id="rId1" Type="http://schemas.openxmlformats.org/officeDocument/2006/relationships/vmlDrawing" Target="../drawings/vmlDrawing10.vml"/><Relationship Id="rId2"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24.jpeg"/><Relationship Id="rId4" Type="http://schemas.openxmlformats.org/officeDocument/2006/relationships/image" Target="../media/image125.pdf"/><Relationship Id="rId5" Type="http://schemas.openxmlformats.org/officeDocument/2006/relationships/image" Target="../media/image126.png"/><Relationship Id="rId6" Type="http://schemas.openxmlformats.org/officeDocument/2006/relationships/image" Target="../media/image127.png"/><Relationship Id="rId1" Type="http://schemas.openxmlformats.org/officeDocument/2006/relationships/slideLayout" Target="../slideLayouts/slideLayout6.xml"/><Relationship Id="rId2" Type="http://schemas.openxmlformats.org/officeDocument/2006/relationships/image" Target="../media/image123.jpeg"/></Relationships>
</file>

<file path=ppt/slides/_rels/slide68.xml.rels><?xml version="1.0" encoding="UTF-8" standalone="yes"?>
<Relationships xmlns="http://schemas.openxmlformats.org/package/2006/relationships"><Relationship Id="rId3" Type="http://schemas.openxmlformats.org/officeDocument/2006/relationships/image" Target="../media/image128.png"/><Relationship Id="rId4" Type="http://schemas.openxmlformats.org/officeDocument/2006/relationships/image" Target="../media/image129.png"/><Relationship Id="rId1" Type="http://schemas.openxmlformats.org/officeDocument/2006/relationships/slideLayout" Target="../slideLayouts/slideLayout6.xml"/><Relationship Id="rId2" Type="http://schemas.openxmlformats.org/officeDocument/2006/relationships/image" Target="../media/image12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0.png"/></Relationships>
</file>

<file path=ppt/slides/_rels/slide7.xml.rels><?xml version="1.0" encoding="UTF-8" standalone="yes"?>
<Relationships xmlns="http://schemas.openxmlformats.org/package/2006/relationships"><Relationship Id="rId1" Type="http://schemas.openxmlformats.org/officeDocument/2006/relationships/vmlDrawing" Target="../drawings/vmlDrawing2.vml"/><Relationship Id="rId2" Type="http://schemas.openxmlformats.org/officeDocument/2006/relationships/slideLayout" Target="../slideLayouts/slideLayout4.xml"/><Relationship Id="rId3" Type="http://schemas.openxmlformats.org/officeDocument/2006/relationships/oleObject" Target="../embeddings/oleObject11.bin"/></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1.png"/></Relationships>
</file>

<file path=ppt/slides/_rels/slide71.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png"/><Relationship Id="rId1" Type="http://schemas.openxmlformats.org/officeDocument/2006/relationships/slideLayout" Target="../slideLayouts/slideLayout13.xml"/><Relationship Id="rId2" Type="http://schemas.openxmlformats.org/officeDocument/2006/relationships/image" Target="../media/image132.pdf"/></Relationships>
</file>

<file path=ppt/slides/_rels/slide72.xml.rels><?xml version="1.0" encoding="UTF-8" standalone="yes"?>
<Relationships xmlns="http://schemas.openxmlformats.org/package/2006/relationships"><Relationship Id="rId3" Type="http://schemas.openxmlformats.org/officeDocument/2006/relationships/image" Target="../media/image135.png"/><Relationship Id="rId4" Type="http://schemas.openxmlformats.org/officeDocument/2006/relationships/image" Target="../media/image136.png"/><Relationship Id="rId5" Type="http://schemas.openxmlformats.org/officeDocument/2006/relationships/image" Target="../media/image137.png"/><Relationship Id="rId6" Type="http://schemas.openxmlformats.org/officeDocument/2006/relationships/image" Target="../media/image138.png"/><Relationship Id="rId7" Type="http://schemas.openxmlformats.org/officeDocument/2006/relationships/image" Target="../media/image139.png"/><Relationship Id="rId1" Type="http://schemas.openxmlformats.org/officeDocument/2006/relationships/slideLayout" Target="../slideLayouts/slideLayout17.xml"/><Relationship Id="rId2" Type="http://schemas.openxmlformats.org/officeDocument/2006/relationships/notesSlide" Target="../notesSlides/notesSlide1.xml"/></Relationships>
</file>

<file path=ppt/slides/_rels/slide73.xml.rels><?xml version="1.0" encoding="UTF-8" standalone="yes"?>
<Relationships xmlns="http://schemas.openxmlformats.org/package/2006/relationships"><Relationship Id="rId3" Type="http://schemas.openxmlformats.org/officeDocument/2006/relationships/image" Target="../media/image135.png"/><Relationship Id="rId4" Type="http://schemas.openxmlformats.org/officeDocument/2006/relationships/image" Target="../media/image136.png"/><Relationship Id="rId5" Type="http://schemas.openxmlformats.org/officeDocument/2006/relationships/image" Target="../media/image137.png"/><Relationship Id="rId6" Type="http://schemas.openxmlformats.org/officeDocument/2006/relationships/image" Target="../media/image138.png"/><Relationship Id="rId7" Type="http://schemas.openxmlformats.org/officeDocument/2006/relationships/image" Target="../media/image139.png"/><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74.xml.rels><?xml version="1.0" encoding="UTF-8" standalone="yes"?>
<Relationships xmlns="http://schemas.openxmlformats.org/package/2006/relationships"><Relationship Id="rId3" Type="http://schemas.openxmlformats.org/officeDocument/2006/relationships/image" Target="../media/image135.png"/><Relationship Id="rId4"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0.png"/><Relationship Id="rId3" Type="http://schemas.openxmlformats.org/officeDocument/2006/relationships/image" Target="../media/image141.png"/></Relationships>
</file>

<file path=ppt/slides/_rels/slide77.xml.rels><?xml version="1.0" encoding="UTF-8" standalone="yes"?>
<Relationships xmlns="http://schemas.openxmlformats.org/package/2006/relationships"><Relationship Id="rId3" Type="http://schemas.openxmlformats.org/officeDocument/2006/relationships/image" Target="../media/image135.png"/><Relationship Id="rId4" Type="http://schemas.openxmlformats.org/officeDocument/2006/relationships/image" Target="../media/image136.png"/><Relationship Id="rId5" Type="http://schemas.openxmlformats.org/officeDocument/2006/relationships/image" Target="../media/image137.png"/><Relationship Id="rId6" Type="http://schemas.openxmlformats.org/officeDocument/2006/relationships/image" Target="../media/image138.png"/><Relationship Id="rId7" Type="http://schemas.openxmlformats.org/officeDocument/2006/relationships/image" Target="../media/image139.png"/><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oleObject" Target="../embeddings/oleObject12.bin"/><Relationship Id="rId5" Type="http://schemas.openxmlformats.org/officeDocument/2006/relationships/oleObject" Target="../embeddings/oleObject13.bin"/><Relationship Id="rId6" Type="http://schemas.openxmlformats.org/officeDocument/2006/relationships/oleObject" Target="../embeddings/oleObject14.bin"/><Relationship Id="rId7" Type="http://schemas.openxmlformats.org/officeDocument/2006/relationships/oleObject" Target="../embeddings/oleObject15.bin"/><Relationship Id="rId8" Type="http://schemas.openxmlformats.org/officeDocument/2006/relationships/oleObject" Target="../embeddings/oleObject16.bin"/><Relationship Id="rId9" Type="http://schemas.openxmlformats.org/officeDocument/2006/relationships/oleObject" Target="../embeddings/oleObject17.bin"/><Relationship Id="rId10" Type="http://schemas.openxmlformats.org/officeDocument/2006/relationships/oleObject" Target="../embeddings/oleObject18.bin"/><Relationship Id="rId11" Type="http://schemas.openxmlformats.org/officeDocument/2006/relationships/oleObject" Target="../embeddings/oleObject19.bin"/><Relationship Id="rId1" Type="http://schemas.openxmlformats.org/officeDocument/2006/relationships/vmlDrawing" Target="../drawings/vmlDrawing3.vml"/><Relationship Id="rId2"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oleObject" Target="../embeddings/oleObject20.bin"/><Relationship Id="rId5" Type="http://schemas.openxmlformats.org/officeDocument/2006/relationships/oleObject" Target="../embeddings/oleObject21.bin"/><Relationship Id="rId6" Type="http://schemas.openxmlformats.org/officeDocument/2006/relationships/oleObject" Target="../embeddings/oleObject22.bin"/><Relationship Id="rId7" Type="http://schemas.openxmlformats.org/officeDocument/2006/relationships/oleObject" Target="../embeddings/oleObject23.bin"/><Relationship Id="rId8" Type="http://schemas.openxmlformats.org/officeDocument/2006/relationships/oleObject" Target="../embeddings/oleObject24.bin"/><Relationship Id="rId9" Type="http://schemas.openxmlformats.org/officeDocument/2006/relationships/oleObject" Target="../embeddings/oleObject25.bin"/><Relationship Id="rId10" Type="http://schemas.openxmlformats.org/officeDocument/2006/relationships/oleObject" Target="../embeddings/oleObject26.bin"/><Relationship Id="rId11" Type="http://schemas.openxmlformats.org/officeDocument/2006/relationships/oleObject" Target="../embeddings/oleObject27.bin"/><Relationship Id="rId1" Type="http://schemas.openxmlformats.org/officeDocument/2006/relationships/vmlDrawing" Target="../drawings/vmlDrawing4.vml"/><Relationship Id="rId2"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1905000" y="1937286"/>
            <a:ext cx="7239000" cy="1344217"/>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 name="Rectangle 4"/>
          <p:cNvSpPr/>
          <p:nvPr/>
        </p:nvSpPr>
        <p:spPr>
          <a:xfrm>
            <a:off x="6172200" y="3810001"/>
            <a:ext cx="2971800" cy="99060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Text Box 5"/>
          <p:cNvSpPr txBox="1">
            <a:spLocks noChangeArrowheads="1"/>
          </p:cNvSpPr>
          <p:nvPr/>
        </p:nvSpPr>
        <p:spPr bwMode="auto">
          <a:xfrm>
            <a:off x="1905000" y="2024732"/>
            <a:ext cx="7086600" cy="1061829"/>
          </a:xfrm>
          <a:prstGeom prst="rect">
            <a:avLst/>
          </a:prstGeom>
          <a:noFill/>
          <a:ln w="9525">
            <a:noFill/>
            <a:miter lim="800000"/>
            <a:headEnd/>
            <a:tailEnd/>
          </a:ln>
          <a:effectLst/>
        </p:spPr>
        <p:txBody>
          <a:bodyPr wrap="square">
            <a:prstTxWarp prst="textNoShape">
              <a:avLst/>
            </a:prstTxWarp>
            <a:spAutoFit/>
          </a:bodyPr>
          <a:lstStyle/>
          <a:p>
            <a:pPr algn="r"/>
            <a:r>
              <a:rPr lang="en-US" sz="4000" b="1" dirty="0" smtClean="0">
                <a:solidFill>
                  <a:srgbClr val="262626"/>
                </a:solidFill>
                <a:effectLst>
                  <a:outerShdw blurRad="38100" dist="38100" dir="2700000" algn="tl">
                    <a:srgbClr val="DDDDDD"/>
                  </a:outerShdw>
                </a:effectLst>
                <a:latin typeface="Trebuchet MS"/>
                <a:ea typeface="Calibri" charset="0"/>
                <a:cs typeface="Trebuchet MS"/>
              </a:rPr>
              <a:t>The Higgs Boson and Beyond</a:t>
            </a:r>
          </a:p>
          <a:p>
            <a:pPr algn="r">
              <a:spcBef>
                <a:spcPts val="600"/>
              </a:spcBef>
            </a:pPr>
            <a:r>
              <a:rPr lang="en-US" sz="1800" b="1" dirty="0" smtClean="0">
                <a:solidFill>
                  <a:srgbClr val="262626"/>
                </a:solidFill>
                <a:latin typeface="Trebuchet MS"/>
                <a:ea typeface="Calibri" charset="0"/>
                <a:cs typeface="Trebuchet MS"/>
              </a:rPr>
              <a:t>Particle physics today and what it could be in 50 years</a:t>
            </a:r>
            <a:endParaRPr lang="en-GB" sz="1800" b="1" dirty="0">
              <a:solidFill>
                <a:srgbClr val="262626"/>
              </a:solidFill>
              <a:latin typeface="Trebuchet MS"/>
              <a:ea typeface="Calibri" charset="0"/>
              <a:cs typeface="Trebuchet MS"/>
            </a:endParaRPr>
          </a:p>
        </p:txBody>
      </p:sp>
      <p:sp>
        <p:nvSpPr>
          <p:cNvPr id="8" name="Rectangle 3"/>
          <p:cNvSpPr>
            <a:spLocks noChangeArrowheads="1"/>
          </p:cNvSpPr>
          <p:nvPr/>
        </p:nvSpPr>
        <p:spPr bwMode="auto">
          <a:xfrm>
            <a:off x="5410200" y="3910706"/>
            <a:ext cx="3581400" cy="784830"/>
          </a:xfrm>
          <a:prstGeom prst="rect">
            <a:avLst/>
          </a:prstGeom>
          <a:noFill/>
          <a:ln w="9525">
            <a:noFill/>
            <a:miter lim="800000"/>
            <a:headEnd/>
            <a:tailEnd/>
          </a:ln>
        </p:spPr>
        <p:txBody>
          <a:bodyPr wrap="square">
            <a:prstTxWarp prst="textNoShape">
              <a:avLst/>
            </a:prstTxWarp>
            <a:spAutoFit/>
          </a:bodyPr>
          <a:lstStyle/>
          <a:p>
            <a:pPr algn="r"/>
            <a:r>
              <a:rPr lang="en-GB" sz="1800" dirty="0" smtClean="0">
                <a:solidFill>
                  <a:srgbClr val="000000"/>
                </a:solidFill>
                <a:latin typeface="Trebuchet MS"/>
                <a:ea typeface="Arial" charset="0"/>
                <a:cs typeface="Trebuchet MS"/>
              </a:rPr>
              <a:t>Andreas Hoecker (CERN)</a:t>
            </a:r>
          </a:p>
          <a:p>
            <a:pPr algn="r"/>
            <a:endParaRPr lang="en-GB" sz="600" dirty="0" smtClean="0">
              <a:solidFill>
                <a:srgbClr val="000000"/>
              </a:solidFill>
              <a:latin typeface="Trebuchet MS"/>
              <a:ea typeface="Arial" charset="0"/>
              <a:cs typeface="Trebuchet MS"/>
            </a:endParaRPr>
          </a:p>
          <a:p>
            <a:pPr algn="r">
              <a:lnSpc>
                <a:spcPct val="120000"/>
              </a:lnSpc>
            </a:pPr>
            <a:r>
              <a:rPr lang="en-US" sz="1800" dirty="0" smtClean="0">
                <a:solidFill>
                  <a:srgbClr val="000000"/>
                </a:solidFill>
                <a:latin typeface="Trebuchet MS"/>
                <a:ea typeface="Arial" charset="0"/>
                <a:cs typeface="Trebuchet MS"/>
              </a:rPr>
              <a:t>, 24 Aug 2012</a:t>
            </a:r>
            <a:endParaRPr lang="en-GB" sz="1800" dirty="0">
              <a:solidFill>
                <a:srgbClr val="000000"/>
              </a:solidFill>
              <a:latin typeface="Trebuchet MS"/>
              <a:ea typeface="Arial" charset="0"/>
              <a:cs typeface="Trebuchet MS"/>
            </a:endParaRPr>
          </a:p>
        </p:txBody>
      </p:sp>
      <p:pic>
        <p:nvPicPr>
          <p:cNvPr id="12" name="Picture 11"/>
          <p:cNvPicPr>
            <a:picLocks noChangeAspect="1"/>
          </p:cNvPicPr>
          <p:nvPr/>
        </p:nvPicPr>
        <p:blipFill>
          <a:blip r:embed="rId2"/>
          <a:stretch>
            <a:fillRect/>
          </a:stretch>
        </p:blipFill>
        <p:spPr>
          <a:xfrm>
            <a:off x="6406092" y="4383619"/>
            <a:ext cx="1121862" cy="286698"/>
          </a:xfrm>
          <a:prstGeom prst="rect">
            <a:avLst/>
          </a:prstGeom>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Englert-Brout-Higgs-Guralnik-Hagen-Kibble</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195" name="Rectangle 194"/>
          <p:cNvSpPr/>
          <p:nvPr/>
        </p:nvSpPr>
        <p:spPr>
          <a:xfrm>
            <a:off x="4116918" y="1448427"/>
            <a:ext cx="5027082" cy="495300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19" name="Rectangle 218"/>
          <p:cNvSpPr/>
          <p:nvPr/>
        </p:nvSpPr>
        <p:spPr>
          <a:xfrm>
            <a:off x="4116917" y="1447800"/>
            <a:ext cx="5019881" cy="4953000"/>
          </a:xfrm>
          <a:prstGeom prst="rect">
            <a:avLst/>
          </a:prstGeom>
          <a:solidFill>
            <a:srgbClr val="9FD1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nvGrpSpPr>
          <p:cNvPr id="2" name="Group 98"/>
          <p:cNvGrpSpPr/>
          <p:nvPr/>
        </p:nvGrpSpPr>
        <p:grpSpPr>
          <a:xfrm>
            <a:off x="4116917" y="2221468"/>
            <a:ext cx="5019882" cy="4169090"/>
            <a:chOff x="4116917" y="2221468"/>
            <a:chExt cx="5019882" cy="4169090"/>
          </a:xfrm>
        </p:grpSpPr>
        <p:sp>
          <p:nvSpPr>
            <p:cNvPr id="68" name="TextBox 67"/>
            <p:cNvSpPr txBox="1"/>
            <p:nvPr/>
          </p:nvSpPr>
          <p:spPr>
            <a:xfrm>
              <a:off x="4267200" y="5562600"/>
              <a:ext cx="1197764" cy="369332"/>
            </a:xfrm>
            <a:prstGeom prst="rect">
              <a:avLst/>
            </a:prstGeom>
            <a:noFill/>
          </p:spPr>
          <p:txBody>
            <a:bodyPr wrap="none" rtlCol="0">
              <a:spAutoFit/>
            </a:bodyPr>
            <a:lstStyle/>
            <a:p>
              <a:r>
                <a:rPr lang="en-GB" sz="1800" dirty="0" smtClean="0">
                  <a:solidFill>
                    <a:prstClr val="black"/>
                  </a:solidFill>
                  <a:latin typeface="Trebuchet MS"/>
                  <a:cs typeface="Trebuchet MS"/>
                </a:rPr>
                <a:t>Top quark</a:t>
              </a:r>
              <a:endParaRPr lang="en-GB" sz="1800" dirty="0">
                <a:solidFill>
                  <a:prstClr val="black"/>
                </a:solidFill>
                <a:latin typeface="Trebuchet MS"/>
                <a:cs typeface="Trebuchet MS"/>
              </a:endParaRPr>
            </a:p>
          </p:txBody>
        </p:sp>
        <p:grpSp>
          <p:nvGrpSpPr>
            <p:cNvPr id="3" name="Group 20"/>
            <p:cNvGrpSpPr/>
            <p:nvPr/>
          </p:nvGrpSpPr>
          <p:grpSpPr>
            <a:xfrm>
              <a:off x="5776798" y="2874964"/>
              <a:ext cx="2921081" cy="148741"/>
              <a:chOff x="822326" y="2286000"/>
              <a:chExt cx="4130674" cy="173037"/>
            </a:xfrm>
          </p:grpSpPr>
          <p:sp>
            <p:nvSpPr>
              <p:cNvPr id="22" name="Freeform 21"/>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3"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grpSp>
        <p:sp>
          <p:nvSpPr>
            <p:cNvPr id="29" name="TextBox 28"/>
            <p:cNvSpPr txBox="1"/>
            <p:nvPr/>
          </p:nvSpPr>
          <p:spPr>
            <a:xfrm>
              <a:off x="4267200" y="2221468"/>
              <a:ext cx="941283" cy="369332"/>
            </a:xfrm>
            <a:prstGeom prst="rect">
              <a:avLst/>
            </a:prstGeom>
            <a:noFill/>
          </p:spPr>
          <p:txBody>
            <a:bodyPr wrap="none" rtlCol="0">
              <a:spAutoFit/>
            </a:bodyPr>
            <a:lstStyle/>
            <a:p>
              <a:r>
                <a:rPr lang="en-GB" sz="1800" dirty="0" smtClean="0">
                  <a:solidFill>
                    <a:prstClr val="black"/>
                  </a:solidFill>
                  <a:latin typeface="Trebuchet MS"/>
                  <a:cs typeface="Trebuchet MS"/>
                </a:rPr>
                <a:t>Gravity</a:t>
              </a:r>
              <a:endParaRPr lang="en-GB" sz="1800" dirty="0">
                <a:solidFill>
                  <a:prstClr val="black"/>
                </a:solidFill>
                <a:latin typeface="Trebuchet MS"/>
                <a:cs typeface="Trebuchet MS"/>
              </a:endParaRPr>
            </a:p>
          </p:txBody>
        </p:sp>
        <p:sp>
          <p:nvSpPr>
            <p:cNvPr id="32" name="TextBox 31"/>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cs typeface="Trebuchet MS"/>
                </a:rPr>
                <a:t>H. Murayama</a:t>
              </a:r>
              <a:endParaRPr lang="en-GB" sz="1100" dirty="0">
                <a:solidFill>
                  <a:srgbClr val="7F7F7F"/>
                </a:solidFill>
                <a:latin typeface="Trebuchet MS"/>
                <a:cs typeface="Trebuchet MS"/>
              </a:endParaRPr>
            </a:p>
          </p:txBody>
        </p:sp>
        <p:sp>
          <p:nvSpPr>
            <p:cNvPr id="35" name="TextBox 34"/>
            <p:cNvSpPr txBox="1"/>
            <p:nvPr/>
          </p:nvSpPr>
          <p:spPr>
            <a:xfrm>
              <a:off x="4267200" y="2754868"/>
              <a:ext cx="894070" cy="369332"/>
            </a:xfrm>
            <a:prstGeom prst="rect">
              <a:avLst/>
            </a:prstGeom>
            <a:noFill/>
          </p:spPr>
          <p:txBody>
            <a:bodyPr wrap="none" rtlCol="0">
              <a:spAutoFit/>
            </a:bodyPr>
            <a:lstStyle/>
            <a:p>
              <a:r>
                <a:rPr lang="en-GB" sz="1800" dirty="0" smtClean="0">
                  <a:solidFill>
                    <a:prstClr val="black"/>
                  </a:solidFill>
                  <a:latin typeface="Trebuchet MS"/>
                  <a:cs typeface="Trebuchet MS"/>
                </a:rPr>
                <a:t>Photon</a:t>
              </a:r>
              <a:endParaRPr lang="en-GB" sz="1800" dirty="0">
                <a:solidFill>
                  <a:prstClr val="black"/>
                </a:solidFill>
                <a:latin typeface="Trebuchet MS"/>
                <a:cs typeface="Trebuchet MS"/>
              </a:endParaRPr>
            </a:p>
          </p:txBody>
        </p:sp>
        <p:sp>
          <p:nvSpPr>
            <p:cNvPr id="37" name="TextBox 36"/>
            <p:cNvSpPr txBox="1"/>
            <p:nvPr/>
          </p:nvSpPr>
          <p:spPr>
            <a:xfrm>
              <a:off x="4267200" y="4355068"/>
              <a:ext cx="1174495" cy="369332"/>
            </a:xfrm>
            <a:prstGeom prst="rect">
              <a:avLst/>
            </a:prstGeom>
            <a:noFill/>
          </p:spPr>
          <p:txBody>
            <a:bodyPr wrap="none" rtlCol="0">
              <a:spAutoFit/>
            </a:bodyPr>
            <a:lstStyle/>
            <a:p>
              <a:r>
                <a:rPr lang="en-GB" sz="1800" dirty="0" smtClean="0">
                  <a:solidFill>
                    <a:prstClr val="black"/>
                  </a:solidFill>
                  <a:latin typeface="Trebuchet MS"/>
                  <a:cs typeface="Trebuchet MS"/>
                </a:rPr>
                <a:t>Neutrinos</a:t>
              </a:r>
              <a:endParaRPr lang="en-GB" sz="1800" dirty="0">
                <a:solidFill>
                  <a:prstClr val="black"/>
                </a:solidFill>
                <a:latin typeface="Trebuchet MS"/>
                <a:cs typeface="Trebuchet MS"/>
              </a:endParaRPr>
            </a:p>
          </p:txBody>
        </p:sp>
        <p:cxnSp>
          <p:nvCxnSpPr>
            <p:cNvPr id="40" name="Straight Connector 39"/>
            <p:cNvCxnSpPr/>
            <p:nvPr/>
          </p:nvCxnSpPr>
          <p:spPr>
            <a:xfrm>
              <a:off x="5776302" y="4604244"/>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67200" y="4964668"/>
              <a:ext cx="1141245" cy="369332"/>
            </a:xfrm>
            <a:prstGeom prst="rect">
              <a:avLst/>
            </a:prstGeom>
            <a:noFill/>
          </p:spPr>
          <p:txBody>
            <a:bodyPr wrap="none" rtlCol="0">
              <a:spAutoFit/>
            </a:bodyPr>
            <a:lstStyle/>
            <a:p>
              <a:r>
                <a:rPr lang="en-GB" sz="1800" dirty="0" smtClean="0">
                  <a:solidFill>
                    <a:prstClr val="black"/>
                  </a:solidFill>
                  <a:latin typeface="Trebuchet MS"/>
                  <a:cs typeface="Trebuchet MS"/>
                </a:rPr>
                <a:t>Electrons</a:t>
              </a:r>
              <a:endParaRPr lang="en-GB" sz="1800" dirty="0">
                <a:solidFill>
                  <a:prstClr val="black"/>
                </a:solidFill>
                <a:latin typeface="Trebuchet MS"/>
                <a:cs typeface="Trebuchet MS"/>
              </a:endParaRPr>
            </a:p>
          </p:txBody>
        </p:sp>
        <p:sp>
          <p:nvSpPr>
            <p:cNvPr id="127" name="TextBox 126"/>
            <p:cNvSpPr txBox="1"/>
            <p:nvPr/>
          </p:nvSpPr>
          <p:spPr>
            <a:xfrm>
              <a:off x="4267200" y="3352800"/>
              <a:ext cx="1399805" cy="369332"/>
            </a:xfrm>
            <a:prstGeom prst="rect">
              <a:avLst/>
            </a:prstGeom>
            <a:noFill/>
          </p:spPr>
          <p:txBody>
            <a:bodyPr wrap="none" rtlCol="0">
              <a:spAutoFit/>
            </a:bodyPr>
            <a:lstStyle/>
            <a:p>
              <a:r>
                <a:rPr lang="en-GB" sz="1800" dirty="0" smtClean="0">
                  <a:solidFill>
                    <a:prstClr val="black"/>
                  </a:solidFill>
                  <a:latin typeface="Trebuchet MS"/>
                  <a:cs typeface="Trebuchet MS"/>
                </a:rPr>
                <a:t>Weak boson</a:t>
              </a:r>
              <a:endParaRPr lang="en-GB" sz="1800" dirty="0">
                <a:solidFill>
                  <a:prstClr val="black"/>
                </a:solidFill>
                <a:latin typeface="Trebuchet MS"/>
                <a:cs typeface="Trebuchet MS"/>
              </a:endParaRPr>
            </a:p>
          </p:txBody>
        </p:sp>
        <p:grpSp>
          <p:nvGrpSpPr>
            <p:cNvPr id="4" name="Group 165"/>
            <p:cNvGrpSpPr/>
            <p:nvPr/>
          </p:nvGrpSpPr>
          <p:grpSpPr>
            <a:xfrm>
              <a:off x="5776798" y="2386343"/>
              <a:ext cx="2921081" cy="148741"/>
              <a:chOff x="822326" y="2286000"/>
              <a:chExt cx="4130674" cy="173037"/>
            </a:xfrm>
          </p:grpSpPr>
          <p:sp>
            <p:nvSpPr>
              <p:cNvPr id="167" name="Freeform 16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16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grpSp>
        <p:cxnSp>
          <p:nvCxnSpPr>
            <p:cNvPr id="182" name="Straight Connector 181"/>
            <p:cNvCxnSpPr/>
            <p:nvPr/>
          </p:nvCxnSpPr>
          <p:spPr>
            <a:xfrm>
              <a:off x="4116917" y="4147114"/>
              <a:ext cx="5019882" cy="1588"/>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5" name="Group 88"/>
            <p:cNvGrpSpPr/>
            <p:nvPr/>
          </p:nvGrpSpPr>
          <p:grpSpPr>
            <a:xfrm>
              <a:off x="5776302" y="3462289"/>
              <a:ext cx="2921081" cy="148741"/>
              <a:chOff x="822326" y="2286000"/>
              <a:chExt cx="4130674" cy="173037"/>
            </a:xfrm>
          </p:grpSpPr>
          <p:sp>
            <p:nvSpPr>
              <p:cNvPr id="91" name="Freeform 90"/>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92"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grpSp>
        <p:cxnSp>
          <p:nvCxnSpPr>
            <p:cNvPr id="96" name="Straight Connector 95"/>
            <p:cNvCxnSpPr/>
            <p:nvPr/>
          </p:nvCxnSpPr>
          <p:spPr>
            <a:xfrm>
              <a:off x="5791200" y="5180012"/>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5791200" y="5757863"/>
              <a:ext cx="2981904" cy="1588"/>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grpSp>
      <p:grpSp>
        <p:nvGrpSpPr>
          <p:cNvPr id="8" name="Group 193"/>
          <p:cNvGrpSpPr/>
          <p:nvPr/>
        </p:nvGrpSpPr>
        <p:grpSpPr>
          <a:xfrm>
            <a:off x="4116918" y="2221468"/>
            <a:ext cx="5016499" cy="4168749"/>
            <a:chOff x="4120300" y="2221809"/>
            <a:chExt cx="5016499" cy="4168749"/>
          </a:xfrm>
        </p:grpSpPr>
        <p:grpSp>
          <p:nvGrpSpPr>
            <p:cNvPr id="9" name="Group 20"/>
            <p:cNvGrpSpPr/>
            <p:nvPr/>
          </p:nvGrpSpPr>
          <p:grpSpPr>
            <a:xfrm>
              <a:off x="5776798" y="2874964"/>
              <a:ext cx="2921082" cy="148741"/>
              <a:chOff x="822326" y="2286000"/>
              <a:chExt cx="4130674" cy="173037"/>
            </a:xfrm>
          </p:grpSpPr>
          <p:sp>
            <p:nvSpPr>
              <p:cNvPr id="217" name="Freeform 216"/>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18"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grpSp>
        <p:sp>
          <p:nvSpPr>
            <p:cNvPr id="128" name="TextBox 127"/>
            <p:cNvSpPr txBox="1"/>
            <p:nvPr/>
          </p:nvSpPr>
          <p:spPr>
            <a:xfrm>
              <a:off x="4270582" y="2221809"/>
              <a:ext cx="941283" cy="369332"/>
            </a:xfrm>
            <a:prstGeom prst="rect">
              <a:avLst/>
            </a:prstGeom>
            <a:noFill/>
          </p:spPr>
          <p:txBody>
            <a:bodyPr wrap="none" rtlCol="0">
              <a:spAutoFit/>
            </a:bodyPr>
            <a:lstStyle/>
            <a:p>
              <a:r>
                <a:rPr lang="en-GB" sz="1800" dirty="0" smtClean="0">
                  <a:solidFill>
                    <a:prstClr val="black"/>
                  </a:solidFill>
                  <a:latin typeface="Trebuchet MS"/>
                  <a:cs typeface="Trebuchet MS"/>
                </a:rPr>
                <a:t>Gravity</a:t>
              </a:r>
              <a:endParaRPr lang="en-GB" sz="1800" dirty="0">
                <a:solidFill>
                  <a:prstClr val="black"/>
                </a:solidFill>
                <a:latin typeface="Trebuchet MS"/>
                <a:cs typeface="Trebuchet MS"/>
              </a:endParaRPr>
            </a:p>
          </p:txBody>
        </p:sp>
        <p:sp>
          <p:nvSpPr>
            <p:cNvPr id="129" name="TextBox 128"/>
            <p:cNvSpPr txBox="1"/>
            <p:nvPr/>
          </p:nvSpPr>
          <p:spPr>
            <a:xfrm>
              <a:off x="8104065" y="6128948"/>
              <a:ext cx="1012248" cy="261610"/>
            </a:xfrm>
            <a:prstGeom prst="rect">
              <a:avLst/>
            </a:prstGeom>
            <a:noFill/>
          </p:spPr>
          <p:txBody>
            <a:bodyPr wrap="none" rtlCol="0">
              <a:spAutoFit/>
            </a:bodyPr>
            <a:lstStyle/>
            <a:p>
              <a:pPr algn="r"/>
              <a:r>
                <a:rPr lang="en-GB" sz="1100" dirty="0" smtClean="0">
                  <a:solidFill>
                    <a:srgbClr val="7F7F7F"/>
                  </a:solidFill>
                  <a:latin typeface="Trebuchet MS"/>
                  <a:cs typeface="Trebuchet MS"/>
                </a:rPr>
                <a:t>H. Murayama</a:t>
              </a:r>
              <a:endParaRPr lang="en-GB" sz="1100" dirty="0">
                <a:solidFill>
                  <a:srgbClr val="7F7F7F"/>
                </a:solidFill>
                <a:latin typeface="Trebuchet MS"/>
                <a:cs typeface="Trebuchet MS"/>
              </a:endParaRPr>
            </a:p>
          </p:txBody>
        </p:sp>
        <p:sp>
          <p:nvSpPr>
            <p:cNvPr id="130" name="TextBox 129"/>
            <p:cNvSpPr txBox="1"/>
            <p:nvPr/>
          </p:nvSpPr>
          <p:spPr>
            <a:xfrm>
              <a:off x="4270582" y="2755209"/>
              <a:ext cx="894070" cy="369332"/>
            </a:xfrm>
            <a:prstGeom prst="rect">
              <a:avLst/>
            </a:prstGeom>
            <a:noFill/>
          </p:spPr>
          <p:txBody>
            <a:bodyPr wrap="none" rtlCol="0">
              <a:spAutoFit/>
            </a:bodyPr>
            <a:lstStyle/>
            <a:p>
              <a:r>
                <a:rPr lang="en-GB" sz="1800" dirty="0" smtClean="0">
                  <a:solidFill>
                    <a:prstClr val="black"/>
                  </a:solidFill>
                  <a:latin typeface="Trebuchet MS"/>
                  <a:cs typeface="Trebuchet MS"/>
                </a:rPr>
                <a:t>Photon</a:t>
              </a:r>
              <a:endParaRPr lang="en-GB" sz="1800" dirty="0">
                <a:solidFill>
                  <a:prstClr val="black"/>
                </a:solidFill>
                <a:latin typeface="Trebuchet MS"/>
                <a:cs typeface="Trebuchet MS"/>
              </a:endParaRPr>
            </a:p>
          </p:txBody>
        </p:sp>
        <p:sp>
          <p:nvSpPr>
            <p:cNvPr id="131" name="TextBox 130"/>
            <p:cNvSpPr txBox="1"/>
            <p:nvPr/>
          </p:nvSpPr>
          <p:spPr>
            <a:xfrm>
              <a:off x="4270582" y="4355409"/>
              <a:ext cx="1174495" cy="369332"/>
            </a:xfrm>
            <a:prstGeom prst="rect">
              <a:avLst/>
            </a:prstGeom>
            <a:noFill/>
          </p:spPr>
          <p:txBody>
            <a:bodyPr wrap="none" rtlCol="0">
              <a:spAutoFit/>
            </a:bodyPr>
            <a:lstStyle/>
            <a:p>
              <a:r>
                <a:rPr lang="en-GB" sz="1800" dirty="0" smtClean="0">
                  <a:solidFill>
                    <a:prstClr val="black"/>
                  </a:solidFill>
                  <a:latin typeface="Trebuchet MS"/>
                  <a:cs typeface="Trebuchet MS"/>
                </a:rPr>
                <a:t>Neutrinos</a:t>
              </a:r>
              <a:endParaRPr lang="en-GB" sz="1800" dirty="0">
                <a:solidFill>
                  <a:prstClr val="black"/>
                </a:solidFill>
                <a:latin typeface="Trebuchet MS"/>
                <a:cs typeface="Trebuchet MS"/>
              </a:endParaRPr>
            </a:p>
          </p:txBody>
        </p:sp>
        <p:cxnSp>
          <p:nvCxnSpPr>
            <p:cNvPr id="132" name="Straight Connector 131"/>
            <p:cNvCxnSpPr/>
            <p:nvPr/>
          </p:nvCxnSpPr>
          <p:spPr>
            <a:xfrm flipV="1">
              <a:off x="5821250" y="4465074"/>
              <a:ext cx="1631948"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3" name="Straight Connector 132"/>
            <p:cNvCxnSpPr/>
            <p:nvPr/>
          </p:nvCxnSpPr>
          <p:spPr>
            <a:xfrm>
              <a:off x="7453198" y="4465074"/>
              <a:ext cx="1305008" cy="22757"/>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34" name="TextBox 133"/>
            <p:cNvSpPr txBox="1"/>
            <p:nvPr/>
          </p:nvSpPr>
          <p:spPr>
            <a:xfrm>
              <a:off x="6462598" y="4429842"/>
              <a:ext cx="436261" cy="369332"/>
            </a:xfrm>
            <a:prstGeom prst="rect">
              <a:avLst/>
            </a:prstGeom>
            <a:noFill/>
          </p:spPr>
          <p:txBody>
            <a:bodyPr wrap="none" rtlCol="0">
              <a:spAutoFit/>
            </a:bodyPr>
            <a:lstStyle/>
            <a:p>
              <a:r>
                <a:rPr lang="en-GB" sz="1800" i="1" dirty="0" err="1" smtClean="0">
                  <a:solidFill>
                    <a:prstClr val="black"/>
                  </a:solidFill>
                  <a:latin typeface="Symbol" charset="2"/>
                  <a:cs typeface="Symbol" charset="2"/>
                </a:rPr>
                <a:t>n</a:t>
              </a:r>
              <a:r>
                <a:rPr lang="en-GB" sz="1800" i="1" baseline="-25000" dirty="0" err="1" smtClean="0">
                  <a:solidFill>
                    <a:prstClr val="black"/>
                  </a:solidFill>
                </a:rPr>
                <a:t>L</a:t>
              </a:r>
              <a:endParaRPr lang="en-GB" sz="1800" i="1" baseline="-25000" dirty="0">
                <a:solidFill>
                  <a:prstClr val="black"/>
                </a:solidFill>
              </a:endParaRPr>
            </a:p>
          </p:txBody>
        </p:sp>
        <p:sp>
          <p:nvSpPr>
            <p:cNvPr id="135" name="TextBox 134"/>
            <p:cNvSpPr txBox="1"/>
            <p:nvPr/>
          </p:nvSpPr>
          <p:spPr>
            <a:xfrm>
              <a:off x="8062798" y="4409358"/>
              <a:ext cx="436261" cy="369332"/>
            </a:xfrm>
            <a:prstGeom prst="rect">
              <a:avLst/>
            </a:prstGeom>
            <a:noFill/>
          </p:spPr>
          <p:txBody>
            <a:bodyPr wrap="none" rtlCol="0">
              <a:spAutoFit/>
            </a:bodyPr>
            <a:lstStyle/>
            <a:p>
              <a:r>
                <a:rPr lang="en-GB" sz="1800" i="1" dirty="0" err="1" smtClean="0">
                  <a:solidFill>
                    <a:prstClr val="black"/>
                  </a:solidFill>
                  <a:latin typeface="Symbol" charset="2"/>
                  <a:cs typeface="Symbol" charset="2"/>
                </a:rPr>
                <a:t>n</a:t>
              </a:r>
              <a:r>
                <a:rPr lang="en-GB" sz="1800" i="1" baseline="-25000" dirty="0" err="1" smtClean="0">
                  <a:solidFill>
                    <a:prstClr val="black"/>
                  </a:solidFill>
                </a:rPr>
                <a:t>L</a:t>
              </a:r>
              <a:endParaRPr lang="en-GB" sz="1800" i="1" baseline="-25000" dirty="0">
                <a:solidFill>
                  <a:prstClr val="black"/>
                </a:solidFill>
              </a:endParaRPr>
            </a:p>
          </p:txBody>
        </p:sp>
        <p:sp>
          <p:nvSpPr>
            <p:cNvPr id="136" name="TextBox 135"/>
            <p:cNvSpPr txBox="1"/>
            <p:nvPr/>
          </p:nvSpPr>
          <p:spPr>
            <a:xfrm>
              <a:off x="7212000" y="4215990"/>
              <a:ext cx="364403" cy="461665"/>
            </a:xfrm>
            <a:prstGeom prst="rect">
              <a:avLst/>
            </a:prstGeom>
            <a:noFill/>
          </p:spPr>
          <p:txBody>
            <a:bodyPr wrap="none" rtlCol="0">
              <a:spAutoFit/>
            </a:bodyPr>
            <a:lstStyle/>
            <a:p>
              <a:r>
                <a:rPr lang="en-GB" dirty="0" smtClean="0">
                  <a:solidFill>
                    <a:srgbClr val="D00209"/>
                  </a:solidFill>
                </a:rPr>
                <a:t>×</a:t>
              </a:r>
              <a:endParaRPr lang="en-GB" dirty="0">
                <a:solidFill>
                  <a:srgbClr val="D00209"/>
                </a:solidFill>
              </a:endParaRPr>
            </a:p>
          </p:txBody>
        </p:sp>
        <p:sp>
          <p:nvSpPr>
            <p:cNvPr id="137" name="TextBox 136"/>
            <p:cNvSpPr txBox="1"/>
            <p:nvPr/>
          </p:nvSpPr>
          <p:spPr>
            <a:xfrm>
              <a:off x="7354157" y="4215990"/>
              <a:ext cx="364403" cy="461665"/>
            </a:xfrm>
            <a:prstGeom prst="rect">
              <a:avLst/>
            </a:prstGeom>
            <a:noFill/>
          </p:spPr>
          <p:txBody>
            <a:bodyPr wrap="none" rtlCol="0">
              <a:spAutoFit/>
            </a:bodyPr>
            <a:lstStyle/>
            <a:p>
              <a:r>
                <a:rPr lang="en-GB" dirty="0" smtClean="0">
                  <a:solidFill>
                    <a:srgbClr val="D00209"/>
                  </a:solidFill>
                </a:rPr>
                <a:t>×</a:t>
              </a:r>
              <a:endParaRPr lang="en-GB" dirty="0">
                <a:solidFill>
                  <a:srgbClr val="D00209"/>
                </a:solidFill>
              </a:endParaRPr>
            </a:p>
          </p:txBody>
        </p:sp>
        <p:sp>
          <p:nvSpPr>
            <p:cNvPr id="138" name="TextBox 137"/>
            <p:cNvSpPr txBox="1"/>
            <p:nvPr/>
          </p:nvSpPr>
          <p:spPr>
            <a:xfrm>
              <a:off x="7302211" y="4487831"/>
              <a:ext cx="481388" cy="338554"/>
            </a:xfrm>
            <a:prstGeom prst="rect">
              <a:avLst/>
            </a:prstGeom>
            <a:noFill/>
          </p:spPr>
          <p:txBody>
            <a:bodyPr wrap="none" rtlCol="0">
              <a:spAutoFit/>
            </a:bodyPr>
            <a:lstStyle/>
            <a:p>
              <a:r>
                <a:rPr lang="en-GB" sz="1600" dirty="0" smtClean="0">
                  <a:solidFill>
                    <a:srgbClr val="D00209"/>
                  </a:solidFill>
                  <a:latin typeface="Symbol" charset="2"/>
                  <a:cs typeface="Symbol" charset="2"/>
                </a:rPr>
                <a:t>L</a:t>
              </a:r>
              <a:r>
                <a:rPr lang="en-GB" sz="1600" baseline="30000" dirty="0" smtClean="0">
                  <a:solidFill>
                    <a:srgbClr val="D00209"/>
                  </a:solidFill>
                </a:rPr>
                <a:t>−1</a:t>
              </a:r>
              <a:endParaRPr lang="en-GB" sz="1600" baseline="30000" dirty="0">
                <a:solidFill>
                  <a:srgbClr val="D00209"/>
                </a:solidFill>
              </a:endParaRPr>
            </a:p>
          </p:txBody>
        </p:sp>
        <p:sp>
          <p:nvSpPr>
            <p:cNvPr id="139" name="TextBox 138"/>
            <p:cNvSpPr txBox="1"/>
            <p:nvPr/>
          </p:nvSpPr>
          <p:spPr>
            <a:xfrm>
              <a:off x="4270582" y="4965009"/>
              <a:ext cx="1141245" cy="369332"/>
            </a:xfrm>
            <a:prstGeom prst="rect">
              <a:avLst/>
            </a:prstGeom>
            <a:noFill/>
          </p:spPr>
          <p:txBody>
            <a:bodyPr wrap="none" rtlCol="0">
              <a:spAutoFit/>
            </a:bodyPr>
            <a:lstStyle/>
            <a:p>
              <a:r>
                <a:rPr lang="en-GB" sz="1800" dirty="0" smtClean="0">
                  <a:solidFill>
                    <a:prstClr val="black"/>
                  </a:solidFill>
                  <a:latin typeface="Trebuchet MS"/>
                  <a:cs typeface="Trebuchet MS"/>
                </a:rPr>
                <a:t>Electrons</a:t>
              </a:r>
              <a:endParaRPr lang="en-GB" sz="1800" dirty="0">
                <a:solidFill>
                  <a:prstClr val="black"/>
                </a:solidFill>
                <a:latin typeface="Trebuchet MS"/>
                <a:cs typeface="Trebuchet MS"/>
              </a:endParaRPr>
            </a:p>
          </p:txBody>
        </p:sp>
        <p:cxnSp>
          <p:nvCxnSpPr>
            <p:cNvPr id="140" name="Straight Connector 139"/>
            <p:cNvCxnSpPr/>
            <p:nvPr/>
          </p:nvCxnSpPr>
          <p:spPr>
            <a:xfrm flipV="1">
              <a:off x="5816638" y="5070209"/>
              <a:ext cx="1169328"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6985966" y="5070209"/>
              <a:ext cx="900621" cy="1524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2" name="TextBox 141"/>
            <p:cNvSpPr txBox="1"/>
            <p:nvPr/>
          </p:nvSpPr>
          <p:spPr>
            <a:xfrm>
              <a:off x="6254484" y="5018958"/>
              <a:ext cx="431579" cy="369332"/>
            </a:xfrm>
            <a:prstGeom prst="rect">
              <a:avLst/>
            </a:prstGeom>
            <a:noFill/>
          </p:spPr>
          <p:txBody>
            <a:bodyPr wrap="none" rtlCol="0">
              <a:spAutoFit/>
            </a:bodyPr>
            <a:lstStyle/>
            <a:p>
              <a:r>
                <a:rPr lang="en-GB" sz="1800" i="1" dirty="0" err="1" smtClean="0">
                  <a:solidFill>
                    <a:prstClr val="black"/>
                  </a:solidFill>
                  <a:latin typeface="Trebuchet MS"/>
                  <a:cs typeface="Trebuchet MS"/>
                </a:rPr>
                <a:t>e</a:t>
              </a:r>
              <a:r>
                <a:rPr lang="en-GB" sz="1800" i="1" baseline="-25000" dirty="0" err="1" smtClean="0">
                  <a:solidFill>
                    <a:prstClr val="black"/>
                  </a:solidFill>
                </a:rPr>
                <a:t>L</a:t>
              </a:r>
              <a:endParaRPr lang="en-GB" sz="1800" i="1" baseline="-25000" dirty="0">
                <a:solidFill>
                  <a:prstClr val="black"/>
                </a:solidFill>
              </a:endParaRPr>
            </a:p>
          </p:txBody>
        </p:sp>
        <p:sp>
          <p:nvSpPr>
            <p:cNvPr id="143" name="TextBox 142"/>
            <p:cNvSpPr txBox="1"/>
            <p:nvPr/>
          </p:nvSpPr>
          <p:spPr>
            <a:xfrm>
              <a:off x="8326626" y="5040868"/>
              <a:ext cx="431579" cy="369332"/>
            </a:xfrm>
            <a:prstGeom prst="rect">
              <a:avLst/>
            </a:prstGeom>
            <a:noFill/>
          </p:spPr>
          <p:txBody>
            <a:bodyPr wrap="none" rtlCol="0">
              <a:spAutoFit/>
            </a:bodyPr>
            <a:lstStyle/>
            <a:p>
              <a:r>
                <a:rPr lang="en-GB" sz="1800" i="1" dirty="0" err="1" smtClean="0">
                  <a:solidFill>
                    <a:prstClr val="black"/>
                  </a:solidFill>
                  <a:latin typeface="Trebuchet MS"/>
                  <a:cs typeface="Trebuchet MS"/>
                </a:rPr>
                <a:t>e</a:t>
              </a:r>
              <a:r>
                <a:rPr lang="en-GB" sz="1800" i="1" baseline="-25000" dirty="0" err="1" smtClean="0">
                  <a:solidFill>
                    <a:prstClr val="black"/>
                  </a:solidFill>
                </a:rPr>
                <a:t>L</a:t>
              </a:r>
              <a:endParaRPr lang="en-GB" sz="1800" i="1" baseline="-25000" dirty="0">
                <a:solidFill>
                  <a:prstClr val="black"/>
                </a:solidFill>
              </a:endParaRPr>
            </a:p>
          </p:txBody>
        </p:sp>
        <p:sp>
          <p:nvSpPr>
            <p:cNvPr id="144" name="TextBox 143"/>
            <p:cNvSpPr txBox="1"/>
            <p:nvPr/>
          </p:nvSpPr>
          <p:spPr>
            <a:xfrm>
              <a:off x="6823112" y="4862093"/>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145" name="Straight Connector 144"/>
            <p:cNvCxnSpPr/>
            <p:nvPr/>
          </p:nvCxnSpPr>
          <p:spPr>
            <a:xfrm flipV="1">
              <a:off x="7886587" y="5070209"/>
              <a:ext cx="871618" cy="152400"/>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46" name="TextBox 145"/>
            <p:cNvSpPr txBox="1"/>
            <p:nvPr/>
          </p:nvSpPr>
          <p:spPr>
            <a:xfrm>
              <a:off x="4270582" y="5562941"/>
              <a:ext cx="1197764" cy="369332"/>
            </a:xfrm>
            <a:prstGeom prst="rect">
              <a:avLst/>
            </a:prstGeom>
            <a:noFill/>
          </p:spPr>
          <p:txBody>
            <a:bodyPr wrap="none" rtlCol="0">
              <a:spAutoFit/>
            </a:bodyPr>
            <a:lstStyle/>
            <a:p>
              <a:r>
                <a:rPr lang="en-GB" sz="1800" dirty="0" smtClean="0">
                  <a:solidFill>
                    <a:prstClr val="black"/>
                  </a:solidFill>
                  <a:latin typeface="Trebuchet MS"/>
                  <a:cs typeface="Trebuchet MS"/>
                </a:rPr>
                <a:t>Top quark</a:t>
              </a:r>
              <a:endParaRPr lang="en-GB" sz="1800" dirty="0">
                <a:solidFill>
                  <a:prstClr val="black"/>
                </a:solidFill>
                <a:latin typeface="Trebuchet MS"/>
                <a:cs typeface="Trebuchet MS"/>
              </a:endParaRPr>
            </a:p>
          </p:txBody>
        </p:sp>
        <p:cxnSp>
          <p:nvCxnSpPr>
            <p:cNvPr id="147" name="Straight Connector 146"/>
            <p:cNvCxnSpPr/>
            <p:nvPr/>
          </p:nvCxnSpPr>
          <p:spPr>
            <a:xfrm flipV="1">
              <a:off x="5816638" y="5684274"/>
              <a:ext cx="264960" cy="111432"/>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8" name="TextBox 147"/>
            <p:cNvSpPr txBox="1"/>
            <p:nvPr/>
          </p:nvSpPr>
          <p:spPr>
            <a:xfrm>
              <a:off x="5707799" y="5760474"/>
              <a:ext cx="404528" cy="369332"/>
            </a:xfrm>
            <a:prstGeom prst="rect">
              <a:avLst/>
            </a:prstGeom>
            <a:noFill/>
          </p:spPr>
          <p:txBody>
            <a:bodyPr wrap="none" rtlCol="0">
              <a:spAutoFit/>
            </a:bodyPr>
            <a:lstStyle/>
            <a:p>
              <a:r>
                <a:rPr lang="en-GB" sz="1800" i="1" dirty="0" err="1" smtClean="0">
                  <a:solidFill>
                    <a:prstClr val="black"/>
                  </a:solidFill>
                  <a:latin typeface="Trebuchet MS"/>
                  <a:cs typeface="Trebuchet MS"/>
                </a:rPr>
                <a:t>t</a:t>
              </a:r>
              <a:r>
                <a:rPr lang="en-GB" sz="1800" i="1" baseline="-25000" dirty="0" err="1" smtClean="0">
                  <a:solidFill>
                    <a:prstClr val="black"/>
                  </a:solidFill>
                </a:rPr>
                <a:t>L</a:t>
              </a:r>
              <a:endParaRPr lang="en-GB" sz="1800" i="1" baseline="-25000" dirty="0">
                <a:solidFill>
                  <a:prstClr val="black"/>
                </a:solidFill>
              </a:endParaRPr>
            </a:p>
          </p:txBody>
        </p:sp>
        <p:sp>
          <p:nvSpPr>
            <p:cNvPr id="149" name="TextBox 148"/>
            <p:cNvSpPr txBox="1"/>
            <p:nvPr/>
          </p:nvSpPr>
          <p:spPr>
            <a:xfrm>
              <a:off x="7196039" y="5036672"/>
              <a:ext cx="459907" cy="369332"/>
            </a:xfrm>
            <a:prstGeom prst="rect">
              <a:avLst/>
            </a:prstGeom>
            <a:noFill/>
          </p:spPr>
          <p:txBody>
            <a:bodyPr wrap="none" rtlCol="0">
              <a:spAutoFit/>
            </a:bodyPr>
            <a:lstStyle/>
            <a:p>
              <a:r>
                <a:rPr lang="en-GB" sz="1800" i="1" dirty="0" err="1" smtClean="0">
                  <a:solidFill>
                    <a:prstClr val="black"/>
                  </a:solidFill>
                  <a:latin typeface="Trebuchet MS"/>
                  <a:cs typeface="Trebuchet MS"/>
                </a:rPr>
                <a:t>e</a:t>
              </a:r>
              <a:r>
                <a:rPr lang="en-GB" sz="1800" i="1" baseline="-25000" dirty="0" err="1" smtClean="0">
                  <a:solidFill>
                    <a:prstClr val="black"/>
                  </a:solidFill>
                </a:rPr>
                <a:t>R</a:t>
              </a:r>
              <a:endParaRPr lang="en-GB" sz="1800" i="1" baseline="-25000" dirty="0">
                <a:solidFill>
                  <a:prstClr val="black"/>
                </a:solidFill>
              </a:endParaRPr>
            </a:p>
          </p:txBody>
        </p:sp>
        <p:sp>
          <p:nvSpPr>
            <p:cNvPr id="150" name="TextBox 149"/>
            <p:cNvSpPr txBox="1"/>
            <p:nvPr/>
          </p:nvSpPr>
          <p:spPr>
            <a:xfrm>
              <a:off x="7726024" y="5014493"/>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151" name="Straight Connector 150"/>
            <p:cNvCxnSpPr/>
            <p:nvPr/>
          </p:nvCxnSpPr>
          <p:spPr>
            <a:xfrm rot="5400000" flipH="1" flipV="1">
              <a:off x="5893402" y="5759910"/>
              <a:ext cx="263832" cy="11256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p:cNvCxnSpPr/>
            <p:nvPr/>
          </p:nvCxnSpPr>
          <p:spPr>
            <a:xfrm flipV="1">
              <a:off x="5969038" y="5836674"/>
              <a:ext cx="264960" cy="11939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rot="5400000">
              <a:off x="6102103" y="5704778"/>
              <a:ext cx="26379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4" name="Straight Connector 153"/>
            <p:cNvCxnSpPr/>
            <p:nvPr/>
          </p:nvCxnSpPr>
          <p:spPr>
            <a:xfrm rot="16200000" flipH="1">
              <a:off x="6111553" y="5715815"/>
              <a:ext cx="416982" cy="1311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5" name="Straight Connector 154"/>
            <p:cNvCxnSpPr/>
            <p:nvPr/>
          </p:nvCxnSpPr>
          <p:spPr>
            <a:xfrm rot="5400000">
              <a:off x="6263953" y="5846939"/>
              <a:ext cx="264584" cy="2127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6" name="Straight Connector 155"/>
            <p:cNvCxnSpPr/>
            <p:nvPr/>
          </p:nvCxnSpPr>
          <p:spPr>
            <a:xfrm rot="5400000" flipH="1" flipV="1">
              <a:off x="6396641" y="5583919"/>
              <a:ext cx="151609" cy="13112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7" name="Straight Connector 156"/>
            <p:cNvCxnSpPr/>
            <p:nvPr/>
          </p:nvCxnSpPr>
          <p:spPr>
            <a:xfrm rot="16200000" flipV="1">
              <a:off x="6396642" y="5715045"/>
              <a:ext cx="304011" cy="21273"/>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8" name="Straight Connector 157"/>
            <p:cNvCxnSpPr/>
            <p:nvPr/>
          </p:nvCxnSpPr>
          <p:spPr>
            <a:xfrm flipV="1">
              <a:off x="6559287" y="5726077"/>
              <a:ext cx="152397" cy="15161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9" name="Straight Connector 158"/>
            <p:cNvCxnSpPr/>
            <p:nvPr/>
          </p:nvCxnSpPr>
          <p:spPr>
            <a:xfrm rot="16200000" flipV="1">
              <a:off x="6636302" y="5803054"/>
              <a:ext cx="262995" cy="11063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0" name="Straight Connector 159"/>
            <p:cNvCxnSpPr/>
            <p:nvPr/>
          </p:nvCxnSpPr>
          <p:spPr>
            <a:xfrm rot="5400000" flipH="1" flipV="1">
              <a:off x="6773041" y="5776942"/>
              <a:ext cx="262996" cy="162854"/>
            </a:xfrm>
            <a:prstGeom prst="line">
              <a:avLst/>
            </a:prstGeom>
            <a:ln>
              <a:solidFill>
                <a:schemeClr val="tx1"/>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161" name="TextBox 160"/>
            <p:cNvSpPr txBox="1"/>
            <p:nvPr/>
          </p:nvSpPr>
          <p:spPr>
            <a:xfrm>
              <a:off x="5992956" y="5559675"/>
              <a:ext cx="314841" cy="276999"/>
            </a:xfrm>
            <a:prstGeom prst="rect">
              <a:avLst/>
            </a:prstGeom>
            <a:noFill/>
          </p:spPr>
          <p:txBody>
            <a:bodyPr wrap="none" rtlCol="0">
              <a:spAutoFit/>
            </a:bodyPr>
            <a:lstStyle/>
            <a:p>
              <a:r>
                <a:rPr lang="en-GB" sz="1800" i="1" baseline="-25000" dirty="0" smtClean="0">
                  <a:solidFill>
                    <a:prstClr val="black"/>
                  </a:solidFill>
                </a:rPr>
                <a:t>R</a:t>
              </a:r>
              <a:endParaRPr lang="en-GB" sz="1800" i="1" baseline="-25000" dirty="0">
                <a:solidFill>
                  <a:prstClr val="black"/>
                </a:solidFill>
              </a:endParaRPr>
            </a:p>
          </p:txBody>
        </p:sp>
        <p:sp>
          <p:nvSpPr>
            <p:cNvPr id="162" name="TextBox 161"/>
            <p:cNvSpPr txBox="1"/>
            <p:nvPr/>
          </p:nvSpPr>
          <p:spPr>
            <a:xfrm>
              <a:off x="6040626" y="5785464"/>
              <a:ext cx="286513" cy="276999"/>
            </a:xfrm>
            <a:prstGeom prst="rect">
              <a:avLst/>
            </a:prstGeom>
            <a:noFill/>
          </p:spPr>
          <p:txBody>
            <a:bodyPr wrap="none" rtlCol="0">
              <a:spAutoFit/>
            </a:bodyPr>
            <a:lstStyle/>
            <a:p>
              <a:r>
                <a:rPr lang="en-GB" sz="1800" i="1" baseline="-25000" dirty="0" smtClean="0">
                  <a:solidFill>
                    <a:prstClr val="black"/>
                  </a:solidFill>
                </a:rPr>
                <a:t>L</a:t>
              </a:r>
              <a:endParaRPr lang="en-GB" sz="1800" i="1" baseline="-25000" dirty="0">
                <a:solidFill>
                  <a:prstClr val="black"/>
                </a:solidFill>
              </a:endParaRPr>
            </a:p>
          </p:txBody>
        </p:sp>
        <p:sp>
          <p:nvSpPr>
            <p:cNvPr id="163" name="TextBox 162"/>
            <p:cNvSpPr txBox="1"/>
            <p:nvPr/>
          </p:nvSpPr>
          <p:spPr>
            <a:xfrm>
              <a:off x="6244241" y="5379474"/>
              <a:ext cx="286513" cy="276999"/>
            </a:xfrm>
            <a:prstGeom prst="rect">
              <a:avLst/>
            </a:prstGeom>
            <a:noFill/>
          </p:spPr>
          <p:txBody>
            <a:bodyPr wrap="none" rtlCol="0">
              <a:spAutoFit/>
            </a:bodyPr>
            <a:lstStyle/>
            <a:p>
              <a:r>
                <a:rPr lang="en-GB" sz="1800" i="1" baseline="-25000" dirty="0" smtClean="0">
                  <a:solidFill>
                    <a:prstClr val="black"/>
                  </a:solidFill>
                </a:rPr>
                <a:t>L</a:t>
              </a:r>
              <a:endParaRPr lang="en-GB" sz="1800" i="1" baseline="-25000" dirty="0">
                <a:solidFill>
                  <a:prstClr val="black"/>
                </a:solidFill>
              </a:endParaRPr>
            </a:p>
          </p:txBody>
        </p:sp>
        <p:sp>
          <p:nvSpPr>
            <p:cNvPr id="164" name="TextBox 163"/>
            <p:cNvSpPr txBox="1"/>
            <p:nvPr/>
          </p:nvSpPr>
          <p:spPr>
            <a:xfrm>
              <a:off x="6330684" y="5640381"/>
              <a:ext cx="314841" cy="276999"/>
            </a:xfrm>
            <a:prstGeom prst="rect">
              <a:avLst/>
            </a:prstGeom>
            <a:noFill/>
          </p:spPr>
          <p:txBody>
            <a:bodyPr wrap="none" rtlCol="0">
              <a:spAutoFit/>
            </a:bodyPr>
            <a:lstStyle/>
            <a:p>
              <a:r>
                <a:rPr lang="en-GB" sz="1800" i="1" baseline="-25000" dirty="0" smtClean="0">
                  <a:solidFill>
                    <a:prstClr val="black"/>
                  </a:solidFill>
                </a:rPr>
                <a:t>R</a:t>
              </a:r>
              <a:endParaRPr lang="en-GB" sz="1800" i="1" baseline="-25000" dirty="0">
                <a:solidFill>
                  <a:prstClr val="black"/>
                </a:solidFill>
              </a:endParaRPr>
            </a:p>
          </p:txBody>
        </p:sp>
        <p:sp>
          <p:nvSpPr>
            <p:cNvPr id="165" name="TextBox 164"/>
            <p:cNvSpPr txBox="1"/>
            <p:nvPr/>
          </p:nvSpPr>
          <p:spPr>
            <a:xfrm>
              <a:off x="6487785" y="5439696"/>
              <a:ext cx="314841" cy="276999"/>
            </a:xfrm>
            <a:prstGeom prst="rect">
              <a:avLst/>
            </a:prstGeom>
            <a:noFill/>
          </p:spPr>
          <p:txBody>
            <a:bodyPr wrap="none" rtlCol="0">
              <a:spAutoFit/>
            </a:bodyPr>
            <a:lstStyle/>
            <a:p>
              <a:r>
                <a:rPr lang="en-GB" sz="1800" i="1" baseline="-25000" dirty="0" smtClean="0">
                  <a:solidFill>
                    <a:prstClr val="black"/>
                  </a:solidFill>
                </a:rPr>
                <a:t>R</a:t>
              </a:r>
              <a:endParaRPr lang="en-GB" sz="1800" i="1" baseline="-25000" dirty="0">
                <a:solidFill>
                  <a:prstClr val="black"/>
                </a:solidFill>
              </a:endParaRPr>
            </a:p>
          </p:txBody>
        </p:sp>
        <p:sp>
          <p:nvSpPr>
            <p:cNvPr id="181" name="TextBox 180"/>
            <p:cNvSpPr txBox="1"/>
            <p:nvPr/>
          </p:nvSpPr>
          <p:spPr>
            <a:xfrm>
              <a:off x="6527512" y="5716581"/>
              <a:ext cx="286513" cy="276999"/>
            </a:xfrm>
            <a:prstGeom prst="rect">
              <a:avLst/>
            </a:prstGeom>
            <a:noFill/>
          </p:spPr>
          <p:txBody>
            <a:bodyPr wrap="none" rtlCol="0">
              <a:spAutoFit/>
            </a:bodyPr>
            <a:lstStyle/>
            <a:p>
              <a:r>
                <a:rPr lang="en-GB" sz="1800" i="1" baseline="-25000" dirty="0" smtClean="0">
                  <a:solidFill>
                    <a:prstClr val="black"/>
                  </a:solidFill>
                </a:rPr>
                <a:t>L</a:t>
              </a:r>
              <a:endParaRPr lang="en-GB" sz="1800" i="1" baseline="-25000" dirty="0">
                <a:solidFill>
                  <a:prstClr val="black"/>
                </a:solidFill>
              </a:endParaRPr>
            </a:p>
          </p:txBody>
        </p:sp>
        <p:sp>
          <p:nvSpPr>
            <p:cNvPr id="183" name="TextBox 182"/>
            <p:cNvSpPr txBox="1"/>
            <p:nvPr/>
          </p:nvSpPr>
          <p:spPr>
            <a:xfrm>
              <a:off x="6679912" y="5511390"/>
              <a:ext cx="314841" cy="276999"/>
            </a:xfrm>
            <a:prstGeom prst="rect">
              <a:avLst/>
            </a:prstGeom>
            <a:noFill/>
          </p:spPr>
          <p:txBody>
            <a:bodyPr wrap="none" rtlCol="0">
              <a:spAutoFit/>
            </a:bodyPr>
            <a:lstStyle/>
            <a:p>
              <a:r>
                <a:rPr lang="en-GB" sz="1800" i="1" baseline="-25000" dirty="0" smtClean="0">
                  <a:solidFill>
                    <a:prstClr val="black"/>
                  </a:solidFill>
                </a:rPr>
                <a:t>R</a:t>
              </a:r>
              <a:endParaRPr lang="en-GB" sz="1800" i="1" baseline="-25000" dirty="0">
                <a:solidFill>
                  <a:prstClr val="black"/>
                </a:solidFill>
              </a:endParaRPr>
            </a:p>
          </p:txBody>
        </p:sp>
        <p:sp>
          <p:nvSpPr>
            <p:cNvPr id="184" name="TextBox 183"/>
            <p:cNvSpPr txBox="1"/>
            <p:nvPr/>
          </p:nvSpPr>
          <p:spPr>
            <a:xfrm>
              <a:off x="6848097" y="5747307"/>
              <a:ext cx="286513" cy="276999"/>
            </a:xfrm>
            <a:prstGeom prst="rect">
              <a:avLst/>
            </a:prstGeom>
            <a:noFill/>
          </p:spPr>
          <p:txBody>
            <a:bodyPr wrap="none" rtlCol="0">
              <a:spAutoFit/>
            </a:bodyPr>
            <a:lstStyle/>
            <a:p>
              <a:r>
                <a:rPr lang="en-GB" sz="1800" i="1" baseline="-25000" dirty="0" smtClean="0">
                  <a:solidFill>
                    <a:prstClr val="black"/>
                  </a:solidFill>
                </a:rPr>
                <a:t>L</a:t>
              </a:r>
              <a:endParaRPr lang="en-GB" sz="1800" i="1" baseline="-25000" dirty="0">
                <a:solidFill>
                  <a:prstClr val="black"/>
                </a:solidFill>
              </a:endParaRPr>
            </a:p>
          </p:txBody>
        </p:sp>
        <p:sp>
          <p:nvSpPr>
            <p:cNvPr id="185" name="TextBox 184"/>
            <p:cNvSpPr txBox="1"/>
            <p:nvPr/>
          </p:nvSpPr>
          <p:spPr>
            <a:xfrm>
              <a:off x="5905295" y="5480705"/>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86" name="TextBox 185"/>
            <p:cNvSpPr txBox="1"/>
            <p:nvPr/>
          </p:nvSpPr>
          <p:spPr>
            <a:xfrm>
              <a:off x="5811863" y="572088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87" name="TextBox 186"/>
            <p:cNvSpPr txBox="1"/>
            <p:nvPr/>
          </p:nvSpPr>
          <p:spPr>
            <a:xfrm>
              <a:off x="6056450" y="562282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88" name="TextBox 187"/>
            <p:cNvSpPr txBox="1"/>
            <p:nvPr/>
          </p:nvSpPr>
          <p:spPr>
            <a:xfrm>
              <a:off x="6085934" y="536923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89" name="TextBox 188"/>
            <p:cNvSpPr txBox="1"/>
            <p:nvPr/>
          </p:nvSpPr>
          <p:spPr>
            <a:xfrm>
              <a:off x="6217848" y="57720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90" name="TextBox 189"/>
            <p:cNvSpPr txBox="1"/>
            <p:nvPr/>
          </p:nvSpPr>
          <p:spPr>
            <a:xfrm>
              <a:off x="6247332" y="55113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96" name="TextBox 195"/>
            <p:cNvSpPr txBox="1"/>
            <p:nvPr/>
          </p:nvSpPr>
          <p:spPr>
            <a:xfrm>
              <a:off x="6379246" y="5354484"/>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97" name="TextBox 196"/>
            <p:cNvSpPr txBox="1"/>
            <p:nvPr/>
          </p:nvSpPr>
          <p:spPr>
            <a:xfrm>
              <a:off x="6398487" y="5659428"/>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98" name="TextBox 197"/>
            <p:cNvSpPr txBox="1"/>
            <p:nvPr/>
          </p:nvSpPr>
          <p:spPr>
            <a:xfrm>
              <a:off x="6540644" y="55113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199" name="TextBox 198"/>
            <p:cNvSpPr txBox="1"/>
            <p:nvPr/>
          </p:nvSpPr>
          <p:spPr>
            <a:xfrm>
              <a:off x="6662315" y="576621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200" name="TextBox 199"/>
            <p:cNvSpPr txBox="1"/>
            <p:nvPr/>
          </p:nvSpPr>
          <p:spPr>
            <a:xfrm>
              <a:off x="4270582" y="3353141"/>
              <a:ext cx="1399805" cy="369332"/>
            </a:xfrm>
            <a:prstGeom prst="rect">
              <a:avLst/>
            </a:prstGeom>
            <a:noFill/>
          </p:spPr>
          <p:txBody>
            <a:bodyPr wrap="none" rtlCol="0">
              <a:spAutoFit/>
            </a:bodyPr>
            <a:lstStyle/>
            <a:p>
              <a:r>
                <a:rPr lang="en-GB" sz="1800" dirty="0" smtClean="0">
                  <a:solidFill>
                    <a:prstClr val="black"/>
                  </a:solidFill>
                  <a:latin typeface="Trebuchet MS"/>
                  <a:cs typeface="Trebuchet MS"/>
                </a:rPr>
                <a:t>Weak boson</a:t>
              </a:r>
              <a:endParaRPr lang="en-GB" sz="1800" dirty="0">
                <a:solidFill>
                  <a:prstClr val="black"/>
                </a:solidFill>
                <a:latin typeface="Trebuchet MS"/>
                <a:cs typeface="Trebuchet MS"/>
              </a:endParaRPr>
            </a:p>
          </p:txBody>
        </p:sp>
        <p:grpSp>
          <p:nvGrpSpPr>
            <p:cNvPr id="10" name="Group 165"/>
            <p:cNvGrpSpPr/>
            <p:nvPr/>
          </p:nvGrpSpPr>
          <p:grpSpPr>
            <a:xfrm>
              <a:off x="5776798" y="2386343"/>
              <a:ext cx="2921082" cy="148741"/>
              <a:chOff x="822326" y="2286000"/>
              <a:chExt cx="4130674" cy="173037"/>
            </a:xfrm>
          </p:grpSpPr>
          <p:sp>
            <p:nvSpPr>
              <p:cNvPr id="215" name="Freeform 214"/>
              <p:cNvSpPr>
                <a:spLocks/>
              </p:cNvSpPr>
              <p:nvPr/>
            </p:nvSpPr>
            <p:spPr bwMode="auto">
              <a:xfrm flipH="1">
                <a:off x="822326"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16" name="Freeform 21"/>
              <p:cNvSpPr>
                <a:spLocks/>
              </p:cNvSpPr>
              <p:nvPr/>
            </p:nvSpPr>
            <p:spPr bwMode="auto">
              <a:xfrm flipH="1">
                <a:off x="2887663" y="2286000"/>
                <a:ext cx="2065337" cy="17303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grpSp>
        <p:sp>
          <p:nvSpPr>
            <p:cNvPr id="202" name="Freeform 201"/>
            <p:cNvSpPr>
              <a:spLocks/>
            </p:cNvSpPr>
            <p:nvPr/>
          </p:nvSpPr>
          <p:spPr bwMode="auto">
            <a:xfrm rot="19692356" flipH="1">
              <a:off x="5776798" y="3408397"/>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3" name="Freeform 202"/>
            <p:cNvSpPr>
              <a:spLocks/>
            </p:cNvSpPr>
            <p:nvPr/>
          </p:nvSpPr>
          <p:spPr bwMode="auto">
            <a:xfrm rot="4290640" flipH="1">
              <a:off x="6112582" y="352662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4" name="Freeform 203"/>
            <p:cNvSpPr>
              <a:spLocks/>
            </p:cNvSpPr>
            <p:nvPr/>
          </p:nvSpPr>
          <p:spPr bwMode="auto">
            <a:xfrm rot="17853592" flipV="1">
              <a:off x="6305954" y="3557817"/>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5" name="Freeform 204"/>
            <p:cNvSpPr>
              <a:spLocks/>
            </p:cNvSpPr>
            <p:nvPr/>
          </p:nvSpPr>
          <p:spPr bwMode="auto">
            <a:xfrm rot="5645767" flipH="1">
              <a:off x="6437868" y="359807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6" name="Freeform 205"/>
            <p:cNvSpPr>
              <a:spLocks/>
            </p:cNvSpPr>
            <p:nvPr/>
          </p:nvSpPr>
          <p:spPr bwMode="auto">
            <a:xfrm rot="8591611" flipH="1">
              <a:off x="6624578" y="3699442"/>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7" name="Freeform 206"/>
            <p:cNvSpPr>
              <a:spLocks/>
            </p:cNvSpPr>
            <p:nvPr/>
          </p:nvSpPr>
          <p:spPr bwMode="auto">
            <a:xfrm rot="1306208" flipH="1">
              <a:off x="7082547" y="3599293"/>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8" name="Freeform 207"/>
            <p:cNvSpPr>
              <a:spLocks/>
            </p:cNvSpPr>
            <p:nvPr/>
          </p:nvSpPr>
          <p:spPr bwMode="auto">
            <a:xfrm rot="4028254" flipH="1">
              <a:off x="7234947" y="3437995"/>
              <a:ext cx="522151" cy="76717"/>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5400" cap="flat" cmpd="sng" algn="ctr">
              <a:solidFill>
                <a:schemeClr val="tx1"/>
              </a:solidFill>
              <a:prstDash val="solid"/>
              <a:round/>
              <a:headEnd type="none" w="med" len="med"/>
              <a:tailEnd type="none" w="med" len="med"/>
            </a:ln>
            <a:effectLst/>
          </p:spPr>
          <p:txBody>
            <a:bodyPr wrap="none" anchor="ctr">
              <a:prstTxWarp prst="textNoShape">
                <a:avLst/>
              </a:prstTxWarp>
            </a:bodyPr>
            <a:lstStyle/>
            <a:p>
              <a:endParaRPr lang="en-GB">
                <a:solidFill>
                  <a:prstClr val="black"/>
                </a:solidFill>
              </a:endParaRPr>
            </a:p>
          </p:txBody>
        </p:sp>
        <p:sp>
          <p:nvSpPr>
            <p:cNvPr id="209" name="TextBox 208"/>
            <p:cNvSpPr txBox="1"/>
            <p:nvPr/>
          </p:nvSpPr>
          <p:spPr>
            <a:xfrm>
              <a:off x="6975512" y="3332316"/>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210" name="TextBox 209"/>
            <p:cNvSpPr txBox="1"/>
            <p:nvPr/>
          </p:nvSpPr>
          <p:spPr>
            <a:xfrm>
              <a:off x="7428050" y="351544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211" name="TextBox 210"/>
            <p:cNvSpPr txBox="1"/>
            <p:nvPr/>
          </p:nvSpPr>
          <p:spPr>
            <a:xfrm>
              <a:off x="6534299" y="366784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212" name="TextBox 211"/>
            <p:cNvSpPr txBox="1"/>
            <p:nvPr/>
          </p:nvSpPr>
          <p:spPr>
            <a:xfrm>
              <a:off x="6533054" y="3181290"/>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sp>
          <p:nvSpPr>
            <p:cNvPr id="213" name="TextBox 212"/>
            <p:cNvSpPr txBox="1"/>
            <p:nvPr/>
          </p:nvSpPr>
          <p:spPr>
            <a:xfrm>
              <a:off x="6112327" y="3109452"/>
              <a:ext cx="334447" cy="400110"/>
            </a:xfrm>
            <a:prstGeom prst="rect">
              <a:avLst/>
            </a:prstGeom>
            <a:noFill/>
          </p:spPr>
          <p:txBody>
            <a:bodyPr wrap="none" rtlCol="0">
              <a:spAutoFit/>
            </a:bodyPr>
            <a:lstStyle/>
            <a:p>
              <a:r>
                <a:rPr lang="en-GB" sz="2000" dirty="0" smtClean="0">
                  <a:solidFill>
                    <a:srgbClr val="D00209"/>
                  </a:solidFill>
                </a:rPr>
                <a:t>×</a:t>
              </a:r>
              <a:endParaRPr lang="en-GB" sz="2000" dirty="0">
                <a:solidFill>
                  <a:srgbClr val="D00209"/>
                </a:solidFill>
              </a:endParaRPr>
            </a:p>
          </p:txBody>
        </p:sp>
        <p:cxnSp>
          <p:nvCxnSpPr>
            <p:cNvPr id="214" name="Straight Connector 213"/>
            <p:cNvCxnSpPr/>
            <p:nvPr/>
          </p:nvCxnSpPr>
          <p:spPr>
            <a:xfrm flipV="1">
              <a:off x="4120300" y="4147115"/>
              <a:ext cx="5016499" cy="340"/>
            </a:xfrm>
            <a:prstGeom prst="line">
              <a:avLst/>
            </a:prstGeom>
            <a:ln w="127" cap="flat" cmpd="sng" algn="ctr">
              <a:solidFill>
                <a:schemeClr val="tx2">
                  <a:lumMod val="60000"/>
                  <a:lumOff val="4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191" name="Rectangle 190"/>
          <p:cNvSpPr/>
          <p:nvPr/>
        </p:nvSpPr>
        <p:spPr>
          <a:xfrm>
            <a:off x="228600" y="1600200"/>
            <a:ext cx="3835400" cy="923330"/>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prstClr val="black">
                    <a:lumMod val="85000"/>
                    <a:lumOff val="15000"/>
                  </a:prstClr>
                </a:solidFill>
                <a:latin typeface="Trebuchet MS"/>
                <a:ea typeface="Arial" charset="0"/>
                <a:cs typeface="Trebuchet MS"/>
                <a:sym typeface="Wingdings"/>
              </a:rPr>
              <a:t>Early universe: symmetric phase, fundamental particles are </a:t>
            </a:r>
            <a:r>
              <a:rPr lang="en-GB" sz="1800" dirty="0" err="1" smtClean="0">
                <a:solidFill>
                  <a:prstClr val="black">
                    <a:lumMod val="85000"/>
                    <a:lumOff val="15000"/>
                  </a:prstClr>
                </a:solidFill>
                <a:latin typeface="Trebuchet MS"/>
                <a:ea typeface="Arial" charset="0"/>
                <a:cs typeface="Trebuchet MS"/>
                <a:sym typeface="Wingdings"/>
              </a:rPr>
              <a:t>massless</a:t>
            </a:r>
            <a:r>
              <a:rPr lang="en-GB" sz="1800" dirty="0" smtClean="0">
                <a:solidFill>
                  <a:prstClr val="black">
                    <a:lumMod val="85000"/>
                    <a:lumOff val="15000"/>
                  </a:prstClr>
                </a:solidFill>
                <a:latin typeface="Trebuchet MS"/>
                <a:ea typeface="Arial" charset="0"/>
                <a:cs typeface="Trebuchet MS"/>
                <a:sym typeface="Wingdings"/>
              </a:rPr>
              <a:t>                  </a:t>
            </a:r>
            <a:r>
              <a:rPr lang="en-US" sz="1800" dirty="0" err="1" smtClean="0">
                <a:solidFill>
                  <a:prstClr val="black">
                    <a:lumMod val="85000"/>
                    <a:lumOff val="15000"/>
                  </a:prstClr>
                </a:solidFill>
                <a:latin typeface="Trebuchet MS"/>
                <a:ea typeface="Arial" charset="0"/>
                <a:cs typeface="Trebuchet MS"/>
                <a:sym typeface="Wingdings"/>
              </a:rPr>
              <a:t></a:t>
            </a:r>
            <a:r>
              <a:rPr lang="en-US" sz="1800" dirty="0" smtClean="0">
                <a:solidFill>
                  <a:prstClr val="black">
                    <a:lumMod val="85000"/>
                    <a:lumOff val="15000"/>
                  </a:prstClr>
                </a:solidFill>
                <a:latin typeface="Trebuchet MS"/>
                <a:ea typeface="Arial" charset="0"/>
                <a:cs typeface="Trebuchet MS"/>
                <a:sym typeface="Wingdings"/>
              </a:rPr>
              <a:t> gauge symmetry is respected</a:t>
            </a:r>
            <a:endParaRPr lang="en-GB" sz="1800" dirty="0" smtClean="0">
              <a:solidFill>
                <a:prstClr val="black">
                  <a:lumMod val="85000"/>
                  <a:lumOff val="15000"/>
                </a:prstClr>
              </a:solidFill>
              <a:latin typeface="Trebuchet MS"/>
              <a:ea typeface="Arial" charset="0"/>
              <a:cs typeface="Trebuchet MS"/>
            </a:endParaRPr>
          </a:p>
        </p:txBody>
      </p:sp>
      <p:sp>
        <p:nvSpPr>
          <p:cNvPr id="192" name="Rectangle 191"/>
          <p:cNvSpPr/>
          <p:nvPr/>
        </p:nvSpPr>
        <p:spPr>
          <a:xfrm>
            <a:off x="228600" y="2652432"/>
            <a:ext cx="3581400" cy="1431161"/>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prstClr val="black">
                    <a:lumMod val="85000"/>
                    <a:lumOff val="15000"/>
                  </a:prstClr>
                </a:solidFill>
                <a:latin typeface="Trebuchet MS"/>
                <a:ea typeface="Arial" charset="0"/>
                <a:cs typeface="Trebuchet MS"/>
              </a:rPr>
              <a:t>A </a:t>
            </a:r>
            <a:r>
              <a:rPr lang="en-GB" sz="1800" b="1" dirty="0" smtClean="0">
                <a:solidFill>
                  <a:prstClr val="black">
                    <a:lumMod val="85000"/>
                    <a:lumOff val="15000"/>
                  </a:prstClr>
                </a:solidFill>
                <a:latin typeface="Trebuchet MS"/>
                <a:ea typeface="Arial" charset="0"/>
                <a:cs typeface="Trebuchet MS"/>
              </a:rPr>
              <a:t>Higgs field </a:t>
            </a:r>
            <a:r>
              <a:rPr lang="en-GB" sz="1800" dirty="0" smtClean="0">
                <a:solidFill>
                  <a:prstClr val="black">
                    <a:lumMod val="85000"/>
                    <a:lumOff val="15000"/>
                  </a:prstClr>
                </a:solidFill>
                <a:latin typeface="Trebuchet MS"/>
                <a:ea typeface="Arial" charset="0"/>
                <a:cs typeface="Trebuchet MS"/>
                <a:sym typeface="Wingdings"/>
              </a:rPr>
              <a:t>displaces ground state breaking gauge symmetry</a:t>
            </a:r>
          </a:p>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b="1" dirty="0" smtClean="0">
                <a:solidFill>
                  <a:prstClr val="black">
                    <a:lumMod val="85000"/>
                    <a:lumOff val="15000"/>
                  </a:prstClr>
                </a:solidFill>
                <a:latin typeface="Trebuchet MS"/>
                <a:ea typeface="Arial" charset="0"/>
                <a:cs typeface="Trebuchet MS"/>
                <a:sym typeface="Wingdings"/>
              </a:rPr>
              <a:t>It </a:t>
            </a:r>
            <a:r>
              <a:rPr lang="en-GB" sz="1800" b="1" dirty="0" smtClean="0">
                <a:solidFill>
                  <a:prstClr val="black">
                    <a:lumMod val="85000"/>
                    <a:lumOff val="15000"/>
                  </a:prstClr>
                </a:solidFill>
                <a:latin typeface="Trebuchet MS"/>
                <a:ea typeface="Arial" charset="0"/>
                <a:cs typeface="Trebuchet MS"/>
              </a:rPr>
              <a:t>fills all space time </a:t>
            </a:r>
            <a:r>
              <a:rPr lang="en-GB" sz="1800" dirty="0" smtClean="0">
                <a:solidFill>
                  <a:prstClr val="black">
                    <a:lumMod val="85000"/>
                    <a:lumOff val="15000"/>
                  </a:prstClr>
                </a:solidFill>
                <a:latin typeface="Trebuchet MS"/>
                <a:ea typeface="Arial" charset="0"/>
                <a:cs typeface="Trebuchet MS"/>
              </a:rPr>
              <a:t>(but w/o orientation as spin=0)</a:t>
            </a:r>
            <a:endParaRPr lang="en-GB" sz="1800" b="1" dirty="0" smtClean="0">
              <a:solidFill>
                <a:prstClr val="black">
                  <a:lumMod val="85000"/>
                  <a:lumOff val="15000"/>
                </a:prstClr>
              </a:solidFill>
              <a:latin typeface="Trebuchet MS"/>
              <a:ea typeface="Arial" charset="0"/>
              <a:cs typeface="Trebuchet MS"/>
              <a:sym typeface="Wingdings"/>
            </a:endParaRPr>
          </a:p>
        </p:txBody>
      </p:sp>
      <p:sp>
        <p:nvSpPr>
          <p:cNvPr id="193" name="Rectangle 192"/>
          <p:cNvSpPr/>
          <p:nvPr/>
        </p:nvSpPr>
        <p:spPr>
          <a:xfrm>
            <a:off x="228600" y="4230029"/>
            <a:ext cx="3803649" cy="1200329"/>
          </a:xfrm>
          <a:prstGeom prst="rect">
            <a:avLst/>
          </a:prstGeom>
        </p:spPr>
        <p:txBody>
          <a:bodyPr wrap="square">
            <a:spAutoFit/>
          </a:bodyPr>
          <a:lstStyle/>
          <a:p>
            <a:pPr>
              <a:spcBef>
                <a:spcPts val="18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prstClr val="black">
                    <a:lumMod val="85000"/>
                    <a:lumOff val="15000"/>
                  </a:prstClr>
                </a:solidFill>
                <a:latin typeface="Trebuchet MS"/>
                <a:ea typeface="Arial" charset="0"/>
                <a:cs typeface="Trebuchet MS"/>
                <a:sym typeface="Wingdings"/>
              </a:rPr>
              <a:t>Particles interact with the Higgs field and reduce their velocity. T</a:t>
            </a:r>
            <a:r>
              <a:rPr lang="en-GB" sz="1800" b="1" dirty="0" smtClean="0">
                <a:solidFill>
                  <a:prstClr val="black">
                    <a:lumMod val="85000"/>
                    <a:lumOff val="15000"/>
                  </a:prstClr>
                </a:solidFill>
                <a:latin typeface="Trebuchet MS"/>
                <a:ea typeface="Arial" charset="0"/>
                <a:cs typeface="Trebuchet MS"/>
                <a:sym typeface="Wingdings"/>
              </a:rPr>
              <a:t>hey acquire a mass proportional to interaction strength </a:t>
            </a:r>
          </a:p>
        </p:txBody>
      </p:sp>
      <p:sp>
        <p:nvSpPr>
          <p:cNvPr id="84" name="Rectangle 83"/>
          <p:cNvSpPr/>
          <p:nvPr/>
        </p:nvSpPr>
        <p:spPr>
          <a:xfrm>
            <a:off x="228600" y="5562600"/>
            <a:ext cx="3581400" cy="646331"/>
          </a:xfrm>
          <a:prstGeom prst="rect">
            <a:avLst/>
          </a:prstGeom>
        </p:spPr>
        <p:txBody>
          <a:bodyPr wrap="square">
            <a:spAutoFit/>
          </a:bodyPr>
          <a:lstStyle/>
          <a:p>
            <a:pPr>
              <a:spcBef>
                <a:spcPts val="1800"/>
              </a:spcBef>
              <a:buSzPct val="75000"/>
              <a:tabLst>
                <a:tab pos="357188" algn="l"/>
                <a:tab pos="2170113" algn="l"/>
                <a:tab pos="3084513" algn="l"/>
                <a:tab pos="3998913" algn="l"/>
                <a:tab pos="4913313" algn="l"/>
                <a:tab pos="5827713" algn="l"/>
                <a:tab pos="6742113" algn="l"/>
                <a:tab pos="7656513" algn="l"/>
                <a:tab pos="8570913" algn="l"/>
                <a:tab pos="9485313" algn="l"/>
                <a:tab pos="10399713" algn="l"/>
              </a:tabLst>
            </a:pPr>
            <a:r>
              <a:rPr lang="en-US" sz="1800" dirty="0" err="1" smtClean="0">
                <a:solidFill>
                  <a:srgbClr val="C90202"/>
                </a:solidFill>
                <a:latin typeface="Trebuchet MS"/>
                <a:ea typeface="Arial" charset="0"/>
                <a:cs typeface="Trebuchet MS"/>
                <a:sym typeface="Wingdings"/>
              </a:rPr>
              <a:t></a:t>
            </a:r>
            <a:r>
              <a:rPr lang="en-US" sz="1800" dirty="0" smtClean="0">
                <a:solidFill>
                  <a:srgbClr val="C90202"/>
                </a:solidFill>
                <a:latin typeface="Trebuchet MS"/>
                <a:ea typeface="Arial" charset="0"/>
                <a:cs typeface="Trebuchet MS"/>
                <a:sym typeface="Wingdings"/>
              </a:rPr>
              <a:t> 	</a:t>
            </a:r>
            <a:r>
              <a:rPr lang="en-GB" sz="1800" dirty="0" smtClean="0">
                <a:solidFill>
                  <a:srgbClr val="C90202"/>
                </a:solidFill>
                <a:latin typeface="Trebuchet MS"/>
                <a:ea typeface="Arial" charset="0"/>
                <a:cs typeface="Trebuchet MS"/>
                <a:sym typeface="Wingdings"/>
              </a:rPr>
              <a:t>Action of the Higgs field 	creates a </a:t>
            </a:r>
            <a:r>
              <a:rPr lang="en-GB" sz="1800" b="1" i="1" dirty="0" smtClean="0">
                <a:solidFill>
                  <a:srgbClr val="C90202"/>
                </a:solidFill>
                <a:latin typeface="Trebuchet MS"/>
                <a:ea typeface="Arial" charset="0"/>
                <a:cs typeface="Trebuchet MS"/>
                <a:sym typeface="Wingdings"/>
              </a:rPr>
              <a:t>vacuum viscosity</a:t>
            </a:r>
          </a:p>
        </p:txBody>
      </p:sp>
      <p:sp>
        <p:nvSpPr>
          <p:cNvPr id="87" name="TextBox 86"/>
          <p:cNvSpPr txBox="1"/>
          <p:nvPr/>
        </p:nvSpPr>
        <p:spPr>
          <a:xfrm>
            <a:off x="4038600" y="1600200"/>
            <a:ext cx="5105400" cy="400110"/>
          </a:xfrm>
          <a:prstGeom prst="rect">
            <a:avLst/>
          </a:prstGeom>
          <a:noFill/>
        </p:spPr>
        <p:txBody>
          <a:bodyPr wrap="square" rtlCol="0">
            <a:spAutoFit/>
          </a:bodyPr>
          <a:lstStyle/>
          <a:p>
            <a:pPr algn="ctr"/>
            <a:r>
              <a:rPr lang="en-GB" sz="2000" i="1" dirty="0" smtClean="0">
                <a:solidFill>
                  <a:prstClr val="black">
                    <a:lumMod val="65000"/>
                    <a:lumOff val="35000"/>
                  </a:prstClr>
                </a:solidFill>
                <a:latin typeface="Trebuchet MS"/>
                <a:cs typeface="Trebuchet MS"/>
              </a:rPr>
              <a:t>Symmetric phase – early universe</a:t>
            </a:r>
            <a:endParaRPr lang="en-GB" sz="2000" i="1" dirty="0">
              <a:solidFill>
                <a:prstClr val="black">
                  <a:lumMod val="65000"/>
                  <a:lumOff val="35000"/>
                </a:prstClr>
              </a:solidFill>
              <a:latin typeface="Trebuchet MS"/>
              <a:cs typeface="Trebuchet MS"/>
            </a:endParaRPr>
          </a:p>
        </p:txBody>
      </p:sp>
      <p:sp>
        <p:nvSpPr>
          <p:cNvPr id="223" name="TextBox 222"/>
          <p:cNvSpPr txBox="1"/>
          <p:nvPr/>
        </p:nvSpPr>
        <p:spPr>
          <a:xfrm>
            <a:off x="4031399" y="1600200"/>
            <a:ext cx="5105400" cy="400110"/>
          </a:xfrm>
          <a:prstGeom prst="rect">
            <a:avLst/>
          </a:prstGeom>
          <a:noFill/>
        </p:spPr>
        <p:txBody>
          <a:bodyPr wrap="square" rtlCol="0">
            <a:spAutoFit/>
          </a:bodyPr>
          <a:lstStyle/>
          <a:p>
            <a:pPr algn="ctr"/>
            <a:r>
              <a:rPr lang="en-GB" sz="2000" i="1" dirty="0" smtClean="0">
                <a:solidFill>
                  <a:srgbClr val="4331D5"/>
                </a:solidFill>
                <a:latin typeface="Trebuchet MS"/>
                <a:cs typeface="Trebuchet MS"/>
              </a:rPr>
              <a:t>Higgs quantum liquid in broken phase</a:t>
            </a:r>
            <a:endParaRPr lang="en-GB" sz="2000" i="1" dirty="0">
              <a:solidFill>
                <a:srgbClr val="4331D5"/>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500"/>
                                        <p:tgtEl>
                                          <p:spTgt spid="19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3"/>
                                        </p:tgtEl>
                                        <p:attrNameLst>
                                          <p:attrName>style.visibility</p:attrName>
                                        </p:attrNameLst>
                                      </p:cBhvr>
                                      <p:to>
                                        <p:strVal val="visible"/>
                                      </p:to>
                                    </p:set>
                                    <p:animEffect transition="in" filter="fade">
                                      <p:cBhvr>
                                        <p:cTn id="12" dur="500"/>
                                        <p:tgtEl>
                                          <p:spTgt spid="193"/>
                                        </p:tgtEl>
                                      </p:cBhvr>
                                    </p:animEffect>
                                  </p:childTnLst>
                                </p:cTn>
                              </p:par>
                              <p:par>
                                <p:cTn id="13" presetID="10" presetClass="exit" presetSubtype="0" fill="hold" grpId="0" nodeType="withEffect">
                                  <p:stCondLst>
                                    <p:cond delay="0"/>
                                  </p:stCondLst>
                                  <p:childTnLst>
                                    <p:animEffect transition="out" filter="fade">
                                      <p:cBhvr>
                                        <p:cTn id="14" dur="1000"/>
                                        <p:tgtEl>
                                          <p:spTgt spid="87"/>
                                        </p:tgtEl>
                                      </p:cBhvr>
                                    </p:animEffect>
                                    <p:set>
                                      <p:cBhvr>
                                        <p:cTn id="15" dur="1" fill="hold">
                                          <p:stCondLst>
                                            <p:cond delay="999"/>
                                          </p:stCondLst>
                                        </p:cTn>
                                        <p:tgtEl>
                                          <p:spTgt spid="87"/>
                                        </p:tgtEl>
                                        <p:attrNameLst>
                                          <p:attrName>style.visibility</p:attrName>
                                        </p:attrNameLst>
                                      </p:cBhvr>
                                      <p:to>
                                        <p:strVal val="hidden"/>
                                      </p:to>
                                    </p:set>
                                  </p:childTnLst>
                                </p:cTn>
                              </p:par>
                              <p:par>
                                <p:cTn id="16" presetID="22" presetClass="exit" presetSubtype="4" fill="hold" nodeType="withEffect">
                                  <p:stCondLst>
                                    <p:cond delay="0"/>
                                  </p:stCondLst>
                                  <p:childTnLst>
                                    <p:animEffect transition="out" filter="wipe(down)">
                                      <p:cBhvr>
                                        <p:cTn id="17" dur="5000"/>
                                        <p:tgtEl>
                                          <p:spTgt spid="2"/>
                                        </p:tgtEl>
                                      </p:cBhvr>
                                    </p:animEffect>
                                    <p:set>
                                      <p:cBhvr>
                                        <p:cTn id="18" dur="1" fill="hold">
                                          <p:stCondLst>
                                            <p:cond delay="4999"/>
                                          </p:stCondLst>
                                        </p:cTn>
                                        <p:tgtEl>
                                          <p:spTgt spid="2"/>
                                        </p:tgtEl>
                                        <p:attrNameLst>
                                          <p:attrName>style.visibility</p:attrName>
                                        </p:attrNameLst>
                                      </p:cBhvr>
                                      <p:to>
                                        <p:strVal val="hidden"/>
                                      </p:to>
                                    </p:se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19"/>
                                        </p:tgtEl>
                                        <p:attrNameLst>
                                          <p:attrName>style.visibility</p:attrName>
                                        </p:attrNameLst>
                                      </p:cBhvr>
                                      <p:to>
                                        <p:strVal val="visible"/>
                                      </p:to>
                                    </p:set>
                                    <p:animEffect transition="in" filter="wipe(down)">
                                      <p:cBhvr>
                                        <p:cTn id="24" dur="5000"/>
                                        <p:tgtEl>
                                          <p:spTgt spid="2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3"/>
                                        </p:tgtEl>
                                        <p:attrNameLst>
                                          <p:attrName>style.visibility</p:attrName>
                                        </p:attrNameLst>
                                      </p:cBhvr>
                                      <p:to>
                                        <p:strVal val="visible"/>
                                      </p:to>
                                    </p:set>
                                    <p:animEffect transition="in" filter="fade">
                                      <p:cBhvr>
                                        <p:cTn id="27" dur="5000"/>
                                        <p:tgtEl>
                                          <p:spTgt spid="2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wipe(left)">
                                      <p:cBhvr>
                                        <p:cTn id="32"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animBg="1"/>
      <p:bldP spid="192" grpId="0"/>
      <p:bldP spid="193" grpId="0"/>
      <p:bldP spid="84" grpId="0"/>
      <p:bldP spid="87" grpId="0"/>
      <p:bldP spid="223"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t="2437"/>
          <a:stretch>
            <a:fillRect/>
          </a:stretch>
        </p:blipFill>
        <p:spPr bwMode="auto">
          <a:xfrm>
            <a:off x="0" y="0"/>
            <a:ext cx="9144000" cy="6858000"/>
          </a:xfrm>
          <a:prstGeom prst="rect">
            <a:avLst/>
          </a:prstGeom>
          <a:noFill/>
          <a:ln w="9525">
            <a:noFill/>
            <a:miter lim="800000"/>
            <a:headEnd/>
            <a:tailEnd/>
          </a:ln>
          <a:effectLst/>
        </p:spPr>
      </p:pic>
      <p:sp>
        <p:nvSpPr>
          <p:cNvPr id="3" name="Rectangle 2"/>
          <p:cNvSpPr/>
          <p:nvPr/>
        </p:nvSpPr>
        <p:spPr>
          <a:xfrm>
            <a:off x="1087294" y="838200"/>
            <a:ext cx="3540535" cy="2092881"/>
          </a:xfrm>
          <a:prstGeom prst="rect">
            <a:avLst/>
          </a:prstGeom>
        </p:spPr>
        <p:txBody>
          <a:bodyPr wrap="square">
            <a:spAutoFit/>
          </a:bodyPr>
          <a:lstStyle/>
          <a:p>
            <a:r>
              <a:rPr lang="en-US" b="1" dirty="0" smtClean="0">
                <a:solidFill>
                  <a:srgbClr val="FFFFFF"/>
                </a:solidFill>
                <a:latin typeface="Trebuchet MS"/>
                <a:cs typeface="Trebuchet MS"/>
              </a:rPr>
              <a:t>Massive particles interacting with the condensed Higgs field </a:t>
            </a:r>
          </a:p>
          <a:p>
            <a:pPr>
              <a:spcBef>
                <a:spcPts val="1200"/>
              </a:spcBef>
            </a:pPr>
            <a:r>
              <a:rPr lang="en-US" b="1" dirty="0" smtClean="0">
                <a:solidFill>
                  <a:srgbClr val="FFFFFF"/>
                </a:solidFill>
                <a:latin typeface="Trebuchet MS"/>
                <a:cs typeface="Trebuchet MS"/>
              </a:rPr>
              <a:t>… </a:t>
            </a:r>
            <a:r>
              <a:rPr lang="en-US" b="1" i="1" dirty="0" smtClean="0">
                <a:solidFill>
                  <a:srgbClr val="FFFFFF"/>
                </a:solidFill>
                <a:latin typeface="Trebuchet MS"/>
                <a:cs typeface="Trebuchet MS"/>
              </a:rPr>
              <a:t>like fireflies in the night sky of </a:t>
            </a:r>
            <a:r>
              <a:rPr lang="en-US" b="1" i="1" dirty="0" err="1" smtClean="0">
                <a:solidFill>
                  <a:srgbClr val="FFFFFF"/>
                </a:solidFill>
                <a:latin typeface="Trebuchet MS"/>
                <a:cs typeface="Trebuchet MS"/>
              </a:rPr>
              <a:t>Ochiai</a:t>
            </a:r>
            <a:endParaRPr lang="en-US" b="1" i="1" dirty="0">
              <a:solidFill>
                <a:srgbClr val="FFFFFF"/>
              </a:solidFill>
              <a:latin typeface="Trebuchet MS"/>
              <a:cs typeface="Trebuchet MS"/>
            </a:endParaRPr>
          </a:p>
        </p:txBody>
      </p:sp>
    </p:spTree>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 name="Rectangle 16"/>
          <p:cNvSpPr/>
          <p:nvPr/>
        </p:nvSpPr>
        <p:spPr>
          <a:xfrm>
            <a:off x="-1" y="4921984"/>
            <a:ext cx="3733801" cy="1631216"/>
          </a:xfrm>
          <a:prstGeom prst="rect">
            <a:avLst/>
          </a:prstGeom>
        </p:spPr>
        <p:txBody>
          <a:bodyPr wrap="square">
            <a:spAutoFit/>
          </a:bodyPr>
          <a:lstStyle/>
          <a:p>
            <a:r>
              <a:rPr lang="en-US" sz="1000" b="1" dirty="0" smtClean="0"/>
              <a:t>Full references for mechanism:</a:t>
            </a:r>
          </a:p>
          <a:p>
            <a:endParaRPr lang="en-US" sz="1000" dirty="0" smtClean="0"/>
          </a:p>
          <a:p>
            <a:r>
              <a:rPr lang="en-US" sz="1000" dirty="0" smtClean="0"/>
              <a:t>F. </a:t>
            </a:r>
            <a:r>
              <a:rPr lang="en-US" sz="1000" dirty="0" err="1" smtClean="0"/>
              <a:t>Englert</a:t>
            </a:r>
            <a:r>
              <a:rPr lang="en-US" sz="1000" dirty="0" smtClean="0"/>
              <a:t> and R. </a:t>
            </a:r>
            <a:r>
              <a:rPr lang="en-US" sz="1000" dirty="0" err="1" smtClean="0"/>
              <a:t>Brout</a:t>
            </a:r>
            <a:r>
              <a:rPr lang="en-US" sz="1000" dirty="0" smtClean="0"/>
              <a:t>, PRL 13 (1964) 321.</a:t>
            </a:r>
          </a:p>
          <a:p>
            <a:r>
              <a:rPr lang="en-US" sz="1000" dirty="0" smtClean="0"/>
              <a:t>P.W. Higgs, PRL 13 (1964) 508.</a:t>
            </a:r>
          </a:p>
          <a:p>
            <a:r>
              <a:rPr lang="en-US" sz="1000" dirty="0" smtClean="0"/>
              <a:t>G. </a:t>
            </a:r>
            <a:r>
              <a:rPr lang="en-US" sz="1000" dirty="0" err="1" smtClean="0"/>
              <a:t>Guralnik</a:t>
            </a:r>
            <a:r>
              <a:rPr lang="en-US" sz="1000" dirty="0" smtClean="0"/>
              <a:t>, C. Hagen, and T.W.B. Kibble, PRL 13 (1964) 585.</a:t>
            </a:r>
          </a:p>
          <a:p>
            <a:endParaRPr lang="en-US" sz="1000" dirty="0" smtClean="0"/>
          </a:p>
          <a:p>
            <a:r>
              <a:rPr lang="en-US" sz="1000" i="1" dirty="0" smtClean="0"/>
              <a:t>It is also of note that Landau and </a:t>
            </a:r>
            <a:r>
              <a:rPr lang="en-US" sz="1000" i="1" dirty="0" err="1" smtClean="0"/>
              <a:t>Ginzburg</a:t>
            </a:r>
            <a:r>
              <a:rPr lang="en-US" sz="1000" i="1" dirty="0" smtClean="0"/>
              <a:t> had proposed a field giving the photon a mass in a superconductor, the mathematics of which is identical to the “Higgs mechanism” and predates it by several years.</a:t>
            </a:r>
            <a:endParaRPr lang="en-GB" sz="1000" i="1" dirty="0"/>
          </a:p>
        </p:txBody>
      </p:sp>
      <p:pic>
        <p:nvPicPr>
          <p:cNvPr id="8" name="Picture 7"/>
          <p:cNvPicPr>
            <a:picLocks noChangeAspect="1"/>
          </p:cNvPicPr>
          <p:nvPr/>
        </p:nvPicPr>
        <p:blipFill>
          <a:blip r:embed="rId2"/>
          <a:stretch>
            <a:fillRect/>
          </a:stretch>
        </p:blipFill>
        <p:spPr>
          <a:xfrm>
            <a:off x="4210888" y="-14369"/>
            <a:ext cx="4933112" cy="6586619"/>
          </a:xfrm>
          <a:prstGeom prst="rect">
            <a:avLst/>
          </a:prstGeom>
        </p:spPr>
      </p:pic>
      <p:sp>
        <p:nvSpPr>
          <p:cNvPr id="16" name="Rectangle 15"/>
          <p:cNvSpPr/>
          <p:nvPr/>
        </p:nvSpPr>
        <p:spPr>
          <a:xfrm>
            <a:off x="0" y="2133600"/>
            <a:ext cx="5105400" cy="2046714"/>
          </a:xfrm>
          <a:prstGeom prst="rect">
            <a:avLst/>
          </a:prstGeom>
          <a:solidFill>
            <a:srgbClr val="FFFFFF">
              <a:alpha val="70000"/>
            </a:srgbClr>
          </a:solidFill>
        </p:spPr>
        <p:txBody>
          <a:bodyPr wrap="square">
            <a:spAutoFit/>
          </a:bodyPr>
          <a:lstStyle/>
          <a:p>
            <a:pPr algn="ctr">
              <a:defRPr/>
            </a:pPr>
            <a:r>
              <a:rPr lang="en-GB" sz="3600" dirty="0" smtClean="0">
                <a:solidFill>
                  <a:prstClr val="black"/>
                </a:solidFill>
                <a:latin typeface="Trebuchet MS"/>
                <a:ea typeface="Calibri" charset="0"/>
                <a:cs typeface="Trebuchet MS"/>
              </a:rPr>
              <a:t>The Higgs boson –   </a:t>
            </a:r>
          </a:p>
          <a:p>
            <a:pPr algn="ctr">
              <a:defRPr/>
            </a:pPr>
            <a:r>
              <a:rPr lang="en-GB" sz="3600" dirty="0" smtClean="0">
                <a:solidFill>
                  <a:srgbClr val="E12B0D"/>
                </a:solidFill>
                <a:latin typeface="Trebuchet MS"/>
                <a:ea typeface="Calibri" charset="0"/>
                <a:cs typeface="Trebuchet MS"/>
              </a:rPr>
              <a:t>last of the particles ?</a:t>
            </a:r>
          </a:p>
          <a:p>
            <a:pPr algn="ctr">
              <a:spcBef>
                <a:spcPts val="1800"/>
              </a:spcBef>
              <a:defRPr/>
            </a:pPr>
            <a:r>
              <a:rPr lang="en-GB" sz="2000" dirty="0" smtClean="0">
                <a:solidFill>
                  <a:srgbClr val="000000"/>
                </a:solidFill>
                <a:latin typeface="Trebuchet MS"/>
                <a:ea typeface="Calibri" charset="0"/>
                <a:cs typeface="Trebuchet MS"/>
              </a:rPr>
              <a:t>The SM predicts all its properties, except for its mass. What was known about it ?</a:t>
            </a:r>
            <a:endParaRPr lang="en-GB" sz="2000" dirty="0">
              <a:solidFill>
                <a:srgbClr val="000000"/>
              </a:solidFill>
              <a:latin typeface="Trebuchet MS"/>
              <a:ea typeface="Calibri" charset="0"/>
              <a:cs typeface="Trebuchet MS"/>
            </a:endParaRPr>
          </a:p>
        </p:txBody>
      </p:sp>
      <p:sp>
        <p:nvSpPr>
          <p:cNvPr id="9" name="Rectangle 8"/>
          <p:cNvSpPr/>
          <p:nvPr/>
        </p:nvSpPr>
        <p:spPr>
          <a:xfrm>
            <a:off x="4210888" y="6326029"/>
            <a:ext cx="2667000" cy="246221"/>
          </a:xfrm>
          <a:prstGeom prst="rect">
            <a:avLst/>
          </a:prstGeom>
        </p:spPr>
        <p:txBody>
          <a:bodyPr wrap="square">
            <a:spAutoFit/>
          </a:bodyPr>
          <a:lstStyle/>
          <a:p>
            <a:r>
              <a:rPr lang="en-US" sz="1000" dirty="0" smtClean="0">
                <a:solidFill>
                  <a:schemeClr val="bg1">
                    <a:lumMod val="75000"/>
                  </a:schemeClr>
                </a:solidFill>
                <a:latin typeface="Trebuchet MS"/>
                <a:cs typeface="Trebuchet MS"/>
              </a:rPr>
              <a:t>http://</a:t>
            </a:r>
            <a:r>
              <a:rPr lang="en-US" sz="1000" dirty="0" err="1" smtClean="0">
                <a:solidFill>
                  <a:schemeClr val="bg1">
                    <a:lumMod val="75000"/>
                  </a:schemeClr>
                </a:solidFill>
                <a:latin typeface="Trebuchet MS"/>
                <a:cs typeface="Trebuchet MS"/>
              </a:rPr>
              <a:t>www.shardcore.org/shardpress</a:t>
            </a:r>
            <a:endParaRPr lang="en-GB" sz="1000" dirty="0">
              <a:solidFill>
                <a:schemeClr val="bg1">
                  <a:lumMod val="75000"/>
                </a:schemeClr>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2" name="TextBox 4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Constraints from global electroweak fit</a:t>
            </a:r>
            <a:endParaRPr lang="en-GB" dirty="0">
              <a:solidFill>
                <a:prstClr val="black"/>
              </a:solidFill>
              <a:latin typeface="Trebuchet MS"/>
              <a:cs typeface="Trebuchet MS"/>
            </a:endParaRPr>
          </a:p>
        </p:txBody>
      </p:sp>
      <p:sp>
        <p:nvSpPr>
          <p:cNvPr id="41" name="Rectangle 40"/>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5" name="Text Box 16"/>
          <p:cNvSpPr txBox="1">
            <a:spLocks noChangeArrowheads="1"/>
          </p:cNvSpPr>
          <p:nvPr/>
        </p:nvSpPr>
        <p:spPr bwMode="auto">
          <a:xfrm>
            <a:off x="250824" y="1279525"/>
            <a:ext cx="8588376" cy="369332"/>
          </a:xfrm>
          <a:prstGeom prst="rect">
            <a:avLst/>
          </a:prstGeom>
          <a:noFill/>
          <a:ln w="12700">
            <a:noFill/>
            <a:miter lim="800000"/>
            <a:headEnd/>
            <a:tailEnd/>
          </a:ln>
          <a:effectLst/>
        </p:spPr>
        <p:txBody>
          <a:bodyPr wrap="square">
            <a:prstTxWarp prst="textNoShape">
              <a:avLst/>
            </a:prstTxWarp>
            <a:spAutoFit/>
          </a:bodyPr>
          <a:lstStyle/>
          <a:p>
            <a:pPr>
              <a:spcBef>
                <a:spcPct val="50000"/>
              </a:spcBef>
            </a:pPr>
            <a:r>
              <a:rPr lang="en-US" sz="1800" dirty="0" smtClean="0">
                <a:solidFill>
                  <a:srgbClr val="262626"/>
                </a:solidFill>
                <a:latin typeface="Trebuchet MS"/>
                <a:ea typeface="Arial" charset="0"/>
                <a:cs typeface="Trebuchet MS"/>
              </a:rPr>
              <a:t>Global fit of all EW precision measurements to SM prediction constrains </a:t>
            </a:r>
            <a:r>
              <a:rPr lang="en-US" sz="1800" i="1" dirty="0" smtClean="0">
                <a:solidFill>
                  <a:srgbClr val="262626"/>
                </a:solidFill>
                <a:latin typeface="Trebuchet MS"/>
                <a:ea typeface="Arial" charset="0"/>
                <a:cs typeface="Trebuchet MS"/>
              </a:rPr>
              <a:t>M</a:t>
            </a:r>
            <a:r>
              <a:rPr lang="en-US" sz="1800" i="1" baseline="-25000" dirty="0" smtClean="0">
                <a:solidFill>
                  <a:srgbClr val="262626"/>
                </a:solidFill>
                <a:latin typeface="Trebuchet MS"/>
                <a:ea typeface="Arial" charset="0"/>
                <a:cs typeface="Trebuchet MS"/>
              </a:rPr>
              <a:t>H</a:t>
            </a:r>
            <a:r>
              <a:rPr lang="en-US" sz="1800" dirty="0" smtClean="0">
                <a:solidFill>
                  <a:srgbClr val="262626"/>
                </a:solidFill>
                <a:latin typeface="Trebuchet MS"/>
                <a:ea typeface="Arial" charset="0"/>
                <a:cs typeface="Trebuchet MS"/>
              </a:rPr>
              <a:t> </a:t>
            </a:r>
          </a:p>
        </p:txBody>
      </p:sp>
      <p:sp>
        <p:nvSpPr>
          <p:cNvPr id="12" name="Rectangle 11"/>
          <p:cNvSpPr/>
          <p:nvPr/>
        </p:nvSpPr>
        <p:spPr>
          <a:xfrm>
            <a:off x="5796373" y="2842245"/>
            <a:ext cx="2509427" cy="73915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2" name="Picture 21" descr="2012_05_03_HiggsScan_logo.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362021" y="1584325"/>
            <a:ext cx="6477179" cy="4386660"/>
          </a:xfrm>
          <a:prstGeom prst="rect">
            <a:avLst/>
          </a:prstGeom>
        </p:spPr>
      </p:pic>
      <p:sp>
        <p:nvSpPr>
          <p:cNvPr id="13" name="TextBox 12"/>
          <p:cNvSpPr txBox="1"/>
          <p:nvPr/>
        </p:nvSpPr>
        <p:spPr>
          <a:xfrm>
            <a:off x="0" y="5834390"/>
            <a:ext cx="1294370" cy="246221"/>
          </a:xfrm>
          <a:prstGeom prst="rect">
            <a:avLst/>
          </a:prstGeom>
          <a:noFill/>
        </p:spPr>
        <p:txBody>
          <a:bodyPr wrap="none" rtlCol="0">
            <a:spAutoFit/>
          </a:bodyPr>
          <a:lstStyle/>
          <a:p>
            <a:r>
              <a:rPr lang="en-GB" sz="1000" dirty="0" smtClean="0">
                <a:solidFill>
                  <a:prstClr val="black">
                    <a:lumMod val="50000"/>
                    <a:lumOff val="50000"/>
                  </a:prstClr>
                </a:solidFill>
              </a:rPr>
              <a:t>http://</a:t>
            </a:r>
            <a:r>
              <a:rPr lang="en-GB" sz="1000" dirty="0" err="1" smtClean="0">
                <a:solidFill>
                  <a:prstClr val="black">
                    <a:lumMod val="50000"/>
                    <a:lumOff val="50000"/>
                  </a:prstClr>
                </a:solidFill>
              </a:rPr>
              <a:t>gfitter.desy.de</a:t>
            </a:r>
            <a:endParaRPr lang="en-GB" sz="1000" dirty="0">
              <a:solidFill>
                <a:prstClr val="black">
                  <a:lumMod val="50000"/>
                  <a:lumOff val="50000"/>
                </a:prstClr>
              </a:solidFill>
            </a:endParaRPr>
          </a:p>
        </p:txBody>
      </p:sp>
      <p:grpSp>
        <p:nvGrpSpPr>
          <p:cNvPr id="23" name="Group 22"/>
          <p:cNvGrpSpPr/>
          <p:nvPr/>
        </p:nvGrpSpPr>
        <p:grpSpPr>
          <a:xfrm>
            <a:off x="304800" y="1831042"/>
            <a:ext cx="2001395" cy="2109646"/>
            <a:chOff x="7142604" y="2767154"/>
            <a:chExt cx="2001395" cy="2109646"/>
          </a:xfrm>
        </p:grpSpPr>
        <p:sp>
          <p:nvSpPr>
            <p:cNvPr id="19" name="Rectangle 18"/>
            <p:cNvSpPr/>
            <p:nvPr/>
          </p:nvSpPr>
          <p:spPr>
            <a:xfrm>
              <a:off x="7142604" y="2767154"/>
              <a:ext cx="2001395" cy="2109646"/>
            </a:xfrm>
            <a:prstGeom prst="rect">
              <a:avLst/>
            </a:prstGeom>
            <a:solidFill>
              <a:schemeClr val="bg1"/>
            </a:solidFill>
            <a:ln>
              <a:solidFill>
                <a:schemeClr val="bg1">
                  <a:lumMod val="65000"/>
                </a:schemeClr>
              </a:solidFill>
            </a:ln>
            <a:effectLst>
              <a:outerShdw blurRad="1016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4" name="Picture 6"/>
            <p:cNvPicPr>
              <a:picLocks noChangeAspect="1" noChangeArrowheads="1"/>
            </p:cNvPicPr>
            <p:nvPr/>
          </p:nvPicPr>
          <p:blipFill>
            <a:blip r:embed="rId5"/>
            <a:srcRect l="4198"/>
            <a:stretch>
              <a:fillRect/>
            </a:stretch>
          </p:blipFill>
          <p:spPr bwMode="auto">
            <a:xfrm>
              <a:off x="7186025" y="3701772"/>
              <a:ext cx="1881775" cy="1175028"/>
            </a:xfrm>
            <a:prstGeom prst="rect">
              <a:avLst/>
            </a:prstGeom>
            <a:noFill/>
            <a:ln w="25400">
              <a:noFill/>
              <a:prstDash val="dash"/>
              <a:miter lim="800000"/>
              <a:headEnd/>
              <a:tailEnd/>
            </a:ln>
            <a:effectLst/>
          </p:spPr>
        </p:pic>
        <p:pic>
          <p:nvPicPr>
            <p:cNvPr id="11" name="Picture 18"/>
            <p:cNvPicPr>
              <a:picLocks noChangeAspect="1" noChangeArrowheads="1"/>
            </p:cNvPicPr>
            <p:nvPr/>
          </p:nvPicPr>
          <p:blipFill>
            <a:blip r:embed="rId6"/>
            <a:srcRect/>
            <a:stretch>
              <a:fillRect/>
            </a:stretch>
          </p:blipFill>
          <p:spPr bwMode="auto">
            <a:xfrm>
              <a:off x="7246772" y="2843146"/>
              <a:ext cx="1744827" cy="1163218"/>
            </a:xfrm>
            <a:prstGeom prst="rect">
              <a:avLst/>
            </a:prstGeom>
            <a:noFill/>
            <a:ln w="25400">
              <a:noFill/>
              <a:prstDash val="dash"/>
              <a:miter lim="800000"/>
              <a:headEnd/>
              <a:tailEnd/>
            </a:ln>
            <a:effectLst/>
          </p:spPr>
        </p:pic>
        <p:sp>
          <p:nvSpPr>
            <p:cNvPr id="20" name="TextBox 19"/>
            <p:cNvSpPr txBox="1"/>
            <p:nvPr/>
          </p:nvSpPr>
          <p:spPr>
            <a:xfrm>
              <a:off x="7979290" y="3745196"/>
              <a:ext cx="295799" cy="276999"/>
            </a:xfrm>
            <a:prstGeom prst="rect">
              <a:avLst/>
            </a:prstGeom>
            <a:noFill/>
          </p:spPr>
          <p:txBody>
            <a:bodyPr wrap="none" rtlCol="0">
              <a:spAutoFit/>
            </a:bodyPr>
            <a:lstStyle/>
            <a:p>
              <a:r>
                <a:rPr lang="en-GB" sz="1200" dirty="0" smtClean="0">
                  <a:solidFill>
                    <a:prstClr val="black">
                      <a:lumMod val="75000"/>
                      <a:lumOff val="25000"/>
                    </a:prstClr>
                  </a:solidFill>
                </a:rPr>
                <a:t>H</a:t>
              </a:r>
              <a:endParaRPr lang="en-GB" sz="1200" dirty="0">
                <a:solidFill>
                  <a:prstClr val="black">
                    <a:lumMod val="75000"/>
                    <a:lumOff val="25000"/>
                  </a:prstClr>
                </a:solidFill>
              </a:endParaRPr>
            </a:p>
          </p:txBody>
        </p:sp>
      </p:grpSp>
      <p:sp>
        <p:nvSpPr>
          <p:cNvPr id="26" name="Up Arrow 25"/>
          <p:cNvSpPr/>
          <p:nvPr/>
        </p:nvSpPr>
        <p:spPr>
          <a:xfrm>
            <a:off x="979418" y="3810000"/>
            <a:ext cx="620782" cy="555112"/>
          </a:xfrm>
          <a:prstGeom prst="upArrow">
            <a:avLst/>
          </a:prstGeom>
          <a:solidFill>
            <a:srgbClr val="D9D9D9">
              <a:alpha val="6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25" name="Object 3"/>
          <p:cNvGraphicFramePr>
            <a:graphicFrameLocks noChangeAspect="1"/>
          </p:cNvGraphicFramePr>
          <p:nvPr/>
        </p:nvGraphicFramePr>
        <p:xfrm>
          <a:off x="6132513" y="4343400"/>
          <a:ext cx="2105025" cy="660400"/>
        </p:xfrm>
        <a:graphic>
          <a:graphicData uri="http://schemas.openxmlformats.org/presentationml/2006/ole">
            <p:oleObj spid="_x0000_s4897794" name="Equation" r:id="rId7" imgW="1574800" imgH="495300" progId="Equation.DSMT4">
              <p:embed/>
            </p:oleObj>
          </a:graphicData>
        </a:graphic>
      </p:graphicFrame>
      <p:grpSp>
        <p:nvGrpSpPr>
          <p:cNvPr id="21" name="Group 20"/>
          <p:cNvGrpSpPr/>
          <p:nvPr/>
        </p:nvGrpSpPr>
        <p:grpSpPr>
          <a:xfrm>
            <a:off x="746784" y="4191899"/>
            <a:ext cx="1095172" cy="1196589"/>
            <a:chOff x="7249855" y="2994645"/>
            <a:chExt cx="1095172" cy="1196589"/>
          </a:xfrm>
        </p:grpSpPr>
        <p:pic>
          <p:nvPicPr>
            <p:cNvPr id="17" name="Picture 16"/>
            <p:cNvPicPr>
              <a:picLocks noChangeAspect="1"/>
            </p:cNvPicPr>
            <p:nvPr/>
          </p:nvPicPr>
          <p:blipFill>
            <a:blip r:embed="rId8"/>
            <a:srcRect l="18698" b="35462"/>
            <a:stretch>
              <a:fillRect/>
            </a:stretch>
          </p:blipFill>
          <p:spPr>
            <a:xfrm>
              <a:off x="7315200" y="2994645"/>
              <a:ext cx="950139" cy="1196355"/>
            </a:xfrm>
            <a:prstGeom prst="rect">
              <a:avLst/>
            </a:prstGeom>
            <a:ln w="635" cap="flat" cmpd="sng" algn="ctr">
              <a:solidFill>
                <a:schemeClr val="tx1">
                  <a:lumMod val="65000"/>
                  <a:lumOff val="35000"/>
                </a:schemeClr>
              </a:solidFill>
              <a:prstDash val="solid"/>
              <a:round/>
              <a:headEnd type="none" w="med" len="med"/>
              <a:tailEnd type="none" w="med" len="med"/>
            </a:ln>
            <a:effectLst>
              <a:outerShdw blurRad="50800" dist="38100" dir="2700000">
                <a:srgbClr val="000000">
                  <a:alpha val="43000"/>
                </a:srgbClr>
              </a:outerShdw>
            </a:effectLst>
          </p:spPr>
        </p:pic>
        <p:sp>
          <p:nvSpPr>
            <p:cNvPr id="18" name="TextBox 17"/>
            <p:cNvSpPr txBox="1"/>
            <p:nvPr/>
          </p:nvSpPr>
          <p:spPr>
            <a:xfrm>
              <a:off x="7249855" y="3929624"/>
              <a:ext cx="1095172" cy="261610"/>
            </a:xfrm>
            <a:prstGeom prst="rect">
              <a:avLst/>
            </a:prstGeom>
            <a:noFill/>
          </p:spPr>
          <p:txBody>
            <a:bodyPr wrap="none" rtlCol="0">
              <a:spAutoFit/>
            </a:bodyPr>
            <a:lstStyle/>
            <a:p>
              <a:r>
                <a:rPr lang="en-GB" sz="1100" dirty="0" smtClean="0">
                  <a:solidFill>
                    <a:schemeClr val="bg1"/>
                  </a:solidFill>
                  <a:latin typeface="Trebuchet MS"/>
                  <a:cs typeface="Trebuchet MS"/>
                </a:rPr>
                <a:t>W. Heisenberg</a:t>
              </a:r>
              <a:endParaRPr lang="en-GB" sz="1100" dirty="0">
                <a:solidFill>
                  <a:schemeClr val="bg1"/>
                </a:solidFill>
                <a:latin typeface="Trebuchet MS"/>
                <a:cs typeface="Trebuchet MS"/>
              </a:endParaRPr>
            </a:p>
          </p:txBody>
        </p:sp>
      </p:grpSp>
      <p:sp>
        <p:nvSpPr>
          <p:cNvPr id="24" name="Text Box 10"/>
          <p:cNvSpPr txBox="1">
            <a:spLocks noChangeArrowheads="1"/>
          </p:cNvSpPr>
          <p:nvPr/>
        </p:nvSpPr>
        <p:spPr bwMode="auto">
          <a:xfrm>
            <a:off x="6814581" y="3053022"/>
            <a:ext cx="1447800" cy="833178"/>
          </a:xfrm>
          <a:prstGeom prst="rect">
            <a:avLst/>
          </a:prstGeom>
          <a:noFill/>
          <a:ln w="3175">
            <a:noFill/>
            <a:miter lim="800000"/>
            <a:headEnd/>
            <a:tailEnd/>
          </a:ln>
        </p:spPr>
        <p:txBody>
          <a:bodyPr wrap="square" lIns="90000" tIns="46800" rIns="90000" bIns="46800">
            <a:prstTxWarp prst="textNoShape">
              <a:avLst/>
            </a:prstTxWarp>
            <a:spAutoFit/>
          </a:bodyPr>
          <a:lstStyle/>
          <a:p>
            <a:r>
              <a:rPr lang="en-US" sz="1200" i="1" dirty="0" smtClean="0">
                <a:solidFill>
                  <a:srgbClr val="D00209"/>
                </a:solidFill>
                <a:latin typeface="Trebuchet MS"/>
                <a:cs typeface="Trebuchet MS"/>
                <a:sym typeface="Wingdings"/>
              </a:rPr>
              <a:t>A</a:t>
            </a:r>
            <a:r>
              <a:rPr lang="en-US" sz="1200" baseline="-25000" dirty="0" smtClean="0">
                <a:solidFill>
                  <a:srgbClr val="D00209"/>
                </a:solidFill>
                <a:latin typeface="Trebuchet MS"/>
                <a:cs typeface="Trebuchet MS"/>
                <a:sym typeface="Wingdings"/>
              </a:rPr>
              <a:t>LR</a:t>
            </a:r>
            <a:r>
              <a:rPr lang="en-US" sz="1200" dirty="0" smtClean="0">
                <a:solidFill>
                  <a:srgbClr val="D00209"/>
                </a:solidFill>
                <a:latin typeface="Trebuchet MS"/>
                <a:cs typeface="Trebuchet MS"/>
                <a:sym typeface="Wingdings"/>
              </a:rPr>
              <a:t> measurement from SLC/SLD one of four best inputs to this fit</a:t>
            </a:r>
            <a:endParaRPr lang="en-US" sz="1200" dirty="0" smtClean="0">
              <a:solidFill>
                <a:srgbClr val="D00209"/>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 name="Rectangle 22"/>
          <p:cNvSpPr/>
          <p:nvPr/>
        </p:nvSpPr>
        <p:spPr>
          <a:xfrm>
            <a:off x="0" y="1143000"/>
            <a:ext cx="9144000" cy="4953000"/>
          </a:xfrm>
          <a:prstGeom prst="rect">
            <a:avLst/>
          </a:prstGeom>
          <a:solidFill>
            <a:schemeClr val="bg1"/>
          </a:solidFill>
          <a:ln>
            <a:noFill/>
          </a:ln>
          <a:effectLst>
            <a:outerShdw blurRad="317500" dist="38100" dir="2700000">
              <a:srgbClr val="000000">
                <a:alpha val="1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8" name="Picture 27" descr="MH_vs_Lambda_bounds_big-noconstraints.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05000" y="1830917"/>
            <a:ext cx="5330615" cy="3704166"/>
          </a:xfrm>
          <a:prstGeom prst="rect">
            <a:avLst/>
          </a:prstGeom>
        </p:spPr>
      </p:pic>
      <p:sp>
        <p:nvSpPr>
          <p:cNvPr id="12" name="TextBox 11"/>
          <p:cNvSpPr txBox="1"/>
          <p:nvPr/>
        </p:nvSpPr>
        <p:spPr>
          <a:xfrm>
            <a:off x="0" y="304800"/>
            <a:ext cx="9144000" cy="605617"/>
          </a:xfrm>
          <a:prstGeom prst="rect">
            <a:avLst/>
          </a:prstGeom>
          <a:solidFill>
            <a:schemeClr val="bg1">
              <a:alpha val="85000"/>
            </a:schemeClr>
          </a:solidFill>
        </p:spPr>
        <p:txBody>
          <a:bodyPr wrap="square" tIns="93600" bIns="140400" rtlCol="0">
            <a:spAutoFit/>
          </a:bodyPr>
          <a:lstStyle/>
          <a:p>
            <a:pPr algn="ctr"/>
            <a:r>
              <a:rPr lang="en-US" dirty="0" smtClean="0">
                <a:solidFill>
                  <a:prstClr val="black"/>
                </a:solidFill>
                <a:latin typeface="Trebuchet MS"/>
                <a:cs typeface="Trebuchet MS"/>
              </a:rPr>
              <a:t>The Higgs boson should not be too light, and not too heavy…</a:t>
            </a:r>
            <a:endParaRPr lang="en-GB" dirty="0">
              <a:solidFill>
                <a:prstClr val="black"/>
              </a:solidFill>
              <a:latin typeface="Trebuchet MS"/>
              <a:cs typeface="Trebuchet MS"/>
            </a:endParaRPr>
          </a:p>
        </p:txBody>
      </p:sp>
      <p:grpSp>
        <p:nvGrpSpPr>
          <p:cNvPr id="2" name="Group 60"/>
          <p:cNvGrpSpPr/>
          <p:nvPr/>
        </p:nvGrpSpPr>
        <p:grpSpPr>
          <a:xfrm>
            <a:off x="0" y="5562600"/>
            <a:ext cx="9144000" cy="762000"/>
            <a:chOff x="0" y="5628217"/>
            <a:chExt cx="9144000" cy="762000"/>
          </a:xfrm>
        </p:grpSpPr>
        <p:sp>
          <p:nvSpPr>
            <p:cNvPr id="14" name="Rectangle 13"/>
            <p:cNvSpPr/>
            <p:nvPr/>
          </p:nvSpPr>
          <p:spPr>
            <a:xfrm>
              <a:off x="0" y="5628217"/>
              <a:ext cx="9144000" cy="762000"/>
            </a:xfrm>
            <a:prstGeom prst="rect">
              <a:avLst/>
            </a:prstGeom>
            <a:solidFill>
              <a:schemeClr val="bg1">
                <a:alpha val="91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Trebuchet MS"/>
                <a:cs typeface="Trebuchet MS"/>
              </a:endParaRPr>
            </a:p>
          </p:txBody>
        </p:sp>
        <p:sp>
          <p:nvSpPr>
            <p:cNvPr id="15" name="Text Box 4"/>
            <p:cNvSpPr txBox="1">
              <a:spLocks noChangeArrowheads="1"/>
            </p:cNvSpPr>
            <p:nvPr/>
          </p:nvSpPr>
          <p:spPr bwMode="auto">
            <a:xfrm>
              <a:off x="827560" y="5669861"/>
              <a:ext cx="7508669" cy="648512"/>
            </a:xfrm>
            <a:prstGeom prst="rect">
              <a:avLst/>
            </a:prstGeom>
            <a:noFill/>
            <a:ln w="9525">
              <a:noFill/>
              <a:round/>
              <a:headEnd/>
              <a:tailEnd/>
            </a:ln>
          </p:spPr>
          <p:txBody>
            <a:bodyPr wrap="square" lIns="90000" tIns="46800" rIns="90000" bIns="46800">
              <a:prstTxWarp prst="textNoShape">
                <a:avLst/>
              </a:prstTxWarp>
              <a:spAutoFit/>
            </a:bodyPr>
            <a:lstStyle/>
            <a:p>
              <a:pPr algn="ct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800" dirty="0" smtClean="0">
                  <a:solidFill>
                    <a:srgbClr val="D00209"/>
                  </a:solidFill>
                  <a:latin typeface="Trebuchet MS"/>
                  <a:ea typeface="Arial" charset="0"/>
                  <a:cs typeface="Trebuchet MS"/>
                </a:rPr>
                <a:t>The SM Higgs must steer a narrow course between two disastrous situations if the SM is to survive up to the Planck scale </a:t>
              </a:r>
              <a:r>
                <a:rPr lang="en-GB" sz="1800" i="1" dirty="0" smtClean="0">
                  <a:solidFill>
                    <a:srgbClr val="D00209"/>
                  </a:solidFill>
                  <a:latin typeface="Trebuchet MS"/>
                  <a:ea typeface="Arial" charset="0"/>
                  <a:cs typeface="Trebuchet MS"/>
                </a:rPr>
                <a:t>M</a:t>
              </a:r>
              <a:r>
                <a:rPr lang="en-GB" sz="1800" i="1" baseline="-25000" dirty="0" smtClean="0">
                  <a:solidFill>
                    <a:srgbClr val="D00209"/>
                  </a:solidFill>
                  <a:latin typeface="Trebuchet MS"/>
                  <a:ea typeface="Arial" charset="0"/>
                  <a:cs typeface="Trebuchet MS"/>
                </a:rPr>
                <a:t>P</a:t>
              </a:r>
              <a:r>
                <a:rPr lang="en-GB" sz="1800" dirty="0" smtClean="0">
                  <a:solidFill>
                    <a:srgbClr val="D00209"/>
                  </a:solidFill>
                  <a:latin typeface="Trebuchet MS"/>
                  <a:ea typeface="Arial" charset="0"/>
                  <a:cs typeface="Trebuchet MS"/>
                </a:rPr>
                <a:t> ~ 2×10</a:t>
              </a:r>
              <a:r>
                <a:rPr lang="en-GB" sz="1800" baseline="30000" dirty="0" smtClean="0">
                  <a:solidFill>
                    <a:srgbClr val="D00209"/>
                  </a:solidFill>
                  <a:latin typeface="Trebuchet MS"/>
                  <a:ea typeface="Arial" charset="0"/>
                  <a:cs typeface="Trebuchet MS"/>
                </a:rPr>
                <a:t>18</a:t>
              </a:r>
              <a:r>
                <a:rPr lang="en-GB" sz="1800" dirty="0" smtClean="0">
                  <a:solidFill>
                    <a:srgbClr val="D00209"/>
                  </a:solidFill>
                  <a:latin typeface="Trebuchet MS"/>
                  <a:ea typeface="Arial" charset="0"/>
                  <a:cs typeface="Trebuchet MS"/>
                </a:rPr>
                <a:t> GeV</a:t>
              </a:r>
            </a:p>
          </p:txBody>
        </p:sp>
      </p:grpSp>
      <p:sp>
        <p:nvSpPr>
          <p:cNvPr id="19" name="Rectangle 18"/>
          <p:cNvSpPr/>
          <p:nvPr/>
        </p:nvSpPr>
        <p:spPr>
          <a:xfrm>
            <a:off x="163255" y="1284544"/>
            <a:ext cx="8172974" cy="369332"/>
          </a:xfrm>
          <a:prstGeom prst="rect">
            <a:avLst/>
          </a:prstGeom>
        </p:spPr>
        <p:txBody>
          <a:bodyPr wrap="square">
            <a:spAutoFit/>
          </a:bodyPr>
          <a:lstStyle/>
          <a:p>
            <a:pPr marL="92075" lvl="1" indent="-6350">
              <a:spcBef>
                <a:spcPts val="1800"/>
              </a:spcBef>
              <a:buClr>
                <a:srgbClr val="404040"/>
              </a:buClr>
              <a:buSzPct val="100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800" dirty="0" smtClean="0">
                <a:solidFill>
                  <a:prstClr val="black">
                    <a:lumMod val="85000"/>
                    <a:lumOff val="15000"/>
                  </a:prstClr>
                </a:solidFill>
                <a:latin typeface="Trebuchet MS"/>
                <a:cs typeface="Trebuchet MS"/>
              </a:rPr>
              <a:t>Perturbativity and (</a:t>
            </a:r>
            <a:r>
              <a:rPr lang="en-US" sz="1800" dirty="0" err="1" smtClean="0">
                <a:solidFill>
                  <a:prstClr val="black">
                    <a:lumMod val="85000"/>
                    <a:lumOff val="15000"/>
                  </a:prstClr>
                </a:solidFill>
                <a:latin typeface="Trebuchet MS"/>
                <a:cs typeface="Trebuchet MS"/>
              </a:rPr>
              <a:t>meta)stability</a:t>
            </a:r>
            <a:r>
              <a:rPr lang="en-US" sz="1800" dirty="0" smtClean="0">
                <a:solidFill>
                  <a:prstClr val="black">
                    <a:lumMod val="85000"/>
                    <a:lumOff val="15000"/>
                  </a:prstClr>
                </a:solidFill>
                <a:latin typeface="Trebuchet MS"/>
                <a:cs typeface="Trebuchet MS"/>
              </a:rPr>
              <a:t> bounds versus the SM cut-off scale </a:t>
            </a:r>
            <a:r>
              <a:rPr lang="en-US" sz="1800" dirty="0" smtClean="0">
                <a:solidFill>
                  <a:prstClr val="black">
                    <a:lumMod val="85000"/>
                    <a:lumOff val="15000"/>
                  </a:prstClr>
                </a:solidFill>
                <a:latin typeface="Symbol" charset="2"/>
                <a:cs typeface="Symbol" charset="2"/>
              </a:rPr>
              <a:t>L</a:t>
            </a:r>
          </a:p>
        </p:txBody>
      </p:sp>
      <p:sp>
        <p:nvSpPr>
          <p:cNvPr id="21" name="TextBox 20"/>
          <p:cNvSpPr txBox="1"/>
          <p:nvPr/>
        </p:nvSpPr>
        <p:spPr>
          <a:xfrm>
            <a:off x="2895600" y="3214300"/>
            <a:ext cx="736399" cy="276999"/>
          </a:xfrm>
          <a:prstGeom prst="rect">
            <a:avLst/>
          </a:prstGeom>
          <a:noFill/>
        </p:spPr>
        <p:txBody>
          <a:bodyPr wrap="none">
            <a:prstTxWarp prst="textNoShape">
              <a:avLst/>
            </a:prstTxWarp>
            <a:spAutoFit/>
          </a:bodyPr>
          <a:lstStyle/>
          <a:p>
            <a:r>
              <a:rPr lang="en-US" sz="1200" dirty="0">
                <a:solidFill>
                  <a:srgbClr val="7EB606">
                    <a:lumMod val="75000"/>
                  </a:srgbClr>
                </a:solidFill>
              </a:rPr>
              <a:t>Allowed</a:t>
            </a:r>
            <a:endParaRPr lang="en-GB" sz="1200" dirty="0">
              <a:solidFill>
                <a:srgbClr val="7EB606">
                  <a:lumMod val="75000"/>
                </a:srgbClr>
              </a:solidFill>
            </a:endParaRPr>
          </a:p>
        </p:txBody>
      </p:sp>
      <p:sp>
        <p:nvSpPr>
          <p:cNvPr id="22" name="TextBox 21"/>
          <p:cNvSpPr txBox="1"/>
          <p:nvPr/>
        </p:nvSpPr>
        <p:spPr>
          <a:xfrm>
            <a:off x="4573853" y="3214300"/>
            <a:ext cx="988747" cy="276999"/>
          </a:xfrm>
          <a:prstGeom prst="rect">
            <a:avLst/>
          </a:prstGeom>
          <a:noFill/>
        </p:spPr>
        <p:txBody>
          <a:bodyPr wrap="none">
            <a:prstTxWarp prst="textNoShape">
              <a:avLst/>
            </a:prstTxWarp>
            <a:spAutoFit/>
          </a:bodyPr>
          <a:lstStyle/>
          <a:p>
            <a:r>
              <a:rPr lang="en-US" sz="1200" dirty="0">
                <a:solidFill>
                  <a:srgbClr val="E12548"/>
                </a:solidFill>
              </a:rPr>
              <a:t>Not allowed</a:t>
            </a:r>
            <a:endParaRPr lang="en-GB" sz="1200" dirty="0">
              <a:solidFill>
                <a:srgbClr val="E12548"/>
              </a:solidFill>
            </a:endParaRPr>
          </a:p>
        </p:txBody>
      </p:sp>
      <p:sp>
        <p:nvSpPr>
          <p:cNvPr id="18" name="Rectangle 17"/>
          <p:cNvSpPr/>
          <p:nvPr/>
        </p:nvSpPr>
        <p:spPr>
          <a:xfrm rot="16200000">
            <a:off x="6573739" y="2344782"/>
            <a:ext cx="1399392" cy="215444"/>
          </a:xfrm>
          <a:prstGeom prst="rect">
            <a:avLst/>
          </a:prstGeom>
        </p:spPr>
        <p:txBody>
          <a:bodyPr wrap="none">
            <a:spAutoFit/>
          </a:bodyPr>
          <a:lstStyle/>
          <a:p>
            <a:r>
              <a:rPr lang="en-US" sz="800" dirty="0" smtClean="0">
                <a:solidFill>
                  <a:prstClr val="black">
                    <a:lumMod val="50000"/>
                    <a:lumOff val="50000"/>
                  </a:prstClr>
                </a:solidFill>
              </a:rPr>
              <a:t>Ellis et al, arXiv:0906.0954</a:t>
            </a:r>
            <a:endParaRPr lang="en-US" sz="800" dirty="0">
              <a:solidFill>
                <a:prstClr val="black">
                  <a:lumMod val="50000"/>
                  <a:lumOff val="50000"/>
                </a:prstClr>
              </a:solidFill>
            </a:endParaRPr>
          </a:p>
        </p:txBody>
      </p:sp>
      <p:pic>
        <p:nvPicPr>
          <p:cNvPr id="17" name="Picture 34" descr="higgs_pot"/>
          <p:cNvPicPr>
            <a:picLocks noChangeAspect="1" noChangeArrowheads="1"/>
          </p:cNvPicPr>
          <p:nvPr/>
        </p:nvPicPr>
        <p:blipFill>
          <a:blip r:embed="rId4"/>
          <a:srcRect l="57031" t="50255" r="6810" b="14140"/>
          <a:stretch>
            <a:fillRect/>
          </a:stretch>
        </p:blipFill>
        <p:spPr bwMode="auto">
          <a:xfrm>
            <a:off x="7556055" y="4532844"/>
            <a:ext cx="600881" cy="530106"/>
          </a:xfrm>
          <a:prstGeom prst="rect">
            <a:avLst/>
          </a:prstGeom>
          <a:noFill/>
        </p:spPr>
      </p:pic>
      <p:sp>
        <p:nvSpPr>
          <p:cNvPr id="24" name="Rectangle 57"/>
          <p:cNvSpPr>
            <a:spLocks noChangeArrowheads="1"/>
          </p:cNvSpPr>
          <p:nvPr/>
        </p:nvSpPr>
        <p:spPr bwMode="auto">
          <a:xfrm>
            <a:off x="7652131" y="4754779"/>
            <a:ext cx="115616" cy="72287"/>
          </a:xfrm>
          <a:prstGeom prst="rect">
            <a:avLst/>
          </a:prstGeom>
          <a:solidFill>
            <a:schemeClr val="bg1"/>
          </a:solidFill>
          <a:ln w="3175">
            <a:noFill/>
            <a:miter lim="800000"/>
            <a:headEnd/>
            <a:tailEn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25" name="Rectangle 58"/>
          <p:cNvSpPr>
            <a:spLocks noChangeArrowheads="1"/>
          </p:cNvSpPr>
          <p:nvPr/>
        </p:nvSpPr>
        <p:spPr bwMode="auto">
          <a:xfrm>
            <a:off x="7952571" y="4754779"/>
            <a:ext cx="115616" cy="72287"/>
          </a:xfrm>
          <a:prstGeom prst="rect">
            <a:avLst/>
          </a:prstGeom>
          <a:solidFill>
            <a:schemeClr val="bg1"/>
          </a:solidFill>
          <a:ln w="3175">
            <a:noFill/>
            <a:miter lim="800000"/>
            <a:headEnd/>
            <a:tailEn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26" name="AutoShape 37"/>
          <p:cNvSpPr>
            <a:spLocks noChangeArrowheads="1"/>
          </p:cNvSpPr>
          <p:nvPr/>
        </p:nvSpPr>
        <p:spPr bwMode="auto">
          <a:xfrm rot="21280225">
            <a:off x="8109158" y="4429845"/>
            <a:ext cx="258916" cy="823664"/>
          </a:xfrm>
          <a:custGeom>
            <a:avLst/>
            <a:gdLst>
              <a:gd name="G0" fmla="+- -2862255 0 0"/>
              <a:gd name="G1" fmla="+- -9826676 0 0"/>
              <a:gd name="G2" fmla="+- -2862255 0 -9826676"/>
              <a:gd name="G3" fmla="+- 10800 0 0"/>
              <a:gd name="G4" fmla="+- 0 0 -2862255"/>
              <a:gd name="T0" fmla="*/ 360 256 1"/>
              <a:gd name="T1" fmla="*/ 0 256 1"/>
              <a:gd name="G5" fmla="+- G2 T0 T1"/>
              <a:gd name="G6" fmla="?: G2 G2 G5"/>
              <a:gd name="G7" fmla="+- 0 0 G6"/>
              <a:gd name="G8" fmla="+- 10026 0 0"/>
              <a:gd name="G9" fmla="+- 0 0 -9826676"/>
              <a:gd name="G10" fmla="+- 10026 0 2700"/>
              <a:gd name="G11" fmla="cos G10 -2862255"/>
              <a:gd name="G12" fmla="sin G10 -2862255"/>
              <a:gd name="G13" fmla="cos 13500 -2862255"/>
              <a:gd name="G14" fmla="sin 13500 -2862255"/>
              <a:gd name="G15" fmla="+- G11 10800 0"/>
              <a:gd name="G16" fmla="+- G12 10800 0"/>
              <a:gd name="G17" fmla="+- G13 10800 0"/>
              <a:gd name="G18" fmla="+- G14 10800 0"/>
              <a:gd name="G19" fmla="*/ 10026 1 2"/>
              <a:gd name="G20" fmla="+- G19 5400 0"/>
              <a:gd name="G21" fmla="cos G20 -2862255"/>
              <a:gd name="G22" fmla="sin G20 -2862255"/>
              <a:gd name="G23" fmla="+- G21 10800 0"/>
              <a:gd name="G24" fmla="+- G12 G23 G22"/>
              <a:gd name="G25" fmla="+- G22 G23 G11"/>
              <a:gd name="G26" fmla="cos 10800 -2862255"/>
              <a:gd name="G27" fmla="sin 10800 -2862255"/>
              <a:gd name="G28" fmla="cos 10026 -2862255"/>
              <a:gd name="G29" fmla="sin 10026 -2862255"/>
              <a:gd name="G30" fmla="+- G26 10800 0"/>
              <a:gd name="G31" fmla="+- G27 10800 0"/>
              <a:gd name="G32" fmla="+- G28 10800 0"/>
              <a:gd name="G33" fmla="+- G29 10800 0"/>
              <a:gd name="G34" fmla="+- G19 5400 0"/>
              <a:gd name="G35" fmla="cos G34 -9826676"/>
              <a:gd name="G36" fmla="sin G34 -9826676"/>
              <a:gd name="G37" fmla="+/ -9826676 -2862255 2"/>
              <a:gd name="T2" fmla="*/ 180 256 1"/>
              <a:gd name="T3" fmla="*/ 0 256 1"/>
              <a:gd name="G38" fmla="+- G37 T2 T3"/>
              <a:gd name="G39" fmla="?: G2 G37 G38"/>
              <a:gd name="G40" fmla="cos 10800 G39"/>
              <a:gd name="G41" fmla="sin 10800 G39"/>
              <a:gd name="G42" fmla="cos 10026 G39"/>
              <a:gd name="G43" fmla="sin 10026 G39"/>
              <a:gd name="G44" fmla="+- G40 10800 0"/>
              <a:gd name="G45" fmla="+- G41 10800 0"/>
              <a:gd name="G46" fmla="+- G42 10800 0"/>
              <a:gd name="G47" fmla="+- G43 10800 0"/>
              <a:gd name="G48" fmla="+- G35 10800 0"/>
              <a:gd name="G49" fmla="+- G36 10800 0"/>
              <a:gd name="T4" fmla="*/ 9519 w 21600"/>
              <a:gd name="T5" fmla="*/ 76 h 21600"/>
              <a:gd name="T6" fmla="*/ 1787 w 21600"/>
              <a:gd name="T7" fmla="*/ 5584 h 21600"/>
              <a:gd name="T8" fmla="*/ 9611 w 21600"/>
              <a:gd name="T9" fmla="*/ 844 h 21600"/>
              <a:gd name="T10" fmla="*/ 20564 w 21600"/>
              <a:gd name="T11" fmla="*/ 1477 h 21600"/>
              <a:gd name="T12" fmla="*/ 20462 w 21600"/>
              <a:gd name="T13" fmla="*/ 5842 h 21600"/>
              <a:gd name="T14" fmla="*/ 16098 w 21600"/>
              <a:gd name="T15" fmla="*/ 574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51" y="3876"/>
                </a:moveTo>
                <a:cubicBezTo>
                  <a:pt x="16159" y="1895"/>
                  <a:pt x="13539" y="773"/>
                  <a:pt x="10800" y="773"/>
                </a:cubicBezTo>
                <a:cubicBezTo>
                  <a:pt x="7221" y="773"/>
                  <a:pt x="3914" y="2681"/>
                  <a:pt x="2122" y="5778"/>
                </a:cubicBezTo>
                <a:lnTo>
                  <a:pt x="1452" y="5390"/>
                </a:lnTo>
                <a:cubicBezTo>
                  <a:pt x="3382" y="2054"/>
                  <a:pt x="6945" y="-1"/>
                  <a:pt x="10800" y="-1"/>
                </a:cubicBezTo>
                <a:cubicBezTo>
                  <a:pt x="13751" y="-1"/>
                  <a:pt x="16573" y="1207"/>
                  <a:pt x="18611" y="3341"/>
                </a:cubicBezTo>
                <a:lnTo>
                  <a:pt x="20564" y="1477"/>
                </a:lnTo>
                <a:lnTo>
                  <a:pt x="20462" y="5842"/>
                </a:lnTo>
                <a:lnTo>
                  <a:pt x="16098" y="5740"/>
                </a:lnTo>
                <a:lnTo>
                  <a:pt x="18051" y="3876"/>
                </a:lnTo>
                <a:close/>
              </a:path>
            </a:pathLst>
          </a:custGeom>
          <a:solidFill>
            <a:srgbClr val="FF0000"/>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27" name="AutoShape 38"/>
          <p:cNvSpPr>
            <a:spLocks noChangeArrowheads="1"/>
          </p:cNvSpPr>
          <p:nvPr/>
        </p:nvSpPr>
        <p:spPr bwMode="auto">
          <a:xfrm rot="319775" flipH="1">
            <a:off x="7352894" y="4429845"/>
            <a:ext cx="258916" cy="823664"/>
          </a:xfrm>
          <a:custGeom>
            <a:avLst/>
            <a:gdLst>
              <a:gd name="G0" fmla="+- -2862255 0 0"/>
              <a:gd name="G1" fmla="+- -9826676 0 0"/>
              <a:gd name="G2" fmla="+- -2862255 0 -9826676"/>
              <a:gd name="G3" fmla="+- 10800 0 0"/>
              <a:gd name="G4" fmla="+- 0 0 -2862255"/>
              <a:gd name="T0" fmla="*/ 360 256 1"/>
              <a:gd name="T1" fmla="*/ 0 256 1"/>
              <a:gd name="G5" fmla="+- G2 T0 T1"/>
              <a:gd name="G6" fmla="?: G2 G2 G5"/>
              <a:gd name="G7" fmla="+- 0 0 G6"/>
              <a:gd name="G8" fmla="+- 10026 0 0"/>
              <a:gd name="G9" fmla="+- 0 0 -9826676"/>
              <a:gd name="G10" fmla="+- 10026 0 2700"/>
              <a:gd name="G11" fmla="cos G10 -2862255"/>
              <a:gd name="G12" fmla="sin G10 -2862255"/>
              <a:gd name="G13" fmla="cos 13500 -2862255"/>
              <a:gd name="G14" fmla="sin 13500 -2862255"/>
              <a:gd name="G15" fmla="+- G11 10800 0"/>
              <a:gd name="G16" fmla="+- G12 10800 0"/>
              <a:gd name="G17" fmla="+- G13 10800 0"/>
              <a:gd name="G18" fmla="+- G14 10800 0"/>
              <a:gd name="G19" fmla="*/ 10026 1 2"/>
              <a:gd name="G20" fmla="+- G19 5400 0"/>
              <a:gd name="G21" fmla="cos G20 -2862255"/>
              <a:gd name="G22" fmla="sin G20 -2862255"/>
              <a:gd name="G23" fmla="+- G21 10800 0"/>
              <a:gd name="G24" fmla="+- G12 G23 G22"/>
              <a:gd name="G25" fmla="+- G22 G23 G11"/>
              <a:gd name="G26" fmla="cos 10800 -2862255"/>
              <a:gd name="G27" fmla="sin 10800 -2862255"/>
              <a:gd name="G28" fmla="cos 10026 -2862255"/>
              <a:gd name="G29" fmla="sin 10026 -2862255"/>
              <a:gd name="G30" fmla="+- G26 10800 0"/>
              <a:gd name="G31" fmla="+- G27 10800 0"/>
              <a:gd name="G32" fmla="+- G28 10800 0"/>
              <a:gd name="G33" fmla="+- G29 10800 0"/>
              <a:gd name="G34" fmla="+- G19 5400 0"/>
              <a:gd name="G35" fmla="cos G34 -9826676"/>
              <a:gd name="G36" fmla="sin G34 -9826676"/>
              <a:gd name="G37" fmla="+/ -9826676 -2862255 2"/>
              <a:gd name="T2" fmla="*/ 180 256 1"/>
              <a:gd name="T3" fmla="*/ 0 256 1"/>
              <a:gd name="G38" fmla="+- G37 T2 T3"/>
              <a:gd name="G39" fmla="?: G2 G37 G38"/>
              <a:gd name="G40" fmla="cos 10800 G39"/>
              <a:gd name="G41" fmla="sin 10800 G39"/>
              <a:gd name="G42" fmla="cos 10026 G39"/>
              <a:gd name="G43" fmla="sin 10026 G39"/>
              <a:gd name="G44" fmla="+- G40 10800 0"/>
              <a:gd name="G45" fmla="+- G41 10800 0"/>
              <a:gd name="G46" fmla="+- G42 10800 0"/>
              <a:gd name="G47" fmla="+- G43 10800 0"/>
              <a:gd name="G48" fmla="+- G35 10800 0"/>
              <a:gd name="G49" fmla="+- G36 10800 0"/>
              <a:gd name="T4" fmla="*/ 9519 w 21600"/>
              <a:gd name="T5" fmla="*/ 76 h 21600"/>
              <a:gd name="T6" fmla="*/ 1787 w 21600"/>
              <a:gd name="T7" fmla="*/ 5584 h 21600"/>
              <a:gd name="T8" fmla="*/ 9611 w 21600"/>
              <a:gd name="T9" fmla="*/ 844 h 21600"/>
              <a:gd name="T10" fmla="*/ 20564 w 21600"/>
              <a:gd name="T11" fmla="*/ 1477 h 21600"/>
              <a:gd name="T12" fmla="*/ 20462 w 21600"/>
              <a:gd name="T13" fmla="*/ 5842 h 21600"/>
              <a:gd name="T14" fmla="*/ 16098 w 21600"/>
              <a:gd name="T15" fmla="*/ 574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8051" y="3876"/>
                </a:moveTo>
                <a:cubicBezTo>
                  <a:pt x="16159" y="1895"/>
                  <a:pt x="13539" y="773"/>
                  <a:pt x="10800" y="773"/>
                </a:cubicBezTo>
                <a:cubicBezTo>
                  <a:pt x="7221" y="773"/>
                  <a:pt x="3914" y="2681"/>
                  <a:pt x="2122" y="5778"/>
                </a:cubicBezTo>
                <a:lnTo>
                  <a:pt x="1452" y="5390"/>
                </a:lnTo>
                <a:cubicBezTo>
                  <a:pt x="3382" y="2054"/>
                  <a:pt x="6945" y="-1"/>
                  <a:pt x="10800" y="-1"/>
                </a:cubicBezTo>
                <a:cubicBezTo>
                  <a:pt x="13751" y="-1"/>
                  <a:pt x="16573" y="1207"/>
                  <a:pt x="18611" y="3341"/>
                </a:cubicBezTo>
                <a:lnTo>
                  <a:pt x="20564" y="1477"/>
                </a:lnTo>
                <a:lnTo>
                  <a:pt x="20462" y="5842"/>
                </a:lnTo>
                <a:lnTo>
                  <a:pt x="16098" y="5740"/>
                </a:lnTo>
                <a:lnTo>
                  <a:pt x="18051" y="3876"/>
                </a:lnTo>
                <a:close/>
              </a:path>
            </a:pathLst>
          </a:custGeom>
          <a:solidFill>
            <a:srgbClr val="FF0000"/>
          </a:solidFill>
          <a:ln w="12700">
            <a:solidFill>
              <a:schemeClr val="bg1"/>
            </a:solidFill>
            <a:miter lim="800000"/>
            <a:headEnd/>
            <a:tailEnd/>
          </a:ln>
          <a:effectLst/>
        </p:spPr>
        <p:txBody>
          <a:bodyPr wrap="square" anchor="ctr">
            <a:prstTxWarp prst="textNoShape">
              <a:avLst/>
            </a:prstTxWarp>
            <a:spAutoFit/>
          </a:bodyPr>
          <a:lstStyle/>
          <a:p>
            <a:endParaRPr lang="en-GB">
              <a:solidFill>
                <a:prstClr val="black"/>
              </a:solidFill>
            </a:endParaRPr>
          </a:p>
        </p:txBody>
      </p:sp>
      <p:sp>
        <p:nvSpPr>
          <p:cNvPr id="20" name="Rectangle 19"/>
          <p:cNvSpPr/>
          <p:nvPr/>
        </p:nvSpPr>
        <p:spPr>
          <a:xfrm>
            <a:off x="2583496" y="4146824"/>
            <a:ext cx="4582218" cy="477644"/>
          </a:xfrm>
          <a:prstGeom prst="rect">
            <a:avLst/>
          </a:prstGeom>
          <a:solidFill>
            <a:schemeClr val="accent3">
              <a:lumMod val="60000"/>
              <a:lumOff val="40000"/>
              <a:alpha val="78000"/>
            </a:schemeClr>
          </a:solidFill>
          <a:ln w="63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0" grpId="0" animBg="1"/>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17" name="Picture 16" descr="1207136_96.jpg"/>
          <p:cNvPicPr>
            <a:picLocks noChangeAspect="1"/>
          </p:cNvPicPr>
          <p:nvPr/>
        </p:nvPicPr>
        <p:blipFill>
          <a:blip r:embed="rId2">
            <a:lum bright="4000" contrast="8000"/>
          </a:blip>
          <a:srcRect l="6323"/>
          <a:stretch>
            <a:fillRect/>
          </a:stretch>
        </p:blipFill>
        <p:spPr>
          <a:xfrm>
            <a:off x="0" y="-2"/>
            <a:ext cx="9144000" cy="6572251"/>
          </a:xfrm>
          <a:prstGeom prst="rect">
            <a:avLst/>
          </a:prstGeom>
        </p:spPr>
      </p:pic>
      <p:sp>
        <p:nvSpPr>
          <p:cNvPr id="20" name="TextBox 19"/>
          <p:cNvSpPr txBox="1"/>
          <p:nvPr/>
        </p:nvSpPr>
        <p:spPr>
          <a:xfrm>
            <a:off x="0" y="0"/>
            <a:ext cx="3595488" cy="338554"/>
          </a:xfrm>
          <a:prstGeom prst="rect">
            <a:avLst/>
          </a:prstGeom>
          <a:noFill/>
        </p:spPr>
        <p:txBody>
          <a:bodyPr wrap="none" rtlCol="0">
            <a:spAutoFit/>
          </a:bodyPr>
          <a:lstStyle/>
          <a:p>
            <a:r>
              <a:rPr lang="en-GB" sz="1600" dirty="0" smtClean="0">
                <a:solidFill>
                  <a:schemeClr val="bg1"/>
                </a:solidFill>
                <a:latin typeface="Trebuchet MS"/>
                <a:cs typeface="Trebuchet MS"/>
              </a:rPr>
              <a:t>4</a:t>
            </a:r>
            <a:r>
              <a:rPr lang="en-GB" sz="1600" baseline="30000" dirty="0" smtClean="0">
                <a:solidFill>
                  <a:schemeClr val="bg1"/>
                </a:solidFill>
                <a:latin typeface="Trebuchet MS"/>
                <a:cs typeface="Trebuchet MS"/>
              </a:rPr>
              <a:t>th</a:t>
            </a:r>
            <a:r>
              <a:rPr lang="en-GB" sz="1600" dirty="0" smtClean="0">
                <a:solidFill>
                  <a:schemeClr val="bg1"/>
                </a:solidFill>
                <a:latin typeface="Trebuchet MS"/>
                <a:cs typeface="Trebuchet MS"/>
              </a:rPr>
              <a:t> of July, 2012 — Higgs-day at CERN</a:t>
            </a:r>
          </a:p>
        </p:txBody>
      </p:sp>
      <p:grpSp>
        <p:nvGrpSpPr>
          <p:cNvPr id="26" name="Group 25"/>
          <p:cNvGrpSpPr/>
          <p:nvPr/>
        </p:nvGrpSpPr>
        <p:grpSpPr>
          <a:xfrm>
            <a:off x="5791200" y="152400"/>
            <a:ext cx="3254890" cy="3647046"/>
            <a:chOff x="5791200" y="152400"/>
            <a:chExt cx="3254890" cy="3647046"/>
          </a:xfrm>
        </p:grpSpPr>
        <p:sp>
          <p:nvSpPr>
            <p:cNvPr id="25" name="Rounded Rectangle 24"/>
            <p:cNvSpPr/>
            <p:nvPr/>
          </p:nvSpPr>
          <p:spPr>
            <a:xfrm>
              <a:off x="5791200" y="152400"/>
              <a:ext cx="3200400" cy="3647046"/>
            </a:xfrm>
            <a:prstGeom prst="roundRect">
              <a:avLst/>
            </a:prstGeom>
            <a:solidFill>
              <a:schemeClr val="bg1"/>
            </a:solidFill>
            <a:ln w="635" cap="flat" cmpd="sng" algn="ctr">
              <a:solidFill>
                <a:schemeClr val="tx1">
                  <a:lumMod val="85000"/>
                  <a:lumOff val="15000"/>
                </a:schemeClr>
              </a:solidFill>
              <a:prstDash val="solid"/>
              <a:round/>
              <a:headEnd type="none" w="med" len="med"/>
              <a:tailEnd type="none" w="med" len="med"/>
            </a:ln>
            <a:effectLst>
              <a:outerShdw blurRad="393700" dist="38100" dir="2700000">
                <a:srgbClr val="000000"/>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3" name="Picture 2"/>
            <p:cNvPicPr>
              <a:picLocks noChangeAspect="1" noChangeArrowheads="1"/>
            </p:cNvPicPr>
            <p:nvPr/>
          </p:nvPicPr>
          <p:blipFill>
            <a:blip r:embed="rId3"/>
            <a:srcRect/>
            <a:stretch>
              <a:fillRect/>
            </a:stretch>
          </p:blipFill>
          <p:spPr bwMode="auto">
            <a:xfrm>
              <a:off x="6019800" y="329624"/>
              <a:ext cx="2768394" cy="2819400"/>
            </a:xfrm>
            <a:prstGeom prst="rect">
              <a:avLst/>
            </a:prstGeom>
            <a:noFill/>
            <a:ln w="9525">
              <a:noFill/>
              <a:miter lim="800000"/>
              <a:headEnd/>
              <a:tailEnd/>
            </a:ln>
            <a:effectLst/>
          </p:spPr>
        </p:pic>
        <p:sp>
          <p:nvSpPr>
            <p:cNvPr id="24" name="TextBox 23"/>
            <p:cNvSpPr txBox="1"/>
            <p:nvPr/>
          </p:nvSpPr>
          <p:spPr>
            <a:xfrm>
              <a:off x="5983273" y="3166532"/>
              <a:ext cx="3062817" cy="461665"/>
            </a:xfrm>
            <a:prstGeom prst="rect">
              <a:avLst/>
            </a:prstGeom>
            <a:noFill/>
            <a:effectLst/>
          </p:spPr>
          <p:txBody>
            <a:bodyPr wrap="square" rtlCol="0">
              <a:spAutoFit/>
            </a:bodyPr>
            <a:lstStyle/>
            <a:p>
              <a:r>
                <a:rPr lang="en-GB" sz="1200" dirty="0" smtClean="0">
                  <a:latin typeface="Trebuchet MS"/>
                  <a:cs typeface="Trebuchet MS"/>
                </a:rPr>
                <a:t>Duration of projects /planning stability:</a:t>
              </a:r>
            </a:p>
            <a:p>
              <a:r>
                <a:rPr lang="en-GB" sz="1200" dirty="0" smtClean="0">
                  <a:latin typeface="Trebuchet MS"/>
                  <a:cs typeface="Trebuchet MS"/>
                </a:rPr>
                <a:t>First LHC workshop 1984 !</a:t>
              </a:r>
            </a:p>
          </p:txBody>
        </p:sp>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 name="Picture 16" descr="1207136_96.jpg"/>
          <p:cNvPicPr>
            <a:picLocks noChangeAspect="1"/>
          </p:cNvPicPr>
          <p:nvPr/>
        </p:nvPicPr>
        <p:blipFill>
          <a:blip r:embed="rId2">
            <a:grayscl/>
            <a:lum bright="17000" contrast="9000"/>
          </a:blip>
          <a:srcRect l="6323"/>
          <a:stretch>
            <a:fillRect/>
          </a:stretch>
        </p:blipFill>
        <p:spPr>
          <a:xfrm>
            <a:off x="0" y="0"/>
            <a:ext cx="9144000" cy="6572251"/>
          </a:xfrm>
          <a:prstGeom prst="rect">
            <a:avLst/>
          </a:prstGeom>
        </p:spPr>
      </p:pic>
      <p:sp>
        <p:nvSpPr>
          <p:cNvPr id="20" name="TextBox 19"/>
          <p:cNvSpPr txBox="1"/>
          <p:nvPr/>
        </p:nvSpPr>
        <p:spPr>
          <a:xfrm>
            <a:off x="0" y="0"/>
            <a:ext cx="3595488" cy="338554"/>
          </a:xfrm>
          <a:prstGeom prst="rect">
            <a:avLst/>
          </a:prstGeom>
          <a:noFill/>
        </p:spPr>
        <p:txBody>
          <a:bodyPr wrap="none" rtlCol="0">
            <a:spAutoFit/>
          </a:bodyPr>
          <a:lstStyle/>
          <a:p>
            <a:r>
              <a:rPr lang="en-GB" sz="1600" dirty="0" smtClean="0">
                <a:solidFill>
                  <a:schemeClr val="bg1"/>
                </a:solidFill>
                <a:latin typeface="Trebuchet MS"/>
                <a:cs typeface="Trebuchet MS"/>
              </a:rPr>
              <a:t>4</a:t>
            </a:r>
            <a:r>
              <a:rPr lang="en-GB" sz="1600" baseline="30000" dirty="0" smtClean="0">
                <a:solidFill>
                  <a:schemeClr val="bg1"/>
                </a:solidFill>
                <a:latin typeface="Trebuchet MS"/>
                <a:cs typeface="Trebuchet MS"/>
              </a:rPr>
              <a:t>th</a:t>
            </a:r>
            <a:r>
              <a:rPr lang="en-GB" sz="1600" dirty="0" smtClean="0">
                <a:solidFill>
                  <a:schemeClr val="bg1"/>
                </a:solidFill>
                <a:latin typeface="Trebuchet MS"/>
                <a:cs typeface="Trebuchet MS"/>
              </a:rPr>
              <a:t> of July, 2012 — Higgs-day at CERN</a:t>
            </a:r>
          </a:p>
        </p:txBody>
      </p:sp>
      <p:sp>
        <p:nvSpPr>
          <p:cNvPr id="4" name="Rectangle 3"/>
          <p:cNvSpPr/>
          <p:nvPr/>
        </p:nvSpPr>
        <p:spPr>
          <a:xfrm>
            <a:off x="0" y="3217333"/>
            <a:ext cx="9144000" cy="3355207"/>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 name="Text Box 5"/>
          <p:cNvSpPr txBox="1">
            <a:spLocks noChangeArrowheads="1"/>
          </p:cNvSpPr>
          <p:nvPr/>
        </p:nvSpPr>
        <p:spPr bwMode="auto">
          <a:xfrm>
            <a:off x="0" y="2263720"/>
            <a:ext cx="9144000" cy="969738"/>
          </a:xfrm>
          <a:prstGeom prst="rect">
            <a:avLst/>
          </a:prstGeom>
          <a:solidFill>
            <a:srgbClr val="FFFFFF">
              <a:alpha val="79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Producing the Higgs Boson and Searching for New Physics at the </a:t>
            </a:r>
            <a:r>
              <a:rPr lang="en-US" sz="2800" b="1" dirty="0" err="1" smtClean="0">
                <a:solidFill>
                  <a:srgbClr val="262626"/>
                </a:solidFill>
                <a:latin typeface="Trebuchet MS"/>
                <a:ea typeface="Calibri" charset="0"/>
                <a:cs typeface="Trebuchet MS"/>
              </a:rPr>
              <a:t>TeV</a:t>
            </a:r>
            <a:r>
              <a:rPr lang="en-US" sz="2800" b="1" dirty="0" smtClean="0">
                <a:solidFill>
                  <a:srgbClr val="262626"/>
                </a:solidFill>
                <a:latin typeface="Trebuchet MS"/>
                <a:ea typeface="Calibri" charset="0"/>
                <a:cs typeface="Trebuchet MS"/>
              </a:rPr>
              <a:t> Scale Requires a Huge Machine</a:t>
            </a:r>
          </a:p>
        </p:txBody>
      </p:sp>
      <p:sp>
        <p:nvSpPr>
          <p:cNvPr id="6" name="Text Box 4"/>
          <p:cNvSpPr txBox="1">
            <a:spLocks noChangeArrowheads="1"/>
          </p:cNvSpPr>
          <p:nvPr/>
        </p:nvSpPr>
        <p:spPr bwMode="auto">
          <a:xfrm>
            <a:off x="1896532" y="3844176"/>
            <a:ext cx="5306483" cy="2099424"/>
          </a:xfrm>
          <a:prstGeom prst="rect">
            <a:avLst/>
          </a:prstGeom>
          <a:solidFill>
            <a:schemeClr val="bg1"/>
          </a:solidFill>
          <a:ln w="9525">
            <a:solidFill>
              <a:srgbClr val="7F7F7F"/>
            </a:solidFill>
            <a:miter lim="800000"/>
            <a:headEnd/>
            <a:tailEn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CCFF99"/>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tIns="140400" bIns="140400">
            <a:spAutoFit/>
          </a:bodyPr>
          <a:lstStyle>
            <a:lvl1pPr marL="495300" indent="-495300">
              <a:defRPr sz="2400">
                <a:solidFill>
                  <a:schemeClr val="tx1"/>
                </a:solidFill>
                <a:latin typeface="Times New Roman" charset="0"/>
                <a:ea typeface="ＭＳ Ｐゴシック" charset="0"/>
              </a:defRPr>
            </a:lvl1pPr>
            <a:lvl2pPr marL="952500" indent="-495300">
              <a:defRPr sz="2400">
                <a:solidFill>
                  <a:schemeClr val="tx1"/>
                </a:solidFill>
                <a:latin typeface="Times New Roman" charset="0"/>
                <a:ea typeface="ＭＳ Ｐゴシック" charset="0"/>
              </a:defRPr>
            </a:lvl2pPr>
            <a:lvl3pPr marL="1409700" indent="-495300">
              <a:defRPr sz="2400">
                <a:solidFill>
                  <a:schemeClr val="tx1"/>
                </a:solidFill>
                <a:latin typeface="Times New Roman" charset="0"/>
                <a:ea typeface="ＭＳ Ｐゴシック" charset="0"/>
              </a:defRPr>
            </a:lvl3pPr>
            <a:lvl4pPr marL="1866900" indent="-495300">
              <a:defRPr sz="2400">
                <a:solidFill>
                  <a:schemeClr val="tx1"/>
                </a:solidFill>
                <a:latin typeface="Times New Roman" charset="0"/>
                <a:ea typeface="ＭＳ Ｐゴシック" charset="0"/>
              </a:defRPr>
            </a:lvl4pPr>
            <a:lvl5pPr marL="2324100" indent="-495300">
              <a:defRPr sz="2400">
                <a:solidFill>
                  <a:schemeClr val="tx1"/>
                </a:solidFill>
                <a:latin typeface="Times New Roman" charset="0"/>
                <a:ea typeface="ＭＳ Ｐゴシック" charset="0"/>
              </a:defRPr>
            </a:lvl5pPr>
            <a:lvl6pPr marL="2781300" indent="-495300" eaLnBrk="0" fontAlgn="base" hangingPunct="0">
              <a:spcBef>
                <a:spcPct val="0"/>
              </a:spcBef>
              <a:spcAft>
                <a:spcPct val="0"/>
              </a:spcAft>
              <a:defRPr sz="2400">
                <a:solidFill>
                  <a:schemeClr val="tx1"/>
                </a:solidFill>
                <a:latin typeface="Times New Roman" charset="0"/>
                <a:ea typeface="ＭＳ Ｐゴシック" charset="0"/>
              </a:defRPr>
            </a:lvl6pPr>
            <a:lvl7pPr marL="3238500" indent="-495300" eaLnBrk="0" fontAlgn="base" hangingPunct="0">
              <a:spcBef>
                <a:spcPct val="0"/>
              </a:spcBef>
              <a:spcAft>
                <a:spcPct val="0"/>
              </a:spcAft>
              <a:defRPr sz="2400">
                <a:solidFill>
                  <a:schemeClr val="tx1"/>
                </a:solidFill>
                <a:latin typeface="Times New Roman" charset="0"/>
                <a:ea typeface="ＭＳ Ｐゴシック" charset="0"/>
              </a:defRPr>
            </a:lvl7pPr>
            <a:lvl8pPr marL="3695700" indent="-495300" eaLnBrk="0" fontAlgn="base" hangingPunct="0">
              <a:spcBef>
                <a:spcPct val="0"/>
              </a:spcBef>
              <a:spcAft>
                <a:spcPct val="0"/>
              </a:spcAft>
              <a:defRPr sz="2400">
                <a:solidFill>
                  <a:schemeClr val="tx1"/>
                </a:solidFill>
                <a:latin typeface="Times New Roman" charset="0"/>
                <a:ea typeface="ＭＳ Ｐゴシック" charset="0"/>
              </a:defRPr>
            </a:lvl8pPr>
            <a:lvl9pPr marL="4152900" indent="-495300" eaLnBrk="0" fontAlgn="base" hangingPunct="0">
              <a:spcBef>
                <a:spcPct val="0"/>
              </a:spcBef>
              <a:spcAft>
                <a:spcPct val="0"/>
              </a:spcAft>
              <a:defRPr sz="2400">
                <a:solidFill>
                  <a:schemeClr val="tx1"/>
                </a:solidFill>
                <a:latin typeface="Times New Roman" charset="0"/>
                <a:ea typeface="ＭＳ Ｐゴシック" charset="0"/>
              </a:defRPr>
            </a:lvl9pPr>
          </a:lstStyle>
          <a:p>
            <a:pPr indent="-403225">
              <a:defRPr/>
            </a:pPr>
            <a:r>
              <a:rPr lang="en-US" sz="2000" b="1" dirty="0" smtClean="0">
                <a:solidFill>
                  <a:prstClr val="black">
                    <a:lumMod val="75000"/>
                    <a:lumOff val="25000"/>
                  </a:prstClr>
                </a:solidFill>
                <a:latin typeface="Trebuchet MS"/>
                <a:cs typeface="Trebuchet MS"/>
              </a:rPr>
              <a:t>Particles accelerators:</a:t>
            </a:r>
          </a:p>
          <a:p>
            <a:pPr marL="625475" indent="-441325">
              <a:spcBef>
                <a:spcPts val="1200"/>
              </a:spcBef>
              <a:buSzPct val="120000"/>
              <a:buFont typeface="Webdings" charset="2"/>
              <a:buChar char="⇢"/>
              <a:defRPr/>
            </a:pPr>
            <a:r>
              <a:rPr lang="en-US" sz="1700" dirty="0" smtClean="0">
                <a:solidFill>
                  <a:prstClr val="black">
                    <a:lumMod val="75000"/>
                    <a:lumOff val="25000"/>
                  </a:prstClr>
                </a:solidFill>
                <a:latin typeface="Trebuchet MS"/>
                <a:cs typeface="Trebuchet MS"/>
              </a:rPr>
              <a:t>Look deeper into matter (size ~ 1/</a:t>
            </a:r>
            <a:r>
              <a:rPr lang="en-US" sz="1700" i="1" dirty="0" smtClean="0">
                <a:solidFill>
                  <a:prstClr val="black">
                    <a:lumMod val="75000"/>
                    <a:lumOff val="25000"/>
                  </a:prstClr>
                </a:solidFill>
                <a:latin typeface="Trebuchet MS"/>
                <a:cs typeface="Trebuchet MS"/>
              </a:rPr>
              <a:t>E</a:t>
            </a:r>
            <a:r>
              <a:rPr lang="en-US" sz="1700" dirty="0" smtClean="0">
                <a:solidFill>
                  <a:prstClr val="black">
                    <a:lumMod val="75000"/>
                    <a:lumOff val="25000"/>
                  </a:prstClr>
                </a:solidFill>
                <a:latin typeface="Trebuchet MS"/>
                <a:cs typeface="Trebuchet MS"/>
              </a:rPr>
              <a:t>)      (</a:t>
            </a:r>
            <a:r>
              <a:rPr lang="ja-JP" altLang="en-US" sz="1700" dirty="0" smtClean="0">
                <a:solidFill>
                  <a:prstClr val="black">
                    <a:lumMod val="75000"/>
                    <a:lumOff val="25000"/>
                  </a:prstClr>
                </a:solidFill>
                <a:latin typeface="Trebuchet MS"/>
                <a:cs typeface="Trebuchet MS"/>
              </a:rPr>
              <a:t>“</a:t>
            </a:r>
            <a:r>
              <a:rPr lang="en-US" sz="1700" dirty="0" smtClean="0">
                <a:solidFill>
                  <a:prstClr val="black">
                    <a:lumMod val="75000"/>
                    <a:lumOff val="25000"/>
                  </a:prstClr>
                </a:solidFill>
                <a:latin typeface="Trebuchet MS"/>
                <a:cs typeface="Trebuchet MS"/>
              </a:rPr>
              <a:t>powerful microscopes</a:t>
            </a:r>
            <a:r>
              <a:rPr lang="ja-JP" altLang="en-US" sz="1700" dirty="0" smtClean="0">
                <a:solidFill>
                  <a:prstClr val="black">
                    <a:lumMod val="75000"/>
                    <a:lumOff val="25000"/>
                  </a:prstClr>
                </a:solidFill>
                <a:latin typeface="Trebuchet MS"/>
                <a:cs typeface="Trebuchet MS"/>
              </a:rPr>
              <a:t>”</a:t>
            </a:r>
            <a:r>
              <a:rPr lang="en-US" sz="1700" dirty="0" smtClean="0">
                <a:solidFill>
                  <a:prstClr val="black">
                    <a:lumMod val="75000"/>
                    <a:lumOff val="25000"/>
                  </a:prstClr>
                </a:solidFill>
                <a:latin typeface="Trebuchet MS"/>
                <a:cs typeface="Trebuchet MS"/>
              </a:rPr>
              <a:t>)</a:t>
            </a:r>
          </a:p>
          <a:p>
            <a:pPr marL="625475" indent="-441325">
              <a:spcBef>
                <a:spcPts val="1200"/>
              </a:spcBef>
              <a:buSzPct val="120000"/>
              <a:buFont typeface="Webdings" charset="2"/>
              <a:buChar char="⇢"/>
              <a:defRPr/>
            </a:pPr>
            <a:r>
              <a:rPr lang="en-US" sz="1700" dirty="0" smtClean="0">
                <a:solidFill>
                  <a:prstClr val="black">
                    <a:lumMod val="75000"/>
                    <a:lumOff val="25000"/>
                  </a:prstClr>
                </a:solidFill>
                <a:latin typeface="Trebuchet MS"/>
                <a:cs typeface="Trebuchet MS"/>
              </a:rPr>
              <a:t>Discover new heavier particles (</a:t>
            </a:r>
            <a:r>
              <a:rPr lang="en-US" sz="1700" i="1" dirty="0" smtClean="0">
                <a:solidFill>
                  <a:prstClr val="black">
                    <a:lumMod val="75000"/>
                    <a:lumOff val="25000"/>
                  </a:prstClr>
                </a:solidFill>
                <a:latin typeface="Trebuchet MS"/>
                <a:cs typeface="Trebuchet MS"/>
              </a:rPr>
              <a:t>E </a:t>
            </a:r>
            <a:r>
              <a:rPr lang="en-US" sz="1700" dirty="0" smtClean="0">
                <a:solidFill>
                  <a:prstClr val="black">
                    <a:lumMod val="75000"/>
                    <a:lumOff val="25000"/>
                  </a:prstClr>
                </a:solidFill>
                <a:latin typeface="Trebuchet MS"/>
                <a:cs typeface="Trebuchet MS"/>
              </a:rPr>
              <a:t>= </a:t>
            </a:r>
            <a:r>
              <a:rPr lang="en-US" sz="1700" i="1" dirty="0" smtClean="0">
                <a:solidFill>
                  <a:prstClr val="black">
                    <a:lumMod val="75000"/>
                    <a:lumOff val="25000"/>
                  </a:prstClr>
                </a:solidFill>
                <a:latin typeface="Trebuchet MS"/>
                <a:cs typeface="Trebuchet MS"/>
              </a:rPr>
              <a:t>mc</a:t>
            </a:r>
            <a:r>
              <a:rPr lang="en-US" sz="1700" baseline="30000" dirty="0" smtClean="0">
                <a:solidFill>
                  <a:prstClr val="black">
                    <a:lumMod val="75000"/>
                    <a:lumOff val="25000"/>
                  </a:prstClr>
                </a:solidFill>
                <a:latin typeface="Trebuchet MS"/>
                <a:cs typeface="Trebuchet MS"/>
              </a:rPr>
              <a:t>2</a:t>
            </a:r>
            <a:r>
              <a:rPr lang="en-US" sz="1700" dirty="0" smtClean="0">
                <a:solidFill>
                  <a:prstClr val="black">
                    <a:lumMod val="75000"/>
                    <a:lumOff val="25000"/>
                  </a:prstClr>
                </a:solidFill>
                <a:latin typeface="Trebuchet MS"/>
                <a:cs typeface="Trebuchet MS"/>
              </a:rPr>
              <a:t>)</a:t>
            </a:r>
          </a:p>
          <a:p>
            <a:pPr marL="625475" indent="-441325">
              <a:spcBef>
                <a:spcPts val="1200"/>
              </a:spcBef>
              <a:buSzPct val="120000"/>
              <a:buFont typeface="Webdings" charset="2"/>
              <a:buChar char="⇢"/>
              <a:defRPr/>
            </a:pPr>
            <a:r>
              <a:rPr lang="en-US" sz="1700" dirty="0" smtClean="0">
                <a:solidFill>
                  <a:prstClr val="black">
                    <a:lumMod val="75000"/>
                    <a:lumOff val="25000"/>
                  </a:prstClr>
                </a:solidFill>
                <a:latin typeface="Trebuchet MS"/>
                <a:cs typeface="Trebuchet MS"/>
              </a:rPr>
              <a:t>Probe conditions of the early universe (</a:t>
            </a:r>
            <a:r>
              <a:rPr lang="en-US" sz="1700" i="1" dirty="0" smtClean="0">
                <a:solidFill>
                  <a:prstClr val="black">
                    <a:lumMod val="75000"/>
                    <a:lumOff val="25000"/>
                  </a:prstClr>
                </a:solidFill>
                <a:latin typeface="Trebuchet MS"/>
                <a:cs typeface="Trebuchet MS"/>
              </a:rPr>
              <a:t>E</a:t>
            </a:r>
            <a:r>
              <a:rPr lang="en-US" sz="1700" dirty="0" smtClean="0">
                <a:solidFill>
                  <a:prstClr val="black">
                    <a:lumMod val="75000"/>
                    <a:lumOff val="25000"/>
                  </a:prstClr>
                </a:solidFill>
                <a:latin typeface="Trebuchet MS"/>
                <a:cs typeface="Trebuchet MS"/>
              </a:rPr>
              <a:t> = </a:t>
            </a:r>
            <a:r>
              <a:rPr lang="en-US" sz="1700" i="1" dirty="0" err="1" smtClean="0">
                <a:solidFill>
                  <a:prstClr val="black">
                    <a:lumMod val="75000"/>
                    <a:lumOff val="25000"/>
                  </a:prstClr>
                </a:solidFill>
                <a:latin typeface="Trebuchet MS"/>
                <a:cs typeface="Trebuchet MS"/>
              </a:rPr>
              <a:t>kT</a:t>
            </a:r>
            <a:r>
              <a:rPr lang="en-US" sz="1700" dirty="0" smtClean="0">
                <a:solidFill>
                  <a:prstClr val="black">
                    <a:lumMod val="75000"/>
                    <a:lumOff val="25000"/>
                  </a:prstClr>
                </a:solidFill>
                <a:latin typeface="Trebuchet MS"/>
                <a:cs typeface="Trebuchet MS"/>
              </a:rPr>
              <a:t>)</a:t>
            </a:r>
          </a:p>
        </p:txBody>
      </p:sp>
      <p:pic>
        <p:nvPicPr>
          <p:cNvPr id="7" name="Picture 7" descr="180px-Broglie_Big"/>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7262282" y="3844176"/>
            <a:ext cx="687917" cy="1031875"/>
          </a:xfrm>
          <a:prstGeom prst="rect">
            <a:avLst/>
          </a:prstGeom>
          <a:solidFill>
            <a:schemeClr val="bg1"/>
          </a:solidFill>
          <a:ln w="9525">
            <a:solidFill>
              <a:srgbClr val="7F7F7F"/>
            </a:solidFill>
            <a:miter lim="800000"/>
            <a:headEnd/>
            <a:tailEnd/>
          </a:ln>
        </p:spPr>
      </p:pic>
      <p:sp>
        <p:nvSpPr>
          <p:cNvPr id="8" name="Rectangle 8"/>
          <p:cNvSpPr>
            <a:spLocks noChangeArrowheads="1"/>
          </p:cNvSpPr>
          <p:nvPr/>
        </p:nvSpPr>
        <p:spPr bwMode="auto">
          <a:xfrm>
            <a:off x="8014758" y="3844176"/>
            <a:ext cx="911225" cy="276225"/>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200" dirty="0">
                <a:solidFill>
                  <a:prstClr val="black"/>
                </a:solidFill>
                <a:latin typeface="Trebuchet MS"/>
                <a:cs typeface="Trebuchet MS"/>
              </a:rPr>
              <a:t>de Broglie</a:t>
            </a:r>
            <a:endParaRPr lang="en-US" sz="1200" dirty="0">
              <a:solidFill>
                <a:srgbClr val="244A58"/>
              </a:solidFill>
              <a:latin typeface="Trebuchet MS"/>
              <a:cs typeface="Trebuchet MS"/>
            </a:endParaRPr>
          </a:p>
        </p:txBody>
      </p:sp>
      <p:pic>
        <p:nvPicPr>
          <p:cNvPr id="9" name="Picture 11" descr="600px-Albert_Einstein_Head"/>
          <p:cNvPicPr>
            <a:picLocks noChangeAspect="1" noChangeArrowheads="1"/>
          </p:cNvPicPr>
          <p:nvPr/>
        </p:nvPicPr>
        <p:blipFill>
          <a:blip r:embed="rId4">
            <a:lum bright="17000" contrast="26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11630" r="13642"/>
          <a:stretch>
            <a:fillRect/>
          </a:stretch>
        </p:blipFill>
        <p:spPr bwMode="auto">
          <a:xfrm>
            <a:off x="8026785" y="4191000"/>
            <a:ext cx="670598" cy="1031874"/>
          </a:xfrm>
          <a:prstGeom prst="rect">
            <a:avLst/>
          </a:prstGeom>
          <a:solidFill>
            <a:schemeClr val="bg1"/>
          </a:solidFill>
          <a:ln w="9525">
            <a:solidFill>
              <a:srgbClr val="7F7F7F"/>
            </a:solidFill>
            <a:miter lim="800000"/>
            <a:headEnd/>
            <a:tailEnd/>
          </a:ln>
        </p:spPr>
      </p:pic>
      <p:sp>
        <p:nvSpPr>
          <p:cNvPr id="10" name="Rectangle 12"/>
          <p:cNvSpPr>
            <a:spLocks noChangeArrowheads="1"/>
          </p:cNvSpPr>
          <p:nvPr/>
        </p:nvSpPr>
        <p:spPr bwMode="auto">
          <a:xfrm>
            <a:off x="8014758" y="5285601"/>
            <a:ext cx="802557" cy="276999"/>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square">
            <a:spAutoFit/>
          </a:bodyPr>
          <a:lstStyle/>
          <a:p>
            <a:pPr>
              <a:defRPr/>
            </a:pPr>
            <a:r>
              <a:rPr lang="en-US" sz="1200">
                <a:solidFill>
                  <a:prstClr val="black"/>
                </a:solidFill>
                <a:latin typeface="Trebuchet MS"/>
                <a:cs typeface="Trebuchet MS"/>
              </a:rPr>
              <a:t>Einstein</a:t>
            </a:r>
            <a:endParaRPr lang="en-US" sz="1200">
              <a:solidFill>
                <a:srgbClr val="244A58"/>
              </a:solidFill>
              <a:latin typeface="Trebuchet MS"/>
              <a:cs typeface="Trebuchet MS"/>
            </a:endParaRPr>
          </a:p>
        </p:txBody>
      </p:sp>
      <p:pic>
        <p:nvPicPr>
          <p:cNvPr id="11" name="Picture 14" descr="Boltzmann2"/>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8974" r="3457"/>
          <a:stretch>
            <a:fillRect/>
          </a:stretch>
        </p:blipFill>
        <p:spPr bwMode="auto">
          <a:xfrm>
            <a:off x="7262282" y="4901778"/>
            <a:ext cx="680841" cy="1031875"/>
          </a:xfrm>
          <a:prstGeom prst="rect">
            <a:avLst/>
          </a:prstGeom>
          <a:solidFill>
            <a:schemeClr val="bg1"/>
          </a:solidFill>
          <a:ln w="9525">
            <a:solidFill>
              <a:srgbClr val="7F7F7F"/>
            </a:solidFill>
            <a:miter lim="800000"/>
            <a:headEnd/>
            <a:tailEnd/>
          </a:ln>
        </p:spPr>
      </p:pic>
      <p:sp>
        <p:nvSpPr>
          <p:cNvPr id="12" name="Rectangle 15"/>
          <p:cNvSpPr>
            <a:spLocks noChangeArrowheads="1"/>
          </p:cNvSpPr>
          <p:nvPr/>
        </p:nvSpPr>
        <p:spPr bwMode="auto">
          <a:xfrm>
            <a:off x="8014758" y="5657428"/>
            <a:ext cx="911225" cy="276225"/>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none">
            <a:spAutoFit/>
          </a:bodyPr>
          <a:lstStyle/>
          <a:p>
            <a:pPr>
              <a:defRPr/>
            </a:pPr>
            <a:r>
              <a:rPr lang="en-US" sz="1200" dirty="0">
                <a:solidFill>
                  <a:prstClr val="black"/>
                </a:solidFill>
                <a:latin typeface="Trebuchet MS"/>
                <a:cs typeface="Trebuchet MS"/>
              </a:rPr>
              <a:t>Boltzmann</a:t>
            </a:r>
            <a:endParaRPr lang="en-US" sz="1200" dirty="0">
              <a:solidFill>
                <a:srgbClr val="244A58"/>
              </a:solidFill>
              <a:latin typeface="Trebuchet MS"/>
              <a:cs typeface="Trebuchet MS"/>
            </a:endParaRPr>
          </a:p>
        </p:txBody>
      </p:sp>
      <p:sp>
        <p:nvSpPr>
          <p:cNvPr id="21" name="Rectangle 15"/>
          <p:cNvSpPr>
            <a:spLocks noChangeArrowheads="1"/>
          </p:cNvSpPr>
          <p:nvPr/>
        </p:nvSpPr>
        <p:spPr bwMode="auto">
          <a:xfrm>
            <a:off x="162983" y="6012921"/>
            <a:ext cx="845905" cy="276999"/>
          </a:xfrm>
          <a:prstGeom prst="rect">
            <a:avLst/>
          </a:prstGeom>
          <a:solidFill>
            <a:schemeClr val="bg1"/>
          </a:solidFill>
          <a:ln w="9525">
            <a:solidFill>
              <a:schemeClr val="tx1">
                <a:lumMod val="50000"/>
                <a:lumOff val="50000"/>
              </a:schemeClr>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blurRad="63500" dist="35921" dir="2700000" algn="ctr" rotWithShape="0">
                    <a:srgbClr val="808080"/>
                  </a:outerShdw>
                </a:effectLst>
              </a14:hiddenEffects>
            </a:ext>
          </a:extLst>
        </p:spPr>
        <p:txBody>
          <a:bodyPr wrap="none">
            <a:spAutoFit/>
          </a:bodyPr>
          <a:lstStyle/>
          <a:p>
            <a:pPr>
              <a:defRPr/>
            </a:pPr>
            <a:r>
              <a:rPr lang="en-US" sz="1200" dirty="0" smtClean="0">
                <a:solidFill>
                  <a:prstClr val="black"/>
                </a:solidFill>
                <a:latin typeface="Trebuchet MS"/>
                <a:cs typeface="Trebuchet MS"/>
              </a:rPr>
              <a:t>Lawrence</a:t>
            </a:r>
            <a:endParaRPr lang="en-US" sz="1200" dirty="0">
              <a:solidFill>
                <a:srgbClr val="244A58"/>
              </a:solidFill>
              <a:latin typeface="Trebuchet MS"/>
              <a:cs typeface="Trebuchet MS"/>
            </a:endParaRPr>
          </a:p>
        </p:txBody>
      </p:sp>
      <p:pic>
        <p:nvPicPr>
          <p:cNvPr id="22" name="Picture 21"/>
          <p:cNvPicPr>
            <a:picLocks noChangeAspect="1"/>
          </p:cNvPicPr>
          <p:nvPr/>
        </p:nvPicPr>
        <p:blipFill>
          <a:blip r:embed="rId6"/>
          <a:stretch>
            <a:fillRect/>
          </a:stretch>
        </p:blipFill>
        <p:spPr>
          <a:xfrm>
            <a:off x="181367" y="3852333"/>
            <a:ext cx="1645316" cy="2081320"/>
          </a:xfrm>
          <a:prstGeom prst="rect">
            <a:avLst/>
          </a:prstGeom>
          <a:ln>
            <a:solidFill>
              <a:srgbClr val="7F7F7F"/>
            </a:solid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20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2000"/>
                                        <p:tgtEl>
                                          <p:spTgt spid="21"/>
                                        </p:tgtEl>
                                      </p:cBhvr>
                                    </p:animEffect>
                                  </p:childTnLst>
                                </p:cTn>
                              </p:par>
                              <p:par>
                                <p:cTn id="32" presetID="10"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P spid="12" grpId="0" animBg="1"/>
      <p:bldP spid="21" grpId="0"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lumMod val="50000"/>
          </a:schemeClr>
        </a:solidFill>
        <a:effectLst/>
      </p:bgPr>
    </p:bg>
    <p:spTree>
      <p:nvGrpSpPr>
        <p:cNvPr id="1" name=""/>
        <p:cNvGrpSpPr/>
        <p:nvPr/>
      </p:nvGrpSpPr>
      <p:grpSpPr>
        <a:xfrm>
          <a:off x="0" y="0"/>
          <a:ext cx="0" cy="0"/>
          <a:chOff x="0" y="0"/>
          <a:chExt cx="0" cy="0"/>
        </a:xfrm>
      </p:grpSpPr>
      <p:sp>
        <p:nvSpPr>
          <p:cNvPr id="11" name="Slide Number Placeholder 2"/>
          <p:cNvSpPr>
            <a:spLocks noGrp="1"/>
          </p:cNvSpPr>
          <p:nvPr>
            <p:ph type="sldNum" sz="quarter" idx="12"/>
          </p:nvPr>
        </p:nvSpPr>
        <p:spPr>
          <a:xfrm>
            <a:off x="7019925" y="6286500"/>
            <a:ext cx="1905000" cy="457200"/>
          </a:xfr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1600">
                <a:solidFill>
                  <a:schemeClr val="tx1"/>
                </a:solidFill>
                <a:latin typeface="Comic Sans MS" charset="0"/>
                <a:ea typeface="ＭＳ Ｐゴシック" charset="0"/>
                <a:cs typeface="ＭＳ Ｐゴシック" charset="0"/>
              </a:defRPr>
            </a:lvl1pPr>
            <a:lvl2pPr marL="742950" indent="-285750">
              <a:defRPr sz="1600">
                <a:solidFill>
                  <a:schemeClr val="tx1"/>
                </a:solidFill>
                <a:latin typeface="Comic Sans MS" charset="0"/>
                <a:ea typeface="ＭＳ Ｐゴシック" charset="0"/>
              </a:defRPr>
            </a:lvl2pPr>
            <a:lvl3pPr marL="1143000" indent="-228600">
              <a:defRPr sz="1600">
                <a:solidFill>
                  <a:schemeClr val="tx1"/>
                </a:solidFill>
                <a:latin typeface="Comic Sans MS" charset="0"/>
                <a:ea typeface="ＭＳ Ｐゴシック" charset="0"/>
              </a:defRPr>
            </a:lvl3pPr>
            <a:lvl4pPr marL="1600200" indent="-228600">
              <a:defRPr sz="1600">
                <a:solidFill>
                  <a:schemeClr val="tx1"/>
                </a:solidFill>
                <a:latin typeface="Comic Sans MS" charset="0"/>
                <a:ea typeface="ＭＳ Ｐゴシック" charset="0"/>
              </a:defRPr>
            </a:lvl4pPr>
            <a:lvl5pPr marL="2057400" indent="-22860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fld id="{36BA8A3C-7F0E-B940-9556-AEC4C9F1D14C}" type="slidenum">
              <a:rPr lang="en-US" sz="1200">
                <a:solidFill>
                  <a:srgbClr val="09213B"/>
                </a:solidFill>
              </a:rPr>
              <a:pPr/>
              <a:t>17</a:t>
            </a:fld>
            <a:endParaRPr lang="en-US" sz="1200">
              <a:solidFill>
                <a:srgbClr val="09213B"/>
              </a:solidFill>
            </a:endParaRPr>
          </a:p>
        </p:txBody>
      </p:sp>
      <p:pic>
        <p:nvPicPr>
          <p:cNvPr id="12" name="Picture 2" descr="CERN_picture_sky"/>
          <p:cNvPicPr>
            <a:picLocks noChangeAspect="1" noChangeArrowheads="1"/>
          </p:cNvPicPr>
          <p:nvPr/>
        </p:nvPicPr>
        <p:blipFill>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3175"/>
            <a:ext cx="9144000" cy="685800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14" name="Rectangle 8"/>
          <p:cNvSpPr>
            <a:spLocks noChangeArrowheads="1"/>
          </p:cNvSpPr>
          <p:nvPr/>
        </p:nvSpPr>
        <p:spPr bwMode="auto">
          <a:xfrm>
            <a:off x="3352800" y="1219200"/>
            <a:ext cx="3263634" cy="680186"/>
          </a:xfrm>
          <a:prstGeom prst="rect">
            <a:avLst/>
          </a:prstGeom>
          <a:noFill/>
          <a:ln w="9525">
            <a:noFill/>
            <a:miter lim="800000"/>
            <a:headEnd/>
            <a:tailEnd/>
          </a:ln>
        </p:spPr>
        <p:txBody>
          <a:bodyPr wrap="none">
            <a:spAutoFit/>
          </a:bodyPr>
          <a:lstStyle/>
          <a:p>
            <a:pPr algn="ctr">
              <a:lnSpc>
                <a:spcPct val="90000"/>
              </a:lnSpc>
              <a:defRPr/>
            </a:pPr>
            <a:r>
              <a:rPr lang="en-GB" sz="1800" b="1" dirty="0">
                <a:solidFill>
                  <a:srgbClr val="FFFFFF"/>
                </a:solidFill>
                <a:effectLst>
                  <a:glow rad="101600">
                    <a:prstClr val="black">
                      <a:alpha val="75000"/>
                    </a:prstClr>
                  </a:glow>
                </a:effectLst>
                <a:latin typeface="Trebuchet MS"/>
                <a:cs typeface="Trebuchet MS"/>
              </a:rPr>
              <a:t>LHC </a:t>
            </a:r>
            <a:r>
              <a:rPr lang="en-GB" sz="1800" b="1" dirty="0" smtClean="0">
                <a:solidFill>
                  <a:srgbClr val="FFFFFF"/>
                </a:solidFill>
                <a:effectLst>
                  <a:glow rad="101600">
                    <a:prstClr val="black">
                      <a:alpha val="75000"/>
                    </a:prstClr>
                  </a:glow>
                </a:effectLst>
                <a:latin typeface="Trebuchet MS"/>
                <a:cs typeface="Trebuchet MS"/>
              </a:rPr>
              <a:t>ring at CERN:</a:t>
            </a:r>
            <a:endParaRPr lang="en-GB" sz="1800" b="1" dirty="0">
              <a:solidFill>
                <a:srgbClr val="FFFFFF"/>
              </a:solidFill>
              <a:effectLst>
                <a:glow rad="101600">
                  <a:prstClr val="black">
                    <a:alpha val="75000"/>
                  </a:prstClr>
                </a:glow>
              </a:effectLst>
              <a:latin typeface="Trebuchet MS"/>
              <a:cs typeface="Trebuchet MS"/>
            </a:endParaRPr>
          </a:p>
          <a:p>
            <a:pPr algn="ctr">
              <a:lnSpc>
                <a:spcPct val="90000"/>
              </a:lnSpc>
              <a:defRPr/>
            </a:pPr>
            <a:r>
              <a:rPr lang="en-GB" b="1" dirty="0">
                <a:solidFill>
                  <a:srgbClr val="FFFFFF"/>
                </a:solidFill>
                <a:effectLst>
                  <a:glow rad="101600">
                    <a:prstClr val="black">
                      <a:alpha val="75000"/>
                    </a:prstClr>
                  </a:glow>
                </a:effectLst>
                <a:latin typeface="Trebuchet MS"/>
                <a:cs typeface="Trebuchet MS"/>
              </a:rPr>
              <a:t>27 km circumference</a:t>
            </a:r>
            <a:endParaRPr lang="en-GB" sz="2000" b="1" dirty="0">
              <a:solidFill>
                <a:prstClr val="black"/>
              </a:solidFill>
              <a:effectLst>
                <a:glow rad="101600">
                  <a:prstClr val="black">
                    <a:alpha val="75000"/>
                  </a:prstClr>
                </a:glow>
              </a:effectLst>
              <a:latin typeface="Trebuchet MS"/>
              <a:cs typeface="Trebuchet MS"/>
            </a:endParaRPr>
          </a:p>
        </p:txBody>
      </p:sp>
      <p:sp>
        <p:nvSpPr>
          <p:cNvPr id="43" name="Rectangle 8"/>
          <p:cNvSpPr>
            <a:spLocks noChangeArrowheads="1"/>
          </p:cNvSpPr>
          <p:nvPr/>
        </p:nvSpPr>
        <p:spPr bwMode="auto">
          <a:xfrm>
            <a:off x="2312628" y="5539315"/>
            <a:ext cx="3743633" cy="844847"/>
          </a:xfrm>
          <a:prstGeom prst="rect">
            <a:avLst/>
          </a:prstGeom>
          <a:noFill/>
          <a:ln w="9525">
            <a:noFill/>
            <a:miter lim="800000"/>
            <a:headEnd/>
            <a:tailEnd/>
          </a:ln>
        </p:spPr>
        <p:txBody>
          <a:bodyPr wrap="none">
            <a:spAutoFit/>
          </a:bodyPr>
          <a:lstStyle/>
          <a:p>
            <a:pPr algn="ctr">
              <a:lnSpc>
                <a:spcPct val="90000"/>
              </a:lnSpc>
              <a:defRPr/>
            </a:pPr>
            <a:r>
              <a:rPr lang="en-GB" sz="1800" b="1" dirty="0" smtClean="0">
                <a:solidFill>
                  <a:srgbClr val="FFFFFF"/>
                </a:solidFill>
                <a:effectLst>
                  <a:glow rad="101600">
                    <a:prstClr val="black">
                      <a:alpha val="75000"/>
                    </a:prstClr>
                  </a:glow>
                </a:effectLst>
                <a:latin typeface="Trebuchet MS"/>
                <a:cs typeface="Trebuchet MS"/>
              </a:rPr>
              <a:t>So far: </a:t>
            </a:r>
          </a:p>
          <a:p>
            <a:pPr algn="ctr">
              <a:lnSpc>
                <a:spcPct val="90000"/>
              </a:lnSpc>
              <a:defRPr/>
            </a:pPr>
            <a:r>
              <a:rPr lang="en-GB" sz="1800" b="1" dirty="0" smtClean="0">
                <a:solidFill>
                  <a:srgbClr val="FFFFFF"/>
                </a:solidFill>
                <a:effectLst>
                  <a:glow rad="101600">
                    <a:prstClr val="black">
                      <a:alpha val="75000"/>
                    </a:prstClr>
                  </a:glow>
                </a:effectLst>
                <a:latin typeface="Trebuchet MS"/>
                <a:cs typeface="Trebuchet MS"/>
              </a:rPr>
              <a:t>7/8 </a:t>
            </a:r>
            <a:r>
              <a:rPr lang="en-GB" sz="1800" b="1" dirty="0" err="1" smtClean="0">
                <a:solidFill>
                  <a:srgbClr val="FFFFFF"/>
                </a:solidFill>
                <a:effectLst>
                  <a:glow rad="101600">
                    <a:prstClr val="black">
                      <a:alpha val="75000"/>
                    </a:prstClr>
                  </a:glow>
                </a:effectLst>
                <a:latin typeface="Trebuchet MS"/>
                <a:cs typeface="Trebuchet MS"/>
              </a:rPr>
              <a:t>TeV</a:t>
            </a:r>
            <a:r>
              <a:rPr lang="en-GB" sz="1800" b="1" dirty="0" smtClean="0">
                <a:solidFill>
                  <a:srgbClr val="FFFFFF"/>
                </a:solidFill>
                <a:effectLst>
                  <a:glow rad="101600">
                    <a:prstClr val="black">
                      <a:alpha val="75000"/>
                    </a:prstClr>
                  </a:glow>
                </a:effectLst>
                <a:latin typeface="Trebuchet MS"/>
                <a:cs typeface="Trebuchet MS"/>
              </a:rPr>
              <a:t> proton—proton collisions</a:t>
            </a:r>
          </a:p>
          <a:p>
            <a:pPr algn="ctr">
              <a:lnSpc>
                <a:spcPct val="90000"/>
              </a:lnSpc>
              <a:defRPr/>
            </a:pPr>
            <a:r>
              <a:rPr lang="en-GB" sz="1800" b="1" dirty="0" smtClean="0">
                <a:solidFill>
                  <a:srgbClr val="FFFFFF"/>
                </a:solidFill>
                <a:effectLst>
                  <a:glow rad="101600">
                    <a:prstClr val="black">
                      <a:alpha val="75000"/>
                    </a:prstClr>
                  </a:glow>
                </a:effectLst>
                <a:latin typeface="Trebuchet MS"/>
                <a:cs typeface="Trebuchet MS"/>
              </a:rPr>
              <a:t>2.76 </a:t>
            </a:r>
            <a:r>
              <a:rPr lang="en-GB" sz="1800" b="1" dirty="0" err="1" smtClean="0">
                <a:solidFill>
                  <a:srgbClr val="FFFFFF"/>
                </a:solidFill>
                <a:effectLst>
                  <a:glow rad="101600">
                    <a:prstClr val="black">
                      <a:alpha val="75000"/>
                    </a:prstClr>
                  </a:glow>
                </a:effectLst>
                <a:latin typeface="Trebuchet MS"/>
                <a:cs typeface="Trebuchet MS"/>
              </a:rPr>
              <a:t>TeV</a:t>
            </a:r>
            <a:r>
              <a:rPr lang="en-GB" sz="1800" b="1" dirty="0" smtClean="0">
                <a:solidFill>
                  <a:srgbClr val="FFFFFF"/>
                </a:solidFill>
                <a:effectLst>
                  <a:glow rad="101600">
                    <a:prstClr val="black">
                      <a:alpha val="75000"/>
                    </a:prstClr>
                  </a:glow>
                </a:effectLst>
                <a:latin typeface="Trebuchet MS"/>
                <a:cs typeface="Trebuchet MS"/>
              </a:rPr>
              <a:t> </a:t>
            </a:r>
            <a:r>
              <a:rPr lang="en-GB" sz="1800" b="1" dirty="0" err="1" smtClean="0">
                <a:solidFill>
                  <a:srgbClr val="FFFFFF"/>
                </a:solidFill>
                <a:effectLst>
                  <a:glow rad="101600">
                    <a:prstClr val="black">
                      <a:alpha val="75000"/>
                    </a:prstClr>
                  </a:glow>
                </a:effectLst>
                <a:latin typeface="Trebuchet MS"/>
                <a:cs typeface="Trebuchet MS"/>
              </a:rPr>
              <a:t>Pb</a:t>
            </a:r>
            <a:r>
              <a:rPr lang="en-GB" sz="1800" b="1" dirty="0" smtClean="0">
                <a:solidFill>
                  <a:srgbClr val="FFFFFF"/>
                </a:solidFill>
                <a:effectLst>
                  <a:glow rad="101600">
                    <a:prstClr val="black">
                      <a:alpha val="75000"/>
                    </a:prstClr>
                  </a:glow>
                </a:effectLst>
                <a:latin typeface="Trebuchet MS"/>
                <a:cs typeface="Trebuchet MS"/>
              </a:rPr>
              <a:t>—</a:t>
            </a:r>
            <a:r>
              <a:rPr lang="en-GB" sz="1800" b="1" dirty="0" err="1" smtClean="0">
                <a:solidFill>
                  <a:srgbClr val="FFFFFF"/>
                </a:solidFill>
                <a:effectLst>
                  <a:glow rad="101600">
                    <a:prstClr val="black">
                      <a:alpha val="75000"/>
                    </a:prstClr>
                  </a:glow>
                </a:effectLst>
                <a:latin typeface="Trebuchet MS"/>
                <a:cs typeface="Trebuchet MS"/>
              </a:rPr>
              <a:t>Pb</a:t>
            </a:r>
            <a:r>
              <a:rPr lang="en-GB" sz="1800" b="1" dirty="0" smtClean="0">
                <a:solidFill>
                  <a:srgbClr val="FFFFFF"/>
                </a:solidFill>
                <a:effectLst>
                  <a:glow rad="101600">
                    <a:prstClr val="black">
                      <a:alpha val="75000"/>
                    </a:prstClr>
                  </a:glow>
                </a:effectLst>
                <a:latin typeface="Trebuchet MS"/>
                <a:cs typeface="Trebuchet MS"/>
              </a:rPr>
              <a:t> collisions</a:t>
            </a:r>
          </a:p>
        </p:txBody>
      </p:sp>
      <p:sp>
        <p:nvSpPr>
          <p:cNvPr id="48" name="TextBox 47"/>
          <p:cNvSpPr txBox="1"/>
          <p:nvPr/>
        </p:nvSpPr>
        <p:spPr>
          <a:xfrm rot="16200000">
            <a:off x="6963280" y="4344927"/>
            <a:ext cx="1899478" cy="261610"/>
          </a:xfrm>
          <a:prstGeom prst="rect">
            <a:avLst/>
          </a:prstGeom>
          <a:noFill/>
        </p:spPr>
        <p:txBody>
          <a:bodyPr wrap="none" rtlCol="0">
            <a:spAutoFit/>
          </a:bodyPr>
          <a:lstStyle/>
          <a:p>
            <a:r>
              <a:rPr lang="en-GB" sz="1100" dirty="0" smtClean="0">
                <a:solidFill>
                  <a:prstClr val="black">
                    <a:lumMod val="50000"/>
                    <a:lumOff val="50000"/>
                  </a:prstClr>
                </a:solidFill>
              </a:rPr>
              <a:t>Blunt extrapolation for 2011</a:t>
            </a:r>
            <a:endParaRPr lang="en-GB" sz="1100" dirty="0">
              <a:solidFill>
                <a:prstClr val="black">
                  <a:lumMod val="50000"/>
                  <a:lumOff val="50000"/>
                </a:prstClr>
              </a:solidFill>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lumMod val="50000"/>
          </a:schemeClr>
        </a:solidFill>
        <a:effectLst/>
      </p:bgPr>
    </p:bg>
    <p:spTree>
      <p:nvGrpSpPr>
        <p:cNvPr id="1" name=""/>
        <p:cNvGrpSpPr/>
        <p:nvPr/>
      </p:nvGrpSpPr>
      <p:grpSpPr>
        <a:xfrm>
          <a:off x="0" y="0"/>
          <a:ext cx="0" cy="0"/>
          <a:chOff x="0" y="0"/>
          <a:chExt cx="0" cy="0"/>
        </a:xfrm>
      </p:grpSpPr>
      <p:sp>
        <p:nvSpPr>
          <p:cNvPr id="11" name="Slide Number Placeholder 2"/>
          <p:cNvSpPr>
            <a:spLocks noGrp="1"/>
          </p:cNvSpPr>
          <p:nvPr>
            <p:ph type="sldNum" sz="quarter" idx="12"/>
          </p:nvPr>
        </p:nvSpPr>
        <p:spPr>
          <a:xfrm>
            <a:off x="7019925" y="6286500"/>
            <a:ext cx="1905000" cy="457200"/>
          </a:xfrm>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1600">
                <a:solidFill>
                  <a:schemeClr val="tx1"/>
                </a:solidFill>
                <a:latin typeface="Comic Sans MS" charset="0"/>
                <a:ea typeface="ＭＳ Ｐゴシック" charset="0"/>
                <a:cs typeface="ＭＳ Ｐゴシック" charset="0"/>
              </a:defRPr>
            </a:lvl1pPr>
            <a:lvl2pPr marL="742950" indent="-285750">
              <a:defRPr sz="1600">
                <a:solidFill>
                  <a:schemeClr val="tx1"/>
                </a:solidFill>
                <a:latin typeface="Comic Sans MS" charset="0"/>
                <a:ea typeface="ＭＳ Ｐゴシック" charset="0"/>
              </a:defRPr>
            </a:lvl2pPr>
            <a:lvl3pPr marL="1143000" indent="-228600">
              <a:defRPr sz="1600">
                <a:solidFill>
                  <a:schemeClr val="tx1"/>
                </a:solidFill>
                <a:latin typeface="Comic Sans MS" charset="0"/>
                <a:ea typeface="ＭＳ Ｐゴシック" charset="0"/>
              </a:defRPr>
            </a:lvl3pPr>
            <a:lvl4pPr marL="1600200" indent="-228600">
              <a:defRPr sz="1600">
                <a:solidFill>
                  <a:schemeClr val="tx1"/>
                </a:solidFill>
                <a:latin typeface="Comic Sans MS" charset="0"/>
                <a:ea typeface="ＭＳ Ｐゴシック" charset="0"/>
              </a:defRPr>
            </a:lvl4pPr>
            <a:lvl5pPr marL="2057400" indent="-228600">
              <a:defRPr sz="16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16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16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16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1600">
                <a:solidFill>
                  <a:schemeClr val="tx1"/>
                </a:solidFill>
                <a:latin typeface="Comic Sans MS" charset="0"/>
                <a:ea typeface="ＭＳ Ｐゴシック" charset="0"/>
              </a:defRPr>
            </a:lvl9pPr>
          </a:lstStyle>
          <a:p>
            <a:fld id="{36BA8A3C-7F0E-B940-9556-AEC4C9F1D14C}" type="slidenum">
              <a:rPr lang="en-US" sz="1200">
                <a:solidFill>
                  <a:srgbClr val="09213B"/>
                </a:solidFill>
              </a:rPr>
              <a:pPr/>
              <a:t>18</a:t>
            </a:fld>
            <a:endParaRPr lang="en-US" sz="1200">
              <a:solidFill>
                <a:srgbClr val="09213B"/>
              </a:solidFill>
            </a:endParaRPr>
          </a:p>
        </p:txBody>
      </p:sp>
      <p:pic>
        <p:nvPicPr>
          <p:cNvPr id="12" name="Picture 2" descr="CERN_picture_sky"/>
          <p:cNvPicPr>
            <a:picLocks noChangeAspect="1" noChangeArrowheads="1"/>
          </p:cNvPicPr>
          <p:nvPr/>
        </p:nvPicPr>
        <p:blipFill>
          <a:blip r:embed="rId2">
            <a:grayscl/>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3175"/>
            <a:ext cx="9144000" cy="6858000"/>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pic>
      <p:grpSp>
        <p:nvGrpSpPr>
          <p:cNvPr id="2" name="Group 69"/>
          <p:cNvGrpSpPr>
            <a:grpSpLocks/>
          </p:cNvGrpSpPr>
          <p:nvPr/>
        </p:nvGrpSpPr>
        <p:grpSpPr bwMode="auto">
          <a:xfrm>
            <a:off x="533400" y="1701800"/>
            <a:ext cx="3241675" cy="1727200"/>
            <a:chOff x="336" y="1072"/>
            <a:chExt cx="2042" cy="1088"/>
          </a:xfrm>
        </p:grpSpPr>
        <p:sp>
          <p:nvSpPr>
            <p:cNvPr id="16" name="Line 70"/>
            <p:cNvSpPr>
              <a:spLocks noChangeShapeType="1"/>
            </p:cNvSpPr>
            <p:nvPr/>
          </p:nvSpPr>
          <p:spPr bwMode="auto">
            <a:xfrm flipV="1">
              <a:off x="1968" y="1269"/>
              <a:ext cx="364" cy="891"/>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sp>
          <p:nvSpPr>
            <p:cNvPr id="17" name="Line 71"/>
            <p:cNvSpPr>
              <a:spLocks noChangeShapeType="1"/>
            </p:cNvSpPr>
            <p:nvPr/>
          </p:nvSpPr>
          <p:spPr bwMode="auto">
            <a:xfrm>
              <a:off x="1968" y="1104"/>
              <a:ext cx="336" cy="168"/>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sp>
          <p:nvSpPr>
            <p:cNvPr id="18" name="Oval 72"/>
            <p:cNvSpPr>
              <a:spLocks noChangeArrowheads="1"/>
            </p:cNvSpPr>
            <p:nvPr/>
          </p:nvSpPr>
          <p:spPr bwMode="auto">
            <a:xfrm>
              <a:off x="2285" y="1251"/>
              <a:ext cx="93" cy="71"/>
            </a:xfrm>
            <a:prstGeom prst="ellipse">
              <a:avLst/>
            </a:prstGeom>
            <a:solidFill>
              <a:schemeClr val="accent1"/>
            </a:solidFill>
            <a:ln w="9525">
              <a:solidFill>
                <a:schemeClr val="accent2"/>
              </a:solidFill>
              <a:round/>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pic>
          <p:nvPicPr>
            <p:cNvPr id="19" name="Picture 73" descr="bul-pho-2007-079"/>
            <p:cNvPicPr>
              <a:picLocks noChangeAspect="1" noChangeArrowheads="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36" y="1072"/>
              <a:ext cx="1632" cy="1088"/>
            </a:xfrm>
            <a:prstGeom prst="rect">
              <a:avLst/>
            </a:prstGeom>
            <a:noFill/>
            <a:ln w="38100" cap="flat" cmpd="sng" algn="ctr">
              <a:solidFill>
                <a:srgbClr val="FFFFFF"/>
              </a:solidFill>
              <a:prstDash val="solid"/>
              <a:miter lim="800000"/>
              <a:headEnd type="none" w="med" len="med"/>
              <a:tailEnd type="none" w="med" len="me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0" name="Text Box 74"/>
            <p:cNvSpPr txBox="1">
              <a:spLocks noChangeArrowheads="1"/>
            </p:cNvSpPr>
            <p:nvPr/>
          </p:nvSpPr>
          <p:spPr bwMode="auto">
            <a:xfrm>
              <a:off x="1588" y="1072"/>
              <a:ext cx="401" cy="212"/>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prstClr val="white"/>
                  </a:solidFill>
                  <a:latin typeface="Century Gothic" charset="0"/>
                </a:rPr>
                <a:t>CMS</a:t>
              </a:r>
              <a:endParaRPr lang="de-CH" sz="2000" b="1" dirty="0" smtClean="0">
                <a:solidFill>
                  <a:prstClr val="white"/>
                </a:solidFill>
                <a:latin typeface="Tahoma" charset="0"/>
              </a:endParaRPr>
            </a:p>
          </p:txBody>
        </p:sp>
      </p:grpSp>
      <p:grpSp>
        <p:nvGrpSpPr>
          <p:cNvPr id="3" name="Group 75"/>
          <p:cNvGrpSpPr>
            <a:grpSpLocks/>
          </p:cNvGrpSpPr>
          <p:nvPr/>
        </p:nvGrpSpPr>
        <p:grpSpPr bwMode="auto">
          <a:xfrm>
            <a:off x="152400" y="4483100"/>
            <a:ext cx="2286000" cy="1462088"/>
            <a:chOff x="96" y="2824"/>
            <a:chExt cx="1440" cy="921"/>
          </a:xfrm>
        </p:grpSpPr>
        <p:sp>
          <p:nvSpPr>
            <p:cNvPr id="22" name="Oval 76"/>
            <p:cNvSpPr>
              <a:spLocks noChangeArrowheads="1"/>
            </p:cNvSpPr>
            <p:nvPr/>
          </p:nvSpPr>
          <p:spPr bwMode="auto">
            <a:xfrm>
              <a:off x="1452" y="3199"/>
              <a:ext cx="84" cy="65"/>
            </a:xfrm>
            <a:prstGeom prst="ellipse">
              <a:avLst/>
            </a:prstGeom>
            <a:solidFill>
              <a:schemeClr val="accent1"/>
            </a:solidFill>
            <a:ln w="9525">
              <a:solidFill>
                <a:schemeClr val="accent2"/>
              </a:solidFill>
              <a:round/>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sp>
          <p:nvSpPr>
            <p:cNvPr id="23" name="Line 77"/>
            <p:cNvSpPr>
              <a:spLocks noChangeShapeType="1"/>
            </p:cNvSpPr>
            <p:nvPr/>
          </p:nvSpPr>
          <p:spPr bwMode="auto">
            <a:xfrm>
              <a:off x="1326" y="2832"/>
              <a:ext cx="168" cy="329"/>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sp>
          <p:nvSpPr>
            <p:cNvPr id="24" name="Line 78"/>
            <p:cNvSpPr>
              <a:spLocks noChangeShapeType="1"/>
            </p:cNvSpPr>
            <p:nvPr/>
          </p:nvSpPr>
          <p:spPr bwMode="auto">
            <a:xfrm flipV="1">
              <a:off x="1344" y="3203"/>
              <a:ext cx="150" cy="541"/>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pic>
          <p:nvPicPr>
            <p:cNvPr id="25" name="Picture 79" descr="Picture 2"/>
            <p:cNvPicPr>
              <a:picLocks noChangeAspect="1" noChangeArrowheads="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96" y="2832"/>
              <a:ext cx="1232" cy="913"/>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26" name="Text Box 80"/>
            <p:cNvSpPr txBox="1">
              <a:spLocks noChangeArrowheads="1"/>
            </p:cNvSpPr>
            <p:nvPr/>
          </p:nvSpPr>
          <p:spPr bwMode="auto">
            <a:xfrm>
              <a:off x="864" y="2824"/>
              <a:ext cx="471" cy="212"/>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prstClr val="white"/>
                  </a:solidFill>
                  <a:latin typeface="Century Gothic" charset="0"/>
                </a:rPr>
                <a:t>ALICE</a:t>
              </a:r>
              <a:endParaRPr lang="de-CH" sz="2000" b="1" dirty="0" smtClean="0">
                <a:solidFill>
                  <a:prstClr val="white"/>
                </a:solidFill>
                <a:latin typeface="Tahoma" charset="0"/>
              </a:endParaRPr>
            </a:p>
          </p:txBody>
        </p:sp>
      </p:grpSp>
      <p:grpSp>
        <p:nvGrpSpPr>
          <p:cNvPr id="4" name="Group 81"/>
          <p:cNvGrpSpPr>
            <a:grpSpLocks/>
          </p:cNvGrpSpPr>
          <p:nvPr/>
        </p:nvGrpSpPr>
        <p:grpSpPr bwMode="auto">
          <a:xfrm>
            <a:off x="6705600" y="1720850"/>
            <a:ext cx="2244725" cy="1978025"/>
            <a:chOff x="4224" y="1084"/>
            <a:chExt cx="1414" cy="1246"/>
          </a:xfrm>
        </p:grpSpPr>
        <p:grpSp>
          <p:nvGrpSpPr>
            <p:cNvPr id="5" name="Group 82"/>
            <p:cNvGrpSpPr>
              <a:grpSpLocks/>
            </p:cNvGrpSpPr>
            <p:nvPr/>
          </p:nvGrpSpPr>
          <p:grpSpPr bwMode="auto">
            <a:xfrm>
              <a:off x="4224" y="1104"/>
              <a:ext cx="1364" cy="1226"/>
              <a:chOff x="4224" y="1104"/>
              <a:chExt cx="1364" cy="1226"/>
            </a:xfrm>
          </p:grpSpPr>
          <p:sp>
            <p:nvSpPr>
              <p:cNvPr id="31" name="Oval 83"/>
              <p:cNvSpPr>
                <a:spLocks noChangeArrowheads="1"/>
              </p:cNvSpPr>
              <p:nvPr/>
            </p:nvSpPr>
            <p:spPr bwMode="auto">
              <a:xfrm>
                <a:off x="4977" y="2274"/>
                <a:ext cx="76" cy="56"/>
              </a:xfrm>
              <a:prstGeom prst="ellipse">
                <a:avLst/>
              </a:prstGeom>
              <a:solidFill>
                <a:schemeClr val="accent1"/>
              </a:solidFill>
              <a:ln w="9525">
                <a:solidFill>
                  <a:schemeClr val="accent2"/>
                </a:solidFill>
                <a:round/>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sp>
            <p:nvSpPr>
              <p:cNvPr id="32" name="Line 84"/>
              <p:cNvSpPr>
                <a:spLocks noChangeShapeType="1"/>
              </p:cNvSpPr>
              <p:nvPr/>
            </p:nvSpPr>
            <p:spPr bwMode="auto">
              <a:xfrm>
                <a:off x="4272" y="1968"/>
                <a:ext cx="743" cy="344"/>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sp>
            <p:nvSpPr>
              <p:cNvPr id="33" name="Line 85"/>
              <p:cNvSpPr>
                <a:spLocks noChangeShapeType="1"/>
              </p:cNvSpPr>
              <p:nvPr/>
            </p:nvSpPr>
            <p:spPr bwMode="auto">
              <a:xfrm flipH="1">
                <a:off x="5015" y="1968"/>
                <a:ext cx="553" cy="344"/>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pic>
            <p:nvPicPr>
              <p:cNvPr id="34" name="Picture 86" descr="Picture 3"/>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4224" y="1104"/>
                <a:ext cx="1364" cy="867"/>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sp>
          <p:nvSpPr>
            <p:cNvPr id="29" name="Rectangle 87"/>
            <p:cNvSpPr>
              <a:spLocks noChangeArrowheads="1"/>
            </p:cNvSpPr>
            <p:nvPr/>
          </p:nvSpPr>
          <p:spPr bwMode="auto">
            <a:xfrm>
              <a:off x="5208" y="1104"/>
              <a:ext cx="384" cy="192"/>
            </a:xfrm>
            <a:prstGeom prst="rect">
              <a:avLst/>
            </a:prstGeom>
            <a:gradFill rotWithShape="0">
              <a:gsLst>
                <a:gs pos="0">
                  <a:srgbClr val="C89A09"/>
                </a:gs>
                <a:gs pos="100000">
                  <a:srgbClr val="D3D90D"/>
                </a:gs>
              </a:gsLst>
              <a:lin ang="5400000" scaled="1"/>
            </a:gradFill>
            <a:ln w="9525">
              <a:noFill/>
              <a:miter lim="800000"/>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sp>
          <p:nvSpPr>
            <p:cNvPr id="30" name="Text Box 88"/>
            <p:cNvSpPr txBox="1">
              <a:spLocks noChangeArrowheads="1"/>
            </p:cNvSpPr>
            <p:nvPr/>
          </p:nvSpPr>
          <p:spPr bwMode="auto">
            <a:xfrm>
              <a:off x="5184" y="1084"/>
              <a:ext cx="454" cy="212"/>
            </a:xfrm>
            <a:prstGeom prst="rect">
              <a:avLst/>
            </a:prstGeom>
            <a:noFill/>
            <a:ln w="9525">
              <a:noFill/>
              <a:miter lim="800000"/>
              <a:headEnd/>
              <a:tailEnd/>
            </a:ln>
            <a:effectLst/>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err="1" smtClean="0">
                  <a:solidFill>
                    <a:prstClr val="white"/>
                  </a:solidFill>
                  <a:latin typeface="Century Gothic" charset="0"/>
                </a:rPr>
                <a:t>LHCb</a:t>
              </a:r>
              <a:endParaRPr lang="de-CH" sz="2000" b="1" dirty="0" smtClean="0">
                <a:solidFill>
                  <a:prstClr val="white"/>
                </a:solidFill>
                <a:latin typeface="Tahoma" charset="0"/>
              </a:endParaRPr>
            </a:p>
          </p:txBody>
        </p:sp>
      </p:grpSp>
      <p:grpSp>
        <p:nvGrpSpPr>
          <p:cNvPr id="6" name="Group 89"/>
          <p:cNvGrpSpPr>
            <a:grpSpLocks/>
          </p:cNvGrpSpPr>
          <p:nvPr/>
        </p:nvGrpSpPr>
        <p:grpSpPr bwMode="auto">
          <a:xfrm>
            <a:off x="5715000" y="4724400"/>
            <a:ext cx="3119438" cy="1695450"/>
            <a:chOff x="3600" y="2976"/>
            <a:chExt cx="1965" cy="1068"/>
          </a:xfrm>
        </p:grpSpPr>
        <p:grpSp>
          <p:nvGrpSpPr>
            <p:cNvPr id="7" name="Group 90"/>
            <p:cNvGrpSpPr>
              <a:grpSpLocks/>
            </p:cNvGrpSpPr>
            <p:nvPr/>
          </p:nvGrpSpPr>
          <p:grpSpPr bwMode="auto">
            <a:xfrm>
              <a:off x="3600" y="2976"/>
              <a:ext cx="1920" cy="1063"/>
              <a:chOff x="3600" y="2976"/>
              <a:chExt cx="1920" cy="1063"/>
            </a:xfrm>
          </p:grpSpPr>
          <p:sp>
            <p:nvSpPr>
              <p:cNvPr id="39" name="Oval 91"/>
              <p:cNvSpPr>
                <a:spLocks noChangeArrowheads="1"/>
              </p:cNvSpPr>
              <p:nvPr/>
            </p:nvSpPr>
            <p:spPr bwMode="auto">
              <a:xfrm>
                <a:off x="3600" y="3247"/>
                <a:ext cx="75" cy="60"/>
              </a:xfrm>
              <a:prstGeom prst="ellipse">
                <a:avLst/>
              </a:prstGeom>
              <a:solidFill>
                <a:schemeClr val="accent1"/>
              </a:solidFill>
              <a:ln w="9525">
                <a:solidFill>
                  <a:schemeClr val="accent2"/>
                </a:solidFill>
                <a:round/>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sp>
            <p:nvSpPr>
              <p:cNvPr id="40" name="Line 92"/>
              <p:cNvSpPr>
                <a:spLocks noChangeShapeType="1"/>
              </p:cNvSpPr>
              <p:nvPr/>
            </p:nvSpPr>
            <p:spPr bwMode="auto">
              <a:xfrm flipV="1">
                <a:off x="3638" y="2976"/>
                <a:ext cx="298" cy="271"/>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sp>
            <p:nvSpPr>
              <p:cNvPr id="41" name="Line 93"/>
              <p:cNvSpPr>
                <a:spLocks noChangeShapeType="1"/>
              </p:cNvSpPr>
              <p:nvPr/>
            </p:nvSpPr>
            <p:spPr bwMode="auto">
              <a:xfrm>
                <a:off x="3638" y="3286"/>
                <a:ext cx="250" cy="746"/>
              </a:xfrm>
              <a:prstGeom prst="line">
                <a:avLst/>
              </a:prstGeom>
              <a:noFill/>
              <a:ln w="38100">
                <a:solidFill>
                  <a:schemeClr val="bg1"/>
                </a:solidFill>
                <a:prstDash val="sysDot"/>
                <a:round/>
                <a:headEnd/>
                <a:tailEnd/>
              </a:ln>
            </p:spPr>
            <p:txBody>
              <a:bodyPr wrap="none" anchor="ctr"/>
              <a:lstStyle/>
              <a:p>
                <a:pPr>
                  <a:defRPr/>
                </a:pPr>
                <a:endParaRPr lang="en-US">
                  <a:solidFill>
                    <a:prstClr val="black"/>
                  </a:solidFill>
                </a:endParaRPr>
              </a:p>
            </p:txBody>
          </p:sp>
          <p:pic>
            <p:nvPicPr>
              <p:cNvPr id="42" name="Picture 94" descr="0511013_01"/>
              <p:cNvPicPr>
                <a:picLocks noChangeAspect="1" noChangeArrowheads="1"/>
              </p:cNvPicPr>
              <p:nvPr/>
            </p:nvPicPr>
            <p:blipFill>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3888" y="2976"/>
                <a:ext cx="1632" cy="1063"/>
              </a:xfrm>
              <a:prstGeom prst="rect">
                <a:avLst/>
              </a:prstGeom>
              <a:noFill/>
              <a:ln w="38100">
                <a:solidFill>
                  <a:srgbClr val="FFFFFF"/>
                </a:solidFill>
                <a:miter lim="800000"/>
                <a:headEnd/>
                <a:tailEnd/>
              </a:ln>
              <a:effectLst>
                <a:outerShdw blurRad="266700" dist="38100" dir="2700000">
                  <a:srgbClr val="000000">
                    <a:alpha val="70000"/>
                  </a:srgbClr>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grpSp>
        <p:sp>
          <p:nvSpPr>
            <p:cNvPr id="37" name="Rectangle 95"/>
            <p:cNvSpPr>
              <a:spLocks noChangeArrowheads="1"/>
            </p:cNvSpPr>
            <p:nvPr/>
          </p:nvSpPr>
          <p:spPr bwMode="auto">
            <a:xfrm>
              <a:off x="5130" y="3846"/>
              <a:ext cx="384" cy="192"/>
            </a:xfrm>
            <a:prstGeom prst="rect">
              <a:avLst/>
            </a:prstGeom>
            <a:gradFill rotWithShape="0">
              <a:gsLst>
                <a:gs pos="0">
                  <a:schemeClr val="accent1"/>
                </a:gs>
                <a:gs pos="100000">
                  <a:schemeClr val="accent2"/>
                </a:gs>
              </a:gsLst>
              <a:lin ang="5400000" scaled="1"/>
            </a:gradFill>
            <a:ln w="9525">
              <a:noFill/>
              <a:miter lim="800000"/>
              <a:headEnd/>
              <a:tailEnd/>
            </a:ln>
          </p:spPr>
          <p:txBody>
            <a:bodyPr wrap="none" anchor="ctr"/>
            <a:lstStyle/>
            <a:p>
              <a:pPr>
                <a:defRPr/>
              </a:pPr>
              <a:endParaRPr lang="en-US">
                <a:solidFill>
                  <a:prstClr val="black"/>
                </a:solidFill>
                <a:effectLst>
                  <a:outerShdw blurRad="38100" dist="38100" dir="2700000" algn="tl">
                    <a:srgbClr val="FFFFFF"/>
                  </a:outerShdw>
                </a:effectLst>
              </a:endParaRPr>
            </a:p>
          </p:txBody>
        </p:sp>
        <p:sp>
          <p:nvSpPr>
            <p:cNvPr id="38" name="Text Box 96"/>
            <p:cNvSpPr txBox="1">
              <a:spLocks noChangeArrowheads="1"/>
            </p:cNvSpPr>
            <p:nvPr/>
          </p:nvSpPr>
          <p:spPr bwMode="auto">
            <a:xfrm>
              <a:off x="5082" y="3832"/>
              <a:ext cx="483" cy="212"/>
            </a:xfrm>
            <a:prstGeom prst="rect">
              <a:avLst/>
            </a:prstGeom>
            <a:noFill/>
            <a:ln w="9525">
              <a:noFill/>
              <a:miter lim="800000"/>
              <a:headEnd/>
              <a:tailEnd/>
            </a:ln>
          </p:spPr>
          <p:txBody>
            <a:bodyPr wrap="none">
              <a:spAutoFit/>
            </a:bodyPr>
            <a:lstStyle>
              <a:lvl1pPr>
                <a:defRPr sz="1600">
                  <a:solidFill>
                    <a:schemeClr val="tx1"/>
                  </a:solidFill>
                  <a:latin typeface="Comic Sans MS" charset="0"/>
                  <a:ea typeface="ＭＳ Ｐゴシック" charset="0"/>
                  <a:cs typeface="ＭＳ Ｐゴシック" charset="0"/>
                </a:defRPr>
              </a:lvl1pPr>
              <a:lvl2pPr marL="37931725" indent="-37474525">
                <a:defRPr sz="1600">
                  <a:solidFill>
                    <a:schemeClr val="tx1"/>
                  </a:solidFill>
                  <a:latin typeface="Comic Sans MS" charset="0"/>
                  <a:ea typeface="ＭＳ Ｐゴシック" charset="0"/>
                </a:defRPr>
              </a:lvl2pPr>
              <a:lvl3pPr>
                <a:defRPr sz="1600">
                  <a:solidFill>
                    <a:schemeClr val="tx1"/>
                  </a:solidFill>
                  <a:latin typeface="Comic Sans MS" charset="0"/>
                  <a:ea typeface="ＭＳ Ｐゴシック" charset="0"/>
                </a:defRPr>
              </a:lvl3pPr>
              <a:lvl4pPr>
                <a:defRPr sz="1600">
                  <a:solidFill>
                    <a:schemeClr val="tx1"/>
                  </a:solidFill>
                  <a:latin typeface="Comic Sans MS" charset="0"/>
                  <a:ea typeface="ＭＳ Ｐゴシック" charset="0"/>
                </a:defRPr>
              </a:lvl4pPr>
              <a:lvl5pPr>
                <a:defRPr sz="1600">
                  <a:solidFill>
                    <a:schemeClr val="tx1"/>
                  </a:solidFill>
                  <a:latin typeface="Comic Sans MS" charset="0"/>
                  <a:ea typeface="ＭＳ Ｐゴシック" charset="0"/>
                </a:defRPr>
              </a:lvl5pPr>
              <a:lvl6pPr marL="457200" eaLnBrk="0" fontAlgn="base" hangingPunct="0">
                <a:spcBef>
                  <a:spcPct val="0"/>
                </a:spcBef>
                <a:spcAft>
                  <a:spcPct val="0"/>
                </a:spcAft>
                <a:defRPr sz="1600">
                  <a:solidFill>
                    <a:schemeClr val="tx1"/>
                  </a:solidFill>
                  <a:latin typeface="Comic Sans MS" charset="0"/>
                  <a:ea typeface="ＭＳ Ｐゴシック" charset="0"/>
                </a:defRPr>
              </a:lvl6pPr>
              <a:lvl7pPr marL="914400" eaLnBrk="0" fontAlgn="base" hangingPunct="0">
                <a:spcBef>
                  <a:spcPct val="0"/>
                </a:spcBef>
                <a:spcAft>
                  <a:spcPct val="0"/>
                </a:spcAft>
                <a:defRPr sz="1600">
                  <a:solidFill>
                    <a:schemeClr val="tx1"/>
                  </a:solidFill>
                  <a:latin typeface="Comic Sans MS" charset="0"/>
                  <a:ea typeface="ＭＳ Ｐゴシック" charset="0"/>
                </a:defRPr>
              </a:lvl7pPr>
              <a:lvl8pPr marL="1371600" eaLnBrk="0" fontAlgn="base" hangingPunct="0">
                <a:spcBef>
                  <a:spcPct val="0"/>
                </a:spcBef>
                <a:spcAft>
                  <a:spcPct val="0"/>
                </a:spcAft>
                <a:defRPr sz="1600">
                  <a:solidFill>
                    <a:schemeClr val="tx1"/>
                  </a:solidFill>
                  <a:latin typeface="Comic Sans MS" charset="0"/>
                  <a:ea typeface="ＭＳ Ｐゴシック" charset="0"/>
                </a:defRPr>
              </a:lvl8pPr>
              <a:lvl9pPr marL="1828800" eaLnBrk="0" fontAlgn="base" hangingPunct="0">
                <a:spcBef>
                  <a:spcPct val="0"/>
                </a:spcBef>
                <a:spcAft>
                  <a:spcPct val="0"/>
                </a:spcAft>
                <a:defRPr sz="1600">
                  <a:solidFill>
                    <a:schemeClr val="tx1"/>
                  </a:solidFill>
                  <a:latin typeface="Comic Sans MS" charset="0"/>
                  <a:ea typeface="ＭＳ Ｐゴシック" charset="0"/>
                </a:defRPr>
              </a:lvl9pPr>
            </a:lstStyle>
            <a:p>
              <a:pPr>
                <a:defRPr/>
              </a:pPr>
              <a:r>
                <a:rPr lang="de-CH" b="1" dirty="0" smtClean="0">
                  <a:solidFill>
                    <a:prstClr val="white"/>
                  </a:solidFill>
                  <a:latin typeface="Century Gothic" charset="0"/>
                </a:rPr>
                <a:t>ATLAS</a:t>
              </a:r>
            </a:p>
          </p:txBody>
        </p:sp>
      </p:grpSp>
      <p:sp>
        <p:nvSpPr>
          <p:cNvPr id="48" name="TextBox 47"/>
          <p:cNvSpPr txBox="1"/>
          <p:nvPr/>
        </p:nvSpPr>
        <p:spPr>
          <a:xfrm rot="16200000">
            <a:off x="6963280" y="4344927"/>
            <a:ext cx="1899478" cy="261610"/>
          </a:xfrm>
          <a:prstGeom prst="rect">
            <a:avLst/>
          </a:prstGeom>
          <a:noFill/>
        </p:spPr>
        <p:txBody>
          <a:bodyPr wrap="none" rtlCol="0">
            <a:spAutoFit/>
          </a:bodyPr>
          <a:lstStyle/>
          <a:p>
            <a:r>
              <a:rPr lang="en-GB" sz="1100" dirty="0" smtClean="0">
                <a:solidFill>
                  <a:prstClr val="black">
                    <a:lumMod val="50000"/>
                    <a:lumOff val="50000"/>
                  </a:prstClr>
                </a:solidFill>
              </a:rPr>
              <a:t>Blunt extrapolation for 2011</a:t>
            </a:r>
            <a:endParaRPr lang="en-GB" sz="1100" dirty="0">
              <a:solidFill>
                <a:prstClr val="black">
                  <a:lumMod val="50000"/>
                  <a:lumOff val="50000"/>
                </a:prstClr>
              </a:solidFill>
            </a:endParaRPr>
          </a:p>
        </p:txBody>
      </p:sp>
    </p:spTree>
  </p:cSld>
  <p:clrMapOvr>
    <a:masterClrMapping/>
  </p:clrMapOvr>
  <p:transition spd="slow">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6" name="TextBox 25"/>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boson searches at the LHC</a:t>
            </a:r>
          </a:p>
          <a:p>
            <a:pPr>
              <a:spcBef>
                <a:spcPts val="600"/>
              </a:spcBef>
            </a:pPr>
            <a:r>
              <a:rPr lang="en-US" sz="2000" dirty="0" smtClean="0">
                <a:solidFill>
                  <a:prstClr val="black"/>
                </a:solidFill>
                <a:latin typeface="Trebuchet MS"/>
                <a:cs typeface="Trebuchet MS"/>
              </a:rPr>
              <a:t>Higgs production and decay probabilities predicted vs. Higgs mass by SM</a:t>
            </a:r>
          </a:p>
        </p:txBody>
      </p:sp>
      <p:grpSp>
        <p:nvGrpSpPr>
          <p:cNvPr id="71" name="Group 70"/>
          <p:cNvGrpSpPr/>
          <p:nvPr/>
        </p:nvGrpSpPr>
        <p:grpSpPr>
          <a:xfrm>
            <a:off x="1447800" y="2286000"/>
            <a:ext cx="2891073" cy="461665"/>
            <a:chOff x="228600" y="3429000"/>
            <a:chExt cx="2891073" cy="461665"/>
          </a:xfrm>
        </p:grpSpPr>
        <p:sp>
          <p:nvSpPr>
            <p:cNvPr id="61" name="Freeform 60"/>
            <p:cNvSpPr/>
            <p:nvPr/>
          </p:nvSpPr>
          <p:spPr>
            <a:xfrm>
              <a:off x="654302" y="3733799"/>
              <a:ext cx="2465371" cy="47613"/>
            </a:xfrm>
            <a:custGeom>
              <a:avLst/>
              <a:gdLst>
                <a:gd name="connsiteX0" fmla="*/ 0 w 1147526"/>
                <a:gd name="connsiteY0" fmla="*/ 25332 h 47612"/>
                <a:gd name="connsiteX1" fmla="*/ 111410 w 1147526"/>
                <a:gd name="connsiteY1" fmla="*/ 36472 h 47612"/>
                <a:gd name="connsiteX2" fmla="*/ 144833 w 1147526"/>
                <a:gd name="connsiteY2" fmla="*/ 47612 h 47612"/>
                <a:gd name="connsiteX3" fmla="*/ 445641 w 1147526"/>
                <a:gd name="connsiteY3" fmla="*/ 36472 h 47612"/>
                <a:gd name="connsiteX4" fmla="*/ 1147526 w 1147526"/>
                <a:gd name="connsiteY4" fmla="*/ 25332 h 47612"/>
                <a:gd name="connsiteX5" fmla="*/ 1147526 w 1147526"/>
                <a:gd name="connsiteY5" fmla="*/ 25332 h 4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7526" h="47612">
                  <a:moveTo>
                    <a:pt x="0" y="25332"/>
                  </a:moveTo>
                  <a:cubicBezTo>
                    <a:pt x="37137" y="29045"/>
                    <a:pt x="74522" y="30797"/>
                    <a:pt x="111410" y="36472"/>
                  </a:cubicBezTo>
                  <a:cubicBezTo>
                    <a:pt x="123017" y="38258"/>
                    <a:pt x="133089" y="47612"/>
                    <a:pt x="144833" y="47612"/>
                  </a:cubicBezTo>
                  <a:cubicBezTo>
                    <a:pt x="245171" y="47612"/>
                    <a:pt x="345372" y="40185"/>
                    <a:pt x="445641" y="36472"/>
                  </a:cubicBezTo>
                  <a:cubicBezTo>
                    <a:pt x="737445" y="0"/>
                    <a:pt x="504829" y="25332"/>
                    <a:pt x="1147526" y="25332"/>
                  </a:cubicBezTo>
                  <a:lnTo>
                    <a:pt x="1147526" y="25332"/>
                  </a:lnTo>
                </a:path>
              </a:pathLst>
            </a:custGeom>
            <a:ln w="38100" cap="flat" cmpd="sng" algn="ctr">
              <a:solidFill>
                <a:srgbClr val="F1F1F5"/>
              </a:solidFill>
              <a:prstDash val="solid"/>
              <a:round/>
              <a:headEnd type="none" w="med" len="med"/>
              <a:tailEnd type="stealth"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63" name="Rectangle 62"/>
            <p:cNvSpPr/>
            <p:nvPr/>
          </p:nvSpPr>
          <p:spPr>
            <a:xfrm>
              <a:off x="228600" y="3429000"/>
              <a:ext cx="374772" cy="461665"/>
            </a:xfrm>
            <a:prstGeom prst="rect">
              <a:avLst/>
            </a:prstGeom>
          </p:spPr>
          <p:txBody>
            <a:bodyPr wrap="none">
              <a:spAutoFit/>
            </a:bodyPr>
            <a:lstStyle/>
            <a:p>
              <a:r>
                <a:rPr lang="en-GB" dirty="0" err="1" smtClean="0">
                  <a:solidFill>
                    <a:srgbClr val="F1F1F5"/>
                  </a:solidFill>
                  <a:latin typeface="Chalkduster"/>
                  <a:cs typeface="Chalkduster"/>
                </a:rPr>
                <a:t>p</a:t>
              </a:r>
              <a:endParaRPr lang="en-GB" dirty="0"/>
            </a:p>
          </p:txBody>
        </p:sp>
      </p:grpSp>
      <p:grpSp>
        <p:nvGrpSpPr>
          <p:cNvPr id="72" name="Group 71"/>
          <p:cNvGrpSpPr/>
          <p:nvPr/>
        </p:nvGrpSpPr>
        <p:grpSpPr>
          <a:xfrm>
            <a:off x="4860746" y="2286000"/>
            <a:ext cx="2889372" cy="461665"/>
            <a:chOff x="3641546" y="3429000"/>
            <a:chExt cx="2889372" cy="461665"/>
          </a:xfrm>
        </p:grpSpPr>
        <p:sp>
          <p:nvSpPr>
            <p:cNvPr id="62" name="Freeform 61"/>
            <p:cNvSpPr/>
            <p:nvPr/>
          </p:nvSpPr>
          <p:spPr>
            <a:xfrm rot="10800000">
              <a:off x="3641546" y="3733799"/>
              <a:ext cx="2465371" cy="47613"/>
            </a:xfrm>
            <a:custGeom>
              <a:avLst/>
              <a:gdLst>
                <a:gd name="connsiteX0" fmla="*/ 0 w 1147526"/>
                <a:gd name="connsiteY0" fmla="*/ 25332 h 47612"/>
                <a:gd name="connsiteX1" fmla="*/ 111410 w 1147526"/>
                <a:gd name="connsiteY1" fmla="*/ 36472 h 47612"/>
                <a:gd name="connsiteX2" fmla="*/ 144833 w 1147526"/>
                <a:gd name="connsiteY2" fmla="*/ 47612 h 47612"/>
                <a:gd name="connsiteX3" fmla="*/ 445641 w 1147526"/>
                <a:gd name="connsiteY3" fmla="*/ 36472 h 47612"/>
                <a:gd name="connsiteX4" fmla="*/ 1147526 w 1147526"/>
                <a:gd name="connsiteY4" fmla="*/ 25332 h 47612"/>
                <a:gd name="connsiteX5" fmla="*/ 1147526 w 1147526"/>
                <a:gd name="connsiteY5" fmla="*/ 25332 h 4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7526" h="47612">
                  <a:moveTo>
                    <a:pt x="0" y="25332"/>
                  </a:moveTo>
                  <a:cubicBezTo>
                    <a:pt x="37137" y="29045"/>
                    <a:pt x="74522" y="30797"/>
                    <a:pt x="111410" y="36472"/>
                  </a:cubicBezTo>
                  <a:cubicBezTo>
                    <a:pt x="123017" y="38258"/>
                    <a:pt x="133089" y="47612"/>
                    <a:pt x="144833" y="47612"/>
                  </a:cubicBezTo>
                  <a:cubicBezTo>
                    <a:pt x="245171" y="47612"/>
                    <a:pt x="345372" y="40185"/>
                    <a:pt x="445641" y="36472"/>
                  </a:cubicBezTo>
                  <a:cubicBezTo>
                    <a:pt x="737445" y="0"/>
                    <a:pt x="504829" y="25332"/>
                    <a:pt x="1147526" y="25332"/>
                  </a:cubicBezTo>
                  <a:lnTo>
                    <a:pt x="1147526" y="25332"/>
                  </a:lnTo>
                </a:path>
              </a:pathLst>
            </a:custGeom>
            <a:ln w="38100" cap="flat" cmpd="sng" algn="ctr">
              <a:solidFill>
                <a:srgbClr val="F1F1F5"/>
              </a:solidFill>
              <a:prstDash val="solid"/>
              <a:round/>
              <a:headEnd type="none" w="med" len="med"/>
              <a:tailEnd type="stealth"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64" name="Rectangle 63"/>
            <p:cNvSpPr/>
            <p:nvPr/>
          </p:nvSpPr>
          <p:spPr>
            <a:xfrm>
              <a:off x="6156146" y="3429000"/>
              <a:ext cx="374772" cy="461665"/>
            </a:xfrm>
            <a:prstGeom prst="rect">
              <a:avLst/>
            </a:prstGeom>
          </p:spPr>
          <p:txBody>
            <a:bodyPr wrap="none">
              <a:spAutoFit/>
            </a:bodyPr>
            <a:lstStyle/>
            <a:p>
              <a:r>
                <a:rPr lang="en-GB" dirty="0" err="1" smtClean="0">
                  <a:solidFill>
                    <a:srgbClr val="F1F1F5"/>
                  </a:solidFill>
                  <a:latin typeface="Chalkduster"/>
                  <a:cs typeface="Chalkduster"/>
                </a:rPr>
                <a:t>p</a:t>
              </a:r>
              <a:endParaRPr lang="en-GB" dirty="0"/>
            </a:p>
          </p:txBody>
        </p:sp>
      </p:grpSp>
      <p:sp>
        <p:nvSpPr>
          <p:cNvPr id="70" name="Freeform 69"/>
          <p:cNvSpPr/>
          <p:nvPr/>
        </p:nvSpPr>
        <p:spPr>
          <a:xfrm rot="1371151">
            <a:off x="4400691" y="2358297"/>
            <a:ext cx="385209" cy="472862"/>
          </a:xfrm>
          <a:custGeom>
            <a:avLst/>
            <a:gdLst>
              <a:gd name="connsiteX0" fmla="*/ 167116 w 467923"/>
              <a:gd name="connsiteY0" fmla="*/ 167099 h 490156"/>
              <a:gd name="connsiteX1" fmla="*/ 211680 w 467923"/>
              <a:gd name="connsiteY1" fmla="*/ 77979 h 490156"/>
              <a:gd name="connsiteX2" fmla="*/ 256244 w 467923"/>
              <a:gd name="connsiteY2" fmla="*/ 0 h 490156"/>
              <a:gd name="connsiteX3" fmla="*/ 278526 w 467923"/>
              <a:gd name="connsiteY3" fmla="*/ 77979 h 490156"/>
              <a:gd name="connsiteX4" fmla="*/ 289667 w 467923"/>
              <a:gd name="connsiteY4" fmla="*/ 189378 h 490156"/>
              <a:gd name="connsiteX5" fmla="*/ 323090 w 467923"/>
              <a:gd name="connsiteY5" fmla="*/ 167099 h 490156"/>
              <a:gd name="connsiteX6" fmla="*/ 434500 w 467923"/>
              <a:gd name="connsiteY6" fmla="*/ 133679 h 490156"/>
              <a:gd name="connsiteX7" fmla="*/ 467923 w 467923"/>
              <a:gd name="connsiteY7" fmla="*/ 122539 h 490156"/>
              <a:gd name="connsiteX8" fmla="*/ 456782 w 467923"/>
              <a:gd name="connsiteY8" fmla="*/ 155959 h 490156"/>
              <a:gd name="connsiteX9" fmla="*/ 389936 w 467923"/>
              <a:gd name="connsiteY9" fmla="*/ 233938 h 490156"/>
              <a:gd name="connsiteX10" fmla="*/ 345372 w 467923"/>
              <a:gd name="connsiteY10" fmla="*/ 256218 h 490156"/>
              <a:gd name="connsiteX11" fmla="*/ 323090 w 467923"/>
              <a:gd name="connsiteY11" fmla="*/ 289637 h 490156"/>
              <a:gd name="connsiteX12" fmla="*/ 367654 w 467923"/>
              <a:gd name="connsiteY12" fmla="*/ 356477 h 490156"/>
              <a:gd name="connsiteX13" fmla="*/ 401077 w 467923"/>
              <a:gd name="connsiteY13" fmla="*/ 412176 h 490156"/>
              <a:gd name="connsiteX14" fmla="*/ 412218 w 467923"/>
              <a:gd name="connsiteY14" fmla="*/ 445596 h 490156"/>
              <a:gd name="connsiteX15" fmla="*/ 345372 w 467923"/>
              <a:gd name="connsiteY15" fmla="*/ 423316 h 490156"/>
              <a:gd name="connsiteX16" fmla="*/ 245103 w 467923"/>
              <a:gd name="connsiteY16" fmla="*/ 334197 h 490156"/>
              <a:gd name="connsiteX17" fmla="*/ 211680 w 467923"/>
              <a:gd name="connsiteY17" fmla="*/ 367617 h 490156"/>
              <a:gd name="connsiteX18" fmla="*/ 167116 w 467923"/>
              <a:gd name="connsiteY18" fmla="*/ 445596 h 490156"/>
              <a:gd name="connsiteX19" fmla="*/ 100269 w 467923"/>
              <a:gd name="connsiteY19" fmla="*/ 490156 h 490156"/>
              <a:gd name="connsiteX20" fmla="*/ 111410 w 467923"/>
              <a:gd name="connsiteY20" fmla="*/ 378757 h 490156"/>
              <a:gd name="connsiteX21" fmla="*/ 133692 w 467923"/>
              <a:gd name="connsiteY21" fmla="*/ 334197 h 490156"/>
              <a:gd name="connsiteX22" fmla="*/ 144833 w 467923"/>
              <a:gd name="connsiteY22" fmla="*/ 300777 h 490156"/>
              <a:gd name="connsiteX23" fmla="*/ 33423 w 467923"/>
              <a:gd name="connsiteY23" fmla="*/ 256218 h 490156"/>
              <a:gd name="connsiteX24" fmla="*/ 0 w 467923"/>
              <a:gd name="connsiteY24" fmla="*/ 245078 h 490156"/>
              <a:gd name="connsiteX25" fmla="*/ 55705 w 467923"/>
              <a:gd name="connsiteY25" fmla="*/ 211658 h 490156"/>
              <a:gd name="connsiteX26" fmla="*/ 133692 w 467923"/>
              <a:gd name="connsiteY26" fmla="*/ 178238 h 490156"/>
              <a:gd name="connsiteX27" fmla="*/ 167116 w 467923"/>
              <a:gd name="connsiteY27" fmla="*/ 167099 h 4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7923" h="490156">
                <a:moveTo>
                  <a:pt x="167116" y="167099"/>
                </a:moveTo>
                <a:cubicBezTo>
                  <a:pt x="180114" y="150389"/>
                  <a:pt x="193255" y="105613"/>
                  <a:pt x="211680" y="77979"/>
                </a:cubicBezTo>
                <a:cubicBezTo>
                  <a:pt x="243175" y="30743"/>
                  <a:pt x="227974" y="56535"/>
                  <a:pt x="256244" y="0"/>
                </a:cubicBezTo>
                <a:cubicBezTo>
                  <a:pt x="264180" y="23804"/>
                  <a:pt x="275029" y="53502"/>
                  <a:pt x="278526" y="77979"/>
                </a:cubicBezTo>
                <a:cubicBezTo>
                  <a:pt x="283804" y="114922"/>
                  <a:pt x="285953" y="152245"/>
                  <a:pt x="289667" y="189378"/>
                </a:cubicBezTo>
                <a:cubicBezTo>
                  <a:pt x="300808" y="181952"/>
                  <a:pt x="310855" y="172536"/>
                  <a:pt x="323090" y="167099"/>
                </a:cubicBezTo>
                <a:cubicBezTo>
                  <a:pt x="370749" y="145919"/>
                  <a:pt x="389128" y="146641"/>
                  <a:pt x="434500" y="133679"/>
                </a:cubicBezTo>
                <a:cubicBezTo>
                  <a:pt x="445792" y="130453"/>
                  <a:pt x="456782" y="126252"/>
                  <a:pt x="467923" y="122539"/>
                </a:cubicBezTo>
                <a:cubicBezTo>
                  <a:pt x="464209" y="133679"/>
                  <a:pt x="462608" y="145764"/>
                  <a:pt x="456782" y="155959"/>
                </a:cubicBezTo>
                <a:cubicBezTo>
                  <a:pt x="446290" y="174319"/>
                  <a:pt x="409009" y="220316"/>
                  <a:pt x="389936" y="233938"/>
                </a:cubicBezTo>
                <a:cubicBezTo>
                  <a:pt x="376421" y="243590"/>
                  <a:pt x="360227" y="248791"/>
                  <a:pt x="345372" y="256218"/>
                </a:cubicBezTo>
                <a:cubicBezTo>
                  <a:pt x="337945" y="267358"/>
                  <a:pt x="325291" y="276430"/>
                  <a:pt x="323090" y="289637"/>
                </a:cubicBezTo>
                <a:cubicBezTo>
                  <a:pt x="318012" y="320103"/>
                  <a:pt x="354373" y="338771"/>
                  <a:pt x="367654" y="356477"/>
                </a:cubicBezTo>
                <a:cubicBezTo>
                  <a:pt x="380646" y="373798"/>
                  <a:pt x="391393" y="392810"/>
                  <a:pt x="401077" y="412176"/>
                </a:cubicBezTo>
                <a:cubicBezTo>
                  <a:pt x="406329" y="422679"/>
                  <a:pt x="423733" y="443293"/>
                  <a:pt x="412218" y="445596"/>
                </a:cubicBezTo>
                <a:cubicBezTo>
                  <a:pt x="389187" y="450202"/>
                  <a:pt x="367654" y="430743"/>
                  <a:pt x="345372" y="423316"/>
                </a:cubicBezTo>
                <a:cubicBezTo>
                  <a:pt x="269058" y="347010"/>
                  <a:pt x="304745" y="373954"/>
                  <a:pt x="245103" y="334197"/>
                </a:cubicBezTo>
                <a:cubicBezTo>
                  <a:pt x="233962" y="345337"/>
                  <a:pt x="220838" y="354797"/>
                  <a:pt x="211680" y="367617"/>
                </a:cubicBezTo>
                <a:cubicBezTo>
                  <a:pt x="197606" y="387318"/>
                  <a:pt x="187164" y="428056"/>
                  <a:pt x="167116" y="445596"/>
                </a:cubicBezTo>
                <a:cubicBezTo>
                  <a:pt x="146962" y="463229"/>
                  <a:pt x="100269" y="490156"/>
                  <a:pt x="100269" y="490156"/>
                </a:cubicBezTo>
                <a:cubicBezTo>
                  <a:pt x="103983" y="453023"/>
                  <a:pt x="103590" y="415247"/>
                  <a:pt x="111410" y="378757"/>
                </a:cubicBezTo>
                <a:cubicBezTo>
                  <a:pt x="114890" y="362519"/>
                  <a:pt x="127150" y="349461"/>
                  <a:pt x="133692" y="334197"/>
                </a:cubicBezTo>
                <a:cubicBezTo>
                  <a:pt x="138318" y="323404"/>
                  <a:pt x="141119" y="311917"/>
                  <a:pt x="144833" y="300777"/>
                </a:cubicBezTo>
                <a:cubicBezTo>
                  <a:pt x="79261" y="267995"/>
                  <a:pt x="116024" y="283749"/>
                  <a:pt x="33423" y="256218"/>
                </a:cubicBezTo>
                <a:lnTo>
                  <a:pt x="0" y="245078"/>
                </a:lnTo>
                <a:cubicBezTo>
                  <a:pt x="18568" y="233938"/>
                  <a:pt x="36337" y="221341"/>
                  <a:pt x="55705" y="211658"/>
                </a:cubicBezTo>
                <a:cubicBezTo>
                  <a:pt x="115130" y="181948"/>
                  <a:pt x="64133" y="224605"/>
                  <a:pt x="133692" y="178238"/>
                </a:cubicBezTo>
                <a:cubicBezTo>
                  <a:pt x="171054" y="153333"/>
                  <a:pt x="154118" y="183809"/>
                  <a:pt x="167116" y="167099"/>
                </a:cubicBezTo>
                <a:close/>
              </a:path>
            </a:pathLst>
          </a:custGeom>
          <a:solidFill>
            <a:srgbClr val="FFFF00"/>
          </a:solidFill>
          <a:ln w="127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nvGrpSpPr>
          <p:cNvPr id="73" name="Group 111"/>
          <p:cNvGrpSpPr/>
          <p:nvPr/>
        </p:nvGrpSpPr>
        <p:grpSpPr>
          <a:xfrm>
            <a:off x="6400800" y="4280477"/>
            <a:ext cx="2382901" cy="1358323"/>
            <a:chOff x="554411" y="2908877"/>
            <a:chExt cx="2380303" cy="1358323"/>
          </a:xfrm>
        </p:grpSpPr>
        <p:sp>
          <p:nvSpPr>
            <p:cNvPr id="74" name="TextBox 73"/>
            <p:cNvSpPr txBox="1"/>
            <p:nvPr/>
          </p:nvSpPr>
          <p:spPr>
            <a:xfrm>
              <a:off x="554411" y="3774757"/>
              <a:ext cx="2380303" cy="492443"/>
            </a:xfrm>
            <a:prstGeom prst="rect">
              <a:avLst/>
            </a:prstGeom>
            <a:noFill/>
          </p:spPr>
          <p:txBody>
            <a:bodyPr wrap="square" rtlCol="0">
              <a:spAutoFit/>
            </a:bodyPr>
            <a:lstStyle/>
            <a:p>
              <a:r>
                <a:rPr lang="en-GB" sz="1400" dirty="0" smtClean="0">
                  <a:solidFill>
                    <a:srgbClr val="F1F1F5"/>
                  </a:solidFill>
                </a:rPr>
                <a:t>Parton distribution functions</a:t>
              </a:r>
            </a:p>
            <a:p>
              <a:r>
                <a:rPr lang="en-GB" sz="1200" dirty="0" smtClean="0">
                  <a:solidFill>
                    <a:srgbClr val="F1F1F5"/>
                  </a:solidFill>
                </a:rPr>
                <a:t>Representing structure of proton</a:t>
              </a:r>
              <a:endParaRPr lang="en-GB" sz="1100" dirty="0">
                <a:solidFill>
                  <a:srgbClr val="F1F1F5"/>
                </a:solidFill>
              </a:endParaRPr>
            </a:p>
          </p:txBody>
        </p:sp>
        <p:cxnSp>
          <p:nvCxnSpPr>
            <p:cNvPr id="75" name="Curved Connector 65"/>
            <p:cNvCxnSpPr>
              <a:endCxn id="82" idx="6"/>
            </p:cNvCxnSpPr>
            <p:nvPr/>
          </p:nvCxnSpPr>
          <p:spPr>
            <a:xfrm rot="16200000" flipV="1">
              <a:off x="583151" y="2981670"/>
              <a:ext cx="830637" cy="685052"/>
            </a:xfrm>
            <a:prstGeom prst="curvedConnector2">
              <a:avLst/>
            </a:prstGeom>
            <a:ln w="12700" cap="flat" cmpd="sng" algn="ctr">
              <a:solidFill>
                <a:srgbClr val="F1F1F5"/>
              </a:solidFill>
              <a:prstDash val="solid"/>
              <a:round/>
              <a:headEnd type="none" w="med" len="med"/>
              <a:tailEnd type="triangle" w="lg" len="lg"/>
            </a:ln>
          </p:spPr>
          <p:style>
            <a:lnRef idx="2">
              <a:schemeClr val="accent1"/>
            </a:lnRef>
            <a:fillRef idx="0">
              <a:schemeClr val="accent1"/>
            </a:fillRef>
            <a:effectRef idx="1">
              <a:schemeClr val="accent1"/>
            </a:effectRef>
            <a:fontRef idx="minor">
              <a:schemeClr val="tx1"/>
            </a:fontRef>
          </p:style>
        </p:cxnSp>
      </p:grpSp>
      <p:grpSp>
        <p:nvGrpSpPr>
          <p:cNvPr id="90" name="Group 89"/>
          <p:cNvGrpSpPr/>
          <p:nvPr/>
        </p:nvGrpSpPr>
        <p:grpSpPr>
          <a:xfrm>
            <a:off x="4402571" y="3560486"/>
            <a:ext cx="2009370" cy="1510468"/>
            <a:chOff x="4467630" y="3789086"/>
            <a:chExt cx="2009370" cy="1510468"/>
          </a:xfrm>
        </p:grpSpPr>
        <p:grpSp>
          <p:nvGrpSpPr>
            <p:cNvPr id="78" name="Group 72"/>
            <p:cNvGrpSpPr/>
            <p:nvPr/>
          </p:nvGrpSpPr>
          <p:grpSpPr>
            <a:xfrm>
              <a:off x="4467630" y="3789086"/>
              <a:ext cx="2009370" cy="1510468"/>
              <a:chOff x="5556699" y="2395217"/>
              <a:chExt cx="2009370" cy="1510468"/>
            </a:xfrm>
          </p:grpSpPr>
          <p:pic>
            <p:nvPicPr>
              <p:cNvPr id="79" name="Picture 78"/>
              <p:cNvPicPr>
                <a:picLocks noChangeAspect="1"/>
              </p:cNvPicPr>
              <p:nvPr/>
            </p:nvPicPr>
            <p:blipFill>
              <a:blip r:embed="rId3">
                <a:clrChange>
                  <a:clrFrom>
                    <a:srgbClr val="FFFFFF"/>
                  </a:clrFrom>
                  <a:clrTo>
                    <a:srgbClr val="FFFFFF">
                      <a:alpha val="0"/>
                    </a:srgbClr>
                  </a:clrTo>
                </a:clrChange>
              </a:blip>
              <a:stretch>
                <a:fillRect/>
              </a:stretch>
            </p:blipFill>
            <p:spPr>
              <a:xfrm>
                <a:off x="5995296" y="2395217"/>
                <a:ext cx="1570773" cy="1510468"/>
              </a:xfrm>
              <a:prstGeom prst="rect">
                <a:avLst/>
              </a:prstGeom>
            </p:spPr>
          </p:pic>
          <p:sp>
            <p:nvSpPr>
              <p:cNvPr id="80" name="Right Arrow 79"/>
              <p:cNvSpPr/>
              <p:nvPr/>
            </p:nvSpPr>
            <p:spPr>
              <a:xfrm>
                <a:off x="5556699" y="2980701"/>
                <a:ext cx="377421" cy="261150"/>
              </a:xfrm>
              <a:prstGeom prst="rightArrow">
                <a:avLst/>
              </a:prstGeom>
              <a:solidFill>
                <a:schemeClr val="bg1">
                  <a:lumMod val="85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solidFill>
                    <a:prstClr val="black"/>
                  </a:solidFill>
                </a:endParaRPr>
              </a:p>
            </p:txBody>
          </p:sp>
        </p:grpSp>
        <p:sp>
          <p:nvSpPr>
            <p:cNvPr id="82" name="Oval 81"/>
            <p:cNvSpPr/>
            <p:nvPr/>
          </p:nvSpPr>
          <p:spPr>
            <a:xfrm>
              <a:off x="4948404" y="3789086"/>
              <a:ext cx="1528596" cy="1510468"/>
            </a:xfrm>
            <a:prstGeom prst="ellipse">
              <a:avLst/>
            </a:prstGeom>
            <a:ln w="76200" cap="flat" cmpd="sng" algn="ctr">
              <a:solidFill>
                <a:schemeClr val="bg1">
                  <a:lumMod val="85000"/>
                </a:schemeClr>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88" name="Group 87"/>
          <p:cNvGrpSpPr/>
          <p:nvPr/>
        </p:nvGrpSpPr>
        <p:grpSpPr>
          <a:xfrm>
            <a:off x="2514600" y="3306312"/>
            <a:ext cx="2045655" cy="2045655"/>
            <a:chOff x="2579659" y="3534912"/>
            <a:chExt cx="2045655" cy="2045655"/>
          </a:xfrm>
        </p:grpSpPr>
        <p:sp>
          <p:nvSpPr>
            <p:cNvPr id="84" name="Oval 83"/>
            <p:cNvSpPr/>
            <p:nvPr/>
          </p:nvSpPr>
          <p:spPr>
            <a:xfrm>
              <a:off x="2817674" y="3789086"/>
              <a:ext cx="1528596" cy="1510468"/>
            </a:xfrm>
            <a:prstGeom prst="ellipse">
              <a:avLst/>
            </a:prstGeom>
            <a:solidFill>
              <a:srgbClr val="D9D9D9"/>
            </a:solidFill>
            <a:ln w="76200" cap="flat" cmpd="sng" algn="ctr">
              <a:solidFill>
                <a:srgbClr val="D9D9D9"/>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pic>
          <p:nvPicPr>
            <p:cNvPr id="76" name="Picture 75"/>
            <p:cNvPicPr>
              <a:picLocks noChangeAspect="1"/>
            </p:cNvPicPr>
            <p:nvPr/>
          </p:nvPicPr>
          <p:blipFill>
            <a:blip r:embed="rId4">
              <a:clrChange>
                <a:clrFrom>
                  <a:srgbClr val="B7B7B7"/>
                </a:clrFrom>
                <a:clrTo>
                  <a:srgbClr val="B7B7B7">
                    <a:alpha val="0"/>
                  </a:srgbClr>
                </a:clrTo>
              </a:clrChange>
            </a:blip>
            <a:stretch>
              <a:fillRect/>
            </a:stretch>
          </p:blipFill>
          <p:spPr>
            <a:xfrm>
              <a:off x="2579659" y="3534912"/>
              <a:ext cx="2045655" cy="2045655"/>
            </a:xfrm>
            <a:prstGeom prst="rect">
              <a:avLst/>
            </a:prstGeom>
            <a:effectLst>
              <a:outerShdw blurRad="50800" dist="38100" dir="2700000">
                <a:srgbClr val="000000">
                  <a:alpha val="43000"/>
                </a:srgbClr>
              </a:outerShdw>
            </a:effectLst>
          </p:spPr>
        </p:pic>
        <p:sp>
          <p:nvSpPr>
            <p:cNvPr id="83" name="Oval 82"/>
            <p:cNvSpPr/>
            <p:nvPr/>
          </p:nvSpPr>
          <p:spPr>
            <a:xfrm>
              <a:off x="2813237" y="3789086"/>
              <a:ext cx="1528596" cy="1510468"/>
            </a:xfrm>
            <a:prstGeom prst="ellipse">
              <a:avLst/>
            </a:prstGeom>
            <a:ln w="76200" cap="flat" cmpd="sng" algn="ctr">
              <a:solidFill>
                <a:srgbClr val="D9D9D9"/>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cxnSp>
        <p:nvCxnSpPr>
          <p:cNvPr id="77" name="Straight Connector 76"/>
          <p:cNvCxnSpPr/>
          <p:nvPr/>
        </p:nvCxnSpPr>
        <p:spPr>
          <a:xfrm rot="5400000" flipH="1" flipV="1">
            <a:off x="2852510" y="3741881"/>
            <a:ext cx="1292450" cy="1143001"/>
          </a:xfrm>
          <a:prstGeom prst="line">
            <a:avLst/>
          </a:prstGeom>
          <a:ln w="50800" cap="flat" cmpd="sng" algn="ctr">
            <a:solidFill>
              <a:srgbClr val="FF66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16200000" flipV="1">
            <a:off x="2852510" y="3741881"/>
            <a:ext cx="1292450" cy="1143001"/>
          </a:xfrm>
          <a:prstGeom prst="line">
            <a:avLst/>
          </a:prstGeom>
          <a:ln w="50800" cap="flat" cmpd="sng" algn="ctr">
            <a:solidFill>
              <a:srgbClr val="FF66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wipe(left)">
                                      <p:cBhvr>
                                        <p:cTn id="7" dur="500"/>
                                        <p:tgtEl>
                                          <p:spTgt spid="71"/>
                                        </p:tgtEl>
                                      </p:cBhvr>
                                    </p:animEffect>
                                  </p:childTnLst>
                                </p:cTn>
                              </p:par>
                              <p:par>
                                <p:cTn id="8" presetID="22" presetClass="entr" presetSubtype="2" fill="hold"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wipe(right)">
                                      <p:cBhvr>
                                        <p:cTn id="10" dur="500"/>
                                        <p:tgtEl>
                                          <p:spTgt spid="7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7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8"/>
                                        </p:tgtEl>
                                        <p:attrNameLst>
                                          <p:attrName>style.visibility</p:attrName>
                                        </p:attrNameLst>
                                      </p:cBhvr>
                                      <p:to>
                                        <p:strVal val="visible"/>
                                      </p:to>
                                    </p:set>
                                    <p:animEffect transition="in" filter="fade">
                                      <p:cBhvr>
                                        <p:cTn id="18" dur="500"/>
                                        <p:tgtEl>
                                          <p:spTgt spid="8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wipe(down)">
                                      <p:cBhvr>
                                        <p:cTn id="23" dur="500"/>
                                        <p:tgtEl>
                                          <p:spTgt spid="77"/>
                                        </p:tgtEl>
                                      </p:cBhvr>
                                    </p:animEffect>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wipe(down)">
                                      <p:cBhvr>
                                        <p:cTn id="27" dur="500"/>
                                        <p:tgtEl>
                                          <p:spTgt spid="81"/>
                                        </p:tgtEl>
                                      </p:cBhvr>
                                    </p:animEffect>
                                  </p:childTnLst>
                                </p:cTn>
                              </p:par>
                            </p:childTnLst>
                          </p:cTn>
                        </p:par>
                        <p:par>
                          <p:cTn id="28" fill="hold">
                            <p:stCondLst>
                              <p:cond delay="1000"/>
                            </p:stCondLst>
                            <p:childTnLst>
                              <p:par>
                                <p:cTn id="29" presetID="22" presetClass="entr" presetSubtype="8" fill="hold" nodeType="after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wipe(left)">
                                      <p:cBhvr>
                                        <p:cTn id="31" dur="500"/>
                                        <p:tgtEl>
                                          <p:spTgt spid="90"/>
                                        </p:tgtEl>
                                      </p:cBhvr>
                                    </p:animEffect>
                                  </p:childTnLst>
                                </p:cTn>
                              </p:par>
                            </p:childTnLst>
                          </p:cTn>
                        </p:par>
                        <p:par>
                          <p:cTn id="32" fill="hold">
                            <p:stCondLst>
                              <p:cond delay="1500"/>
                            </p:stCondLst>
                            <p:childTnLst>
                              <p:par>
                                <p:cTn id="33" presetID="22" presetClass="entr" presetSubtype="4" fill="hold" nodeType="after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wipe(down)">
                                      <p:cBhvr>
                                        <p:cTn id="3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4419600" y="3505200"/>
            <a:ext cx="4724400" cy="2209800"/>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Rectangle 6"/>
          <p:cNvSpPr/>
          <p:nvPr/>
        </p:nvSpPr>
        <p:spPr>
          <a:xfrm>
            <a:off x="4620927" y="3635276"/>
            <a:ext cx="4523073" cy="1915909"/>
          </a:xfrm>
          <a:prstGeom prst="rect">
            <a:avLst/>
          </a:prstGeom>
        </p:spPr>
        <p:txBody>
          <a:bodyPr wrap="square">
            <a:spAutoFit/>
          </a:bodyPr>
          <a:lstStyle/>
          <a:p>
            <a:r>
              <a:rPr lang="en-US" sz="1800" dirty="0" smtClean="0">
                <a:latin typeface="Trebuchet MS"/>
                <a:cs typeface="Trebuchet MS"/>
              </a:rPr>
              <a:t>Mankind’s search for the </a:t>
            </a:r>
            <a:r>
              <a:rPr lang="en-US" sz="1800" b="1" dirty="0" smtClean="0">
                <a:latin typeface="Trebuchet MS"/>
                <a:cs typeface="Trebuchet MS"/>
              </a:rPr>
              <a:t>smallest unit of matter</a:t>
            </a:r>
            <a:r>
              <a:rPr lang="en-US" sz="1800" dirty="0" smtClean="0">
                <a:latin typeface="Trebuchet MS"/>
                <a:cs typeface="Trebuchet MS"/>
              </a:rPr>
              <a:t>, </a:t>
            </a:r>
            <a:r>
              <a:rPr lang="en-US" sz="1800" b="1" dirty="0" smtClean="0">
                <a:latin typeface="Trebuchet MS"/>
                <a:cs typeface="Trebuchet MS"/>
              </a:rPr>
              <a:t>its different forms, and the forces acting </a:t>
            </a:r>
            <a:r>
              <a:rPr lang="en-US" sz="1800" dirty="0" smtClean="0">
                <a:latin typeface="Trebuchet MS"/>
                <a:cs typeface="Trebuchet MS"/>
              </a:rPr>
              <a:t>is much, much older than </a:t>
            </a:r>
            <a:r>
              <a:rPr lang="en-US" sz="1800" b="1" i="1" dirty="0" smtClean="0">
                <a:latin typeface="Trebuchet MS"/>
                <a:cs typeface="Trebuchet MS"/>
              </a:rPr>
              <a:t>particle physics</a:t>
            </a:r>
            <a:endParaRPr lang="en-US" sz="1800" b="1" dirty="0" smtClean="0">
              <a:latin typeface="Trebuchet MS"/>
              <a:cs typeface="Trebuchet MS"/>
            </a:endParaRPr>
          </a:p>
          <a:p>
            <a:endParaRPr lang="en-US" sz="1050" dirty="0" smtClean="0">
              <a:latin typeface="Trebuchet MS"/>
              <a:cs typeface="Trebuchet MS"/>
            </a:endParaRPr>
          </a:p>
          <a:p>
            <a:r>
              <a:rPr lang="en-US" sz="1800" i="1" dirty="0" smtClean="0">
                <a:latin typeface="Trebuchet MS"/>
                <a:cs typeface="Trebuchet MS"/>
              </a:rPr>
              <a:t>Particle physics </a:t>
            </a:r>
            <a:r>
              <a:rPr lang="en-US" sz="1800" dirty="0" smtClean="0">
                <a:latin typeface="Trebuchet MS"/>
                <a:cs typeface="Trebuchet MS"/>
              </a:rPr>
              <a:t>is</a:t>
            </a:r>
            <a:r>
              <a:rPr lang="en-US" sz="1800" dirty="0" smtClean="0">
                <a:latin typeface="Trebuchet MS"/>
                <a:cs typeface="Trebuchet MS"/>
              </a:rPr>
              <a:t> a </a:t>
            </a:r>
            <a:r>
              <a:rPr lang="en-US" sz="1800" dirty="0" smtClean="0">
                <a:latin typeface="Trebuchet MS"/>
                <a:cs typeface="Trebuchet MS"/>
              </a:rPr>
              <a:t>term naming the </a:t>
            </a:r>
            <a:r>
              <a:rPr lang="en-US" sz="1800" b="1" dirty="0" smtClean="0">
                <a:latin typeface="Trebuchet MS"/>
                <a:cs typeface="Trebuchet MS"/>
              </a:rPr>
              <a:t>search for the ultimate laws of Nature</a:t>
            </a:r>
            <a:endParaRPr lang="en-US" sz="1800" b="1" dirty="0">
              <a:latin typeface="Trebuchet MS"/>
              <a:cs typeface="Trebuchet MS"/>
            </a:endParaRPr>
          </a:p>
        </p:txBody>
      </p:sp>
      <p:sp>
        <p:nvSpPr>
          <p:cNvPr id="8" name="Rectangle 7"/>
          <p:cNvSpPr/>
          <p:nvPr/>
        </p:nvSpPr>
        <p:spPr>
          <a:xfrm>
            <a:off x="4785783" y="1600200"/>
            <a:ext cx="3367617" cy="1400383"/>
          </a:xfrm>
          <a:prstGeom prst="rect">
            <a:avLst/>
          </a:prstGeom>
        </p:spPr>
        <p:txBody>
          <a:bodyPr wrap="square">
            <a:spAutoFit/>
          </a:bodyPr>
          <a:lstStyle/>
          <a:p>
            <a:r>
              <a:rPr lang="en-US" sz="1400" i="1" dirty="0" smtClean="0">
                <a:solidFill>
                  <a:schemeClr val="bg1"/>
                </a:solidFill>
                <a:latin typeface="Trebuchet MS"/>
                <a:cs typeface="Trebuchet MS"/>
              </a:rPr>
              <a:t>“Can we truly grasp the magnitude of everything that has unfolded in the   natural universe between those first momentary particles and the present day ?”</a:t>
            </a:r>
          </a:p>
          <a:p>
            <a:pPr>
              <a:spcBef>
                <a:spcPts val="600"/>
              </a:spcBef>
            </a:pPr>
            <a:r>
              <a:rPr lang="en-US" sz="1000" i="1" dirty="0" smtClean="0">
                <a:solidFill>
                  <a:schemeClr val="bg1"/>
                </a:solidFill>
                <a:latin typeface="Trebuchet MS"/>
                <a:cs typeface="Trebuchet MS"/>
              </a:rPr>
              <a:t>Brian Watson in The Salem News (Aug 16, 2012)</a:t>
            </a:r>
          </a:p>
        </p:txBody>
      </p:sp>
      <p:sp>
        <p:nvSpPr>
          <p:cNvPr id="9" name="Rectangle 8"/>
          <p:cNvSpPr/>
          <p:nvPr/>
        </p:nvSpPr>
        <p:spPr>
          <a:xfrm>
            <a:off x="1066800" y="885642"/>
            <a:ext cx="3505200" cy="2054409"/>
          </a:xfrm>
          <a:prstGeom prst="rect">
            <a:avLst/>
          </a:prstGeom>
        </p:spPr>
        <p:txBody>
          <a:bodyPr wrap="square">
            <a:spAutoFit/>
          </a:bodyPr>
          <a:lstStyle/>
          <a:p>
            <a:pPr>
              <a:spcBef>
                <a:spcPts val="900"/>
              </a:spcBef>
            </a:pPr>
            <a:r>
              <a:rPr lang="en-US" sz="2000" b="1" dirty="0" smtClean="0">
                <a:solidFill>
                  <a:srgbClr val="FFFFFF"/>
                </a:solidFill>
                <a:latin typeface="Trebuchet MS"/>
                <a:cs typeface="Trebuchet MS"/>
              </a:rPr>
              <a:t>“</a:t>
            </a:r>
            <a:r>
              <a:rPr lang="en-US" sz="2000" b="1" i="1" dirty="0" smtClean="0">
                <a:solidFill>
                  <a:srgbClr val="FFFFFF"/>
                </a:solidFill>
                <a:latin typeface="Trebuchet MS"/>
                <a:cs typeface="Trebuchet MS"/>
              </a:rPr>
              <a:t>It’s all made of a handful of particles and forces”</a:t>
            </a:r>
            <a:endParaRPr lang="en-US" sz="2000" b="1" dirty="0" smtClean="0">
              <a:solidFill>
                <a:srgbClr val="FFFFFF"/>
              </a:solidFill>
              <a:latin typeface="Trebuchet MS"/>
              <a:cs typeface="Trebuchet MS"/>
            </a:endParaRPr>
          </a:p>
          <a:p>
            <a:pPr>
              <a:spcBef>
                <a:spcPts val="900"/>
              </a:spcBef>
            </a:pPr>
            <a:r>
              <a:rPr lang="en-US" sz="2000" b="1" i="1" dirty="0" smtClean="0">
                <a:solidFill>
                  <a:srgbClr val="FFFFFF"/>
                </a:solidFill>
                <a:latin typeface="Trebuchet MS"/>
                <a:cs typeface="Trebuchet MS"/>
              </a:rPr>
              <a:t>“Through its relation with cosmology the study of particles and forces is also a journey back in time</a:t>
            </a:r>
            <a:r>
              <a:rPr lang="en-US" sz="2000" b="1" dirty="0" smtClean="0">
                <a:solidFill>
                  <a:srgbClr val="FFFFFF"/>
                </a:solidFill>
                <a:latin typeface="Trebuchet MS"/>
                <a:cs typeface="Trebuchet MS"/>
              </a:rPr>
              <a:t>”</a:t>
            </a:r>
            <a:endParaRPr lang="en-US" sz="2000" b="1" dirty="0">
              <a:solidFill>
                <a:srgbClr val="FFFFFF"/>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8" name="Text Box 11"/>
          <p:cNvSpPr txBox="1">
            <a:spLocks noChangeArrowheads="1"/>
          </p:cNvSpPr>
          <p:nvPr/>
        </p:nvSpPr>
        <p:spPr bwMode="auto">
          <a:xfrm>
            <a:off x="152397" y="1828800"/>
            <a:ext cx="8991603" cy="371513"/>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800" dirty="0" smtClean="0">
                <a:solidFill>
                  <a:srgbClr val="F1F1F5"/>
                </a:solidFill>
                <a:latin typeface="Trebuchet MS"/>
                <a:cs typeface="Trebuchet MS"/>
                <a:sym typeface="Symbol" charset="2"/>
              </a:rPr>
              <a:t>At the LHC, the Higgs boson is produced dominantly from gluon fusion via top loop  </a:t>
            </a:r>
          </a:p>
        </p:txBody>
      </p:sp>
      <p:sp>
        <p:nvSpPr>
          <p:cNvPr id="26" name="TextBox 25"/>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boson searches at the LHC</a:t>
            </a:r>
          </a:p>
          <a:p>
            <a:pPr>
              <a:spcBef>
                <a:spcPts val="600"/>
              </a:spcBef>
            </a:pPr>
            <a:r>
              <a:rPr lang="en-US" sz="2000" dirty="0" smtClean="0">
                <a:solidFill>
                  <a:prstClr val="black"/>
                </a:solidFill>
                <a:latin typeface="Trebuchet MS"/>
                <a:cs typeface="Trebuchet MS"/>
              </a:rPr>
              <a:t>Higgs production and decay probabilities predicted vs. Higgs mass by SM</a:t>
            </a:r>
          </a:p>
        </p:txBody>
      </p:sp>
      <p:grpSp>
        <p:nvGrpSpPr>
          <p:cNvPr id="3" name="Group 55"/>
          <p:cNvGrpSpPr/>
          <p:nvPr/>
        </p:nvGrpSpPr>
        <p:grpSpPr>
          <a:xfrm>
            <a:off x="609600" y="2971800"/>
            <a:ext cx="4130112" cy="1600200"/>
            <a:chOff x="609600" y="3429000"/>
            <a:chExt cx="4130112" cy="1600200"/>
          </a:xfrm>
        </p:grpSpPr>
        <p:sp>
          <p:nvSpPr>
            <p:cNvPr id="50" name="TextBox 49"/>
            <p:cNvSpPr txBox="1"/>
            <p:nvPr/>
          </p:nvSpPr>
          <p:spPr>
            <a:xfrm>
              <a:off x="3718693" y="379507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28" name="Freeform 27"/>
            <p:cNvSpPr/>
            <p:nvPr/>
          </p:nvSpPr>
          <p:spPr>
            <a:xfrm rot="21414403">
              <a:off x="3171487" y="42299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5" name="Freeform 24"/>
            <p:cNvSpPr/>
            <p:nvPr/>
          </p:nvSpPr>
          <p:spPr>
            <a:xfrm flipH="1" flipV="1">
              <a:off x="2438399" y="4299086"/>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7" name="Freeform 26"/>
            <p:cNvSpPr/>
            <p:nvPr/>
          </p:nvSpPr>
          <p:spPr>
            <a:xfrm flipH="1">
              <a:off x="2438400" y="3810000"/>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3" name="Freeform 32"/>
            <p:cNvSpPr/>
            <p:nvPr/>
          </p:nvSpPr>
          <p:spPr>
            <a:xfrm rot="3361181" flipH="1">
              <a:off x="2073274" y="407239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7" name="Freeform 36"/>
            <p:cNvSpPr/>
            <p:nvPr/>
          </p:nvSpPr>
          <p:spPr>
            <a:xfrm>
              <a:off x="1068052" y="3684850"/>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8" name="Freeform 37"/>
            <p:cNvSpPr/>
            <p:nvPr/>
          </p:nvSpPr>
          <p:spPr>
            <a:xfrm>
              <a:off x="1068052" y="4623367"/>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9" name="Rectangle 38"/>
            <p:cNvSpPr/>
            <p:nvPr/>
          </p:nvSpPr>
          <p:spPr>
            <a:xfrm>
              <a:off x="2722882" y="361971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51" name="Rectangle 50"/>
            <p:cNvSpPr/>
            <p:nvPr/>
          </p:nvSpPr>
          <p:spPr>
            <a:xfrm>
              <a:off x="609600" y="342900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53" name="Rectangle 52"/>
            <p:cNvSpPr/>
            <p:nvPr/>
          </p:nvSpPr>
          <p:spPr>
            <a:xfrm>
              <a:off x="609600" y="441960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54" name="Rectangle 53"/>
            <p:cNvSpPr/>
            <p:nvPr/>
          </p:nvSpPr>
          <p:spPr>
            <a:xfrm>
              <a:off x="2743200" y="456753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55" name="Rectangle 54"/>
            <p:cNvSpPr/>
            <p:nvPr/>
          </p:nvSpPr>
          <p:spPr>
            <a:xfrm>
              <a:off x="2057400" y="403413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grpSp>
      <p:sp>
        <p:nvSpPr>
          <p:cNvPr id="56" name="Freeform 55"/>
          <p:cNvSpPr/>
          <p:nvPr/>
        </p:nvSpPr>
        <p:spPr>
          <a:xfrm rot="1371151">
            <a:off x="582606" y="3528022"/>
            <a:ext cx="385209" cy="472862"/>
          </a:xfrm>
          <a:custGeom>
            <a:avLst/>
            <a:gdLst>
              <a:gd name="connsiteX0" fmla="*/ 167116 w 467923"/>
              <a:gd name="connsiteY0" fmla="*/ 167099 h 490156"/>
              <a:gd name="connsiteX1" fmla="*/ 211680 w 467923"/>
              <a:gd name="connsiteY1" fmla="*/ 77979 h 490156"/>
              <a:gd name="connsiteX2" fmla="*/ 256244 w 467923"/>
              <a:gd name="connsiteY2" fmla="*/ 0 h 490156"/>
              <a:gd name="connsiteX3" fmla="*/ 278526 w 467923"/>
              <a:gd name="connsiteY3" fmla="*/ 77979 h 490156"/>
              <a:gd name="connsiteX4" fmla="*/ 289667 w 467923"/>
              <a:gd name="connsiteY4" fmla="*/ 189378 h 490156"/>
              <a:gd name="connsiteX5" fmla="*/ 323090 w 467923"/>
              <a:gd name="connsiteY5" fmla="*/ 167099 h 490156"/>
              <a:gd name="connsiteX6" fmla="*/ 434500 w 467923"/>
              <a:gd name="connsiteY6" fmla="*/ 133679 h 490156"/>
              <a:gd name="connsiteX7" fmla="*/ 467923 w 467923"/>
              <a:gd name="connsiteY7" fmla="*/ 122539 h 490156"/>
              <a:gd name="connsiteX8" fmla="*/ 456782 w 467923"/>
              <a:gd name="connsiteY8" fmla="*/ 155959 h 490156"/>
              <a:gd name="connsiteX9" fmla="*/ 389936 w 467923"/>
              <a:gd name="connsiteY9" fmla="*/ 233938 h 490156"/>
              <a:gd name="connsiteX10" fmla="*/ 345372 w 467923"/>
              <a:gd name="connsiteY10" fmla="*/ 256218 h 490156"/>
              <a:gd name="connsiteX11" fmla="*/ 323090 w 467923"/>
              <a:gd name="connsiteY11" fmla="*/ 289637 h 490156"/>
              <a:gd name="connsiteX12" fmla="*/ 367654 w 467923"/>
              <a:gd name="connsiteY12" fmla="*/ 356477 h 490156"/>
              <a:gd name="connsiteX13" fmla="*/ 401077 w 467923"/>
              <a:gd name="connsiteY13" fmla="*/ 412176 h 490156"/>
              <a:gd name="connsiteX14" fmla="*/ 412218 w 467923"/>
              <a:gd name="connsiteY14" fmla="*/ 445596 h 490156"/>
              <a:gd name="connsiteX15" fmla="*/ 345372 w 467923"/>
              <a:gd name="connsiteY15" fmla="*/ 423316 h 490156"/>
              <a:gd name="connsiteX16" fmla="*/ 245103 w 467923"/>
              <a:gd name="connsiteY16" fmla="*/ 334197 h 490156"/>
              <a:gd name="connsiteX17" fmla="*/ 211680 w 467923"/>
              <a:gd name="connsiteY17" fmla="*/ 367617 h 490156"/>
              <a:gd name="connsiteX18" fmla="*/ 167116 w 467923"/>
              <a:gd name="connsiteY18" fmla="*/ 445596 h 490156"/>
              <a:gd name="connsiteX19" fmla="*/ 100269 w 467923"/>
              <a:gd name="connsiteY19" fmla="*/ 490156 h 490156"/>
              <a:gd name="connsiteX20" fmla="*/ 111410 w 467923"/>
              <a:gd name="connsiteY20" fmla="*/ 378757 h 490156"/>
              <a:gd name="connsiteX21" fmla="*/ 133692 w 467923"/>
              <a:gd name="connsiteY21" fmla="*/ 334197 h 490156"/>
              <a:gd name="connsiteX22" fmla="*/ 144833 w 467923"/>
              <a:gd name="connsiteY22" fmla="*/ 300777 h 490156"/>
              <a:gd name="connsiteX23" fmla="*/ 33423 w 467923"/>
              <a:gd name="connsiteY23" fmla="*/ 256218 h 490156"/>
              <a:gd name="connsiteX24" fmla="*/ 0 w 467923"/>
              <a:gd name="connsiteY24" fmla="*/ 245078 h 490156"/>
              <a:gd name="connsiteX25" fmla="*/ 55705 w 467923"/>
              <a:gd name="connsiteY25" fmla="*/ 211658 h 490156"/>
              <a:gd name="connsiteX26" fmla="*/ 133692 w 467923"/>
              <a:gd name="connsiteY26" fmla="*/ 178238 h 490156"/>
              <a:gd name="connsiteX27" fmla="*/ 167116 w 467923"/>
              <a:gd name="connsiteY27" fmla="*/ 167099 h 49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7923" h="490156">
                <a:moveTo>
                  <a:pt x="167116" y="167099"/>
                </a:moveTo>
                <a:cubicBezTo>
                  <a:pt x="180114" y="150389"/>
                  <a:pt x="193255" y="105613"/>
                  <a:pt x="211680" y="77979"/>
                </a:cubicBezTo>
                <a:cubicBezTo>
                  <a:pt x="243175" y="30743"/>
                  <a:pt x="227974" y="56535"/>
                  <a:pt x="256244" y="0"/>
                </a:cubicBezTo>
                <a:cubicBezTo>
                  <a:pt x="264180" y="23804"/>
                  <a:pt x="275029" y="53502"/>
                  <a:pt x="278526" y="77979"/>
                </a:cubicBezTo>
                <a:cubicBezTo>
                  <a:pt x="283804" y="114922"/>
                  <a:pt x="285953" y="152245"/>
                  <a:pt x="289667" y="189378"/>
                </a:cubicBezTo>
                <a:cubicBezTo>
                  <a:pt x="300808" y="181952"/>
                  <a:pt x="310855" y="172536"/>
                  <a:pt x="323090" y="167099"/>
                </a:cubicBezTo>
                <a:cubicBezTo>
                  <a:pt x="370749" y="145919"/>
                  <a:pt x="389128" y="146641"/>
                  <a:pt x="434500" y="133679"/>
                </a:cubicBezTo>
                <a:cubicBezTo>
                  <a:pt x="445792" y="130453"/>
                  <a:pt x="456782" y="126252"/>
                  <a:pt x="467923" y="122539"/>
                </a:cubicBezTo>
                <a:cubicBezTo>
                  <a:pt x="464209" y="133679"/>
                  <a:pt x="462608" y="145764"/>
                  <a:pt x="456782" y="155959"/>
                </a:cubicBezTo>
                <a:cubicBezTo>
                  <a:pt x="446290" y="174319"/>
                  <a:pt x="409009" y="220316"/>
                  <a:pt x="389936" y="233938"/>
                </a:cubicBezTo>
                <a:cubicBezTo>
                  <a:pt x="376421" y="243590"/>
                  <a:pt x="360227" y="248791"/>
                  <a:pt x="345372" y="256218"/>
                </a:cubicBezTo>
                <a:cubicBezTo>
                  <a:pt x="337945" y="267358"/>
                  <a:pt x="325291" y="276430"/>
                  <a:pt x="323090" y="289637"/>
                </a:cubicBezTo>
                <a:cubicBezTo>
                  <a:pt x="318012" y="320103"/>
                  <a:pt x="354373" y="338771"/>
                  <a:pt x="367654" y="356477"/>
                </a:cubicBezTo>
                <a:cubicBezTo>
                  <a:pt x="380646" y="373798"/>
                  <a:pt x="391393" y="392810"/>
                  <a:pt x="401077" y="412176"/>
                </a:cubicBezTo>
                <a:cubicBezTo>
                  <a:pt x="406329" y="422679"/>
                  <a:pt x="423733" y="443293"/>
                  <a:pt x="412218" y="445596"/>
                </a:cubicBezTo>
                <a:cubicBezTo>
                  <a:pt x="389187" y="450202"/>
                  <a:pt x="367654" y="430743"/>
                  <a:pt x="345372" y="423316"/>
                </a:cubicBezTo>
                <a:cubicBezTo>
                  <a:pt x="269058" y="347010"/>
                  <a:pt x="304745" y="373954"/>
                  <a:pt x="245103" y="334197"/>
                </a:cubicBezTo>
                <a:cubicBezTo>
                  <a:pt x="233962" y="345337"/>
                  <a:pt x="220838" y="354797"/>
                  <a:pt x="211680" y="367617"/>
                </a:cubicBezTo>
                <a:cubicBezTo>
                  <a:pt x="197606" y="387318"/>
                  <a:pt x="187164" y="428056"/>
                  <a:pt x="167116" y="445596"/>
                </a:cubicBezTo>
                <a:cubicBezTo>
                  <a:pt x="146962" y="463229"/>
                  <a:pt x="100269" y="490156"/>
                  <a:pt x="100269" y="490156"/>
                </a:cubicBezTo>
                <a:cubicBezTo>
                  <a:pt x="103983" y="453023"/>
                  <a:pt x="103590" y="415247"/>
                  <a:pt x="111410" y="378757"/>
                </a:cubicBezTo>
                <a:cubicBezTo>
                  <a:pt x="114890" y="362519"/>
                  <a:pt x="127150" y="349461"/>
                  <a:pt x="133692" y="334197"/>
                </a:cubicBezTo>
                <a:cubicBezTo>
                  <a:pt x="138318" y="323404"/>
                  <a:pt x="141119" y="311917"/>
                  <a:pt x="144833" y="300777"/>
                </a:cubicBezTo>
                <a:cubicBezTo>
                  <a:pt x="79261" y="267995"/>
                  <a:pt x="116024" y="283749"/>
                  <a:pt x="33423" y="256218"/>
                </a:cubicBezTo>
                <a:lnTo>
                  <a:pt x="0" y="245078"/>
                </a:lnTo>
                <a:cubicBezTo>
                  <a:pt x="18568" y="233938"/>
                  <a:pt x="36337" y="221341"/>
                  <a:pt x="55705" y="211658"/>
                </a:cubicBezTo>
                <a:cubicBezTo>
                  <a:pt x="115130" y="181948"/>
                  <a:pt x="64133" y="224605"/>
                  <a:pt x="133692" y="178238"/>
                </a:cubicBezTo>
                <a:cubicBezTo>
                  <a:pt x="171054" y="153333"/>
                  <a:pt x="154118" y="183809"/>
                  <a:pt x="167116" y="167099"/>
                </a:cubicBezTo>
                <a:close/>
              </a:path>
            </a:pathLst>
          </a:custGeom>
          <a:solidFill>
            <a:srgbClr val="FFFF00"/>
          </a:solidFill>
          <a:ln w="127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9" name="TextBox 58"/>
          <p:cNvSpPr txBox="1"/>
          <p:nvPr/>
        </p:nvSpPr>
        <p:spPr>
          <a:xfrm>
            <a:off x="4997450" y="2982383"/>
            <a:ext cx="3917950" cy="1687642"/>
          </a:xfrm>
          <a:prstGeom prst="rect">
            <a:avLst/>
          </a:prstGeom>
          <a:noFill/>
        </p:spPr>
        <p:txBody>
          <a:bodyPr wrap="square" tIns="0" bIns="0" rtlCol="0">
            <a:spAutoFit/>
          </a:bodyPr>
          <a:lstStyle/>
          <a:p>
            <a:pPr>
              <a:lnSpc>
                <a:spcPct val="110000"/>
              </a:lnSpc>
              <a:spcBef>
                <a:spcPct val="50000"/>
              </a:spcBef>
            </a:pPr>
            <a:r>
              <a:rPr lang="en-US" sz="2000" dirty="0" smtClean="0">
                <a:solidFill>
                  <a:schemeClr val="bg1">
                    <a:lumMod val="95000"/>
                  </a:schemeClr>
                </a:solidFill>
                <a:latin typeface="Chalkduster"/>
                <a:ea typeface="Arial" charset="0"/>
                <a:cs typeface="Chalkduster"/>
              </a:rPr>
              <a:t>Total production of      </a:t>
            </a:r>
            <a:r>
              <a:rPr lang="en-US" sz="2000" dirty="0" smtClean="0">
                <a:solidFill>
                  <a:schemeClr val="bg1">
                    <a:lumMod val="95000"/>
                  </a:schemeClr>
                </a:solidFill>
                <a:latin typeface="Symbol" charset="2"/>
                <a:ea typeface="Arial" charset="0"/>
                <a:cs typeface="Symbol" charset="2"/>
              </a:rPr>
              <a:t>~</a:t>
            </a:r>
            <a:r>
              <a:rPr lang="en-US" sz="2000" dirty="0" smtClean="0">
                <a:solidFill>
                  <a:schemeClr val="bg1">
                    <a:lumMod val="95000"/>
                  </a:schemeClr>
                </a:solidFill>
                <a:latin typeface="Chalkduster"/>
                <a:ea typeface="Arial" charset="0"/>
                <a:cs typeface="Chalkduster"/>
              </a:rPr>
              <a:t>210 thousand Higgs bosons of 125 GeV in 2011 and 2012 in each ATLAS and CMS </a:t>
            </a:r>
            <a:r>
              <a:rPr lang="en-US" sz="1600" dirty="0" smtClean="0">
                <a:solidFill>
                  <a:schemeClr val="bg1">
                    <a:lumMod val="95000"/>
                  </a:schemeClr>
                </a:solidFill>
                <a:latin typeface="Chalkduster"/>
                <a:ea typeface="Arial" charset="0"/>
                <a:cs typeface="Chalkduster"/>
              </a:rPr>
              <a:t>(by 07/2012)</a:t>
            </a:r>
            <a:endParaRPr lang="en-US" sz="600" dirty="0" smtClean="0">
              <a:solidFill>
                <a:schemeClr val="bg1">
                  <a:lumMod val="95000"/>
                </a:schemeClr>
              </a:solidFill>
              <a:latin typeface="Chalkduster"/>
              <a:ea typeface="Arial" charset="0"/>
              <a:cs typeface="Chalkduster"/>
            </a:endParaRPr>
          </a:p>
        </p:txBody>
      </p:sp>
      <p:sp>
        <p:nvSpPr>
          <p:cNvPr id="65" name="Rectangle 64"/>
          <p:cNvSpPr/>
          <p:nvPr/>
        </p:nvSpPr>
        <p:spPr>
          <a:xfrm>
            <a:off x="170547" y="5334000"/>
            <a:ext cx="8744853" cy="369332"/>
          </a:xfrm>
          <a:prstGeom prst="rect">
            <a:avLst/>
          </a:prstGeom>
        </p:spPr>
        <p:txBody>
          <a:bodyPr wrap="square">
            <a:spAutoFit/>
          </a:bodyPr>
          <a:lstStyle/>
          <a:p>
            <a:pPr defTabSz="182563"/>
            <a:r>
              <a:rPr lang="en-US" sz="1800" b="1" dirty="0" smtClean="0">
                <a:solidFill>
                  <a:srgbClr val="F2F2F2"/>
                </a:solidFill>
                <a:latin typeface="Trebuchet MS"/>
                <a:cs typeface="Trebuchet MS"/>
              </a:rPr>
              <a:t>Higgs production cross section </a:t>
            </a:r>
            <a:r>
              <a:rPr lang="en-US" sz="1800" dirty="0" smtClean="0">
                <a:solidFill>
                  <a:srgbClr val="F2F2F2"/>
                </a:solidFill>
                <a:latin typeface="Trebuchet MS"/>
                <a:cs typeface="Trebuchet MS"/>
              </a:rPr>
              <a:t>decreases with Higgs mass</a:t>
            </a:r>
            <a:endParaRPr lang="en-US" sz="1400" dirty="0" smtClean="0">
              <a:solidFill>
                <a:srgbClr val="F2F2F2"/>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3000"/>
                                        <p:tgtEl>
                                          <p:spTgt spid="3"/>
                                        </p:tgtEl>
                                      </p:cBhvr>
                                    </p:animEffect>
                                  </p:childTnLst>
                                </p:cTn>
                              </p:par>
                              <p:par>
                                <p:cTn id="8" presetID="10" presetClass="exit" presetSubtype="0" fill="hold" grpId="0" nodeType="withEffect">
                                  <p:stCondLst>
                                    <p:cond delay="0"/>
                                  </p:stCondLst>
                                  <p:childTnLst>
                                    <p:animEffect transition="out" filter="fade">
                                      <p:cBhvr>
                                        <p:cTn id="9" dur="2000"/>
                                        <p:tgtEl>
                                          <p:spTgt spid="56"/>
                                        </p:tgtEl>
                                      </p:cBhvr>
                                    </p:animEffect>
                                    <p:set>
                                      <p:cBhvr>
                                        <p:cTn id="10" dur="1" fill="hold">
                                          <p:stCondLst>
                                            <p:cond delay="1999"/>
                                          </p:stCondLst>
                                        </p:cTn>
                                        <p:tgtEl>
                                          <p:spTgt spid="56"/>
                                        </p:tgtEl>
                                        <p:attrNameLst>
                                          <p:attrName>style.visibility</p:attrName>
                                        </p:attrNameLst>
                                      </p:cBhvr>
                                      <p:to>
                                        <p:strVal val="hidden"/>
                                      </p:to>
                                    </p:set>
                                  </p:childTnLst>
                                </p:cTn>
                              </p:par>
                            </p:childTnLst>
                          </p:cTn>
                        </p:par>
                        <p:par>
                          <p:cTn id="11" fill="hold">
                            <p:stCondLst>
                              <p:cond delay="3000"/>
                            </p:stCondLst>
                            <p:childTnLst>
                              <p:par>
                                <p:cTn id="12" presetID="10" presetClass="entr" presetSubtype="0" fill="hold" grpId="0" nodeType="afterEffect">
                                  <p:stCondLst>
                                    <p:cond delay="0"/>
                                  </p:stCondLst>
                                  <p:childTnLst>
                                    <p:set>
                                      <p:cBhvr>
                                        <p:cTn id="13" dur="1" fill="hold">
                                          <p:stCondLst>
                                            <p:cond delay="0"/>
                                          </p:stCondLst>
                                        </p:cTn>
                                        <p:tgtEl>
                                          <p:spTgt spid="65"/>
                                        </p:tgtEl>
                                        <p:attrNameLst>
                                          <p:attrName>style.visibility</p:attrName>
                                        </p:attrNameLst>
                                      </p:cBhvr>
                                      <p:to>
                                        <p:strVal val="visible"/>
                                      </p:to>
                                    </p:set>
                                    <p:animEffect transition="in" filter="fade">
                                      <p:cBhvr>
                                        <p:cTn id="14" dur="500"/>
                                        <p:tgtEl>
                                          <p:spTgt spid="65"/>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strips(downRight)">
                                      <p:cBhvr>
                                        <p:cTn id="19"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p:bldP spid="65"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 y="1676400"/>
            <a:ext cx="9144000" cy="4495800"/>
          </a:xfrm>
          <a:prstGeom prst="rect">
            <a:avLst/>
          </a:prstGeom>
        </p:spPr>
      </p:pic>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8" name="Text Box 11"/>
          <p:cNvSpPr txBox="1">
            <a:spLocks noChangeArrowheads="1"/>
          </p:cNvSpPr>
          <p:nvPr/>
        </p:nvSpPr>
        <p:spPr bwMode="auto">
          <a:xfrm>
            <a:off x="152398" y="1828800"/>
            <a:ext cx="8610602" cy="371513"/>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800" dirty="0" smtClean="0">
                <a:solidFill>
                  <a:srgbClr val="F1F1F5"/>
                </a:solidFill>
                <a:latin typeface="Trebuchet MS"/>
                <a:cs typeface="Trebuchet MS"/>
                <a:sym typeface="Symbol" charset="2"/>
              </a:rPr>
              <a:t>At the LHC, the Higgs boson is produced dominantly via gluon fusion through top  </a:t>
            </a:r>
          </a:p>
        </p:txBody>
      </p:sp>
      <p:sp>
        <p:nvSpPr>
          <p:cNvPr id="26" name="TextBox 25"/>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boson searches at the LHC</a:t>
            </a:r>
          </a:p>
          <a:p>
            <a:pPr>
              <a:spcBef>
                <a:spcPts val="600"/>
              </a:spcBef>
            </a:pPr>
            <a:r>
              <a:rPr lang="en-US" sz="2000" dirty="0" smtClean="0">
                <a:solidFill>
                  <a:prstClr val="black"/>
                </a:solidFill>
                <a:latin typeface="Trebuchet MS"/>
                <a:cs typeface="Trebuchet MS"/>
              </a:rPr>
              <a:t>Higgs production and decay probabilities predicted vs. Higgs mass by SM</a:t>
            </a:r>
          </a:p>
        </p:txBody>
      </p:sp>
      <p:grpSp>
        <p:nvGrpSpPr>
          <p:cNvPr id="3" name="Group 55"/>
          <p:cNvGrpSpPr/>
          <p:nvPr/>
        </p:nvGrpSpPr>
        <p:grpSpPr>
          <a:xfrm>
            <a:off x="609600" y="2438400"/>
            <a:ext cx="7977208" cy="2514600"/>
            <a:chOff x="609600" y="2895600"/>
            <a:chExt cx="7977208" cy="2514600"/>
          </a:xfrm>
        </p:grpSpPr>
        <p:sp>
          <p:nvSpPr>
            <p:cNvPr id="40" name="Freeform 39"/>
            <p:cNvSpPr/>
            <p:nvPr/>
          </p:nvSpPr>
          <p:spPr>
            <a:xfrm rot="21251877" flipH="1">
              <a:off x="5393963" y="4362128"/>
              <a:ext cx="1293067" cy="905028"/>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1" name="Freeform 40"/>
            <p:cNvSpPr/>
            <p:nvPr/>
          </p:nvSpPr>
          <p:spPr>
            <a:xfrm flipH="1" flipV="1">
              <a:off x="5319629" y="3200400"/>
              <a:ext cx="1293067" cy="910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2" name="Oval 41"/>
            <p:cNvSpPr/>
            <p:nvPr/>
          </p:nvSpPr>
          <p:spPr>
            <a:xfrm>
              <a:off x="4698848" y="3962400"/>
              <a:ext cx="685800" cy="588433"/>
            </a:xfrm>
            <a:prstGeom prst="ellipse">
              <a:avLst/>
            </a:prstGeom>
            <a:ln w="38100" cap="flat" cmpd="sng" algn="ctr">
              <a:solidFill>
                <a:srgbClr val="F4F7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3" name="Freeform 42"/>
            <p:cNvSpPr/>
            <p:nvPr/>
          </p:nvSpPr>
          <p:spPr>
            <a:xfrm flipH="1" flipV="1">
              <a:off x="4709431" y="3989273"/>
              <a:ext cx="217418" cy="3012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4" name="Freeform 43"/>
            <p:cNvSpPr/>
            <p:nvPr/>
          </p:nvSpPr>
          <p:spPr>
            <a:xfrm flipH="1" flipV="1">
              <a:off x="4756000" y="3958167"/>
              <a:ext cx="292097" cy="42122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5" name="Freeform 44"/>
            <p:cNvSpPr/>
            <p:nvPr/>
          </p:nvSpPr>
          <p:spPr>
            <a:xfrm flipH="1" flipV="1">
              <a:off x="4791986" y="3979333"/>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6" name="Freeform 45"/>
            <p:cNvSpPr/>
            <p:nvPr/>
          </p:nvSpPr>
          <p:spPr>
            <a:xfrm flipH="1" flipV="1">
              <a:off x="4859722" y="4047069"/>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7" name="Freeform 46"/>
            <p:cNvSpPr/>
            <p:nvPr/>
          </p:nvSpPr>
          <p:spPr>
            <a:xfrm flipH="1" flipV="1">
              <a:off x="4980373" y="4036481"/>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8" name="Freeform 47"/>
            <p:cNvSpPr/>
            <p:nvPr/>
          </p:nvSpPr>
          <p:spPr>
            <a:xfrm flipH="1" flipV="1">
              <a:off x="5079857" y="4180416"/>
              <a:ext cx="264573" cy="368305"/>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49" name="Freeform 48"/>
            <p:cNvSpPr/>
            <p:nvPr/>
          </p:nvSpPr>
          <p:spPr>
            <a:xfrm flipH="1" flipV="1">
              <a:off x="5189924" y="4265082"/>
              <a:ext cx="175673" cy="25189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50" name="TextBox 49"/>
            <p:cNvSpPr txBox="1"/>
            <p:nvPr/>
          </p:nvSpPr>
          <p:spPr>
            <a:xfrm>
              <a:off x="3718693" y="379507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52" name="TextBox 51"/>
            <p:cNvSpPr txBox="1"/>
            <p:nvPr/>
          </p:nvSpPr>
          <p:spPr>
            <a:xfrm>
              <a:off x="6758008" y="2895600"/>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28" name="Freeform 27"/>
            <p:cNvSpPr/>
            <p:nvPr/>
          </p:nvSpPr>
          <p:spPr>
            <a:xfrm rot="21414403">
              <a:off x="3171487" y="422995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9" name="TextBox 28"/>
            <p:cNvSpPr txBox="1"/>
            <p:nvPr/>
          </p:nvSpPr>
          <p:spPr>
            <a:xfrm>
              <a:off x="6789440" y="4948535"/>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30" name="TextBox 29"/>
            <p:cNvSpPr txBox="1"/>
            <p:nvPr/>
          </p:nvSpPr>
          <p:spPr>
            <a:xfrm>
              <a:off x="6842355" y="4738868"/>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1" name="TextBox 30"/>
            <p:cNvSpPr txBox="1"/>
            <p:nvPr/>
          </p:nvSpPr>
          <p:spPr>
            <a:xfrm>
              <a:off x="7463076" y="4823885"/>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2" name="TextBox 31"/>
            <p:cNvSpPr txBox="1"/>
            <p:nvPr/>
          </p:nvSpPr>
          <p:spPr>
            <a:xfrm>
              <a:off x="7721306" y="4734983"/>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25" name="Freeform 24"/>
            <p:cNvSpPr/>
            <p:nvPr/>
          </p:nvSpPr>
          <p:spPr>
            <a:xfrm flipH="1" flipV="1">
              <a:off x="2438399" y="4299086"/>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7" name="Freeform 26"/>
            <p:cNvSpPr/>
            <p:nvPr/>
          </p:nvSpPr>
          <p:spPr>
            <a:xfrm flipH="1">
              <a:off x="2438400" y="3810000"/>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3" name="Freeform 32"/>
            <p:cNvSpPr/>
            <p:nvPr/>
          </p:nvSpPr>
          <p:spPr>
            <a:xfrm rot="3361181" flipH="1">
              <a:off x="2073274" y="407239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7" name="Freeform 36"/>
            <p:cNvSpPr/>
            <p:nvPr/>
          </p:nvSpPr>
          <p:spPr>
            <a:xfrm>
              <a:off x="1068052" y="3684850"/>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8" name="Freeform 37"/>
            <p:cNvSpPr/>
            <p:nvPr/>
          </p:nvSpPr>
          <p:spPr>
            <a:xfrm>
              <a:off x="1068052" y="4623367"/>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9" name="Rectangle 38"/>
            <p:cNvSpPr/>
            <p:nvPr/>
          </p:nvSpPr>
          <p:spPr>
            <a:xfrm>
              <a:off x="2722882" y="361971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51" name="Rectangle 50"/>
            <p:cNvSpPr/>
            <p:nvPr/>
          </p:nvSpPr>
          <p:spPr>
            <a:xfrm>
              <a:off x="609600" y="342900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53" name="Rectangle 52"/>
            <p:cNvSpPr/>
            <p:nvPr/>
          </p:nvSpPr>
          <p:spPr>
            <a:xfrm>
              <a:off x="609600" y="441960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54" name="Rectangle 53"/>
            <p:cNvSpPr/>
            <p:nvPr/>
          </p:nvSpPr>
          <p:spPr>
            <a:xfrm>
              <a:off x="2743200" y="456753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55" name="Rectangle 54"/>
            <p:cNvSpPr/>
            <p:nvPr/>
          </p:nvSpPr>
          <p:spPr>
            <a:xfrm>
              <a:off x="2057400" y="403413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grpSp>
      <p:sp>
        <p:nvSpPr>
          <p:cNvPr id="57" name="Rectangle 56"/>
          <p:cNvSpPr/>
          <p:nvPr/>
        </p:nvSpPr>
        <p:spPr>
          <a:xfrm>
            <a:off x="170547" y="5334000"/>
            <a:ext cx="8744853" cy="646331"/>
          </a:xfrm>
          <a:prstGeom prst="rect">
            <a:avLst/>
          </a:prstGeom>
        </p:spPr>
        <p:txBody>
          <a:bodyPr wrap="square">
            <a:spAutoFit/>
          </a:bodyPr>
          <a:lstStyle/>
          <a:p>
            <a:r>
              <a:rPr lang="en-US" sz="1800" b="1" dirty="0" smtClean="0">
                <a:solidFill>
                  <a:srgbClr val="F1F1F5"/>
                </a:solidFill>
                <a:latin typeface="Trebuchet MS"/>
                <a:cs typeface="Trebuchet MS"/>
                <a:sym typeface="Symbol" charset="2"/>
              </a:rPr>
              <a:t>Higgs decays: </a:t>
            </a:r>
            <a:r>
              <a:rPr lang="en-US" sz="1800" dirty="0" smtClean="0">
                <a:solidFill>
                  <a:srgbClr val="F1F1F5"/>
                </a:solidFill>
                <a:latin typeface="Trebuchet MS"/>
                <a:cs typeface="Trebuchet MS"/>
                <a:sym typeface="Symbol" charset="2"/>
              </a:rPr>
              <a:t>Higgs couples to mass </a:t>
            </a:r>
            <a:r>
              <a:rPr lang="en-US" sz="1800" dirty="0" err="1" smtClean="0">
                <a:solidFill>
                  <a:srgbClr val="F1F1F5"/>
                </a:solidFill>
                <a:latin typeface="Trebuchet MS"/>
                <a:cs typeface="Trebuchet MS"/>
                <a:sym typeface="Wingdings"/>
              </a:rPr>
              <a:t></a:t>
            </a:r>
            <a:r>
              <a:rPr lang="en-US" sz="1800" dirty="0" smtClean="0">
                <a:solidFill>
                  <a:srgbClr val="F1F1F5"/>
                </a:solidFill>
                <a:latin typeface="Trebuchet MS"/>
                <a:cs typeface="Trebuchet MS"/>
                <a:sym typeface="Wingdings"/>
              </a:rPr>
              <a:t> stronger coupling to heavier particles</a:t>
            </a:r>
          </a:p>
          <a:p>
            <a:r>
              <a:rPr lang="en-US" sz="1800" dirty="0" smtClean="0">
                <a:solidFill>
                  <a:srgbClr val="F1F1F5"/>
                </a:solidFill>
                <a:latin typeface="Trebuchet MS"/>
                <a:cs typeface="Trebuchet MS"/>
                <a:sym typeface="Wingdings"/>
              </a:rPr>
              <a:t>Coupling to </a:t>
            </a:r>
            <a:r>
              <a:rPr lang="en-US" sz="1800" dirty="0" err="1" smtClean="0">
                <a:solidFill>
                  <a:srgbClr val="F1F1F5"/>
                </a:solidFill>
                <a:latin typeface="Trebuchet MS"/>
                <a:cs typeface="Trebuchet MS"/>
                <a:sym typeface="Wingdings"/>
              </a:rPr>
              <a:t>massless</a:t>
            </a:r>
            <a:r>
              <a:rPr lang="en-US" sz="1800" dirty="0" smtClean="0">
                <a:solidFill>
                  <a:srgbClr val="F1F1F5"/>
                </a:solidFill>
                <a:latin typeface="Trebuchet MS"/>
                <a:cs typeface="Trebuchet MS"/>
                <a:sym typeface="Wingdings"/>
              </a:rPr>
              <a:t> particles (photons, gluons) through </a:t>
            </a:r>
            <a:r>
              <a:rPr lang="en-US" sz="1800" i="1" dirty="0" smtClean="0">
                <a:solidFill>
                  <a:srgbClr val="F1F1F5"/>
                </a:solidFill>
                <a:latin typeface="Trebuchet MS"/>
                <a:cs typeface="Trebuchet MS"/>
                <a:sym typeface="Wingdings"/>
              </a:rPr>
              <a:t>heavy virtual particles</a:t>
            </a:r>
            <a:endParaRPr lang="en-US" sz="1800" i="1" dirty="0" smtClean="0">
              <a:solidFill>
                <a:srgbClr val="F1F1F5"/>
              </a:solidFill>
              <a:latin typeface="Trebuchet MS"/>
              <a:cs typeface="Trebuchet MS"/>
              <a:sym typeface="Symbol" charset="2"/>
            </a:endParaRPr>
          </a:p>
        </p:txBody>
      </p:sp>
      <p:grpSp>
        <p:nvGrpSpPr>
          <p:cNvPr id="56" name="Group 55"/>
          <p:cNvGrpSpPr/>
          <p:nvPr/>
        </p:nvGrpSpPr>
        <p:grpSpPr>
          <a:xfrm>
            <a:off x="6335814" y="3273220"/>
            <a:ext cx="2579586" cy="830997"/>
            <a:chOff x="6335814" y="3273220"/>
            <a:chExt cx="2579586" cy="830997"/>
          </a:xfrm>
        </p:grpSpPr>
        <p:sp>
          <p:nvSpPr>
            <p:cNvPr id="35" name="Rectangle 34"/>
            <p:cNvSpPr/>
            <p:nvPr/>
          </p:nvSpPr>
          <p:spPr>
            <a:xfrm>
              <a:off x="6335814" y="3273220"/>
              <a:ext cx="1524000" cy="830997"/>
            </a:xfrm>
            <a:prstGeom prst="rect">
              <a:avLst/>
            </a:prstGeom>
          </p:spPr>
          <p:txBody>
            <a:bodyPr wrap="square">
              <a:spAutoFit/>
            </a:bodyPr>
            <a:lstStyle/>
            <a:p>
              <a:pPr>
                <a:spcBef>
                  <a:spcPts val="600"/>
                </a:spcBef>
              </a:pPr>
              <a:r>
                <a:rPr lang="en-US" sz="1200" dirty="0" smtClean="0">
                  <a:solidFill>
                    <a:srgbClr val="F1F1F5"/>
                  </a:solidFill>
                  <a:latin typeface="Trebuchet MS"/>
                  <a:cs typeface="Trebuchet MS"/>
                </a:rPr>
                <a:t>Dependence of the branching fractions on </a:t>
              </a:r>
              <a:r>
                <a:rPr lang="en-US" sz="1200" i="1" dirty="0" smtClean="0">
                  <a:solidFill>
                    <a:srgbClr val="F1F1F5"/>
                  </a:solidFill>
                  <a:latin typeface="Trebuchet MS"/>
                  <a:cs typeface="Trebuchet MS"/>
                </a:rPr>
                <a:t>M</a:t>
              </a:r>
              <a:r>
                <a:rPr lang="en-US" sz="1200" i="1" baseline="-25000" dirty="0" smtClean="0">
                  <a:solidFill>
                    <a:srgbClr val="F1F1F5"/>
                  </a:solidFill>
                  <a:latin typeface="Trebuchet MS"/>
                  <a:cs typeface="Trebuchet MS"/>
                </a:rPr>
                <a:t>H</a:t>
              </a:r>
              <a:r>
                <a:rPr lang="en-US" sz="1200" dirty="0" smtClean="0">
                  <a:solidFill>
                    <a:srgbClr val="F1F1F5"/>
                  </a:solidFill>
                  <a:latin typeface="Trebuchet MS"/>
                  <a:cs typeface="Trebuchet MS"/>
                </a:rPr>
                <a:t> drives search strategy</a:t>
              </a:r>
            </a:p>
          </p:txBody>
        </p:sp>
        <p:pic>
          <p:nvPicPr>
            <p:cNvPr id="36" name="Picture 35" descr="higgs_brs.png"/>
            <p:cNvPicPr>
              <a:picLocks noChangeAspect="1"/>
            </p:cNvPicPr>
            <p:nvPr/>
          </p:nvPicPr>
          <p:blipFill>
            <a:blip r:embed="rId3"/>
            <a:stretch>
              <a:fillRect/>
            </a:stretch>
          </p:blipFill>
          <p:spPr>
            <a:xfrm>
              <a:off x="7913803" y="3342921"/>
              <a:ext cx="1001597" cy="708157"/>
            </a:xfrm>
            <a:prstGeom prst="rect">
              <a:avLst/>
            </a:prstGeom>
            <a:effectLst>
              <a:outerShdw blurRad="127000" dist="38100" dir="2700000">
                <a:srgbClr val="000000">
                  <a:alpha val="70000"/>
                </a:srgbClr>
              </a:outerShdw>
            </a:effectLst>
          </p:spPr>
        </p:pic>
      </p:grpSp>
      <p:sp>
        <p:nvSpPr>
          <p:cNvPr id="59" name="TextBox 58"/>
          <p:cNvSpPr txBox="1"/>
          <p:nvPr/>
        </p:nvSpPr>
        <p:spPr>
          <a:xfrm>
            <a:off x="6760634" y="2438400"/>
            <a:ext cx="1797368" cy="461665"/>
          </a:xfrm>
          <a:prstGeom prst="rect">
            <a:avLst/>
          </a:prstGeom>
          <a:noFill/>
        </p:spPr>
        <p:txBody>
          <a:bodyPr wrap="none" rtlCol="0">
            <a:spAutoFit/>
          </a:bodyPr>
          <a:lstStyle/>
          <a:p>
            <a:r>
              <a:rPr lang="en-GB" dirty="0" err="1" smtClean="0">
                <a:solidFill>
                  <a:srgbClr val="FFFF00"/>
                </a:solidFill>
                <a:latin typeface="Chalkduster"/>
                <a:cs typeface="Chalkduster"/>
              </a:rPr>
              <a:t>W</a:t>
            </a:r>
            <a:r>
              <a:rPr lang="en-GB" dirty="0" err="1" smtClean="0">
                <a:solidFill>
                  <a:srgbClr val="F1F1F5"/>
                </a:solidFill>
                <a:latin typeface="Chalkduster"/>
                <a:cs typeface="Chalkduster"/>
              </a:rPr>
              <a:t>,</a:t>
            </a:r>
            <a:r>
              <a:rPr lang="en-GB" dirty="0" err="1" smtClean="0">
                <a:solidFill>
                  <a:srgbClr val="FFFF00"/>
                </a:solidFill>
                <a:latin typeface="Chalkduster"/>
                <a:cs typeface="Chalkduster"/>
              </a:rPr>
              <a:t>Z</a:t>
            </a:r>
            <a:r>
              <a:rPr lang="en-GB" dirty="0" err="1" smtClean="0">
                <a:solidFill>
                  <a:srgbClr val="F1F1F5"/>
                </a:solidFill>
                <a:latin typeface="Chalkduster"/>
                <a:cs typeface="Chalkduster"/>
              </a:rPr>
              <a:t>,</a:t>
            </a:r>
            <a:r>
              <a:rPr lang="en-GB" dirty="0" err="1" smtClean="0">
                <a:solidFill>
                  <a:srgbClr val="A6A6A6"/>
                </a:solidFill>
                <a:latin typeface="Chalkduster"/>
                <a:cs typeface="Chalkduster"/>
              </a:rPr>
              <a:t>q,l,g</a:t>
            </a:r>
            <a:r>
              <a:rPr lang="en-GB" dirty="0" err="1" smtClean="0">
                <a:solidFill>
                  <a:srgbClr val="F1F1F5"/>
                </a:solidFill>
                <a:latin typeface="Chalkduster"/>
                <a:cs typeface="Chalkduster"/>
              </a:rPr>
              <a:t>,</a:t>
            </a:r>
            <a:r>
              <a:rPr lang="en-GB" b="1" dirty="0" err="1" smtClean="0">
                <a:solidFill>
                  <a:srgbClr val="FFFF00"/>
                </a:solidFill>
                <a:latin typeface="Symbol" charset="2"/>
                <a:cs typeface="Symbol" charset="2"/>
              </a:rPr>
              <a:t>g</a:t>
            </a:r>
            <a:endParaRPr lang="en-GB" b="1" dirty="0">
              <a:solidFill>
                <a:srgbClr val="FFFF00"/>
              </a:solidFill>
              <a:latin typeface="Symbol" charset="2"/>
              <a:cs typeface="Symbol" charset="2"/>
            </a:endParaRPr>
          </a:p>
        </p:txBody>
      </p:sp>
      <p:sp>
        <p:nvSpPr>
          <p:cNvPr id="60" name="TextBox 59"/>
          <p:cNvSpPr txBox="1"/>
          <p:nvPr/>
        </p:nvSpPr>
        <p:spPr>
          <a:xfrm>
            <a:off x="6792066" y="4491335"/>
            <a:ext cx="1797368" cy="461665"/>
          </a:xfrm>
          <a:prstGeom prst="rect">
            <a:avLst/>
          </a:prstGeom>
          <a:noFill/>
        </p:spPr>
        <p:txBody>
          <a:bodyPr wrap="none" rtlCol="0">
            <a:spAutoFit/>
          </a:bodyPr>
          <a:lstStyle/>
          <a:p>
            <a:r>
              <a:rPr lang="en-GB" dirty="0" err="1" smtClean="0">
                <a:solidFill>
                  <a:srgbClr val="FFFF00"/>
                </a:solidFill>
                <a:latin typeface="Chalkduster"/>
                <a:cs typeface="Chalkduster"/>
              </a:rPr>
              <a:t>W</a:t>
            </a:r>
            <a:r>
              <a:rPr lang="en-GB" dirty="0" err="1" smtClean="0">
                <a:solidFill>
                  <a:srgbClr val="F1F1F5"/>
                </a:solidFill>
                <a:latin typeface="Chalkduster"/>
                <a:cs typeface="Chalkduster"/>
              </a:rPr>
              <a:t>,</a:t>
            </a:r>
            <a:r>
              <a:rPr lang="en-GB" dirty="0" err="1" smtClean="0">
                <a:solidFill>
                  <a:srgbClr val="FFFF00"/>
                </a:solidFill>
                <a:latin typeface="Chalkduster"/>
                <a:cs typeface="Chalkduster"/>
              </a:rPr>
              <a:t>Z</a:t>
            </a:r>
            <a:r>
              <a:rPr lang="en-GB" dirty="0" err="1" smtClean="0">
                <a:solidFill>
                  <a:srgbClr val="F1F1F5"/>
                </a:solidFill>
                <a:latin typeface="Chalkduster"/>
                <a:cs typeface="Chalkduster"/>
              </a:rPr>
              <a:t>,</a:t>
            </a:r>
            <a:r>
              <a:rPr lang="en-GB" dirty="0" err="1" smtClean="0">
                <a:solidFill>
                  <a:schemeClr val="bg1">
                    <a:lumMod val="65000"/>
                  </a:schemeClr>
                </a:solidFill>
                <a:latin typeface="Chalkduster"/>
                <a:cs typeface="Chalkduster"/>
              </a:rPr>
              <a:t>q,l,g</a:t>
            </a:r>
            <a:r>
              <a:rPr lang="en-GB" dirty="0" err="1" smtClean="0">
                <a:solidFill>
                  <a:srgbClr val="F1F1F5"/>
                </a:solidFill>
                <a:latin typeface="Chalkduster"/>
                <a:cs typeface="Chalkduster"/>
              </a:rPr>
              <a:t>,</a:t>
            </a:r>
            <a:r>
              <a:rPr lang="en-GB" b="1" dirty="0" err="1" smtClean="0">
                <a:solidFill>
                  <a:srgbClr val="FFFF00"/>
                </a:solidFill>
                <a:latin typeface="Symbol" charset="2"/>
                <a:cs typeface="Symbol" charset="2"/>
              </a:rPr>
              <a:t>g</a:t>
            </a:r>
            <a:endParaRPr lang="en-GB" b="1" dirty="0">
              <a:solidFill>
                <a:srgbClr val="FFFF00"/>
              </a:solidFill>
              <a:latin typeface="Symbol" charset="2"/>
              <a:cs typeface="Symbol" charset="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randombar(horizontal)">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500"/>
                                        <p:tgtEl>
                                          <p:spTgt spid="5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0"/>
                                        </p:tgtEl>
                                        <p:attrNameLst>
                                          <p:attrName>style.visibility</p:attrName>
                                        </p:attrNameLst>
                                      </p:cBhvr>
                                      <p:to>
                                        <p:strVal val="visible"/>
                                      </p:to>
                                    </p:set>
                                    <p:animEffect transition="in" filter="fade">
                                      <p:cBhvr>
                                        <p:cTn id="2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9" grpId="0"/>
      <p:bldP spid="60"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0" y="6523687"/>
            <a:ext cx="9144000" cy="334313"/>
          </a:xfrm>
          <a:prstGeom prst="rect">
            <a:avLst/>
          </a:prstGeom>
          <a:noFill/>
        </p:spPr>
        <p:txBody>
          <a:bodyPr wrap="square" bIns="72000" rtlCol="0">
            <a:spAutoFit/>
          </a:bodyPr>
          <a:lstStyle/>
          <a:p>
            <a:pPr algn="ctr"/>
            <a:r>
              <a:rPr lang="en-US" sz="1400" i="1" dirty="0" smtClean="0">
                <a:solidFill>
                  <a:schemeClr val="bg1"/>
                </a:solidFill>
                <a:latin typeface="Trebuchet MS"/>
                <a:cs typeface="Trebuchet MS"/>
              </a:rPr>
              <a:t>H </a:t>
            </a:r>
            <a:r>
              <a:rPr lang="en-US" sz="1400" dirty="0" smtClean="0">
                <a:solidFill>
                  <a:schemeClr val="bg1"/>
                </a:solidFill>
                <a:latin typeface="Symbol" charset="2"/>
                <a:cs typeface="Symbol" charset="2"/>
              </a:rPr>
              <a:t>®</a:t>
            </a:r>
            <a:r>
              <a:rPr lang="en-US" sz="1400" i="1" dirty="0" smtClean="0">
                <a:solidFill>
                  <a:schemeClr val="bg1"/>
                </a:solidFill>
                <a:latin typeface="Symbol" charset="2"/>
                <a:cs typeface="Symbol" charset="2"/>
              </a:rPr>
              <a:t> </a:t>
            </a:r>
            <a:r>
              <a:rPr lang="en-US" sz="1400" i="1" dirty="0" err="1" smtClean="0">
                <a:solidFill>
                  <a:schemeClr val="bg1"/>
                </a:solidFill>
                <a:latin typeface="Symbol" charset="2"/>
                <a:cs typeface="Symbol" charset="2"/>
              </a:rPr>
              <a:t>gg</a:t>
            </a:r>
            <a:r>
              <a:rPr lang="en-US" sz="1400" i="1" dirty="0" smtClean="0">
                <a:solidFill>
                  <a:schemeClr val="bg1"/>
                </a:solidFill>
                <a:latin typeface="Trebuchet MS"/>
                <a:cs typeface="Trebuchet MS"/>
              </a:rPr>
              <a:t> candidate event (CMS) — note: background dominated sample</a:t>
            </a:r>
          </a:p>
        </p:txBody>
      </p:sp>
      <p:pic>
        <p:nvPicPr>
          <p:cNvPr id="12" name="Picture 11"/>
          <p:cNvPicPr>
            <a:picLocks noChangeAspect="1"/>
          </p:cNvPicPr>
          <p:nvPr/>
        </p:nvPicPr>
        <p:blipFill>
          <a:blip r:embed="rId2"/>
          <a:stretch>
            <a:fillRect/>
          </a:stretch>
        </p:blipFill>
        <p:spPr>
          <a:xfrm>
            <a:off x="0" y="0"/>
            <a:ext cx="9144000" cy="5865962"/>
          </a:xfrm>
          <a:prstGeom prst="rect">
            <a:avLst/>
          </a:prstGeom>
        </p:spPr>
      </p:pic>
    </p:spTree>
  </p:cSld>
  <p:clrMapOvr>
    <a:masterClrMapping/>
  </p:clrMapOvr>
  <p:transition spd="slow">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Rectangle 2"/>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err="1" smtClean="0">
                <a:solidFill>
                  <a:prstClr val="black"/>
                </a:solidFill>
                <a:latin typeface="Symbol" charset="2"/>
                <a:cs typeface="Symbol" charset="2"/>
              </a:rPr>
              <a:t>gg</a:t>
            </a:r>
            <a:r>
              <a:rPr lang="en-US" sz="2800" b="1" i="1" dirty="0" smtClean="0">
                <a:solidFill>
                  <a:prstClr val="black"/>
                </a:solidFill>
                <a:latin typeface="Trebuchet MS"/>
                <a:cs typeface="Trebuchet MS"/>
              </a:rPr>
              <a:t> </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Clean discovery channels for Higgs, allowing precise mass determination</a:t>
            </a:r>
          </a:p>
        </p:txBody>
      </p:sp>
      <p:sp>
        <p:nvSpPr>
          <p:cNvPr id="5" name="TextBox 4"/>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pic>
        <p:nvPicPr>
          <p:cNvPr id="17" name="Picture 16" descr="1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724400" y="2149771"/>
            <a:ext cx="3765403" cy="3586753"/>
          </a:xfrm>
          <a:prstGeom prst="rect">
            <a:avLst/>
          </a:prstGeom>
        </p:spPr>
      </p:pic>
      <p:pic>
        <p:nvPicPr>
          <p:cNvPr id="16" name="Picture 15" descr="Untitled.pdf"/>
          <p:cNvPicPr>
            <a:picLocks noChangeAspect="1"/>
          </p:cNvPicPr>
          <p:nvPr/>
        </p:nvPicPr>
        <mc:AlternateContent>
          <mc:Choice xmlns:ma="http://schemas.microsoft.com/office/mac/drawingml/2008/main" Requires="ma">
            <p:blipFill>
              <a:blip r:embed="rId4"/>
              <a:srcRect l="4477" r="2004"/>
              <a:stretch>
                <a:fillRect/>
              </a:stretch>
            </p:blipFill>
          </mc:Choice>
          <mc:Fallback>
            <p:blipFill>
              <a:blip r:embed="rId5"/>
              <a:srcRect l="4477" r="2004"/>
              <a:stretch>
                <a:fillRect/>
              </a:stretch>
            </p:blipFill>
          </mc:Fallback>
        </mc:AlternateContent>
        <p:spPr>
          <a:xfrm>
            <a:off x="228600" y="2285323"/>
            <a:ext cx="4346599" cy="3336261"/>
          </a:xfrm>
          <a:prstGeom prst="rect">
            <a:avLst/>
          </a:prstGeom>
        </p:spPr>
      </p:pic>
      <p:sp>
        <p:nvSpPr>
          <p:cNvPr id="9" name="Rectangle 8"/>
          <p:cNvSpPr/>
          <p:nvPr/>
        </p:nvSpPr>
        <p:spPr>
          <a:xfrm>
            <a:off x="141395" y="5715000"/>
            <a:ext cx="8492490"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Maximum excess of 4.5</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(4.1</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seen by ATLAS (CMS) at 126.5 (125) GeV </a:t>
            </a:r>
            <a:endParaRPr lang="en-US" sz="1600" baseline="30000" dirty="0" smtClean="0">
              <a:solidFill>
                <a:srgbClr val="D00209"/>
              </a:solidFill>
              <a:latin typeface="Trebuchet MS"/>
              <a:ea typeface="Arial" charset="0"/>
              <a:cs typeface="Trebuchet MS"/>
            </a:endParaRPr>
          </a:p>
        </p:txBody>
      </p:sp>
      <p:sp>
        <p:nvSpPr>
          <p:cNvPr id="7" name="Text Box 11"/>
          <p:cNvSpPr txBox="1">
            <a:spLocks noChangeArrowheads="1"/>
          </p:cNvSpPr>
          <p:nvPr/>
        </p:nvSpPr>
        <p:spPr bwMode="auto">
          <a:xfrm>
            <a:off x="152400" y="1823642"/>
            <a:ext cx="87630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Benefit from excellent energy resolution and photon identification capabilities of ATLAS/CMS</a:t>
            </a:r>
          </a:p>
        </p:txBody>
      </p:sp>
      <p:sp>
        <p:nvSpPr>
          <p:cNvPr id="20" name="Rectangle 19"/>
          <p:cNvSpPr/>
          <p:nvPr/>
        </p:nvSpPr>
        <p:spPr>
          <a:xfrm rot="16200000">
            <a:off x="7135018" y="3549152"/>
            <a:ext cx="3260429" cy="461665"/>
          </a:xfrm>
          <a:prstGeom prst="rect">
            <a:avLst/>
          </a:prstGeom>
        </p:spPr>
        <p:txBody>
          <a:bodyPr wrap="square">
            <a:spAutoFit/>
          </a:bodyPr>
          <a:lstStyle/>
          <a:p>
            <a:r>
              <a:rPr lang="en-US" sz="1200" dirty="0" smtClean="0">
                <a:solidFill>
                  <a:schemeClr val="tx1">
                    <a:lumMod val="50000"/>
                    <a:lumOff val="50000"/>
                  </a:schemeClr>
                </a:solidFill>
                <a:latin typeface="Trebuchet MS"/>
                <a:cs typeface="Trebuchet MS"/>
              </a:rPr>
              <a:t>Both experiments classify events according to resolution and topology in ML fit </a:t>
            </a:r>
            <a:endParaRPr lang="en-GB" sz="2000" dirty="0">
              <a:solidFill>
                <a:schemeClr val="tx1">
                  <a:lumMod val="50000"/>
                  <a:lumOff val="50000"/>
                </a:schemeClr>
              </a:solidFill>
            </a:endParaRP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p:cNvPicPr>
          <p:nvPr/>
        </p:nvPicPr>
        <p:blipFill>
          <a:blip r:embed="rId2"/>
          <a:stretch>
            <a:fillRect/>
          </a:stretch>
        </p:blipFill>
        <p:spPr>
          <a:xfrm>
            <a:off x="-24394" y="0"/>
            <a:ext cx="9168394" cy="5867400"/>
          </a:xfrm>
          <a:prstGeom prst="rect">
            <a:avLst/>
          </a:prstGeom>
        </p:spPr>
      </p:pic>
      <p:sp>
        <p:nvSpPr>
          <p:cNvPr id="9" name="TextBox 8"/>
          <p:cNvSpPr txBox="1"/>
          <p:nvPr/>
        </p:nvSpPr>
        <p:spPr>
          <a:xfrm>
            <a:off x="0" y="6523687"/>
            <a:ext cx="9144000" cy="334313"/>
          </a:xfrm>
          <a:prstGeom prst="rect">
            <a:avLst/>
          </a:prstGeom>
          <a:noFill/>
        </p:spPr>
        <p:txBody>
          <a:bodyPr wrap="square" bIns="72000" rtlCol="0">
            <a:spAutoFit/>
          </a:bodyPr>
          <a:lstStyle/>
          <a:p>
            <a:pPr algn="ctr"/>
            <a:r>
              <a:rPr lang="en-GB" sz="1400" i="1" dirty="0" smtClean="0">
                <a:solidFill>
                  <a:schemeClr val="bg1"/>
                </a:solidFill>
                <a:latin typeface="Trebuchet MS"/>
                <a:cs typeface="Trebuchet MS"/>
              </a:rPr>
              <a:t>H </a:t>
            </a:r>
            <a:r>
              <a:rPr lang="en-US" sz="1400" dirty="0" smtClean="0">
                <a:solidFill>
                  <a:schemeClr val="bg1"/>
                </a:solidFill>
                <a:latin typeface="Symbol" charset="2"/>
                <a:cs typeface="Symbol" charset="2"/>
              </a:rPr>
              <a:t>®</a:t>
            </a:r>
            <a:r>
              <a:rPr lang="en-US" sz="1400" i="1" dirty="0" smtClean="0">
                <a:solidFill>
                  <a:schemeClr val="bg1"/>
                </a:solidFill>
                <a:latin typeface="Trebuchet MS"/>
                <a:cs typeface="Trebuchet MS"/>
                <a:sym typeface="Wingdings"/>
              </a:rPr>
              <a:t> 2e2µ candidate event (CMS)</a:t>
            </a:r>
            <a:endParaRPr lang="en-GB" sz="1400" i="1" dirty="0">
              <a:solidFill>
                <a:schemeClr val="bg1"/>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Rectangle 2"/>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ZZ</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 </a:t>
            </a:r>
            <a:r>
              <a:rPr lang="en-US" sz="2800" b="1" dirty="0" smtClean="0">
                <a:solidFill>
                  <a:prstClr val="black"/>
                </a:solidFill>
                <a:latin typeface="Trebuchet MS"/>
                <a:cs typeface="Trebuchet MS"/>
              </a:rPr>
              <a:t>2</a:t>
            </a:r>
            <a:r>
              <a:rPr lang="en-US" sz="2800" b="1" i="1" dirty="0" smtClean="0">
                <a:solidFill>
                  <a:prstClr val="black"/>
                </a:solidFill>
                <a:latin typeface="Trebuchet MS"/>
                <a:cs typeface="Trebuchet MS"/>
              </a:rPr>
              <a:t>(e, µ) </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Clean discovery channels for Higgs, allowing precise mass determination</a:t>
            </a:r>
          </a:p>
        </p:txBody>
      </p:sp>
      <p:sp>
        <p:nvSpPr>
          <p:cNvPr id="5" name="TextBox 4"/>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sp>
        <p:nvSpPr>
          <p:cNvPr id="7" name="Text Box 11"/>
          <p:cNvSpPr txBox="1">
            <a:spLocks noChangeArrowheads="1"/>
          </p:cNvSpPr>
          <p:nvPr/>
        </p:nvSpPr>
        <p:spPr bwMode="auto">
          <a:xfrm>
            <a:off x="152400" y="1823642"/>
            <a:ext cx="87630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Benefit from excellent energy/momentum resolution and identification capabilities at ATLAS/CMS </a:t>
            </a:r>
          </a:p>
        </p:txBody>
      </p:sp>
      <p:sp>
        <p:nvSpPr>
          <p:cNvPr id="9" name="Rectangle 8"/>
          <p:cNvSpPr/>
          <p:nvPr/>
        </p:nvSpPr>
        <p:spPr>
          <a:xfrm>
            <a:off x="141394" y="5715000"/>
            <a:ext cx="9002605"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Order one </a:t>
            </a:r>
            <a:r>
              <a:rPr lang="en-US" sz="1600" i="1" dirty="0" smtClean="0">
                <a:solidFill>
                  <a:srgbClr val="D00209"/>
                </a:solidFill>
                <a:latin typeface="Trebuchet MS"/>
                <a:cs typeface="Trebuchet MS"/>
                <a:sym typeface="Wingdings"/>
              </a:rPr>
              <a:t>S</a:t>
            </a:r>
            <a:r>
              <a:rPr lang="en-US" sz="1600" dirty="0" smtClean="0">
                <a:solidFill>
                  <a:srgbClr val="D00209"/>
                </a:solidFill>
                <a:latin typeface="Trebuchet MS"/>
                <a:cs typeface="Trebuchet MS"/>
                <a:sym typeface="Wingdings"/>
              </a:rPr>
              <a:t>/</a:t>
            </a:r>
            <a:r>
              <a:rPr lang="en-US" sz="1600" i="1" dirty="0" smtClean="0">
                <a:solidFill>
                  <a:srgbClr val="D00209"/>
                </a:solidFill>
                <a:latin typeface="Trebuchet MS"/>
                <a:cs typeface="Trebuchet MS"/>
                <a:sym typeface="Wingdings"/>
              </a:rPr>
              <a:t>B</a:t>
            </a:r>
            <a:r>
              <a:rPr lang="en-US" sz="1600" dirty="0" smtClean="0">
                <a:solidFill>
                  <a:srgbClr val="D00209"/>
                </a:solidFill>
                <a:latin typeface="Trebuchet MS"/>
                <a:cs typeface="Trebuchet MS"/>
                <a:sym typeface="Wingdings"/>
              </a:rPr>
              <a:t> ratio.</a:t>
            </a:r>
            <a:r>
              <a:rPr lang="en-US" sz="1600" i="1" dirty="0" smtClean="0">
                <a:solidFill>
                  <a:srgbClr val="D00209"/>
                </a:solidFill>
                <a:latin typeface="Trebuchet MS"/>
                <a:cs typeface="Trebuchet MS"/>
                <a:sym typeface="Wingdings"/>
              </a:rPr>
              <a:t> </a:t>
            </a:r>
            <a:r>
              <a:rPr lang="en-US" sz="1600" dirty="0" smtClean="0">
                <a:solidFill>
                  <a:srgbClr val="D00209"/>
                </a:solidFill>
                <a:latin typeface="Trebuchet MS"/>
                <a:cs typeface="Trebuchet MS"/>
                <a:sym typeface="Wingdings"/>
              </a:rPr>
              <a:t>Maximum excess of 3.6</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(3.2</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seen by ATLAS (CMS) at 125 (125.6) GeV</a:t>
            </a:r>
          </a:p>
        </p:txBody>
      </p:sp>
      <p:pic>
        <p:nvPicPr>
          <p:cNvPr id="17" name="Picture 16" descr="2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41741" y="2143760"/>
            <a:ext cx="3764059" cy="3592315"/>
          </a:xfrm>
          <a:prstGeom prst="rect">
            <a:avLst/>
          </a:prstGeom>
        </p:spPr>
      </p:pic>
      <p:pic>
        <p:nvPicPr>
          <p:cNvPr id="19" name="Picture 18" descr="fig_002.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97882" y="2209800"/>
            <a:ext cx="3616918" cy="3470200"/>
          </a:xfrm>
          <a:prstGeom prst="rect">
            <a:avLst/>
          </a:prstGeom>
        </p:spPr>
      </p:pic>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ectangle 14"/>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6" name="Rectangle 15"/>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7" name="TextBox 16"/>
          <p:cNvSpPr txBox="1"/>
          <p:nvPr/>
        </p:nvSpPr>
        <p:spPr>
          <a:xfrm>
            <a:off x="154519" y="152400"/>
            <a:ext cx="8989481" cy="907941"/>
          </a:xfrm>
          <a:prstGeom prst="rect">
            <a:avLst/>
          </a:prstGeom>
          <a:noFill/>
        </p:spPr>
        <p:txBody>
          <a:bodyPr wrap="square" rtlCol="0">
            <a:spAutoFit/>
          </a:bodyPr>
          <a:lstStyle/>
          <a:p>
            <a:r>
              <a:rPr lang="en-US" sz="2800" b="1" i="1" dirty="0" smtClean="0">
                <a:solidFill>
                  <a:prstClr val="black"/>
                </a:solidFill>
                <a:latin typeface="Trebuchet MS"/>
                <a:cs typeface="Trebuchet MS"/>
              </a:rPr>
              <a:t>H</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a:t>
            </a:r>
            <a:r>
              <a:rPr lang="en-US" sz="2800" b="1" i="1" dirty="0" smtClean="0">
                <a:solidFill>
                  <a:prstClr val="black"/>
                </a:solidFill>
                <a:latin typeface="Trebuchet MS"/>
                <a:cs typeface="Trebuchet MS"/>
              </a:rPr>
              <a:t>WW</a:t>
            </a:r>
            <a:r>
              <a:rPr lang="en-US" sz="2800" baseline="30000" dirty="0" smtClean="0">
                <a:solidFill>
                  <a:prstClr val="black"/>
                </a:solidFill>
                <a:latin typeface="Trebuchet MS"/>
                <a:cs typeface="Trebuchet MS"/>
              </a:rPr>
              <a:t>(</a:t>
            </a:r>
            <a:r>
              <a:rPr lang="en-US" sz="2800" i="1" dirty="0" smtClean="0">
                <a:solidFill>
                  <a:prstClr val="black"/>
                </a:solidFill>
                <a:latin typeface="Trebuchet MS"/>
                <a:cs typeface="Trebuchet MS"/>
              </a:rPr>
              <a:t>*</a:t>
            </a:r>
            <a:r>
              <a:rPr lang="en-US" sz="2800" baseline="30000" dirty="0" smtClean="0">
                <a:solidFill>
                  <a:prstClr val="black"/>
                </a:solidFill>
                <a:latin typeface="Trebuchet MS"/>
                <a:cs typeface="Trebuchet MS"/>
              </a:rPr>
              <a:t>)</a:t>
            </a:r>
            <a:r>
              <a:rPr lang="en-US" sz="2800" b="1" dirty="0" smtClean="0">
                <a:solidFill>
                  <a:prstClr val="black"/>
                </a:solidFill>
                <a:latin typeface="Trebuchet MS"/>
                <a:cs typeface="Trebuchet MS"/>
              </a:rPr>
              <a:t> </a:t>
            </a:r>
            <a:r>
              <a:rPr lang="en-US" sz="2800" b="1" dirty="0" smtClean="0">
                <a:solidFill>
                  <a:prstClr val="black"/>
                </a:solidFill>
                <a:latin typeface="Symbol" charset="2"/>
                <a:cs typeface="Symbol" charset="2"/>
              </a:rPr>
              <a:t>®</a:t>
            </a:r>
            <a:r>
              <a:rPr lang="en-US" sz="2800" b="1" dirty="0" smtClean="0">
                <a:solidFill>
                  <a:prstClr val="black"/>
                </a:solidFill>
                <a:latin typeface="Trebuchet MS"/>
                <a:cs typeface="Trebuchet MS"/>
              </a:rPr>
              <a:t> 2</a:t>
            </a:r>
            <a:r>
              <a:rPr lang="en-US" sz="2800" b="1" i="1" dirty="0" smtClean="0">
                <a:solidFill>
                  <a:prstClr val="black"/>
                </a:solidFill>
                <a:latin typeface="Trebuchet MS"/>
                <a:cs typeface="Trebuchet MS"/>
              </a:rPr>
              <a:t>(e, µ) </a:t>
            </a:r>
            <a:r>
              <a:rPr lang="en-US" sz="2800" b="1" dirty="0" smtClean="0">
                <a:solidFill>
                  <a:prstClr val="black"/>
                </a:solidFill>
                <a:latin typeface="Trebuchet MS"/>
                <a:cs typeface="Trebuchet MS"/>
              </a:rPr>
              <a:t>+ 2</a:t>
            </a:r>
            <a:r>
              <a:rPr lang="en-US" sz="2800" b="1" i="1" dirty="0" smtClean="0">
                <a:solidFill>
                  <a:prstClr val="black"/>
                </a:solidFill>
                <a:latin typeface="Symbol" charset="2"/>
                <a:cs typeface="Symbol" charset="2"/>
              </a:rPr>
              <a:t>n</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Not clean, but abundant (competitive at 125 GeV) — little mass sensitivity</a:t>
            </a:r>
          </a:p>
        </p:txBody>
      </p:sp>
      <p:sp>
        <p:nvSpPr>
          <p:cNvPr id="21" name="Text Box 11"/>
          <p:cNvSpPr txBox="1">
            <a:spLocks noChangeArrowheads="1"/>
          </p:cNvSpPr>
          <p:nvPr/>
        </p:nvSpPr>
        <p:spPr bwMode="auto">
          <a:xfrm>
            <a:off x="152400" y="1823642"/>
            <a:ext cx="889635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Signal selection: reconstruct transverse Higgs mass, exploit </a:t>
            </a:r>
            <a:r>
              <a:rPr lang="en-US" sz="1400" b="1" i="1" dirty="0" smtClean="0">
                <a:solidFill>
                  <a:srgbClr val="595959"/>
                </a:solidFill>
                <a:latin typeface="Trebuchet MS"/>
                <a:cs typeface="Trebuchet MS"/>
              </a:rPr>
              <a:t>W</a:t>
            </a:r>
            <a:r>
              <a:rPr lang="en-US" sz="1400" b="1" dirty="0" smtClean="0">
                <a:solidFill>
                  <a:srgbClr val="595959"/>
                </a:solidFill>
                <a:latin typeface="Trebuchet MS"/>
                <a:cs typeface="Trebuchet MS"/>
              </a:rPr>
              <a:t> </a:t>
            </a:r>
            <a:r>
              <a:rPr lang="en-US" sz="1400" b="1" dirty="0" err="1" smtClean="0">
                <a:solidFill>
                  <a:srgbClr val="595959"/>
                </a:solidFill>
                <a:latin typeface="Trebuchet MS"/>
                <a:cs typeface="Trebuchet MS"/>
              </a:rPr>
              <a:t>polarisation</a:t>
            </a:r>
            <a:r>
              <a:rPr lang="en-US" sz="1400" b="1" dirty="0" smtClean="0">
                <a:solidFill>
                  <a:srgbClr val="595959"/>
                </a:solidFill>
                <a:latin typeface="Trebuchet MS"/>
                <a:cs typeface="Trebuchet MS"/>
              </a:rPr>
              <a:t> (leptons emitted in same dir.) </a:t>
            </a:r>
          </a:p>
        </p:txBody>
      </p:sp>
      <p:sp>
        <p:nvSpPr>
          <p:cNvPr id="27" name="TextBox 26"/>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pic>
        <p:nvPicPr>
          <p:cNvPr id="33" name="Picture 32" descr="3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5118701" y="2065130"/>
            <a:ext cx="3720499" cy="3776870"/>
          </a:xfrm>
          <a:prstGeom prst="rect">
            <a:avLst/>
          </a:prstGeom>
        </p:spPr>
      </p:pic>
      <p:sp>
        <p:nvSpPr>
          <p:cNvPr id="22" name="Rectangle 21"/>
          <p:cNvSpPr/>
          <p:nvPr/>
        </p:nvSpPr>
        <p:spPr>
          <a:xfrm>
            <a:off x="141817" y="5715000"/>
            <a:ext cx="8011583"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Some excess seen by both experiments: 2.8</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(1.6</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for ATLAS (CMS) at ~125 GeV </a:t>
            </a:r>
            <a:endParaRPr lang="en-US" sz="1600" baseline="30000" dirty="0" smtClean="0">
              <a:solidFill>
                <a:srgbClr val="D00209"/>
              </a:solidFill>
              <a:latin typeface="Trebuchet MS"/>
              <a:ea typeface="Arial" charset="0"/>
              <a:cs typeface="Trebuchet MS"/>
            </a:endParaRPr>
          </a:p>
        </p:txBody>
      </p:sp>
      <p:pic>
        <p:nvPicPr>
          <p:cNvPr id="32" name="Picture 31" descr="fig_006.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320261" y="2232609"/>
            <a:ext cx="4818125" cy="3465826"/>
          </a:xfrm>
          <a:prstGeom prst="rect">
            <a:avLst/>
          </a:prstGeom>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the channels</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Discovery significance</a:t>
            </a:r>
          </a:p>
        </p:txBody>
      </p:sp>
      <p:sp>
        <p:nvSpPr>
          <p:cNvPr id="12" name="Text Box 11"/>
          <p:cNvSpPr txBox="1">
            <a:spLocks noChangeArrowheads="1"/>
          </p:cNvSpPr>
          <p:nvPr/>
        </p:nvSpPr>
        <p:spPr bwMode="auto">
          <a:xfrm>
            <a:off x="152400" y="1823642"/>
            <a:ext cx="87630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All results [</a:t>
            </a:r>
            <a:r>
              <a:rPr lang="en-US" sz="1400" b="1" dirty="0" err="1" smtClean="0">
                <a:solidFill>
                  <a:srgbClr val="595959"/>
                </a:solidFill>
                <a:latin typeface="Symbol" charset="2"/>
                <a:cs typeface="Symbol" charset="2"/>
              </a:rPr>
              <a:t>gg</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ZZ</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WW</a:t>
            </a:r>
            <a:r>
              <a:rPr lang="en-US" sz="1400" b="1" dirty="0" smtClean="0">
                <a:solidFill>
                  <a:srgbClr val="595959"/>
                </a:solidFill>
                <a:latin typeface="Trebuchet MS"/>
                <a:cs typeface="Trebuchet MS"/>
              </a:rPr>
              <a:t>, </a:t>
            </a:r>
            <a:r>
              <a:rPr lang="en-US" sz="1400" b="1" dirty="0" err="1" smtClean="0">
                <a:solidFill>
                  <a:srgbClr val="595959"/>
                </a:solidFill>
                <a:latin typeface="Symbol" charset="2"/>
                <a:cs typeface="Symbol" charset="2"/>
              </a:rPr>
              <a:t>tt</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bb</a:t>
            </a:r>
            <a:r>
              <a:rPr lang="en-US" sz="1400" b="1" dirty="0" smtClean="0">
                <a:solidFill>
                  <a:srgbClr val="595959"/>
                </a:solidFill>
                <a:latin typeface="Trebuchet MS"/>
                <a:cs typeface="Trebuchet MS"/>
              </a:rPr>
              <a:t>] combined. Left: ATLAS right: CMS — low mass region shown only </a:t>
            </a:r>
          </a:p>
        </p:txBody>
      </p:sp>
      <p:sp>
        <p:nvSpPr>
          <p:cNvPr id="31" name="TextBox 30"/>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pic>
        <p:nvPicPr>
          <p:cNvPr id="32" name="Picture 31" descr="4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953000" y="2184197"/>
            <a:ext cx="3765146" cy="3519593"/>
          </a:xfrm>
          <a:prstGeom prst="rect">
            <a:avLst/>
          </a:prstGeom>
        </p:spPr>
      </p:pic>
      <p:pic>
        <p:nvPicPr>
          <p:cNvPr id="33" name="Picture 32" descr="fig_009.pdf"/>
          <p:cNvPicPr>
            <a:picLocks noChangeAspect="1"/>
          </p:cNvPicPr>
          <p:nvPr/>
        </p:nvPicPr>
        <mc:AlternateContent>
          <mc:Choice xmlns:ma="http://schemas.microsoft.com/office/mac/drawingml/2008/main" Requires="ma">
            <p:blipFill>
              <a:blip r:embed="rId4"/>
              <a:srcRect l="2778"/>
              <a:stretch>
                <a:fillRect/>
              </a:stretch>
            </p:blipFill>
          </mc:Choice>
          <mc:Fallback>
            <p:blipFill>
              <a:blip r:embed="rId5"/>
              <a:srcRect l="2778"/>
              <a:stretch>
                <a:fillRect/>
              </a:stretch>
            </p:blipFill>
          </mc:Fallback>
        </mc:AlternateContent>
        <p:spPr>
          <a:xfrm>
            <a:off x="139911" y="2203439"/>
            <a:ext cx="4896893" cy="3651017"/>
          </a:xfrm>
          <a:prstGeom prst="rect">
            <a:avLst/>
          </a:prstGeom>
        </p:spPr>
      </p:pic>
      <p:sp>
        <p:nvSpPr>
          <p:cNvPr id="30" name="TextBox 29"/>
          <p:cNvSpPr txBox="1"/>
          <p:nvPr/>
        </p:nvSpPr>
        <p:spPr>
          <a:xfrm>
            <a:off x="1676400" y="4796135"/>
            <a:ext cx="1555420" cy="461665"/>
          </a:xfrm>
          <a:prstGeom prst="rect">
            <a:avLst/>
          </a:prstGeom>
          <a:noFill/>
        </p:spPr>
        <p:txBody>
          <a:bodyPr wrap="square" rtlCol="0">
            <a:spAutoFit/>
          </a:bodyPr>
          <a:lstStyle/>
          <a:p>
            <a:r>
              <a:rPr lang="en-GB" sz="1200" b="1" dirty="0" smtClean="0">
                <a:solidFill>
                  <a:srgbClr val="D00209"/>
                </a:solidFill>
                <a:latin typeface="Trebuchet MS"/>
                <a:cs typeface="Trebuchet MS"/>
              </a:rPr>
              <a:t>5.9</a:t>
            </a:r>
            <a:r>
              <a:rPr lang="en-GB" sz="1200" b="1" dirty="0" smtClean="0">
                <a:solidFill>
                  <a:srgbClr val="D00209"/>
                </a:solidFill>
                <a:latin typeface="Symbol" charset="2"/>
                <a:cs typeface="Symbol" charset="2"/>
              </a:rPr>
              <a:t>s</a:t>
            </a:r>
            <a:r>
              <a:rPr lang="en-GB" sz="1200" b="1" dirty="0" smtClean="0">
                <a:solidFill>
                  <a:srgbClr val="D00209"/>
                </a:solidFill>
                <a:latin typeface="Trebuchet MS"/>
                <a:cs typeface="Trebuchet MS"/>
              </a:rPr>
              <a:t> (4.9</a:t>
            </a:r>
            <a:r>
              <a:rPr lang="en-GB" sz="1200" b="1" dirty="0" smtClean="0">
                <a:solidFill>
                  <a:srgbClr val="D00209"/>
                </a:solidFill>
                <a:latin typeface="Symbol" charset="2"/>
                <a:cs typeface="Symbol" charset="2"/>
              </a:rPr>
              <a:t>s</a:t>
            </a:r>
            <a:r>
              <a:rPr lang="en-GB" sz="1200" b="1" dirty="0" smtClean="0">
                <a:solidFill>
                  <a:srgbClr val="D00209"/>
                </a:solidFill>
                <a:latin typeface="Trebuchet MS"/>
                <a:cs typeface="Trebuchet MS"/>
              </a:rPr>
              <a:t>)</a:t>
            </a:r>
            <a:r>
              <a:rPr lang="en-GB" sz="1200" b="1" dirty="0" smtClean="0">
                <a:solidFill>
                  <a:srgbClr val="D00209"/>
                </a:solidFill>
                <a:latin typeface="Symbol" charset="2"/>
                <a:cs typeface="Symbol" charset="2"/>
              </a:rPr>
              <a:t> </a:t>
            </a:r>
            <a:r>
              <a:rPr lang="en-GB" sz="1200" b="1" dirty="0" smtClean="0">
                <a:solidFill>
                  <a:srgbClr val="D00209"/>
                </a:solidFill>
                <a:latin typeface="Trebuchet MS"/>
                <a:cs typeface="Trebuchet MS"/>
              </a:rPr>
              <a:t>local </a:t>
            </a:r>
          </a:p>
          <a:p>
            <a:r>
              <a:rPr lang="en-GB" sz="1200" b="1" dirty="0" err="1" smtClean="0">
                <a:solidFill>
                  <a:srgbClr val="D00209"/>
                </a:solidFill>
                <a:latin typeface="Trebuchet MS"/>
                <a:cs typeface="Trebuchet MS"/>
              </a:rPr>
              <a:t>p</a:t>
            </a:r>
            <a:r>
              <a:rPr lang="en-GB" sz="1200" b="1" dirty="0" smtClean="0">
                <a:solidFill>
                  <a:srgbClr val="D00209"/>
                </a:solidFill>
                <a:latin typeface="Trebuchet MS"/>
                <a:cs typeface="Trebuchet MS"/>
              </a:rPr>
              <a:t>-value </a:t>
            </a:r>
            <a:r>
              <a:rPr lang="en-GB" sz="1200" b="1" dirty="0" err="1" smtClean="0">
                <a:solidFill>
                  <a:srgbClr val="D00209"/>
                </a:solidFill>
                <a:latin typeface="Trebuchet MS"/>
                <a:cs typeface="Trebuchet MS"/>
              </a:rPr>
              <a:t>obs</a:t>
            </a:r>
            <a:r>
              <a:rPr lang="en-GB" sz="1200" b="1" dirty="0" smtClean="0">
                <a:solidFill>
                  <a:srgbClr val="D00209"/>
                </a:solidFill>
                <a:latin typeface="Trebuchet MS"/>
                <a:cs typeface="Trebuchet MS"/>
              </a:rPr>
              <a:t> (exp)</a:t>
            </a:r>
          </a:p>
        </p:txBody>
      </p:sp>
      <p:sp>
        <p:nvSpPr>
          <p:cNvPr id="26" name="Rectangle 25"/>
          <p:cNvSpPr/>
          <p:nvPr/>
        </p:nvSpPr>
        <p:spPr>
          <a:xfrm>
            <a:off x="152400" y="5715000"/>
            <a:ext cx="8416291"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ATLAS (CMS) sees 5.9</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(5.0</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excess at mass of 126.5 (125.3) GeV, </a:t>
            </a:r>
            <a:r>
              <a:rPr lang="en-US" sz="1600" dirty="0" err="1" smtClean="0">
                <a:solidFill>
                  <a:srgbClr val="D00209"/>
                </a:solidFill>
                <a:latin typeface="Symbol" charset="2"/>
                <a:cs typeface="Symbol" charset="2"/>
                <a:sym typeface="Wingdings"/>
              </a:rPr>
              <a:t>d(</a:t>
            </a:r>
            <a:r>
              <a:rPr lang="en-US" sz="1600" dirty="0" err="1" smtClean="0">
                <a:solidFill>
                  <a:srgbClr val="D00209"/>
                </a:solidFill>
                <a:latin typeface="Trebuchet MS"/>
                <a:cs typeface="Trebuchet MS"/>
                <a:sym typeface="Wingdings"/>
              </a:rPr>
              <a:t>mass</a:t>
            </a:r>
            <a:r>
              <a:rPr lang="en-US" sz="1600" dirty="0" smtClean="0">
                <a:solidFill>
                  <a:srgbClr val="D00209"/>
                </a:solidFill>
                <a:latin typeface="Trebuchet MS"/>
                <a:cs typeface="Trebuchet MS"/>
                <a:sym typeface="Wingdings"/>
              </a:rPr>
              <a:t>) ~ 0.6 GeV</a:t>
            </a:r>
            <a:endParaRPr lang="en-US" sz="1600" baseline="30000" dirty="0" smtClean="0">
              <a:solidFill>
                <a:srgbClr val="D00209"/>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Combining all the channels</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Discovery significance</a:t>
            </a:r>
          </a:p>
        </p:txBody>
      </p:sp>
      <p:sp>
        <p:nvSpPr>
          <p:cNvPr id="12" name="Text Box 11"/>
          <p:cNvSpPr txBox="1">
            <a:spLocks noChangeArrowheads="1"/>
          </p:cNvSpPr>
          <p:nvPr/>
        </p:nvSpPr>
        <p:spPr bwMode="auto">
          <a:xfrm>
            <a:off x="152400" y="1823642"/>
            <a:ext cx="8763000"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All results [</a:t>
            </a:r>
            <a:r>
              <a:rPr lang="en-US" sz="1400" b="1" dirty="0" err="1" smtClean="0">
                <a:solidFill>
                  <a:srgbClr val="595959"/>
                </a:solidFill>
                <a:latin typeface="Symbol" charset="2"/>
                <a:cs typeface="Symbol" charset="2"/>
              </a:rPr>
              <a:t>gg</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ZZ</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WW</a:t>
            </a:r>
            <a:r>
              <a:rPr lang="en-US" sz="1400" b="1" dirty="0" smtClean="0">
                <a:solidFill>
                  <a:srgbClr val="595959"/>
                </a:solidFill>
                <a:latin typeface="Trebuchet MS"/>
                <a:cs typeface="Trebuchet MS"/>
              </a:rPr>
              <a:t>, </a:t>
            </a:r>
            <a:r>
              <a:rPr lang="en-US" sz="1400" b="1" dirty="0" err="1" smtClean="0">
                <a:solidFill>
                  <a:srgbClr val="595959"/>
                </a:solidFill>
                <a:latin typeface="Symbol" charset="2"/>
                <a:cs typeface="Symbol" charset="2"/>
              </a:rPr>
              <a:t>tt</a:t>
            </a:r>
            <a:r>
              <a:rPr lang="en-US" sz="1400" b="1" dirty="0" smtClean="0">
                <a:solidFill>
                  <a:srgbClr val="595959"/>
                </a:solidFill>
                <a:latin typeface="Trebuchet MS"/>
                <a:cs typeface="Trebuchet MS"/>
              </a:rPr>
              <a:t>, </a:t>
            </a:r>
            <a:r>
              <a:rPr lang="en-US" sz="1400" b="1" i="1" dirty="0" smtClean="0">
                <a:solidFill>
                  <a:srgbClr val="595959"/>
                </a:solidFill>
                <a:latin typeface="Trebuchet MS"/>
                <a:cs typeface="Trebuchet MS"/>
              </a:rPr>
              <a:t>bb</a:t>
            </a:r>
            <a:r>
              <a:rPr lang="en-US" sz="1400" b="1" dirty="0" smtClean="0">
                <a:solidFill>
                  <a:srgbClr val="595959"/>
                </a:solidFill>
                <a:latin typeface="Trebuchet MS"/>
                <a:cs typeface="Trebuchet MS"/>
              </a:rPr>
              <a:t>] combined. Left: ATLAS right: CMS — low mass region shown only </a:t>
            </a:r>
          </a:p>
        </p:txBody>
      </p:sp>
      <p:sp>
        <p:nvSpPr>
          <p:cNvPr id="31" name="TextBox 30"/>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pic>
        <p:nvPicPr>
          <p:cNvPr id="32" name="Picture 31" descr="4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953000" y="2184197"/>
            <a:ext cx="3765146" cy="3519593"/>
          </a:xfrm>
          <a:prstGeom prst="rect">
            <a:avLst/>
          </a:prstGeom>
        </p:spPr>
      </p:pic>
      <p:pic>
        <p:nvPicPr>
          <p:cNvPr id="33" name="Picture 32" descr="fig_009.pdf"/>
          <p:cNvPicPr>
            <a:picLocks noChangeAspect="1"/>
          </p:cNvPicPr>
          <p:nvPr/>
        </p:nvPicPr>
        <mc:AlternateContent>
          <mc:Choice xmlns:ma="http://schemas.microsoft.com/office/mac/drawingml/2008/main" Requires="ma">
            <p:blipFill>
              <a:blip r:embed="rId4"/>
              <a:srcRect l="2778"/>
              <a:stretch>
                <a:fillRect/>
              </a:stretch>
            </p:blipFill>
          </mc:Choice>
          <mc:Fallback>
            <p:blipFill>
              <a:blip r:embed="rId5"/>
              <a:srcRect l="2778"/>
              <a:stretch>
                <a:fillRect/>
              </a:stretch>
            </p:blipFill>
          </mc:Fallback>
        </mc:AlternateContent>
        <p:spPr>
          <a:xfrm>
            <a:off x="139911" y="2203439"/>
            <a:ext cx="4896893" cy="3651017"/>
          </a:xfrm>
          <a:prstGeom prst="rect">
            <a:avLst/>
          </a:prstGeom>
        </p:spPr>
      </p:pic>
      <p:sp>
        <p:nvSpPr>
          <p:cNvPr id="30" name="TextBox 29"/>
          <p:cNvSpPr txBox="1"/>
          <p:nvPr/>
        </p:nvSpPr>
        <p:spPr>
          <a:xfrm>
            <a:off x="1676400" y="4796135"/>
            <a:ext cx="1555420" cy="461665"/>
          </a:xfrm>
          <a:prstGeom prst="rect">
            <a:avLst/>
          </a:prstGeom>
          <a:noFill/>
        </p:spPr>
        <p:txBody>
          <a:bodyPr wrap="square" rtlCol="0">
            <a:spAutoFit/>
          </a:bodyPr>
          <a:lstStyle/>
          <a:p>
            <a:r>
              <a:rPr lang="en-GB" sz="1200" b="1" dirty="0" smtClean="0">
                <a:solidFill>
                  <a:srgbClr val="D00209"/>
                </a:solidFill>
                <a:latin typeface="Trebuchet MS"/>
                <a:cs typeface="Trebuchet MS"/>
              </a:rPr>
              <a:t>5.9</a:t>
            </a:r>
            <a:r>
              <a:rPr lang="en-GB" sz="1200" b="1" dirty="0" smtClean="0">
                <a:solidFill>
                  <a:srgbClr val="D00209"/>
                </a:solidFill>
                <a:latin typeface="Symbol" charset="2"/>
                <a:cs typeface="Symbol" charset="2"/>
              </a:rPr>
              <a:t>s</a:t>
            </a:r>
            <a:r>
              <a:rPr lang="en-GB" sz="1200" b="1" dirty="0" smtClean="0">
                <a:solidFill>
                  <a:srgbClr val="D00209"/>
                </a:solidFill>
                <a:latin typeface="Trebuchet MS"/>
                <a:cs typeface="Trebuchet MS"/>
              </a:rPr>
              <a:t> (4.9</a:t>
            </a:r>
            <a:r>
              <a:rPr lang="en-GB" sz="1200" b="1" dirty="0" smtClean="0">
                <a:solidFill>
                  <a:srgbClr val="D00209"/>
                </a:solidFill>
                <a:latin typeface="Symbol" charset="2"/>
                <a:cs typeface="Symbol" charset="2"/>
              </a:rPr>
              <a:t>s</a:t>
            </a:r>
            <a:r>
              <a:rPr lang="en-GB" sz="1200" b="1" dirty="0" smtClean="0">
                <a:solidFill>
                  <a:srgbClr val="D00209"/>
                </a:solidFill>
                <a:latin typeface="Trebuchet MS"/>
                <a:cs typeface="Trebuchet MS"/>
              </a:rPr>
              <a:t>)</a:t>
            </a:r>
            <a:r>
              <a:rPr lang="en-GB" sz="1200" b="1" dirty="0" smtClean="0">
                <a:solidFill>
                  <a:srgbClr val="D00209"/>
                </a:solidFill>
                <a:latin typeface="Symbol" charset="2"/>
                <a:cs typeface="Symbol" charset="2"/>
              </a:rPr>
              <a:t> </a:t>
            </a:r>
            <a:r>
              <a:rPr lang="en-GB" sz="1200" b="1" dirty="0" smtClean="0">
                <a:solidFill>
                  <a:srgbClr val="D00209"/>
                </a:solidFill>
                <a:latin typeface="Trebuchet MS"/>
                <a:cs typeface="Trebuchet MS"/>
              </a:rPr>
              <a:t>local </a:t>
            </a:r>
          </a:p>
          <a:p>
            <a:r>
              <a:rPr lang="en-GB" sz="1200" b="1" dirty="0" err="1" smtClean="0">
                <a:solidFill>
                  <a:srgbClr val="D00209"/>
                </a:solidFill>
                <a:latin typeface="Trebuchet MS"/>
                <a:cs typeface="Trebuchet MS"/>
              </a:rPr>
              <a:t>p</a:t>
            </a:r>
            <a:r>
              <a:rPr lang="en-GB" sz="1200" b="1" dirty="0" smtClean="0">
                <a:solidFill>
                  <a:srgbClr val="D00209"/>
                </a:solidFill>
                <a:latin typeface="Trebuchet MS"/>
                <a:cs typeface="Trebuchet MS"/>
              </a:rPr>
              <a:t>-value </a:t>
            </a:r>
            <a:r>
              <a:rPr lang="en-GB" sz="1200" b="1" dirty="0" err="1" smtClean="0">
                <a:solidFill>
                  <a:srgbClr val="D00209"/>
                </a:solidFill>
                <a:latin typeface="Trebuchet MS"/>
                <a:cs typeface="Trebuchet MS"/>
              </a:rPr>
              <a:t>obs</a:t>
            </a:r>
            <a:r>
              <a:rPr lang="en-GB" sz="1200" b="1" dirty="0" smtClean="0">
                <a:solidFill>
                  <a:srgbClr val="D00209"/>
                </a:solidFill>
                <a:latin typeface="Trebuchet MS"/>
                <a:cs typeface="Trebuchet MS"/>
              </a:rPr>
              <a:t> (exp)</a:t>
            </a:r>
          </a:p>
        </p:txBody>
      </p:sp>
      <p:sp>
        <p:nvSpPr>
          <p:cNvPr id="26" name="Rectangle 25"/>
          <p:cNvSpPr/>
          <p:nvPr/>
        </p:nvSpPr>
        <p:spPr>
          <a:xfrm>
            <a:off x="152400" y="5715000"/>
            <a:ext cx="8416291"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ATLAS (CMS) sees 5.9</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(5.0</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excess at mass of 126.5 (125.3) GeV, </a:t>
            </a:r>
            <a:r>
              <a:rPr lang="en-US" sz="1600" dirty="0" err="1" smtClean="0">
                <a:solidFill>
                  <a:srgbClr val="D00209"/>
                </a:solidFill>
                <a:latin typeface="Symbol" charset="2"/>
                <a:cs typeface="Symbol" charset="2"/>
                <a:sym typeface="Wingdings"/>
              </a:rPr>
              <a:t>d(</a:t>
            </a:r>
            <a:r>
              <a:rPr lang="en-US" sz="1600" dirty="0" err="1" smtClean="0">
                <a:solidFill>
                  <a:srgbClr val="D00209"/>
                </a:solidFill>
                <a:latin typeface="Trebuchet MS"/>
                <a:cs typeface="Trebuchet MS"/>
                <a:sym typeface="Wingdings"/>
              </a:rPr>
              <a:t>mass</a:t>
            </a:r>
            <a:r>
              <a:rPr lang="en-US" sz="1600" dirty="0" smtClean="0">
                <a:solidFill>
                  <a:srgbClr val="D00209"/>
                </a:solidFill>
                <a:latin typeface="Trebuchet MS"/>
                <a:cs typeface="Trebuchet MS"/>
                <a:sym typeface="Wingdings"/>
              </a:rPr>
              <a:t>) ~ 0.6 GeV</a:t>
            </a:r>
            <a:endParaRPr lang="en-US" sz="1600" baseline="30000" dirty="0" smtClean="0">
              <a:solidFill>
                <a:srgbClr val="D00209"/>
              </a:solidFill>
              <a:latin typeface="Trebuchet MS"/>
              <a:ea typeface="Arial" charset="0"/>
              <a:cs typeface="Trebuchet MS"/>
            </a:endParaRPr>
          </a:p>
        </p:txBody>
      </p:sp>
      <p:sp>
        <p:nvSpPr>
          <p:cNvPr id="13" name="Rectangle 12"/>
          <p:cNvSpPr/>
          <p:nvPr/>
        </p:nvSpPr>
        <p:spPr>
          <a:xfrm>
            <a:off x="0" y="1676400"/>
            <a:ext cx="9144000" cy="4495800"/>
          </a:xfrm>
          <a:prstGeom prst="rect">
            <a:avLst/>
          </a:prstGeom>
          <a:solidFill>
            <a:schemeClr val="tx1">
              <a:lumMod val="75000"/>
              <a:lumOff val="25000"/>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2" name="Rectangle 21"/>
          <p:cNvSpPr/>
          <p:nvPr/>
        </p:nvSpPr>
        <p:spPr>
          <a:xfrm>
            <a:off x="0" y="2663824"/>
            <a:ext cx="9144000" cy="2289176"/>
          </a:xfrm>
          <a:prstGeom prst="rect">
            <a:avLst/>
          </a:prstGeom>
          <a:solidFill>
            <a:srgbClr val="404040">
              <a:alpha val="92000"/>
            </a:srgbClr>
          </a:solidFill>
          <a:ln>
            <a:noFill/>
          </a:ln>
          <a:effectLst>
            <a:outerShdw blurRad="50800" dist="38100" dir="2700000">
              <a:schemeClr val="tx1">
                <a:lumMod val="75000"/>
                <a:lumOff val="25000"/>
                <a:alpha val="43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2" name="Group 13"/>
          <p:cNvGrpSpPr/>
          <p:nvPr/>
        </p:nvGrpSpPr>
        <p:grpSpPr>
          <a:xfrm>
            <a:off x="1294606" y="2662236"/>
            <a:ext cx="6658294" cy="2290764"/>
            <a:chOff x="1294606" y="2286000"/>
            <a:chExt cx="6658294" cy="2290764"/>
          </a:xfrm>
        </p:grpSpPr>
        <p:sp>
          <p:nvSpPr>
            <p:cNvPr id="15" name="TextBox 14"/>
            <p:cNvSpPr txBox="1"/>
            <p:nvPr/>
          </p:nvSpPr>
          <p:spPr>
            <a:xfrm>
              <a:off x="1509515" y="2439988"/>
              <a:ext cx="6186685" cy="1938992"/>
            </a:xfrm>
            <a:prstGeom prst="rect">
              <a:avLst/>
            </a:prstGeom>
            <a:noFill/>
          </p:spPr>
          <p:txBody>
            <a:bodyPr wrap="none" rtlCol="0">
              <a:spAutoFit/>
            </a:bodyPr>
            <a:lstStyle/>
            <a:p>
              <a:r>
                <a:rPr lang="en-GB" sz="2800" i="1" dirty="0" smtClean="0">
                  <a:solidFill>
                    <a:schemeClr val="bg1"/>
                  </a:solidFill>
                  <a:latin typeface="Trebuchet MS"/>
                  <a:cs typeface="Trebuchet MS"/>
                </a:rPr>
                <a:t>ATLAS:	</a:t>
              </a:r>
              <a:r>
                <a:rPr lang="en-GB" sz="2800" i="1" dirty="0" err="1" smtClean="0">
                  <a:solidFill>
                    <a:schemeClr val="bg1"/>
                  </a:solidFill>
                  <a:latin typeface="Trebuchet MS"/>
                  <a:cs typeface="Trebuchet MS"/>
                </a:rPr>
                <a:t>m</a:t>
              </a:r>
              <a:r>
                <a:rPr lang="en-GB" sz="2800" i="1" baseline="-25000" dirty="0" err="1" smtClean="0">
                  <a:solidFill>
                    <a:schemeClr val="bg1"/>
                  </a:solidFill>
                  <a:latin typeface="Trebuchet MS"/>
                  <a:cs typeface="Trebuchet MS"/>
                </a:rPr>
                <a:t>H</a:t>
              </a:r>
              <a:r>
                <a:rPr lang="en-GB" sz="2800" dirty="0" smtClean="0">
                  <a:solidFill>
                    <a:schemeClr val="bg1"/>
                  </a:solidFill>
                  <a:latin typeface="Trebuchet MS"/>
                  <a:cs typeface="Trebuchet MS"/>
                </a:rPr>
                <a:t> = (126.0 ± 0.4 ± 0.4) GeV</a:t>
              </a:r>
            </a:p>
            <a:p>
              <a:endParaRPr lang="en-GB" sz="1200" i="1" dirty="0" smtClean="0">
                <a:solidFill>
                  <a:schemeClr val="bg1"/>
                </a:solidFill>
                <a:latin typeface="Trebuchet MS"/>
                <a:cs typeface="Trebuchet MS"/>
              </a:endParaRPr>
            </a:p>
            <a:p>
              <a:r>
                <a:rPr lang="en-GB" sz="2800" i="1" dirty="0" smtClean="0">
                  <a:solidFill>
                    <a:schemeClr val="bg1"/>
                  </a:solidFill>
                  <a:latin typeface="Trebuchet MS"/>
                  <a:cs typeface="Trebuchet MS"/>
                </a:rPr>
                <a:t>CMS:		</a:t>
              </a:r>
              <a:r>
                <a:rPr lang="en-GB" sz="2800" i="1" dirty="0" err="1" smtClean="0">
                  <a:solidFill>
                    <a:schemeClr val="bg1"/>
                  </a:solidFill>
                  <a:latin typeface="Trebuchet MS"/>
                  <a:cs typeface="Trebuchet MS"/>
                </a:rPr>
                <a:t>m</a:t>
              </a:r>
              <a:r>
                <a:rPr lang="en-GB" sz="2800" i="1" baseline="-25000" dirty="0" err="1" smtClean="0">
                  <a:solidFill>
                    <a:schemeClr val="bg1"/>
                  </a:solidFill>
                  <a:latin typeface="Trebuchet MS"/>
                  <a:cs typeface="Trebuchet MS"/>
                </a:rPr>
                <a:t>H</a:t>
              </a:r>
              <a:r>
                <a:rPr lang="en-GB" sz="2800" dirty="0" smtClean="0">
                  <a:solidFill>
                    <a:schemeClr val="bg1"/>
                  </a:solidFill>
                  <a:latin typeface="Trebuchet MS"/>
                  <a:cs typeface="Trebuchet MS"/>
                </a:rPr>
                <a:t> = (125.3 ± 0.4 ± 0.5) GeV</a:t>
              </a:r>
            </a:p>
            <a:p>
              <a:endParaRPr lang="en-GB" dirty="0" smtClean="0">
                <a:solidFill>
                  <a:schemeClr val="bg1"/>
                </a:solidFill>
                <a:latin typeface="Trebuchet MS"/>
                <a:cs typeface="Trebuchet MS"/>
              </a:endParaRPr>
            </a:p>
            <a:p>
              <a:r>
                <a:rPr lang="en-GB" sz="2800" dirty="0" smtClean="0">
                  <a:solidFill>
                    <a:schemeClr val="bg1">
                      <a:lumMod val="75000"/>
                    </a:schemeClr>
                  </a:solidFill>
                  <a:latin typeface="Trebuchet MS"/>
                  <a:cs typeface="Trebuchet MS"/>
                </a:rPr>
                <a:t>			</a:t>
              </a:r>
              <a:r>
                <a:rPr lang="en-GB" sz="2800" i="1" dirty="0" err="1" smtClean="0">
                  <a:solidFill>
                    <a:schemeClr val="bg1">
                      <a:lumMod val="75000"/>
                    </a:schemeClr>
                  </a:solidFill>
                  <a:latin typeface="Trebuchet MS"/>
                  <a:cs typeface="Trebuchet MS"/>
                </a:rPr>
                <a:t>m</a:t>
              </a:r>
              <a:r>
                <a:rPr lang="en-GB" sz="2800" i="1" baseline="-25000" dirty="0" err="1" smtClean="0">
                  <a:solidFill>
                    <a:schemeClr val="bg1">
                      <a:lumMod val="75000"/>
                    </a:schemeClr>
                  </a:solidFill>
                  <a:latin typeface="Trebuchet MS"/>
                  <a:cs typeface="Trebuchet MS"/>
                </a:rPr>
                <a:t>H</a:t>
              </a:r>
              <a:r>
                <a:rPr lang="en-GB" sz="2800" dirty="0" smtClean="0">
                  <a:solidFill>
                    <a:schemeClr val="bg1">
                      <a:lumMod val="75000"/>
                    </a:schemeClr>
                  </a:solidFill>
                  <a:latin typeface="Trebuchet MS"/>
                  <a:cs typeface="Trebuchet MS"/>
                </a:rPr>
                <a:t> ~ (125.7 ± 0.4) GeV</a:t>
              </a:r>
            </a:p>
          </p:txBody>
        </p:sp>
        <p:cxnSp>
          <p:nvCxnSpPr>
            <p:cNvPr id="16" name="Straight Connector 15"/>
            <p:cNvCxnSpPr/>
            <p:nvPr/>
          </p:nvCxnSpPr>
          <p:spPr>
            <a:xfrm>
              <a:off x="1509515" y="3736976"/>
              <a:ext cx="6186685" cy="1588"/>
            </a:xfrm>
            <a:prstGeom prst="line">
              <a:avLst/>
            </a:prstGeom>
            <a:ln w="635" cap="flat" cmpd="sng" algn="ctr">
              <a:solidFill>
                <a:schemeClr val="bg1">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295400" y="2286000"/>
              <a:ext cx="6613022" cy="3176"/>
            </a:xfrm>
            <a:prstGeom prst="line">
              <a:avLst/>
            </a:prstGeom>
            <a:ln w="635" cap="flat" cmpd="sng" algn="ctr">
              <a:solidFill>
                <a:schemeClr val="bg1">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296194" y="4573588"/>
              <a:ext cx="6611434" cy="3176"/>
            </a:xfrm>
            <a:prstGeom prst="line">
              <a:avLst/>
            </a:prstGeom>
            <a:ln w="635" cap="flat" cmpd="sng" algn="ctr">
              <a:solidFill>
                <a:schemeClr val="bg1">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flipH="1" flipV="1">
              <a:off x="6765422" y="3430588"/>
              <a:ext cx="2286000" cy="1588"/>
            </a:xfrm>
            <a:prstGeom prst="line">
              <a:avLst/>
            </a:prstGeom>
            <a:ln w="635" cap="flat" cmpd="sng" algn="ctr">
              <a:solidFill>
                <a:schemeClr val="bg1">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flipH="1" flipV="1">
              <a:off x="151606" y="3429794"/>
              <a:ext cx="2287588" cy="1588"/>
            </a:xfrm>
            <a:prstGeom prst="line">
              <a:avLst/>
            </a:prstGeom>
            <a:ln w="635" cap="flat" cmpd="sng" algn="ctr">
              <a:solidFill>
                <a:schemeClr val="bg1">
                  <a:lumMod val="75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7021515" y="4340533"/>
              <a:ext cx="931385" cy="215444"/>
            </a:xfrm>
            <a:prstGeom prst="rect">
              <a:avLst/>
            </a:prstGeom>
            <a:noFill/>
          </p:spPr>
          <p:txBody>
            <a:bodyPr wrap="none" rtlCol="0">
              <a:spAutoFit/>
            </a:bodyPr>
            <a:lstStyle/>
            <a:p>
              <a:pPr algn="r"/>
              <a:r>
                <a:rPr lang="en-GB" sz="800" i="1" dirty="0" smtClean="0">
                  <a:solidFill>
                    <a:srgbClr val="BFBFBF"/>
                  </a:solidFill>
                  <a:latin typeface="Trebuchet MS"/>
                  <a:cs typeface="Trebuchet MS"/>
                </a:rPr>
                <a:t>Private average</a:t>
              </a:r>
            </a:p>
          </p:txBody>
        </p:sp>
      </p:gr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920"/>
            <a:ext cx="4495800" cy="6581825"/>
          </a:xfrm>
          <a:prstGeom prst="rect">
            <a:avLst/>
          </a:prstGeom>
        </p:spPr>
      </p:pic>
      <p:pic>
        <p:nvPicPr>
          <p:cNvPr id="3" name="Picture 2"/>
          <p:cNvPicPr>
            <a:picLocks noChangeAspect="1"/>
          </p:cNvPicPr>
          <p:nvPr/>
        </p:nvPicPr>
        <p:blipFill>
          <a:blip r:embed="rId3"/>
          <a:srcRect b="11394"/>
          <a:stretch>
            <a:fillRect/>
          </a:stretch>
        </p:blipFill>
        <p:spPr>
          <a:xfrm>
            <a:off x="4495800" y="-7920"/>
            <a:ext cx="4648200" cy="5034911"/>
          </a:xfrm>
          <a:prstGeom prst="rect">
            <a:avLst/>
          </a:prstGeom>
        </p:spPr>
      </p:pic>
      <p:pic>
        <p:nvPicPr>
          <p:cNvPr id="4" name="Picture 3"/>
          <p:cNvPicPr>
            <a:picLocks noChangeAspect="1"/>
          </p:cNvPicPr>
          <p:nvPr/>
        </p:nvPicPr>
        <p:blipFill>
          <a:blip r:embed="rId3">
            <a:grayscl/>
          </a:blip>
          <a:srcRect t="88606" r="68140"/>
          <a:stretch>
            <a:fillRect/>
          </a:stretch>
        </p:blipFill>
        <p:spPr>
          <a:xfrm>
            <a:off x="7663070" y="2438400"/>
            <a:ext cx="1480930" cy="647471"/>
          </a:xfrm>
          <a:prstGeom prst="rect">
            <a:avLst/>
          </a:prstGeom>
        </p:spPr>
      </p:pic>
      <p:sp>
        <p:nvSpPr>
          <p:cNvPr id="5" name="TextBox 4"/>
          <p:cNvSpPr txBox="1"/>
          <p:nvPr/>
        </p:nvSpPr>
        <p:spPr>
          <a:xfrm>
            <a:off x="5029200" y="5105400"/>
            <a:ext cx="3579281" cy="1446550"/>
          </a:xfrm>
          <a:prstGeom prst="rect">
            <a:avLst/>
          </a:prstGeom>
          <a:noFill/>
        </p:spPr>
        <p:txBody>
          <a:bodyPr wrap="square" rtlCol="0">
            <a:spAutoFit/>
          </a:bodyPr>
          <a:lstStyle/>
          <a:p>
            <a:pPr algn="ctr"/>
            <a:r>
              <a:rPr lang="en-US" sz="3600" dirty="0" smtClean="0">
                <a:solidFill>
                  <a:schemeClr val="bg1">
                    <a:lumMod val="95000"/>
                  </a:schemeClr>
                </a:solidFill>
                <a:latin typeface="Trebuchet MS"/>
                <a:cs typeface="Trebuchet MS"/>
              </a:rPr>
              <a:t>PRESS COVERAGE</a:t>
            </a:r>
          </a:p>
          <a:p>
            <a:pPr algn="ctr"/>
            <a:r>
              <a:rPr lang="en-US" sz="1400" dirty="0" smtClean="0">
                <a:solidFill>
                  <a:schemeClr val="bg1">
                    <a:lumMod val="95000"/>
                  </a:schemeClr>
                </a:solidFill>
                <a:latin typeface="Trebuchet MS"/>
                <a:cs typeface="Trebuchet MS"/>
              </a:rPr>
              <a:t>after July 4</a:t>
            </a:r>
            <a:r>
              <a:rPr lang="en-US" sz="1400" baseline="30000" dirty="0" smtClean="0">
                <a:solidFill>
                  <a:schemeClr val="bg1">
                    <a:lumMod val="95000"/>
                  </a:schemeClr>
                </a:solidFill>
                <a:latin typeface="Trebuchet MS"/>
                <a:cs typeface="Trebuchet MS"/>
              </a:rPr>
              <a:t>th</a:t>
            </a:r>
            <a:r>
              <a:rPr lang="en-US" sz="1400" dirty="0" smtClean="0">
                <a:solidFill>
                  <a:schemeClr val="bg1">
                    <a:lumMod val="95000"/>
                  </a:schemeClr>
                </a:solidFill>
                <a:latin typeface="Trebuchet MS"/>
                <a:cs typeface="Trebuchet MS"/>
              </a:rPr>
              <a:t> seminars at CERN </a:t>
            </a:r>
            <a:endParaRPr lang="en-US" sz="1100" dirty="0" smtClean="0">
              <a:solidFill>
                <a:schemeClr val="bg1">
                  <a:lumMod val="95000"/>
                </a:schemeClr>
              </a:solidFill>
              <a:latin typeface="Trebuchet MS"/>
              <a:cs typeface="Trebuchet MS"/>
            </a:endParaRPr>
          </a:p>
        </p:txBody>
      </p:sp>
      <p:sp>
        <p:nvSpPr>
          <p:cNvPr id="8" name="TextBox 7"/>
          <p:cNvSpPr txBox="1"/>
          <p:nvPr/>
        </p:nvSpPr>
        <p:spPr>
          <a:xfrm rot="16200000">
            <a:off x="8294604" y="5753269"/>
            <a:ext cx="1444877" cy="215444"/>
          </a:xfrm>
          <a:prstGeom prst="rect">
            <a:avLst/>
          </a:prstGeom>
          <a:noFill/>
        </p:spPr>
        <p:txBody>
          <a:bodyPr wrap="none" rtlCol="0">
            <a:spAutoFit/>
          </a:bodyPr>
          <a:lstStyle/>
          <a:p>
            <a:r>
              <a:rPr lang="en-GB" sz="800" dirty="0" smtClean="0">
                <a:solidFill>
                  <a:schemeClr val="bg1">
                    <a:lumMod val="75000"/>
                  </a:schemeClr>
                </a:solidFill>
                <a:latin typeface="Trebuchet MS"/>
                <a:cs typeface="Trebuchet MS"/>
              </a:rPr>
              <a:t>CERN black board, Jul 2012</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11" name="Group 10"/>
          <p:cNvGrpSpPr/>
          <p:nvPr/>
        </p:nvGrpSpPr>
        <p:grpSpPr>
          <a:xfrm>
            <a:off x="4419600" y="3506360"/>
            <a:ext cx="4724400" cy="2515557"/>
            <a:chOff x="4419600" y="3657600"/>
            <a:chExt cx="4724400" cy="2515557"/>
          </a:xfrm>
        </p:grpSpPr>
        <p:sp>
          <p:nvSpPr>
            <p:cNvPr id="6" name="Rectangle 5"/>
            <p:cNvSpPr/>
            <p:nvPr/>
          </p:nvSpPr>
          <p:spPr>
            <a:xfrm>
              <a:off x="4419600" y="3657600"/>
              <a:ext cx="4724400" cy="2515557"/>
            </a:xfrm>
            <a:prstGeom prst="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8" name="Rectangle 7"/>
            <p:cNvSpPr/>
            <p:nvPr/>
          </p:nvSpPr>
          <p:spPr>
            <a:xfrm>
              <a:off x="4620927" y="3787676"/>
              <a:ext cx="4470153" cy="2231380"/>
            </a:xfrm>
            <a:prstGeom prst="rect">
              <a:avLst/>
            </a:prstGeom>
          </p:spPr>
          <p:txBody>
            <a:bodyPr wrap="square">
              <a:spAutoFit/>
            </a:bodyPr>
            <a:lstStyle/>
            <a:p>
              <a:pPr>
                <a:spcBef>
                  <a:spcPts val="1200"/>
                </a:spcBef>
              </a:pPr>
              <a:r>
                <a:rPr lang="en-US" sz="1800" b="1" dirty="0" smtClean="0">
                  <a:latin typeface="Trebuchet MS"/>
                  <a:cs typeface="Trebuchet MS"/>
                </a:rPr>
                <a:t>The SM is </a:t>
              </a:r>
              <a:r>
                <a:rPr lang="en-US" sz="1800" b="1" i="1" dirty="0" smtClean="0">
                  <a:latin typeface="Trebuchet MS"/>
                  <a:cs typeface="Trebuchet MS"/>
                </a:rPr>
                <a:t>the </a:t>
              </a:r>
              <a:r>
                <a:rPr lang="en-US" sz="1800" b="1" dirty="0" smtClean="0">
                  <a:latin typeface="Trebuchet MS"/>
                  <a:cs typeface="Trebuchet MS"/>
                </a:rPr>
                <a:t>legacy of 20</a:t>
              </a:r>
              <a:r>
                <a:rPr lang="en-US" sz="1800" b="1" baseline="30000" dirty="0" smtClean="0">
                  <a:latin typeface="Trebuchet MS"/>
                  <a:cs typeface="Trebuchet MS"/>
                </a:rPr>
                <a:t>th</a:t>
              </a:r>
              <a:r>
                <a:rPr lang="en-US" sz="1800" b="1" dirty="0" smtClean="0">
                  <a:latin typeface="Trebuchet MS"/>
                  <a:cs typeface="Trebuchet MS"/>
                </a:rPr>
                <a:t> century particle physics</a:t>
              </a:r>
            </a:p>
            <a:p>
              <a:pPr marL="266700" indent="-266700">
                <a:spcBef>
                  <a:spcPts val="1200"/>
                </a:spcBef>
                <a:buFont typeface="Lucida Grande"/>
                <a:buChar char="-"/>
              </a:pPr>
              <a:r>
                <a:rPr lang="en-US" sz="1400" b="1" i="1" dirty="0" smtClean="0">
                  <a:latin typeface="Trebuchet MS"/>
                  <a:cs typeface="Trebuchet MS"/>
                </a:rPr>
                <a:t>It unifies quantum mechanics, special relativity and field theory</a:t>
              </a:r>
            </a:p>
            <a:p>
              <a:pPr marL="266700" indent="-266700">
                <a:spcBef>
                  <a:spcPts val="600"/>
                </a:spcBef>
                <a:buFont typeface="Lucida Grande"/>
                <a:buChar char="-"/>
              </a:pPr>
              <a:r>
                <a:rPr lang="en-US" sz="1400" b="1" i="1" dirty="0" smtClean="0">
                  <a:latin typeface="Trebuchet MS"/>
                  <a:cs typeface="Trebuchet MS"/>
                </a:rPr>
                <a:t>It describes ~ all laboratory data</a:t>
              </a:r>
            </a:p>
            <a:p>
              <a:pPr>
                <a:spcBef>
                  <a:spcPts val="1200"/>
                </a:spcBef>
              </a:pPr>
              <a:r>
                <a:rPr lang="en-US" sz="1800" b="1" dirty="0" smtClean="0">
                  <a:latin typeface="Trebuchet MS"/>
                  <a:cs typeface="Trebuchet MS"/>
                </a:rPr>
                <a:t>Is the SM the theory of everything?      Or rather of </a:t>
              </a:r>
              <a:r>
                <a:rPr lang="en-US" sz="1800" b="1" i="1" dirty="0" smtClean="0">
                  <a:latin typeface="Trebuchet MS"/>
                  <a:cs typeface="Trebuchet MS"/>
                </a:rPr>
                <a:t>almost </a:t>
              </a:r>
              <a:r>
                <a:rPr lang="en-US" sz="1800" b="1" dirty="0" smtClean="0">
                  <a:latin typeface="Trebuchet MS"/>
                  <a:cs typeface="Trebuchet MS"/>
                </a:rPr>
                <a:t>everything? Or …</a:t>
              </a:r>
            </a:p>
          </p:txBody>
        </p:sp>
      </p:grpSp>
      <p:sp>
        <p:nvSpPr>
          <p:cNvPr id="9" name="Rectangle 8"/>
          <p:cNvSpPr/>
          <p:nvPr/>
        </p:nvSpPr>
        <p:spPr>
          <a:xfrm>
            <a:off x="1066800" y="838200"/>
            <a:ext cx="3352800" cy="1569660"/>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Everyday life, and particle physics, are described by the Standard Model (SM)</a:t>
            </a:r>
            <a:endParaRPr lang="en-GB" b="1" i="1" kern="0" dirty="0">
              <a:solidFill>
                <a:schemeClr val="bg1"/>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Tevatron publishing final Higgs search results</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Evidence for excess in </a:t>
            </a:r>
            <a:r>
              <a:rPr lang="en-US" sz="2000" i="1" dirty="0" smtClean="0">
                <a:solidFill>
                  <a:prstClr val="black"/>
                </a:solidFill>
                <a:latin typeface="Trebuchet MS"/>
                <a:cs typeface="Trebuchet MS"/>
              </a:rPr>
              <a:t>H</a:t>
            </a:r>
            <a:r>
              <a:rPr lang="en-US" sz="2000" dirty="0" smtClean="0">
                <a:solidFill>
                  <a:prstClr val="black"/>
                </a:solidFill>
                <a:latin typeface="Trebuchet MS"/>
                <a:cs typeface="Trebuchet MS"/>
              </a:rPr>
              <a:t> </a:t>
            </a:r>
            <a:r>
              <a:rPr lang="en-US" sz="2000" dirty="0" smtClean="0">
                <a:solidFill>
                  <a:prstClr val="black"/>
                </a:solidFill>
                <a:latin typeface="Symbol" charset="2"/>
                <a:cs typeface="Symbol" charset="2"/>
              </a:rPr>
              <a:t>®</a:t>
            </a:r>
            <a:r>
              <a:rPr lang="en-US" sz="2000" dirty="0" smtClean="0">
                <a:solidFill>
                  <a:prstClr val="black"/>
                </a:solidFill>
                <a:latin typeface="Trebuchet MS"/>
                <a:cs typeface="Trebuchet MS"/>
              </a:rPr>
              <a:t> </a:t>
            </a:r>
            <a:r>
              <a:rPr lang="en-US" sz="2000" i="1" dirty="0" smtClean="0">
                <a:solidFill>
                  <a:prstClr val="black"/>
                </a:solidFill>
                <a:latin typeface="Trebuchet MS"/>
                <a:cs typeface="Trebuchet MS"/>
              </a:rPr>
              <a:t>bb</a:t>
            </a:r>
            <a:r>
              <a:rPr lang="en-US" sz="2000" dirty="0" smtClean="0">
                <a:solidFill>
                  <a:prstClr val="black"/>
                </a:solidFill>
                <a:latin typeface="Trebuchet MS"/>
                <a:cs typeface="Trebuchet MS"/>
              </a:rPr>
              <a:t> produced in association with </a:t>
            </a:r>
            <a:r>
              <a:rPr lang="en-US" sz="2000" i="1" dirty="0" smtClean="0">
                <a:solidFill>
                  <a:prstClr val="black"/>
                </a:solidFill>
                <a:latin typeface="Trebuchet MS"/>
                <a:cs typeface="Trebuchet MS"/>
              </a:rPr>
              <a:t>Z</a:t>
            </a:r>
            <a:r>
              <a:rPr lang="en-US" sz="2000" dirty="0" smtClean="0">
                <a:solidFill>
                  <a:prstClr val="black"/>
                </a:solidFill>
                <a:latin typeface="Trebuchet MS"/>
                <a:cs typeface="Trebuchet MS"/>
              </a:rPr>
              <a:t>/</a:t>
            </a:r>
            <a:r>
              <a:rPr lang="en-US" sz="2000" i="1" dirty="0" smtClean="0">
                <a:solidFill>
                  <a:prstClr val="black"/>
                </a:solidFill>
                <a:latin typeface="Trebuchet MS"/>
                <a:cs typeface="Trebuchet MS"/>
              </a:rPr>
              <a:t>W</a:t>
            </a:r>
            <a:r>
              <a:rPr lang="en-US" sz="2000" dirty="0" smtClean="0">
                <a:solidFill>
                  <a:prstClr val="black"/>
                </a:solidFill>
                <a:latin typeface="Trebuchet MS"/>
                <a:cs typeface="Trebuchet MS"/>
              </a:rPr>
              <a:t> </a:t>
            </a:r>
          </a:p>
        </p:txBody>
      </p:sp>
      <p:sp>
        <p:nvSpPr>
          <p:cNvPr id="13" name="TextBox 12"/>
          <p:cNvSpPr txBox="1"/>
          <p:nvPr/>
        </p:nvSpPr>
        <p:spPr>
          <a:xfrm>
            <a:off x="7543800" y="1460956"/>
            <a:ext cx="160019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CDF &amp; D0, arXiv:1207.6436</a:t>
            </a:r>
          </a:p>
        </p:txBody>
      </p:sp>
      <p:sp>
        <p:nvSpPr>
          <p:cNvPr id="26" name="Rectangle 25"/>
          <p:cNvSpPr/>
          <p:nvPr/>
        </p:nvSpPr>
        <p:spPr>
          <a:xfrm>
            <a:off x="152400" y="5715000"/>
            <a:ext cx="8991598" cy="338554"/>
          </a:xfrm>
          <a:prstGeom prst="rect">
            <a:avLst/>
          </a:prstGeom>
        </p:spPr>
        <p:txBody>
          <a:bodyPr wrap="square">
            <a:spAutoFit/>
          </a:bodyPr>
          <a:lstStyle/>
          <a:p>
            <a:pPr>
              <a:spcBef>
                <a:spcPts val="1800"/>
              </a:spcBef>
            </a:pPr>
            <a:r>
              <a:rPr lang="en-US" sz="1600" dirty="0" smtClean="0">
                <a:solidFill>
                  <a:srgbClr val="D00209"/>
                </a:solidFill>
                <a:latin typeface="Trebuchet MS"/>
                <a:cs typeface="Trebuchet MS"/>
                <a:sym typeface="Wingdings"/>
              </a:rPr>
              <a:t>Maximum local excess of 3.1</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at 135 GeV (~1</a:t>
            </a:r>
            <a:r>
              <a:rPr lang="en-US" sz="1600" dirty="0" smtClean="0">
                <a:solidFill>
                  <a:srgbClr val="D00209"/>
                </a:solidFill>
                <a:latin typeface="Symbol" charset="2"/>
                <a:cs typeface="Symbol" charset="2"/>
                <a:sym typeface="Wingdings"/>
              </a:rPr>
              <a:t>s</a:t>
            </a:r>
            <a:r>
              <a:rPr lang="en-US" sz="1600" dirty="0" smtClean="0">
                <a:solidFill>
                  <a:srgbClr val="D00209"/>
                </a:solidFill>
                <a:latin typeface="Trebuchet MS"/>
                <a:cs typeface="Trebuchet MS"/>
                <a:sym typeface="Wingdings"/>
              </a:rPr>
              <a:t> expected) but coarse mass resolution</a:t>
            </a:r>
            <a:endParaRPr lang="en-US" sz="1600" baseline="30000" dirty="0" smtClean="0">
              <a:solidFill>
                <a:srgbClr val="D00209"/>
              </a:solidFill>
              <a:latin typeface="Trebuchet MS"/>
              <a:ea typeface="Arial" charset="0"/>
              <a:cs typeface="Trebuchet MS"/>
            </a:endParaRPr>
          </a:p>
        </p:txBody>
      </p:sp>
      <p:pic>
        <p:nvPicPr>
          <p:cNvPr id="21" name="Picture 20" descr="tevDibosonFitJuly26_mjj_combo_Subtrac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55123" y="2339510"/>
            <a:ext cx="4516877" cy="3064374"/>
          </a:xfrm>
          <a:prstGeom prst="rect">
            <a:avLst/>
          </a:prstGeom>
        </p:spPr>
      </p:pic>
      <p:sp>
        <p:nvSpPr>
          <p:cNvPr id="22" name="Text Box 11"/>
          <p:cNvSpPr txBox="1">
            <a:spLocks noChangeArrowheads="1"/>
          </p:cNvSpPr>
          <p:nvPr/>
        </p:nvSpPr>
        <p:spPr bwMode="auto">
          <a:xfrm>
            <a:off x="152399" y="1823642"/>
            <a:ext cx="8991599" cy="30995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b="1" dirty="0" smtClean="0">
                <a:solidFill>
                  <a:srgbClr val="595959"/>
                </a:solidFill>
                <a:latin typeface="Trebuchet MS"/>
                <a:cs typeface="Trebuchet MS"/>
              </a:rPr>
              <a:t>Channels depends on good jet energy reconstruction. Harder at LHC due to increased background</a:t>
            </a:r>
          </a:p>
        </p:txBody>
      </p:sp>
      <p:pic>
        <p:nvPicPr>
          <p:cNvPr id="18" name="Picture 17" descr="tevComboCLb.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4567238" y="2362200"/>
            <a:ext cx="4500562" cy="3048000"/>
          </a:xfrm>
          <a:prstGeom prst="rect">
            <a:avLst/>
          </a:prstGeom>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Is it the Higgs boson with </a:t>
            </a:r>
            <a:r>
              <a:rPr lang="en-US" sz="2800" i="1" dirty="0" smtClean="0">
                <a:solidFill>
                  <a:prstClr val="black"/>
                </a:solidFill>
                <a:latin typeface="Trebuchet MS"/>
                <a:cs typeface="Trebuchet MS"/>
              </a:rPr>
              <a:t>J</a:t>
            </a:r>
            <a:r>
              <a:rPr lang="en-US" sz="2800" i="1" baseline="30000" dirty="0" smtClean="0">
                <a:solidFill>
                  <a:prstClr val="black"/>
                </a:solidFill>
                <a:latin typeface="Trebuchet MS"/>
                <a:cs typeface="Trebuchet MS"/>
              </a:rPr>
              <a:t>PC</a:t>
            </a:r>
            <a:r>
              <a:rPr lang="en-US" sz="2800" dirty="0" smtClean="0">
                <a:solidFill>
                  <a:prstClr val="black"/>
                </a:solidFill>
                <a:latin typeface="Trebuchet MS"/>
                <a:cs typeface="Trebuchet MS"/>
              </a:rPr>
              <a:t> = 0</a:t>
            </a:r>
            <a:r>
              <a:rPr lang="en-US" sz="2800" baseline="30000" dirty="0" smtClean="0">
                <a:solidFill>
                  <a:prstClr val="black"/>
                </a:solidFill>
                <a:latin typeface="Trebuchet MS"/>
                <a:cs typeface="Trebuchet MS"/>
              </a:rPr>
              <a:t>++</a:t>
            </a:r>
            <a:r>
              <a:rPr lang="en-US" sz="2800" dirty="0" smtClean="0">
                <a:solidFill>
                  <a:prstClr val="black"/>
                </a:solidFill>
                <a:latin typeface="Trebuchet MS"/>
                <a:cs typeface="Trebuchet MS"/>
              </a:rPr>
              <a:t> and SM couplings ? </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Individual channel strength </a:t>
            </a:r>
            <a:r>
              <a:rPr lang="en-US" sz="2000" dirty="0" err="1" smtClean="0">
                <a:solidFill>
                  <a:prstClr val="black"/>
                </a:solidFill>
                <a:latin typeface="Trebuchet MS"/>
                <a:cs typeface="Trebuchet MS"/>
              </a:rPr>
              <a:t>wrt</a:t>
            </a:r>
            <a:r>
              <a:rPr lang="en-US" sz="2000" dirty="0" smtClean="0">
                <a:solidFill>
                  <a:prstClr val="black"/>
                </a:solidFill>
                <a:latin typeface="Trebuchet MS"/>
                <a:cs typeface="Trebuchet MS"/>
              </a:rPr>
              <a:t>. SM expectation seen by ATLAS and CMS</a:t>
            </a:r>
          </a:p>
        </p:txBody>
      </p:sp>
      <p:pic>
        <p:nvPicPr>
          <p:cNvPr id="23" name="Picture 22" descr="5plot.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954673" y="1800946"/>
            <a:ext cx="3579727" cy="3705087"/>
          </a:xfrm>
          <a:prstGeom prst="rect">
            <a:avLst/>
          </a:prstGeom>
        </p:spPr>
      </p:pic>
      <p:pic>
        <p:nvPicPr>
          <p:cNvPr id="22" name="Picture 21" descr="fig_010.pdf"/>
          <p:cNvPicPr>
            <a:picLocks noChangeAspect="1"/>
          </p:cNvPicPr>
          <p:nvPr/>
        </p:nvPicPr>
        <mc:AlternateContent>
          <mc:Choice xmlns:ma="http://schemas.microsoft.com/office/mac/drawingml/2008/main" Requires="ma">
            <p:blipFill>
              <a:blip r:embed="rId4"/>
              <a:srcRect t="6236"/>
              <a:stretch>
                <a:fillRect/>
              </a:stretch>
            </p:blipFill>
          </mc:Choice>
          <mc:Fallback>
            <p:blipFill>
              <a:blip r:embed="rId5"/>
              <a:srcRect t="6236"/>
              <a:stretch>
                <a:fillRect/>
              </a:stretch>
            </p:blipFill>
          </mc:Fallback>
        </mc:AlternateContent>
        <p:spPr>
          <a:xfrm>
            <a:off x="381001" y="1954394"/>
            <a:ext cx="4219084" cy="3760606"/>
          </a:xfrm>
          <a:prstGeom prst="rect">
            <a:avLst/>
          </a:prstGeom>
        </p:spPr>
      </p:pic>
      <p:sp>
        <p:nvSpPr>
          <p:cNvPr id="25" name="TextBox 24"/>
          <p:cNvSpPr txBox="1"/>
          <p:nvPr/>
        </p:nvSpPr>
        <p:spPr>
          <a:xfrm>
            <a:off x="4724400" y="1460956"/>
            <a:ext cx="4428938"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smtClean="0">
                <a:solidFill>
                  <a:srgbClr val="FFFFFF"/>
                </a:solidFill>
              </a:rPr>
              <a:t>ATLAS </a:t>
            </a:r>
            <a:r>
              <a:rPr lang="en-US" sz="800" b="1" kern="0" dirty="0" err="1" smtClean="0">
                <a:solidFill>
                  <a:srgbClr val="FFFFFF"/>
                </a:solidFill>
              </a:rPr>
              <a:t>arXiv</a:t>
            </a:r>
            <a:r>
              <a:rPr lang="en-US" sz="800" b="1" kern="0" dirty="0" smtClean="0">
                <a:solidFill>
                  <a:srgbClr val="FFFFFF"/>
                </a:solidFill>
              </a:rPr>
              <a:t>:1207.7214, CMS </a:t>
            </a:r>
            <a:r>
              <a:rPr lang="en-US" sz="800" b="1" kern="0" dirty="0" err="1" smtClean="0">
                <a:solidFill>
                  <a:srgbClr val="FFFFFF"/>
                </a:solidFill>
              </a:rPr>
              <a:t>arXiv</a:t>
            </a:r>
            <a:r>
              <a:rPr lang="en-US" sz="800" b="1" kern="0" dirty="0" smtClean="0">
                <a:solidFill>
                  <a:srgbClr val="FFFFFF"/>
                </a:solidFill>
              </a:rPr>
              <a:t>:1207.7235, both submitted on Aug 1</a:t>
            </a:r>
            <a:r>
              <a:rPr lang="en-US" sz="800" b="1" kern="0" baseline="30000" dirty="0" smtClean="0">
                <a:solidFill>
                  <a:srgbClr val="FFFFFF"/>
                </a:solidFill>
              </a:rPr>
              <a:t>st</a:t>
            </a:r>
            <a:r>
              <a:rPr lang="en-US" sz="800" b="1" kern="0" dirty="0" smtClean="0">
                <a:solidFill>
                  <a:srgbClr val="FFFFFF"/>
                </a:solidFill>
              </a:rPr>
              <a:t>, 2012 to PLB </a:t>
            </a:r>
          </a:p>
        </p:txBody>
      </p:sp>
      <p:sp>
        <p:nvSpPr>
          <p:cNvPr id="12" name="Rectangle 11"/>
          <p:cNvSpPr/>
          <p:nvPr/>
        </p:nvSpPr>
        <p:spPr>
          <a:xfrm>
            <a:off x="152401" y="5715000"/>
            <a:ext cx="8153400" cy="338554"/>
          </a:xfrm>
          <a:prstGeom prst="rect">
            <a:avLst/>
          </a:prstGeom>
        </p:spPr>
        <p:txBody>
          <a:bodyPr wrap="square">
            <a:spAutoFit/>
          </a:bodyPr>
          <a:lstStyle/>
          <a:p>
            <a:pPr>
              <a:spcBef>
                <a:spcPts val="0"/>
              </a:spcBef>
            </a:pPr>
            <a:r>
              <a:rPr lang="en-US" sz="1600" i="1" dirty="0" smtClean="0">
                <a:solidFill>
                  <a:srgbClr val="D00209"/>
                </a:solidFill>
                <a:latin typeface="Trebuchet MS"/>
                <a:cs typeface="Trebuchet MS"/>
                <a:sym typeface="Wingdings"/>
              </a:rPr>
              <a:t>H</a:t>
            </a:r>
            <a:r>
              <a:rPr lang="en-US" sz="1600" dirty="0" smtClean="0">
                <a:solidFill>
                  <a:srgbClr val="D00209"/>
                </a:solidFill>
                <a:latin typeface="Symbol" charset="2"/>
                <a:cs typeface="Symbol" charset="2"/>
                <a:sym typeface="Wingdings"/>
              </a:rPr>
              <a:t> ® </a:t>
            </a:r>
            <a:r>
              <a:rPr lang="en-US" sz="1600" i="1" dirty="0" err="1" smtClean="0">
                <a:solidFill>
                  <a:srgbClr val="D00209"/>
                </a:solidFill>
                <a:latin typeface="Symbol" charset="2"/>
                <a:cs typeface="Symbol" charset="2"/>
                <a:sym typeface="Wingdings"/>
              </a:rPr>
              <a:t>gg</a:t>
            </a:r>
            <a:r>
              <a:rPr lang="en-US" sz="1600" dirty="0" smtClean="0">
                <a:solidFill>
                  <a:srgbClr val="D00209"/>
                </a:solidFill>
                <a:latin typeface="Symbol" charset="2"/>
                <a:cs typeface="Symbol" charset="2"/>
                <a:sym typeface="Wingdings"/>
              </a:rPr>
              <a:t> </a:t>
            </a:r>
            <a:r>
              <a:rPr lang="en-US" sz="1600" dirty="0" smtClean="0">
                <a:solidFill>
                  <a:srgbClr val="D00209"/>
                </a:solidFill>
                <a:latin typeface="Trebuchet MS"/>
                <a:cs typeface="Trebuchet MS"/>
                <a:sym typeface="Wingdings"/>
              </a:rPr>
              <a:t>channel a bit strong, overall agreement with SM within large uncertainties</a:t>
            </a:r>
            <a:endParaRPr lang="en-US" sz="1600" baseline="30000" dirty="0" smtClean="0">
              <a:solidFill>
                <a:srgbClr val="D00209"/>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Is it the Higgs boson with </a:t>
            </a:r>
            <a:r>
              <a:rPr lang="en-US" sz="2800" i="1" dirty="0" smtClean="0">
                <a:solidFill>
                  <a:prstClr val="black"/>
                </a:solidFill>
                <a:latin typeface="Trebuchet MS"/>
                <a:cs typeface="Trebuchet MS"/>
              </a:rPr>
              <a:t>J</a:t>
            </a:r>
            <a:r>
              <a:rPr lang="en-US" sz="2800" i="1" baseline="30000" dirty="0" smtClean="0">
                <a:solidFill>
                  <a:prstClr val="black"/>
                </a:solidFill>
                <a:latin typeface="Trebuchet MS"/>
                <a:cs typeface="Trebuchet MS"/>
              </a:rPr>
              <a:t>PC</a:t>
            </a:r>
            <a:r>
              <a:rPr lang="en-US" sz="2800" dirty="0" smtClean="0">
                <a:solidFill>
                  <a:prstClr val="black"/>
                </a:solidFill>
                <a:latin typeface="Trebuchet MS"/>
                <a:cs typeface="Trebuchet MS"/>
              </a:rPr>
              <a:t> = 0</a:t>
            </a:r>
            <a:r>
              <a:rPr lang="en-US" sz="2800" baseline="30000" dirty="0" smtClean="0">
                <a:solidFill>
                  <a:prstClr val="black"/>
                </a:solidFill>
                <a:latin typeface="Trebuchet MS"/>
                <a:cs typeface="Trebuchet MS"/>
              </a:rPr>
              <a:t>++</a:t>
            </a:r>
            <a:r>
              <a:rPr lang="en-US" sz="2800" dirty="0" smtClean="0">
                <a:solidFill>
                  <a:prstClr val="black"/>
                </a:solidFill>
                <a:latin typeface="Trebuchet MS"/>
                <a:cs typeface="Trebuchet MS"/>
              </a:rPr>
              <a:t> and SM couplings ? </a:t>
            </a:r>
            <a:endParaRPr lang="en-US" sz="20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Individual channel strength </a:t>
            </a:r>
            <a:r>
              <a:rPr lang="en-US" sz="2000" dirty="0" err="1" smtClean="0">
                <a:solidFill>
                  <a:prstClr val="black"/>
                </a:solidFill>
                <a:latin typeface="Trebuchet MS"/>
                <a:cs typeface="Trebuchet MS"/>
              </a:rPr>
              <a:t>wrt</a:t>
            </a:r>
            <a:r>
              <a:rPr lang="en-US" sz="2000" dirty="0" smtClean="0">
                <a:solidFill>
                  <a:prstClr val="black"/>
                </a:solidFill>
                <a:latin typeface="Trebuchet MS"/>
                <a:cs typeface="Trebuchet MS"/>
              </a:rPr>
              <a:t>. SM expectation seen by ATLAS and CMS</a:t>
            </a:r>
          </a:p>
        </p:txBody>
      </p:sp>
      <p:sp>
        <p:nvSpPr>
          <p:cNvPr id="12" name="TextBox 11"/>
          <p:cNvSpPr txBox="1"/>
          <p:nvPr/>
        </p:nvSpPr>
        <p:spPr>
          <a:xfrm>
            <a:off x="533400" y="2667000"/>
            <a:ext cx="5892396" cy="307777"/>
          </a:xfrm>
          <a:prstGeom prst="rect">
            <a:avLst/>
          </a:prstGeom>
          <a:noFill/>
        </p:spPr>
        <p:txBody>
          <a:bodyPr wrap="none" rtlCol="0">
            <a:spAutoFit/>
          </a:bodyPr>
          <a:lstStyle/>
          <a:p>
            <a:r>
              <a:rPr lang="en-GB" sz="1400" dirty="0" smtClean="0"/>
              <a:t>Michael </a:t>
            </a:r>
            <a:r>
              <a:rPr lang="en-GB" sz="1400" dirty="0" err="1" smtClean="0"/>
              <a:t>Peskin</a:t>
            </a:r>
            <a:r>
              <a:rPr lang="en-GB" sz="1400" dirty="0" smtClean="0"/>
              <a:t>, in theoretical summary talk at </a:t>
            </a:r>
            <a:r>
              <a:rPr lang="en-GB" sz="1400" dirty="0" err="1" smtClean="0"/>
              <a:t>HiggsHunting</a:t>
            </a:r>
            <a:r>
              <a:rPr lang="en-GB" sz="1400" dirty="0" smtClean="0"/>
              <a:t> (July 2012):</a:t>
            </a:r>
            <a:endParaRPr lang="en-GB" sz="1400" dirty="0"/>
          </a:p>
        </p:txBody>
      </p:sp>
      <p:sp>
        <p:nvSpPr>
          <p:cNvPr id="14" name="Rectangle 13"/>
          <p:cNvSpPr/>
          <p:nvPr/>
        </p:nvSpPr>
        <p:spPr>
          <a:xfrm>
            <a:off x="533400" y="3154740"/>
            <a:ext cx="7747428" cy="1569660"/>
          </a:xfrm>
          <a:prstGeom prst="rect">
            <a:avLst/>
          </a:prstGeom>
        </p:spPr>
        <p:txBody>
          <a:bodyPr wrap="square">
            <a:spAutoFit/>
          </a:bodyPr>
          <a:lstStyle/>
          <a:p>
            <a:r>
              <a:rPr lang="en-US" dirty="0" smtClean="0">
                <a:latin typeface="Trebuchet MS"/>
                <a:cs typeface="Trebuchet MS"/>
                <a:sym typeface="Wingdings"/>
              </a:rPr>
              <a:t>SM strength (i.e., ‘large’) Higgs coupling to </a:t>
            </a:r>
            <a:r>
              <a:rPr lang="en-US" i="1" dirty="0" smtClean="0">
                <a:latin typeface="Trebuchet MS"/>
                <a:cs typeface="Trebuchet MS"/>
                <a:sym typeface="Wingdings"/>
              </a:rPr>
              <a:t>WW</a:t>
            </a:r>
            <a:r>
              <a:rPr lang="en-US" dirty="0" smtClean="0">
                <a:latin typeface="Trebuchet MS"/>
                <a:cs typeface="Trebuchet MS"/>
                <a:sym typeface="Wingdings"/>
              </a:rPr>
              <a:t>, </a:t>
            </a:r>
            <a:r>
              <a:rPr lang="en-US" i="1" dirty="0" smtClean="0">
                <a:latin typeface="Trebuchet MS"/>
                <a:cs typeface="Trebuchet MS"/>
                <a:sym typeface="Wingdings"/>
              </a:rPr>
              <a:t>ZZ</a:t>
            </a:r>
            <a:r>
              <a:rPr lang="en-US" dirty="0" smtClean="0">
                <a:latin typeface="Trebuchet MS"/>
                <a:cs typeface="Trebuchet MS"/>
                <a:sym typeface="Wingdings"/>
              </a:rPr>
              <a:t> is </a:t>
            </a:r>
            <a:r>
              <a:rPr lang="en-US" i="1" dirty="0" smtClean="0">
                <a:latin typeface="Trebuchet MS"/>
                <a:cs typeface="Trebuchet MS"/>
                <a:sym typeface="Wingdings"/>
              </a:rPr>
              <a:t>“prima facie evidence that the particle is a CP even spin 0 state from a field with a vacuum expectation value that breaks SU(2) × U(1)” </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36" name="Rectangle 35"/>
          <p:cNvSpPr/>
          <p:nvPr/>
        </p:nvSpPr>
        <p:spPr>
          <a:xfrm>
            <a:off x="0" y="5181600"/>
            <a:ext cx="9144000" cy="16764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5" name="Picture 24" descr="marsrover.jpg"/>
          <p:cNvPicPr>
            <a:picLocks noChangeAspect="1"/>
          </p:cNvPicPr>
          <p:nvPr/>
        </p:nvPicPr>
        <p:blipFill>
          <a:blip r:embed="rId2"/>
          <a:stretch>
            <a:fillRect/>
          </a:stretch>
        </p:blipFill>
        <p:spPr>
          <a:xfrm>
            <a:off x="0" y="1028700"/>
            <a:ext cx="9144000" cy="5143500"/>
          </a:xfrm>
          <a:prstGeom prst="rect">
            <a:avLst/>
          </a:prstGeom>
        </p:spPr>
      </p:pic>
      <p:sp>
        <p:nvSpPr>
          <p:cNvPr id="26" name="TextBox 25"/>
          <p:cNvSpPr txBox="1"/>
          <p:nvPr/>
        </p:nvSpPr>
        <p:spPr>
          <a:xfrm>
            <a:off x="0" y="514290"/>
            <a:ext cx="9144000" cy="400110"/>
          </a:xfrm>
          <a:prstGeom prst="rect">
            <a:avLst/>
          </a:prstGeom>
          <a:noFill/>
        </p:spPr>
        <p:txBody>
          <a:bodyPr wrap="square" rtlCol="0">
            <a:spAutoFit/>
          </a:bodyPr>
          <a:lstStyle/>
          <a:p>
            <a:pPr algn="ctr"/>
            <a:r>
              <a:rPr lang="en-GB" sz="2000" i="1" dirty="0" smtClean="0">
                <a:solidFill>
                  <a:schemeClr val="bg1"/>
                </a:solidFill>
                <a:latin typeface="Trebuchet MS"/>
                <a:cs typeface="Trebuchet MS"/>
              </a:rPr>
              <a:t>A new era in particle physics has begun: the exploration of </a:t>
            </a:r>
            <a:r>
              <a:rPr lang="en-GB" sz="2000" b="1" i="1" dirty="0" smtClean="0">
                <a:solidFill>
                  <a:schemeClr val="bg1"/>
                </a:solidFill>
                <a:latin typeface="Trebuchet MS"/>
                <a:cs typeface="Trebuchet MS"/>
              </a:rPr>
              <a:t>planet Higgs</a:t>
            </a:r>
            <a:endParaRPr lang="en-GB" sz="2000" i="1" dirty="0" smtClean="0">
              <a:solidFill>
                <a:schemeClr val="bg1"/>
              </a:solidFill>
              <a:latin typeface="Trebuchet MS"/>
              <a:cs typeface="Trebuchet MS"/>
            </a:endParaRPr>
          </a:p>
        </p:txBody>
      </p:sp>
      <p:sp>
        <p:nvSpPr>
          <p:cNvPr id="35" name="TextBox 34"/>
          <p:cNvSpPr txBox="1"/>
          <p:nvPr/>
        </p:nvSpPr>
        <p:spPr>
          <a:xfrm>
            <a:off x="5111750" y="3767181"/>
            <a:ext cx="4032250" cy="2405019"/>
          </a:xfrm>
          <a:prstGeom prst="rect">
            <a:avLst/>
          </a:prstGeom>
          <a:solidFill>
            <a:srgbClr val="713B0E">
              <a:alpha val="76000"/>
            </a:srgbClr>
          </a:solidFill>
        </p:spPr>
        <p:txBody>
          <a:bodyPr wrap="square" lIns="216000" tIns="93600" bIns="93600" rtlCol="0">
            <a:spAutoFit/>
          </a:bodyPr>
          <a:lstStyle/>
          <a:p>
            <a:pPr marL="265113" indent="-265113">
              <a:buFont typeface="Lucida Grande"/>
              <a:buChar char="-"/>
            </a:pPr>
            <a:r>
              <a:rPr lang="en-GB" sz="1600" dirty="0" smtClean="0">
                <a:solidFill>
                  <a:schemeClr val="bg1"/>
                </a:solidFill>
                <a:latin typeface="Trebuchet MS"/>
                <a:cs typeface="Trebuchet MS"/>
              </a:rPr>
              <a:t>What </a:t>
            </a:r>
            <a:r>
              <a:rPr lang="en-GB" sz="1600" dirty="0" smtClean="0">
                <a:solidFill>
                  <a:schemeClr val="bg1"/>
                </a:solidFill>
                <a:latin typeface="Trebuchet MS"/>
                <a:cs typeface="Trebuchet MS"/>
              </a:rPr>
              <a:t>is its mass and width ?</a:t>
            </a:r>
          </a:p>
          <a:p>
            <a:pPr marL="265113" indent="-265113">
              <a:buFont typeface="Lucida Grande"/>
              <a:buChar char="-"/>
            </a:pPr>
            <a:r>
              <a:rPr lang="en-GB" sz="1600" dirty="0" smtClean="0">
                <a:solidFill>
                  <a:schemeClr val="bg1"/>
                </a:solidFill>
                <a:latin typeface="Trebuchet MS"/>
                <a:cs typeface="Trebuchet MS"/>
              </a:rPr>
              <a:t>What is its spin ?</a:t>
            </a:r>
          </a:p>
          <a:p>
            <a:pPr marL="265113" indent="-265113">
              <a:buFont typeface="Lucida Grande"/>
              <a:buChar char="-"/>
            </a:pPr>
            <a:r>
              <a:rPr lang="en-GB" sz="1600" dirty="0" smtClean="0">
                <a:solidFill>
                  <a:schemeClr val="bg1"/>
                </a:solidFill>
                <a:latin typeface="Trebuchet MS"/>
                <a:cs typeface="Trebuchet MS"/>
              </a:rPr>
              <a:t>Does it break EW vacuum symmetry ?</a:t>
            </a:r>
          </a:p>
          <a:p>
            <a:pPr marL="265113" indent="-265113">
              <a:buFont typeface="Lucida Grande"/>
              <a:buChar char="-"/>
            </a:pPr>
            <a:r>
              <a:rPr lang="en-GB" sz="1600" dirty="0" smtClean="0">
                <a:solidFill>
                  <a:schemeClr val="bg1"/>
                </a:solidFill>
                <a:latin typeface="Trebuchet MS"/>
                <a:cs typeface="Trebuchet MS"/>
              </a:rPr>
              <a:t>How does it couple to SM particles ?</a:t>
            </a:r>
          </a:p>
          <a:p>
            <a:pPr marL="265113" indent="-265113">
              <a:buFont typeface="Lucida Grande"/>
              <a:buChar char="-"/>
            </a:pPr>
            <a:r>
              <a:rPr lang="en-GB" sz="1600" dirty="0" smtClean="0">
                <a:solidFill>
                  <a:schemeClr val="bg1"/>
                </a:solidFill>
                <a:latin typeface="Trebuchet MS"/>
                <a:cs typeface="Trebuchet MS"/>
              </a:rPr>
              <a:t>Does it couple to new particles ?</a:t>
            </a:r>
          </a:p>
          <a:p>
            <a:pPr marL="265113" indent="-265113">
              <a:buFont typeface="Lucida Grande"/>
              <a:buChar char="-"/>
            </a:pPr>
            <a:r>
              <a:rPr lang="en-GB" sz="1600" dirty="0" smtClean="0">
                <a:solidFill>
                  <a:schemeClr val="bg1"/>
                </a:solidFill>
                <a:latin typeface="Trebuchet MS"/>
                <a:cs typeface="Trebuchet MS"/>
              </a:rPr>
              <a:t>Does it have invisible decays ?</a:t>
            </a:r>
          </a:p>
          <a:p>
            <a:pPr marL="265113" indent="-265113">
              <a:buFont typeface="Lucida Grande"/>
              <a:buChar char="-"/>
            </a:pPr>
            <a:r>
              <a:rPr lang="en-GB" sz="1600" dirty="0" smtClean="0">
                <a:solidFill>
                  <a:schemeClr val="bg1"/>
                </a:solidFill>
                <a:latin typeface="Trebuchet MS"/>
                <a:cs typeface="Trebuchet MS"/>
              </a:rPr>
              <a:t>Does it have brothers and sisters ?</a:t>
            </a:r>
          </a:p>
          <a:p>
            <a:pPr marL="265113" indent="-265113">
              <a:buFont typeface="Lucida Grande"/>
              <a:buChar char="-"/>
            </a:pPr>
            <a:r>
              <a:rPr lang="en-GB" sz="1600" dirty="0" smtClean="0">
                <a:solidFill>
                  <a:schemeClr val="bg1"/>
                </a:solidFill>
                <a:latin typeface="Trebuchet MS"/>
                <a:cs typeface="Trebuchet MS"/>
              </a:rPr>
              <a:t>Does it have distant cousins </a:t>
            </a:r>
            <a:r>
              <a:rPr lang="en-GB" sz="1600" dirty="0" smtClean="0">
                <a:solidFill>
                  <a:schemeClr val="bg1"/>
                </a:solidFill>
                <a:latin typeface="Trebuchet MS"/>
                <a:cs typeface="Trebuchet MS"/>
              </a:rPr>
              <a:t>?</a:t>
            </a:r>
          </a:p>
          <a:p>
            <a:pPr marL="265113" indent="-265113">
              <a:buFont typeface="Lucida Grande"/>
              <a:buChar char="-"/>
            </a:pPr>
            <a:r>
              <a:rPr lang="en-GB" sz="1600" dirty="0" smtClean="0">
                <a:solidFill>
                  <a:schemeClr val="bg1"/>
                </a:solidFill>
                <a:latin typeface="Trebuchet MS"/>
                <a:cs typeface="Trebuchet MS"/>
              </a:rPr>
              <a:t>Is it a “natural” scalar ?</a:t>
            </a:r>
            <a:endParaRPr lang="en-GB" sz="1600" dirty="0" smtClean="0">
              <a:solidFill>
                <a:schemeClr val="bg1"/>
              </a:solidFill>
              <a:latin typeface="Trebuchet MS"/>
              <a:cs typeface="Trebuchet MS"/>
            </a:endParaRPr>
          </a:p>
        </p:txBody>
      </p:sp>
      <p:sp>
        <p:nvSpPr>
          <p:cNvPr id="37" name="TextBox 36"/>
          <p:cNvSpPr txBox="1"/>
          <p:nvPr/>
        </p:nvSpPr>
        <p:spPr>
          <a:xfrm>
            <a:off x="-21166" y="5964766"/>
            <a:ext cx="530915" cy="215444"/>
          </a:xfrm>
          <a:prstGeom prst="rect">
            <a:avLst/>
          </a:prstGeom>
          <a:noFill/>
        </p:spPr>
        <p:txBody>
          <a:bodyPr wrap="none" rtlCol="0">
            <a:spAutoFit/>
          </a:bodyPr>
          <a:lstStyle/>
          <a:p>
            <a:r>
              <a:rPr lang="en-GB" sz="800" dirty="0" smtClean="0">
                <a:solidFill>
                  <a:srgbClr val="7F7F7F"/>
                </a:solidFill>
                <a:latin typeface="Trebuchet MS"/>
                <a:cs typeface="Trebuchet MS"/>
              </a:rPr>
              <a:t>© NASA</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up)">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1" name="TextBox 10"/>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What can we conclude from this discovery</a:t>
            </a:r>
          </a:p>
          <a:p>
            <a:pPr>
              <a:spcBef>
                <a:spcPts val="600"/>
              </a:spcBef>
            </a:pPr>
            <a:r>
              <a:rPr lang="en-US" sz="2000" dirty="0" smtClean="0">
                <a:solidFill>
                  <a:prstClr val="black"/>
                </a:solidFill>
                <a:latin typeface="Trebuchet MS"/>
                <a:cs typeface="Trebuchet MS"/>
              </a:rPr>
              <a:t>Recall: light Higgs was predicted from SM fit to precision measurements</a:t>
            </a:r>
          </a:p>
        </p:txBody>
      </p:sp>
      <p:sp>
        <p:nvSpPr>
          <p:cNvPr id="12" name="Text Box 11"/>
          <p:cNvSpPr txBox="1">
            <a:spLocks noChangeArrowheads="1"/>
          </p:cNvSpPr>
          <p:nvPr/>
        </p:nvSpPr>
        <p:spPr bwMode="auto">
          <a:xfrm>
            <a:off x="208405" y="1823642"/>
            <a:ext cx="2077595" cy="1079399"/>
          </a:xfrm>
          <a:prstGeom prst="rect">
            <a:avLst/>
          </a:prstGeom>
          <a:noFill/>
          <a:ln w="3175">
            <a:noFill/>
            <a:miter lim="800000"/>
            <a:headEnd/>
            <a:tailEnd/>
          </a:ln>
          <a:effectLst/>
        </p:spPr>
        <p:txBody>
          <a:bodyPr wrap="square" lIns="90000" tIns="46800" rIns="90000" bIns="46800">
            <a:prstTxWarp prst="textNoShape">
              <a:avLst/>
            </a:prstTxWarp>
            <a:spAutoFit/>
          </a:bodyPr>
          <a:lstStyle/>
          <a:p>
            <a:pPr>
              <a:spcBef>
                <a:spcPct val="50000"/>
              </a:spcBef>
            </a:pPr>
            <a:r>
              <a:rPr lang="en-US" sz="1600" b="1" dirty="0" smtClean="0">
                <a:solidFill>
                  <a:srgbClr val="D00209"/>
                </a:solidFill>
                <a:latin typeface="Trebuchet MS"/>
                <a:ea typeface="Arial" charset="0"/>
                <a:cs typeface="Trebuchet MS"/>
              </a:rPr>
              <a:t>Discovery of light Higgs boson is a </a:t>
            </a:r>
            <a:r>
              <a:rPr lang="en-US" sz="1600" b="1" i="1" dirty="0" smtClean="0">
                <a:solidFill>
                  <a:srgbClr val="D00209"/>
                </a:solidFill>
                <a:latin typeface="Trebuchet MS"/>
                <a:ea typeface="Arial" charset="0"/>
                <a:cs typeface="Trebuchet MS"/>
              </a:rPr>
              <a:t>huge success </a:t>
            </a:r>
            <a:r>
              <a:rPr lang="en-US" sz="1600" b="1" dirty="0" smtClean="0">
                <a:solidFill>
                  <a:srgbClr val="D00209"/>
                </a:solidFill>
                <a:latin typeface="Trebuchet MS"/>
                <a:ea typeface="Arial" charset="0"/>
                <a:cs typeface="Trebuchet MS"/>
              </a:rPr>
              <a:t>of the Standard Model </a:t>
            </a:r>
          </a:p>
        </p:txBody>
      </p:sp>
      <p:grpSp>
        <p:nvGrpSpPr>
          <p:cNvPr id="18" name="Group 22"/>
          <p:cNvGrpSpPr/>
          <p:nvPr/>
        </p:nvGrpSpPr>
        <p:grpSpPr>
          <a:xfrm>
            <a:off x="251856" y="3376912"/>
            <a:ext cx="2001395" cy="2109646"/>
            <a:chOff x="7142604" y="2767154"/>
            <a:chExt cx="2001395" cy="2109646"/>
          </a:xfrm>
        </p:grpSpPr>
        <p:sp>
          <p:nvSpPr>
            <p:cNvPr id="19" name="Rectangle 18"/>
            <p:cNvSpPr/>
            <p:nvPr/>
          </p:nvSpPr>
          <p:spPr>
            <a:xfrm>
              <a:off x="7142604" y="2767154"/>
              <a:ext cx="2001395" cy="2109646"/>
            </a:xfrm>
            <a:prstGeom prst="rect">
              <a:avLst/>
            </a:prstGeom>
            <a:solidFill>
              <a:schemeClr val="bg1"/>
            </a:solidFill>
            <a:ln>
              <a:solidFill>
                <a:schemeClr val="bg1">
                  <a:lumMod val="65000"/>
                </a:schemeClr>
              </a:solidFill>
            </a:ln>
            <a:effectLst>
              <a:outerShdw blurRad="1016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0" name="Picture 6"/>
            <p:cNvPicPr>
              <a:picLocks noChangeAspect="1" noChangeArrowheads="1"/>
            </p:cNvPicPr>
            <p:nvPr/>
          </p:nvPicPr>
          <p:blipFill>
            <a:blip r:embed="rId2"/>
            <a:srcRect l="4198"/>
            <a:stretch>
              <a:fillRect/>
            </a:stretch>
          </p:blipFill>
          <p:spPr bwMode="auto">
            <a:xfrm>
              <a:off x="7186025" y="3691010"/>
              <a:ext cx="1881775" cy="1175028"/>
            </a:xfrm>
            <a:prstGeom prst="rect">
              <a:avLst/>
            </a:prstGeom>
            <a:noFill/>
            <a:ln w="25400">
              <a:noFill/>
              <a:prstDash val="dash"/>
              <a:miter lim="800000"/>
              <a:headEnd/>
              <a:tailEnd/>
            </a:ln>
            <a:effectLst/>
          </p:spPr>
        </p:pic>
        <p:pic>
          <p:nvPicPr>
            <p:cNvPr id="21" name="Picture 18"/>
            <p:cNvPicPr>
              <a:picLocks noChangeAspect="1" noChangeArrowheads="1"/>
            </p:cNvPicPr>
            <p:nvPr/>
          </p:nvPicPr>
          <p:blipFill>
            <a:blip r:embed="rId3"/>
            <a:srcRect/>
            <a:stretch>
              <a:fillRect/>
            </a:stretch>
          </p:blipFill>
          <p:spPr bwMode="auto">
            <a:xfrm>
              <a:off x="7246772" y="2810860"/>
              <a:ext cx="1744827" cy="1163218"/>
            </a:xfrm>
            <a:prstGeom prst="rect">
              <a:avLst/>
            </a:prstGeom>
            <a:noFill/>
            <a:ln w="25400">
              <a:noFill/>
              <a:prstDash val="dash"/>
              <a:miter lim="800000"/>
              <a:headEnd/>
              <a:tailEnd/>
            </a:ln>
            <a:effectLst/>
          </p:spPr>
        </p:pic>
        <p:sp>
          <p:nvSpPr>
            <p:cNvPr id="22" name="TextBox 21"/>
            <p:cNvSpPr txBox="1"/>
            <p:nvPr/>
          </p:nvSpPr>
          <p:spPr>
            <a:xfrm>
              <a:off x="7979290" y="3745196"/>
              <a:ext cx="295799" cy="276999"/>
            </a:xfrm>
            <a:prstGeom prst="rect">
              <a:avLst/>
            </a:prstGeom>
            <a:noFill/>
          </p:spPr>
          <p:txBody>
            <a:bodyPr wrap="none" rtlCol="0">
              <a:spAutoFit/>
            </a:bodyPr>
            <a:lstStyle/>
            <a:p>
              <a:r>
                <a:rPr lang="en-GB" sz="1200" dirty="0" smtClean="0">
                  <a:solidFill>
                    <a:prstClr val="black">
                      <a:lumMod val="75000"/>
                      <a:lumOff val="25000"/>
                    </a:prstClr>
                  </a:solidFill>
                </a:rPr>
                <a:t>H</a:t>
              </a:r>
              <a:endParaRPr lang="en-GB" sz="1200" dirty="0">
                <a:solidFill>
                  <a:prstClr val="black">
                    <a:lumMod val="75000"/>
                    <a:lumOff val="25000"/>
                  </a:prstClr>
                </a:solidFill>
              </a:endParaRPr>
            </a:p>
          </p:txBody>
        </p:sp>
      </p:grpSp>
      <p:sp>
        <p:nvSpPr>
          <p:cNvPr id="31" name="Rectangle 30"/>
          <p:cNvSpPr/>
          <p:nvPr/>
        </p:nvSpPr>
        <p:spPr>
          <a:xfrm>
            <a:off x="5948774" y="2944870"/>
            <a:ext cx="2509427" cy="73915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32" name="Picture 31" descr="2012_05_03_HiggsScan_logo.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2514423" y="1686950"/>
            <a:ext cx="6477177" cy="4386660"/>
          </a:xfrm>
          <a:prstGeom prst="rect">
            <a:avLst/>
          </a:prstGeom>
        </p:spPr>
      </p:pic>
      <p:sp>
        <p:nvSpPr>
          <p:cNvPr id="33" name="Rectangle 32"/>
          <p:cNvSpPr/>
          <p:nvPr/>
        </p:nvSpPr>
        <p:spPr>
          <a:xfrm>
            <a:off x="5649943" y="1931425"/>
            <a:ext cx="72974" cy="3560900"/>
          </a:xfrm>
          <a:prstGeom prst="rect">
            <a:avLst/>
          </a:prstGeom>
          <a:solidFill>
            <a:srgbClr val="D00209"/>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4" name="TextBox 33"/>
          <p:cNvSpPr txBox="1"/>
          <p:nvPr/>
        </p:nvSpPr>
        <p:spPr>
          <a:xfrm rot="16200000">
            <a:off x="4913143" y="2716520"/>
            <a:ext cx="1237588" cy="276999"/>
          </a:xfrm>
          <a:prstGeom prst="rect">
            <a:avLst/>
          </a:prstGeom>
          <a:noFill/>
        </p:spPr>
        <p:txBody>
          <a:bodyPr wrap="none" rtlCol="0">
            <a:spAutoFit/>
          </a:bodyPr>
          <a:lstStyle/>
          <a:p>
            <a:r>
              <a:rPr lang="en-GB" sz="1200" b="1" dirty="0" smtClean="0">
                <a:solidFill>
                  <a:srgbClr val="D00209"/>
                </a:solidFill>
              </a:rPr>
              <a:t>ATLAS &amp; CMS</a:t>
            </a:r>
            <a:endParaRPr lang="en-GB" sz="1200" b="1" dirty="0">
              <a:solidFill>
                <a:srgbClr val="D00209"/>
              </a:solidFill>
            </a:endParaRPr>
          </a:p>
        </p:txBody>
      </p:sp>
      <p:sp>
        <p:nvSpPr>
          <p:cNvPr id="35" name="TextBox 34"/>
          <p:cNvSpPr txBox="1"/>
          <p:nvPr/>
        </p:nvSpPr>
        <p:spPr>
          <a:xfrm rot="17783017">
            <a:off x="5761717" y="3080684"/>
            <a:ext cx="1581382" cy="276999"/>
          </a:xfrm>
          <a:prstGeom prst="rect">
            <a:avLst/>
          </a:prstGeom>
          <a:noFill/>
        </p:spPr>
        <p:txBody>
          <a:bodyPr wrap="none" rtlCol="0">
            <a:spAutoFit/>
          </a:bodyPr>
          <a:lstStyle/>
          <a:p>
            <a:r>
              <a:rPr lang="en-GB" sz="1200" b="1" dirty="0" smtClean="0">
                <a:solidFill>
                  <a:srgbClr val="048936"/>
                </a:solidFill>
              </a:rPr>
              <a:t>LEP, SLC, Tevatron</a:t>
            </a:r>
            <a:endParaRPr lang="en-GB" sz="1200" b="1" dirty="0">
              <a:solidFill>
                <a:srgbClr val="048936"/>
              </a:solidFill>
            </a:endParaRPr>
          </a:p>
        </p:txBody>
      </p:sp>
      <p:sp>
        <p:nvSpPr>
          <p:cNvPr id="36" name="TextBox 35"/>
          <p:cNvSpPr txBox="1"/>
          <p:nvPr/>
        </p:nvSpPr>
        <p:spPr>
          <a:xfrm>
            <a:off x="7690549" y="1741838"/>
            <a:ext cx="1082348" cy="215444"/>
          </a:xfrm>
          <a:prstGeom prst="rect">
            <a:avLst/>
          </a:prstGeom>
          <a:noFill/>
        </p:spPr>
        <p:txBody>
          <a:bodyPr wrap="none" rtlCol="0">
            <a:spAutoFit/>
          </a:bodyPr>
          <a:lstStyle/>
          <a:p>
            <a:r>
              <a:rPr lang="en-GB" sz="800" dirty="0" smtClean="0">
                <a:solidFill>
                  <a:prstClr val="black">
                    <a:lumMod val="50000"/>
                    <a:lumOff val="50000"/>
                  </a:prstClr>
                </a:solidFill>
              </a:rPr>
              <a:t>http://</a:t>
            </a:r>
            <a:r>
              <a:rPr lang="en-GB" sz="800" dirty="0" err="1" smtClean="0">
                <a:solidFill>
                  <a:prstClr val="black">
                    <a:lumMod val="50000"/>
                    <a:lumOff val="50000"/>
                  </a:prstClr>
                </a:solidFill>
              </a:rPr>
              <a:t>gfitter.desy.de</a:t>
            </a:r>
            <a:endParaRPr lang="en-GB" sz="800" dirty="0">
              <a:solidFill>
                <a:prstClr val="black">
                  <a:lumMod val="50000"/>
                  <a:lumOff val="50000"/>
                </a:prst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10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1000"/>
                                        <p:tgtEl>
                                          <p:spTgt spid="3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3" grpId="0" animBg="1"/>
      <p:bldP spid="34" grpId="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angle 1"/>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 name="Rectangle 2"/>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What can we conclude from this discovery</a:t>
            </a:r>
          </a:p>
          <a:p>
            <a:pPr>
              <a:spcBef>
                <a:spcPts val="600"/>
              </a:spcBef>
            </a:pPr>
            <a:r>
              <a:rPr lang="en-US" sz="2000" dirty="0" smtClean="0">
                <a:solidFill>
                  <a:prstClr val="black"/>
                </a:solidFill>
                <a:latin typeface="Trebuchet MS"/>
                <a:cs typeface="Trebuchet MS"/>
              </a:rPr>
              <a:t>Is the electroweak vacuum stable or </a:t>
            </a:r>
            <a:r>
              <a:rPr lang="en-US" sz="2000" dirty="0" err="1" smtClean="0">
                <a:solidFill>
                  <a:prstClr val="black"/>
                </a:solidFill>
                <a:latin typeface="Trebuchet MS"/>
                <a:cs typeface="Trebuchet MS"/>
              </a:rPr>
              <a:t>metastable</a:t>
            </a:r>
            <a:r>
              <a:rPr lang="en-US" sz="2000" dirty="0" smtClean="0">
                <a:solidFill>
                  <a:prstClr val="black"/>
                </a:solidFill>
                <a:latin typeface="Trebuchet MS"/>
                <a:cs typeface="Trebuchet MS"/>
              </a:rPr>
              <a:t> (if SM holds) ?</a:t>
            </a:r>
          </a:p>
        </p:txBody>
      </p:sp>
      <p:sp>
        <p:nvSpPr>
          <p:cNvPr id="27" name="Text Box 4"/>
          <p:cNvSpPr txBox="1">
            <a:spLocks noChangeArrowheads="1"/>
          </p:cNvSpPr>
          <p:nvPr/>
        </p:nvSpPr>
        <p:spPr bwMode="auto">
          <a:xfrm>
            <a:off x="152400" y="1732316"/>
            <a:ext cx="2102560" cy="1808127"/>
          </a:xfrm>
          <a:prstGeom prst="rect">
            <a:avLst/>
          </a:prstGeom>
          <a:noFill/>
          <a:ln w="9525">
            <a:noFill/>
            <a:round/>
            <a:headEnd/>
            <a:tailEnd/>
          </a:ln>
        </p:spPr>
        <p:txBody>
          <a:bodyPr wrap="square" lIns="90000" tIns="140400" rIns="90000" bIns="1872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600" b="1" dirty="0" smtClean="0">
                <a:solidFill>
                  <a:srgbClr val="D00209"/>
                </a:solidFill>
                <a:latin typeface="Trebuchet MS"/>
                <a:ea typeface="Arial" charset="0"/>
                <a:cs typeface="Trebuchet MS"/>
              </a:rPr>
              <a:t>Barely stable ?</a:t>
            </a:r>
          </a:p>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endParaRPr lang="en-GB" sz="1400" dirty="0" smtClean="0">
              <a:solidFill>
                <a:srgbClr val="595959"/>
              </a:solidFill>
              <a:latin typeface="Trebuchet MS"/>
              <a:ea typeface="Arial" charset="0"/>
              <a:cs typeface="Trebuchet MS"/>
            </a:endParaRPr>
          </a:p>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400" dirty="0" smtClean="0">
                <a:solidFill>
                  <a:srgbClr val="595959"/>
                </a:solidFill>
                <a:latin typeface="Trebuchet MS"/>
                <a:ea typeface="Arial" charset="0"/>
                <a:cs typeface="Trebuchet MS"/>
              </a:rPr>
              <a:t>But: prediction of the stability bound suffers from theoretical  uncertainties …</a:t>
            </a:r>
          </a:p>
        </p:txBody>
      </p:sp>
      <p:pic>
        <p:nvPicPr>
          <p:cNvPr id="13" name="Picture 12" descr="MH_vs_Lambda_bounds_big-noconstraints.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04829" y="1830917"/>
            <a:ext cx="6137823" cy="4265083"/>
          </a:xfrm>
          <a:prstGeom prst="rect">
            <a:avLst/>
          </a:prstGeom>
        </p:spPr>
      </p:pic>
      <p:sp>
        <p:nvSpPr>
          <p:cNvPr id="14" name="TextBox 13"/>
          <p:cNvSpPr txBox="1"/>
          <p:nvPr/>
        </p:nvSpPr>
        <p:spPr>
          <a:xfrm>
            <a:off x="3587102" y="3584371"/>
            <a:ext cx="736399"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7EB606">
                    <a:lumMod val="75000"/>
                  </a:srgbClr>
                </a:solidFill>
                <a:latin typeface="Arial" charset="0"/>
                <a:ea typeface="ＭＳ Ｐゴシック" charset="-128"/>
                <a:cs typeface="ＭＳ Ｐゴシック" charset="-128"/>
              </a:rPr>
              <a:t>Allowed</a:t>
            </a:r>
            <a:endParaRPr lang="en-GB" sz="1200" dirty="0">
              <a:solidFill>
                <a:srgbClr val="7EB606">
                  <a:lumMod val="75000"/>
                </a:srgbClr>
              </a:solidFill>
              <a:latin typeface="Arial" charset="0"/>
              <a:ea typeface="ＭＳ Ｐゴシック" charset="-128"/>
              <a:cs typeface="ＭＳ Ｐゴシック" charset="-128"/>
            </a:endParaRPr>
          </a:p>
        </p:txBody>
      </p:sp>
      <p:sp>
        <p:nvSpPr>
          <p:cNvPr id="15" name="TextBox 14"/>
          <p:cNvSpPr txBox="1"/>
          <p:nvPr/>
        </p:nvSpPr>
        <p:spPr>
          <a:xfrm>
            <a:off x="5790522" y="3584371"/>
            <a:ext cx="988747" cy="276999"/>
          </a:xfrm>
          <a:prstGeom prst="rect">
            <a:avLst/>
          </a:prstGeom>
          <a:noFill/>
        </p:spPr>
        <p:txBody>
          <a:bodyPr wrap="none">
            <a:prstTxWarp prst="textNoShape">
              <a:avLst/>
            </a:prstTxWarp>
            <a:spAutoFit/>
          </a:bodyPr>
          <a:lstStyle/>
          <a:p>
            <a:pPr fontAlgn="base">
              <a:spcBef>
                <a:spcPct val="0"/>
              </a:spcBef>
              <a:spcAft>
                <a:spcPct val="0"/>
              </a:spcAft>
            </a:pPr>
            <a:r>
              <a:rPr lang="en-US" sz="1200" dirty="0">
                <a:solidFill>
                  <a:srgbClr val="E12548"/>
                </a:solidFill>
                <a:latin typeface="Arial" charset="0"/>
                <a:ea typeface="ＭＳ Ｐゴシック" charset="-128"/>
                <a:cs typeface="ＭＳ Ｐゴシック" charset="-128"/>
              </a:rPr>
              <a:t>Not allowed</a:t>
            </a:r>
            <a:endParaRPr lang="en-GB" sz="1200" dirty="0">
              <a:solidFill>
                <a:srgbClr val="E12548"/>
              </a:solidFill>
              <a:latin typeface="Arial" charset="0"/>
              <a:ea typeface="ＭＳ Ｐゴシック" charset="-128"/>
              <a:cs typeface="ＭＳ Ｐゴシック" charset="-128"/>
            </a:endParaRPr>
          </a:p>
        </p:txBody>
      </p:sp>
      <p:grpSp>
        <p:nvGrpSpPr>
          <p:cNvPr id="16" name="Group 15"/>
          <p:cNvGrpSpPr/>
          <p:nvPr/>
        </p:nvGrpSpPr>
        <p:grpSpPr>
          <a:xfrm>
            <a:off x="3180787" y="4866076"/>
            <a:ext cx="5285880" cy="294173"/>
            <a:chOff x="3041501" y="4752201"/>
            <a:chExt cx="5258566" cy="294173"/>
          </a:xfrm>
        </p:grpSpPr>
        <p:sp>
          <p:nvSpPr>
            <p:cNvPr id="17" name="Rectangle 16"/>
            <p:cNvSpPr/>
            <p:nvPr/>
          </p:nvSpPr>
          <p:spPr>
            <a:xfrm>
              <a:off x="3041501" y="4990675"/>
              <a:ext cx="5258566" cy="55699"/>
            </a:xfrm>
            <a:prstGeom prst="rect">
              <a:avLst/>
            </a:prstGeom>
            <a:solidFill>
              <a:srgbClr val="D00209">
                <a:alpha val="75000"/>
              </a:srgbClr>
            </a:solidFill>
            <a:ln w="38100" cap="flat" cmpd="sng" algn="ctr">
              <a:noFill/>
              <a:prstDash val="solid"/>
              <a:round/>
              <a:headEnd type="none" w="med" len="med"/>
              <a:tailEnd type="none" w="med" len="med"/>
            </a:ln>
            <a:effectLst>
              <a:outerShdw blurRad="50800" dist="127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8" name="TextBox 17"/>
            <p:cNvSpPr txBox="1"/>
            <p:nvPr/>
          </p:nvSpPr>
          <p:spPr>
            <a:xfrm>
              <a:off x="3105000" y="4752201"/>
              <a:ext cx="1237588" cy="276999"/>
            </a:xfrm>
            <a:prstGeom prst="rect">
              <a:avLst/>
            </a:prstGeom>
            <a:noFill/>
          </p:spPr>
          <p:txBody>
            <a:bodyPr wrap="square" rtlCol="0">
              <a:spAutoFit/>
            </a:bodyPr>
            <a:lstStyle/>
            <a:p>
              <a:r>
                <a:rPr lang="en-GB" sz="1200" b="1" dirty="0" smtClean="0">
                  <a:solidFill>
                    <a:srgbClr val="D00209"/>
                  </a:solidFill>
                </a:rPr>
                <a:t>ATLAS &amp; CMS</a:t>
              </a:r>
              <a:endParaRPr lang="en-GB" sz="1200" b="1" dirty="0">
                <a:solidFill>
                  <a:srgbClr val="D00209"/>
                </a:solidFill>
              </a:endParaRPr>
            </a:p>
          </p:txBody>
        </p:sp>
      </p:grpSp>
      <p:sp>
        <p:nvSpPr>
          <p:cNvPr id="19" name="Rectangle 18"/>
          <p:cNvSpPr/>
          <p:nvPr/>
        </p:nvSpPr>
        <p:spPr>
          <a:xfrm rot="16200000">
            <a:off x="7847633" y="2431536"/>
            <a:ext cx="1399392" cy="215444"/>
          </a:xfrm>
          <a:prstGeom prst="rect">
            <a:avLst/>
          </a:prstGeom>
        </p:spPr>
        <p:txBody>
          <a:bodyPr wrap="none">
            <a:spAutoFit/>
          </a:bodyPr>
          <a:lstStyle/>
          <a:p>
            <a:r>
              <a:rPr lang="en-US" sz="800" dirty="0" smtClean="0">
                <a:solidFill>
                  <a:schemeClr val="tx1">
                    <a:lumMod val="50000"/>
                    <a:lumOff val="50000"/>
                  </a:schemeClr>
                </a:solidFill>
              </a:rPr>
              <a:t>Ellis et al, arXiv:0906.0954</a:t>
            </a:r>
            <a:endParaRPr lang="en-US" sz="800" dirty="0">
              <a:solidFill>
                <a:schemeClr val="tx1">
                  <a:lumMod val="50000"/>
                  <a:lumOff val="50000"/>
                </a:schemeClr>
              </a:solidFill>
            </a:endParaRPr>
          </a:p>
        </p:txBody>
      </p:sp>
      <p:sp>
        <p:nvSpPr>
          <p:cNvPr id="30" name="Text Box 4"/>
          <p:cNvSpPr txBox="1">
            <a:spLocks noChangeArrowheads="1"/>
          </p:cNvSpPr>
          <p:nvPr/>
        </p:nvSpPr>
        <p:spPr bwMode="auto">
          <a:xfrm>
            <a:off x="152399" y="3352800"/>
            <a:ext cx="2441337" cy="2054348"/>
          </a:xfrm>
          <a:prstGeom prst="rect">
            <a:avLst/>
          </a:prstGeom>
          <a:noFill/>
          <a:ln w="9525">
            <a:noFill/>
            <a:round/>
            <a:headEnd/>
            <a:tailEnd/>
          </a:ln>
        </p:spPr>
        <p:txBody>
          <a:bodyPr wrap="square" lIns="90000" tIns="140400" rIns="90000" bIns="187200">
            <a:prstTxWarp prst="textNoShape">
              <a:avLst/>
            </a:prstTxWarp>
            <a:spAutoFit/>
          </a:bodyPr>
          <a:lstStyle/>
          <a:p>
            <a:pPr>
              <a:spcBef>
                <a:spcPts val="600"/>
              </a:spcBef>
              <a:buSzPct val="75000"/>
              <a:tabLst>
                <a:tab pos="1255713" algn="l"/>
                <a:tab pos="2170113" algn="l"/>
                <a:tab pos="3084513" algn="l"/>
                <a:tab pos="3998913" algn="l"/>
                <a:tab pos="4913313" algn="l"/>
                <a:tab pos="5827713" algn="l"/>
                <a:tab pos="6742113" algn="l"/>
                <a:tab pos="7656513" algn="l"/>
                <a:tab pos="8570913" algn="l"/>
                <a:tab pos="9485313" algn="l"/>
                <a:tab pos="10399713" algn="l"/>
              </a:tabLst>
            </a:pPr>
            <a:r>
              <a:rPr lang="en-GB" sz="1100" dirty="0" smtClean="0">
                <a:solidFill>
                  <a:srgbClr val="595959"/>
                </a:solidFill>
                <a:latin typeface="Trebuchet MS"/>
                <a:ea typeface="Arial" charset="0"/>
                <a:cs typeface="Trebuchet MS"/>
              </a:rPr>
              <a:t>Newest full NNLO result moves up stability bound at Planck mass by +0.8 GeV and reduces uncertainty</a:t>
            </a:r>
          </a:p>
          <a:p>
            <a:pPr marL="265113" indent="-265113">
              <a:spcBef>
                <a:spcPts val="600"/>
              </a:spcBef>
              <a:buSzPct val="75000"/>
              <a:buFont typeface="Wingdings" pitchFamily="-105" charset="2"/>
              <a:buChar char="à"/>
              <a:tabLst>
                <a:tab pos="1255713" algn="l"/>
                <a:tab pos="2170113" algn="l"/>
                <a:tab pos="3084513" algn="l"/>
                <a:tab pos="3998913" algn="l"/>
                <a:tab pos="4913313" algn="l"/>
                <a:tab pos="5827713" algn="l"/>
                <a:tab pos="6742113" algn="l"/>
                <a:tab pos="7656513" algn="l"/>
                <a:tab pos="8570913" algn="l"/>
                <a:tab pos="9485313" algn="l"/>
                <a:tab pos="10399713" algn="l"/>
              </a:tabLst>
            </a:pPr>
            <a:r>
              <a:rPr lang="en-US" sz="1600" b="1" dirty="0" smtClean="0">
                <a:solidFill>
                  <a:srgbClr val="D00209"/>
                </a:solidFill>
                <a:latin typeface="Trebuchet MS"/>
                <a:ea typeface="Arial" charset="0"/>
                <a:cs typeface="Trebuchet MS"/>
                <a:sym typeface="Wingdings"/>
              </a:rPr>
              <a:t>barely stable or </a:t>
            </a:r>
            <a:r>
              <a:rPr lang="en-US" sz="1600" b="1" dirty="0" err="1" smtClean="0">
                <a:solidFill>
                  <a:srgbClr val="D00209"/>
                </a:solidFill>
                <a:latin typeface="Trebuchet MS"/>
                <a:ea typeface="Arial" charset="0"/>
                <a:cs typeface="Trebuchet MS"/>
                <a:sym typeface="Wingdings"/>
              </a:rPr>
              <a:t>metastable</a:t>
            </a:r>
            <a:r>
              <a:rPr lang="en-US" sz="1600" b="1" dirty="0" smtClean="0">
                <a:solidFill>
                  <a:srgbClr val="D00209"/>
                </a:solidFill>
                <a:latin typeface="Trebuchet MS"/>
                <a:ea typeface="Arial" charset="0"/>
                <a:cs typeface="Trebuchet MS"/>
                <a:sym typeface="Wingdings"/>
              </a:rPr>
              <a:t>, </a:t>
            </a:r>
            <a:r>
              <a:rPr lang="en-US" sz="1400" b="1" dirty="0" smtClean="0">
                <a:solidFill>
                  <a:srgbClr val="D00209"/>
                </a:solidFill>
                <a:latin typeface="Trebuchet MS"/>
                <a:ea typeface="Arial" charset="0"/>
                <a:cs typeface="Trebuchet MS"/>
                <a:sym typeface="Wingdings"/>
              </a:rPr>
              <a:t>but certainly the Higgs self coupling would become very weak at </a:t>
            </a:r>
            <a:r>
              <a:rPr lang="en-US" sz="1400" b="1" i="1" dirty="0" err="1" smtClean="0">
                <a:solidFill>
                  <a:srgbClr val="D00209"/>
                </a:solidFill>
                <a:latin typeface="Trebuchet MS"/>
                <a:ea typeface="Arial" charset="0"/>
                <a:cs typeface="Trebuchet MS"/>
                <a:sym typeface="Wingdings"/>
              </a:rPr>
              <a:t>M</a:t>
            </a:r>
            <a:r>
              <a:rPr lang="en-US" sz="1400" b="1" baseline="-25000" dirty="0" err="1" smtClean="0">
                <a:solidFill>
                  <a:srgbClr val="D00209"/>
                </a:solidFill>
                <a:latin typeface="Trebuchet MS"/>
                <a:ea typeface="Arial" charset="0"/>
                <a:cs typeface="Trebuchet MS"/>
                <a:sym typeface="Wingdings"/>
              </a:rPr>
              <a:t>Pl</a:t>
            </a:r>
            <a:endParaRPr lang="en-GB" sz="1400" b="1" baseline="-25000" dirty="0" smtClean="0">
              <a:solidFill>
                <a:srgbClr val="595959"/>
              </a:solidFill>
              <a:latin typeface="Trebuchet MS"/>
              <a:ea typeface="Arial" charset="0"/>
              <a:cs typeface="Trebuchet MS"/>
            </a:endParaRPr>
          </a:p>
        </p:txBody>
      </p:sp>
      <p:sp>
        <p:nvSpPr>
          <p:cNvPr id="31" name="TextBox 30"/>
          <p:cNvSpPr txBox="1"/>
          <p:nvPr/>
        </p:nvSpPr>
        <p:spPr>
          <a:xfrm>
            <a:off x="238844" y="5343246"/>
            <a:ext cx="1758446"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algn="ctr" defTabSz="914400" fontAlgn="auto">
              <a:spcBef>
                <a:spcPts val="0"/>
              </a:spcBef>
              <a:spcAft>
                <a:spcPts val="0"/>
              </a:spcAft>
            </a:pPr>
            <a:r>
              <a:rPr lang="en-US" sz="800" b="1" kern="0" dirty="0" err="1" smtClean="0">
                <a:solidFill>
                  <a:srgbClr val="FFFFFF"/>
                </a:solidFill>
              </a:rPr>
              <a:t>Degrassi</a:t>
            </a:r>
            <a:r>
              <a:rPr lang="en-US" sz="800" b="1" kern="0" dirty="0" smtClean="0">
                <a:solidFill>
                  <a:srgbClr val="FFFFFF"/>
                </a:solidFill>
              </a:rPr>
              <a:t> </a:t>
            </a:r>
            <a:r>
              <a:rPr lang="en-US" sz="800" b="1" i="1" kern="0" dirty="0" smtClean="0">
                <a:solidFill>
                  <a:srgbClr val="FFFFFF"/>
                </a:solidFill>
              </a:rPr>
              <a:t>et al</a:t>
            </a:r>
            <a:r>
              <a:rPr lang="en-US" sz="800" b="1" kern="0" dirty="0" smtClean="0">
                <a:solidFill>
                  <a:srgbClr val="FFFFFF"/>
                </a:solidFill>
              </a:rPr>
              <a:t>, </a:t>
            </a:r>
            <a:r>
              <a:rPr lang="en-US" sz="800" b="1" kern="0" dirty="0" err="1" smtClean="0">
                <a:solidFill>
                  <a:srgbClr val="FFFFFF"/>
                </a:solidFill>
              </a:rPr>
              <a:t>arXiv</a:t>
            </a:r>
            <a:r>
              <a:rPr lang="en-US" sz="800" b="1" kern="0" dirty="0" smtClean="0">
                <a:solidFill>
                  <a:srgbClr val="FFFFFF"/>
                </a:solidFill>
              </a:rPr>
              <a:t>:1205.6497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2000"/>
                                        <p:tgtEl>
                                          <p:spTgt spid="16"/>
                                        </p:tgtEl>
                                      </p:cBhvr>
                                    </p:animEffect>
                                  </p:childTnLst>
                                </p:cTn>
                              </p:par>
                            </p:childTnLst>
                          </p:cTn>
                        </p:par>
                        <p:par>
                          <p:cTn id="13" fill="hold">
                            <p:stCondLst>
                              <p:cond delay="2000"/>
                            </p:stCondLst>
                            <p:childTnLst>
                              <p:par>
                                <p:cTn id="14" presetID="22" presetClass="entr" presetSubtype="1" fill="hold" grpId="0" nodeType="after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up)">
                                      <p:cBhvr>
                                        <p:cTn id="16" dur="500"/>
                                        <p:tgtEl>
                                          <p:spTgt spid="30"/>
                                        </p:tgtEl>
                                      </p:cBhvr>
                                    </p:animEffect>
                                  </p:childTnLst>
                                </p:cTn>
                              </p:par>
                            </p:childTnLst>
                          </p:cTn>
                        </p:par>
                        <p:par>
                          <p:cTn id="17" fill="hold">
                            <p:stCondLst>
                              <p:cond delay="2500"/>
                            </p:stCondLst>
                            <p:childTnLst>
                              <p:par>
                                <p:cTn id="18" presetID="22" presetClass="entr" presetSubtype="1" fill="hold" grpId="0"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up)">
                                      <p:cBhvr>
                                        <p:cTn id="2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1" grpId="0" animBg="1"/>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1087294" y="838200"/>
            <a:ext cx="3484706" cy="1461939"/>
          </a:xfrm>
          <a:prstGeom prst="rect">
            <a:avLst/>
          </a:prstGeom>
        </p:spPr>
        <p:txBody>
          <a:bodyPr wrap="square">
            <a:spAutoFit/>
          </a:bodyPr>
          <a:lstStyle/>
          <a:p>
            <a:r>
              <a:rPr lang="en-GB" sz="1200" dirty="0" smtClean="0">
                <a:solidFill>
                  <a:srgbClr val="FFFFFF"/>
                </a:solidFill>
                <a:latin typeface="Trebuchet MS"/>
                <a:cs typeface="Trebuchet MS"/>
              </a:rPr>
              <a:t>100 years after the discovery of cosmic </a:t>
            </a:r>
            <a:r>
              <a:rPr lang="en-GB" sz="1200" dirty="0" smtClean="0">
                <a:solidFill>
                  <a:srgbClr val="FFFFFF"/>
                </a:solidFill>
                <a:latin typeface="Trebuchet MS"/>
                <a:cs typeface="Trebuchet MS"/>
              </a:rPr>
              <a:t>rays…</a:t>
            </a:r>
          </a:p>
          <a:p>
            <a:pPr>
              <a:spcBef>
                <a:spcPts val="600"/>
              </a:spcBef>
            </a:pPr>
            <a:r>
              <a:rPr lang="en-GB" b="1" dirty="0" smtClean="0">
                <a:solidFill>
                  <a:srgbClr val="FFFFFF"/>
                </a:solidFill>
                <a:latin typeface="Trebuchet MS"/>
                <a:cs typeface="Trebuchet MS"/>
              </a:rPr>
              <a:t>The discovery of </a:t>
            </a:r>
            <a:r>
              <a:rPr lang="en-GB" b="1" dirty="0" smtClean="0">
                <a:solidFill>
                  <a:srgbClr val="FFFFFF"/>
                </a:solidFill>
                <a:latin typeface="Trebuchet MS"/>
                <a:cs typeface="Trebuchet MS"/>
              </a:rPr>
              <a:t>the </a:t>
            </a:r>
            <a:r>
              <a:rPr lang="en-GB" b="1" dirty="0" smtClean="0">
                <a:solidFill>
                  <a:srgbClr val="FFFFFF"/>
                </a:solidFill>
                <a:latin typeface="Trebuchet MS"/>
                <a:cs typeface="Trebuchet MS"/>
              </a:rPr>
              <a:t>Higgs boson completes the Standard Model</a:t>
            </a:r>
          </a:p>
        </p:txBody>
      </p:sp>
      <p:sp>
        <p:nvSpPr>
          <p:cNvPr id="4" name="Rectangle 3"/>
          <p:cNvSpPr/>
          <p:nvPr/>
        </p:nvSpPr>
        <p:spPr>
          <a:xfrm>
            <a:off x="4724400" y="1600200"/>
            <a:ext cx="3429000" cy="1200328"/>
          </a:xfrm>
          <a:prstGeom prst="rect">
            <a:avLst/>
          </a:prstGeom>
        </p:spPr>
        <p:txBody>
          <a:bodyPr wrap="square">
            <a:spAutoFit/>
          </a:bodyPr>
          <a:lstStyle/>
          <a:p>
            <a:r>
              <a:rPr lang="en-GB" b="1" dirty="0" smtClean="0">
                <a:solidFill>
                  <a:srgbClr val="FFFFFF"/>
                </a:solidFill>
                <a:latin typeface="Trebuchet MS"/>
                <a:cs typeface="Trebuchet MS"/>
              </a:rPr>
              <a:t>It is a triumph for the imagination and rigour of the human mind</a:t>
            </a:r>
            <a:endParaRPr lang="en-GB" b="1" dirty="0">
              <a:solidFill>
                <a:srgbClr val="FFFFFF"/>
              </a:solidFill>
              <a:latin typeface="Trebuchet MS"/>
              <a:cs typeface="Trebuchet MS"/>
            </a:endParaRPr>
          </a:p>
        </p:txBody>
      </p:sp>
      <p:sp>
        <p:nvSpPr>
          <p:cNvPr id="6" name="Rectangle 5"/>
          <p:cNvSpPr/>
          <p:nvPr/>
        </p:nvSpPr>
        <p:spPr>
          <a:xfrm>
            <a:off x="4724400" y="2958911"/>
            <a:ext cx="3541119" cy="2908489"/>
          </a:xfrm>
          <a:prstGeom prst="rect">
            <a:avLst/>
          </a:prstGeom>
          <a:gradFill flip="none" rotWithShape="1">
            <a:gsLst>
              <a:gs pos="1000">
                <a:schemeClr val="tx1">
                  <a:lumMod val="65000"/>
                  <a:lumOff val="35000"/>
                </a:schemeClr>
              </a:gs>
              <a:gs pos="100000">
                <a:schemeClr val="tx1">
                  <a:lumMod val="50000"/>
                  <a:lumOff val="50000"/>
                  <a:alpha val="25000"/>
                </a:schemeClr>
              </a:gs>
            </a:gsLst>
            <a:lin ang="16200000" scaled="0"/>
            <a:tileRect/>
          </a:gradFill>
        </p:spPr>
        <p:txBody>
          <a:bodyPr wrap="square" rIns="0">
            <a:spAutoFit/>
          </a:bodyPr>
          <a:lstStyle/>
          <a:p>
            <a:r>
              <a:rPr lang="en-GB" b="1" dirty="0" smtClean="0">
                <a:solidFill>
                  <a:srgbClr val="FFFFFF"/>
                </a:solidFill>
                <a:latin typeface="Trebuchet MS"/>
                <a:cs typeface="Trebuchet MS"/>
              </a:rPr>
              <a:t>It is a triumph for the greatest experimental undertaking ever</a:t>
            </a:r>
            <a:r>
              <a:rPr lang="en-US" b="1" dirty="0" smtClean="0">
                <a:solidFill>
                  <a:srgbClr val="FFFFFF"/>
                </a:solidFill>
                <a:latin typeface="Trebuchet MS"/>
                <a:cs typeface="Trebuchet MS"/>
              </a:rPr>
              <a:t>: </a:t>
            </a:r>
          </a:p>
          <a:p>
            <a:pPr>
              <a:spcBef>
                <a:spcPts val="900"/>
              </a:spcBef>
            </a:pPr>
            <a:r>
              <a:rPr lang="en-US" b="1" dirty="0" smtClean="0">
                <a:solidFill>
                  <a:srgbClr val="FFFFFF"/>
                </a:solidFill>
                <a:latin typeface="Trebuchet MS"/>
                <a:cs typeface="Trebuchet MS"/>
              </a:rPr>
              <a:t>Frontier of accelerator &amp; detector technologies</a:t>
            </a:r>
          </a:p>
          <a:p>
            <a:pPr>
              <a:spcBef>
                <a:spcPts val="900"/>
              </a:spcBef>
            </a:pPr>
            <a:r>
              <a:rPr lang="en-US" b="1" dirty="0" smtClean="0">
                <a:solidFill>
                  <a:srgbClr val="FFFFFF"/>
                </a:solidFill>
                <a:latin typeface="Trebuchet MS"/>
                <a:cs typeface="Trebuchet MS"/>
              </a:rPr>
              <a:t>Global data sharing, analysis &amp; collaboration </a:t>
            </a:r>
            <a:endParaRPr lang="en-GB" b="1" dirty="0">
              <a:solidFill>
                <a:srgbClr val="FFFFFF"/>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The Standard Model holds tight</a:t>
            </a:r>
          </a:p>
        </p:txBody>
      </p:sp>
      <p:sp>
        <p:nvSpPr>
          <p:cNvPr id="35" name="Rectangle 34"/>
          <p:cNvSpPr/>
          <p:nvPr/>
        </p:nvSpPr>
        <p:spPr>
          <a:xfrm>
            <a:off x="1087293" y="1683603"/>
            <a:ext cx="3332307" cy="830997"/>
          </a:xfrm>
          <a:prstGeom prst="rect">
            <a:avLst/>
          </a:prstGeom>
        </p:spPr>
        <p:txBody>
          <a:bodyPr wrap="square">
            <a:spAutoFit/>
          </a:bodyPr>
          <a:lstStyle/>
          <a:p>
            <a:r>
              <a:rPr lang="en-GB" b="1" dirty="0" smtClean="0">
                <a:solidFill>
                  <a:srgbClr val="FFFFFF"/>
                </a:solidFill>
                <a:latin typeface="Trebuchet MS"/>
                <a:cs typeface="Trebuchet MS"/>
              </a:rPr>
              <a:t>Let us go through a few more examples</a:t>
            </a: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The Standard Model holds tight</a:t>
            </a:r>
          </a:p>
        </p:txBody>
      </p:sp>
      <p:sp>
        <p:nvSpPr>
          <p:cNvPr id="13" name="Rectangle 12"/>
          <p:cNvSpPr/>
          <p:nvPr/>
        </p:nvSpPr>
        <p:spPr>
          <a:xfrm>
            <a:off x="4724400" y="838200"/>
            <a:ext cx="3484706" cy="923330"/>
          </a:xfrm>
          <a:prstGeom prst="rect">
            <a:avLst/>
          </a:prstGeom>
          <a:solidFill>
            <a:schemeClr val="tx1">
              <a:lumMod val="50000"/>
              <a:lumOff val="50000"/>
              <a:alpha val="68000"/>
            </a:schemeClr>
          </a:solidFill>
        </p:spPr>
        <p:txBody>
          <a:bodyPr wrap="square">
            <a:spAutoFit/>
          </a:bodyPr>
          <a:lstStyle/>
          <a:p>
            <a:r>
              <a:rPr lang="en-US" sz="1800" b="1" dirty="0" smtClean="0">
                <a:solidFill>
                  <a:srgbClr val="FFFFFF"/>
                </a:solidFill>
                <a:latin typeface="Trebuchet MS"/>
                <a:cs typeface="Trebuchet MS"/>
              </a:rPr>
              <a:t>Electroweak unification has been verified at, below and above the Z-boson scale </a:t>
            </a:r>
          </a:p>
        </p:txBody>
      </p:sp>
      <p:sp>
        <p:nvSpPr>
          <p:cNvPr id="21" name="Rectangle 20"/>
          <p:cNvSpPr/>
          <p:nvPr/>
        </p:nvSpPr>
        <p:spPr>
          <a:xfrm>
            <a:off x="381000" y="2057400"/>
            <a:ext cx="7526841" cy="369332"/>
          </a:xfrm>
          <a:prstGeom prst="rect">
            <a:avLst/>
          </a:prstGeom>
        </p:spPr>
        <p:txBody>
          <a:bodyPr wrap="square">
            <a:spAutoFit/>
          </a:bodyPr>
          <a:lstStyle/>
          <a:p>
            <a:pPr>
              <a:spcBef>
                <a:spcPts val="1800"/>
              </a:spcBef>
            </a:pPr>
            <a:r>
              <a:rPr lang="en-US" sz="1800" b="1" dirty="0" smtClean="0">
                <a:solidFill>
                  <a:srgbClr val="404040"/>
                </a:solidFill>
                <a:latin typeface="Trebuchet MS"/>
                <a:cs typeface="Trebuchet MS"/>
                <a:sym typeface="Wingdings"/>
              </a:rPr>
              <a:t>Measured </a:t>
            </a:r>
            <a:r>
              <a:rPr lang="en-US" sz="1800" b="1" i="1" dirty="0" smtClean="0">
                <a:solidFill>
                  <a:srgbClr val="404040"/>
                </a:solidFill>
                <a:latin typeface="Trebuchet MS"/>
                <a:cs typeface="Trebuchet MS"/>
                <a:sym typeface="Wingdings"/>
              </a:rPr>
              <a:t>W</a:t>
            </a:r>
            <a:r>
              <a:rPr lang="en-US" sz="1800" b="1" dirty="0" smtClean="0">
                <a:solidFill>
                  <a:srgbClr val="404040"/>
                </a:solidFill>
                <a:latin typeface="Trebuchet MS"/>
                <a:cs typeface="Trebuchet MS"/>
                <a:sym typeface="Wingdings"/>
              </a:rPr>
              <a:t> vs. top mass compared to EW prediction</a:t>
            </a:r>
            <a:endParaRPr lang="en-US" sz="1800" b="1" dirty="0" smtClean="0">
              <a:solidFill>
                <a:srgbClr val="404040"/>
              </a:solidFill>
              <a:latin typeface="Trebuchet MS"/>
              <a:ea typeface="Arial" charset="0"/>
              <a:cs typeface="Trebuchet MS"/>
            </a:endParaRPr>
          </a:p>
        </p:txBody>
      </p:sp>
      <p:pic>
        <p:nvPicPr>
          <p:cNvPr id="11" name="Picture 10" descr="W_vs_top.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518579" y="2437314"/>
            <a:ext cx="5917967" cy="4007935"/>
          </a:xfrm>
          <a:prstGeom prst="rect">
            <a:avLst/>
          </a:prstGeom>
        </p:spPr>
      </p:pic>
      <p:sp>
        <p:nvSpPr>
          <p:cNvPr id="17" name="Text Box 10"/>
          <p:cNvSpPr txBox="1">
            <a:spLocks noChangeArrowheads="1"/>
          </p:cNvSpPr>
          <p:nvPr/>
        </p:nvSpPr>
        <p:spPr bwMode="auto">
          <a:xfrm>
            <a:off x="6477000" y="2555557"/>
            <a:ext cx="2286000" cy="1079399"/>
          </a:xfrm>
          <a:prstGeom prst="rect">
            <a:avLst/>
          </a:prstGeom>
          <a:noFill/>
          <a:ln w="3175">
            <a:noFill/>
            <a:miter lim="800000"/>
            <a:headEnd/>
            <a:tailEnd/>
          </a:ln>
        </p:spPr>
        <p:txBody>
          <a:bodyPr wrap="square" lIns="90000" tIns="46800" rIns="90000" bIns="46800">
            <a:prstTxWarp prst="textNoShape">
              <a:avLst/>
            </a:prstTxWarp>
            <a:spAutoFit/>
          </a:bodyPr>
          <a:lstStyle/>
          <a:p>
            <a:r>
              <a:rPr lang="en-US" sz="1600" dirty="0" smtClean="0">
                <a:solidFill>
                  <a:srgbClr val="7F7F7F"/>
                </a:solidFill>
                <a:latin typeface="Trebuchet MS"/>
                <a:cs typeface="Trebuchet MS"/>
              </a:rPr>
              <a:t>Gauge sector of SM at tree level is given by 3 free parameters, e.g.: </a:t>
            </a:r>
            <a:r>
              <a:rPr lang="en-US" sz="1600" dirty="0" smtClean="0">
                <a:solidFill>
                  <a:srgbClr val="7F7F7F"/>
                </a:solidFill>
                <a:latin typeface="Symbol" charset="2"/>
                <a:cs typeface="Symbol" charset="2"/>
              </a:rPr>
              <a:t>a</a:t>
            </a:r>
            <a:r>
              <a:rPr lang="en-US" sz="1600" dirty="0" smtClean="0">
                <a:solidFill>
                  <a:srgbClr val="7F7F7F"/>
                </a:solidFill>
                <a:latin typeface="Trebuchet MS"/>
                <a:cs typeface="Trebuchet MS"/>
              </a:rPr>
              <a:t>, </a:t>
            </a:r>
            <a:r>
              <a:rPr lang="en-US" sz="1600" i="1" dirty="0" smtClean="0">
                <a:solidFill>
                  <a:srgbClr val="7F7F7F"/>
                </a:solidFill>
                <a:latin typeface="Trebuchet MS"/>
                <a:cs typeface="Trebuchet MS"/>
              </a:rPr>
              <a:t>M</a:t>
            </a:r>
            <a:r>
              <a:rPr lang="en-US" sz="1600" i="1" baseline="-25000" dirty="0" smtClean="0">
                <a:solidFill>
                  <a:srgbClr val="7F7F7F"/>
                </a:solidFill>
                <a:latin typeface="Trebuchet MS"/>
                <a:cs typeface="Trebuchet MS"/>
              </a:rPr>
              <a:t>Z</a:t>
            </a:r>
            <a:r>
              <a:rPr lang="en-US" sz="1600" dirty="0" smtClean="0">
                <a:solidFill>
                  <a:srgbClr val="7F7F7F"/>
                </a:solidFill>
                <a:latin typeface="Trebuchet MS"/>
                <a:cs typeface="Trebuchet MS"/>
              </a:rPr>
              <a:t>, </a:t>
            </a:r>
            <a:r>
              <a:rPr lang="en-US" sz="1600" i="1" dirty="0" smtClean="0">
                <a:solidFill>
                  <a:srgbClr val="7F7F7F"/>
                </a:solidFill>
                <a:latin typeface="Trebuchet MS"/>
                <a:cs typeface="Trebuchet MS"/>
              </a:rPr>
              <a:t>G</a:t>
            </a:r>
            <a:r>
              <a:rPr lang="en-US" sz="1600" i="1" baseline="-25000" dirty="0" smtClean="0">
                <a:solidFill>
                  <a:srgbClr val="7F7F7F"/>
                </a:solidFill>
                <a:latin typeface="Trebuchet MS"/>
                <a:cs typeface="Trebuchet MS"/>
              </a:rPr>
              <a:t>F</a:t>
            </a:r>
            <a:endParaRPr lang="en-US" sz="1600" dirty="0" smtClean="0">
              <a:solidFill>
                <a:srgbClr val="7F7F7F"/>
              </a:solidFill>
              <a:latin typeface="Trebuchet MS"/>
              <a:cs typeface="Trebuchet MS"/>
            </a:endParaRPr>
          </a:p>
        </p:txBody>
      </p:sp>
      <p:sp>
        <p:nvSpPr>
          <p:cNvPr id="18" name="Text Box 10"/>
          <p:cNvSpPr txBox="1">
            <a:spLocks noChangeArrowheads="1"/>
          </p:cNvSpPr>
          <p:nvPr/>
        </p:nvSpPr>
        <p:spPr bwMode="auto">
          <a:xfrm>
            <a:off x="6477000" y="3685958"/>
            <a:ext cx="2286000" cy="340735"/>
          </a:xfrm>
          <a:prstGeom prst="rect">
            <a:avLst/>
          </a:prstGeom>
          <a:noFill/>
          <a:ln w="3175">
            <a:noFill/>
            <a:miter lim="800000"/>
            <a:headEnd/>
            <a:tailEnd/>
          </a:ln>
        </p:spPr>
        <p:txBody>
          <a:bodyPr wrap="square" lIns="90000" tIns="46800" rIns="90000" bIns="46800">
            <a:prstTxWarp prst="textNoShape">
              <a:avLst/>
            </a:prstTxWarp>
            <a:spAutoFit/>
          </a:bodyPr>
          <a:lstStyle/>
          <a:p>
            <a:r>
              <a:rPr lang="en-US" sz="1600" dirty="0" err="1" smtClean="0">
                <a:solidFill>
                  <a:srgbClr val="7F7F7F"/>
                </a:solidFill>
                <a:latin typeface="Trebuchet MS"/>
                <a:cs typeface="Trebuchet MS"/>
                <a:sym typeface="Wingdings"/>
              </a:rPr>
              <a:t></a:t>
            </a:r>
            <a:r>
              <a:rPr lang="en-US" sz="1600" dirty="0" smtClean="0">
                <a:solidFill>
                  <a:srgbClr val="7F7F7F"/>
                </a:solidFill>
                <a:latin typeface="Trebuchet MS"/>
                <a:cs typeface="Trebuchet MS"/>
                <a:sym typeface="Wingdings"/>
              </a:rPr>
              <a:t> </a:t>
            </a:r>
            <a:r>
              <a:rPr lang="en-US" sz="1600" i="1" dirty="0" smtClean="0">
                <a:solidFill>
                  <a:srgbClr val="7F7F7F"/>
                </a:solidFill>
                <a:latin typeface="Trebuchet MS"/>
                <a:cs typeface="Trebuchet MS"/>
              </a:rPr>
              <a:t>M</a:t>
            </a:r>
            <a:r>
              <a:rPr lang="en-US" sz="1600" i="1" baseline="-25000" dirty="0" smtClean="0">
                <a:solidFill>
                  <a:srgbClr val="7F7F7F"/>
                </a:solidFill>
                <a:latin typeface="Trebuchet MS"/>
                <a:cs typeface="Trebuchet MS"/>
              </a:rPr>
              <a:t>W</a:t>
            </a:r>
            <a:r>
              <a:rPr lang="en-US" sz="1600" i="1" dirty="0" smtClean="0">
                <a:solidFill>
                  <a:srgbClr val="7F7F7F"/>
                </a:solidFill>
                <a:latin typeface="Trebuchet MS"/>
                <a:cs typeface="Trebuchet MS"/>
              </a:rPr>
              <a:t> </a:t>
            </a:r>
            <a:r>
              <a:rPr lang="en-US" sz="1600" dirty="0" smtClean="0">
                <a:solidFill>
                  <a:srgbClr val="7F7F7F"/>
                </a:solidFill>
                <a:latin typeface="Trebuchet MS"/>
                <a:cs typeface="Trebuchet MS"/>
              </a:rPr>
              <a:t>predicted</a:t>
            </a:r>
          </a:p>
        </p:txBody>
      </p:sp>
      <p:sp>
        <p:nvSpPr>
          <p:cNvPr id="19" name="Text Box 10"/>
          <p:cNvSpPr txBox="1">
            <a:spLocks noChangeArrowheads="1"/>
          </p:cNvSpPr>
          <p:nvPr/>
        </p:nvSpPr>
        <p:spPr bwMode="auto">
          <a:xfrm>
            <a:off x="6477000" y="4119822"/>
            <a:ext cx="2286000" cy="833178"/>
          </a:xfrm>
          <a:prstGeom prst="rect">
            <a:avLst/>
          </a:prstGeom>
          <a:noFill/>
          <a:ln w="3175">
            <a:noFill/>
            <a:miter lim="800000"/>
            <a:headEnd/>
            <a:tailEnd/>
          </a:ln>
        </p:spPr>
        <p:txBody>
          <a:bodyPr wrap="square" lIns="90000" tIns="46800" rIns="90000" bIns="46800">
            <a:prstTxWarp prst="textNoShape">
              <a:avLst/>
            </a:prstTxWarp>
            <a:spAutoFit/>
          </a:bodyPr>
          <a:lstStyle/>
          <a:p>
            <a:r>
              <a:rPr lang="en-US" sz="1600" dirty="0" smtClean="0">
                <a:solidFill>
                  <a:srgbClr val="7F7F7F"/>
                </a:solidFill>
                <a:latin typeface="Trebuchet MS"/>
                <a:cs typeface="Trebuchet MS"/>
                <a:sym typeface="Wingdings"/>
              </a:rPr>
              <a:t>Radiative corrections introduce quark mass dependence</a:t>
            </a:r>
            <a:endParaRPr lang="en-US" sz="1600" dirty="0" smtClean="0">
              <a:solidFill>
                <a:srgbClr val="7F7F7F"/>
              </a:solidFill>
              <a:latin typeface="Trebuchet MS"/>
              <a:cs typeface="Trebuchet MS"/>
            </a:endParaRPr>
          </a:p>
        </p:txBody>
      </p:sp>
      <p:sp>
        <p:nvSpPr>
          <p:cNvPr id="23" name="TextBox 22"/>
          <p:cNvSpPr txBox="1"/>
          <p:nvPr/>
        </p:nvSpPr>
        <p:spPr>
          <a:xfrm rot="16200000">
            <a:off x="5709999" y="2978729"/>
            <a:ext cx="1018227" cy="215444"/>
          </a:xfrm>
          <a:prstGeom prst="rect">
            <a:avLst/>
          </a:prstGeom>
          <a:noFill/>
        </p:spPr>
        <p:txBody>
          <a:bodyPr wrap="none" rtlCol="0">
            <a:spAutoFit/>
          </a:bodyPr>
          <a:lstStyle/>
          <a:p>
            <a:r>
              <a:rPr lang="en-GB" sz="800" dirty="0" err="1" smtClean="0">
                <a:solidFill>
                  <a:prstClr val="black">
                    <a:lumMod val="50000"/>
                    <a:lumOff val="50000"/>
                  </a:prstClr>
                </a:solidFill>
              </a:rPr>
              <a:t>Gfitter</a:t>
            </a:r>
            <a:r>
              <a:rPr lang="en-GB" sz="800" dirty="0" smtClean="0">
                <a:solidFill>
                  <a:prstClr val="black">
                    <a:lumMod val="50000"/>
                    <a:lumOff val="50000"/>
                  </a:prstClr>
                </a:solidFill>
              </a:rPr>
              <a:t>, preliminary</a:t>
            </a:r>
            <a:endParaRPr lang="en-GB" sz="800" dirty="0">
              <a:solidFill>
                <a:prstClr val="black">
                  <a:lumMod val="50000"/>
                  <a:lumOff val="50000"/>
                </a:prstClr>
              </a:solidFill>
            </a:endParaRPr>
          </a:p>
        </p:txBody>
      </p:sp>
      <p:sp>
        <p:nvSpPr>
          <p:cNvPr id="12" name="Text Box 10"/>
          <p:cNvSpPr txBox="1">
            <a:spLocks noChangeArrowheads="1"/>
          </p:cNvSpPr>
          <p:nvPr/>
        </p:nvSpPr>
        <p:spPr bwMode="auto">
          <a:xfrm>
            <a:off x="6477000" y="5034222"/>
            <a:ext cx="2286000" cy="833178"/>
          </a:xfrm>
          <a:prstGeom prst="rect">
            <a:avLst/>
          </a:prstGeom>
          <a:noFill/>
          <a:ln w="3175">
            <a:noFill/>
            <a:miter lim="800000"/>
            <a:headEnd/>
            <a:tailEnd/>
          </a:ln>
        </p:spPr>
        <p:txBody>
          <a:bodyPr wrap="square" lIns="90000" tIns="46800" rIns="90000" bIns="46800">
            <a:prstTxWarp prst="textNoShape">
              <a:avLst/>
            </a:prstTxWarp>
            <a:spAutoFit/>
          </a:bodyPr>
          <a:lstStyle/>
          <a:p>
            <a:r>
              <a:rPr lang="en-US" sz="1600" b="1" dirty="0" smtClean="0">
                <a:solidFill>
                  <a:srgbClr val="D00209"/>
                </a:solidFill>
                <a:latin typeface="Trebuchet MS"/>
                <a:cs typeface="Trebuchet MS"/>
                <a:sym typeface="Wingdings"/>
              </a:rPr>
              <a:t>Crucial contribution from SLC/SLD to this unification evidence</a:t>
            </a:r>
            <a:endParaRPr lang="en-US" sz="1600" b="1" dirty="0" smtClean="0">
              <a:solidFill>
                <a:srgbClr val="D00209"/>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trips(downRigh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ectangle 14"/>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The Standard Model holds tight</a:t>
            </a:r>
          </a:p>
        </p:txBody>
      </p:sp>
      <p:sp>
        <p:nvSpPr>
          <p:cNvPr id="18" name="Rectangle 17"/>
          <p:cNvSpPr/>
          <p:nvPr/>
        </p:nvSpPr>
        <p:spPr>
          <a:xfrm>
            <a:off x="4724400" y="838200"/>
            <a:ext cx="3484706" cy="923330"/>
          </a:xfrm>
          <a:prstGeom prst="rect">
            <a:avLst/>
          </a:prstGeom>
          <a:solidFill>
            <a:schemeClr val="tx1">
              <a:lumMod val="50000"/>
              <a:lumOff val="50000"/>
              <a:alpha val="68000"/>
            </a:schemeClr>
          </a:solidFill>
        </p:spPr>
        <p:txBody>
          <a:bodyPr wrap="square">
            <a:spAutoFit/>
          </a:bodyPr>
          <a:lstStyle/>
          <a:p>
            <a:r>
              <a:rPr lang="en-US" sz="1800" b="1" dirty="0" smtClean="0">
                <a:solidFill>
                  <a:srgbClr val="FFFFFF"/>
                </a:solidFill>
                <a:latin typeface="Trebuchet MS"/>
                <a:cs typeface="Trebuchet MS"/>
              </a:rPr>
              <a:t>All observations of </a:t>
            </a:r>
            <a:r>
              <a:rPr lang="en-US" sz="1800" b="1" i="1" dirty="0" smtClean="0">
                <a:solidFill>
                  <a:srgbClr val="FFFFFF"/>
                </a:solidFill>
                <a:latin typeface="Trebuchet MS"/>
                <a:cs typeface="Trebuchet MS"/>
              </a:rPr>
              <a:t>CP</a:t>
            </a:r>
            <a:r>
              <a:rPr lang="en-US" sz="1800" b="1" dirty="0" smtClean="0">
                <a:solidFill>
                  <a:srgbClr val="FFFFFF"/>
                </a:solidFill>
                <a:latin typeface="Trebuchet MS"/>
                <a:cs typeface="Trebuchet MS"/>
              </a:rPr>
              <a:t> violation are described by a single phase in the CKM matrix </a:t>
            </a:r>
          </a:p>
        </p:txBody>
      </p:sp>
      <p:pic>
        <p:nvPicPr>
          <p:cNvPr id="17" name="Picture 16" descr="untitled.pdf"/>
          <p:cNvPicPr>
            <a:picLocks noChangeAspect="1"/>
          </p:cNvPicPr>
          <p:nvPr/>
        </p:nvPicPr>
        <mc:AlternateContent>
          <mc:Choice xmlns:ma="http://schemas.microsoft.com/office/mac/drawingml/2008/main" Requires="ma">
            <p:blipFill>
              <a:blip r:embed="rId2"/>
              <a:srcRect l="7771" t="8658" b="8171"/>
              <a:stretch>
                <a:fillRect/>
              </a:stretch>
            </p:blipFill>
          </mc:Choice>
          <mc:Fallback>
            <p:blipFill>
              <a:blip r:embed="rId3"/>
              <a:srcRect l="7771" t="8658" b="8171"/>
              <a:stretch>
                <a:fillRect/>
              </a:stretch>
            </p:blipFill>
          </mc:Fallback>
        </mc:AlternateContent>
        <p:spPr>
          <a:xfrm>
            <a:off x="2042583" y="1936460"/>
            <a:ext cx="4942417" cy="4413540"/>
          </a:xfrm>
          <a:prstGeom prst="rect">
            <a:avLst/>
          </a:prstGeom>
        </p:spPr>
      </p:pic>
      <p:sp>
        <p:nvSpPr>
          <p:cNvPr id="19" name="TextBox 18"/>
          <p:cNvSpPr txBox="1"/>
          <p:nvPr/>
        </p:nvSpPr>
        <p:spPr>
          <a:xfrm rot="16200000">
            <a:off x="6227596" y="5416637"/>
            <a:ext cx="1197764" cy="215444"/>
          </a:xfrm>
          <a:prstGeom prst="rect">
            <a:avLst/>
          </a:prstGeom>
          <a:noFill/>
        </p:spPr>
        <p:txBody>
          <a:bodyPr wrap="none" rtlCol="0">
            <a:spAutoFit/>
          </a:bodyPr>
          <a:lstStyle/>
          <a:p>
            <a:r>
              <a:rPr lang="en-GB" sz="800" dirty="0" smtClean="0">
                <a:solidFill>
                  <a:prstClr val="black">
                    <a:lumMod val="50000"/>
                    <a:lumOff val="50000"/>
                  </a:prstClr>
                </a:solidFill>
              </a:rPr>
              <a:t>http://</a:t>
            </a:r>
            <a:r>
              <a:rPr lang="en-GB" sz="800" dirty="0" smtClean="0">
                <a:solidFill>
                  <a:srgbClr val="7F7F7F"/>
                </a:solidFill>
              </a:rPr>
              <a:t>ckmfitter.in2p3</a:t>
            </a:r>
            <a:r>
              <a:rPr lang="en-GB" sz="800" dirty="0" smtClean="0">
                <a:solidFill>
                  <a:prstClr val="black">
                    <a:lumMod val="50000"/>
                    <a:lumOff val="50000"/>
                  </a:prstClr>
                </a:solidFill>
              </a:rPr>
              <a:t>.fr</a:t>
            </a:r>
            <a:endParaRPr lang="en-GB" sz="800" dirty="0">
              <a:solidFill>
                <a:prstClr val="black">
                  <a:lumMod val="50000"/>
                  <a:lumOff val="50000"/>
                </a:prstClr>
              </a:solidFill>
            </a:endParaRPr>
          </a:p>
        </p:txBody>
      </p:sp>
      <p:sp>
        <p:nvSpPr>
          <p:cNvPr id="20" name="TextBox 19"/>
          <p:cNvSpPr txBox="1"/>
          <p:nvPr/>
        </p:nvSpPr>
        <p:spPr>
          <a:xfrm>
            <a:off x="5295912" y="6266589"/>
            <a:ext cx="1775879" cy="307777"/>
          </a:xfrm>
          <a:prstGeom prst="rect">
            <a:avLst/>
          </a:prstGeom>
          <a:noFill/>
        </p:spPr>
        <p:txBody>
          <a:bodyPr wrap="square" rtlCol="0">
            <a:spAutoFit/>
          </a:bodyPr>
          <a:lstStyle/>
          <a:p>
            <a:r>
              <a:rPr lang="en-GB" sz="1400" dirty="0" smtClean="0">
                <a:latin typeface="Symbol" charset="2"/>
                <a:cs typeface="Symbol" charset="2"/>
              </a:rPr>
              <a:t>~</a:t>
            </a:r>
            <a:r>
              <a:rPr lang="en-GB" sz="1400" dirty="0" smtClean="0">
                <a:latin typeface="Trebuchet MS"/>
                <a:cs typeface="Trebuchet MS"/>
              </a:rPr>
              <a:t> Re (CKM phase)</a:t>
            </a:r>
          </a:p>
        </p:txBody>
      </p:sp>
      <p:sp>
        <p:nvSpPr>
          <p:cNvPr id="22" name="TextBox 21"/>
          <p:cNvSpPr txBox="1"/>
          <p:nvPr/>
        </p:nvSpPr>
        <p:spPr>
          <a:xfrm rot="16200000">
            <a:off x="1074836" y="2408338"/>
            <a:ext cx="1775879" cy="307777"/>
          </a:xfrm>
          <a:prstGeom prst="rect">
            <a:avLst/>
          </a:prstGeom>
          <a:noFill/>
        </p:spPr>
        <p:txBody>
          <a:bodyPr wrap="square" rtlCol="0">
            <a:spAutoFit/>
          </a:bodyPr>
          <a:lstStyle/>
          <a:p>
            <a:r>
              <a:rPr lang="en-GB" sz="1400" dirty="0" smtClean="0">
                <a:latin typeface="Symbol" charset="2"/>
                <a:cs typeface="Symbol" charset="2"/>
              </a:rPr>
              <a:t>~ </a:t>
            </a:r>
            <a:r>
              <a:rPr lang="en-GB" sz="1400" dirty="0" err="1" smtClean="0">
                <a:latin typeface="Trebuchet MS"/>
                <a:cs typeface="Trebuchet MS"/>
              </a:rPr>
              <a:t>Im</a:t>
            </a:r>
            <a:r>
              <a:rPr lang="en-GB" sz="1400" dirty="0" smtClean="0">
                <a:latin typeface="Trebuchet MS"/>
                <a:cs typeface="Trebuchet MS"/>
              </a:rPr>
              <a:t> (CKM phase)</a:t>
            </a:r>
          </a:p>
        </p:txBody>
      </p:sp>
      <p:sp>
        <p:nvSpPr>
          <p:cNvPr id="16" name="Rectangle 15"/>
          <p:cNvSpPr/>
          <p:nvPr/>
        </p:nvSpPr>
        <p:spPr>
          <a:xfrm>
            <a:off x="6858000" y="2286000"/>
            <a:ext cx="2057400" cy="1384995"/>
          </a:xfrm>
          <a:prstGeom prst="rect">
            <a:avLst/>
          </a:prstGeom>
        </p:spPr>
        <p:txBody>
          <a:bodyPr wrap="square">
            <a:spAutoFit/>
          </a:bodyPr>
          <a:lstStyle/>
          <a:p>
            <a:r>
              <a:rPr lang="en-US" sz="1400" dirty="0" smtClean="0">
                <a:solidFill>
                  <a:schemeClr val="tx1">
                    <a:lumMod val="75000"/>
                    <a:lumOff val="25000"/>
                  </a:schemeClr>
                </a:solidFill>
                <a:latin typeface="Trebuchet MS"/>
                <a:cs typeface="Trebuchet MS"/>
              </a:rPr>
              <a:t>All CKM-phase sensitive measurements agree</a:t>
            </a:r>
          </a:p>
          <a:p>
            <a:endParaRPr lang="en-US" sz="1400" dirty="0" smtClean="0">
              <a:solidFill>
                <a:schemeClr val="tx1">
                  <a:lumMod val="75000"/>
                  <a:lumOff val="25000"/>
                </a:schemeClr>
              </a:solidFill>
              <a:latin typeface="Trebuchet MS"/>
              <a:cs typeface="Trebuchet MS"/>
            </a:endParaRPr>
          </a:p>
          <a:p>
            <a:r>
              <a:rPr lang="en-US" sz="1400" dirty="0" smtClean="0">
                <a:solidFill>
                  <a:schemeClr val="tx1">
                    <a:lumMod val="75000"/>
                    <a:lumOff val="25000"/>
                  </a:schemeClr>
                </a:solidFill>
                <a:latin typeface="Trebuchet MS"/>
                <a:cs typeface="Trebuchet MS"/>
                <a:sym typeface="Wingdings"/>
              </a:rPr>
              <a:t>[ So far, agreement with SM also in the </a:t>
            </a:r>
            <a:r>
              <a:rPr lang="en-US" sz="1400" i="1" dirty="0" smtClean="0">
                <a:solidFill>
                  <a:schemeClr val="tx1">
                    <a:lumMod val="75000"/>
                    <a:lumOff val="25000"/>
                  </a:schemeClr>
                </a:solidFill>
                <a:latin typeface="Trebuchet MS"/>
                <a:cs typeface="Trebuchet MS"/>
                <a:sym typeface="Wingdings"/>
              </a:rPr>
              <a:t>B</a:t>
            </a:r>
            <a:r>
              <a:rPr lang="en-US" sz="1400" i="1" baseline="-25000" dirty="0" smtClean="0">
                <a:solidFill>
                  <a:schemeClr val="tx1">
                    <a:lumMod val="75000"/>
                    <a:lumOff val="25000"/>
                  </a:schemeClr>
                </a:solidFill>
                <a:latin typeface="Trebuchet MS"/>
                <a:cs typeface="Trebuchet MS"/>
                <a:sym typeface="Wingdings"/>
              </a:rPr>
              <a:t>s</a:t>
            </a:r>
            <a:r>
              <a:rPr lang="en-US" sz="1400" i="1" dirty="0" smtClean="0">
                <a:solidFill>
                  <a:schemeClr val="tx1">
                    <a:lumMod val="75000"/>
                    <a:lumOff val="25000"/>
                  </a:schemeClr>
                </a:solidFill>
                <a:latin typeface="Trebuchet MS"/>
                <a:cs typeface="Trebuchet MS"/>
                <a:sym typeface="Wingdings"/>
              </a:rPr>
              <a:t> </a:t>
            </a:r>
            <a:r>
              <a:rPr lang="en-US" sz="1400" dirty="0" smtClean="0">
                <a:solidFill>
                  <a:schemeClr val="tx1">
                    <a:lumMod val="75000"/>
                    <a:lumOff val="25000"/>
                  </a:schemeClr>
                </a:solidFill>
                <a:latin typeface="Trebuchet MS"/>
                <a:cs typeface="Trebuchet MS"/>
                <a:sym typeface="Wingdings"/>
              </a:rPr>
              <a:t>system (LHC) ]</a:t>
            </a:r>
            <a:endParaRPr lang="en-GB" sz="1400" dirty="0" smtClean="0">
              <a:solidFill>
                <a:schemeClr val="tx1">
                  <a:lumMod val="75000"/>
                  <a:lumOff val="25000"/>
                </a:schemeClr>
              </a:solidFill>
              <a:latin typeface="Trebuchet MS"/>
              <a:cs typeface="Trebuchet MS"/>
            </a:endParaRPr>
          </a:p>
        </p:txBody>
      </p:sp>
      <p:grpSp>
        <p:nvGrpSpPr>
          <p:cNvPr id="13" name="Group 12"/>
          <p:cNvGrpSpPr/>
          <p:nvPr/>
        </p:nvGrpSpPr>
        <p:grpSpPr>
          <a:xfrm>
            <a:off x="381000" y="4071217"/>
            <a:ext cx="8382109" cy="1580283"/>
            <a:chOff x="381000" y="4071217"/>
            <a:chExt cx="8382109" cy="1580283"/>
          </a:xfrm>
        </p:grpSpPr>
        <p:sp>
          <p:nvSpPr>
            <p:cNvPr id="12" name="Rectangle 11"/>
            <p:cNvSpPr/>
            <p:nvPr/>
          </p:nvSpPr>
          <p:spPr>
            <a:xfrm>
              <a:off x="381000" y="4071217"/>
              <a:ext cx="8382109" cy="1580283"/>
            </a:xfrm>
            <a:prstGeom prst="rect">
              <a:avLst/>
            </a:prstGeom>
            <a:solidFill>
              <a:schemeClr val="bg1"/>
            </a:solidFill>
            <a:ln>
              <a:solidFill>
                <a:srgbClr val="595959"/>
              </a:solidFill>
            </a:ln>
            <a:effectLst>
              <a:outerShdw blurRad="381000" dist="38100" dir="2700000">
                <a:srgbClr val="000000">
                  <a:alpha val="6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Box 9"/>
            <p:cNvSpPr txBox="1"/>
            <p:nvPr/>
          </p:nvSpPr>
          <p:spPr>
            <a:xfrm>
              <a:off x="444500" y="4280047"/>
              <a:ext cx="6579271" cy="1146286"/>
            </a:xfrm>
            <a:prstGeom prst="rect">
              <a:avLst/>
            </a:prstGeom>
            <a:noFill/>
            <a:ln w="635" cap="flat" cmpd="sng" algn="ctr">
              <a:noFill/>
              <a:prstDash val="solid"/>
              <a:round/>
              <a:headEnd type="none" w="med" len="med"/>
              <a:tailEnd type="none" w="med" len="med"/>
            </a:ln>
            <a:effectLst/>
          </p:spPr>
          <p:txBody>
            <a:bodyPr wrap="square" lIns="0" tIns="21600" rIns="0" bIns="46800" rtlCol="0">
              <a:spAutoFit/>
            </a:bodyPr>
            <a:lstStyle/>
            <a:p>
              <a:pPr algn="ctr"/>
              <a:r>
                <a:rPr lang="en-US" b="1" dirty="0" smtClean="0">
                  <a:solidFill>
                    <a:schemeClr val="tx1">
                      <a:lumMod val="85000"/>
                      <a:lumOff val="15000"/>
                    </a:schemeClr>
                  </a:solidFill>
                  <a:latin typeface="Trebuchet MS"/>
                  <a:cs typeface="Trebuchet MS"/>
                  <a:sym typeface="Wingdings"/>
                </a:rPr>
                <a:t>Nobel prize for Kobayashi-Maskawa in 2008</a:t>
              </a:r>
            </a:p>
            <a:p>
              <a:pPr algn="ctr">
                <a:spcBef>
                  <a:spcPts val="1200"/>
                </a:spcBef>
              </a:pPr>
              <a:r>
                <a:rPr lang="en-US" sz="1800" b="1" dirty="0" smtClean="0">
                  <a:solidFill>
                    <a:srgbClr val="D00209"/>
                  </a:solidFill>
                  <a:latin typeface="Trebuchet MS"/>
                  <a:cs typeface="Trebuchet MS"/>
                  <a:sym typeface="Wingdings"/>
                </a:rPr>
                <a:t>Successful </a:t>
              </a:r>
              <a:r>
                <a:rPr lang="en-US" sz="1800" b="1" dirty="0" err="1" smtClean="0">
                  <a:solidFill>
                    <a:srgbClr val="D00209"/>
                  </a:solidFill>
                  <a:latin typeface="Trebuchet MS"/>
                  <a:cs typeface="Trebuchet MS"/>
                  <a:sym typeface="Wingdings"/>
                </a:rPr>
                <a:t>programme</a:t>
              </a:r>
              <a:r>
                <a:rPr lang="en-US" sz="1800" b="1" dirty="0" smtClean="0">
                  <a:solidFill>
                    <a:srgbClr val="D00209"/>
                  </a:solidFill>
                  <a:latin typeface="Trebuchet MS"/>
                  <a:cs typeface="Trebuchet MS"/>
                  <a:sym typeface="Wingdings"/>
                </a:rPr>
                <a:t> that relied on the strong vision and leadership of SLAC to build and exploit PEP-II and BABAR</a:t>
              </a:r>
              <a:endParaRPr lang="en-GB" sz="1800" b="1" dirty="0" err="1" smtClean="0">
                <a:solidFill>
                  <a:srgbClr val="D00209"/>
                </a:solidFill>
                <a:latin typeface="Trebuchet MS"/>
                <a:cs typeface="Trebuchet MS"/>
              </a:endParaRPr>
            </a:p>
          </p:txBody>
        </p:sp>
        <p:pic>
          <p:nvPicPr>
            <p:cNvPr id="11" name="Picture 10"/>
            <p:cNvPicPr>
              <a:picLocks noChangeAspect="1"/>
            </p:cNvPicPr>
            <p:nvPr/>
          </p:nvPicPr>
          <p:blipFill>
            <a:blip r:embed="rId4"/>
            <a:srcRect t="9054"/>
            <a:stretch>
              <a:fillRect/>
            </a:stretch>
          </p:blipFill>
          <p:spPr>
            <a:xfrm>
              <a:off x="7099972" y="4071217"/>
              <a:ext cx="1663136" cy="1580283"/>
            </a:xfrm>
            <a:prstGeom prst="rect">
              <a:avLst/>
            </a:prstGeom>
          </p:spPr>
        </p:pic>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Righ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3" name="Picture 222"/>
          <p:cNvPicPr>
            <a:picLocks noChangeAspect="1"/>
          </p:cNvPicPr>
          <p:nvPr/>
        </p:nvPicPr>
        <p:blipFill>
          <a:blip r:embed="rId2">
            <a:grayscl/>
            <a:alphaModFix/>
            <a:lum bright="55000"/>
          </a:blip>
          <a:srcRect b="2902"/>
          <a:stretch>
            <a:fillRect/>
          </a:stretch>
        </p:blipFill>
        <p:spPr bwMode="auto">
          <a:xfrm>
            <a:off x="0" y="0"/>
            <a:ext cx="9144000" cy="6858000"/>
          </a:xfrm>
          <a:prstGeom prst="rect">
            <a:avLst/>
          </a:prstGeom>
          <a:noFill/>
          <a:ln w="9525">
            <a:noFill/>
            <a:miter lim="800000"/>
            <a:headEnd/>
            <a:tailEnd/>
          </a:ln>
        </p:spPr>
      </p:pic>
      <p:sp>
        <p:nvSpPr>
          <p:cNvPr id="82" name="Rectangle 81"/>
          <p:cNvSpPr/>
          <p:nvPr/>
        </p:nvSpPr>
        <p:spPr>
          <a:xfrm>
            <a:off x="1143000" y="1064004"/>
            <a:ext cx="4267200" cy="830997"/>
          </a:xfrm>
          <a:prstGeom prst="rect">
            <a:avLst/>
          </a:prstGeom>
        </p:spPr>
        <p:txBody>
          <a:bodyPr wrap="square">
            <a:spAutoFit/>
          </a:bodyPr>
          <a:lstStyle/>
          <a:p>
            <a:pPr lvl="0" defTabSz="914400" fontAlgn="auto">
              <a:spcBef>
                <a:spcPct val="50000"/>
              </a:spcBef>
              <a:spcAft>
                <a:spcPts val="0"/>
              </a:spcAft>
              <a:defRPr/>
            </a:pPr>
            <a:r>
              <a:rPr lang="en-GB" b="1" i="1" kern="0" dirty="0" smtClean="0">
                <a:solidFill>
                  <a:schemeClr val="bg1"/>
                </a:solidFill>
                <a:latin typeface="Trebuchet MS"/>
                <a:ea typeface="Arial" charset="0"/>
                <a:cs typeface="Trebuchet MS"/>
              </a:rPr>
              <a:t>The scales of particle physics …</a:t>
            </a:r>
            <a:endParaRPr lang="en-GB" b="1" i="1" kern="0" dirty="0">
              <a:solidFill>
                <a:schemeClr val="bg1"/>
              </a:solidFill>
              <a:latin typeface="Trebuchet MS"/>
              <a:ea typeface="Arial" charset="0"/>
              <a:cs typeface="Trebuchet MS"/>
            </a:endParaRPr>
          </a:p>
        </p:txBody>
      </p:sp>
      <p:sp>
        <p:nvSpPr>
          <p:cNvPr id="7" name="Rectangle 145"/>
          <p:cNvSpPr>
            <a:spLocks noChangeArrowheads="1"/>
          </p:cNvSpPr>
          <p:nvPr/>
        </p:nvSpPr>
        <p:spPr bwMode="auto">
          <a:xfrm>
            <a:off x="304800" y="679534"/>
            <a:ext cx="8530277" cy="5815027"/>
          </a:xfrm>
          <a:prstGeom prst="rect">
            <a:avLst/>
          </a:prstGeom>
          <a:solidFill>
            <a:srgbClr val="FFFFFF">
              <a:alpha val="91000"/>
            </a:srgbClr>
          </a:solidFill>
          <a:ln w="3175">
            <a:noFill/>
            <a:miter lim="800000"/>
            <a:headEnd/>
            <a:tailEnd/>
          </a:ln>
          <a:effectLst/>
        </p:spPr>
        <p:txBody>
          <a:bodyPr wrap="square" lIns="90000" tIns="46800" rIns="90000" bIns="46800" anchor="ctr">
            <a:prstTxWarp prst="textNoShape">
              <a:avLst/>
            </a:prstTxWarp>
            <a:spAutoFit/>
          </a:bodyPr>
          <a:lstStyle/>
          <a:p>
            <a:endParaRPr lang="en-GB" dirty="0">
              <a:solidFill>
                <a:prstClr val="black"/>
              </a:solidFill>
            </a:endParaRPr>
          </a:p>
        </p:txBody>
      </p:sp>
      <p:sp>
        <p:nvSpPr>
          <p:cNvPr id="12" name="AutoShape 146"/>
          <p:cNvSpPr>
            <a:spLocks noChangeArrowheads="1"/>
          </p:cNvSpPr>
          <p:nvPr/>
        </p:nvSpPr>
        <p:spPr bwMode="auto">
          <a:xfrm>
            <a:off x="3588165" y="2406650"/>
            <a:ext cx="4005263" cy="951053"/>
          </a:xfrm>
          <a:prstGeom prst="roundRect">
            <a:avLst>
              <a:gd name="adj" fmla="val 16667"/>
            </a:avLst>
          </a:prstGeom>
          <a:solidFill>
            <a:schemeClr val="accent5">
              <a:lumMod val="40000"/>
              <a:lumOff val="60000"/>
            </a:schemeClr>
          </a:solidFill>
          <a:ln w="3175">
            <a:noFill/>
            <a:round/>
            <a:headEnd/>
            <a:tailEnd/>
          </a:ln>
          <a:effectLst/>
        </p:spPr>
        <p:txBody>
          <a:bodyPr wrap="square" lIns="90000" tIns="46800" rIns="90000" bIns="46800" anchor="ctr">
            <a:prstTxWarp prst="textNoShape">
              <a:avLst/>
            </a:prstTxWarp>
            <a:spAutoFit/>
          </a:bodyPr>
          <a:lstStyle/>
          <a:p>
            <a:endParaRPr lang="en-GB" dirty="0">
              <a:solidFill>
                <a:prstClr val="black"/>
              </a:solidFill>
            </a:endParaRPr>
          </a:p>
        </p:txBody>
      </p:sp>
      <p:sp>
        <p:nvSpPr>
          <p:cNvPr id="13" name="Text Box 147"/>
          <p:cNvSpPr txBox="1">
            <a:spLocks noChangeArrowheads="1"/>
          </p:cNvSpPr>
          <p:nvPr/>
        </p:nvSpPr>
        <p:spPr bwMode="auto">
          <a:xfrm>
            <a:off x="6436140" y="2112963"/>
            <a:ext cx="1079702"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dirty="0">
                <a:solidFill>
                  <a:srgbClr val="D00209"/>
                </a:solidFill>
              </a:rPr>
              <a:t>LHC reach</a:t>
            </a:r>
          </a:p>
        </p:txBody>
      </p:sp>
      <p:grpSp>
        <p:nvGrpSpPr>
          <p:cNvPr id="14" name="Group 149"/>
          <p:cNvGrpSpPr>
            <a:grpSpLocks/>
          </p:cNvGrpSpPr>
          <p:nvPr/>
        </p:nvGrpSpPr>
        <p:grpSpPr bwMode="auto">
          <a:xfrm>
            <a:off x="3832640" y="942975"/>
            <a:ext cx="4176714" cy="5130800"/>
            <a:chOff x="1758" y="686"/>
            <a:chExt cx="2631" cy="3232"/>
          </a:xfrm>
        </p:grpSpPr>
        <p:sp>
          <p:nvSpPr>
            <p:cNvPr id="15" name="Line 150"/>
            <p:cNvSpPr>
              <a:spLocks noChangeShapeType="1"/>
            </p:cNvSpPr>
            <p:nvPr/>
          </p:nvSpPr>
          <p:spPr bwMode="auto">
            <a:xfrm flipV="1">
              <a:off x="2653" y="686"/>
              <a:ext cx="0" cy="3203"/>
            </a:xfrm>
            <a:prstGeom prst="line">
              <a:avLst/>
            </a:prstGeom>
            <a:noFill/>
            <a:ln w="38100">
              <a:solidFill>
                <a:srgbClr val="000000"/>
              </a:solidFill>
              <a:round/>
              <a:headEnd/>
              <a:tailEnd type="stealth" w="lg" len="lg"/>
            </a:ln>
            <a:effectLst/>
          </p:spPr>
          <p:txBody>
            <a:bodyPr lIns="90000" tIns="46800" rIns="90000" bIns="46800" anchor="ctr">
              <a:prstTxWarp prst="textNoShape">
                <a:avLst/>
              </a:prstTxWarp>
              <a:spAutoFit/>
            </a:bodyPr>
            <a:lstStyle/>
            <a:p>
              <a:endParaRPr lang="en-GB" dirty="0">
                <a:solidFill>
                  <a:prstClr val="black"/>
                </a:solidFill>
              </a:endParaRPr>
            </a:p>
          </p:txBody>
        </p:sp>
        <p:sp>
          <p:nvSpPr>
            <p:cNvPr id="16" name="Line 151"/>
            <p:cNvSpPr>
              <a:spLocks noChangeShapeType="1"/>
            </p:cNvSpPr>
            <p:nvPr/>
          </p:nvSpPr>
          <p:spPr bwMode="auto">
            <a:xfrm>
              <a:off x="2428" y="339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7" name="Line 152"/>
            <p:cNvSpPr>
              <a:spLocks noChangeShapeType="1"/>
            </p:cNvSpPr>
            <p:nvPr/>
          </p:nvSpPr>
          <p:spPr bwMode="auto">
            <a:xfrm>
              <a:off x="2428" y="325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8" name="Line 153"/>
            <p:cNvSpPr>
              <a:spLocks noChangeShapeType="1"/>
            </p:cNvSpPr>
            <p:nvPr/>
          </p:nvSpPr>
          <p:spPr bwMode="auto">
            <a:xfrm>
              <a:off x="2428" y="311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19" name="Line 154"/>
            <p:cNvSpPr>
              <a:spLocks noChangeShapeType="1"/>
            </p:cNvSpPr>
            <p:nvPr/>
          </p:nvSpPr>
          <p:spPr bwMode="auto">
            <a:xfrm>
              <a:off x="2428" y="2971"/>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0" name="Line 155"/>
            <p:cNvSpPr>
              <a:spLocks noChangeShapeType="1"/>
            </p:cNvSpPr>
            <p:nvPr/>
          </p:nvSpPr>
          <p:spPr bwMode="auto">
            <a:xfrm>
              <a:off x="2428" y="282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1" name="Line 156"/>
            <p:cNvSpPr>
              <a:spLocks noChangeShapeType="1"/>
            </p:cNvSpPr>
            <p:nvPr/>
          </p:nvSpPr>
          <p:spPr bwMode="auto">
            <a:xfrm>
              <a:off x="2428" y="268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2" name="Line 157"/>
            <p:cNvSpPr>
              <a:spLocks noChangeShapeType="1"/>
            </p:cNvSpPr>
            <p:nvPr/>
          </p:nvSpPr>
          <p:spPr bwMode="auto">
            <a:xfrm>
              <a:off x="2428" y="254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3" name="Line 158"/>
            <p:cNvSpPr>
              <a:spLocks noChangeShapeType="1"/>
            </p:cNvSpPr>
            <p:nvPr/>
          </p:nvSpPr>
          <p:spPr bwMode="auto">
            <a:xfrm>
              <a:off x="2428" y="2404"/>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4" name="Line 159"/>
            <p:cNvSpPr>
              <a:spLocks noChangeShapeType="1"/>
            </p:cNvSpPr>
            <p:nvPr/>
          </p:nvSpPr>
          <p:spPr bwMode="auto">
            <a:xfrm>
              <a:off x="2428" y="2262"/>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5" name="Line 160"/>
            <p:cNvSpPr>
              <a:spLocks noChangeShapeType="1"/>
            </p:cNvSpPr>
            <p:nvPr/>
          </p:nvSpPr>
          <p:spPr bwMode="auto">
            <a:xfrm>
              <a:off x="2428" y="212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6" name="Line 161"/>
            <p:cNvSpPr>
              <a:spLocks noChangeShapeType="1"/>
            </p:cNvSpPr>
            <p:nvPr/>
          </p:nvSpPr>
          <p:spPr bwMode="auto">
            <a:xfrm>
              <a:off x="2428" y="1978"/>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7" name="Line 162"/>
            <p:cNvSpPr>
              <a:spLocks noChangeShapeType="1"/>
            </p:cNvSpPr>
            <p:nvPr/>
          </p:nvSpPr>
          <p:spPr bwMode="auto">
            <a:xfrm>
              <a:off x="2428" y="183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8" name="Line 163"/>
            <p:cNvSpPr>
              <a:spLocks noChangeShapeType="1"/>
            </p:cNvSpPr>
            <p:nvPr/>
          </p:nvSpPr>
          <p:spPr bwMode="auto">
            <a:xfrm>
              <a:off x="2428" y="169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dirty="0">
                <a:solidFill>
                  <a:prstClr val="black"/>
                </a:solidFill>
              </a:endParaRPr>
            </a:p>
          </p:txBody>
        </p:sp>
        <p:sp>
          <p:nvSpPr>
            <p:cNvPr id="29" name="Text Box 164"/>
            <p:cNvSpPr txBox="1">
              <a:spLocks noChangeArrowheads="1"/>
            </p:cNvSpPr>
            <p:nvPr/>
          </p:nvSpPr>
          <p:spPr bwMode="auto">
            <a:xfrm>
              <a:off x="1952" y="3283"/>
              <a:ext cx="4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eV</a:t>
              </a:r>
              <a:endParaRPr lang="en-GB" sz="1600">
                <a:solidFill>
                  <a:srgbClr val="000000"/>
                </a:solidFill>
              </a:endParaRPr>
            </a:p>
          </p:txBody>
        </p:sp>
        <p:sp>
          <p:nvSpPr>
            <p:cNvPr id="30" name="Text Box 165"/>
            <p:cNvSpPr txBox="1">
              <a:spLocks noChangeArrowheads="1"/>
            </p:cNvSpPr>
            <p:nvPr/>
          </p:nvSpPr>
          <p:spPr bwMode="auto">
            <a:xfrm>
              <a:off x="1879" y="3141"/>
              <a:ext cx="5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eV</a:t>
              </a:r>
            </a:p>
          </p:txBody>
        </p:sp>
        <p:sp>
          <p:nvSpPr>
            <p:cNvPr id="31" name="Text Box 166"/>
            <p:cNvSpPr txBox="1">
              <a:spLocks noChangeArrowheads="1"/>
            </p:cNvSpPr>
            <p:nvPr/>
          </p:nvSpPr>
          <p:spPr bwMode="auto">
            <a:xfrm>
              <a:off x="1957" y="3000"/>
              <a:ext cx="441"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keV</a:t>
              </a:r>
            </a:p>
          </p:txBody>
        </p:sp>
        <p:sp>
          <p:nvSpPr>
            <p:cNvPr id="32" name="Text Box 167"/>
            <p:cNvSpPr txBox="1">
              <a:spLocks noChangeArrowheads="1"/>
            </p:cNvSpPr>
            <p:nvPr/>
          </p:nvSpPr>
          <p:spPr bwMode="auto">
            <a:xfrm>
              <a:off x="1888" y="2858"/>
              <a:ext cx="512"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keV</a:t>
              </a:r>
            </a:p>
          </p:txBody>
        </p:sp>
        <p:sp>
          <p:nvSpPr>
            <p:cNvPr id="33" name="Text Box 168"/>
            <p:cNvSpPr txBox="1">
              <a:spLocks noChangeArrowheads="1"/>
            </p:cNvSpPr>
            <p:nvPr/>
          </p:nvSpPr>
          <p:spPr bwMode="auto">
            <a:xfrm>
              <a:off x="1817" y="2716"/>
              <a:ext cx="583"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keV</a:t>
              </a:r>
            </a:p>
          </p:txBody>
        </p:sp>
        <p:sp>
          <p:nvSpPr>
            <p:cNvPr id="34" name="Text Box 169"/>
            <p:cNvSpPr txBox="1">
              <a:spLocks noChangeArrowheads="1"/>
            </p:cNvSpPr>
            <p:nvPr/>
          </p:nvSpPr>
          <p:spPr bwMode="auto">
            <a:xfrm>
              <a:off x="1914" y="2574"/>
              <a:ext cx="484"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MeV</a:t>
              </a:r>
            </a:p>
          </p:txBody>
        </p:sp>
        <p:sp>
          <p:nvSpPr>
            <p:cNvPr id="35" name="Text Box 170"/>
            <p:cNvSpPr txBox="1">
              <a:spLocks noChangeArrowheads="1"/>
            </p:cNvSpPr>
            <p:nvPr/>
          </p:nvSpPr>
          <p:spPr bwMode="auto">
            <a:xfrm>
              <a:off x="1843" y="2433"/>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MeV</a:t>
              </a:r>
            </a:p>
          </p:txBody>
        </p:sp>
        <p:sp>
          <p:nvSpPr>
            <p:cNvPr id="36" name="Text Box 171"/>
            <p:cNvSpPr txBox="1">
              <a:spLocks noChangeArrowheads="1"/>
            </p:cNvSpPr>
            <p:nvPr/>
          </p:nvSpPr>
          <p:spPr bwMode="auto">
            <a:xfrm>
              <a:off x="1774" y="2291"/>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100 </a:t>
              </a:r>
              <a:r>
                <a:rPr lang="en-GB" sz="1600" dirty="0" err="1">
                  <a:solidFill>
                    <a:srgbClr val="000000"/>
                  </a:solidFill>
                </a:rPr>
                <a:t>MeV</a:t>
              </a:r>
              <a:endParaRPr lang="en-GB" sz="1600" dirty="0">
                <a:solidFill>
                  <a:srgbClr val="000000"/>
                </a:solidFill>
              </a:endParaRPr>
            </a:p>
          </p:txBody>
        </p:sp>
        <p:sp>
          <p:nvSpPr>
            <p:cNvPr id="37" name="Text Box 172"/>
            <p:cNvSpPr txBox="1">
              <a:spLocks noChangeArrowheads="1"/>
            </p:cNvSpPr>
            <p:nvPr/>
          </p:nvSpPr>
          <p:spPr bwMode="auto">
            <a:xfrm>
              <a:off x="1923" y="2136"/>
              <a:ext cx="4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GeV</a:t>
              </a:r>
            </a:p>
          </p:txBody>
        </p:sp>
        <p:sp>
          <p:nvSpPr>
            <p:cNvPr id="38" name="Text Box 173"/>
            <p:cNvSpPr txBox="1">
              <a:spLocks noChangeArrowheads="1"/>
            </p:cNvSpPr>
            <p:nvPr/>
          </p:nvSpPr>
          <p:spPr bwMode="auto">
            <a:xfrm>
              <a:off x="1850" y="1994"/>
              <a:ext cx="548"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GeV</a:t>
              </a:r>
            </a:p>
          </p:txBody>
        </p:sp>
        <p:sp>
          <p:nvSpPr>
            <p:cNvPr id="39" name="Text Box 174"/>
            <p:cNvSpPr txBox="1">
              <a:spLocks noChangeArrowheads="1"/>
            </p:cNvSpPr>
            <p:nvPr/>
          </p:nvSpPr>
          <p:spPr bwMode="auto">
            <a:xfrm>
              <a:off x="1779" y="1853"/>
              <a:ext cx="619"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GeV</a:t>
              </a:r>
            </a:p>
          </p:txBody>
        </p:sp>
        <p:sp>
          <p:nvSpPr>
            <p:cNvPr id="40" name="Text Box 175"/>
            <p:cNvSpPr txBox="1">
              <a:spLocks noChangeArrowheads="1"/>
            </p:cNvSpPr>
            <p:nvPr/>
          </p:nvSpPr>
          <p:spPr bwMode="auto">
            <a:xfrm>
              <a:off x="1945" y="1711"/>
              <a:ext cx="4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TeV</a:t>
              </a:r>
            </a:p>
          </p:txBody>
        </p:sp>
        <p:sp>
          <p:nvSpPr>
            <p:cNvPr id="41" name="Text Box 176"/>
            <p:cNvSpPr txBox="1">
              <a:spLocks noChangeArrowheads="1"/>
            </p:cNvSpPr>
            <p:nvPr/>
          </p:nvSpPr>
          <p:spPr bwMode="auto">
            <a:xfrm>
              <a:off x="1875" y="1582"/>
              <a:ext cx="5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 TeV</a:t>
              </a:r>
            </a:p>
          </p:txBody>
        </p:sp>
        <p:sp>
          <p:nvSpPr>
            <p:cNvPr id="42" name="Text Box 177"/>
            <p:cNvSpPr txBox="1">
              <a:spLocks noChangeArrowheads="1"/>
            </p:cNvSpPr>
            <p:nvPr/>
          </p:nvSpPr>
          <p:spPr bwMode="auto">
            <a:xfrm>
              <a:off x="2995" y="1866"/>
              <a:ext cx="1143"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rPr>
                <a:t>t</a:t>
              </a:r>
              <a:r>
                <a:rPr lang="en-GB" sz="1600" dirty="0">
                  <a:solidFill>
                    <a:srgbClr val="000000"/>
                  </a:solidFill>
                </a:rPr>
                <a:t>, </a:t>
              </a:r>
              <a:r>
                <a:rPr lang="en-GB" sz="1600" i="1" dirty="0">
                  <a:solidFill>
                    <a:srgbClr val="000000"/>
                  </a:solidFill>
                </a:rPr>
                <a:t>Z</a:t>
              </a:r>
              <a:r>
                <a:rPr lang="en-GB" sz="1600" dirty="0">
                  <a:solidFill>
                    <a:srgbClr val="000000"/>
                  </a:solidFill>
                </a:rPr>
                <a:t>, </a:t>
              </a:r>
              <a:r>
                <a:rPr lang="en-GB" sz="1600" i="1" dirty="0">
                  <a:solidFill>
                    <a:srgbClr val="000000"/>
                  </a:solidFill>
                </a:rPr>
                <a:t>W</a:t>
              </a:r>
              <a:r>
                <a:rPr lang="en-GB" sz="1600" dirty="0">
                  <a:solidFill>
                    <a:srgbClr val="000000"/>
                  </a:solidFill>
                </a:rPr>
                <a:t>, </a:t>
              </a:r>
              <a:r>
                <a:rPr lang="en-GB" sz="1600" i="1" dirty="0">
                  <a:solidFill>
                    <a:srgbClr val="000000"/>
                  </a:solidFill>
                </a:rPr>
                <a:t>H</a:t>
              </a:r>
              <a:r>
                <a:rPr lang="en-GB" sz="1600" dirty="0">
                  <a:solidFill>
                    <a:srgbClr val="000000"/>
                  </a:solidFill>
                </a:rPr>
                <a:t>, </a:t>
              </a:r>
              <a:r>
                <a:rPr lang="en-GB" sz="1600" dirty="0" smtClean="0">
                  <a:solidFill>
                    <a:srgbClr val="000000"/>
                  </a:solidFill>
                </a:rPr>
                <a:t>EWSB</a:t>
              </a:r>
              <a:endParaRPr lang="en-GB" sz="1600" i="1" dirty="0">
                <a:solidFill>
                  <a:srgbClr val="000000"/>
                </a:solidFill>
              </a:endParaRPr>
            </a:p>
          </p:txBody>
        </p:sp>
        <p:sp>
          <p:nvSpPr>
            <p:cNvPr id="43" name="Text Box 178"/>
            <p:cNvSpPr txBox="1">
              <a:spLocks noChangeArrowheads="1"/>
            </p:cNvSpPr>
            <p:nvPr/>
          </p:nvSpPr>
          <p:spPr bwMode="auto">
            <a:xfrm>
              <a:off x="2995" y="2006"/>
              <a:ext cx="68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sym typeface="Symbol" charset="2"/>
                </a:rPr>
                <a:t>ψ</a:t>
              </a:r>
              <a:r>
                <a:rPr lang="en-GB" sz="1600" dirty="0" smtClean="0">
                  <a:solidFill>
                    <a:srgbClr val="000000"/>
                  </a:solidFill>
                  <a:sym typeface="Symbol" charset="2"/>
                </a:rPr>
                <a:t>, </a:t>
              </a:r>
              <a:r>
                <a:rPr lang="en-GB" sz="1600" i="1" dirty="0" err="1" smtClean="0">
                  <a:solidFill>
                    <a:srgbClr val="000000"/>
                  </a:solidFill>
                  <a:sym typeface="Symbol" charset="2"/>
                </a:rPr>
                <a:t>b</a:t>
              </a:r>
              <a:r>
                <a:rPr lang="en-GB" sz="1600"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Υ</a:t>
              </a:r>
              <a:r>
                <a:rPr lang="en-GB" sz="1600" i="1" dirty="0" smtClean="0">
                  <a:solidFill>
                    <a:srgbClr val="000000"/>
                  </a:solidFill>
                  <a:sym typeface="Symbol" charset="2"/>
                </a:rPr>
                <a:t>, </a:t>
              </a:r>
              <a:r>
                <a:rPr lang="en-GB" sz="1600" i="1" dirty="0">
                  <a:solidFill>
                    <a:srgbClr val="000000"/>
                  </a:solidFill>
                  <a:sym typeface="Symbol" charset="2"/>
                </a:rPr>
                <a:t>B</a:t>
              </a:r>
              <a:endParaRPr lang="en-GB" sz="1600" dirty="0">
                <a:solidFill>
                  <a:srgbClr val="000000"/>
                </a:solidFill>
                <a:sym typeface="Symbol" charset="2"/>
              </a:endParaRPr>
            </a:p>
          </p:txBody>
        </p:sp>
        <p:sp>
          <p:nvSpPr>
            <p:cNvPr id="44" name="Text Box 179"/>
            <p:cNvSpPr txBox="1">
              <a:spLocks noChangeArrowheads="1"/>
            </p:cNvSpPr>
            <p:nvPr/>
          </p:nvSpPr>
          <p:spPr bwMode="auto">
            <a:xfrm>
              <a:off x="2995" y="2136"/>
              <a:ext cx="915"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τ</a:t>
              </a:r>
              <a:r>
                <a:rPr lang="en-GB" sz="1600" i="1" dirty="0" smtClean="0">
                  <a:solidFill>
                    <a:srgbClr val="000000"/>
                  </a:solidFill>
                  <a:sym typeface="Symbol" charset="2"/>
                </a:rPr>
                <a:t>, </a:t>
              </a:r>
              <a:r>
                <a:rPr lang="en-GB" sz="1600" i="1" dirty="0" err="1" smtClean="0">
                  <a:solidFill>
                    <a:srgbClr val="000000"/>
                  </a:solidFill>
                  <a:sym typeface="Symbol" charset="2"/>
                </a:rPr>
                <a:t>c</a:t>
              </a:r>
              <a:r>
                <a:rPr lang="en-GB" sz="1600" i="1" dirty="0" smtClean="0">
                  <a:solidFill>
                    <a:srgbClr val="000000"/>
                  </a:solidFill>
                  <a:sym typeface="Symbol" charset="2"/>
                </a:rPr>
                <a:t>, </a:t>
              </a:r>
              <a:r>
                <a:rPr lang="en-GB" sz="1600" i="1" dirty="0" err="1" smtClean="0">
                  <a:solidFill>
                    <a:srgbClr val="000000"/>
                  </a:solidFill>
                  <a:sym typeface="Symbol" charset="2"/>
                </a:rPr>
                <a:t>n</a:t>
              </a:r>
              <a:r>
                <a:rPr lang="en-GB" sz="1600" i="1" dirty="0">
                  <a:solidFill>
                    <a:srgbClr val="000000"/>
                  </a:solidFill>
                  <a:sym typeface="Symbol" charset="2"/>
                </a:rPr>
                <a:t>, </a:t>
              </a:r>
              <a:r>
                <a:rPr lang="en-GB" sz="1600" i="1" dirty="0" err="1">
                  <a:solidFill>
                    <a:srgbClr val="000000"/>
                  </a:solidFill>
                  <a:sym typeface="Symbol" charset="2"/>
                </a:rPr>
                <a:t>p</a:t>
              </a:r>
              <a:r>
                <a:rPr lang="en-GB" sz="1600" i="1" dirty="0">
                  <a:solidFill>
                    <a:srgbClr val="000000"/>
                  </a:solidFill>
                  <a:sym typeface="Symbol" charset="2"/>
                </a:rPr>
                <a:t>,</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ρ</a:t>
              </a:r>
              <a:r>
                <a:rPr lang="en-GB" sz="1600" i="1" dirty="0" smtClean="0">
                  <a:solidFill>
                    <a:srgbClr val="000000"/>
                  </a:solidFill>
                  <a:sym typeface="Symbol" charset="2"/>
                </a:rPr>
                <a:t>, </a:t>
              </a:r>
              <a:r>
                <a:rPr lang="en-GB" sz="1600" i="1" dirty="0" err="1" smtClean="0">
                  <a:solidFill>
                    <a:srgbClr val="000000"/>
                  </a:solidFill>
                  <a:latin typeface="Symbol" charset="2"/>
                  <a:ea typeface="Lucida Grande"/>
                  <a:cs typeface="Symbol" charset="2"/>
                  <a:sym typeface="Symbol" charset="2"/>
                </a:rPr>
                <a:t>f</a:t>
              </a:r>
              <a:endParaRPr lang="en-GB" sz="1600" i="1" dirty="0">
                <a:solidFill>
                  <a:srgbClr val="000000"/>
                </a:solidFill>
                <a:latin typeface="Symbol" charset="2"/>
                <a:cs typeface="Symbol" charset="2"/>
                <a:sym typeface="Symbol" charset="2"/>
              </a:endParaRPr>
            </a:p>
          </p:txBody>
        </p:sp>
        <p:sp>
          <p:nvSpPr>
            <p:cNvPr id="45" name="Text Box 180"/>
            <p:cNvSpPr txBox="1">
              <a:spLocks noChangeArrowheads="1"/>
            </p:cNvSpPr>
            <p:nvPr/>
          </p:nvSpPr>
          <p:spPr bwMode="auto">
            <a:xfrm>
              <a:off x="2995" y="2277"/>
              <a:ext cx="830"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smtClean="0">
                  <a:solidFill>
                    <a:srgbClr val="000000"/>
                  </a:solidFill>
                  <a:latin typeface="Symbol" charset="2"/>
                  <a:cs typeface="Symbol" charset="2"/>
                  <a:sym typeface="Symbol" charset="2"/>
                </a:rPr>
                <a:t>m</a:t>
              </a:r>
              <a:r>
                <a:rPr lang="en-GB" sz="1600" i="1" dirty="0" smtClean="0">
                  <a:solidFill>
                    <a:srgbClr val="000000"/>
                  </a:solidFill>
                  <a:sym typeface="Symbol" charset="2"/>
                </a:rPr>
                <a:t>, </a:t>
              </a:r>
              <a:r>
                <a:rPr lang="en-GB" sz="1600" i="1" dirty="0" err="1" smtClean="0">
                  <a:solidFill>
                    <a:srgbClr val="000000"/>
                  </a:solidFill>
                  <a:sym typeface="Symbol" charset="2"/>
                </a:rPr>
                <a:t>s</a:t>
              </a:r>
              <a:r>
                <a:rPr lang="en-GB" sz="1600" i="1" dirty="0" smtClean="0">
                  <a:solidFill>
                    <a:srgbClr val="000000"/>
                  </a:solidFill>
                  <a:sym typeface="Symbol" charset="2"/>
                </a:rPr>
                <a:t>, </a:t>
              </a:r>
              <a:r>
                <a:rPr lang="en-GB" sz="1600" i="1" dirty="0" err="1" smtClean="0">
                  <a:solidFill>
                    <a:srgbClr val="000000"/>
                  </a:solidFill>
                  <a:latin typeface="Symbol" charset="2"/>
                  <a:cs typeface="Symbol" charset="2"/>
                  <a:sym typeface="Symbol" charset="2"/>
                </a:rPr>
                <a:t>π</a:t>
              </a:r>
              <a:r>
                <a:rPr lang="en-GB" sz="1600" i="1" dirty="0" smtClean="0">
                  <a:solidFill>
                    <a:srgbClr val="000000"/>
                  </a:solidFill>
                  <a:latin typeface="Symbol" charset="2"/>
                  <a:cs typeface="Symbol" charset="2"/>
                  <a:sym typeface="Symbol" charset="2"/>
                </a:rPr>
                <a:t>, </a:t>
              </a:r>
              <a:r>
                <a:rPr lang="en-GB" sz="1600" dirty="0" smtClean="0">
                  <a:solidFill>
                    <a:srgbClr val="000000"/>
                  </a:solidFill>
                  <a:latin typeface="Arial"/>
                  <a:cs typeface="Arial"/>
                  <a:sym typeface="Symbol" charset="2"/>
                </a:rPr>
                <a:t>QCD</a:t>
              </a:r>
              <a:endParaRPr lang="en-GB" sz="1600" dirty="0">
                <a:solidFill>
                  <a:srgbClr val="000000"/>
                </a:solidFill>
                <a:latin typeface="Arial"/>
                <a:cs typeface="Arial"/>
                <a:sym typeface="Symbol" charset="2"/>
              </a:endParaRPr>
            </a:p>
          </p:txBody>
        </p:sp>
        <p:sp>
          <p:nvSpPr>
            <p:cNvPr id="46" name="Text Box 181"/>
            <p:cNvSpPr txBox="1">
              <a:spLocks noChangeArrowheads="1"/>
            </p:cNvSpPr>
            <p:nvPr/>
          </p:nvSpPr>
          <p:spPr bwMode="auto">
            <a:xfrm>
              <a:off x="2995" y="2419"/>
              <a:ext cx="1394" cy="215"/>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i="1" dirty="0" err="1" smtClean="0">
                  <a:solidFill>
                    <a:srgbClr val="000000"/>
                  </a:solidFill>
                  <a:sym typeface="Symbol" charset="2"/>
                </a:rPr>
                <a:t>u</a:t>
              </a:r>
              <a:r>
                <a:rPr lang="en-GB" sz="1600" dirty="0" smtClean="0">
                  <a:solidFill>
                    <a:srgbClr val="000000"/>
                  </a:solidFill>
                  <a:sym typeface="Symbol" charset="2"/>
                </a:rPr>
                <a:t>, </a:t>
              </a:r>
              <a:r>
                <a:rPr lang="en-GB" sz="1600" i="1" dirty="0" err="1" smtClean="0">
                  <a:solidFill>
                    <a:srgbClr val="000000"/>
                  </a:solidFill>
                  <a:sym typeface="Symbol" charset="2"/>
                </a:rPr>
                <a:t>d</a:t>
              </a:r>
              <a:r>
                <a:rPr lang="en-GB" sz="1600" dirty="0" smtClean="0">
                  <a:solidFill>
                    <a:srgbClr val="000000"/>
                  </a:solidFill>
                  <a:sym typeface="Symbol" charset="2"/>
                </a:rPr>
                <a:t>, nuclear </a:t>
              </a:r>
              <a:r>
                <a:rPr lang="en-GB" sz="1600" dirty="0">
                  <a:solidFill>
                    <a:srgbClr val="000000"/>
                  </a:solidFill>
                  <a:sym typeface="Symbol" charset="2"/>
                </a:rPr>
                <a:t>binding </a:t>
              </a:r>
              <a:r>
                <a:rPr lang="en-GB" sz="1600" i="1" dirty="0">
                  <a:solidFill>
                    <a:srgbClr val="000000"/>
                  </a:solidFill>
                  <a:sym typeface="Symbol" charset="2"/>
                </a:rPr>
                <a:t>E</a:t>
              </a:r>
            </a:p>
          </p:txBody>
        </p:sp>
        <p:sp>
          <p:nvSpPr>
            <p:cNvPr id="47" name="Text Box 182"/>
            <p:cNvSpPr txBox="1">
              <a:spLocks noChangeArrowheads="1"/>
            </p:cNvSpPr>
            <p:nvPr/>
          </p:nvSpPr>
          <p:spPr bwMode="auto">
            <a:xfrm>
              <a:off x="2995" y="2548"/>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i="1" dirty="0" err="1">
                  <a:solidFill>
                    <a:srgbClr val="000000"/>
                  </a:solidFill>
                  <a:sym typeface="Symbol" charset="2"/>
                </a:rPr>
                <a:t>e</a:t>
              </a:r>
              <a:endParaRPr lang="en-GB" sz="1600" dirty="0">
                <a:solidFill>
                  <a:srgbClr val="000000"/>
                </a:solidFill>
                <a:sym typeface="Symbol" charset="2"/>
              </a:endParaRPr>
            </a:p>
          </p:txBody>
        </p:sp>
        <p:sp>
          <p:nvSpPr>
            <p:cNvPr id="48" name="Text Box 183"/>
            <p:cNvSpPr txBox="1">
              <a:spLocks noChangeArrowheads="1"/>
            </p:cNvSpPr>
            <p:nvPr/>
          </p:nvSpPr>
          <p:spPr bwMode="auto">
            <a:xfrm>
              <a:off x="2995" y="3270"/>
              <a:ext cx="1059"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a:solidFill>
                    <a:srgbClr val="000000"/>
                  </a:solidFill>
                  <a:sym typeface="Symbol" charset="2"/>
                </a:rPr>
                <a:t>atomic binding </a:t>
              </a:r>
              <a:r>
                <a:rPr lang="en-GB" sz="1600" i="1">
                  <a:solidFill>
                    <a:srgbClr val="000000"/>
                  </a:solidFill>
                  <a:sym typeface="Symbol" charset="2"/>
                </a:rPr>
                <a:t>E</a:t>
              </a:r>
            </a:p>
          </p:txBody>
        </p:sp>
        <p:sp>
          <p:nvSpPr>
            <p:cNvPr id="49" name="Text Box 184"/>
            <p:cNvSpPr txBox="1">
              <a:spLocks noChangeArrowheads="1"/>
            </p:cNvSpPr>
            <p:nvPr/>
          </p:nvSpPr>
          <p:spPr bwMode="auto">
            <a:xfrm>
              <a:off x="2998" y="1659"/>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5000"/>
                </a:lnSpc>
                <a:spcBef>
                  <a:spcPct val="15000"/>
                </a:spcBef>
                <a:spcAft>
                  <a:spcPct val="15000"/>
                </a:spcAft>
              </a:pPr>
              <a:r>
                <a:rPr lang="en-GB" sz="1600">
                  <a:solidFill>
                    <a:srgbClr val="000000"/>
                  </a:solidFill>
                </a:rPr>
                <a:t>New Physics ? </a:t>
              </a:r>
            </a:p>
          </p:txBody>
        </p:sp>
        <p:sp>
          <p:nvSpPr>
            <p:cNvPr id="50" name="AutoShape 185"/>
            <p:cNvSpPr>
              <a:spLocks/>
            </p:cNvSpPr>
            <p:nvPr/>
          </p:nvSpPr>
          <p:spPr bwMode="auto">
            <a:xfrm>
              <a:off x="2965" y="1627"/>
              <a:ext cx="56" cy="255"/>
            </a:xfrm>
            <a:prstGeom prst="rightBrace">
              <a:avLst>
                <a:gd name="adj1" fmla="val 37946"/>
                <a:gd name="adj2" fmla="val 50000"/>
              </a:avLst>
            </a:prstGeom>
            <a:noFill/>
            <a:ln w="317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1" name="Line 186"/>
            <p:cNvSpPr>
              <a:spLocks noChangeShapeType="1"/>
            </p:cNvSpPr>
            <p:nvPr/>
          </p:nvSpPr>
          <p:spPr bwMode="auto">
            <a:xfrm>
              <a:off x="2426" y="1270"/>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2" name="Line 187"/>
            <p:cNvSpPr>
              <a:spLocks noChangeShapeType="1"/>
            </p:cNvSpPr>
            <p:nvPr/>
          </p:nvSpPr>
          <p:spPr bwMode="auto">
            <a:xfrm flipV="1">
              <a:off x="2653" y="1339"/>
              <a:ext cx="0" cy="283"/>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53" name="Line 188"/>
            <p:cNvSpPr>
              <a:spLocks noChangeShapeType="1"/>
            </p:cNvSpPr>
            <p:nvPr/>
          </p:nvSpPr>
          <p:spPr bwMode="auto">
            <a:xfrm flipV="1">
              <a:off x="2653" y="1056"/>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54" name="Line 189"/>
            <p:cNvSpPr>
              <a:spLocks noChangeShapeType="1"/>
            </p:cNvSpPr>
            <p:nvPr/>
          </p:nvSpPr>
          <p:spPr bwMode="auto">
            <a:xfrm>
              <a:off x="2426" y="1055"/>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5" name="Line 190"/>
            <p:cNvSpPr>
              <a:spLocks noChangeShapeType="1"/>
            </p:cNvSpPr>
            <p:nvPr/>
          </p:nvSpPr>
          <p:spPr bwMode="auto">
            <a:xfrm flipV="1">
              <a:off x="2653" y="882"/>
              <a:ext cx="0" cy="169"/>
            </a:xfrm>
            <a:prstGeom prst="line">
              <a:avLst/>
            </a:prstGeom>
            <a:noFill/>
            <a:ln w="38100">
              <a:solidFill>
                <a:srgbClr val="FFFFFF"/>
              </a:solidFill>
              <a:prstDash val="sysDot"/>
              <a:round/>
              <a:headEnd/>
              <a:tailEnd type="none" w="lg" len="lg"/>
            </a:ln>
            <a:effectLst/>
          </p:spPr>
          <p:txBody>
            <a:bodyPr lIns="90000" tIns="46800" rIns="90000" bIns="46800" anchor="ctr">
              <a:prstTxWarp prst="textNoShape">
                <a:avLst/>
              </a:prstTxWarp>
              <a:spAutoFit/>
            </a:bodyPr>
            <a:lstStyle/>
            <a:p>
              <a:endParaRPr lang="en-GB">
                <a:solidFill>
                  <a:prstClr val="black"/>
                </a:solidFill>
              </a:endParaRPr>
            </a:p>
          </p:txBody>
        </p:sp>
        <p:sp>
          <p:nvSpPr>
            <p:cNvPr id="56" name="Line 191"/>
            <p:cNvSpPr>
              <a:spLocks noChangeShapeType="1"/>
            </p:cNvSpPr>
            <p:nvPr/>
          </p:nvSpPr>
          <p:spPr bwMode="auto">
            <a:xfrm>
              <a:off x="2426" y="85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57" name="Text Box 192"/>
            <p:cNvSpPr txBox="1">
              <a:spLocks noChangeArrowheads="1"/>
            </p:cNvSpPr>
            <p:nvPr/>
          </p:nvSpPr>
          <p:spPr bwMode="auto">
            <a:xfrm>
              <a:off x="2993" y="970"/>
              <a:ext cx="1219" cy="181"/>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a:solidFill>
                    <a:srgbClr val="000000"/>
                  </a:solidFill>
                </a:rPr>
                <a:t>GUT ?</a:t>
              </a:r>
            </a:p>
          </p:txBody>
        </p:sp>
        <p:sp>
          <p:nvSpPr>
            <p:cNvPr id="58" name="Text Box 193"/>
            <p:cNvSpPr txBox="1">
              <a:spLocks noChangeArrowheads="1"/>
            </p:cNvSpPr>
            <p:nvPr/>
          </p:nvSpPr>
          <p:spPr bwMode="auto">
            <a:xfrm>
              <a:off x="2993" y="772"/>
              <a:ext cx="1162"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a:solidFill>
                    <a:srgbClr val="000000"/>
                  </a:solidFill>
                </a:rPr>
                <a:t>Planck</a:t>
              </a:r>
              <a:r>
                <a:rPr lang="en-GB" sz="1600" dirty="0" smtClean="0">
                  <a:solidFill>
                    <a:srgbClr val="000000"/>
                  </a:solidFill>
                </a:rPr>
                <a:t> scale (</a:t>
              </a:r>
              <a:r>
                <a:rPr lang="en-GB" sz="1600" i="1" dirty="0" err="1">
                  <a:solidFill>
                    <a:srgbClr val="000000"/>
                  </a:solidFill>
                </a:rPr>
                <a:t>M</a:t>
              </a:r>
              <a:r>
                <a:rPr lang="en-GB" sz="1600" baseline="-25000" dirty="0" err="1">
                  <a:solidFill>
                    <a:srgbClr val="000000"/>
                  </a:solidFill>
                </a:rPr>
                <a:t>Pl</a:t>
              </a:r>
              <a:r>
                <a:rPr lang="en-GB" sz="1600" dirty="0">
                  <a:solidFill>
                    <a:srgbClr val="000000"/>
                  </a:solidFill>
                </a:rPr>
                <a:t>)</a:t>
              </a:r>
            </a:p>
          </p:txBody>
        </p:sp>
        <p:sp>
          <p:nvSpPr>
            <p:cNvPr id="59" name="Text Box 194"/>
            <p:cNvSpPr txBox="1">
              <a:spLocks noChangeArrowheads="1"/>
            </p:cNvSpPr>
            <p:nvPr/>
          </p:nvSpPr>
          <p:spPr bwMode="auto">
            <a:xfrm>
              <a:off x="3000" y="1172"/>
              <a:ext cx="1219" cy="189"/>
            </a:xfrm>
            <a:prstGeom prst="rect">
              <a:avLst/>
            </a:prstGeom>
            <a:noFill/>
            <a:ln w="3175">
              <a:noFill/>
              <a:miter lim="800000"/>
              <a:headEnd/>
              <a:tailEnd/>
            </a:ln>
            <a:effectLst/>
          </p:spPr>
          <p:txBody>
            <a:bodyPr lIns="90000" tIns="46800" rIns="90000" bIns="46800">
              <a:prstTxWarp prst="textNoShape">
                <a:avLst/>
              </a:prstTxWarp>
              <a:spAutoFit/>
            </a:bodyPr>
            <a:lstStyle/>
            <a:p>
              <a:pPr>
                <a:lnSpc>
                  <a:spcPct val="80000"/>
                </a:lnSpc>
              </a:pPr>
              <a:r>
                <a:rPr lang="en-GB" sz="1600" dirty="0" smtClean="0">
                  <a:solidFill>
                    <a:srgbClr val="000000"/>
                  </a:solidFill>
                  <a:latin typeface="Symbol" charset="2"/>
                  <a:cs typeface="Symbol" charset="2"/>
                  <a:sym typeface="Symbol" charset="2"/>
                </a:rPr>
                <a:t>ν</a:t>
              </a:r>
              <a:r>
                <a:rPr lang="en-GB" sz="1600" i="1" baseline="-25000" dirty="0" smtClean="0">
                  <a:solidFill>
                    <a:srgbClr val="000000"/>
                  </a:solidFill>
                  <a:sym typeface="Symbol" charset="2"/>
                </a:rPr>
                <a:t>R</a:t>
              </a:r>
              <a:r>
                <a:rPr lang="en-GB" sz="1600" dirty="0" smtClean="0">
                  <a:solidFill>
                    <a:srgbClr val="000000"/>
                  </a:solidFill>
                  <a:sym typeface="Symbol" charset="2"/>
                </a:rPr>
                <a:t> </a:t>
              </a:r>
              <a:r>
                <a:rPr lang="en-GB" sz="1600" dirty="0">
                  <a:solidFill>
                    <a:srgbClr val="000000"/>
                  </a:solidFill>
                  <a:sym typeface="Symbol" charset="2"/>
                </a:rPr>
                <a:t>?</a:t>
              </a:r>
              <a:endParaRPr lang="en-GB" sz="1600" i="1" baseline="-25000" dirty="0">
                <a:solidFill>
                  <a:srgbClr val="000000"/>
                </a:solidFill>
                <a:sym typeface="Symbol" charset="2"/>
              </a:endParaRPr>
            </a:p>
          </p:txBody>
        </p:sp>
        <p:sp>
          <p:nvSpPr>
            <p:cNvPr id="60" name="Text Box 195"/>
            <p:cNvSpPr txBox="1">
              <a:spLocks noChangeArrowheads="1"/>
            </p:cNvSpPr>
            <p:nvPr/>
          </p:nvSpPr>
          <p:spPr bwMode="auto">
            <a:xfrm>
              <a:off x="1761" y="1155"/>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14</a:t>
              </a:r>
              <a:r>
                <a:rPr lang="en-GB" sz="1600">
                  <a:solidFill>
                    <a:srgbClr val="000000"/>
                  </a:solidFill>
                </a:rPr>
                <a:t> GeV</a:t>
              </a:r>
            </a:p>
          </p:txBody>
        </p:sp>
        <p:sp>
          <p:nvSpPr>
            <p:cNvPr id="61" name="Text Box 196"/>
            <p:cNvSpPr txBox="1">
              <a:spLocks noChangeArrowheads="1"/>
            </p:cNvSpPr>
            <p:nvPr/>
          </p:nvSpPr>
          <p:spPr bwMode="auto">
            <a:xfrm>
              <a:off x="1758" y="941"/>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a:t>
              </a:r>
              <a:r>
                <a:rPr lang="en-GB" sz="1600" baseline="30000">
                  <a:solidFill>
                    <a:srgbClr val="000000"/>
                  </a:solidFill>
                </a:rPr>
                <a:t>16</a:t>
              </a:r>
              <a:r>
                <a:rPr lang="en-GB" sz="1600">
                  <a:solidFill>
                    <a:srgbClr val="000000"/>
                  </a:solidFill>
                </a:rPr>
                <a:t> GeV</a:t>
              </a:r>
            </a:p>
          </p:txBody>
        </p:sp>
        <p:sp>
          <p:nvSpPr>
            <p:cNvPr id="62" name="Text Box 197"/>
            <p:cNvSpPr txBox="1">
              <a:spLocks noChangeArrowheads="1"/>
            </p:cNvSpPr>
            <p:nvPr/>
          </p:nvSpPr>
          <p:spPr bwMode="auto">
            <a:xfrm>
              <a:off x="1758" y="742"/>
              <a:ext cx="64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a:t>
              </a:r>
              <a:r>
                <a:rPr lang="en-GB" sz="1600" baseline="30000" dirty="0">
                  <a:solidFill>
                    <a:srgbClr val="000000"/>
                  </a:solidFill>
                </a:rPr>
                <a:t>19</a:t>
              </a:r>
              <a:r>
                <a:rPr lang="en-GB" sz="1600" dirty="0">
                  <a:solidFill>
                    <a:srgbClr val="000000"/>
                  </a:solidFill>
                </a:rPr>
                <a:t> GeV</a:t>
              </a:r>
            </a:p>
          </p:txBody>
        </p:sp>
        <p:sp>
          <p:nvSpPr>
            <p:cNvPr id="63" name="Line 198"/>
            <p:cNvSpPr>
              <a:spLocks noChangeShapeType="1"/>
            </p:cNvSpPr>
            <p:nvPr/>
          </p:nvSpPr>
          <p:spPr bwMode="auto">
            <a:xfrm>
              <a:off x="2428" y="3819"/>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64" name="Line 199"/>
            <p:cNvSpPr>
              <a:spLocks noChangeShapeType="1"/>
            </p:cNvSpPr>
            <p:nvPr/>
          </p:nvSpPr>
          <p:spPr bwMode="auto">
            <a:xfrm>
              <a:off x="2428" y="3677"/>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65" name="Line 200"/>
            <p:cNvSpPr>
              <a:spLocks noChangeShapeType="1"/>
            </p:cNvSpPr>
            <p:nvPr/>
          </p:nvSpPr>
          <p:spPr bwMode="auto">
            <a:xfrm>
              <a:off x="2428" y="3536"/>
              <a:ext cx="454" cy="0"/>
            </a:xfrm>
            <a:prstGeom prst="line">
              <a:avLst/>
            </a:prstGeom>
            <a:noFill/>
            <a:ln w="9525">
              <a:solidFill>
                <a:srgbClr val="000000"/>
              </a:solidFill>
              <a:round/>
              <a:headEnd/>
              <a:tailEnd/>
            </a:ln>
            <a:effectLst/>
          </p:spPr>
          <p:txBody>
            <a:bodyPr wrap="none" lIns="90000" tIns="46800" rIns="90000" bIns="46800" anchor="ctr">
              <a:prstTxWarp prst="textNoShape">
                <a:avLst/>
              </a:prstTxWarp>
              <a:spAutoFit/>
            </a:bodyPr>
            <a:lstStyle/>
            <a:p>
              <a:endParaRPr lang="en-GB">
                <a:solidFill>
                  <a:prstClr val="black"/>
                </a:solidFill>
              </a:endParaRPr>
            </a:p>
          </p:txBody>
        </p:sp>
        <p:sp>
          <p:nvSpPr>
            <p:cNvPr id="66" name="Text Box 201"/>
            <p:cNvSpPr txBox="1">
              <a:spLocks noChangeArrowheads="1"/>
            </p:cNvSpPr>
            <p:nvPr/>
          </p:nvSpPr>
          <p:spPr bwMode="auto">
            <a:xfrm>
              <a:off x="1845" y="3706"/>
              <a:ext cx="555"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a:solidFill>
                    <a:srgbClr val="000000"/>
                  </a:solidFill>
                </a:rPr>
                <a:t>10 </a:t>
              </a:r>
              <a:r>
                <a:rPr lang="en-GB" sz="1600" dirty="0" err="1">
                  <a:solidFill>
                    <a:srgbClr val="000000"/>
                  </a:solidFill>
                </a:rPr>
                <a:t>meV</a:t>
              </a:r>
              <a:endParaRPr lang="en-GB" sz="1600" dirty="0">
                <a:solidFill>
                  <a:srgbClr val="000000"/>
                </a:solidFill>
              </a:endParaRPr>
            </a:p>
          </p:txBody>
        </p:sp>
        <p:sp>
          <p:nvSpPr>
            <p:cNvPr id="67" name="Text Box 202"/>
            <p:cNvSpPr txBox="1">
              <a:spLocks noChangeArrowheads="1"/>
            </p:cNvSpPr>
            <p:nvPr/>
          </p:nvSpPr>
          <p:spPr bwMode="auto">
            <a:xfrm>
              <a:off x="1776" y="3565"/>
              <a:ext cx="626"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100 meV</a:t>
              </a:r>
            </a:p>
          </p:txBody>
        </p:sp>
        <p:sp>
          <p:nvSpPr>
            <p:cNvPr id="68" name="Text Box 203"/>
            <p:cNvSpPr txBox="1">
              <a:spLocks noChangeArrowheads="1"/>
            </p:cNvSpPr>
            <p:nvPr/>
          </p:nvSpPr>
          <p:spPr bwMode="auto">
            <a:xfrm>
              <a:off x="2023" y="3423"/>
              <a:ext cx="377" cy="212"/>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a:solidFill>
                    <a:srgbClr val="000000"/>
                  </a:solidFill>
                </a:rPr>
                <a:t>1 eV</a:t>
              </a:r>
            </a:p>
          </p:txBody>
        </p:sp>
        <p:sp>
          <p:nvSpPr>
            <p:cNvPr id="69" name="Text Box 204"/>
            <p:cNvSpPr txBox="1">
              <a:spLocks noChangeArrowheads="1"/>
            </p:cNvSpPr>
            <p:nvPr/>
          </p:nvSpPr>
          <p:spPr bwMode="auto">
            <a:xfrm>
              <a:off x="2995" y="3407"/>
              <a:ext cx="278" cy="21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ν</a:t>
              </a:r>
              <a:r>
                <a:rPr lang="en-GB" sz="1600" dirty="0" err="1" smtClean="0">
                  <a:solidFill>
                    <a:srgbClr val="000000"/>
                  </a:solidFill>
                  <a:sym typeface="Symbol" charset="2"/>
                </a:rPr>
                <a:t>’s</a:t>
              </a:r>
              <a:endParaRPr lang="en-GB" sz="1600" dirty="0">
                <a:solidFill>
                  <a:srgbClr val="000000"/>
                </a:solidFill>
                <a:sym typeface="Symbol" charset="2"/>
              </a:endParaRPr>
            </a:p>
          </p:txBody>
        </p:sp>
        <p:sp>
          <p:nvSpPr>
            <p:cNvPr id="70" name="Line 205"/>
            <p:cNvSpPr>
              <a:spLocks noChangeShapeType="1"/>
            </p:cNvSpPr>
            <p:nvPr/>
          </p:nvSpPr>
          <p:spPr bwMode="auto">
            <a:xfrm flipH="1">
              <a:off x="3135" y="3621"/>
              <a:ext cx="2" cy="156"/>
            </a:xfrm>
            <a:prstGeom prst="line">
              <a:avLst/>
            </a:prstGeom>
            <a:noFill/>
            <a:ln w="12700">
              <a:solidFill>
                <a:srgbClr val="000000"/>
              </a:solidFill>
              <a:round/>
              <a:headEnd/>
              <a:tailEnd type="triangle" w="med" len="med"/>
            </a:ln>
            <a:effectLst/>
          </p:spPr>
          <p:txBody>
            <a:bodyPr wrap="square" lIns="90000" tIns="46800" rIns="90000" bIns="46800" anchor="ctr">
              <a:prstTxWarp prst="textNoShape">
                <a:avLst/>
              </a:prstTxWarp>
              <a:spAutoFit/>
            </a:bodyPr>
            <a:lstStyle/>
            <a:p>
              <a:endParaRPr lang="en-GB">
                <a:solidFill>
                  <a:prstClr val="black"/>
                </a:solidFill>
              </a:endParaRPr>
            </a:p>
          </p:txBody>
        </p:sp>
        <p:sp>
          <p:nvSpPr>
            <p:cNvPr id="71" name="Line 206"/>
            <p:cNvSpPr>
              <a:spLocks noChangeShapeType="1"/>
            </p:cNvSpPr>
            <p:nvPr/>
          </p:nvSpPr>
          <p:spPr bwMode="auto">
            <a:xfrm>
              <a:off x="3475" y="3480"/>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sp>
          <p:nvSpPr>
            <p:cNvPr id="72" name="Text Box 207"/>
            <p:cNvSpPr txBox="1">
              <a:spLocks noChangeArrowheads="1"/>
            </p:cNvSpPr>
            <p:nvPr/>
          </p:nvSpPr>
          <p:spPr bwMode="auto">
            <a:xfrm>
              <a:off x="3149" y="3635"/>
              <a:ext cx="185" cy="212"/>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a:solidFill>
                    <a:srgbClr val="000000"/>
                  </a:solidFill>
                  <a:sym typeface="Symbol" charset="2"/>
                </a:rPr>
                <a:t>?</a:t>
              </a:r>
            </a:p>
          </p:txBody>
        </p:sp>
        <p:sp>
          <p:nvSpPr>
            <p:cNvPr id="73" name="Line 208"/>
            <p:cNvSpPr>
              <a:spLocks noChangeShapeType="1"/>
            </p:cNvSpPr>
            <p:nvPr/>
          </p:nvSpPr>
          <p:spPr bwMode="auto">
            <a:xfrm>
              <a:off x="3475" y="2642"/>
              <a:ext cx="0" cy="340"/>
            </a:xfrm>
            <a:prstGeom prst="line">
              <a:avLst/>
            </a:prstGeom>
            <a:noFill/>
            <a:ln w="12700">
              <a:solidFill>
                <a:srgbClr val="000000"/>
              </a:solidFill>
              <a:round/>
              <a:headEnd/>
              <a:tailEnd type="triangle" w="med" len="med"/>
            </a:ln>
            <a:effectLst/>
          </p:spPr>
          <p:txBody>
            <a:bodyPr lIns="90000" tIns="46800" rIns="90000" bIns="46800" anchor="ctr">
              <a:prstTxWarp prst="textNoShape">
                <a:avLst/>
              </a:prstTxWarp>
              <a:spAutoFit/>
            </a:bodyPr>
            <a:lstStyle/>
            <a:p>
              <a:endParaRPr lang="en-GB">
                <a:solidFill>
                  <a:prstClr val="black"/>
                </a:solidFill>
              </a:endParaRPr>
            </a:p>
          </p:txBody>
        </p:sp>
      </p:grpSp>
      <p:sp>
        <p:nvSpPr>
          <p:cNvPr id="74" name="Text Box 182"/>
          <p:cNvSpPr txBox="1">
            <a:spLocks noChangeArrowheads="1"/>
          </p:cNvSpPr>
          <p:nvPr/>
        </p:nvSpPr>
        <p:spPr bwMode="auto">
          <a:xfrm>
            <a:off x="5796827" y="4591960"/>
            <a:ext cx="123112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smtClean="0">
                <a:solidFill>
                  <a:srgbClr val="000000"/>
                </a:solidFill>
                <a:sym typeface="Symbol" charset="2"/>
              </a:rPr>
              <a:t>core of Sun</a:t>
            </a:r>
            <a:endParaRPr lang="en-GB" sz="1600" dirty="0">
              <a:solidFill>
                <a:srgbClr val="000000"/>
              </a:solidFill>
              <a:sym typeface="Symbol" charset="2"/>
            </a:endParaRPr>
          </a:p>
        </p:txBody>
      </p:sp>
      <p:grpSp>
        <p:nvGrpSpPr>
          <p:cNvPr id="75" name="Group 79"/>
          <p:cNvGrpSpPr/>
          <p:nvPr/>
        </p:nvGrpSpPr>
        <p:grpSpPr>
          <a:xfrm>
            <a:off x="1383561" y="942973"/>
            <a:ext cx="2152369" cy="5084763"/>
            <a:chOff x="341746" y="1089023"/>
            <a:chExt cx="2152369" cy="5084763"/>
          </a:xfrm>
        </p:grpSpPr>
        <p:sp>
          <p:nvSpPr>
            <p:cNvPr id="76" name="Up Arrow 75"/>
            <p:cNvSpPr/>
            <p:nvPr/>
          </p:nvSpPr>
          <p:spPr>
            <a:xfrm flipV="1">
              <a:off x="1046315" y="1089023"/>
              <a:ext cx="1447800" cy="5084763"/>
            </a:xfrm>
            <a:prstGeom prst="upArrow">
              <a:avLst/>
            </a:prstGeom>
            <a:solidFill>
              <a:schemeClr val="tx1">
                <a:lumMod val="50000"/>
                <a:lumOff val="50000"/>
                <a:alpha val="8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7" name="Text Box 171"/>
            <p:cNvSpPr txBox="1">
              <a:spLocks noChangeArrowheads="1"/>
            </p:cNvSpPr>
            <p:nvPr/>
          </p:nvSpPr>
          <p:spPr bwMode="auto">
            <a:xfrm>
              <a:off x="592682" y="3636092"/>
              <a:ext cx="161711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strong</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78" name="Text Box 171"/>
            <p:cNvSpPr txBox="1">
              <a:spLocks noChangeArrowheads="1"/>
            </p:cNvSpPr>
            <p:nvPr/>
          </p:nvSpPr>
          <p:spPr bwMode="auto">
            <a:xfrm>
              <a:off x="569972" y="5425475"/>
              <a:ext cx="1639828"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atomic</a:t>
              </a:r>
              <a:r>
                <a:rPr lang="en-GB" sz="1600" dirty="0" smtClean="0">
                  <a:solidFill>
                    <a:prstClr val="black">
                      <a:lumMod val="50000"/>
                      <a:lumOff val="50000"/>
                    </a:prstClr>
                  </a:solidFill>
                </a:rPr>
                <a:t> </a:t>
              </a:r>
              <a:r>
                <a:rPr lang="en-GB" sz="1600" dirty="0" smtClean="0">
                  <a:solidFill>
                    <a:prstClr val="white"/>
                  </a:solidFill>
                </a:rPr>
                <a:t>~ 10</a:t>
              </a:r>
              <a:r>
                <a:rPr lang="en-GB" sz="1600" baseline="30000" dirty="0" smtClean="0">
                  <a:solidFill>
                    <a:prstClr val="white"/>
                  </a:solidFill>
                </a:rPr>
                <a:t>−10</a:t>
              </a:r>
              <a:r>
                <a:rPr lang="en-GB" sz="1600" dirty="0" smtClean="0">
                  <a:solidFill>
                    <a:prstClr val="white"/>
                  </a:solidFill>
                </a:rPr>
                <a:t> </a:t>
              </a:r>
              <a:r>
                <a:rPr lang="en-GB" sz="1600" dirty="0" err="1" smtClean="0">
                  <a:solidFill>
                    <a:prstClr val="white"/>
                  </a:solidFill>
                </a:rPr>
                <a:t>m</a:t>
              </a:r>
              <a:endParaRPr lang="en-GB" sz="1600" dirty="0">
                <a:solidFill>
                  <a:prstClr val="white"/>
                </a:solidFill>
              </a:endParaRPr>
            </a:p>
          </p:txBody>
        </p:sp>
        <p:sp>
          <p:nvSpPr>
            <p:cNvPr id="79" name="Text Box 171"/>
            <p:cNvSpPr txBox="1">
              <a:spLocks noChangeArrowheads="1"/>
            </p:cNvSpPr>
            <p:nvPr/>
          </p:nvSpPr>
          <p:spPr bwMode="auto">
            <a:xfrm>
              <a:off x="653529" y="2925623"/>
              <a:ext cx="1556271"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weak</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−18</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sp>
          <p:nvSpPr>
            <p:cNvPr id="80" name="Text Box 171"/>
            <p:cNvSpPr txBox="1">
              <a:spLocks noChangeArrowheads="1"/>
            </p:cNvSpPr>
            <p:nvPr/>
          </p:nvSpPr>
          <p:spPr bwMode="auto">
            <a:xfrm>
              <a:off x="341746" y="1183968"/>
              <a:ext cx="1868054"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i="1" dirty="0" err="1" smtClean="0">
                  <a:solidFill>
                    <a:prstClr val="black">
                      <a:lumMod val="50000"/>
                      <a:lumOff val="50000"/>
                    </a:prstClr>
                  </a:solidFill>
                </a:rPr>
                <a:t>L</a:t>
              </a:r>
              <a:r>
                <a:rPr lang="en-GB" sz="1600" baseline="-25000" dirty="0" err="1" smtClean="0">
                  <a:solidFill>
                    <a:prstClr val="black">
                      <a:lumMod val="50000"/>
                      <a:lumOff val="50000"/>
                    </a:prstClr>
                  </a:solidFill>
                </a:rPr>
                <a:t>gravitation</a:t>
              </a:r>
              <a:r>
                <a:rPr lang="en-GB" sz="1600" dirty="0" smtClean="0">
                  <a:solidFill>
                    <a:prstClr val="black">
                      <a:lumMod val="50000"/>
                      <a:lumOff val="50000"/>
                    </a:prstClr>
                  </a:solidFill>
                </a:rPr>
                <a:t> ~ </a:t>
              </a:r>
              <a:r>
                <a:rPr lang="en-GB" sz="1600" dirty="0" smtClean="0">
                  <a:solidFill>
                    <a:srgbClr val="FFFFFF"/>
                  </a:solidFill>
                </a:rPr>
                <a:t>10</a:t>
              </a:r>
              <a:r>
                <a:rPr lang="en-GB" sz="1600" baseline="30000" dirty="0" smtClean="0">
                  <a:solidFill>
                    <a:srgbClr val="FFFFFF"/>
                  </a:solidFill>
                </a:rPr>
                <a:t>−35</a:t>
              </a:r>
              <a:r>
                <a:rPr lang="en-GB" sz="1600" dirty="0" smtClean="0">
                  <a:solidFill>
                    <a:srgbClr val="FFFFFF"/>
                  </a:solidFill>
                </a:rPr>
                <a:t> </a:t>
              </a:r>
              <a:r>
                <a:rPr lang="en-GB" sz="1600" dirty="0" err="1" smtClean="0">
                  <a:solidFill>
                    <a:srgbClr val="FFFFFF"/>
                  </a:solidFill>
                </a:rPr>
                <a:t>m</a:t>
              </a:r>
              <a:endParaRPr lang="en-GB" sz="1600" dirty="0">
                <a:solidFill>
                  <a:srgbClr val="FFFFFF"/>
                </a:solidFill>
              </a:endParaRPr>
            </a:p>
          </p:txBody>
        </p:sp>
      </p:grpSp>
      <p:sp>
        <p:nvSpPr>
          <p:cNvPr id="81" name="TextBox 80"/>
          <p:cNvSpPr txBox="1"/>
          <p:nvPr/>
        </p:nvSpPr>
        <p:spPr>
          <a:xfrm>
            <a:off x="7560771" y="2553469"/>
            <a:ext cx="1049829" cy="577081"/>
          </a:xfrm>
          <a:prstGeom prst="rect">
            <a:avLst/>
          </a:prstGeom>
          <a:noFill/>
        </p:spPr>
        <p:txBody>
          <a:bodyPr wrap="square" rtlCol="0">
            <a:spAutoFit/>
          </a:bodyPr>
          <a:lstStyle/>
          <a:p>
            <a:r>
              <a:rPr lang="en-GB" sz="1050" dirty="0" smtClean="0">
                <a:solidFill>
                  <a:srgbClr val="D00209"/>
                </a:solidFill>
              </a:rPr>
              <a:t>…probing </a:t>
            </a:r>
            <a:r>
              <a:rPr lang="en-GB" sz="1050" dirty="0" err="1" smtClean="0">
                <a:solidFill>
                  <a:srgbClr val="D00209"/>
                </a:solidFill>
              </a:rPr>
              <a:t>attometer</a:t>
            </a:r>
            <a:r>
              <a:rPr lang="en-GB" sz="1050" dirty="0" smtClean="0">
                <a:solidFill>
                  <a:srgbClr val="D00209"/>
                </a:solidFill>
              </a:rPr>
              <a:t> scales</a:t>
            </a:r>
            <a:endParaRPr lang="en-GB" sz="1050" dirty="0">
              <a:solidFill>
                <a:srgbClr val="D00209"/>
              </a:solidFill>
            </a:endParaRPr>
          </a:p>
        </p:txBody>
      </p:sp>
      <p:sp>
        <p:nvSpPr>
          <p:cNvPr id="87" name="Text Box 201"/>
          <p:cNvSpPr txBox="1">
            <a:spLocks noChangeArrowheads="1"/>
          </p:cNvSpPr>
          <p:nvPr/>
        </p:nvSpPr>
        <p:spPr bwMode="auto">
          <a:xfrm>
            <a:off x="5114754" y="5996180"/>
            <a:ext cx="29587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pPr algn="r"/>
            <a:r>
              <a:rPr lang="en-GB" sz="1600" dirty="0" smtClean="0">
                <a:solidFill>
                  <a:srgbClr val="000000"/>
                </a:solidFill>
              </a:rPr>
              <a:t>0</a:t>
            </a:r>
            <a:endParaRPr lang="en-GB" sz="1600" dirty="0">
              <a:solidFill>
                <a:srgbClr val="000000"/>
              </a:solidFill>
            </a:endParaRPr>
          </a:p>
        </p:txBody>
      </p:sp>
      <p:sp>
        <p:nvSpPr>
          <p:cNvPr id="88" name="Text Box 204"/>
          <p:cNvSpPr txBox="1">
            <a:spLocks noChangeArrowheads="1"/>
          </p:cNvSpPr>
          <p:nvPr/>
        </p:nvSpPr>
        <p:spPr bwMode="auto">
          <a:xfrm>
            <a:off x="5791200" y="5970917"/>
            <a:ext cx="482822"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dirty="0" err="1" smtClean="0">
                <a:solidFill>
                  <a:srgbClr val="000000"/>
                </a:solidFill>
                <a:latin typeface="Symbol" charset="2"/>
                <a:cs typeface="Symbol" charset="2"/>
                <a:sym typeface="Symbol" charset="2"/>
              </a:rPr>
              <a:t>g</a:t>
            </a:r>
            <a:r>
              <a:rPr lang="en-GB" sz="1600" dirty="0" smtClean="0">
                <a:solidFill>
                  <a:srgbClr val="000000"/>
                </a:solidFill>
                <a:latin typeface="Symbol" charset="2"/>
                <a:cs typeface="Symbol" charset="2"/>
                <a:sym typeface="Symbol" charset="2"/>
              </a:rPr>
              <a:t>, </a:t>
            </a:r>
            <a:r>
              <a:rPr lang="en-GB" sz="1600" dirty="0" err="1" smtClean="0">
                <a:solidFill>
                  <a:srgbClr val="000000"/>
                </a:solidFill>
                <a:latin typeface="Aial"/>
                <a:cs typeface="Aial"/>
                <a:sym typeface="Symbol" charset="2"/>
              </a:rPr>
              <a:t>g</a:t>
            </a:r>
            <a:endParaRPr lang="en-GB" sz="1600" dirty="0">
              <a:solidFill>
                <a:srgbClr val="000000"/>
              </a:solidFill>
              <a:latin typeface="Aial"/>
              <a:cs typeface="Aial"/>
              <a:sym typeface="Symbol" charset="2"/>
            </a:endParaRPr>
          </a:p>
        </p:txBody>
      </p:sp>
      <p:grpSp>
        <p:nvGrpSpPr>
          <p:cNvPr id="108" name="Group 107"/>
          <p:cNvGrpSpPr/>
          <p:nvPr/>
        </p:nvGrpSpPr>
        <p:grpSpPr>
          <a:xfrm>
            <a:off x="457200" y="838200"/>
            <a:ext cx="926361" cy="4779076"/>
            <a:chOff x="457200" y="838200"/>
            <a:chExt cx="926361" cy="4779076"/>
          </a:xfrm>
        </p:grpSpPr>
        <p:sp>
          <p:nvSpPr>
            <p:cNvPr id="104" name="TextBox 103"/>
            <p:cNvSpPr txBox="1"/>
            <p:nvPr/>
          </p:nvSpPr>
          <p:spPr>
            <a:xfrm>
              <a:off x="457200" y="5278722"/>
              <a:ext cx="765750" cy="338554"/>
            </a:xfrm>
            <a:prstGeom prst="rect">
              <a:avLst/>
            </a:prstGeom>
            <a:noFill/>
          </p:spPr>
          <p:txBody>
            <a:bodyPr wrap="none" rtlCol="0">
              <a:spAutoFit/>
            </a:bodyPr>
            <a:lstStyle/>
            <a:p>
              <a:r>
                <a:rPr lang="en-GB" sz="1600" i="1" dirty="0" smtClean="0">
                  <a:solidFill>
                    <a:schemeClr val="tx2">
                      <a:lumMod val="75000"/>
                      <a:lumOff val="25000"/>
                    </a:schemeClr>
                  </a:solidFill>
                  <a:latin typeface="Trebuchet MS"/>
                  <a:cs typeface="Trebuchet MS"/>
                </a:rPr>
                <a:t>~1900</a:t>
              </a:r>
            </a:p>
          </p:txBody>
        </p:sp>
        <p:sp>
          <p:nvSpPr>
            <p:cNvPr id="105" name="TextBox 104"/>
            <p:cNvSpPr txBox="1"/>
            <p:nvPr/>
          </p:nvSpPr>
          <p:spPr>
            <a:xfrm>
              <a:off x="457200" y="3494438"/>
              <a:ext cx="765750" cy="338554"/>
            </a:xfrm>
            <a:prstGeom prst="rect">
              <a:avLst/>
            </a:prstGeom>
            <a:noFill/>
          </p:spPr>
          <p:txBody>
            <a:bodyPr wrap="none" rtlCol="0">
              <a:spAutoFit/>
            </a:bodyPr>
            <a:lstStyle/>
            <a:p>
              <a:r>
                <a:rPr lang="en-GB" sz="1600" i="1" dirty="0" smtClean="0">
                  <a:solidFill>
                    <a:schemeClr val="tx2">
                      <a:lumMod val="75000"/>
                      <a:lumOff val="25000"/>
                    </a:schemeClr>
                  </a:solidFill>
                  <a:latin typeface="Trebuchet MS"/>
                  <a:cs typeface="Trebuchet MS"/>
                </a:rPr>
                <a:t>~1970</a:t>
              </a:r>
            </a:p>
          </p:txBody>
        </p:sp>
        <p:sp>
          <p:nvSpPr>
            <p:cNvPr id="106" name="TextBox 105"/>
            <p:cNvSpPr txBox="1"/>
            <p:nvPr/>
          </p:nvSpPr>
          <p:spPr>
            <a:xfrm>
              <a:off x="457200" y="2590800"/>
              <a:ext cx="765750" cy="338554"/>
            </a:xfrm>
            <a:prstGeom prst="rect">
              <a:avLst/>
            </a:prstGeom>
            <a:noFill/>
          </p:spPr>
          <p:txBody>
            <a:bodyPr wrap="none" rtlCol="0">
              <a:spAutoFit/>
            </a:bodyPr>
            <a:lstStyle/>
            <a:p>
              <a:r>
                <a:rPr lang="en-GB" sz="1600" i="1" dirty="0" smtClean="0">
                  <a:solidFill>
                    <a:schemeClr val="tx2">
                      <a:lumMod val="75000"/>
                      <a:lumOff val="25000"/>
                    </a:schemeClr>
                  </a:solidFill>
                  <a:latin typeface="Trebuchet MS"/>
                  <a:cs typeface="Trebuchet MS"/>
                </a:rPr>
                <a:t>~2010</a:t>
              </a:r>
            </a:p>
          </p:txBody>
        </p:sp>
        <p:sp>
          <p:nvSpPr>
            <p:cNvPr id="107" name="TextBox 106"/>
            <p:cNvSpPr txBox="1"/>
            <p:nvPr/>
          </p:nvSpPr>
          <p:spPr>
            <a:xfrm>
              <a:off x="457200" y="838200"/>
              <a:ext cx="926361" cy="1323439"/>
            </a:xfrm>
            <a:prstGeom prst="rect">
              <a:avLst/>
            </a:prstGeom>
            <a:noFill/>
          </p:spPr>
          <p:txBody>
            <a:bodyPr wrap="square" rtlCol="0">
              <a:spAutoFit/>
            </a:bodyPr>
            <a:lstStyle/>
            <a:p>
              <a:r>
                <a:rPr lang="en-GB" sz="1600" i="1" dirty="0" smtClean="0">
                  <a:solidFill>
                    <a:schemeClr val="tx2">
                      <a:lumMod val="75000"/>
                      <a:lumOff val="25000"/>
                    </a:schemeClr>
                  </a:solidFill>
                  <a:latin typeface="Trebuchet MS"/>
                  <a:cs typeface="Trebuchet MS"/>
                </a:rPr>
                <a:t>Year when energy reached in labs</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0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wipe(up)">
                                      <p:cBhvr>
                                        <p:cTn id="10" dur="1000"/>
                                        <p:tgtEl>
                                          <p:spTgt spid="7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8"/>
                                        </p:tgtEl>
                                        <p:attrNameLst>
                                          <p:attrName>style.visibility</p:attrName>
                                        </p:attrNameLst>
                                      </p:cBhvr>
                                      <p:to>
                                        <p:strVal val="visible"/>
                                      </p:to>
                                    </p:set>
                                    <p:animEffect transition="in" filter="wipe(down)">
                                      <p:cBhvr>
                                        <p:cTn id="21" dur="500"/>
                                        <p:tgtEl>
                                          <p:spTgt spid="108"/>
                                        </p:tgtEl>
                                      </p:cBhvr>
                                    </p:animEffect>
                                  </p:childTnLst>
                                </p:cTn>
                              </p:par>
                              <p:par>
                                <p:cTn id="22" presetID="10" presetClass="exit" presetSubtype="0" fill="hold" grpId="0" nodeType="withEffect">
                                  <p:stCondLst>
                                    <p:cond delay="0"/>
                                  </p:stCondLst>
                                  <p:childTnLst>
                                    <p:animEffect transition="out" filter="fade">
                                      <p:cBhvr>
                                        <p:cTn id="23" dur="3000"/>
                                        <p:tgtEl>
                                          <p:spTgt spid="82"/>
                                        </p:tgtEl>
                                      </p:cBhvr>
                                    </p:animEffect>
                                    <p:set>
                                      <p:cBhvr>
                                        <p:cTn id="24" dur="1" fill="hold">
                                          <p:stCondLst>
                                            <p:cond delay="2999"/>
                                          </p:stCondLst>
                                        </p:cTn>
                                        <p:tgtEl>
                                          <p:spTgt spid="8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wipe(left)">
                                      <p:cBhvr>
                                        <p:cTn id="36" dur="500"/>
                                        <p:tgtEl>
                                          <p:spTgt spid="81"/>
                                        </p:tgtEl>
                                      </p:cBhvr>
                                    </p:animEffect>
                                  </p:childTnLst>
                                </p:cTn>
                              </p:par>
                              <p:par>
                                <p:cTn id="37" presetID="10" presetClass="entr" presetSubtype="0"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animEffect transition="in" filter="fade">
                                      <p:cBhvr>
                                        <p:cTn id="39" dur="5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7" grpId="0" animBg="1"/>
      <p:bldP spid="12" grpId="0" animBg="1"/>
      <p:bldP spid="13" grpId="0"/>
      <p:bldP spid="74" grpId="0"/>
      <p:bldP spid="81" grpId="0"/>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1087294" y="838200"/>
            <a:ext cx="3637106" cy="830997"/>
          </a:xfrm>
          <a:prstGeom prst="rect">
            <a:avLst/>
          </a:prstGeom>
        </p:spPr>
        <p:txBody>
          <a:bodyPr wrap="square">
            <a:spAutoFit/>
          </a:bodyPr>
          <a:lstStyle/>
          <a:p>
            <a:r>
              <a:rPr lang="en-GB" b="1" dirty="0" smtClean="0">
                <a:solidFill>
                  <a:srgbClr val="FFFFFF"/>
                </a:solidFill>
                <a:latin typeface="Trebuchet MS"/>
                <a:cs typeface="Trebuchet MS"/>
              </a:rPr>
              <a:t>The Standard Model holds tight</a:t>
            </a:r>
          </a:p>
        </p:txBody>
      </p:sp>
      <p:sp>
        <p:nvSpPr>
          <p:cNvPr id="12" name="Rectangle 11"/>
          <p:cNvSpPr/>
          <p:nvPr/>
        </p:nvSpPr>
        <p:spPr>
          <a:xfrm>
            <a:off x="4724400" y="1667232"/>
            <a:ext cx="3454437" cy="2523768"/>
          </a:xfrm>
          <a:prstGeom prst="rect">
            <a:avLst/>
          </a:prstGeom>
          <a:gradFill flip="none" rotWithShape="1">
            <a:gsLst>
              <a:gs pos="0">
                <a:schemeClr val="tx1">
                  <a:lumMod val="50000"/>
                  <a:lumOff val="50000"/>
                </a:schemeClr>
              </a:gs>
              <a:gs pos="100000">
                <a:schemeClr val="bg1">
                  <a:lumMod val="75000"/>
                  <a:alpha val="0"/>
                </a:schemeClr>
              </a:gs>
            </a:gsLst>
            <a:lin ang="16200000" scaled="0"/>
            <a:tileRect/>
          </a:gradFill>
        </p:spPr>
        <p:txBody>
          <a:bodyPr wrap="square">
            <a:spAutoFit/>
          </a:bodyPr>
          <a:lstStyle/>
          <a:p>
            <a:pPr lvl="0">
              <a:spcBef>
                <a:spcPts val="1200"/>
              </a:spcBef>
            </a:pPr>
            <a:r>
              <a:rPr lang="en-GB" b="1" dirty="0" smtClean="0">
                <a:solidFill>
                  <a:srgbClr val="FFFFFF"/>
                </a:solidFill>
                <a:latin typeface="Trebuchet MS"/>
                <a:cs typeface="Trebuchet MS"/>
              </a:rPr>
              <a:t>This is wonderful because:</a:t>
            </a:r>
          </a:p>
          <a:p>
            <a:pPr marL="355600" lvl="0" indent="-355600">
              <a:spcBef>
                <a:spcPts val="600"/>
              </a:spcBef>
            </a:pPr>
            <a:r>
              <a:rPr lang="en-GB" sz="2000" b="1" dirty="0" smtClean="0">
                <a:solidFill>
                  <a:srgbClr val="FFFFFF"/>
                </a:solidFill>
                <a:latin typeface="Trebuchet MS"/>
                <a:cs typeface="Trebuchet MS"/>
              </a:rPr>
              <a:t>—  we quantitatively understand what we see</a:t>
            </a:r>
          </a:p>
          <a:p>
            <a:pPr marL="355600" lvl="0" indent="-355600">
              <a:spcBef>
                <a:spcPts val="600"/>
              </a:spcBef>
            </a:pPr>
            <a:r>
              <a:rPr lang="en-GB" sz="2000" b="1" dirty="0" smtClean="0">
                <a:solidFill>
                  <a:srgbClr val="FFFFFF"/>
                </a:solidFill>
                <a:latin typeface="Trebuchet MS"/>
                <a:cs typeface="Trebuchet MS"/>
              </a:rPr>
              <a:t>—  we can exploit this understanding to look for deviations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 name="Rectangle 21"/>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9" name="TextBox 18"/>
          <p:cNvSpPr txBox="1"/>
          <p:nvPr/>
        </p:nvSpPr>
        <p:spPr>
          <a:xfrm>
            <a:off x="348714" y="1981200"/>
            <a:ext cx="3388386" cy="261610"/>
          </a:xfrm>
          <a:prstGeom prst="rect">
            <a:avLst/>
          </a:prstGeom>
          <a:noFill/>
        </p:spPr>
        <p:txBody>
          <a:bodyPr wrap="none" rtlCol="0">
            <a:spAutoFit/>
          </a:bodyPr>
          <a:lstStyle/>
          <a:p>
            <a:r>
              <a:rPr lang="en-GB" sz="1100" dirty="0" smtClean="0">
                <a:solidFill>
                  <a:srgbClr val="E12548"/>
                </a:solidFill>
                <a:latin typeface="Trebuchet MS"/>
                <a:cs typeface="Trebuchet MS"/>
              </a:rPr>
              <a:t>Status: summer 2011 </a:t>
            </a:r>
            <a:r>
              <a:rPr lang="en-GB" sz="1000" dirty="0" smtClean="0">
                <a:solidFill>
                  <a:srgbClr val="E12548"/>
                </a:solidFill>
                <a:latin typeface="Trebuchet MS"/>
                <a:cs typeface="Trebuchet MS"/>
              </a:rPr>
              <a:t>(</a:t>
            </a:r>
            <a:r>
              <a:rPr lang="en-GB" sz="1000" i="1" dirty="0" smtClean="0">
                <a:solidFill>
                  <a:srgbClr val="E12548"/>
                </a:solidFill>
                <a:latin typeface="Trebuchet MS"/>
                <a:cs typeface="Trebuchet MS"/>
              </a:rPr>
              <a:t>published results shown only</a:t>
            </a:r>
            <a:r>
              <a:rPr lang="en-GB" sz="1000" dirty="0" smtClean="0">
                <a:solidFill>
                  <a:srgbClr val="E12548"/>
                </a:solidFill>
                <a:latin typeface="Trebuchet MS"/>
                <a:cs typeface="Trebuchet MS"/>
              </a:rPr>
              <a:t>)</a:t>
            </a:r>
            <a:endParaRPr lang="en-GB" sz="1100" dirty="0">
              <a:solidFill>
                <a:srgbClr val="E12548"/>
              </a:solidFill>
              <a:latin typeface="Trebuchet MS"/>
              <a:cs typeface="Trebuchet MS"/>
            </a:endParaRPr>
          </a:p>
        </p:txBody>
      </p:sp>
      <p:pic>
        <p:nvPicPr>
          <p:cNvPr id="20" name="Picture 19"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04800" y="2203590"/>
            <a:ext cx="5257800" cy="4273410"/>
          </a:xfrm>
          <a:prstGeom prst="rect">
            <a:avLst/>
          </a:prstGeom>
        </p:spPr>
      </p:pic>
      <p:sp>
        <p:nvSpPr>
          <p:cNvPr id="23" name="TextBox 22"/>
          <p:cNvSpPr txBox="1"/>
          <p:nvPr/>
        </p:nvSpPr>
        <p:spPr>
          <a:xfrm>
            <a:off x="2732080" y="2020432"/>
            <a:ext cx="2798234" cy="215444"/>
          </a:xfrm>
          <a:prstGeom prst="rect">
            <a:avLst/>
          </a:prstGeom>
          <a:noFill/>
          <a:effectLst/>
        </p:spPr>
        <p:txBody>
          <a:bodyPr wrap="square" rtlCol="0">
            <a:spAutoFit/>
          </a:bodyPr>
          <a:lstStyle/>
          <a:p>
            <a:pPr algn="r"/>
            <a:r>
              <a:rPr lang="en-US" sz="800" kern="0" dirty="0" smtClean="0">
                <a:solidFill>
                  <a:srgbClr val="7F7F7F"/>
                </a:solidFill>
              </a:rPr>
              <a:t>Hoecker, Marciano, PDG 2011</a:t>
            </a:r>
            <a:endParaRPr lang="en-GB" sz="800" dirty="0">
              <a:solidFill>
                <a:srgbClr val="7F7F7F"/>
              </a:solidFill>
            </a:endParaRPr>
          </a:p>
        </p:txBody>
      </p:sp>
      <p:sp>
        <p:nvSpPr>
          <p:cNvPr id="25" name="Rectangle 24"/>
          <p:cNvSpPr/>
          <p:nvPr/>
        </p:nvSpPr>
        <p:spPr>
          <a:xfrm>
            <a:off x="4724400" y="838200"/>
            <a:ext cx="3484706" cy="923330"/>
          </a:xfrm>
          <a:prstGeom prst="rect">
            <a:avLst/>
          </a:prstGeom>
          <a:solidFill>
            <a:schemeClr val="tx1">
              <a:lumMod val="50000"/>
              <a:lumOff val="50000"/>
              <a:alpha val="68000"/>
            </a:schemeClr>
          </a:solidFill>
        </p:spPr>
        <p:txBody>
          <a:bodyPr wrap="square">
            <a:spAutoFit/>
          </a:bodyPr>
          <a:lstStyle/>
          <a:p>
            <a:r>
              <a:rPr lang="en-US" sz="1800" b="1" dirty="0" smtClean="0">
                <a:solidFill>
                  <a:srgbClr val="FFFFFF"/>
                </a:solidFill>
                <a:latin typeface="Trebuchet MS"/>
                <a:cs typeface="Trebuchet MS"/>
              </a:rPr>
              <a:t>The electron and muon magnetic moments have been verified at </a:t>
            </a:r>
            <a:r>
              <a:rPr lang="en-US" sz="1800" b="1" dirty="0" err="1" smtClean="0">
                <a:solidFill>
                  <a:srgbClr val="FFFFFF"/>
                </a:solidFill>
                <a:latin typeface="Trebuchet MS"/>
                <a:cs typeface="Trebuchet MS"/>
              </a:rPr>
              <a:t>ppm</a:t>
            </a:r>
            <a:r>
              <a:rPr lang="en-US" sz="1800" b="1" dirty="0" smtClean="0">
                <a:solidFill>
                  <a:srgbClr val="FFFFFF"/>
                </a:solidFill>
                <a:latin typeface="Trebuchet MS"/>
                <a:cs typeface="Trebuchet MS"/>
              </a:rPr>
              <a:t> level...</a:t>
            </a:r>
          </a:p>
        </p:txBody>
      </p:sp>
      <p:sp>
        <p:nvSpPr>
          <p:cNvPr id="26" name="Rectangle 33"/>
          <p:cNvSpPr>
            <a:spLocks noChangeArrowheads="1"/>
          </p:cNvSpPr>
          <p:nvPr/>
        </p:nvSpPr>
        <p:spPr bwMode="auto">
          <a:xfrm>
            <a:off x="5715000" y="2157493"/>
            <a:ext cx="3200400" cy="175650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800" dirty="0" smtClean="0">
                <a:solidFill>
                  <a:srgbClr val="404040"/>
                </a:solidFill>
                <a:latin typeface="Trebuchet MS"/>
                <a:cs typeface="Trebuchet MS"/>
              </a:rPr>
              <a:t>The </a:t>
            </a:r>
            <a:r>
              <a:rPr lang="en-GB" sz="1800" b="1" dirty="0" smtClean="0">
                <a:solidFill>
                  <a:srgbClr val="404040"/>
                </a:solidFill>
                <a:latin typeface="Trebuchet MS"/>
                <a:ea typeface="Arial" charset="0"/>
                <a:cs typeface="Trebuchet MS"/>
              </a:rPr>
              <a:t>muon anomalous magnetic moment </a:t>
            </a:r>
            <a:r>
              <a:rPr lang="en-GB" sz="1800" dirty="0" smtClean="0">
                <a:solidFill>
                  <a:srgbClr val="404040"/>
                </a:solidFill>
                <a:latin typeface="Trebuchet MS"/>
                <a:ea typeface="Arial" charset="0"/>
                <a:cs typeface="Trebuchet MS"/>
              </a:rPr>
              <a:t>may deviate from the SM prediction (not conclusive): it would be stronger than expected</a:t>
            </a:r>
          </a:p>
        </p:txBody>
      </p:sp>
      <p:sp>
        <p:nvSpPr>
          <p:cNvPr id="9" name="Rectangle 8"/>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Does the Standard Model hold tight </a:t>
            </a:r>
            <a:r>
              <a:rPr lang="en-GB" b="1" dirty="0" smtClean="0">
                <a:solidFill>
                  <a:srgbClr val="FFFF00"/>
                </a:solidFill>
                <a:latin typeface="Trebuchet MS"/>
                <a:cs typeface="Trebuchet MS"/>
              </a:rPr>
              <a:t>?</a:t>
            </a:r>
            <a:endParaRPr lang="en-GB" b="1" dirty="0" smtClean="0">
              <a:solidFill>
                <a:srgbClr val="FFFFFF"/>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Rectangle 12"/>
          <p:cNvSpPr/>
          <p:nvPr/>
        </p:nvSpPr>
        <p:spPr>
          <a:xfrm>
            <a:off x="4724400" y="838200"/>
            <a:ext cx="3484706" cy="923330"/>
          </a:xfrm>
          <a:prstGeom prst="rect">
            <a:avLst/>
          </a:prstGeom>
          <a:solidFill>
            <a:schemeClr val="tx1">
              <a:lumMod val="50000"/>
              <a:lumOff val="50000"/>
              <a:alpha val="68000"/>
            </a:schemeClr>
          </a:solidFill>
        </p:spPr>
        <p:txBody>
          <a:bodyPr wrap="square">
            <a:spAutoFit/>
          </a:bodyPr>
          <a:lstStyle/>
          <a:p>
            <a:r>
              <a:rPr lang="en-US" sz="1800" b="1" dirty="0" smtClean="0">
                <a:solidFill>
                  <a:srgbClr val="FFFFFF"/>
                </a:solidFill>
                <a:latin typeface="Trebuchet MS"/>
                <a:cs typeface="Trebuchet MS"/>
              </a:rPr>
              <a:t>Electric dipole moments are tiny — but why for neutrons ?</a:t>
            </a:r>
          </a:p>
          <a:p>
            <a:r>
              <a:rPr lang="en-US" sz="1800" b="1" dirty="0" err="1" smtClean="0">
                <a:solidFill>
                  <a:srgbClr val="FFFFFF"/>
                </a:solidFill>
                <a:latin typeface="Trebuchet MS"/>
                <a:cs typeface="Trebuchet MS"/>
                <a:sym typeface="Wingdings"/>
              </a:rPr>
              <a:t></a:t>
            </a:r>
            <a:r>
              <a:rPr lang="en-US" sz="1800" b="1" dirty="0" smtClean="0">
                <a:solidFill>
                  <a:srgbClr val="FFFFFF"/>
                </a:solidFill>
                <a:latin typeface="Trebuchet MS"/>
                <a:cs typeface="Trebuchet MS"/>
                <a:sym typeface="Wingdings"/>
              </a:rPr>
              <a:t> “strong </a:t>
            </a:r>
            <a:r>
              <a:rPr lang="en-US" sz="1800" b="1" i="1" dirty="0" smtClean="0">
                <a:solidFill>
                  <a:srgbClr val="FFFFFF"/>
                </a:solidFill>
                <a:latin typeface="Trebuchet MS"/>
                <a:cs typeface="Trebuchet MS"/>
                <a:sym typeface="Wingdings"/>
              </a:rPr>
              <a:t>CP </a:t>
            </a:r>
            <a:r>
              <a:rPr lang="en-US" sz="1800" b="1" dirty="0" smtClean="0">
                <a:solidFill>
                  <a:srgbClr val="FFFFFF"/>
                </a:solidFill>
                <a:latin typeface="Trebuchet MS"/>
                <a:cs typeface="Trebuchet MS"/>
                <a:sym typeface="Wingdings"/>
              </a:rPr>
              <a:t>problem”</a:t>
            </a:r>
            <a:r>
              <a:rPr lang="en-US" sz="1800" b="1" dirty="0" smtClean="0">
                <a:solidFill>
                  <a:srgbClr val="FFFFFF"/>
                </a:solidFill>
                <a:latin typeface="Trebuchet MS"/>
                <a:cs typeface="Trebuchet MS"/>
              </a:rPr>
              <a:t> </a:t>
            </a:r>
          </a:p>
        </p:txBody>
      </p:sp>
      <p:sp>
        <p:nvSpPr>
          <p:cNvPr id="24" name="TextBox 23"/>
          <p:cNvSpPr txBox="1"/>
          <p:nvPr/>
        </p:nvSpPr>
        <p:spPr>
          <a:xfrm>
            <a:off x="381000" y="2057400"/>
            <a:ext cx="8001000" cy="369332"/>
          </a:xfrm>
          <a:prstGeom prst="rect">
            <a:avLst/>
          </a:prstGeom>
          <a:noFill/>
        </p:spPr>
        <p:txBody>
          <a:bodyPr wrap="square" rtlCol="0">
            <a:spAutoFit/>
          </a:bodyPr>
          <a:lstStyle/>
          <a:p>
            <a:r>
              <a:rPr lang="en-US" sz="1800" b="1" dirty="0" smtClean="0">
                <a:solidFill>
                  <a:schemeClr val="tx1">
                    <a:lumMod val="75000"/>
                    <a:lumOff val="25000"/>
                  </a:schemeClr>
                </a:solidFill>
                <a:latin typeface="Trebuchet MS"/>
                <a:cs typeface="Trebuchet MS"/>
              </a:rPr>
              <a:t>Neutron EDM upper limits versus time</a:t>
            </a:r>
            <a:r>
              <a:rPr lang="en-US" sz="1800" dirty="0" smtClean="0">
                <a:solidFill>
                  <a:schemeClr val="tx1">
                    <a:lumMod val="75000"/>
                    <a:lumOff val="25000"/>
                  </a:schemeClr>
                </a:solidFill>
                <a:latin typeface="Trebuchet MS"/>
                <a:cs typeface="Trebuchet MS"/>
              </a:rPr>
              <a:t>. </a:t>
            </a:r>
            <a:r>
              <a:rPr lang="en-US" sz="1400" dirty="0" smtClean="0">
                <a:solidFill>
                  <a:schemeClr val="tx1">
                    <a:lumMod val="75000"/>
                    <a:lumOff val="25000"/>
                  </a:schemeClr>
                </a:solidFill>
                <a:latin typeface="Trebuchet MS"/>
                <a:cs typeface="Trebuchet MS"/>
              </a:rPr>
              <a:t>Current best limit:  |</a:t>
            </a:r>
            <a:r>
              <a:rPr lang="en-US" sz="1400" i="1" dirty="0" err="1" smtClean="0">
                <a:solidFill>
                  <a:schemeClr val="tx1">
                    <a:lumMod val="75000"/>
                    <a:lumOff val="25000"/>
                  </a:schemeClr>
                </a:solidFill>
                <a:latin typeface="Trebuchet MS"/>
                <a:cs typeface="Trebuchet MS"/>
              </a:rPr>
              <a:t>d</a:t>
            </a:r>
            <a:r>
              <a:rPr lang="en-US" sz="1400" i="1" baseline="-25000" dirty="0" err="1" smtClean="0">
                <a:solidFill>
                  <a:schemeClr val="tx1">
                    <a:lumMod val="75000"/>
                    <a:lumOff val="25000"/>
                  </a:schemeClr>
                </a:solidFill>
                <a:latin typeface="Trebuchet MS"/>
                <a:cs typeface="Trebuchet MS"/>
              </a:rPr>
              <a:t>n</a:t>
            </a:r>
            <a:r>
              <a:rPr lang="en-US" sz="1400" dirty="0" smtClean="0">
                <a:solidFill>
                  <a:schemeClr val="tx1">
                    <a:lumMod val="75000"/>
                    <a:lumOff val="25000"/>
                  </a:schemeClr>
                </a:solidFill>
                <a:latin typeface="Trebuchet MS"/>
                <a:cs typeface="Trebuchet MS"/>
              </a:rPr>
              <a:t>| &lt; 2.9 × 10</a:t>
            </a:r>
            <a:r>
              <a:rPr lang="en-US" sz="1400" baseline="30000" dirty="0" smtClean="0">
                <a:solidFill>
                  <a:schemeClr val="tx1">
                    <a:lumMod val="75000"/>
                    <a:lumOff val="25000"/>
                  </a:schemeClr>
                </a:solidFill>
                <a:latin typeface="Trebuchet MS"/>
                <a:cs typeface="Trebuchet MS"/>
              </a:rPr>
              <a:t>–26</a:t>
            </a:r>
            <a:r>
              <a:rPr lang="en-US" sz="1400" dirty="0" smtClean="0">
                <a:solidFill>
                  <a:schemeClr val="tx1">
                    <a:lumMod val="75000"/>
                    <a:lumOff val="25000"/>
                  </a:schemeClr>
                </a:solidFill>
                <a:latin typeface="Trebuchet MS"/>
                <a:cs typeface="Trebuchet MS"/>
              </a:rPr>
              <a:t> </a:t>
            </a:r>
            <a:r>
              <a:rPr lang="en-US" sz="1400" i="1" dirty="0" err="1" smtClean="0">
                <a:solidFill>
                  <a:schemeClr val="tx1">
                    <a:lumMod val="75000"/>
                    <a:lumOff val="25000"/>
                  </a:schemeClr>
                </a:solidFill>
                <a:latin typeface="Trebuchet MS"/>
                <a:cs typeface="Trebuchet MS"/>
              </a:rPr>
              <a:t>e</a:t>
            </a:r>
            <a:r>
              <a:rPr lang="en-US" sz="1400" dirty="0" err="1" smtClean="0">
                <a:solidFill>
                  <a:schemeClr val="tx1">
                    <a:lumMod val="75000"/>
                    <a:lumOff val="25000"/>
                  </a:schemeClr>
                </a:solidFill>
                <a:latin typeface="Trebuchet MS"/>
                <a:cs typeface="Trebuchet MS"/>
              </a:rPr>
              <a:t>cm</a:t>
            </a:r>
            <a:r>
              <a:rPr lang="en-US" sz="1400" dirty="0" smtClean="0">
                <a:solidFill>
                  <a:schemeClr val="tx1">
                    <a:lumMod val="75000"/>
                    <a:lumOff val="25000"/>
                  </a:schemeClr>
                </a:solidFill>
                <a:latin typeface="Trebuchet MS"/>
                <a:cs typeface="Trebuchet MS"/>
              </a:rPr>
              <a:t> </a:t>
            </a:r>
          </a:p>
        </p:txBody>
      </p:sp>
      <p:pic>
        <p:nvPicPr>
          <p:cNvPr id="26" name="Picture 25"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99166" y="2517591"/>
            <a:ext cx="5430695" cy="3940359"/>
          </a:xfrm>
          <a:prstGeom prst="rect">
            <a:avLst/>
          </a:prstGeom>
        </p:spPr>
      </p:pic>
      <p:sp>
        <p:nvSpPr>
          <p:cNvPr id="19" name="Rectangle 18"/>
          <p:cNvSpPr/>
          <p:nvPr/>
        </p:nvSpPr>
        <p:spPr>
          <a:xfrm rot="16200000">
            <a:off x="5432130" y="4147313"/>
            <a:ext cx="3310468" cy="215444"/>
          </a:xfrm>
          <a:prstGeom prst="rect">
            <a:avLst/>
          </a:prstGeom>
        </p:spPr>
        <p:txBody>
          <a:bodyPr wrap="square">
            <a:spAutoFit/>
          </a:bodyPr>
          <a:lstStyle/>
          <a:p>
            <a:r>
              <a:rPr lang="en-US" sz="800" dirty="0" err="1" smtClean="0">
                <a:solidFill>
                  <a:schemeClr val="tx1">
                    <a:lumMod val="50000"/>
                    <a:lumOff val="50000"/>
                  </a:schemeClr>
                </a:solidFill>
                <a:latin typeface="Trebuchet MS"/>
                <a:cs typeface="Trebuchet MS"/>
              </a:rPr>
              <a:t>Zsigmond</a:t>
            </a:r>
            <a:r>
              <a:rPr lang="en-US" sz="800" dirty="0" smtClean="0">
                <a:solidFill>
                  <a:schemeClr val="tx1">
                    <a:lumMod val="50000"/>
                    <a:lumOff val="50000"/>
                  </a:schemeClr>
                </a:solidFill>
                <a:latin typeface="Trebuchet MS"/>
                <a:cs typeface="Trebuchet MS"/>
              </a:rPr>
              <a:t> (</a:t>
            </a:r>
            <a:r>
              <a:rPr lang="en-US" sz="800" dirty="0" err="1" smtClean="0">
                <a:solidFill>
                  <a:schemeClr val="tx1">
                    <a:lumMod val="50000"/>
                    <a:lumOff val="50000"/>
                  </a:schemeClr>
                </a:solidFill>
                <a:latin typeface="Trebuchet MS"/>
                <a:cs typeface="Trebuchet MS"/>
              </a:rPr>
              <a:t>nEDM</a:t>
            </a:r>
            <a:r>
              <a:rPr lang="en-US" sz="800" dirty="0" smtClean="0">
                <a:solidFill>
                  <a:schemeClr val="tx1">
                    <a:lumMod val="50000"/>
                    <a:lumOff val="50000"/>
                  </a:schemeClr>
                </a:solidFill>
                <a:latin typeface="Trebuchet MS"/>
                <a:cs typeface="Trebuchet MS"/>
              </a:rPr>
              <a:t> Collaboration) at EPS-HEP 2011 — modified by A.H.</a:t>
            </a:r>
            <a:endParaRPr lang="en-US" sz="600" dirty="0">
              <a:solidFill>
                <a:schemeClr val="tx1">
                  <a:lumMod val="50000"/>
                  <a:lumOff val="50000"/>
                </a:schemeClr>
              </a:solidFill>
              <a:latin typeface="Trebuchet MS"/>
              <a:cs typeface="Trebuchet MS"/>
            </a:endParaRPr>
          </a:p>
        </p:txBody>
      </p:sp>
      <p:sp>
        <p:nvSpPr>
          <p:cNvPr id="23" name="TextBox 22"/>
          <p:cNvSpPr txBox="1"/>
          <p:nvPr/>
        </p:nvSpPr>
        <p:spPr>
          <a:xfrm>
            <a:off x="7372353" y="2480846"/>
            <a:ext cx="1298628" cy="33855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defTabSz="914400" fontAlgn="auto">
              <a:spcBef>
                <a:spcPts val="0"/>
              </a:spcBef>
              <a:spcAft>
                <a:spcPts val="0"/>
              </a:spcAft>
            </a:pPr>
            <a:r>
              <a:rPr lang="en-US" sz="800" b="1" kern="0" dirty="0" smtClean="0">
                <a:solidFill>
                  <a:srgbClr val="FFFFFF"/>
                </a:solidFill>
              </a:rPr>
              <a:t>Sussex-RAL-ILL, </a:t>
            </a:r>
          </a:p>
          <a:p>
            <a:pPr defTabSz="914400" fontAlgn="auto">
              <a:spcBef>
                <a:spcPts val="0"/>
              </a:spcBef>
              <a:spcAft>
                <a:spcPts val="0"/>
              </a:spcAft>
            </a:pPr>
            <a:r>
              <a:rPr lang="en-US" sz="800" b="1" kern="0" dirty="0" smtClean="0">
                <a:solidFill>
                  <a:srgbClr val="FFFFFF"/>
                </a:solidFill>
              </a:rPr>
              <a:t>PRL 97, 131801 (2006) </a:t>
            </a:r>
          </a:p>
        </p:txBody>
      </p:sp>
      <p:sp>
        <p:nvSpPr>
          <p:cNvPr id="27" name="TextBox 26"/>
          <p:cNvSpPr txBox="1"/>
          <p:nvPr/>
        </p:nvSpPr>
        <p:spPr>
          <a:xfrm>
            <a:off x="2624667" y="5408195"/>
            <a:ext cx="4370916" cy="338554"/>
          </a:xfrm>
          <a:prstGeom prst="rect">
            <a:avLst/>
          </a:prstGeom>
          <a:noFill/>
        </p:spPr>
        <p:txBody>
          <a:bodyPr wrap="square" rtlCol="0">
            <a:spAutoFit/>
          </a:bodyPr>
          <a:lstStyle/>
          <a:p>
            <a:pPr algn="ctr"/>
            <a:r>
              <a:rPr lang="en-GB" sz="1600" dirty="0" smtClean="0">
                <a:latin typeface="Trebuchet MS"/>
                <a:cs typeface="Trebuchet MS"/>
              </a:rPr>
              <a:t>SM prediction if no strong </a:t>
            </a:r>
            <a:r>
              <a:rPr lang="en-GB" sz="1600" i="1" dirty="0" smtClean="0">
                <a:latin typeface="Trebuchet MS"/>
                <a:cs typeface="Trebuchet MS"/>
              </a:rPr>
              <a:t>CP </a:t>
            </a:r>
            <a:r>
              <a:rPr lang="en-GB" sz="1600" dirty="0" smtClean="0">
                <a:latin typeface="Trebuchet MS"/>
                <a:cs typeface="Trebuchet MS"/>
              </a:rPr>
              <a:t>violation</a:t>
            </a:r>
          </a:p>
        </p:txBody>
      </p:sp>
      <p:sp>
        <p:nvSpPr>
          <p:cNvPr id="28" name="Rectangle 27"/>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Does the Standard Model hold tight </a:t>
            </a:r>
            <a:r>
              <a:rPr lang="en-GB" b="1" dirty="0" smtClean="0">
                <a:solidFill>
                  <a:srgbClr val="FFFF00"/>
                </a:solidFill>
                <a:latin typeface="Trebuchet MS"/>
                <a:cs typeface="Trebuchet MS"/>
              </a:rPr>
              <a:t>?</a:t>
            </a:r>
            <a:endParaRPr lang="en-GB" b="1" dirty="0" smtClean="0">
              <a:solidFill>
                <a:srgbClr val="FFFFFF"/>
              </a:solidFill>
              <a:latin typeface="Trebuchet MS"/>
              <a:cs typeface="Trebuchet MS"/>
            </a:endParaRPr>
          </a:p>
        </p:txBody>
      </p:sp>
      <p:sp>
        <p:nvSpPr>
          <p:cNvPr id="29" name="TextBox 28"/>
          <p:cNvSpPr txBox="1"/>
          <p:nvPr/>
        </p:nvSpPr>
        <p:spPr>
          <a:xfrm>
            <a:off x="7344836" y="2971800"/>
            <a:ext cx="1570564" cy="2585323"/>
          </a:xfrm>
          <a:prstGeom prst="rect">
            <a:avLst/>
          </a:prstGeom>
          <a:noFill/>
        </p:spPr>
        <p:txBody>
          <a:bodyPr wrap="square" rtlCol="0">
            <a:spAutoFit/>
          </a:bodyPr>
          <a:lstStyle/>
          <a:p>
            <a:r>
              <a:rPr lang="en-GB" sz="1600" dirty="0" smtClean="0">
                <a:solidFill>
                  <a:srgbClr val="404040"/>
                </a:solidFill>
                <a:latin typeface="Trebuchet MS"/>
                <a:cs typeface="Trebuchet MS"/>
              </a:rPr>
              <a:t>Is a new symmetry (</a:t>
            </a:r>
            <a:r>
              <a:rPr lang="en-GB" sz="1600" i="1" dirty="0" err="1" smtClean="0">
                <a:solidFill>
                  <a:srgbClr val="404040"/>
                </a:solidFill>
                <a:latin typeface="Trebuchet MS"/>
                <a:cs typeface="Trebuchet MS"/>
              </a:rPr>
              <a:t>Peccei</a:t>
            </a:r>
            <a:r>
              <a:rPr lang="en-GB" sz="1600" i="1" dirty="0" smtClean="0">
                <a:solidFill>
                  <a:srgbClr val="404040"/>
                </a:solidFill>
                <a:latin typeface="Trebuchet MS"/>
                <a:cs typeface="Trebuchet MS"/>
              </a:rPr>
              <a:t>-Quinn</a:t>
            </a:r>
            <a:r>
              <a:rPr lang="en-GB" sz="1600" dirty="0" smtClean="0">
                <a:solidFill>
                  <a:srgbClr val="404040"/>
                </a:solidFill>
                <a:latin typeface="Trebuchet MS"/>
                <a:cs typeface="Trebuchet MS"/>
              </a:rPr>
              <a:t>)  responsible    for this ? </a:t>
            </a:r>
          </a:p>
          <a:p>
            <a:pPr>
              <a:spcBef>
                <a:spcPts val="1200"/>
              </a:spcBef>
            </a:pPr>
            <a:r>
              <a:rPr lang="en-GB" sz="1200" dirty="0" smtClean="0">
                <a:solidFill>
                  <a:srgbClr val="404040"/>
                </a:solidFill>
                <a:latin typeface="Trebuchet MS"/>
                <a:cs typeface="Trebuchet MS"/>
              </a:rPr>
              <a:t>Its manifestation would be a new particle, the </a:t>
            </a:r>
            <a:r>
              <a:rPr lang="en-GB" sz="1200" b="1" i="1" dirty="0" err="1" smtClean="0">
                <a:solidFill>
                  <a:srgbClr val="404040"/>
                </a:solidFill>
                <a:latin typeface="Trebuchet MS"/>
                <a:cs typeface="Trebuchet MS"/>
              </a:rPr>
              <a:t>axion</a:t>
            </a:r>
            <a:r>
              <a:rPr lang="en-GB" sz="1200" dirty="0" smtClean="0">
                <a:solidFill>
                  <a:srgbClr val="404040"/>
                </a:solidFill>
                <a:latin typeface="Trebuchet MS"/>
                <a:cs typeface="Trebuchet MS"/>
              </a:rPr>
              <a:t>, which could also be responsible for the cold dark matter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12"/>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Does the Standard Model hold tight </a:t>
            </a:r>
            <a:r>
              <a:rPr lang="en-GB" b="1" dirty="0" smtClean="0">
                <a:solidFill>
                  <a:srgbClr val="FFFF00"/>
                </a:solidFill>
                <a:latin typeface="Trebuchet MS"/>
                <a:cs typeface="Trebuchet MS"/>
              </a:rPr>
              <a:t>?</a:t>
            </a:r>
            <a:endParaRPr lang="en-GB" b="1" dirty="0" smtClean="0">
              <a:solidFill>
                <a:srgbClr val="FFFFFF"/>
              </a:solidFill>
              <a:latin typeface="Trebuchet MS"/>
              <a:cs typeface="Trebuchet MS"/>
            </a:endParaRPr>
          </a:p>
        </p:txBody>
      </p:sp>
      <p:sp>
        <p:nvSpPr>
          <p:cNvPr id="14" name="Rectangle 13"/>
          <p:cNvSpPr/>
          <p:nvPr/>
        </p:nvSpPr>
        <p:spPr>
          <a:xfrm>
            <a:off x="4724400" y="838200"/>
            <a:ext cx="3484706" cy="923330"/>
          </a:xfrm>
          <a:prstGeom prst="rect">
            <a:avLst/>
          </a:prstGeom>
          <a:solidFill>
            <a:schemeClr val="tx1">
              <a:lumMod val="50000"/>
              <a:lumOff val="50000"/>
              <a:alpha val="68000"/>
            </a:schemeClr>
          </a:solidFill>
        </p:spPr>
        <p:txBody>
          <a:bodyPr wrap="square">
            <a:spAutoFit/>
          </a:bodyPr>
          <a:lstStyle/>
          <a:p>
            <a:r>
              <a:rPr lang="en-US" sz="1800" b="1" dirty="0" smtClean="0">
                <a:solidFill>
                  <a:srgbClr val="FFFFFF"/>
                </a:solidFill>
                <a:latin typeface="Trebuchet MS"/>
                <a:cs typeface="Trebuchet MS"/>
              </a:rPr>
              <a:t>The neutrino revolution: massive neutrinos are likely beyond the SM phenomena</a:t>
            </a:r>
          </a:p>
        </p:txBody>
      </p:sp>
      <p:sp>
        <p:nvSpPr>
          <p:cNvPr id="26" name="TextBox 25"/>
          <p:cNvSpPr txBox="1"/>
          <p:nvPr/>
        </p:nvSpPr>
        <p:spPr>
          <a:xfrm>
            <a:off x="5562600" y="5181600"/>
            <a:ext cx="1662409" cy="215444"/>
          </a:xfrm>
          <a:prstGeom prst="rect">
            <a:avLst/>
          </a:prstGeom>
          <a:solidFill>
            <a:sysClr val="windowText" lastClr="000000">
              <a:lumMod val="50000"/>
              <a:lumOff val="50000"/>
              <a:alpha val="69000"/>
            </a:sysClr>
          </a:solidFill>
          <a:effectLst>
            <a:outerShdw blurRad="152400" dist="38100" dir="2700000">
              <a:srgbClr val="000000">
                <a:alpha val="16000"/>
              </a:srgbClr>
            </a:outerShdw>
          </a:effectLst>
        </p:spPr>
        <p:txBody>
          <a:bodyPr wrap="square" rtlCol="0">
            <a:spAutoFit/>
          </a:bodyPr>
          <a:lstStyle/>
          <a:p>
            <a:pPr defTabSz="914400" fontAlgn="auto">
              <a:spcBef>
                <a:spcPts val="0"/>
              </a:spcBef>
              <a:spcAft>
                <a:spcPts val="0"/>
              </a:spcAft>
            </a:pPr>
            <a:r>
              <a:rPr lang="en-US" sz="800" b="1" kern="0" dirty="0" err="1" smtClean="0">
                <a:solidFill>
                  <a:srgbClr val="FFFFFF"/>
                </a:solidFill>
              </a:rPr>
              <a:t>Dufour-Wark</a:t>
            </a:r>
            <a:r>
              <a:rPr lang="en-US" sz="800" b="1" kern="0" dirty="0" smtClean="0">
                <a:solidFill>
                  <a:srgbClr val="FFFFFF"/>
                </a:solidFill>
              </a:rPr>
              <a:t>, arXiv:1207.3983 </a:t>
            </a:r>
          </a:p>
        </p:txBody>
      </p:sp>
      <p:pic>
        <p:nvPicPr>
          <p:cNvPr id="11" name="Picture 10"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533400" y="2473842"/>
            <a:ext cx="4800600" cy="4056321"/>
          </a:xfrm>
          <a:prstGeom prst="rect">
            <a:avLst/>
          </a:prstGeom>
        </p:spPr>
      </p:pic>
      <p:sp>
        <p:nvSpPr>
          <p:cNvPr id="12" name="TextBox 11"/>
          <p:cNvSpPr txBox="1"/>
          <p:nvPr/>
        </p:nvSpPr>
        <p:spPr>
          <a:xfrm>
            <a:off x="5455660" y="2895600"/>
            <a:ext cx="3535940" cy="2446824"/>
          </a:xfrm>
          <a:prstGeom prst="rect">
            <a:avLst/>
          </a:prstGeom>
          <a:noFill/>
        </p:spPr>
        <p:txBody>
          <a:bodyPr wrap="square" rtlCol="0">
            <a:spAutoFit/>
          </a:bodyPr>
          <a:lstStyle/>
          <a:p>
            <a:pPr>
              <a:spcBef>
                <a:spcPts val="600"/>
              </a:spcBef>
            </a:pPr>
            <a:r>
              <a:rPr lang="en-GB" sz="1400" b="1" dirty="0" smtClean="0">
                <a:solidFill>
                  <a:srgbClr val="404040"/>
                </a:solidFill>
                <a:latin typeface="Trebuchet MS"/>
                <a:cs typeface="Trebuchet MS"/>
              </a:rPr>
              <a:t>Q1</a:t>
            </a:r>
            <a:r>
              <a:rPr lang="en-GB" sz="1400" dirty="0" smtClean="0">
                <a:solidFill>
                  <a:srgbClr val="404040"/>
                </a:solidFill>
                <a:latin typeface="Trebuchet MS"/>
                <a:cs typeface="Trebuchet MS"/>
              </a:rPr>
              <a:t>:</a:t>
            </a:r>
            <a:r>
              <a:rPr lang="en-GB" sz="1400" dirty="0" smtClean="0">
                <a:solidFill>
                  <a:srgbClr val="404040"/>
                </a:solidFill>
                <a:latin typeface="Trebuchet MS"/>
                <a:cs typeface="Trebuchet MS"/>
              </a:rPr>
              <a:t> </a:t>
            </a:r>
            <a:r>
              <a:rPr lang="en-US" sz="1400" dirty="0" smtClean="0">
                <a:solidFill>
                  <a:srgbClr val="404040"/>
                </a:solidFill>
                <a:latin typeface="Trebuchet MS"/>
                <a:cs typeface="Trebuchet MS"/>
              </a:rPr>
              <a:t>Absolute mass scale </a:t>
            </a:r>
            <a:r>
              <a:rPr lang="en-US" sz="1400" dirty="0" smtClean="0">
                <a:solidFill>
                  <a:srgbClr val="404040"/>
                </a:solidFill>
                <a:latin typeface="Trebuchet MS"/>
                <a:cs typeface="Trebuchet MS"/>
              </a:rPr>
              <a:t>of neutrinos</a:t>
            </a:r>
          </a:p>
          <a:p>
            <a:pPr>
              <a:spcBef>
                <a:spcPts val="1200"/>
              </a:spcBef>
            </a:pPr>
            <a:r>
              <a:rPr lang="en-US" sz="1400" b="1" dirty="0" smtClean="0">
                <a:solidFill>
                  <a:srgbClr val="404040"/>
                </a:solidFill>
                <a:latin typeface="Trebuchet MS"/>
                <a:cs typeface="Trebuchet MS"/>
              </a:rPr>
              <a:t>Q2</a:t>
            </a:r>
            <a:r>
              <a:rPr lang="en-US" sz="1400" dirty="0" smtClean="0">
                <a:solidFill>
                  <a:srgbClr val="404040"/>
                </a:solidFill>
                <a:latin typeface="Trebuchet MS"/>
                <a:cs typeface="Trebuchet MS"/>
              </a:rPr>
              <a:t>:</a:t>
            </a:r>
            <a:r>
              <a:rPr lang="en-US" sz="1400" dirty="0" smtClean="0">
                <a:solidFill>
                  <a:srgbClr val="404040"/>
                </a:solidFill>
                <a:latin typeface="Trebuchet MS"/>
                <a:cs typeface="Trebuchet MS"/>
              </a:rPr>
              <a:t> Normal or inverted mass</a:t>
            </a:r>
            <a:r>
              <a:rPr lang="en-US" sz="1000" dirty="0" smtClean="0">
                <a:solidFill>
                  <a:srgbClr val="404040"/>
                </a:solidFill>
                <a:latin typeface="Trebuchet MS"/>
                <a:cs typeface="Trebuchet MS"/>
              </a:rPr>
              <a:t> </a:t>
            </a:r>
            <a:r>
              <a:rPr lang="en-US" sz="1400" dirty="0" smtClean="0">
                <a:solidFill>
                  <a:srgbClr val="404040"/>
                </a:solidFill>
                <a:latin typeface="Trebuchet MS"/>
                <a:cs typeface="Trebuchet MS"/>
              </a:rPr>
              <a:t>hierarchy</a:t>
            </a:r>
          </a:p>
          <a:p>
            <a:pPr>
              <a:spcBef>
                <a:spcPts val="1200"/>
              </a:spcBef>
            </a:pPr>
            <a:r>
              <a:rPr lang="en-US" sz="1400" b="1" dirty="0" smtClean="0">
                <a:solidFill>
                  <a:srgbClr val="404040"/>
                </a:solidFill>
                <a:latin typeface="Trebuchet MS"/>
                <a:cs typeface="Trebuchet MS"/>
              </a:rPr>
              <a:t>Q3</a:t>
            </a:r>
            <a:r>
              <a:rPr lang="en-US" sz="1400" dirty="0" smtClean="0">
                <a:solidFill>
                  <a:srgbClr val="404040"/>
                </a:solidFill>
                <a:latin typeface="Trebuchet MS"/>
                <a:cs typeface="Trebuchet MS"/>
              </a:rPr>
              <a:t>: </a:t>
            </a:r>
            <a:r>
              <a:rPr lang="en-US" sz="1400" i="1" dirty="0" smtClean="0">
                <a:solidFill>
                  <a:srgbClr val="404040"/>
                </a:solidFill>
                <a:latin typeface="Trebuchet MS"/>
                <a:cs typeface="Trebuchet MS"/>
              </a:rPr>
              <a:t>CP </a:t>
            </a:r>
            <a:r>
              <a:rPr lang="en-US" sz="1400" dirty="0" smtClean="0">
                <a:solidFill>
                  <a:srgbClr val="404040"/>
                </a:solidFill>
                <a:latin typeface="Trebuchet MS"/>
                <a:cs typeface="Trebuchet MS"/>
              </a:rPr>
              <a:t>violation in neutrino oscillations </a:t>
            </a:r>
          </a:p>
          <a:p>
            <a:pPr>
              <a:spcBef>
                <a:spcPts val="1200"/>
              </a:spcBef>
            </a:pPr>
            <a:r>
              <a:rPr lang="en-US" sz="1400" b="1" dirty="0" smtClean="0">
                <a:solidFill>
                  <a:srgbClr val="404040"/>
                </a:solidFill>
                <a:latin typeface="Trebuchet MS"/>
                <a:cs typeface="Trebuchet MS"/>
              </a:rPr>
              <a:t>Q4</a:t>
            </a:r>
            <a:r>
              <a:rPr lang="en-US" sz="1400" dirty="0" smtClean="0">
                <a:solidFill>
                  <a:srgbClr val="404040"/>
                </a:solidFill>
                <a:latin typeface="Trebuchet MS"/>
                <a:cs typeface="Trebuchet MS"/>
              </a:rPr>
              <a:t>:</a:t>
            </a:r>
            <a:r>
              <a:rPr lang="en-US" sz="1400" dirty="0" smtClean="0">
                <a:solidFill>
                  <a:srgbClr val="404040"/>
                </a:solidFill>
                <a:latin typeface="Trebuchet MS"/>
                <a:cs typeface="Trebuchet MS"/>
              </a:rPr>
              <a:t> Unitarity </a:t>
            </a:r>
            <a:r>
              <a:rPr lang="en-US" sz="1400" dirty="0" smtClean="0">
                <a:solidFill>
                  <a:srgbClr val="404040"/>
                </a:solidFill>
                <a:latin typeface="Trebuchet MS"/>
                <a:cs typeface="Trebuchet MS"/>
              </a:rPr>
              <a:t>of</a:t>
            </a:r>
            <a:r>
              <a:rPr lang="en-US" sz="1400" dirty="0" smtClean="0">
                <a:solidFill>
                  <a:srgbClr val="404040"/>
                </a:solidFill>
                <a:latin typeface="Trebuchet MS"/>
                <a:cs typeface="Trebuchet MS"/>
              </a:rPr>
              <a:t> neutrino </a:t>
            </a:r>
            <a:r>
              <a:rPr lang="en-US" sz="1400" dirty="0" smtClean="0">
                <a:solidFill>
                  <a:srgbClr val="404040"/>
                </a:solidFill>
                <a:latin typeface="Trebuchet MS"/>
                <a:cs typeface="Trebuchet MS"/>
              </a:rPr>
              <a:t>mixing matrix</a:t>
            </a:r>
          </a:p>
          <a:p>
            <a:pPr>
              <a:spcBef>
                <a:spcPts val="1200"/>
              </a:spcBef>
            </a:pPr>
            <a:r>
              <a:rPr lang="en-US" sz="1400" b="1" dirty="0" smtClean="0">
                <a:solidFill>
                  <a:srgbClr val="404040"/>
                </a:solidFill>
                <a:latin typeface="Trebuchet MS"/>
                <a:cs typeface="Trebuchet MS"/>
              </a:rPr>
              <a:t>Q5</a:t>
            </a:r>
            <a:r>
              <a:rPr lang="en-US" sz="1400" dirty="0" smtClean="0">
                <a:solidFill>
                  <a:srgbClr val="404040"/>
                </a:solidFill>
                <a:latin typeface="Trebuchet MS"/>
                <a:cs typeface="Trebuchet MS"/>
              </a:rPr>
              <a:t>: Neutrinoless double beta decay </a:t>
            </a:r>
          </a:p>
          <a:p>
            <a:pPr>
              <a:spcBef>
                <a:spcPts val="1200"/>
              </a:spcBef>
            </a:pPr>
            <a:r>
              <a:rPr lang="en-US" sz="1400" b="1" dirty="0" smtClean="0">
                <a:solidFill>
                  <a:srgbClr val="404040"/>
                </a:solidFill>
                <a:latin typeface="Trebuchet MS"/>
                <a:cs typeface="Trebuchet MS"/>
              </a:rPr>
              <a:t>Q6</a:t>
            </a:r>
            <a:r>
              <a:rPr lang="en-US" sz="1400" dirty="0" smtClean="0">
                <a:solidFill>
                  <a:srgbClr val="404040"/>
                </a:solidFill>
                <a:latin typeface="Trebuchet MS"/>
                <a:cs typeface="Trebuchet MS"/>
              </a:rPr>
              <a:t>: Existence of “sterile </a:t>
            </a:r>
            <a:r>
              <a:rPr lang="en-US" sz="1400" dirty="0" err="1" smtClean="0">
                <a:solidFill>
                  <a:srgbClr val="404040"/>
                </a:solidFill>
                <a:latin typeface="Trebuchet MS"/>
                <a:cs typeface="Trebuchet MS"/>
              </a:rPr>
              <a:t>neutrino(s</a:t>
            </a:r>
            <a:r>
              <a:rPr lang="en-US" sz="1400" dirty="0" smtClean="0">
                <a:solidFill>
                  <a:srgbClr val="404040"/>
                </a:solidFill>
                <a:latin typeface="Trebuchet MS"/>
                <a:cs typeface="Trebuchet MS"/>
              </a:rPr>
              <a:t>)” </a:t>
            </a:r>
          </a:p>
          <a:p>
            <a:pPr>
              <a:spcBef>
                <a:spcPts val="600"/>
              </a:spcBef>
            </a:pPr>
            <a:r>
              <a:rPr lang="en-GB" sz="1400" dirty="0" smtClean="0">
                <a:solidFill>
                  <a:srgbClr val="404040"/>
                </a:solidFill>
                <a:latin typeface="Trebuchet MS"/>
                <a:cs typeface="Trebuchet MS"/>
              </a:rPr>
              <a:t> </a:t>
            </a:r>
          </a:p>
        </p:txBody>
      </p:sp>
      <p:sp>
        <p:nvSpPr>
          <p:cNvPr id="15" name="Rectangle 33"/>
          <p:cNvSpPr>
            <a:spLocks noChangeArrowheads="1"/>
          </p:cNvSpPr>
          <p:nvPr/>
        </p:nvSpPr>
        <p:spPr bwMode="auto">
          <a:xfrm>
            <a:off x="381000" y="1981200"/>
            <a:ext cx="8534400" cy="371513"/>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800" dirty="0" smtClean="0">
                <a:solidFill>
                  <a:srgbClr val="404040"/>
                </a:solidFill>
                <a:latin typeface="Trebuchet MS"/>
                <a:cs typeface="Trebuchet MS"/>
              </a:rPr>
              <a:t>Dramatic progress in neutrino physics — fundamental tasks/questions still open</a:t>
            </a:r>
            <a:endParaRPr lang="en-GB" sz="1800" dirty="0" smtClean="0">
              <a:solidFill>
                <a:srgbClr val="404040"/>
              </a:solidFill>
              <a:latin typeface="Trebuchet MS"/>
              <a:ea typeface="Arial" charset="0"/>
              <a:cs typeface="Trebuchet MS"/>
            </a:endParaRPr>
          </a:p>
        </p:txBody>
      </p:sp>
    </p:spTree>
  </p:cSld>
  <p:clrMapOvr>
    <a:masterClrMapping/>
  </p:clrMapOvr>
  <p:transition spd="slow">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Rectangle 4"/>
          <p:cNvSpPr/>
          <p:nvPr/>
        </p:nvSpPr>
        <p:spPr>
          <a:xfrm>
            <a:off x="1087294" y="838200"/>
            <a:ext cx="3484706" cy="830997"/>
          </a:xfrm>
          <a:prstGeom prst="rect">
            <a:avLst/>
          </a:prstGeom>
        </p:spPr>
        <p:txBody>
          <a:bodyPr wrap="square">
            <a:spAutoFit/>
          </a:bodyPr>
          <a:lstStyle/>
          <a:p>
            <a:r>
              <a:rPr lang="en-GB" b="1" dirty="0" smtClean="0">
                <a:solidFill>
                  <a:srgbClr val="FFFFFF"/>
                </a:solidFill>
                <a:latin typeface="Trebuchet MS"/>
                <a:cs typeface="Trebuchet MS"/>
              </a:rPr>
              <a:t>Does the Standard Model hold tight </a:t>
            </a:r>
            <a:r>
              <a:rPr lang="en-GB" b="1" dirty="0" smtClean="0">
                <a:solidFill>
                  <a:srgbClr val="FFFF00"/>
                </a:solidFill>
                <a:latin typeface="Trebuchet MS"/>
                <a:cs typeface="Trebuchet MS"/>
              </a:rPr>
              <a:t>?</a:t>
            </a:r>
            <a:endParaRPr lang="en-GB" b="1" dirty="0" smtClean="0">
              <a:solidFill>
                <a:srgbClr val="FFFFFF"/>
              </a:solidFill>
              <a:latin typeface="Trebuchet MS"/>
              <a:cs typeface="Trebuchet MS"/>
            </a:endParaRPr>
          </a:p>
        </p:txBody>
      </p:sp>
      <p:sp>
        <p:nvSpPr>
          <p:cNvPr id="6" name="Rectangle 5"/>
          <p:cNvSpPr/>
          <p:nvPr/>
        </p:nvSpPr>
        <p:spPr>
          <a:xfrm>
            <a:off x="1087294" y="1683603"/>
            <a:ext cx="3484706" cy="1569660"/>
          </a:xfrm>
          <a:prstGeom prst="rect">
            <a:avLst/>
          </a:prstGeom>
        </p:spPr>
        <p:txBody>
          <a:bodyPr wrap="square">
            <a:spAutoFit/>
          </a:bodyPr>
          <a:lstStyle/>
          <a:p>
            <a:r>
              <a:rPr lang="en-GB" b="1" dirty="0" smtClean="0">
                <a:solidFill>
                  <a:srgbClr val="FFFF00"/>
                </a:solidFill>
                <a:latin typeface="Trebuchet MS"/>
                <a:cs typeface="Trebuchet MS"/>
              </a:rPr>
              <a:t>Can we conclude that the Standard Model is </a:t>
            </a:r>
            <a:r>
              <a:rPr lang="en-GB" b="1" i="1" dirty="0" smtClean="0">
                <a:solidFill>
                  <a:srgbClr val="FFFF00"/>
                </a:solidFill>
                <a:latin typeface="Trebuchet MS"/>
                <a:cs typeface="Trebuchet MS"/>
              </a:rPr>
              <a:t>the </a:t>
            </a:r>
            <a:r>
              <a:rPr lang="en-GB" b="1" dirty="0" smtClean="0">
                <a:solidFill>
                  <a:srgbClr val="FFFF00"/>
                </a:solidFill>
                <a:latin typeface="Trebuchet MS"/>
                <a:cs typeface="Trebuchet MS"/>
              </a:rPr>
              <a:t>theory of matter and force ?</a:t>
            </a:r>
          </a:p>
        </p:txBody>
      </p:sp>
    </p:spTree>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104773" y="1841414"/>
            <a:ext cx="8886827" cy="4787986"/>
          </a:xfrm>
          <a:prstGeom prst="rect">
            <a:avLst/>
          </a:prstGeom>
          <a:ln w="12700" cap="flat" cmpd="sng" algn="ctr">
            <a:noFill/>
            <a:prstDash val="solid"/>
            <a:round/>
            <a:headEnd type="none" w="med" len="med"/>
            <a:tailEnd type="none" w="med" len="med"/>
          </a:ln>
          <a:effectLst>
            <a:outerShdw blurRad="317500" dist="38100" dir="2700000">
              <a:srgbClr val="000000">
                <a:alpha val="78000"/>
              </a:srgbClr>
            </a:outerShdw>
          </a:effectLst>
        </p:spPr>
      </p:pic>
      <p:grpSp>
        <p:nvGrpSpPr>
          <p:cNvPr id="74" name="Group 73"/>
          <p:cNvGrpSpPr/>
          <p:nvPr/>
        </p:nvGrpSpPr>
        <p:grpSpPr>
          <a:xfrm>
            <a:off x="244710" y="1648135"/>
            <a:ext cx="3065393" cy="2912572"/>
            <a:chOff x="244710" y="1648135"/>
            <a:chExt cx="3065393" cy="2912572"/>
          </a:xfrm>
        </p:grpSpPr>
        <p:grpSp>
          <p:nvGrpSpPr>
            <p:cNvPr id="17" name="Group 16"/>
            <p:cNvGrpSpPr/>
            <p:nvPr/>
          </p:nvGrpSpPr>
          <p:grpSpPr>
            <a:xfrm rot="20863460">
              <a:off x="244710" y="1648135"/>
              <a:ext cx="3065393" cy="2912572"/>
              <a:chOff x="408848" y="3305160"/>
              <a:chExt cx="3065393" cy="2912572"/>
            </a:xfrm>
          </p:grpSpPr>
          <p:pic>
            <p:nvPicPr>
              <p:cNvPr id="11" name="Picture 10" descr="circle-transp-red6.png"/>
              <p:cNvPicPr>
                <a:picLocks noChangeAspect="1"/>
              </p:cNvPicPr>
              <p:nvPr/>
            </p:nvPicPr>
            <p:blipFill>
              <a:blip r:embed="rId3">
                <a:duotone>
                  <a:schemeClr val="bg1">
                    <a:lumMod val="95000"/>
                  </a:schemeClr>
                  <a:srgbClr val="FFF1C1"/>
                </a:duotone>
              </a:blip>
              <a:stretch>
                <a:fillRect/>
              </a:stretch>
            </p:blipFill>
            <p:spPr>
              <a:xfrm>
                <a:off x="408848" y="3305160"/>
                <a:ext cx="3065393" cy="2912572"/>
              </a:xfrm>
              <a:prstGeom prst="rect">
                <a:avLst/>
              </a:prstGeom>
            </p:spPr>
          </p:pic>
          <p:sp>
            <p:nvSpPr>
              <p:cNvPr id="16" name="TextBox 15"/>
              <p:cNvSpPr txBox="1"/>
              <p:nvPr/>
            </p:nvSpPr>
            <p:spPr>
              <a:xfrm>
                <a:off x="582423" y="3962400"/>
                <a:ext cx="2389378" cy="1015663"/>
              </a:xfrm>
              <a:prstGeom prst="rect">
                <a:avLst/>
              </a:prstGeom>
              <a:noFill/>
            </p:spPr>
            <p:txBody>
              <a:bodyPr wrap="square" rtlCol="0">
                <a:spAutoFit/>
              </a:bodyPr>
              <a:lstStyle/>
              <a:p>
                <a:pPr algn="ctr">
                  <a:spcBef>
                    <a:spcPts val="300"/>
                  </a:spcBef>
                </a:pPr>
                <a:r>
                  <a:rPr lang="en-GB" sz="2000" dirty="0" smtClean="0">
                    <a:solidFill>
                      <a:srgbClr val="F1F1F5"/>
                    </a:solidFill>
                    <a:latin typeface="Chalkduster"/>
                    <a:cs typeface="Chalkduster"/>
                  </a:rPr>
                  <a:t>Higgs is only fundamental scalar</a:t>
                </a:r>
                <a:endParaRPr lang="en-GB" sz="2000" dirty="0">
                  <a:solidFill>
                    <a:srgbClr val="F1F1F5"/>
                  </a:solidFill>
                  <a:latin typeface="Chalkduster"/>
                  <a:cs typeface="Chalkduster"/>
                </a:endParaRPr>
              </a:p>
            </p:txBody>
          </p:sp>
        </p:grpSp>
        <p:sp>
          <p:nvSpPr>
            <p:cNvPr id="49" name="Rectangle 48"/>
            <p:cNvSpPr/>
            <p:nvPr/>
          </p:nvSpPr>
          <p:spPr>
            <a:xfrm rot="20844334">
              <a:off x="563153" y="3291795"/>
              <a:ext cx="2489459" cy="646331"/>
            </a:xfrm>
            <a:prstGeom prst="rect">
              <a:avLst/>
            </a:prstGeom>
          </p:spPr>
          <p:txBody>
            <a:bodyPr wrap="square">
              <a:spAutoFit/>
            </a:bodyPr>
            <a:lstStyle/>
            <a:p>
              <a:pPr algn="ctr"/>
              <a:r>
                <a:rPr lang="en-GB" sz="1200" kern="0" dirty="0" smtClean="0">
                  <a:solidFill>
                    <a:schemeClr val="bg1">
                      <a:lumMod val="95000"/>
                    </a:schemeClr>
                  </a:solidFill>
                  <a:latin typeface="Chalkduster"/>
                  <a:cs typeface="Chalkduster"/>
                </a:rPr>
                <a:t>neither matter, nor force, — all known scalars are </a:t>
              </a:r>
            </a:p>
            <a:p>
              <a:pPr algn="ctr"/>
              <a:r>
                <a:rPr lang="en-GB" sz="1200" kern="0" dirty="0" smtClean="0">
                  <a:solidFill>
                    <a:schemeClr val="bg1">
                      <a:lumMod val="95000"/>
                    </a:schemeClr>
                  </a:solidFill>
                  <a:latin typeface="Chalkduster"/>
                  <a:cs typeface="Chalkduster"/>
                </a:rPr>
                <a:t>  composite states</a:t>
              </a:r>
              <a:endParaRPr lang="en-GB" sz="1200" dirty="0">
                <a:solidFill>
                  <a:schemeClr val="bg1">
                    <a:lumMod val="95000"/>
                  </a:schemeClr>
                </a:solidFill>
                <a:latin typeface="Chalkduster"/>
                <a:cs typeface="Chalkduster"/>
              </a:endParaRPr>
            </a:p>
          </p:txBody>
        </p:sp>
      </p:grpSp>
      <p:grpSp>
        <p:nvGrpSpPr>
          <p:cNvPr id="46" name="Group 17"/>
          <p:cNvGrpSpPr/>
          <p:nvPr/>
        </p:nvGrpSpPr>
        <p:grpSpPr>
          <a:xfrm rot="380107">
            <a:off x="3094523" y="1790213"/>
            <a:ext cx="2743201" cy="2070824"/>
            <a:chOff x="457199" y="3505200"/>
            <a:chExt cx="2743201" cy="1905000"/>
          </a:xfrm>
        </p:grpSpPr>
        <p:pic>
          <p:nvPicPr>
            <p:cNvPr id="47" name="Picture 46" descr="circle-transp-red6.png"/>
            <p:cNvPicPr>
              <a:picLocks noChangeAspect="1"/>
            </p:cNvPicPr>
            <p:nvPr/>
          </p:nvPicPr>
          <p:blipFill>
            <a:blip r:embed="rId3">
              <a:duotone>
                <a:schemeClr val="bg1">
                  <a:lumMod val="95000"/>
                </a:schemeClr>
                <a:srgbClr val="FFF1C1"/>
              </a:duotone>
            </a:blip>
            <a:stretch>
              <a:fillRect/>
            </a:stretch>
          </p:blipFill>
          <p:spPr>
            <a:xfrm>
              <a:off x="457199" y="3505200"/>
              <a:ext cx="2743201" cy="1905000"/>
            </a:xfrm>
            <a:prstGeom prst="rect">
              <a:avLst/>
            </a:prstGeom>
          </p:spPr>
        </p:pic>
        <p:sp>
          <p:nvSpPr>
            <p:cNvPr id="48" name="TextBox 47"/>
            <p:cNvSpPr txBox="1"/>
            <p:nvPr/>
          </p:nvSpPr>
          <p:spPr>
            <a:xfrm>
              <a:off x="582422" y="3861500"/>
              <a:ext cx="2389378" cy="1217463"/>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Huge mass hierarchy between matter particles</a:t>
              </a:r>
            </a:p>
          </p:txBody>
        </p:sp>
      </p:grpSp>
      <p:grpSp>
        <p:nvGrpSpPr>
          <p:cNvPr id="56" name="Group 33"/>
          <p:cNvGrpSpPr/>
          <p:nvPr/>
        </p:nvGrpSpPr>
        <p:grpSpPr>
          <a:xfrm rot="21373647">
            <a:off x="6074825" y="1694556"/>
            <a:ext cx="2743201" cy="2343299"/>
            <a:chOff x="574386" y="3282112"/>
            <a:chExt cx="2743201" cy="2343299"/>
          </a:xfrm>
        </p:grpSpPr>
        <p:pic>
          <p:nvPicPr>
            <p:cNvPr id="57" name="Picture 56" descr="circle-transp-red6.png"/>
            <p:cNvPicPr>
              <a:picLocks noChangeAspect="1"/>
            </p:cNvPicPr>
            <p:nvPr/>
          </p:nvPicPr>
          <p:blipFill>
            <a:blip r:embed="rId3">
              <a:duotone>
                <a:schemeClr val="bg1"/>
                <a:srgbClr val="FFF1C1"/>
              </a:duotone>
            </a:blip>
            <a:stretch>
              <a:fillRect/>
            </a:stretch>
          </p:blipFill>
          <p:spPr>
            <a:xfrm rot="21064839">
              <a:off x="574386" y="3282112"/>
              <a:ext cx="2743201" cy="2343299"/>
            </a:xfrm>
            <a:prstGeom prst="rect">
              <a:avLst/>
            </a:prstGeom>
          </p:spPr>
        </p:pic>
        <p:sp>
          <p:nvSpPr>
            <p:cNvPr id="58" name="TextBox 57"/>
            <p:cNvSpPr txBox="1"/>
            <p:nvPr/>
          </p:nvSpPr>
          <p:spPr>
            <a:xfrm>
              <a:off x="582426" y="3654626"/>
              <a:ext cx="2389378" cy="1631216"/>
            </a:xfrm>
            <a:prstGeom prst="rect">
              <a:avLst/>
            </a:prstGeom>
            <a:noFill/>
          </p:spPr>
          <p:txBody>
            <a:bodyPr wrap="square" rtlCol="0">
              <a:spAutoFit/>
            </a:bodyPr>
            <a:lstStyle/>
            <a:p>
              <a:pPr algn="ctr">
                <a:spcBef>
                  <a:spcPts val="300"/>
                </a:spcBef>
              </a:pPr>
              <a:r>
                <a:rPr lang="en-US" sz="2000" dirty="0" smtClean="0">
                  <a:solidFill>
                    <a:srgbClr val="F2F2F2"/>
                  </a:solidFill>
                  <a:latin typeface="Chalkduster"/>
                  <a:cs typeface="Chalkduster"/>
                </a:rPr>
                <a:t>Gauge hierarchy / Scalar SM sector is unstable</a:t>
              </a:r>
            </a:p>
          </p:txBody>
        </p:sp>
      </p:grpSp>
      <p:grpSp>
        <p:nvGrpSpPr>
          <p:cNvPr id="83" name="Group 33"/>
          <p:cNvGrpSpPr/>
          <p:nvPr/>
        </p:nvGrpSpPr>
        <p:grpSpPr>
          <a:xfrm rot="21373647">
            <a:off x="6080239" y="1695087"/>
            <a:ext cx="2743201" cy="2343299"/>
            <a:chOff x="574386" y="3282112"/>
            <a:chExt cx="2743201" cy="2343299"/>
          </a:xfrm>
        </p:grpSpPr>
        <p:pic>
          <p:nvPicPr>
            <p:cNvPr id="84" name="Picture 83" descr="circle-transp-red6.png"/>
            <p:cNvPicPr>
              <a:picLocks noChangeAspect="1"/>
            </p:cNvPicPr>
            <p:nvPr/>
          </p:nvPicPr>
          <p:blipFill>
            <a:blip r:embed="rId3">
              <a:duotone>
                <a:srgbClr val="FFFF00"/>
                <a:srgbClr val="FFF1C1"/>
              </a:duotone>
            </a:blip>
            <a:stretch>
              <a:fillRect/>
            </a:stretch>
          </p:blipFill>
          <p:spPr>
            <a:xfrm rot="21064839">
              <a:off x="574386" y="3282112"/>
              <a:ext cx="2743201" cy="2343299"/>
            </a:xfrm>
            <a:prstGeom prst="rect">
              <a:avLst/>
            </a:prstGeom>
          </p:spPr>
        </p:pic>
        <p:sp>
          <p:nvSpPr>
            <p:cNvPr id="85" name="TextBox 84"/>
            <p:cNvSpPr txBox="1"/>
            <p:nvPr/>
          </p:nvSpPr>
          <p:spPr>
            <a:xfrm>
              <a:off x="582422" y="3654626"/>
              <a:ext cx="2389378" cy="1631216"/>
            </a:xfrm>
            <a:prstGeom prst="rect">
              <a:avLst/>
            </a:prstGeom>
            <a:noFill/>
          </p:spPr>
          <p:txBody>
            <a:bodyPr wrap="square" rtlCol="0">
              <a:spAutoFit/>
            </a:bodyPr>
            <a:lstStyle/>
            <a:p>
              <a:pPr algn="ctr">
                <a:spcBef>
                  <a:spcPts val="300"/>
                </a:spcBef>
              </a:pPr>
              <a:r>
                <a:rPr lang="en-US" sz="2000" dirty="0" smtClean="0">
                  <a:solidFill>
                    <a:srgbClr val="FFFF00"/>
                  </a:solidFill>
                  <a:latin typeface="Chalkduster"/>
                  <a:cs typeface="Chalkduster"/>
                </a:rPr>
                <a:t>Gauge hierarchy / Scalar SM sector is unstable</a:t>
              </a:r>
            </a:p>
          </p:txBody>
        </p:sp>
      </p:grpSp>
      <p:grpSp>
        <p:nvGrpSpPr>
          <p:cNvPr id="75" name="Group 17"/>
          <p:cNvGrpSpPr/>
          <p:nvPr/>
        </p:nvGrpSpPr>
        <p:grpSpPr>
          <a:xfrm rot="380107">
            <a:off x="3099937" y="1790744"/>
            <a:ext cx="2743201" cy="2070824"/>
            <a:chOff x="457199" y="3505200"/>
            <a:chExt cx="2743201" cy="1905000"/>
          </a:xfrm>
        </p:grpSpPr>
        <p:pic>
          <p:nvPicPr>
            <p:cNvPr id="76" name="Picture 75" descr="circle-transp-red6.png"/>
            <p:cNvPicPr>
              <a:picLocks noChangeAspect="1"/>
            </p:cNvPicPr>
            <p:nvPr/>
          </p:nvPicPr>
          <p:blipFill>
            <a:blip r:embed="rId3">
              <a:duotone>
                <a:srgbClr val="FFFF00"/>
                <a:srgbClr val="FFF1C1"/>
              </a:duotone>
            </a:blip>
            <a:stretch>
              <a:fillRect/>
            </a:stretch>
          </p:blipFill>
          <p:spPr>
            <a:xfrm>
              <a:off x="457199" y="3505200"/>
              <a:ext cx="2743201" cy="1905000"/>
            </a:xfrm>
            <a:prstGeom prst="rect">
              <a:avLst/>
            </a:prstGeom>
          </p:spPr>
        </p:pic>
        <p:sp>
          <p:nvSpPr>
            <p:cNvPr id="77" name="TextBox 76"/>
            <p:cNvSpPr txBox="1"/>
            <p:nvPr/>
          </p:nvSpPr>
          <p:spPr>
            <a:xfrm>
              <a:off x="582422" y="3861500"/>
              <a:ext cx="2389378" cy="1217463"/>
            </a:xfrm>
            <a:prstGeom prst="rect">
              <a:avLst/>
            </a:prstGeom>
            <a:noFill/>
          </p:spPr>
          <p:txBody>
            <a:bodyPr wrap="square" rtlCol="0">
              <a:spAutoFit/>
            </a:bodyPr>
            <a:lstStyle/>
            <a:p>
              <a:pPr algn="ctr">
                <a:spcBef>
                  <a:spcPts val="300"/>
                </a:spcBef>
              </a:pPr>
              <a:r>
                <a:rPr lang="en-US" sz="2000" dirty="0" smtClean="0">
                  <a:solidFill>
                    <a:srgbClr val="FFFF00"/>
                  </a:solidFill>
                  <a:latin typeface="Chalkduster"/>
                  <a:cs typeface="Chalkduster"/>
                </a:rPr>
                <a:t>Huge mass hierarchy between matter particles</a:t>
              </a:r>
            </a:p>
          </p:txBody>
        </p:sp>
      </p:grpSp>
      <p:grpSp>
        <p:nvGrpSpPr>
          <p:cNvPr id="78" name="Group 77"/>
          <p:cNvGrpSpPr/>
          <p:nvPr/>
        </p:nvGrpSpPr>
        <p:grpSpPr>
          <a:xfrm>
            <a:off x="250124" y="1648666"/>
            <a:ext cx="3065393" cy="2912572"/>
            <a:chOff x="244710" y="1648135"/>
            <a:chExt cx="3065393" cy="2912572"/>
          </a:xfrm>
        </p:grpSpPr>
        <p:grpSp>
          <p:nvGrpSpPr>
            <p:cNvPr id="79" name="Group 16"/>
            <p:cNvGrpSpPr/>
            <p:nvPr/>
          </p:nvGrpSpPr>
          <p:grpSpPr>
            <a:xfrm rot="20863460">
              <a:off x="244710" y="1648135"/>
              <a:ext cx="3065393" cy="2912572"/>
              <a:chOff x="408848" y="3305160"/>
              <a:chExt cx="3065393" cy="2912572"/>
            </a:xfrm>
          </p:grpSpPr>
          <p:pic>
            <p:nvPicPr>
              <p:cNvPr id="81" name="Picture 80" descr="circle-transp-red6.png"/>
              <p:cNvPicPr>
                <a:picLocks noChangeAspect="1"/>
              </p:cNvPicPr>
              <p:nvPr/>
            </p:nvPicPr>
            <p:blipFill>
              <a:blip r:embed="rId3">
                <a:duotone>
                  <a:srgbClr val="FFFF00"/>
                  <a:srgbClr val="FFF1C1"/>
                </a:duotone>
              </a:blip>
              <a:stretch>
                <a:fillRect/>
              </a:stretch>
            </p:blipFill>
            <p:spPr>
              <a:xfrm>
                <a:off x="408848" y="3305160"/>
                <a:ext cx="3065393" cy="2912572"/>
              </a:xfrm>
              <a:prstGeom prst="rect">
                <a:avLst/>
              </a:prstGeom>
            </p:spPr>
          </p:pic>
          <p:sp>
            <p:nvSpPr>
              <p:cNvPr id="82" name="TextBox 81"/>
              <p:cNvSpPr txBox="1"/>
              <p:nvPr/>
            </p:nvSpPr>
            <p:spPr>
              <a:xfrm>
                <a:off x="582423" y="3962400"/>
                <a:ext cx="2389378" cy="1015663"/>
              </a:xfrm>
              <a:prstGeom prst="rect">
                <a:avLst/>
              </a:prstGeom>
              <a:noFill/>
            </p:spPr>
            <p:txBody>
              <a:bodyPr wrap="square" rtlCol="0">
                <a:spAutoFit/>
              </a:bodyPr>
              <a:lstStyle/>
              <a:p>
                <a:pPr algn="ctr">
                  <a:spcBef>
                    <a:spcPts val="300"/>
                  </a:spcBef>
                </a:pPr>
                <a:r>
                  <a:rPr lang="en-GB" sz="2000" dirty="0" smtClean="0">
                    <a:solidFill>
                      <a:srgbClr val="FFFF00"/>
                    </a:solidFill>
                    <a:latin typeface="Chalkduster"/>
                    <a:cs typeface="Chalkduster"/>
                  </a:rPr>
                  <a:t>Higgs is only fundamental scalar</a:t>
                </a:r>
                <a:endParaRPr lang="en-GB" sz="2000" dirty="0">
                  <a:solidFill>
                    <a:srgbClr val="FFFF00"/>
                  </a:solidFill>
                  <a:latin typeface="Chalkduster"/>
                  <a:cs typeface="Chalkduster"/>
                </a:endParaRPr>
              </a:p>
            </p:txBody>
          </p:sp>
        </p:grpSp>
        <p:sp>
          <p:nvSpPr>
            <p:cNvPr id="80" name="Rectangle 79"/>
            <p:cNvSpPr/>
            <p:nvPr/>
          </p:nvSpPr>
          <p:spPr>
            <a:xfrm rot="20844334">
              <a:off x="563153" y="3291795"/>
              <a:ext cx="2489459" cy="646331"/>
            </a:xfrm>
            <a:prstGeom prst="rect">
              <a:avLst/>
            </a:prstGeom>
          </p:spPr>
          <p:txBody>
            <a:bodyPr wrap="square">
              <a:spAutoFit/>
            </a:bodyPr>
            <a:lstStyle/>
            <a:p>
              <a:pPr algn="ctr"/>
              <a:r>
                <a:rPr lang="en-GB" sz="1200" kern="0" dirty="0" smtClean="0">
                  <a:solidFill>
                    <a:srgbClr val="FFFF00"/>
                  </a:solidFill>
                  <a:latin typeface="Chalkduster"/>
                  <a:cs typeface="Chalkduster"/>
                </a:rPr>
                <a:t>neither matter, nor force, — all known scalars are </a:t>
              </a:r>
            </a:p>
            <a:p>
              <a:pPr algn="ctr"/>
              <a:r>
                <a:rPr lang="en-GB" sz="1200" kern="0" dirty="0" smtClean="0">
                  <a:solidFill>
                    <a:srgbClr val="FFFF00"/>
                  </a:solidFill>
                  <a:latin typeface="Chalkduster"/>
                  <a:cs typeface="Chalkduster"/>
                </a:rPr>
                <a:t>  composite states</a:t>
              </a:r>
              <a:endParaRPr lang="en-GB" sz="1200" dirty="0">
                <a:solidFill>
                  <a:srgbClr val="FFFF00"/>
                </a:solidFill>
                <a:latin typeface="Chalkduster"/>
                <a:cs typeface="Chalkduster"/>
              </a:endParaRPr>
            </a:p>
          </p:txBody>
        </p:sp>
      </p:grpSp>
      <p:sp>
        <p:nvSpPr>
          <p:cNvPr id="7" name="Rectangle 6"/>
          <p:cNvSpPr/>
          <p:nvPr/>
        </p:nvSpPr>
        <p:spPr>
          <a:xfrm>
            <a:off x="1087293" y="838200"/>
            <a:ext cx="3572823" cy="830997"/>
          </a:xfrm>
          <a:prstGeom prst="rect">
            <a:avLst/>
          </a:prstGeom>
        </p:spPr>
        <p:txBody>
          <a:bodyPr wrap="square">
            <a:spAutoFit/>
          </a:bodyPr>
          <a:lstStyle/>
          <a:p>
            <a:r>
              <a:rPr lang="en-GB" b="1" dirty="0" smtClean="0">
                <a:solidFill>
                  <a:srgbClr val="FFFF00"/>
                </a:solidFill>
                <a:latin typeface="Trebuchet MS"/>
                <a:cs typeface="Trebuchet MS"/>
              </a:rPr>
              <a:t>The SM cannot be the final theory, because …</a:t>
            </a:r>
          </a:p>
        </p:txBody>
      </p:sp>
      <p:grpSp>
        <p:nvGrpSpPr>
          <p:cNvPr id="50" name="Group 20"/>
          <p:cNvGrpSpPr/>
          <p:nvPr/>
        </p:nvGrpSpPr>
        <p:grpSpPr>
          <a:xfrm rot="275860">
            <a:off x="2434136" y="3307281"/>
            <a:ext cx="2743201" cy="1905000"/>
            <a:chOff x="457199" y="3505200"/>
            <a:chExt cx="2743201" cy="1905000"/>
          </a:xfrm>
        </p:grpSpPr>
        <p:pic>
          <p:nvPicPr>
            <p:cNvPr id="51" name="Picture 50" descr="circle-transp-red6.png"/>
            <p:cNvPicPr>
              <a:picLocks noChangeAspect="1"/>
            </p:cNvPicPr>
            <p:nvPr/>
          </p:nvPicPr>
          <p:blipFill>
            <a:blip r:embed="rId3">
              <a:duotone>
                <a:schemeClr val="bg1">
                  <a:lumMod val="95000"/>
                </a:schemeClr>
                <a:srgbClr val="FFF1C1"/>
              </a:duotone>
            </a:blip>
            <a:stretch>
              <a:fillRect/>
            </a:stretch>
          </p:blipFill>
          <p:spPr>
            <a:xfrm>
              <a:off x="457199" y="3505200"/>
              <a:ext cx="2743201" cy="1905000"/>
            </a:xfrm>
            <a:prstGeom prst="rect">
              <a:avLst/>
            </a:prstGeom>
          </p:spPr>
        </p:pic>
        <p:sp>
          <p:nvSpPr>
            <p:cNvPr id="52" name="TextBox 51"/>
            <p:cNvSpPr txBox="1"/>
            <p:nvPr/>
          </p:nvSpPr>
          <p:spPr>
            <a:xfrm>
              <a:off x="582422" y="3962402"/>
              <a:ext cx="2389378" cy="1015663"/>
            </a:xfrm>
            <a:prstGeom prst="rect">
              <a:avLst/>
            </a:prstGeom>
            <a:noFill/>
          </p:spPr>
          <p:txBody>
            <a:bodyPr wrap="square" rtlCol="0">
              <a:spAutoFit/>
            </a:bodyPr>
            <a:lstStyle/>
            <a:p>
              <a:pPr algn="ctr">
                <a:spcBef>
                  <a:spcPts val="300"/>
                </a:spcBef>
              </a:pPr>
              <a:r>
                <a:rPr lang="en-US" sz="2000" dirty="0" smtClean="0">
                  <a:solidFill>
                    <a:srgbClr val="F2F2F2"/>
                  </a:solidFill>
                  <a:latin typeface="Chalkduster"/>
                  <a:cs typeface="Chalkduster"/>
                </a:rPr>
                <a:t>Dark matter and dark energy</a:t>
              </a:r>
            </a:p>
          </p:txBody>
        </p:sp>
      </p:grpSp>
      <p:grpSp>
        <p:nvGrpSpPr>
          <p:cNvPr id="53" name="Group 23"/>
          <p:cNvGrpSpPr/>
          <p:nvPr/>
        </p:nvGrpSpPr>
        <p:grpSpPr>
          <a:xfrm rot="20839062">
            <a:off x="76200" y="4419600"/>
            <a:ext cx="2743201" cy="1905000"/>
            <a:chOff x="457199" y="3505200"/>
            <a:chExt cx="2743201" cy="1905000"/>
          </a:xfrm>
        </p:grpSpPr>
        <p:pic>
          <p:nvPicPr>
            <p:cNvPr id="54" name="Picture 53" descr="circle-transp-red6.png"/>
            <p:cNvPicPr>
              <a:picLocks noChangeAspect="1"/>
            </p:cNvPicPr>
            <p:nvPr/>
          </p:nvPicPr>
          <p:blipFill>
            <a:blip r:embed="rId3">
              <a:duotone>
                <a:schemeClr val="bg1">
                  <a:lumMod val="95000"/>
                </a:schemeClr>
                <a:srgbClr val="FFF1C1"/>
              </a:duotone>
            </a:blip>
            <a:stretch>
              <a:fillRect/>
            </a:stretch>
          </p:blipFill>
          <p:spPr>
            <a:xfrm>
              <a:off x="457199" y="3505200"/>
              <a:ext cx="2743201" cy="1905000"/>
            </a:xfrm>
            <a:prstGeom prst="rect">
              <a:avLst/>
            </a:prstGeom>
          </p:spPr>
        </p:pic>
        <p:sp>
          <p:nvSpPr>
            <p:cNvPr id="55" name="TextBox 54"/>
            <p:cNvSpPr txBox="1"/>
            <p:nvPr/>
          </p:nvSpPr>
          <p:spPr>
            <a:xfrm>
              <a:off x="582423" y="3808512"/>
              <a:ext cx="2389378" cy="1323439"/>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Causally connected observable universe</a:t>
              </a:r>
            </a:p>
          </p:txBody>
        </p:sp>
      </p:grpSp>
      <p:grpSp>
        <p:nvGrpSpPr>
          <p:cNvPr id="59" name="Group 29"/>
          <p:cNvGrpSpPr/>
          <p:nvPr/>
        </p:nvGrpSpPr>
        <p:grpSpPr>
          <a:xfrm rot="502712">
            <a:off x="4828847" y="3347317"/>
            <a:ext cx="2743201" cy="1905000"/>
            <a:chOff x="457199" y="3505200"/>
            <a:chExt cx="2743201" cy="1905000"/>
          </a:xfrm>
        </p:grpSpPr>
        <p:pic>
          <p:nvPicPr>
            <p:cNvPr id="60" name="Picture 59" descr="circle-transp-red6.png"/>
            <p:cNvPicPr>
              <a:picLocks noChangeAspect="1"/>
            </p:cNvPicPr>
            <p:nvPr/>
          </p:nvPicPr>
          <p:blipFill>
            <a:blip r:embed="rId3">
              <a:duotone>
                <a:schemeClr val="bg1">
                  <a:lumMod val="95000"/>
                </a:schemeClr>
                <a:srgbClr val="FFF1C1"/>
              </a:duotone>
            </a:blip>
            <a:stretch>
              <a:fillRect/>
            </a:stretch>
          </p:blipFill>
          <p:spPr>
            <a:xfrm>
              <a:off x="457199" y="3505200"/>
              <a:ext cx="2743201" cy="1905000"/>
            </a:xfrm>
            <a:prstGeom prst="rect">
              <a:avLst/>
            </a:prstGeom>
          </p:spPr>
        </p:pic>
        <p:sp>
          <p:nvSpPr>
            <p:cNvPr id="61" name="TextBox 60"/>
            <p:cNvSpPr txBox="1"/>
            <p:nvPr/>
          </p:nvSpPr>
          <p:spPr>
            <a:xfrm>
              <a:off x="582422" y="3962400"/>
              <a:ext cx="2389378" cy="1015663"/>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Grand unification of the forces</a:t>
              </a:r>
            </a:p>
          </p:txBody>
        </p:sp>
      </p:grpSp>
      <p:grpSp>
        <p:nvGrpSpPr>
          <p:cNvPr id="62" name="Group 26"/>
          <p:cNvGrpSpPr/>
          <p:nvPr/>
        </p:nvGrpSpPr>
        <p:grpSpPr>
          <a:xfrm>
            <a:off x="2213088" y="4876800"/>
            <a:ext cx="2743201" cy="1905000"/>
            <a:chOff x="457199" y="3505200"/>
            <a:chExt cx="2743201" cy="1905000"/>
          </a:xfrm>
        </p:grpSpPr>
        <p:pic>
          <p:nvPicPr>
            <p:cNvPr id="63" name="Picture 62" descr="circle-transp-red6.png"/>
            <p:cNvPicPr>
              <a:picLocks noChangeAspect="1"/>
            </p:cNvPicPr>
            <p:nvPr/>
          </p:nvPicPr>
          <p:blipFill>
            <a:blip r:embed="rId3">
              <a:duotone>
                <a:schemeClr val="bg1">
                  <a:lumMod val="95000"/>
                </a:schemeClr>
                <a:srgbClr val="FFF1C1"/>
              </a:duotone>
            </a:blip>
            <a:stretch>
              <a:fillRect/>
            </a:stretch>
          </p:blipFill>
          <p:spPr>
            <a:xfrm>
              <a:off x="457199" y="3505200"/>
              <a:ext cx="2743201" cy="1905000"/>
            </a:xfrm>
            <a:prstGeom prst="rect">
              <a:avLst/>
            </a:prstGeom>
          </p:spPr>
        </p:pic>
        <p:sp>
          <p:nvSpPr>
            <p:cNvPr id="64" name="TextBox 63"/>
            <p:cNvSpPr txBox="1"/>
            <p:nvPr/>
          </p:nvSpPr>
          <p:spPr>
            <a:xfrm>
              <a:off x="582423" y="3808512"/>
              <a:ext cx="2389378" cy="1323439"/>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Matter-antimatter asymmetry in universe</a:t>
              </a:r>
            </a:p>
          </p:txBody>
        </p:sp>
      </p:grpSp>
      <p:grpSp>
        <p:nvGrpSpPr>
          <p:cNvPr id="65" name="Group 36"/>
          <p:cNvGrpSpPr/>
          <p:nvPr/>
        </p:nvGrpSpPr>
        <p:grpSpPr>
          <a:xfrm rot="20623345">
            <a:off x="4512482" y="5016445"/>
            <a:ext cx="2389378" cy="1328193"/>
            <a:chOff x="582422" y="3707311"/>
            <a:chExt cx="2389378" cy="1612588"/>
          </a:xfrm>
        </p:grpSpPr>
        <p:pic>
          <p:nvPicPr>
            <p:cNvPr id="66" name="Picture 65" descr="circle-transp-red6.png"/>
            <p:cNvPicPr>
              <a:picLocks noChangeAspect="1"/>
            </p:cNvPicPr>
            <p:nvPr/>
          </p:nvPicPr>
          <p:blipFill>
            <a:blip r:embed="rId3">
              <a:duotone>
                <a:schemeClr val="bg1">
                  <a:lumMod val="95000"/>
                </a:schemeClr>
                <a:srgbClr val="FFF1C1"/>
              </a:duotone>
            </a:blip>
            <a:stretch>
              <a:fillRect/>
            </a:stretch>
          </p:blipFill>
          <p:spPr>
            <a:xfrm>
              <a:off x="749860" y="3707311"/>
              <a:ext cx="2034900" cy="1612588"/>
            </a:xfrm>
            <a:prstGeom prst="rect">
              <a:avLst/>
            </a:prstGeom>
          </p:spPr>
        </p:pic>
        <p:sp>
          <p:nvSpPr>
            <p:cNvPr id="67" name="TextBox 66"/>
            <p:cNvSpPr txBox="1"/>
            <p:nvPr/>
          </p:nvSpPr>
          <p:spPr>
            <a:xfrm>
              <a:off x="582422" y="4040503"/>
              <a:ext cx="2389378" cy="859460"/>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Strong </a:t>
              </a:r>
              <a:r>
                <a:rPr lang="en-US" sz="2000" i="1" dirty="0" smtClean="0">
                  <a:solidFill>
                    <a:srgbClr val="F1F1F5"/>
                  </a:solidFill>
                  <a:latin typeface="Chalkduster"/>
                  <a:cs typeface="Chalkduster"/>
                </a:rPr>
                <a:t>CP</a:t>
              </a:r>
              <a:r>
                <a:rPr lang="en-US" sz="2000" dirty="0" smtClean="0">
                  <a:solidFill>
                    <a:srgbClr val="F1F1F5"/>
                  </a:solidFill>
                  <a:latin typeface="Chalkduster"/>
                  <a:cs typeface="Chalkduster"/>
                </a:rPr>
                <a:t> problem</a:t>
              </a:r>
            </a:p>
          </p:txBody>
        </p:sp>
      </p:grpSp>
      <p:grpSp>
        <p:nvGrpSpPr>
          <p:cNvPr id="68" name="Group 39"/>
          <p:cNvGrpSpPr/>
          <p:nvPr/>
        </p:nvGrpSpPr>
        <p:grpSpPr>
          <a:xfrm>
            <a:off x="6675470" y="4495800"/>
            <a:ext cx="2392330" cy="1169551"/>
            <a:chOff x="582422" y="3930114"/>
            <a:chExt cx="2392330" cy="1169551"/>
          </a:xfrm>
        </p:grpSpPr>
        <p:pic>
          <p:nvPicPr>
            <p:cNvPr id="69" name="Picture 68" descr="circle-transp-red6.png"/>
            <p:cNvPicPr>
              <a:picLocks noChangeAspect="1"/>
            </p:cNvPicPr>
            <p:nvPr/>
          </p:nvPicPr>
          <p:blipFill>
            <a:blip r:embed="rId3">
              <a:duotone>
                <a:schemeClr val="bg1">
                  <a:lumMod val="95000"/>
                </a:schemeClr>
                <a:srgbClr val="FFF1C1"/>
              </a:duotone>
            </a:blip>
            <a:stretch>
              <a:fillRect/>
            </a:stretch>
          </p:blipFill>
          <p:spPr>
            <a:xfrm rot="21280362">
              <a:off x="643640" y="3930114"/>
              <a:ext cx="2331112" cy="1169551"/>
            </a:xfrm>
            <a:prstGeom prst="rect">
              <a:avLst/>
            </a:prstGeom>
          </p:spPr>
        </p:pic>
        <p:sp>
          <p:nvSpPr>
            <p:cNvPr id="70" name="TextBox 69"/>
            <p:cNvSpPr txBox="1"/>
            <p:nvPr/>
          </p:nvSpPr>
          <p:spPr>
            <a:xfrm>
              <a:off x="582422" y="4116290"/>
              <a:ext cx="2389378" cy="707886"/>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Massive neutrinos</a:t>
              </a:r>
            </a:p>
          </p:txBody>
        </p:sp>
      </p:grpSp>
      <p:grpSp>
        <p:nvGrpSpPr>
          <p:cNvPr id="71" name="Group 42"/>
          <p:cNvGrpSpPr/>
          <p:nvPr/>
        </p:nvGrpSpPr>
        <p:grpSpPr>
          <a:xfrm>
            <a:off x="6477000" y="5562600"/>
            <a:ext cx="2464208" cy="1030684"/>
            <a:chOff x="577413" y="4038021"/>
            <a:chExt cx="2464208" cy="1030684"/>
          </a:xfrm>
        </p:grpSpPr>
        <p:pic>
          <p:nvPicPr>
            <p:cNvPr id="72" name="Picture 71" descr="circle-transp-red6.png"/>
            <p:cNvPicPr>
              <a:picLocks noChangeAspect="1"/>
            </p:cNvPicPr>
            <p:nvPr/>
          </p:nvPicPr>
          <p:blipFill>
            <a:blip r:embed="rId3">
              <a:duotone>
                <a:schemeClr val="bg1">
                  <a:lumMod val="95000"/>
                </a:schemeClr>
                <a:srgbClr val="FFF1C1"/>
              </a:duotone>
            </a:blip>
            <a:stretch>
              <a:fillRect/>
            </a:stretch>
          </p:blipFill>
          <p:spPr>
            <a:xfrm>
              <a:off x="577413" y="4038021"/>
              <a:ext cx="2464208" cy="1030684"/>
            </a:xfrm>
            <a:prstGeom prst="rect">
              <a:avLst/>
            </a:prstGeom>
          </p:spPr>
        </p:pic>
        <p:sp>
          <p:nvSpPr>
            <p:cNvPr id="73" name="TextBox 72"/>
            <p:cNvSpPr txBox="1"/>
            <p:nvPr/>
          </p:nvSpPr>
          <p:spPr>
            <a:xfrm>
              <a:off x="582422" y="4270178"/>
              <a:ext cx="2389378" cy="400110"/>
            </a:xfrm>
            <a:prstGeom prst="rect">
              <a:avLst/>
            </a:prstGeom>
            <a:noFill/>
          </p:spPr>
          <p:txBody>
            <a:bodyPr wrap="square" rtlCol="0">
              <a:spAutoFit/>
            </a:bodyPr>
            <a:lstStyle/>
            <a:p>
              <a:pPr algn="ctr">
                <a:spcBef>
                  <a:spcPts val="300"/>
                </a:spcBef>
              </a:pPr>
              <a:r>
                <a:rPr lang="en-US" sz="2000" dirty="0" smtClean="0">
                  <a:solidFill>
                    <a:srgbClr val="F1F1F5"/>
                  </a:solidFill>
                  <a:latin typeface="Chalkduster"/>
                  <a:cs typeface="Chalkduster"/>
                </a:rPr>
                <a:t>Gravitation</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fade">
                                      <p:cBhvr>
                                        <p:cTn id="17" dur="500"/>
                                        <p:tgtEl>
                                          <p:spTgt spid="5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500"/>
                                        <p:tgtEl>
                                          <p:spTgt spid="5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fade">
                                      <p:cBhvr>
                                        <p:cTn id="42" dur="500"/>
                                        <p:tgtEl>
                                          <p:spTgt spid="6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fade">
                                      <p:cBhvr>
                                        <p:cTn id="52" dur="500"/>
                                        <p:tgtEl>
                                          <p:spTgt spid="7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8"/>
                                        </p:tgtEl>
                                        <p:attrNameLst>
                                          <p:attrName>style.visibility</p:attrName>
                                        </p:attrNameLst>
                                      </p:cBhvr>
                                      <p:to>
                                        <p:strVal val="visible"/>
                                      </p:to>
                                    </p:set>
                                    <p:animEffect transition="in" filter="fade">
                                      <p:cBhvr>
                                        <p:cTn id="57" dur="500"/>
                                        <p:tgtEl>
                                          <p:spTgt spid="78"/>
                                        </p:tgtEl>
                                      </p:cBhvr>
                                    </p:animEffect>
                                  </p:childTnLst>
                                </p:cTn>
                              </p:par>
                              <p:par>
                                <p:cTn id="58" presetID="10" presetClass="entr" presetSubtype="0" fill="hold" nodeType="withEffect">
                                  <p:stCondLst>
                                    <p:cond delay="0"/>
                                  </p:stCondLst>
                                  <p:childTnLst>
                                    <p:set>
                                      <p:cBhvr>
                                        <p:cTn id="59" dur="1" fill="hold">
                                          <p:stCondLst>
                                            <p:cond delay="0"/>
                                          </p:stCondLst>
                                        </p:cTn>
                                        <p:tgtEl>
                                          <p:spTgt spid="83"/>
                                        </p:tgtEl>
                                        <p:attrNameLst>
                                          <p:attrName>style.visibility</p:attrName>
                                        </p:attrNameLst>
                                      </p:cBhvr>
                                      <p:to>
                                        <p:strVal val="visible"/>
                                      </p:to>
                                    </p:set>
                                    <p:animEffect transition="in" filter="fade">
                                      <p:cBhvr>
                                        <p:cTn id="60" dur="500"/>
                                        <p:tgtEl>
                                          <p:spTgt spid="83"/>
                                        </p:tgtEl>
                                      </p:cBhvr>
                                    </p:animEffect>
                                  </p:childTnLst>
                                </p:cTn>
                              </p:par>
                              <p:par>
                                <p:cTn id="61" presetID="10" presetClass="entr" presetSubtype="0" fill="hold" nodeType="withEffect">
                                  <p:stCondLst>
                                    <p:cond delay="0"/>
                                  </p:stCondLst>
                                  <p:childTnLst>
                                    <p:set>
                                      <p:cBhvr>
                                        <p:cTn id="62" dur="1" fill="hold">
                                          <p:stCondLst>
                                            <p:cond delay="0"/>
                                          </p:stCondLst>
                                        </p:cTn>
                                        <p:tgtEl>
                                          <p:spTgt spid="75"/>
                                        </p:tgtEl>
                                        <p:attrNameLst>
                                          <p:attrName>style.visibility</p:attrName>
                                        </p:attrNameLst>
                                      </p:cBhvr>
                                      <p:to>
                                        <p:strVal val="visible"/>
                                      </p:to>
                                    </p:set>
                                    <p:animEffect transition="in" filter="fade">
                                      <p:cBhvr>
                                        <p:cTn id="63" dur="500"/>
                                        <p:tgtEl>
                                          <p:spTgt spid="75"/>
                                        </p:tgtEl>
                                      </p:cBhvr>
                                    </p:animEffect>
                                  </p:childTnLst>
                                </p:cTn>
                              </p:par>
                              <p:par>
                                <p:cTn id="64" presetID="10" presetClass="exit" presetSubtype="0" fill="hold" nodeType="withEffect">
                                  <p:stCondLst>
                                    <p:cond delay="0"/>
                                  </p:stCondLst>
                                  <p:childTnLst>
                                    <p:animEffect transition="out" filter="fade">
                                      <p:cBhvr>
                                        <p:cTn id="65" dur="500"/>
                                        <p:tgtEl>
                                          <p:spTgt spid="56"/>
                                        </p:tgtEl>
                                      </p:cBhvr>
                                    </p:animEffect>
                                    <p:set>
                                      <p:cBhvr>
                                        <p:cTn id="66" dur="1" fill="hold">
                                          <p:stCondLst>
                                            <p:cond delay="499"/>
                                          </p:stCondLst>
                                        </p:cTn>
                                        <p:tgtEl>
                                          <p:spTgt spid="56"/>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46"/>
                                        </p:tgtEl>
                                      </p:cBhvr>
                                    </p:animEffect>
                                    <p:set>
                                      <p:cBhvr>
                                        <p:cTn id="69" dur="1" fill="hold">
                                          <p:stCondLst>
                                            <p:cond delay="499"/>
                                          </p:stCondLst>
                                        </p:cTn>
                                        <p:tgtEl>
                                          <p:spTgt spid="4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74"/>
                                        </p:tgtEl>
                                      </p:cBhvr>
                                    </p:animEffect>
                                    <p:set>
                                      <p:cBhvr>
                                        <p:cTn id="72" dur="1" fill="hold">
                                          <p:stCondLst>
                                            <p:cond delay="499"/>
                                          </p:stCondLst>
                                        </p:cTn>
                                        <p:tgtEl>
                                          <p:spTgt spid="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 name="Rectangle 101"/>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TextBox 9"/>
          <p:cNvSpPr txBox="1"/>
          <p:nvPr/>
        </p:nvSpPr>
        <p:spPr>
          <a:xfrm>
            <a:off x="304800" y="2000185"/>
            <a:ext cx="8686800" cy="646331"/>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The Higgs potential (</a:t>
            </a:r>
            <a:r>
              <a:rPr lang="en-US" sz="1800" i="1" dirty="0" err="1" smtClean="0">
                <a:solidFill>
                  <a:srgbClr val="D00209"/>
                </a:solidFill>
                <a:latin typeface="Symbol" charset="2"/>
                <a:cs typeface="Symbol" charset="2"/>
              </a:rPr>
              <a:t>m</a:t>
            </a:r>
            <a:r>
              <a:rPr lang="en-US" sz="1800" dirty="0" smtClean="0">
                <a:solidFill>
                  <a:srgbClr val="D00209"/>
                </a:solidFill>
                <a:latin typeface="Trebuchet MS"/>
                <a:cs typeface="Trebuchet MS"/>
              </a:rPr>
              <a:t> &lt; 0, </a:t>
            </a:r>
            <a:r>
              <a:rPr lang="en-US" sz="1800" i="1" dirty="0" err="1" smtClean="0">
                <a:solidFill>
                  <a:srgbClr val="D00209"/>
                </a:solidFill>
                <a:latin typeface="Symbol" charset="2"/>
                <a:cs typeface="Symbol" charset="2"/>
              </a:rPr>
              <a:t>l</a:t>
            </a:r>
            <a:r>
              <a:rPr lang="en-US" sz="1800" dirty="0" smtClean="0">
                <a:solidFill>
                  <a:srgbClr val="D00209"/>
                </a:solidFill>
                <a:latin typeface="Trebuchet MS"/>
                <a:cs typeface="Trebuchet MS"/>
              </a:rPr>
              <a:t> &gt; 0: </a:t>
            </a:r>
            <a:r>
              <a:rPr lang="en-US" sz="1800" i="1" dirty="0" smtClean="0">
                <a:solidFill>
                  <a:srgbClr val="D00209"/>
                </a:solidFill>
                <a:latin typeface="Trebuchet MS"/>
                <a:cs typeface="Trebuchet MS"/>
              </a:rPr>
              <a:t>physics or just mathematics </a:t>
            </a:r>
            <a:r>
              <a:rPr lang="en-US" sz="1800" dirty="0" smtClean="0">
                <a:solidFill>
                  <a:srgbClr val="D00209"/>
                </a:solidFill>
                <a:latin typeface="Trebuchet MS"/>
                <a:cs typeface="Trebuchet MS"/>
              </a:rPr>
              <a:t>?</a:t>
            </a:r>
            <a:r>
              <a:rPr lang="en-US" sz="1800" dirty="0" smtClean="0">
                <a:solidFill>
                  <a:prstClr val="black">
                    <a:lumMod val="85000"/>
                    <a:lumOff val="15000"/>
                  </a:prstClr>
                </a:solidFill>
                <a:latin typeface="Trebuchet MS"/>
                <a:cs typeface="Trebuchet MS"/>
              </a:rPr>
              <a:t>) exemplifies our success with description but lack of understanding </a:t>
            </a:r>
            <a:endParaRPr lang="en-US" sz="1800" dirty="0" smtClean="0">
              <a:solidFill>
                <a:srgbClr val="595959"/>
              </a:solidFill>
              <a:latin typeface="Trebuchet MS"/>
              <a:cs typeface="Trebuchet MS"/>
            </a:endParaRPr>
          </a:p>
        </p:txBody>
      </p:sp>
      <p:grpSp>
        <p:nvGrpSpPr>
          <p:cNvPr id="3" name="Group 42"/>
          <p:cNvGrpSpPr/>
          <p:nvPr/>
        </p:nvGrpSpPr>
        <p:grpSpPr>
          <a:xfrm>
            <a:off x="381000" y="2862238"/>
            <a:ext cx="3278446" cy="2166962"/>
            <a:chOff x="685801" y="3014638"/>
            <a:chExt cx="3278446" cy="2166962"/>
          </a:xfrm>
        </p:grpSpPr>
        <p:grpSp>
          <p:nvGrpSpPr>
            <p:cNvPr id="4" name="Group 26"/>
            <p:cNvGrpSpPr/>
            <p:nvPr/>
          </p:nvGrpSpPr>
          <p:grpSpPr>
            <a:xfrm>
              <a:off x="685801" y="3934433"/>
              <a:ext cx="2438399" cy="1247167"/>
              <a:chOff x="304801" y="3934433"/>
              <a:chExt cx="2438399" cy="1247167"/>
            </a:xfrm>
          </p:grpSpPr>
          <p:sp>
            <p:nvSpPr>
              <p:cNvPr id="17" name="Rounded Rectangle 16"/>
              <p:cNvSpPr/>
              <p:nvPr/>
            </p:nvSpPr>
            <p:spPr>
              <a:xfrm>
                <a:off x="304801" y="3934433"/>
                <a:ext cx="2438399" cy="1247167"/>
              </a:xfrm>
              <a:prstGeom prst="roundRect">
                <a:avLst/>
              </a:prstGeom>
              <a:solidFill>
                <a:srgbClr val="FFB5C3"/>
              </a:solidFill>
              <a:ln w="38100" cap="flat" cmpd="sng" algn="ctr">
                <a:solidFill>
                  <a:srgbClr val="F4F7F5"/>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3" name="TextBox 12"/>
              <p:cNvSpPr txBox="1"/>
              <p:nvPr/>
            </p:nvSpPr>
            <p:spPr>
              <a:xfrm>
                <a:off x="398131" y="3959423"/>
                <a:ext cx="2074531" cy="307777"/>
              </a:xfrm>
              <a:prstGeom prst="rect">
                <a:avLst/>
              </a:prstGeom>
              <a:noFill/>
            </p:spPr>
            <p:txBody>
              <a:bodyPr wrap="none" rtlCol="0">
                <a:spAutoFit/>
              </a:bodyPr>
              <a:lstStyle/>
              <a:p>
                <a:r>
                  <a:rPr lang="en-GB" sz="1400" b="1" dirty="0" smtClean="0">
                    <a:solidFill>
                      <a:schemeClr val="tx1">
                        <a:lumMod val="85000"/>
                        <a:lumOff val="15000"/>
                      </a:schemeClr>
                    </a:solidFill>
                    <a:latin typeface="Trebuchet MS"/>
                    <a:cs typeface="Trebuchet MS"/>
                  </a:rPr>
                  <a:t>Higgs boson mass term</a:t>
                </a:r>
              </a:p>
            </p:txBody>
          </p:sp>
          <p:graphicFrame>
            <p:nvGraphicFramePr>
              <p:cNvPr id="14" name="Object 24"/>
              <p:cNvGraphicFramePr>
                <a:graphicFrameLocks noChangeAspect="1"/>
              </p:cNvGraphicFramePr>
              <p:nvPr/>
            </p:nvGraphicFramePr>
            <p:xfrm>
              <a:off x="644526" y="4252913"/>
              <a:ext cx="1766888" cy="398462"/>
            </p:xfrm>
            <a:graphic>
              <a:graphicData uri="http://schemas.openxmlformats.org/presentationml/2006/ole">
                <p:oleObj spid="_x0000_s5156867" name="Equation" r:id="rId3" imgW="1358900" imgH="304800" progId="Equation.DSMT4">
                  <p:embed/>
                </p:oleObj>
              </a:graphicData>
            </a:graphic>
          </p:graphicFrame>
          <p:sp>
            <p:nvSpPr>
              <p:cNvPr id="15" name="TextBox 14"/>
              <p:cNvSpPr txBox="1"/>
              <p:nvPr/>
            </p:nvSpPr>
            <p:spPr>
              <a:xfrm>
                <a:off x="381000" y="4582180"/>
                <a:ext cx="2031325" cy="523220"/>
              </a:xfrm>
              <a:prstGeom prst="rect">
                <a:avLst/>
              </a:prstGeom>
              <a:noFill/>
            </p:spPr>
            <p:txBody>
              <a:bodyPr wrap="none" rtlCol="0">
                <a:spAutoFit/>
              </a:bodyPr>
              <a:lstStyle/>
              <a:p>
                <a:r>
                  <a:rPr lang="en-GB" sz="1400" dirty="0" smtClean="0">
                    <a:solidFill>
                      <a:schemeClr val="tx1">
                        <a:lumMod val="85000"/>
                        <a:lumOff val="15000"/>
                      </a:schemeClr>
                    </a:solidFill>
                    <a:latin typeface="Trebuchet MS"/>
                    <a:cs typeface="Trebuchet MS"/>
                  </a:rPr>
                  <a:t>“</a:t>
                </a:r>
                <a:r>
                  <a:rPr lang="en-GB" sz="1400" b="1" dirty="0" smtClean="0">
                    <a:solidFill>
                      <a:schemeClr val="tx1">
                        <a:lumMod val="85000"/>
                        <a:lumOff val="15000"/>
                      </a:schemeClr>
                    </a:solidFill>
                    <a:latin typeface="Trebuchet MS"/>
                    <a:cs typeface="Trebuchet MS"/>
                  </a:rPr>
                  <a:t>Hierarchy problem</a:t>
                </a:r>
                <a:r>
                  <a:rPr lang="en-GB" sz="1400" dirty="0" smtClean="0">
                    <a:solidFill>
                      <a:schemeClr val="tx1">
                        <a:lumMod val="85000"/>
                        <a:lumOff val="15000"/>
                      </a:schemeClr>
                    </a:solidFill>
                    <a:latin typeface="Trebuchet MS"/>
                    <a:cs typeface="Trebuchet MS"/>
                  </a:rPr>
                  <a:t>” </a:t>
                </a:r>
              </a:p>
              <a:p>
                <a:r>
                  <a:rPr lang="en-US" sz="1400" dirty="0" err="1" smtClean="0">
                    <a:solidFill>
                      <a:schemeClr val="tx1">
                        <a:lumMod val="85000"/>
                        <a:lumOff val="15000"/>
                      </a:schemeClr>
                    </a:solidFill>
                    <a:latin typeface="Trebuchet MS"/>
                    <a:cs typeface="Trebuchet MS"/>
                    <a:sym typeface="Wingdings"/>
                  </a:rPr>
                  <a:t></a:t>
                </a:r>
                <a:r>
                  <a:rPr lang="en-US" sz="1400" dirty="0" smtClean="0">
                    <a:solidFill>
                      <a:schemeClr val="tx1">
                        <a:lumMod val="85000"/>
                        <a:lumOff val="15000"/>
                      </a:schemeClr>
                    </a:solidFill>
                    <a:latin typeface="Trebuchet MS"/>
                    <a:cs typeface="Trebuchet MS"/>
                    <a:sym typeface="Wingdings"/>
                  </a:rPr>
                  <a:t> new physics at ~</a:t>
                </a:r>
                <a:r>
                  <a:rPr lang="en-US" sz="1400" dirty="0" err="1" smtClean="0">
                    <a:solidFill>
                      <a:schemeClr val="tx1">
                        <a:lumMod val="85000"/>
                        <a:lumOff val="15000"/>
                      </a:schemeClr>
                    </a:solidFill>
                    <a:latin typeface="Trebuchet MS"/>
                    <a:cs typeface="Trebuchet MS"/>
                    <a:sym typeface="Wingdings"/>
                  </a:rPr>
                  <a:t>TeV</a:t>
                </a:r>
                <a:r>
                  <a:rPr lang="en-US" sz="1400" dirty="0" smtClean="0">
                    <a:solidFill>
                      <a:schemeClr val="tx1">
                        <a:lumMod val="85000"/>
                        <a:lumOff val="15000"/>
                      </a:schemeClr>
                    </a:solidFill>
                    <a:latin typeface="Trebuchet MS"/>
                    <a:cs typeface="Trebuchet MS"/>
                    <a:sym typeface="Wingdings"/>
                  </a:rPr>
                  <a:t> </a:t>
                </a:r>
                <a:endParaRPr lang="en-GB" sz="1400" dirty="0" smtClean="0">
                  <a:solidFill>
                    <a:schemeClr val="tx1">
                      <a:lumMod val="85000"/>
                      <a:lumOff val="15000"/>
                    </a:schemeClr>
                  </a:solidFill>
                  <a:latin typeface="Trebuchet MS"/>
                  <a:cs typeface="Trebuchet MS"/>
                </a:endParaRPr>
              </a:p>
            </p:txBody>
          </p:sp>
        </p:grpSp>
        <p:cxnSp>
          <p:nvCxnSpPr>
            <p:cNvPr id="29" name="Straight Connector 28"/>
            <p:cNvCxnSpPr/>
            <p:nvPr/>
          </p:nvCxnSpPr>
          <p:spPr>
            <a:xfrm rot="10800000" flipV="1">
              <a:off x="3037372" y="3228563"/>
              <a:ext cx="840545" cy="730862"/>
            </a:xfrm>
            <a:prstGeom prst="line">
              <a:avLst/>
            </a:prstGeom>
            <a:ln>
              <a:solidFill>
                <a:srgbClr val="D00209"/>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3679991" y="3014638"/>
              <a:ext cx="284256" cy="360734"/>
            </a:xfrm>
            <a:prstGeom prst="roundRect">
              <a:avLst/>
            </a:prstGeom>
            <a:solidFill>
              <a:srgbClr val="FFB5C3"/>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20" name="Group 83"/>
          <p:cNvGrpSpPr/>
          <p:nvPr/>
        </p:nvGrpSpPr>
        <p:grpSpPr>
          <a:xfrm>
            <a:off x="2852529" y="3820852"/>
            <a:ext cx="3429000" cy="1143000"/>
            <a:chOff x="2667000" y="4038600"/>
            <a:chExt cx="3429000" cy="1143000"/>
          </a:xfrm>
        </p:grpSpPr>
        <p:sp>
          <p:nvSpPr>
            <p:cNvPr id="83" name="Left Arrow 82"/>
            <p:cNvSpPr/>
            <p:nvPr/>
          </p:nvSpPr>
          <p:spPr>
            <a:xfrm>
              <a:off x="2667000" y="4038600"/>
              <a:ext cx="642621" cy="1106269"/>
            </a:xfrm>
            <a:prstGeom prst="lef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25" name="Group 71"/>
            <p:cNvGrpSpPr/>
            <p:nvPr/>
          </p:nvGrpSpPr>
          <p:grpSpPr>
            <a:xfrm>
              <a:off x="3124200" y="4038600"/>
              <a:ext cx="2971800" cy="1143000"/>
              <a:chOff x="1371600" y="2743200"/>
              <a:chExt cx="2971800" cy="1143000"/>
            </a:xfrm>
          </p:grpSpPr>
          <p:sp>
            <p:nvSpPr>
              <p:cNvPr id="73" name="Rounded Rectangle 72"/>
              <p:cNvSpPr/>
              <p:nvPr/>
            </p:nvSpPr>
            <p:spPr>
              <a:xfrm>
                <a:off x="1371600" y="2743200"/>
                <a:ext cx="2971800" cy="1143000"/>
              </a:xfrm>
              <a:prstGeom prst="roundRect">
                <a:avLst/>
              </a:prstGeom>
              <a:solidFill>
                <a:schemeClr val="bg1">
                  <a:lumMod val="95000"/>
                </a:schemeClr>
              </a:solidFill>
              <a:ln w="38100" cap="flat" cmpd="sng" algn="ctr">
                <a:solidFill>
                  <a:srgbClr val="A6A6A6"/>
                </a:solidFill>
                <a:prstDash val="solid"/>
                <a:round/>
                <a:headEnd type="none" w="med" len="med"/>
                <a:tailEnd type="none" w="med" len="med"/>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4" name="Line 5"/>
              <p:cNvSpPr>
                <a:spLocks noChangeShapeType="1"/>
              </p:cNvSpPr>
              <p:nvPr/>
            </p:nvSpPr>
            <p:spPr bwMode="auto">
              <a:xfrm>
                <a:off x="1473200" y="3332162"/>
                <a:ext cx="1009650" cy="0"/>
              </a:xfrm>
              <a:prstGeom prst="line">
                <a:avLst/>
              </a:prstGeom>
              <a:noFill/>
              <a:ln w="19050">
                <a:solidFill>
                  <a:schemeClr val="tx1"/>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75" name="Line 6"/>
              <p:cNvSpPr>
                <a:spLocks noChangeShapeType="1"/>
              </p:cNvSpPr>
              <p:nvPr/>
            </p:nvSpPr>
            <p:spPr bwMode="auto">
              <a:xfrm>
                <a:off x="3128963" y="3332162"/>
                <a:ext cx="1009650" cy="0"/>
              </a:xfrm>
              <a:prstGeom prst="line">
                <a:avLst/>
              </a:prstGeom>
              <a:noFill/>
              <a:ln w="19050">
                <a:solidFill>
                  <a:srgbClr val="000000"/>
                </a:solidFill>
                <a:prstDash val="dash"/>
                <a:round/>
                <a:headEnd/>
                <a:tailEnd/>
              </a:ln>
              <a:effectLst/>
            </p:spPr>
            <p:txBody>
              <a:bodyPr wrap="none" anchor="ctr">
                <a:prstTxWarp prst="textNoShape">
                  <a:avLst/>
                </a:prstTxWarp>
                <a:spAutoFit/>
              </a:bodyPr>
              <a:lstStyle/>
              <a:p>
                <a:endParaRPr lang="en-GB">
                  <a:solidFill>
                    <a:prstClr val="black"/>
                  </a:solidFill>
                </a:endParaRPr>
              </a:p>
            </p:txBody>
          </p:sp>
          <p:sp>
            <p:nvSpPr>
              <p:cNvPr id="76" name="Oval 7"/>
              <p:cNvSpPr>
                <a:spLocks noChangeArrowheads="1"/>
              </p:cNvSpPr>
              <p:nvPr/>
            </p:nvSpPr>
            <p:spPr bwMode="auto">
              <a:xfrm>
                <a:off x="2482850" y="3009900"/>
                <a:ext cx="647700" cy="647700"/>
              </a:xfrm>
              <a:prstGeom prst="ellipse">
                <a:avLst/>
              </a:prstGeom>
              <a:noFill/>
              <a:ln w="19050">
                <a:solidFill>
                  <a:srgbClr val="D00209"/>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77" name="Object 8"/>
              <p:cNvGraphicFramePr>
                <a:graphicFrameLocks noChangeAspect="1"/>
              </p:cNvGraphicFramePr>
              <p:nvPr/>
            </p:nvGraphicFramePr>
            <p:xfrm>
              <a:off x="2736850" y="3027362"/>
              <a:ext cx="131763" cy="230188"/>
            </p:xfrm>
            <a:graphic>
              <a:graphicData uri="http://schemas.openxmlformats.org/presentationml/2006/ole">
                <p:oleObj spid="_x0000_s5156868" name="Equation" r:id="rId4" imgW="101600" imgH="177800" progId="Equation.DSMT4">
                  <p:embed/>
                </p:oleObj>
              </a:graphicData>
            </a:graphic>
          </p:graphicFrame>
          <p:graphicFrame>
            <p:nvGraphicFramePr>
              <p:cNvPr id="78" name="Object 9"/>
              <p:cNvGraphicFramePr>
                <a:graphicFrameLocks noChangeAspect="1"/>
              </p:cNvGraphicFramePr>
              <p:nvPr/>
            </p:nvGraphicFramePr>
            <p:xfrm>
              <a:off x="2732088" y="3370262"/>
              <a:ext cx="165100" cy="280988"/>
            </p:xfrm>
            <a:graphic>
              <a:graphicData uri="http://schemas.openxmlformats.org/presentationml/2006/ole">
                <p:oleObj spid="_x0000_s5156869" name="Equation" r:id="rId5" imgW="127000" imgH="215900" progId="Equation.DSMT4">
                  <p:embed/>
                </p:oleObj>
              </a:graphicData>
            </a:graphic>
          </p:graphicFrame>
          <p:sp>
            <p:nvSpPr>
              <p:cNvPr id="79" name="Oval 10"/>
              <p:cNvSpPr>
                <a:spLocks noChangeArrowheads="1"/>
              </p:cNvSpPr>
              <p:nvPr/>
            </p:nvSpPr>
            <p:spPr bwMode="auto">
              <a:xfrm>
                <a:off x="3097213" y="3292475"/>
                <a:ext cx="71437" cy="73025"/>
              </a:xfrm>
              <a:prstGeom prst="ellipse">
                <a:avLst/>
              </a:prstGeom>
              <a:solidFill>
                <a:srgbClr val="000000"/>
              </a:solidFill>
              <a:ln w="3175">
                <a:solidFill>
                  <a:schemeClr val="tx1"/>
                </a:solidFill>
                <a:round/>
                <a:headEnd/>
                <a:tailEnd/>
              </a:ln>
              <a:effectLst/>
            </p:spPr>
            <p:txBody>
              <a:bodyPr wrap="none" anchor="ctr">
                <a:prstTxWarp prst="textNoShape">
                  <a:avLst/>
                </a:prstTxWarp>
                <a:spAutoFit/>
              </a:bodyPr>
              <a:lstStyle/>
              <a:p>
                <a:endParaRPr lang="en-GB">
                  <a:solidFill>
                    <a:prstClr val="black"/>
                  </a:solidFill>
                </a:endParaRPr>
              </a:p>
            </p:txBody>
          </p:sp>
          <p:sp>
            <p:nvSpPr>
              <p:cNvPr id="80" name="Oval 11"/>
              <p:cNvSpPr>
                <a:spLocks noChangeArrowheads="1"/>
              </p:cNvSpPr>
              <p:nvPr/>
            </p:nvSpPr>
            <p:spPr bwMode="auto">
              <a:xfrm>
                <a:off x="2443163" y="3292475"/>
                <a:ext cx="71437" cy="73025"/>
              </a:xfrm>
              <a:prstGeom prst="ellipse">
                <a:avLst/>
              </a:prstGeom>
              <a:solidFill>
                <a:srgbClr val="000000"/>
              </a:solidFill>
              <a:ln w="3175">
                <a:solidFill>
                  <a:schemeClr val="tx1"/>
                </a:solidFill>
                <a:round/>
                <a:headEnd/>
                <a:tailEnd/>
              </a:ln>
              <a:effectLst/>
            </p:spPr>
            <p:txBody>
              <a:bodyPr wrap="none" anchor="ctr">
                <a:prstTxWarp prst="textNoShape">
                  <a:avLst/>
                </a:prstTxWarp>
                <a:spAutoFit/>
              </a:bodyPr>
              <a:lstStyle/>
              <a:p>
                <a:endParaRPr lang="en-GB">
                  <a:solidFill>
                    <a:prstClr val="black"/>
                  </a:solidFill>
                </a:endParaRPr>
              </a:p>
            </p:txBody>
          </p:sp>
          <p:graphicFrame>
            <p:nvGraphicFramePr>
              <p:cNvPr id="81" name="Object 14"/>
              <p:cNvGraphicFramePr>
                <a:graphicFrameLocks noChangeAspect="1"/>
              </p:cNvGraphicFramePr>
              <p:nvPr/>
            </p:nvGraphicFramePr>
            <p:xfrm>
              <a:off x="1833563" y="3055937"/>
              <a:ext cx="214312" cy="214313"/>
            </p:xfrm>
            <a:graphic>
              <a:graphicData uri="http://schemas.openxmlformats.org/presentationml/2006/ole">
                <p:oleObj spid="_x0000_s5156870" name="Equation" r:id="rId6" imgW="165100" imgH="165100" progId="Equation.DSMT4">
                  <p:embed/>
                </p:oleObj>
              </a:graphicData>
            </a:graphic>
          </p:graphicFrame>
          <p:graphicFrame>
            <p:nvGraphicFramePr>
              <p:cNvPr id="82" name="Object 15"/>
              <p:cNvGraphicFramePr>
                <a:graphicFrameLocks noChangeAspect="1"/>
              </p:cNvGraphicFramePr>
              <p:nvPr/>
            </p:nvGraphicFramePr>
            <p:xfrm>
              <a:off x="3563938" y="3054350"/>
              <a:ext cx="214312" cy="214312"/>
            </p:xfrm>
            <a:graphic>
              <a:graphicData uri="http://schemas.openxmlformats.org/presentationml/2006/ole">
                <p:oleObj spid="_x0000_s5156871" name="Equation" r:id="rId7" imgW="165100" imgH="165100" progId="Equation.DSMT4">
                  <p:embed/>
                </p:oleObj>
              </a:graphicData>
            </a:graphic>
          </p:graphicFrame>
        </p:grpSp>
      </p:grpSp>
      <p:graphicFrame>
        <p:nvGraphicFramePr>
          <p:cNvPr id="5156877" name="Object 13"/>
          <p:cNvGraphicFramePr>
            <a:graphicFrameLocks noChangeAspect="1"/>
          </p:cNvGraphicFramePr>
          <p:nvPr/>
        </p:nvGraphicFramePr>
        <p:xfrm>
          <a:off x="2659063" y="2743200"/>
          <a:ext cx="3384550" cy="544513"/>
        </p:xfrm>
        <a:graphic>
          <a:graphicData uri="http://schemas.openxmlformats.org/presentationml/2006/ole">
            <p:oleObj spid="_x0000_s5156877" name="Equation" r:id="rId8" imgW="2082800" imgH="330200" progId="Equation.DSMT4">
              <p:embed/>
            </p:oleObj>
          </a:graphicData>
        </a:graphic>
      </p:graphicFrame>
      <p:sp>
        <p:nvSpPr>
          <p:cNvPr id="103" name="Rectangle 102"/>
          <p:cNvSpPr/>
          <p:nvPr/>
        </p:nvSpPr>
        <p:spPr>
          <a:xfrm>
            <a:off x="3307519" y="2074180"/>
            <a:ext cx="305718" cy="369332"/>
          </a:xfrm>
          <a:prstGeom prst="rect">
            <a:avLst/>
          </a:prstGeom>
        </p:spPr>
        <p:txBody>
          <a:bodyPr wrap="none">
            <a:spAutoFit/>
          </a:bodyPr>
          <a:lstStyle/>
          <a:p>
            <a:r>
              <a:rPr lang="en-US" sz="1800" dirty="0" smtClean="0">
                <a:solidFill>
                  <a:prstClr val="black">
                    <a:lumMod val="85000"/>
                    <a:lumOff val="15000"/>
                  </a:prstClr>
                </a:solidFill>
                <a:latin typeface="Trebuchet MS"/>
                <a:cs typeface="Trebuchet MS"/>
              </a:rPr>
              <a:t>~</a:t>
            </a:r>
            <a:endParaRPr lang="en-GB" dirty="0"/>
          </a:p>
        </p:txBody>
      </p:sp>
      <p:sp>
        <p:nvSpPr>
          <p:cNvPr id="104" name="Rectangle 103"/>
          <p:cNvSpPr/>
          <p:nvPr/>
        </p:nvSpPr>
        <p:spPr>
          <a:xfrm>
            <a:off x="1087293" y="838200"/>
            <a:ext cx="3572823" cy="830997"/>
          </a:xfrm>
          <a:prstGeom prst="rect">
            <a:avLst/>
          </a:prstGeom>
        </p:spPr>
        <p:txBody>
          <a:bodyPr wrap="square">
            <a:spAutoFit/>
          </a:bodyPr>
          <a:lstStyle/>
          <a:p>
            <a:r>
              <a:rPr lang="en-GB" b="1" dirty="0" smtClean="0">
                <a:solidFill>
                  <a:srgbClr val="FFFFFF"/>
                </a:solidFill>
                <a:latin typeface="Trebuchet MS"/>
                <a:cs typeface="Trebuchet MS"/>
              </a:rPr>
              <a:t>The SM cannot be the final theory, because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 name="Rectangle 94"/>
          <p:cNvSpPr/>
          <p:nvPr/>
        </p:nvSpPr>
        <p:spPr>
          <a:xfrm>
            <a:off x="104774" y="1841413"/>
            <a:ext cx="8886826" cy="4787987"/>
          </a:xfrm>
          <a:prstGeom prst="rect">
            <a:avLst/>
          </a:prstGeom>
          <a:solidFill>
            <a:srgbClr val="FFFFFF"/>
          </a:solidFill>
          <a:ln w="12700" cap="flat" cmpd="sng" algn="ctr">
            <a:solidFill>
              <a:srgbClr val="A6A6A6"/>
            </a:solidFill>
            <a:prstDash val="solid"/>
            <a:round/>
            <a:headEnd type="none" w="med" len="med"/>
            <a:tailEnd type="none" w="med" len="med"/>
          </a:ln>
          <a:effectLst>
            <a:outerShdw blurRad="228600" dist="38100" dir="2700000">
              <a:srgbClr val="000000">
                <a:alpha val="49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pSp>
        <p:nvGrpSpPr>
          <p:cNvPr id="2" name="Group 59"/>
          <p:cNvGrpSpPr/>
          <p:nvPr/>
        </p:nvGrpSpPr>
        <p:grpSpPr>
          <a:xfrm>
            <a:off x="2444392" y="2533066"/>
            <a:ext cx="6422851" cy="1048334"/>
            <a:chOff x="2444392" y="2685466"/>
            <a:chExt cx="6422851" cy="1048334"/>
          </a:xfrm>
        </p:grpSpPr>
        <p:sp>
          <p:nvSpPr>
            <p:cNvPr id="47" name="Rounded Rectangle 46"/>
            <p:cNvSpPr/>
            <p:nvPr/>
          </p:nvSpPr>
          <p:spPr>
            <a:xfrm>
              <a:off x="6365731" y="2685466"/>
              <a:ext cx="2438399" cy="1048334"/>
            </a:xfrm>
            <a:prstGeom prst="roundRect">
              <a:avLst/>
            </a:prstGeom>
            <a:solidFill>
              <a:srgbClr val="FFFAA1"/>
            </a:solidFill>
            <a:ln w="38100" cap="flat" cmpd="sng" algn="ctr">
              <a:solidFill>
                <a:srgbClr val="F4F7F5"/>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cxnSp>
          <p:nvCxnSpPr>
            <p:cNvPr id="56" name="Straight Connector 55"/>
            <p:cNvCxnSpPr/>
            <p:nvPr/>
          </p:nvCxnSpPr>
          <p:spPr>
            <a:xfrm>
              <a:off x="6040200" y="3196274"/>
              <a:ext cx="325531" cy="1588"/>
            </a:xfrm>
            <a:prstGeom prst="line">
              <a:avLst/>
            </a:prstGeom>
            <a:ln>
              <a:solidFill>
                <a:srgbClr val="FFC900"/>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59" name="Rounded Rectangle 58"/>
            <p:cNvSpPr/>
            <p:nvPr/>
          </p:nvSpPr>
          <p:spPr>
            <a:xfrm>
              <a:off x="2444392" y="2894941"/>
              <a:ext cx="3671141" cy="591903"/>
            </a:xfrm>
            <a:prstGeom prst="roundRect">
              <a:avLst/>
            </a:prstGeom>
            <a:solidFill>
              <a:srgbClr val="FFFAA1"/>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8" name="TextBox 47"/>
            <p:cNvSpPr txBox="1"/>
            <p:nvPr/>
          </p:nvSpPr>
          <p:spPr>
            <a:xfrm>
              <a:off x="6459062" y="2687359"/>
              <a:ext cx="2408181" cy="307777"/>
            </a:xfrm>
            <a:prstGeom prst="rect">
              <a:avLst/>
            </a:prstGeom>
            <a:noFill/>
          </p:spPr>
          <p:txBody>
            <a:bodyPr wrap="none" rtlCol="0">
              <a:spAutoFit/>
            </a:bodyPr>
            <a:lstStyle/>
            <a:p>
              <a:r>
                <a:rPr lang="en-GB" sz="1400" b="1" dirty="0" smtClean="0">
                  <a:solidFill>
                    <a:schemeClr val="tx1">
                      <a:lumMod val="85000"/>
                      <a:lumOff val="15000"/>
                    </a:schemeClr>
                  </a:solidFill>
                  <a:latin typeface="Trebuchet MS"/>
                  <a:cs typeface="Trebuchet MS"/>
                </a:rPr>
                <a:t>Is this the right potential?</a:t>
              </a:r>
            </a:p>
          </p:txBody>
        </p:sp>
        <p:sp>
          <p:nvSpPr>
            <p:cNvPr id="49" name="TextBox 48"/>
            <p:cNvSpPr txBox="1"/>
            <p:nvPr/>
          </p:nvSpPr>
          <p:spPr>
            <a:xfrm>
              <a:off x="6459062" y="2969907"/>
              <a:ext cx="2362199" cy="738664"/>
            </a:xfrm>
            <a:prstGeom prst="rect">
              <a:avLst/>
            </a:prstGeom>
            <a:noFill/>
          </p:spPr>
          <p:txBody>
            <a:bodyPr wrap="square" rtlCol="0">
              <a:spAutoFit/>
            </a:bodyPr>
            <a:lstStyle/>
            <a:p>
              <a:r>
                <a:rPr lang="en-US" sz="1400" dirty="0" smtClean="0">
                  <a:solidFill>
                    <a:schemeClr val="tx1">
                      <a:lumMod val="85000"/>
                      <a:lumOff val="15000"/>
                    </a:schemeClr>
                  </a:solidFill>
                  <a:latin typeface="Trebuchet MS"/>
                  <a:cs typeface="Trebuchet MS"/>
                </a:rPr>
                <a:t>If the Higgs field fills all space-time, is it related to inflation and dark energy?</a:t>
              </a:r>
              <a:endParaRPr lang="en-GB" sz="1400" dirty="0" smtClean="0">
                <a:solidFill>
                  <a:schemeClr val="tx1">
                    <a:lumMod val="85000"/>
                    <a:lumOff val="15000"/>
                  </a:schemeClr>
                </a:solidFill>
                <a:latin typeface="Trebuchet MS"/>
                <a:cs typeface="Trebuchet MS"/>
              </a:endParaRPr>
            </a:p>
          </p:txBody>
        </p:sp>
      </p:grpSp>
      <p:sp>
        <p:nvSpPr>
          <p:cNvPr id="37" name="Down Arrow 36"/>
          <p:cNvSpPr/>
          <p:nvPr/>
        </p:nvSpPr>
        <p:spPr>
          <a:xfrm>
            <a:off x="1087293" y="4845760"/>
            <a:ext cx="893907" cy="756309"/>
          </a:xfrm>
          <a:prstGeom prst="downArrow">
            <a:avLst/>
          </a:prstGeom>
          <a:solidFill>
            <a:srgbClr val="FFB5C3">
              <a:alpha val="82000"/>
            </a:srgbClr>
          </a:solidFill>
          <a:ln>
            <a:noFill/>
          </a:ln>
          <a:effectLst>
            <a:outerShdw blurRad="50800" dist="38100" dir="270000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3" name="Group 42"/>
          <p:cNvGrpSpPr/>
          <p:nvPr/>
        </p:nvGrpSpPr>
        <p:grpSpPr>
          <a:xfrm>
            <a:off x="381000" y="2862238"/>
            <a:ext cx="3278446" cy="2166962"/>
            <a:chOff x="685801" y="3014638"/>
            <a:chExt cx="3278446" cy="2166962"/>
          </a:xfrm>
        </p:grpSpPr>
        <p:grpSp>
          <p:nvGrpSpPr>
            <p:cNvPr id="4" name="Group 26"/>
            <p:cNvGrpSpPr/>
            <p:nvPr/>
          </p:nvGrpSpPr>
          <p:grpSpPr>
            <a:xfrm>
              <a:off x="685801" y="3934433"/>
              <a:ext cx="2438399" cy="1247167"/>
              <a:chOff x="304801" y="3934433"/>
              <a:chExt cx="2438399" cy="1247167"/>
            </a:xfrm>
          </p:grpSpPr>
          <p:sp>
            <p:nvSpPr>
              <p:cNvPr id="17" name="Rounded Rectangle 16"/>
              <p:cNvSpPr/>
              <p:nvPr/>
            </p:nvSpPr>
            <p:spPr>
              <a:xfrm>
                <a:off x="304801" y="3934433"/>
                <a:ext cx="2438399" cy="1247167"/>
              </a:xfrm>
              <a:prstGeom prst="roundRect">
                <a:avLst/>
              </a:prstGeom>
              <a:solidFill>
                <a:srgbClr val="FFB5C3"/>
              </a:solidFill>
              <a:ln w="38100" cap="flat" cmpd="sng" algn="ctr">
                <a:solidFill>
                  <a:srgbClr val="F4F7F5"/>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3" name="TextBox 12"/>
              <p:cNvSpPr txBox="1"/>
              <p:nvPr/>
            </p:nvSpPr>
            <p:spPr>
              <a:xfrm>
                <a:off x="398131" y="3959423"/>
                <a:ext cx="2074531" cy="307777"/>
              </a:xfrm>
              <a:prstGeom prst="rect">
                <a:avLst/>
              </a:prstGeom>
              <a:noFill/>
            </p:spPr>
            <p:txBody>
              <a:bodyPr wrap="none" rtlCol="0">
                <a:spAutoFit/>
              </a:bodyPr>
              <a:lstStyle/>
              <a:p>
                <a:r>
                  <a:rPr lang="en-GB" sz="1400" b="1" dirty="0" smtClean="0">
                    <a:solidFill>
                      <a:schemeClr val="tx1">
                        <a:lumMod val="85000"/>
                        <a:lumOff val="15000"/>
                      </a:schemeClr>
                    </a:solidFill>
                    <a:latin typeface="Trebuchet MS"/>
                    <a:cs typeface="Trebuchet MS"/>
                  </a:rPr>
                  <a:t>Higgs boson mass term</a:t>
                </a:r>
              </a:p>
            </p:txBody>
          </p:sp>
          <p:graphicFrame>
            <p:nvGraphicFramePr>
              <p:cNvPr id="14" name="Object 24"/>
              <p:cNvGraphicFramePr>
                <a:graphicFrameLocks noChangeAspect="1"/>
              </p:cNvGraphicFramePr>
              <p:nvPr/>
            </p:nvGraphicFramePr>
            <p:xfrm>
              <a:off x="644526" y="4252913"/>
              <a:ext cx="1766888" cy="398462"/>
            </p:xfrm>
            <a:graphic>
              <a:graphicData uri="http://schemas.openxmlformats.org/presentationml/2006/ole">
                <p:oleObj spid="_x0000_s5158915" name="Equation" r:id="rId3" imgW="1358900" imgH="304800" progId="Equation.DSMT4">
                  <p:embed/>
                </p:oleObj>
              </a:graphicData>
            </a:graphic>
          </p:graphicFrame>
          <p:sp>
            <p:nvSpPr>
              <p:cNvPr id="15" name="TextBox 14"/>
              <p:cNvSpPr txBox="1"/>
              <p:nvPr/>
            </p:nvSpPr>
            <p:spPr>
              <a:xfrm>
                <a:off x="381000" y="4582180"/>
                <a:ext cx="2031325" cy="523220"/>
              </a:xfrm>
              <a:prstGeom prst="rect">
                <a:avLst/>
              </a:prstGeom>
              <a:noFill/>
            </p:spPr>
            <p:txBody>
              <a:bodyPr wrap="none" rtlCol="0">
                <a:spAutoFit/>
              </a:bodyPr>
              <a:lstStyle/>
              <a:p>
                <a:r>
                  <a:rPr lang="en-GB" sz="1400" dirty="0" smtClean="0">
                    <a:solidFill>
                      <a:schemeClr val="tx1">
                        <a:lumMod val="85000"/>
                        <a:lumOff val="15000"/>
                      </a:schemeClr>
                    </a:solidFill>
                    <a:latin typeface="Trebuchet MS"/>
                    <a:cs typeface="Trebuchet MS"/>
                  </a:rPr>
                  <a:t>“</a:t>
                </a:r>
                <a:r>
                  <a:rPr lang="en-GB" sz="1400" b="1" dirty="0" smtClean="0">
                    <a:solidFill>
                      <a:schemeClr val="tx1">
                        <a:lumMod val="85000"/>
                        <a:lumOff val="15000"/>
                      </a:schemeClr>
                    </a:solidFill>
                    <a:latin typeface="Trebuchet MS"/>
                    <a:cs typeface="Trebuchet MS"/>
                  </a:rPr>
                  <a:t>Hierarchy problem</a:t>
                </a:r>
                <a:r>
                  <a:rPr lang="en-GB" sz="1400" dirty="0" smtClean="0">
                    <a:solidFill>
                      <a:schemeClr val="tx1">
                        <a:lumMod val="85000"/>
                        <a:lumOff val="15000"/>
                      </a:schemeClr>
                    </a:solidFill>
                    <a:latin typeface="Trebuchet MS"/>
                    <a:cs typeface="Trebuchet MS"/>
                  </a:rPr>
                  <a:t>” </a:t>
                </a:r>
              </a:p>
              <a:p>
                <a:r>
                  <a:rPr lang="en-US" sz="1400" dirty="0" err="1" smtClean="0">
                    <a:solidFill>
                      <a:schemeClr val="tx1">
                        <a:lumMod val="85000"/>
                        <a:lumOff val="15000"/>
                      </a:schemeClr>
                    </a:solidFill>
                    <a:latin typeface="Trebuchet MS"/>
                    <a:cs typeface="Trebuchet MS"/>
                    <a:sym typeface="Wingdings"/>
                  </a:rPr>
                  <a:t></a:t>
                </a:r>
                <a:r>
                  <a:rPr lang="en-US" sz="1400" dirty="0" smtClean="0">
                    <a:solidFill>
                      <a:schemeClr val="tx1">
                        <a:lumMod val="85000"/>
                        <a:lumOff val="15000"/>
                      </a:schemeClr>
                    </a:solidFill>
                    <a:latin typeface="Trebuchet MS"/>
                    <a:cs typeface="Trebuchet MS"/>
                    <a:sym typeface="Wingdings"/>
                  </a:rPr>
                  <a:t> new physics at ~</a:t>
                </a:r>
                <a:r>
                  <a:rPr lang="en-US" sz="1400" dirty="0" err="1" smtClean="0">
                    <a:solidFill>
                      <a:schemeClr val="tx1">
                        <a:lumMod val="85000"/>
                        <a:lumOff val="15000"/>
                      </a:schemeClr>
                    </a:solidFill>
                    <a:latin typeface="Trebuchet MS"/>
                    <a:cs typeface="Trebuchet MS"/>
                    <a:sym typeface="Wingdings"/>
                  </a:rPr>
                  <a:t>TeV</a:t>
                </a:r>
                <a:r>
                  <a:rPr lang="en-US" sz="1400" dirty="0" smtClean="0">
                    <a:solidFill>
                      <a:schemeClr val="tx1">
                        <a:lumMod val="85000"/>
                        <a:lumOff val="15000"/>
                      </a:schemeClr>
                    </a:solidFill>
                    <a:latin typeface="Trebuchet MS"/>
                    <a:cs typeface="Trebuchet MS"/>
                    <a:sym typeface="Wingdings"/>
                  </a:rPr>
                  <a:t> </a:t>
                </a:r>
                <a:endParaRPr lang="en-GB" sz="1400" dirty="0" smtClean="0">
                  <a:solidFill>
                    <a:schemeClr val="tx1">
                      <a:lumMod val="85000"/>
                      <a:lumOff val="15000"/>
                    </a:schemeClr>
                  </a:solidFill>
                  <a:latin typeface="Trebuchet MS"/>
                  <a:cs typeface="Trebuchet MS"/>
                </a:endParaRPr>
              </a:p>
            </p:txBody>
          </p:sp>
        </p:grpSp>
        <p:cxnSp>
          <p:nvCxnSpPr>
            <p:cNvPr id="29" name="Straight Connector 28"/>
            <p:cNvCxnSpPr/>
            <p:nvPr/>
          </p:nvCxnSpPr>
          <p:spPr>
            <a:xfrm rot="10800000" flipV="1">
              <a:off x="3037372" y="3228563"/>
              <a:ext cx="840545" cy="730862"/>
            </a:xfrm>
            <a:prstGeom prst="line">
              <a:avLst/>
            </a:prstGeom>
            <a:ln>
              <a:solidFill>
                <a:srgbClr val="D00209"/>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3679991" y="3014638"/>
              <a:ext cx="284256" cy="360734"/>
            </a:xfrm>
            <a:prstGeom prst="roundRect">
              <a:avLst/>
            </a:prstGeom>
            <a:solidFill>
              <a:srgbClr val="FFB5C3"/>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6" name="Group 43"/>
          <p:cNvGrpSpPr/>
          <p:nvPr/>
        </p:nvGrpSpPr>
        <p:grpSpPr>
          <a:xfrm>
            <a:off x="3352801" y="2862238"/>
            <a:ext cx="2489199" cy="2166962"/>
            <a:chOff x="3352801" y="3014638"/>
            <a:chExt cx="2489199" cy="2166962"/>
          </a:xfrm>
        </p:grpSpPr>
        <p:grpSp>
          <p:nvGrpSpPr>
            <p:cNvPr id="8" name="Group 25"/>
            <p:cNvGrpSpPr/>
            <p:nvPr/>
          </p:nvGrpSpPr>
          <p:grpSpPr>
            <a:xfrm>
              <a:off x="3352801" y="3934433"/>
              <a:ext cx="2489199" cy="1247167"/>
              <a:chOff x="3352801" y="3934433"/>
              <a:chExt cx="2489199" cy="1247167"/>
            </a:xfrm>
          </p:grpSpPr>
          <p:sp>
            <p:nvSpPr>
              <p:cNvPr id="18" name="Rounded Rectangle 17"/>
              <p:cNvSpPr/>
              <p:nvPr/>
            </p:nvSpPr>
            <p:spPr>
              <a:xfrm>
                <a:off x="3352801" y="3934433"/>
                <a:ext cx="2438399" cy="1247167"/>
              </a:xfrm>
              <a:prstGeom prst="roundRect">
                <a:avLst/>
              </a:prstGeom>
              <a:solidFill>
                <a:schemeClr val="tx2">
                  <a:lumMod val="20000"/>
                  <a:lumOff val="80000"/>
                </a:schemeClr>
              </a:solidFill>
              <a:ln w="38100" cap="flat" cmpd="sng" algn="ctr">
                <a:solidFill>
                  <a:srgbClr val="F4F7F5"/>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9" name="TextBox 18"/>
              <p:cNvSpPr txBox="1"/>
              <p:nvPr/>
            </p:nvSpPr>
            <p:spPr>
              <a:xfrm>
                <a:off x="3446131" y="3959423"/>
                <a:ext cx="1733254" cy="307777"/>
              </a:xfrm>
              <a:prstGeom prst="rect">
                <a:avLst/>
              </a:prstGeom>
              <a:noFill/>
            </p:spPr>
            <p:txBody>
              <a:bodyPr wrap="none" rtlCol="0">
                <a:spAutoFit/>
              </a:bodyPr>
              <a:lstStyle/>
              <a:p>
                <a:r>
                  <a:rPr lang="en-GB" sz="1400" b="1" dirty="0" smtClean="0">
                    <a:solidFill>
                      <a:schemeClr val="tx1">
                        <a:lumMod val="85000"/>
                        <a:lumOff val="15000"/>
                      </a:schemeClr>
                    </a:solidFill>
                    <a:latin typeface="Trebuchet MS"/>
                    <a:cs typeface="Trebuchet MS"/>
                  </a:rPr>
                  <a:t>Higgs self coupling</a:t>
                </a:r>
              </a:p>
            </p:txBody>
          </p:sp>
          <p:sp>
            <p:nvSpPr>
              <p:cNvPr id="21" name="TextBox 20"/>
              <p:cNvSpPr txBox="1"/>
              <p:nvPr/>
            </p:nvSpPr>
            <p:spPr>
              <a:xfrm>
                <a:off x="3429000" y="4267200"/>
                <a:ext cx="2413000" cy="815608"/>
              </a:xfrm>
              <a:prstGeom prst="rect">
                <a:avLst/>
              </a:prstGeom>
              <a:noFill/>
            </p:spPr>
            <p:txBody>
              <a:bodyPr wrap="square" rtlCol="0">
                <a:spAutoFit/>
              </a:bodyPr>
              <a:lstStyle/>
              <a:p>
                <a:r>
                  <a:rPr lang="en-US" sz="1400" dirty="0" smtClean="0">
                    <a:solidFill>
                      <a:schemeClr val="tx1">
                        <a:lumMod val="85000"/>
                        <a:lumOff val="15000"/>
                      </a:schemeClr>
                    </a:solidFill>
                    <a:latin typeface="Symbol" charset="2"/>
                    <a:cs typeface="Symbol" charset="2"/>
                  </a:rPr>
                  <a:t>   </a:t>
                </a:r>
                <a:r>
                  <a:rPr lang="en-US" sz="1400" dirty="0" err="1" smtClean="0">
                    <a:solidFill>
                      <a:schemeClr val="tx1">
                        <a:lumMod val="85000"/>
                        <a:lumOff val="15000"/>
                      </a:schemeClr>
                    </a:solidFill>
                    <a:latin typeface="Symbol" charset="2"/>
                    <a:cs typeface="Symbol" charset="2"/>
                  </a:rPr>
                  <a:t>l</a:t>
                </a:r>
                <a:r>
                  <a:rPr lang="en-US" sz="1400" baseline="-25000" dirty="0" err="1" smtClean="0">
                    <a:solidFill>
                      <a:schemeClr val="tx1">
                        <a:lumMod val="85000"/>
                        <a:lumOff val="15000"/>
                      </a:schemeClr>
                    </a:solidFill>
                    <a:latin typeface="Trebuchet MS"/>
                    <a:cs typeface="Trebuchet MS"/>
                  </a:rPr>
                  <a:t>SM</a:t>
                </a:r>
                <a:r>
                  <a:rPr lang="en-US" sz="1400" dirty="0" smtClean="0">
                    <a:solidFill>
                      <a:schemeClr val="tx1">
                        <a:lumMod val="85000"/>
                        <a:lumOff val="15000"/>
                      </a:schemeClr>
                    </a:solidFill>
                    <a:latin typeface="Trebuchet MS"/>
                    <a:cs typeface="Trebuchet MS"/>
                  </a:rPr>
                  <a:t> = </a:t>
                </a:r>
                <a:r>
                  <a:rPr lang="en-US" sz="1400" i="1" dirty="0" smtClean="0">
                    <a:solidFill>
                      <a:schemeClr val="tx1">
                        <a:lumMod val="85000"/>
                        <a:lumOff val="15000"/>
                      </a:schemeClr>
                    </a:solidFill>
                    <a:latin typeface="Trebuchet MS"/>
                    <a:cs typeface="Trebuchet MS"/>
                  </a:rPr>
                  <a:t>G</a:t>
                </a:r>
                <a:r>
                  <a:rPr lang="en-US" sz="1400" i="1" baseline="-25000" dirty="0" smtClean="0">
                    <a:solidFill>
                      <a:schemeClr val="tx1">
                        <a:lumMod val="85000"/>
                        <a:lumOff val="15000"/>
                      </a:schemeClr>
                    </a:solidFill>
                    <a:latin typeface="Trebuchet MS"/>
                    <a:cs typeface="Trebuchet MS"/>
                  </a:rPr>
                  <a:t>F</a:t>
                </a:r>
                <a:r>
                  <a:rPr lang="en-US" sz="1400" dirty="0" smtClean="0">
                    <a:solidFill>
                      <a:schemeClr val="tx1">
                        <a:lumMod val="85000"/>
                        <a:lumOff val="15000"/>
                      </a:schemeClr>
                    </a:solidFill>
                    <a:latin typeface="Trebuchet MS"/>
                    <a:cs typeface="Trebuchet MS"/>
                  </a:rPr>
                  <a:t> </a:t>
                </a:r>
                <a:r>
                  <a:rPr lang="en-US" sz="1400" i="1" dirty="0" smtClean="0">
                    <a:solidFill>
                      <a:schemeClr val="tx1">
                        <a:lumMod val="85000"/>
                        <a:lumOff val="15000"/>
                      </a:schemeClr>
                    </a:solidFill>
                    <a:latin typeface="Trebuchet MS"/>
                    <a:cs typeface="Trebuchet MS"/>
                  </a:rPr>
                  <a:t>m</a:t>
                </a:r>
                <a:r>
                  <a:rPr lang="en-US" sz="1400" i="1" baseline="-25000" dirty="0" smtClean="0">
                    <a:solidFill>
                      <a:schemeClr val="tx1">
                        <a:lumMod val="85000"/>
                        <a:lumOff val="15000"/>
                      </a:schemeClr>
                    </a:solidFill>
                    <a:latin typeface="Trebuchet MS"/>
                    <a:cs typeface="Trebuchet MS"/>
                  </a:rPr>
                  <a:t>H</a:t>
                </a:r>
                <a:r>
                  <a:rPr lang="en-US" sz="1400" baseline="30000" dirty="0" smtClean="0">
                    <a:solidFill>
                      <a:schemeClr val="tx1">
                        <a:lumMod val="85000"/>
                        <a:lumOff val="15000"/>
                      </a:schemeClr>
                    </a:solidFill>
                    <a:latin typeface="Trebuchet MS"/>
                    <a:cs typeface="Trebuchet MS"/>
                  </a:rPr>
                  <a:t>2</a:t>
                </a:r>
                <a:r>
                  <a:rPr lang="en-US" sz="1400" dirty="0" smtClean="0">
                    <a:solidFill>
                      <a:schemeClr val="tx1">
                        <a:lumMod val="85000"/>
                        <a:lumOff val="15000"/>
                      </a:schemeClr>
                    </a:solidFill>
                    <a:latin typeface="Trebuchet MS"/>
                    <a:cs typeface="Trebuchet MS"/>
                  </a:rPr>
                  <a:t>/√2 </a:t>
                </a:r>
                <a:r>
                  <a:rPr lang="en-US" sz="1400" dirty="0" smtClean="0">
                    <a:solidFill>
                      <a:schemeClr val="tx1">
                        <a:lumMod val="85000"/>
                        <a:lumOff val="15000"/>
                      </a:schemeClr>
                    </a:solidFill>
                    <a:latin typeface="Symbol" charset="2"/>
                    <a:cs typeface="Symbol" charset="2"/>
                  </a:rPr>
                  <a:t>~</a:t>
                </a:r>
                <a:r>
                  <a:rPr lang="en-US" sz="1400" dirty="0" smtClean="0">
                    <a:solidFill>
                      <a:schemeClr val="tx1">
                        <a:lumMod val="85000"/>
                        <a:lumOff val="15000"/>
                      </a:schemeClr>
                    </a:solidFill>
                    <a:latin typeface="Trebuchet MS"/>
                    <a:cs typeface="Trebuchet MS"/>
                  </a:rPr>
                  <a:t> 0.13 </a:t>
                </a:r>
              </a:p>
              <a:p>
                <a:pPr>
                  <a:spcBef>
                    <a:spcPts val="600"/>
                  </a:spcBef>
                </a:pPr>
                <a:r>
                  <a:rPr lang="en-US" sz="1400" dirty="0" smtClean="0">
                    <a:solidFill>
                      <a:schemeClr val="tx1">
                        <a:lumMod val="85000"/>
                        <a:lumOff val="15000"/>
                      </a:schemeClr>
                    </a:solidFill>
                    <a:latin typeface="Trebuchet MS"/>
                    <a:cs typeface="Trebuchet MS"/>
                  </a:rPr>
                  <a:t>EW vacuum may be meta-instable</a:t>
                </a:r>
                <a:endParaRPr lang="en-GB" sz="1400" dirty="0" smtClean="0">
                  <a:solidFill>
                    <a:schemeClr val="tx1">
                      <a:lumMod val="85000"/>
                      <a:lumOff val="15000"/>
                    </a:schemeClr>
                  </a:solidFill>
                  <a:latin typeface="Trebuchet MS"/>
                  <a:cs typeface="Trebuchet MS"/>
                </a:endParaRPr>
              </a:p>
            </p:txBody>
          </p:sp>
        </p:grpSp>
        <p:cxnSp>
          <p:nvCxnSpPr>
            <p:cNvPr id="35" name="Straight Connector 34"/>
            <p:cNvCxnSpPr/>
            <p:nvPr/>
          </p:nvCxnSpPr>
          <p:spPr>
            <a:xfrm rot="5400000">
              <a:off x="3992608" y="3583641"/>
              <a:ext cx="701584" cy="1588"/>
            </a:xfrm>
            <a:prstGeom prst="line">
              <a:avLst/>
            </a:prstGeom>
            <a:ln>
              <a:solidFill>
                <a:schemeClr val="tx2">
                  <a:lumMod val="75000"/>
                </a:schemeClr>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1" name="Rounded Rectangle 30"/>
            <p:cNvSpPr/>
            <p:nvPr/>
          </p:nvSpPr>
          <p:spPr>
            <a:xfrm>
              <a:off x="4211544" y="3014638"/>
              <a:ext cx="284256" cy="360734"/>
            </a:xfrm>
            <a:prstGeom prst="roundRect">
              <a:avLst/>
            </a:prstGeom>
            <a:solidFill>
              <a:schemeClr val="tx2">
                <a:lumMod val="20000"/>
                <a:lumOff val="80000"/>
              </a:schemeClr>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9" name="Group 44"/>
          <p:cNvGrpSpPr/>
          <p:nvPr/>
        </p:nvGrpSpPr>
        <p:grpSpPr>
          <a:xfrm>
            <a:off x="5029200" y="2854534"/>
            <a:ext cx="3898879" cy="2470070"/>
            <a:chOff x="4683269" y="3014638"/>
            <a:chExt cx="3898879" cy="2470070"/>
          </a:xfrm>
        </p:grpSpPr>
        <p:sp>
          <p:nvSpPr>
            <p:cNvPr id="12" name="TextBox 11"/>
            <p:cNvSpPr txBox="1"/>
            <p:nvPr/>
          </p:nvSpPr>
          <p:spPr>
            <a:xfrm>
              <a:off x="6794479" y="5253876"/>
              <a:ext cx="1787669" cy="230832"/>
            </a:xfrm>
            <a:prstGeom prst="rect">
              <a:avLst/>
            </a:prstGeom>
            <a:noFill/>
          </p:spPr>
          <p:txBody>
            <a:bodyPr wrap="none" rtlCol="0">
              <a:spAutoFit/>
            </a:bodyPr>
            <a:lstStyle/>
            <a:p>
              <a:r>
                <a:rPr lang="en-GB" sz="900" dirty="0" smtClean="0">
                  <a:solidFill>
                    <a:prstClr val="black">
                      <a:lumMod val="50000"/>
                      <a:lumOff val="50000"/>
                    </a:prstClr>
                  </a:solidFill>
                  <a:latin typeface="Trebuchet MS"/>
                  <a:cs typeface="Trebuchet MS"/>
                </a:rPr>
                <a:t>G. </a:t>
              </a:r>
              <a:r>
                <a:rPr lang="en-GB" sz="900" dirty="0" err="1" smtClean="0">
                  <a:solidFill>
                    <a:prstClr val="black">
                      <a:lumMod val="50000"/>
                      <a:lumOff val="50000"/>
                    </a:prstClr>
                  </a:solidFill>
                  <a:latin typeface="Trebuchet MS"/>
                  <a:cs typeface="Trebuchet MS"/>
                </a:rPr>
                <a:t>Isidori</a:t>
              </a:r>
              <a:r>
                <a:rPr lang="en-GB" sz="900" dirty="0" smtClean="0">
                  <a:solidFill>
                    <a:prstClr val="black">
                      <a:lumMod val="50000"/>
                      <a:lumOff val="50000"/>
                    </a:prstClr>
                  </a:solidFill>
                  <a:latin typeface="Trebuchet MS"/>
                  <a:cs typeface="Trebuchet MS"/>
                </a:rPr>
                <a:t> at </a:t>
              </a:r>
              <a:r>
                <a:rPr lang="en-GB" sz="900" dirty="0" err="1" smtClean="0">
                  <a:solidFill>
                    <a:prstClr val="black">
                      <a:lumMod val="50000"/>
                      <a:lumOff val="50000"/>
                    </a:prstClr>
                  </a:solidFill>
                  <a:latin typeface="Trebuchet MS"/>
                  <a:cs typeface="Trebuchet MS"/>
                </a:rPr>
                <a:t>HiggsHunting</a:t>
              </a:r>
              <a:r>
                <a:rPr lang="en-GB" sz="900" dirty="0" smtClean="0">
                  <a:solidFill>
                    <a:prstClr val="black">
                      <a:lumMod val="50000"/>
                      <a:lumOff val="50000"/>
                    </a:prstClr>
                  </a:solidFill>
                  <a:latin typeface="Trebuchet MS"/>
                  <a:cs typeface="Trebuchet MS"/>
                </a:rPr>
                <a:t> 2012</a:t>
              </a:r>
              <a:endParaRPr lang="en-GB" sz="900" dirty="0">
                <a:solidFill>
                  <a:prstClr val="black">
                    <a:lumMod val="50000"/>
                    <a:lumOff val="50000"/>
                  </a:prstClr>
                </a:solidFill>
                <a:latin typeface="Trebuchet MS"/>
                <a:cs typeface="Trebuchet MS"/>
              </a:endParaRPr>
            </a:p>
          </p:txBody>
        </p:sp>
        <p:grpSp>
          <p:nvGrpSpPr>
            <p:cNvPr id="16" name="Group 24"/>
            <p:cNvGrpSpPr/>
            <p:nvPr/>
          </p:nvGrpSpPr>
          <p:grpSpPr>
            <a:xfrm>
              <a:off x="6019800" y="3934433"/>
              <a:ext cx="2438399" cy="1247167"/>
              <a:chOff x="6019800" y="3934433"/>
              <a:chExt cx="2438399" cy="1247167"/>
            </a:xfrm>
          </p:grpSpPr>
          <p:sp>
            <p:nvSpPr>
              <p:cNvPr id="22" name="Rounded Rectangle 21"/>
              <p:cNvSpPr/>
              <p:nvPr/>
            </p:nvSpPr>
            <p:spPr>
              <a:xfrm>
                <a:off x="6019800" y="3934433"/>
                <a:ext cx="2438399" cy="1247167"/>
              </a:xfrm>
              <a:prstGeom prst="roundRect">
                <a:avLst/>
              </a:prstGeom>
              <a:solidFill>
                <a:schemeClr val="accent5">
                  <a:lumMod val="40000"/>
                  <a:lumOff val="60000"/>
                </a:schemeClr>
              </a:solidFill>
              <a:ln w="38100" cap="flat" cmpd="sng" algn="ctr">
                <a:solidFill>
                  <a:srgbClr val="F4F7F5"/>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TextBox 22"/>
              <p:cNvSpPr txBox="1"/>
              <p:nvPr/>
            </p:nvSpPr>
            <p:spPr>
              <a:xfrm>
                <a:off x="6113131" y="3959423"/>
                <a:ext cx="2304299" cy="307777"/>
              </a:xfrm>
              <a:prstGeom prst="rect">
                <a:avLst/>
              </a:prstGeom>
              <a:noFill/>
            </p:spPr>
            <p:txBody>
              <a:bodyPr wrap="none" rtlCol="0">
                <a:spAutoFit/>
              </a:bodyPr>
              <a:lstStyle/>
              <a:p>
                <a:r>
                  <a:rPr lang="en-GB" sz="1400" b="1" dirty="0" smtClean="0">
                    <a:solidFill>
                      <a:schemeClr val="tx1">
                        <a:lumMod val="85000"/>
                        <a:lumOff val="15000"/>
                      </a:schemeClr>
                    </a:solidFill>
                    <a:latin typeface="Trebuchet MS"/>
                    <a:cs typeface="Trebuchet MS"/>
                  </a:rPr>
                  <a:t>Higgs—fermion couplings</a:t>
                </a:r>
              </a:p>
            </p:txBody>
          </p:sp>
          <p:sp>
            <p:nvSpPr>
              <p:cNvPr id="24" name="TextBox 23"/>
              <p:cNvSpPr txBox="1"/>
              <p:nvPr/>
            </p:nvSpPr>
            <p:spPr>
              <a:xfrm>
                <a:off x="6096000" y="4267200"/>
                <a:ext cx="2362199" cy="738664"/>
              </a:xfrm>
              <a:prstGeom prst="rect">
                <a:avLst/>
              </a:prstGeom>
              <a:noFill/>
            </p:spPr>
            <p:txBody>
              <a:bodyPr wrap="square" rtlCol="0">
                <a:spAutoFit/>
              </a:bodyPr>
              <a:lstStyle/>
              <a:p>
                <a:r>
                  <a:rPr lang="en-US" sz="1400" dirty="0" smtClean="0">
                    <a:solidFill>
                      <a:schemeClr val="tx1">
                        <a:lumMod val="85000"/>
                        <a:lumOff val="15000"/>
                      </a:schemeClr>
                    </a:solidFill>
                    <a:latin typeface="Trebuchet MS"/>
                    <a:cs typeface="Trebuchet MS"/>
                  </a:rPr>
                  <a:t>“SM </a:t>
                </a:r>
                <a:r>
                  <a:rPr lang="en-US" sz="1400" dirty="0" err="1" smtClean="0">
                    <a:solidFill>
                      <a:schemeClr val="tx1">
                        <a:lumMod val="85000"/>
                        <a:lumOff val="15000"/>
                      </a:schemeClr>
                    </a:solidFill>
                    <a:latin typeface="Trebuchet MS"/>
                    <a:cs typeface="Trebuchet MS"/>
                  </a:rPr>
                  <a:t>flavour</a:t>
                </a:r>
                <a:r>
                  <a:rPr lang="en-US" sz="1400" dirty="0" smtClean="0">
                    <a:solidFill>
                      <a:schemeClr val="tx1">
                        <a:lumMod val="85000"/>
                        <a:lumOff val="15000"/>
                      </a:schemeClr>
                    </a:solidFill>
                    <a:latin typeface="Trebuchet MS"/>
                    <a:cs typeface="Trebuchet MS"/>
                  </a:rPr>
                  <a:t> problem”: large mass hierarchy between </a:t>
                </a:r>
                <a:r>
                  <a:rPr lang="en-US" sz="1400" dirty="0" err="1" smtClean="0">
                    <a:solidFill>
                      <a:schemeClr val="tx1">
                        <a:lumMod val="85000"/>
                        <a:lumOff val="15000"/>
                      </a:schemeClr>
                    </a:solidFill>
                    <a:latin typeface="Trebuchet MS"/>
                    <a:cs typeface="Trebuchet MS"/>
                  </a:rPr>
                  <a:t>fermion</a:t>
                </a:r>
                <a:r>
                  <a:rPr lang="en-US" sz="1400" dirty="0" smtClean="0">
                    <a:solidFill>
                      <a:schemeClr val="tx1">
                        <a:lumMod val="85000"/>
                        <a:lumOff val="15000"/>
                      </a:schemeClr>
                    </a:solidFill>
                    <a:latin typeface="Trebuchet MS"/>
                    <a:cs typeface="Trebuchet MS"/>
                  </a:rPr>
                  <a:t> families</a:t>
                </a:r>
                <a:endParaRPr lang="en-GB" sz="1400" dirty="0" smtClean="0">
                  <a:solidFill>
                    <a:schemeClr val="tx1">
                      <a:lumMod val="85000"/>
                      <a:lumOff val="15000"/>
                    </a:schemeClr>
                  </a:solidFill>
                  <a:latin typeface="Trebuchet MS"/>
                  <a:cs typeface="Trebuchet MS"/>
                </a:endParaRPr>
              </a:p>
            </p:txBody>
          </p:sp>
        </p:grpSp>
        <p:cxnSp>
          <p:nvCxnSpPr>
            <p:cNvPr id="38" name="Straight Connector 37"/>
            <p:cNvCxnSpPr/>
            <p:nvPr/>
          </p:nvCxnSpPr>
          <p:spPr>
            <a:xfrm>
              <a:off x="4830781" y="3250084"/>
              <a:ext cx="1282350" cy="709340"/>
            </a:xfrm>
            <a:prstGeom prst="line">
              <a:avLst/>
            </a:prstGeom>
            <a:ln>
              <a:solidFill>
                <a:srgbClr val="04893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32" name="Rounded Rectangle 31"/>
            <p:cNvSpPr/>
            <p:nvPr/>
          </p:nvSpPr>
          <p:spPr>
            <a:xfrm>
              <a:off x="4683269" y="3014638"/>
              <a:ext cx="284256" cy="360734"/>
            </a:xfrm>
            <a:prstGeom prst="roundRect">
              <a:avLst/>
            </a:prstGeom>
            <a:solidFill>
              <a:srgbClr val="D5FB82"/>
            </a:solidFill>
            <a:ln w="38100" cap="flat" cmpd="sng" algn="ctr">
              <a:no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46" name="TextBox 45"/>
          <p:cNvSpPr txBox="1"/>
          <p:nvPr/>
        </p:nvSpPr>
        <p:spPr>
          <a:xfrm>
            <a:off x="304800" y="5602069"/>
            <a:ext cx="8686800" cy="646331"/>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Through the missing protection of the scalar potential to high-scale physics (no symmetry for </a:t>
            </a:r>
            <a:r>
              <a:rPr lang="en-US" sz="1800" i="1" dirty="0" err="1" smtClean="0">
                <a:solidFill>
                  <a:prstClr val="black">
                    <a:lumMod val="85000"/>
                    <a:lumOff val="15000"/>
                  </a:prstClr>
                </a:solidFill>
                <a:latin typeface="Trebuchet MS"/>
                <a:cs typeface="Trebuchet MS"/>
              </a:rPr>
              <a:t>m</a:t>
            </a:r>
            <a:r>
              <a:rPr lang="en-US" sz="1800" i="1" baseline="-25000" dirty="0" err="1" smtClean="0">
                <a:solidFill>
                  <a:prstClr val="black">
                    <a:lumMod val="85000"/>
                    <a:lumOff val="15000"/>
                  </a:prstClr>
                </a:solidFill>
                <a:latin typeface="Trebuchet MS"/>
                <a:cs typeface="Trebuchet MS"/>
              </a:rPr>
              <a:t>H</a:t>
            </a:r>
            <a:r>
              <a:rPr lang="en-US" sz="1800" dirty="0" smtClean="0">
                <a:solidFill>
                  <a:prstClr val="black">
                    <a:lumMod val="85000"/>
                    <a:lumOff val="15000"/>
                  </a:prstClr>
                </a:solidFill>
                <a:latin typeface="Trebuchet MS"/>
                <a:cs typeface="Trebuchet MS"/>
              </a:rPr>
              <a:t> = 0 !), the Higgs boson is considered a </a:t>
            </a:r>
            <a:r>
              <a:rPr lang="en-US" sz="1800" b="1" i="1" dirty="0" smtClean="0">
                <a:solidFill>
                  <a:prstClr val="black">
                    <a:lumMod val="85000"/>
                    <a:lumOff val="15000"/>
                  </a:prstClr>
                </a:solidFill>
                <a:latin typeface="Trebuchet MS"/>
                <a:cs typeface="Trebuchet MS"/>
              </a:rPr>
              <a:t>“portal to new physics”</a:t>
            </a:r>
            <a:endParaRPr lang="en-US" sz="1800" b="1" i="1" dirty="0" smtClean="0">
              <a:solidFill>
                <a:srgbClr val="595959"/>
              </a:solidFill>
              <a:latin typeface="Trebuchet MS"/>
              <a:cs typeface="Trebuchet MS"/>
            </a:endParaRPr>
          </a:p>
        </p:txBody>
      </p:sp>
      <p:graphicFrame>
        <p:nvGraphicFramePr>
          <p:cNvPr id="5158924" name="Object 12"/>
          <p:cNvGraphicFramePr>
            <a:graphicFrameLocks noChangeAspect="1"/>
          </p:cNvGraphicFramePr>
          <p:nvPr/>
        </p:nvGraphicFramePr>
        <p:xfrm>
          <a:off x="2658362" y="2743200"/>
          <a:ext cx="3384550" cy="544513"/>
        </p:xfrm>
        <a:graphic>
          <a:graphicData uri="http://schemas.openxmlformats.org/presentationml/2006/ole">
            <p:oleObj spid="_x0000_s5158924" name="Equation" r:id="rId4" imgW="2082800" imgH="330200" progId="Equation.DSMT4">
              <p:embed/>
            </p:oleObj>
          </a:graphicData>
        </a:graphic>
      </p:graphicFrame>
      <p:sp>
        <p:nvSpPr>
          <p:cNvPr id="96" name="TextBox 95"/>
          <p:cNvSpPr txBox="1"/>
          <p:nvPr/>
        </p:nvSpPr>
        <p:spPr>
          <a:xfrm>
            <a:off x="304800" y="2000185"/>
            <a:ext cx="8686800" cy="646331"/>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The Higgs potential (</a:t>
            </a:r>
            <a:r>
              <a:rPr lang="en-US" sz="1800" i="1" dirty="0" err="1" smtClean="0">
                <a:solidFill>
                  <a:prstClr val="black">
                    <a:lumMod val="85000"/>
                    <a:lumOff val="15000"/>
                  </a:prstClr>
                </a:solidFill>
                <a:latin typeface="Symbol" charset="2"/>
                <a:cs typeface="Symbol" charset="2"/>
              </a:rPr>
              <a:t>m</a:t>
            </a:r>
            <a:r>
              <a:rPr lang="en-US" sz="1800" dirty="0" smtClean="0">
                <a:solidFill>
                  <a:prstClr val="black">
                    <a:lumMod val="85000"/>
                    <a:lumOff val="15000"/>
                  </a:prstClr>
                </a:solidFill>
                <a:latin typeface="Trebuchet MS"/>
                <a:cs typeface="Trebuchet MS"/>
              </a:rPr>
              <a:t> &lt; 0, </a:t>
            </a:r>
            <a:r>
              <a:rPr lang="en-US" sz="1800" i="1" dirty="0" err="1" smtClean="0">
                <a:solidFill>
                  <a:prstClr val="black">
                    <a:lumMod val="85000"/>
                    <a:lumOff val="15000"/>
                  </a:prstClr>
                </a:solidFill>
                <a:latin typeface="Symbol" charset="2"/>
                <a:cs typeface="Symbol" charset="2"/>
              </a:rPr>
              <a:t>l</a:t>
            </a:r>
            <a:r>
              <a:rPr lang="en-US" sz="1800" dirty="0" smtClean="0">
                <a:solidFill>
                  <a:prstClr val="black">
                    <a:lumMod val="85000"/>
                    <a:lumOff val="15000"/>
                  </a:prstClr>
                </a:solidFill>
                <a:latin typeface="Trebuchet MS"/>
                <a:cs typeface="Trebuchet MS"/>
              </a:rPr>
              <a:t> &gt; 0: </a:t>
            </a:r>
            <a:r>
              <a:rPr lang="en-US" sz="1800" i="1" dirty="0" smtClean="0">
                <a:solidFill>
                  <a:prstClr val="black">
                    <a:lumMod val="85000"/>
                    <a:lumOff val="15000"/>
                  </a:prstClr>
                </a:solidFill>
                <a:latin typeface="Trebuchet MS"/>
                <a:cs typeface="Trebuchet MS"/>
              </a:rPr>
              <a:t>physics or just mathematics </a:t>
            </a:r>
            <a:r>
              <a:rPr lang="en-US" sz="1800" dirty="0" smtClean="0">
                <a:solidFill>
                  <a:prstClr val="black">
                    <a:lumMod val="85000"/>
                    <a:lumOff val="15000"/>
                  </a:prstClr>
                </a:solidFill>
                <a:latin typeface="Trebuchet MS"/>
                <a:cs typeface="Trebuchet MS"/>
              </a:rPr>
              <a:t>?) exemplifies our success with description but lack of understanding </a:t>
            </a:r>
            <a:endParaRPr lang="en-US" sz="1800" dirty="0" smtClean="0">
              <a:solidFill>
                <a:srgbClr val="595959"/>
              </a:solidFill>
              <a:latin typeface="Trebuchet MS"/>
              <a:cs typeface="Trebuchet MS"/>
            </a:endParaRPr>
          </a:p>
        </p:txBody>
      </p:sp>
      <p:sp>
        <p:nvSpPr>
          <p:cNvPr id="97" name="Rectangle 96"/>
          <p:cNvSpPr/>
          <p:nvPr/>
        </p:nvSpPr>
        <p:spPr>
          <a:xfrm>
            <a:off x="3307519" y="2074180"/>
            <a:ext cx="305718" cy="369332"/>
          </a:xfrm>
          <a:prstGeom prst="rect">
            <a:avLst/>
          </a:prstGeom>
        </p:spPr>
        <p:txBody>
          <a:bodyPr wrap="none">
            <a:spAutoFit/>
          </a:bodyPr>
          <a:lstStyle/>
          <a:p>
            <a:r>
              <a:rPr lang="en-US" sz="1800" dirty="0" smtClean="0">
                <a:solidFill>
                  <a:prstClr val="black">
                    <a:lumMod val="85000"/>
                    <a:lumOff val="15000"/>
                  </a:prstClr>
                </a:solidFill>
                <a:latin typeface="Trebuchet MS"/>
                <a:cs typeface="Trebuchet MS"/>
              </a:rPr>
              <a:t>~</a:t>
            </a:r>
            <a:endParaRPr lang="en-GB" dirty="0"/>
          </a:p>
        </p:txBody>
      </p:sp>
      <p:sp>
        <p:nvSpPr>
          <p:cNvPr id="98" name="Rectangle 97"/>
          <p:cNvSpPr/>
          <p:nvPr/>
        </p:nvSpPr>
        <p:spPr>
          <a:xfrm>
            <a:off x="1087293" y="838200"/>
            <a:ext cx="3572823" cy="830997"/>
          </a:xfrm>
          <a:prstGeom prst="rect">
            <a:avLst/>
          </a:prstGeom>
        </p:spPr>
        <p:txBody>
          <a:bodyPr wrap="square">
            <a:spAutoFit/>
          </a:bodyPr>
          <a:lstStyle/>
          <a:p>
            <a:r>
              <a:rPr lang="en-GB" b="1" dirty="0" smtClean="0">
                <a:solidFill>
                  <a:srgbClr val="FFFFFF"/>
                </a:solidFill>
                <a:latin typeface="Trebuchet MS"/>
                <a:cs typeface="Trebuchet MS"/>
              </a:rPr>
              <a:t>The SM cannot be the final theory, because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up)">
                                      <p:cBhvr>
                                        <p:cTn id="22" dur="500"/>
                                        <p:tgtEl>
                                          <p:spTgt spid="37"/>
                                        </p:tgtEl>
                                      </p:cBhvr>
                                    </p:animEffect>
                                  </p:childTnLst>
                                </p:cTn>
                              </p:par>
                            </p:childTnLst>
                          </p:cTn>
                        </p:par>
                        <p:par>
                          <p:cTn id="23" fill="hold">
                            <p:stCondLst>
                              <p:cond delay="500"/>
                            </p:stCondLst>
                            <p:childTnLst>
                              <p:par>
                                <p:cTn id="24" presetID="14" presetClass="entr" presetSubtype="10" fill="hold" grpId="0"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randombar(horizontal)">
                                      <p:cBhvr>
                                        <p:cTn id="2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6" grpId="0"/>
    </p:bld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3">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Higgs discovery puts these questions into spotlight</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grpSp>
        <p:nvGrpSpPr>
          <p:cNvPr id="2" name="Group 7"/>
          <p:cNvGrpSpPr/>
          <p:nvPr/>
        </p:nvGrpSpPr>
        <p:grpSpPr>
          <a:xfrm>
            <a:off x="6254202" y="0"/>
            <a:ext cx="527598" cy="4724400"/>
            <a:chOff x="3179234" y="0"/>
            <a:chExt cx="527598" cy="3503082"/>
          </a:xfrm>
        </p:grpSpPr>
        <p:pic>
          <p:nvPicPr>
            <p:cNvPr id="6" name="Picture 5"/>
            <p:cNvPicPr>
              <a:picLocks noChangeAspect="1"/>
            </p:cNvPicPr>
            <p:nvPr/>
          </p:nvPicPr>
          <p:blipFill>
            <a:blip r:embed="rId4"/>
            <a:stretch>
              <a:fillRect/>
            </a:stretch>
          </p:blipFill>
          <p:spPr>
            <a:xfrm>
              <a:off x="3179234" y="914399"/>
              <a:ext cx="527598" cy="2588683"/>
            </a:xfrm>
            <a:prstGeom prst="rect">
              <a:avLst/>
            </a:prstGeom>
            <a:effectLst>
              <a:outerShdw blurRad="114300" dist="38100" dir="2700000">
                <a:srgbClr val="000000">
                  <a:alpha val="24000"/>
                </a:srgbClr>
              </a:outerShdw>
            </a:effectLst>
          </p:spPr>
        </p:pic>
        <p:sp>
          <p:nvSpPr>
            <p:cNvPr id="7" name="Freeform 6"/>
            <p:cNvSpPr/>
            <p:nvPr/>
          </p:nvSpPr>
          <p:spPr>
            <a:xfrm>
              <a:off x="3391550" y="0"/>
              <a:ext cx="50955" cy="963083"/>
            </a:xfrm>
            <a:custGeom>
              <a:avLst/>
              <a:gdLst>
                <a:gd name="connsiteX0" fmla="*/ 5699 w 50955"/>
                <a:gd name="connsiteY0" fmla="*/ 0 h 963083"/>
                <a:gd name="connsiteX1" fmla="*/ 37449 w 50955"/>
                <a:gd name="connsiteY1" fmla="*/ 285750 h 963083"/>
                <a:gd name="connsiteX2" fmla="*/ 48033 w 50955"/>
                <a:gd name="connsiteY2" fmla="*/ 963083 h 963083"/>
              </a:gdLst>
              <a:ahLst/>
              <a:cxnLst>
                <a:cxn ang="0">
                  <a:pos x="connsiteX0" y="connsiteY0"/>
                </a:cxn>
                <a:cxn ang="0">
                  <a:pos x="connsiteX1" y="connsiteY1"/>
                </a:cxn>
                <a:cxn ang="0">
                  <a:pos x="connsiteX2" y="connsiteY2"/>
                </a:cxn>
              </a:cxnLst>
              <a:rect l="l" t="t" r="r" b="b"/>
              <a:pathLst>
                <a:path w="50955" h="963083">
                  <a:moveTo>
                    <a:pt x="5699" y="0"/>
                  </a:moveTo>
                  <a:cubicBezTo>
                    <a:pt x="27792" y="265117"/>
                    <a:pt x="0" y="173399"/>
                    <a:pt x="37449" y="285750"/>
                  </a:cubicBezTo>
                  <a:cubicBezTo>
                    <a:pt x="50955" y="758431"/>
                    <a:pt x="48033" y="532644"/>
                    <a:pt x="48033" y="963083"/>
                  </a:cubicBezTo>
                </a:path>
              </a:pathLst>
            </a:custGeom>
            <a:ln w="127" cap="flat" cmpd="sng" algn="ctr">
              <a:solidFill>
                <a:schemeClr val="tx1">
                  <a:lumMod val="65000"/>
                  <a:lumOff val="35000"/>
                </a:schemeClr>
              </a:solidFill>
              <a:prstDash val="solid"/>
              <a:round/>
              <a:headEnd type="none" w="med" len="med"/>
              <a:tailEnd type="none" w="med" len="med"/>
            </a:ln>
            <a:effectLst>
              <a:outerShdw blurRad="635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sp>
        <p:nvSpPr>
          <p:cNvPr id="10" name="Rounded Rectangle 9"/>
          <p:cNvSpPr/>
          <p:nvPr/>
        </p:nvSpPr>
        <p:spPr>
          <a:xfrm>
            <a:off x="5143500" y="4724400"/>
            <a:ext cx="3767667" cy="673100"/>
          </a:xfrm>
          <a:prstGeom prst="round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5279746" name="Object 2"/>
          <p:cNvGraphicFramePr>
            <a:graphicFrameLocks noChangeAspect="1"/>
          </p:cNvGraphicFramePr>
          <p:nvPr/>
        </p:nvGraphicFramePr>
        <p:xfrm>
          <a:off x="5334000" y="4756149"/>
          <a:ext cx="3384550" cy="544513"/>
        </p:xfrm>
        <a:graphic>
          <a:graphicData uri="http://schemas.openxmlformats.org/presentationml/2006/ole">
            <p:oleObj spid="_x0000_s5279746" name="Equation" r:id="rId5" imgW="2082800" imgH="330200" progId="Equation.DSMT4">
              <p:embed/>
            </p:oleObj>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3">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Higgs discovery puts these questions into spotlight</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grpSp>
        <p:nvGrpSpPr>
          <p:cNvPr id="2" name="Group 7"/>
          <p:cNvGrpSpPr/>
          <p:nvPr/>
        </p:nvGrpSpPr>
        <p:grpSpPr>
          <a:xfrm>
            <a:off x="6254202" y="0"/>
            <a:ext cx="527598" cy="4724400"/>
            <a:chOff x="3179234" y="0"/>
            <a:chExt cx="527598" cy="3503082"/>
          </a:xfrm>
        </p:grpSpPr>
        <p:pic>
          <p:nvPicPr>
            <p:cNvPr id="6" name="Picture 5"/>
            <p:cNvPicPr>
              <a:picLocks noChangeAspect="1"/>
            </p:cNvPicPr>
            <p:nvPr/>
          </p:nvPicPr>
          <p:blipFill>
            <a:blip r:embed="rId4"/>
            <a:stretch>
              <a:fillRect/>
            </a:stretch>
          </p:blipFill>
          <p:spPr>
            <a:xfrm>
              <a:off x="3179234" y="914399"/>
              <a:ext cx="527598" cy="2588683"/>
            </a:xfrm>
            <a:prstGeom prst="rect">
              <a:avLst/>
            </a:prstGeom>
            <a:effectLst>
              <a:outerShdw blurRad="114300" dist="38100" dir="2700000">
                <a:srgbClr val="000000">
                  <a:alpha val="24000"/>
                </a:srgbClr>
              </a:outerShdw>
            </a:effectLst>
          </p:spPr>
        </p:pic>
        <p:sp>
          <p:nvSpPr>
            <p:cNvPr id="7" name="Freeform 6"/>
            <p:cNvSpPr/>
            <p:nvPr/>
          </p:nvSpPr>
          <p:spPr>
            <a:xfrm>
              <a:off x="3391550" y="0"/>
              <a:ext cx="50955" cy="963083"/>
            </a:xfrm>
            <a:custGeom>
              <a:avLst/>
              <a:gdLst>
                <a:gd name="connsiteX0" fmla="*/ 5699 w 50955"/>
                <a:gd name="connsiteY0" fmla="*/ 0 h 963083"/>
                <a:gd name="connsiteX1" fmla="*/ 37449 w 50955"/>
                <a:gd name="connsiteY1" fmla="*/ 285750 h 963083"/>
                <a:gd name="connsiteX2" fmla="*/ 48033 w 50955"/>
                <a:gd name="connsiteY2" fmla="*/ 963083 h 963083"/>
              </a:gdLst>
              <a:ahLst/>
              <a:cxnLst>
                <a:cxn ang="0">
                  <a:pos x="connsiteX0" y="connsiteY0"/>
                </a:cxn>
                <a:cxn ang="0">
                  <a:pos x="connsiteX1" y="connsiteY1"/>
                </a:cxn>
                <a:cxn ang="0">
                  <a:pos x="connsiteX2" y="connsiteY2"/>
                </a:cxn>
              </a:cxnLst>
              <a:rect l="l" t="t" r="r" b="b"/>
              <a:pathLst>
                <a:path w="50955" h="963083">
                  <a:moveTo>
                    <a:pt x="5699" y="0"/>
                  </a:moveTo>
                  <a:cubicBezTo>
                    <a:pt x="27792" y="265117"/>
                    <a:pt x="0" y="173399"/>
                    <a:pt x="37449" y="285750"/>
                  </a:cubicBezTo>
                  <a:cubicBezTo>
                    <a:pt x="50955" y="758431"/>
                    <a:pt x="48033" y="532644"/>
                    <a:pt x="48033" y="963083"/>
                  </a:cubicBezTo>
                </a:path>
              </a:pathLst>
            </a:custGeom>
            <a:ln w="127" cap="flat" cmpd="sng" algn="ctr">
              <a:solidFill>
                <a:schemeClr val="tx1">
                  <a:lumMod val="65000"/>
                  <a:lumOff val="35000"/>
                </a:schemeClr>
              </a:solidFill>
              <a:prstDash val="solid"/>
              <a:round/>
              <a:headEnd type="none" w="med" len="med"/>
              <a:tailEnd type="none" w="med" len="med"/>
            </a:ln>
            <a:effectLst>
              <a:outerShdw blurRad="635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sp>
        <p:nvSpPr>
          <p:cNvPr id="10" name="Rounded Rectangle 9"/>
          <p:cNvSpPr/>
          <p:nvPr/>
        </p:nvSpPr>
        <p:spPr>
          <a:xfrm>
            <a:off x="5143500" y="4724400"/>
            <a:ext cx="3767667" cy="673100"/>
          </a:xfrm>
          <a:prstGeom prst="roundRect">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5279746" name="Object 2"/>
          <p:cNvGraphicFramePr>
            <a:graphicFrameLocks noChangeAspect="1"/>
          </p:cNvGraphicFramePr>
          <p:nvPr/>
        </p:nvGraphicFramePr>
        <p:xfrm>
          <a:off x="5334000" y="4756149"/>
          <a:ext cx="3384550" cy="544513"/>
        </p:xfrm>
        <a:graphic>
          <a:graphicData uri="http://schemas.openxmlformats.org/presentationml/2006/ole">
            <p:oleObj spid="_x0000_s5346306" name="Equation" r:id="rId5" imgW="2082800" imgH="330200" progId="Equation.DSMT4">
              <p:embed/>
            </p:oleObj>
          </a:graphicData>
        </a:graphic>
      </p:graphicFrame>
      <p:sp>
        <p:nvSpPr>
          <p:cNvPr id="11" name="Text Box 5"/>
          <p:cNvSpPr txBox="1">
            <a:spLocks noChangeArrowheads="1"/>
          </p:cNvSpPr>
          <p:nvPr/>
        </p:nvSpPr>
        <p:spPr bwMode="auto">
          <a:xfrm>
            <a:off x="533400" y="457200"/>
            <a:ext cx="8305800" cy="1477570"/>
          </a:xfrm>
          <a:prstGeom prst="rect">
            <a:avLst/>
          </a:prstGeom>
          <a:solidFill>
            <a:srgbClr val="FFFFFF">
              <a:alpha val="92000"/>
            </a:srgbClr>
          </a:solidFill>
          <a:ln w="9525">
            <a:noFill/>
            <a:miter lim="800000"/>
            <a:headEnd/>
            <a:tailEnd/>
          </a:ln>
          <a:effectLst/>
        </p:spPr>
        <p:txBody>
          <a:bodyPr wrap="square" bIns="61200">
            <a:prstTxWarp prst="textNoShape">
              <a:avLst/>
            </a:prstTxWarp>
            <a:spAutoFit/>
          </a:bodyPr>
          <a:lstStyle/>
          <a:p>
            <a:pPr marL="265113" indent="-265113" defTabSz="914400" fontAlgn="auto">
              <a:spcBef>
                <a:spcPts val="0"/>
              </a:spcBef>
              <a:spcAft>
                <a:spcPts val="0"/>
              </a:spcAft>
              <a:defRPr/>
            </a:pPr>
            <a:r>
              <a:rPr lang="en-GB" kern="0" dirty="0" smtClean="0">
                <a:latin typeface="Trebuchet MS"/>
                <a:cs typeface="Trebuchet MS"/>
              </a:rPr>
              <a:t>Proposed solutions to hierarchy problem </a:t>
            </a:r>
          </a:p>
          <a:p>
            <a:pPr marL="265113" indent="-265113" defTabSz="190500" fontAlgn="auto">
              <a:spcBef>
                <a:spcPts val="600"/>
              </a:spcBef>
              <a:spcAft>
                <a:spcPts val="0"/>
              </a:spcAft>
              <a:buFont typeface="Arial"/>
              <a:buChar char="•"/>
              <a:defRPr/>
            </a:pPr>
            <a:r>
              <a:rPr lang="en-GB" sz="1800" b="1" kern="0" dirty="0" smtClean="0">
                <a:solidFill>
                  <a:srgbClr val="D00209"/>
                </a:solidFill>
                <a:latin typeface="Trebuchet MS"/>
                <a:cs typeface="Trebuchet MS"/>
              </a:rPr>
              <a:t>Weakly coupled</a:t>
            </a:r>
            <a:r>
              <a:rPr lang="en-GB" sz="1800" kern="0" dirty="0" smtClean="0">
                <a:solidFill>
                  <a:srgbClr val="D00209"/>
                </a:solidFill>
                <a:latin typeface="Trebuchet MS"/>
                <a:cs typeface="Trebuchet MS"/>
              </a:rPr>
              <a:t>: 	Supersymmetry, …</a:t>
            </a:r>
          </a:p>
          <a:p>
            <a:pPr marL="265113" indent="-265113" defTabSz="190500" fontAlgn="auto">
              <a:spcBef>
                <a:spcPts val="600"/>
              </a:spcBef>
              <a:spcAft>
                <a:spcPts val="0"/>
              </a:spcAft>
              <a:buFont typeface="Arial"/>
              <a:buChar char="•"/>
              <a:defRPr/>
            </a:pPr>
            <a:r>
              <a:rPr lang="en-GB" sz="1800" b="1" kern="0" dirty="0" smtClean="0">
                <a:solidFill>
                  <a:srgbClr val="D00209"/>
                </a:solidFill>
                <a:latin typeface="Trebuchet MS"/>
                <a:cs typeface="Trebuchet MS"/>
              </a:rPr>
              <a:t>Strongly coupled</a:t>
            </a:r>
            <a:r>
              <a:rPr lang="en-GB" sz="1800" kern="0" dirty="0" smtClean="0">
                <a:solidFill>
                  <a:srgbClr val="D00209"/>
                </a:solidFill>
                <a:latin typeface="Trebuchet MS"/>
                <a:cs typeface="Trebuchet MS"/>
              </a:rPr>
              <a:t>: 	Little Higgs, Composite Higgs, …</a:t>
            </a:r>
          </a:p>
          <a:p>
            <a:pPr defTabSz="914400" fontAlgn="auto">
              <a:spcBef>
                <a:spcPts val="600"/>
              </a:spcBef>
              <a:spcAft>
                <a:spcPts val="0"/>
              </a:spcAft>
              <a:defRPr/>
            </a:pPr>
            <a:r>
              <a:rPr lang="en-GB" sz="1400" kern="0" dirty="0" smtClean="0">
                <a:solidFill>
                  <a:schemeClr val="tx1">
                    <a:lumMod val="65000"/>
                    <a:lumOff val="35000"/>
                  </a:schemeClr>
                </a:solidFill>
                <a:latin typeface="Trebuchet MS"/>
                <a:cs typeface="Trebuchet MS"/>
              </a:rPr>
              <a:t>Different manifestations of similar scenarios. Many models also provide dark matter candidates</a:t>
            </a: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3" name="Picture 222"/>
          <p:cNvPicPr>
            <a:picLocks noChangeAspect="1"/>
          </p:cNvPicPr>
          <p:nvPr/>
        </p:nvPicPr>
        <p:blipFill>
          <a:blip r:embed="rId2">
            <a:grayscl/>
            <a:alphaModFix/>
            <a:lum bright="55000"/>
          </a:blip>
          <a:srcRect b="2902"/>
          <a:stretch>
            <a:fillRect/>
          </a:stretch>
        </p:blipFill>
        <p:spPr bwMode="auto">
          <a:xfrm>
            <a:off x="0" y="0"/>
            <a:ext cx="9144000" cy="6858000"/>
          </a:xfrm>
          <a:prstGeom prst="rect">
            <a:avLst/>
          </a:prstGeom>
          <a:noFill/>
          <a:ln w="9525">
            <a:noFill/>
            <a:miter lim="800000"/>
            <a:headEnd/>
            <a:tailEnd/>
          </a:ln>
        </p:spPr>
      </p:pic>
      <p:sp>
        <p:nvSpPr>
          <p:cNvPr id="7" name="Rectangle 145"/>
          <p:cNvSpPr>
            <a:spLocks noChangeArrowheads="1"/>
          </p:cNvSpPr>
          <p:nvPr/>
        </p:nvSpPr>
        <p:spPr bwMode="auto">
          <a:xfrm>
            <a:off x="304800" y="679534"/>
            <a:ext cx="8530277" cy="5815027"/>
          </a:xfrm>
          <a:prstGeom prst="rect">
            <a:avLst/>
          </a:prstGeom>
          <a:solidFill>
            <a:srgbClr val="FFFFFF">
              <a:alpha val="91000"/>
            </a:srgbClr>
          </a:solidFill>
          <a:ln w="3175">
            <a:noFill/>
            <a:miter lim="800000"/>
            <a:headEnd/>
            <a:tailEnd/>
          </a:ln>
          <a:effectLst/>
        </p:spPr>
        <p:txBody>
          <a:bodyPr wrap="square" lIns="90000" tIns="46800" rIns="90000" bIns="46800" anchor="ctr">
            <a:prstTxWarp prst="textNoShape">
              <a:avLst/>
            </a:prstTxWarp>
            <a:spAutoFit/>
          </a:bodyPr>
          <a:lstStyle/>
          <a:p>
            <a:endParaRPr lang="en-GB" dirty="0">
              <a:solidFill>
                <a:prstClr val="black"/>
              </a:solidFill>
            </a:endParaRPr>
          </a:p>
        </p:txBody>
      </p:sp>
      <p:sp>
        <p:nvSpPr>
          <p:cNvPr id="97" name="TextBox 96"/>
          <p:cNvSpPr txBox="1"/>
          <p:nvPr/>
        </p:nvSpPr>
        <p:spPr>
          <a:xfrm>
            <a:off x="457200" y="838200"/>
            <a:ext cx="7239000" cy="338554"/>
          </a:xfrm>
          <a:prstGeom prst="rect">
            <a:avLst/>
          </a:prstGeom>
          <a:noFill/>
        </p:spPr>
        <p:txBody>
          <a:bodyPr wrap="square" rtlCol="0">
            <a:spAutoFit/>
          </a:bodyPr>
          <a:lstStyle/>
          <a:p>
            <a:r>
              <a:rPr lang="en-GB" sz="1600" i="1" dirty="0" smtClean="0">
                <a:solidFill>
                  <a:schemeClr val="tx2">
                    <a:lumMod val="75000"/>
                    <a:lumOff val="25000"/>
                  </a:schemeClr>
                </a:solidFill>
                <a:latin typeface="Trebuchet MS"/>
                <a:cs typeface="Trebuchet MS"/>
              </a:rPr>
              <a:t>A 1 </a:t>
            </a:r>
            <a:r>
              <a:rPr lang="en-GB" sz="1600" i="1" dirty="0" err="1" smtClean="0">
                <a:solidFill>
                  <a:schemeClr val="tx2">
                    <a:lumMod val="75000"/>
                    <a:lumOff val="25000"/>
                  </a:schemeClr>
                </a:solidFill>
                <a:latin typeface="Trebuchet MS"/>
                <a:cs typeface="Trebuchet MS"/>
              </a:rPr>
              <a:t>TeV</a:t>
            </a:r>
            <a:r>
              <a:rPr lang="en-GB" sz="1600" i="1" dirty="0" smtClean="0">
                <a:solidFill>
                  <a:schemeClr val="tx2">
                    <a:lumMod val="75000"/>
                    <a:lumOff val="25000"/>
                  </a:schemeClr>
                </a:solidFill>
                <a:latin typeface="Trebuchet MS"/>
                <a:cs typeface="Trebuchet MS"/>
              </a:rPr>
              <a:t>-frequency microscope looks at really, really tiny objects… </a:t>
            </a:r>
          </a:p>
        </p:txBody>
      </p:sp>
      <p:pic>
        <p:nvPicPr>
          <p:cNvPr id="110" name="Picture 109"/>
          <p:cNvPicPr>
            <a:picLocks noChangeAspect="1"/>
          </p:cNvPicPr>
          <p:nvPr/>
        </p:nvPicPr>
        <p:blipFill>
          <a:blip r:embed="rId3">
            <a:clrChange>
              <a:clrFrom>
                <a:srgbClr val="FFFFFF"/>
              </a:clrFrom>
              <a:clrTo>
                <a:srgbClr val="FFFFFF">
                  <a:alpha val="0"/>
                </a:srgbClr>
              </a:clrTo>
            </a:clrChange>
          </a:blip>
          <a:stretch>
            <a:fillRect/>
          </a:stretch>
        </p:blipFill>
        <p:spPr>
          <a:xfrm>
            <a:off x="533400" y="1674884"/>
            <a:ext cx="4724400" cy="4700895"/>
          </a:xfrm>
          <a:prstGeom prst="rect">
            <a:avLst/>
          </a:prstGeom>
          <a:effectLst>
            <a:reflection stA="35000" endPos="68000" dist="12700" dir="5400000" sy="-100000" algn="bl" rotWithShape="0"/>
          </a:effectLst>
        </p:spPr>
      </p:pic>
      <p:sp>
        <p:nvSpPr>
          <p:cNvPr id="113" name="TextBox 112"/>
          <p:cNvSpPr txBox="1"/>
          <p:nvPr/>
        </p:nvSpPr>
        <p:spPr>
          <a:xfrm>
            <a:off x="2045886" y="1276290"/>
            <a:ext cx="1611714" cy="400110"/>
          </a:xfrm>
          <a:prstGeom prst="rect">
            <a:avLst/>
          </a:prstGeom>
          <a:noFill/>
        </p:spPr>
        <p:txBody>
          <a:bodyPr wrap="none" rtlCol="0">
            <a:spAutoFit/>
          </a:bodyPr>
          <a:lstStyle/>
          <a:p>
            <a:r>
              <a:rPr lang="en-GB" sz="2000" dirty="0" err="1" smtClean="0">
                <a:solidFill>
                  <a:schemeClr val="tx1">
                    <a:lumMod val="65000"/>
                    <a:lumOff val="35000"/>
                  </a:schemeClr>
                </a:solidFill>
                <a:latin typeface="Trebuchet MS"/>
                <a:cs typeface="Trebuchet MS"/>
              </a:rPr>
              <a:t>Nanoscience</a:t>
            </a:r>
            <a:endParaRPr lang="en-GB" sz="2000" dirty="0" smtClean="0">
              <a:solidFill>
                <a:schemeClr val="tx1">
                  <a:lumMod val="65000"/>
                  <a:lumOff val="35000"/>
                </a:schemeClr>
              </a:solidFill>
              <a:latin typeface="Trebuchet MS"/>
              <a:cs typeface="Trebuchet MS"/>
            </a:endParaRPr>
          </a:p>
        </p:txBody>
      </p:sp>
      <p:sp>
        <p:nvSpPr>
          <p:cNvPr id="114" name="TextBox 113"/>
          <p:cNvSpPr txBox="1"/>
          <p:nvPr/>
        </p:nvSpPr>
        <p:spPr>
          <a:xfrm>
            <a:off x="5715000" y="1276290"/>
            <a:ext cx="2819400" cy="584776"/>
          </a:xfrm>
          <a:prstGeom prst="rect">
            <a:avLst/>
          </a:prstGeom>
          <a:noFill/>
        </p:spPr>
        <p:txBody>
          <a:bodyPr wrap="square" rtlCol="0">
            <a:spAutoFit/>
          </a:bodyPr>
          <a:lstStyle/>
          <a:p>
            <a:pPr algn="ctr"/>
            <a:r>
              <a:rPr lang="en-GB" sz="2000" dirty="0" smtClean="0">
                <a:solidFill>
                  <a:schemeClr val="tx1">
                    <a:lumMod val="65000"/>
                    <a:lumOff val="35000"/>
                  </a:schemeClr>
                </a:solidFill>
                <a:latin typeface="Trebuchet MS"/>
                <a:cs typeface="Trebuchet MS"/>
              </a:rPr>
              <a:t>Particle physics today </a:t>
            </a:r>
          </a:p>
          <a:p>
            <a:pPr algn="ctr"/>
            <a:r>
              <a:rPr lang="en-GB" sz="1200" dirty="0" smtClean="0">
                <a:solidFill>
                  <a:schemeClr val="tx1">
                    <a:lumMod val="65000"/>
                    <a:lumOff val="35000"/>
                  </a:schemeClr>
                </a:solidFill>
                <a:latin typeface="Trebuchet MS"/>
                <a:cs typeface="Trebuchet MS"/>
              </a:rPr>
              <a:t>(</a:t>
            </a:r>
            <a:r>
              <a:rPr lang="en-GB" sz="1200" dirty="0" err="1" smtClean="0">
                <a:solidFill>
                  <a:schemeClr val="tx1">
                    <a:lumMod val="65000"/>
                    <a:lumOff val="35000"/>
                  </a:schemeClr>
                </a:solidFill>
                <a:latin typeface="Trebuchet MS"/>
                <a:cs typeface="Trebuchet MS"/>
              </a:rPr>
              <a:t>TeV</a:t>
            </a:r>
            <a:r>
              <a:rPr lang="en-GB" sz="1200" dirty="0" smtClean="0">
                <a:solidFill>
                  <a:schemeClr val="tx1">
                    <a:lumMod val="65000"/>
                    <a:lumOff val="35000"/>
                  </a:schemeClr>
                </a:solidFill>
                <a:latin typeface="Trebuchet MS"/>
                <a:cs typeface="Trebuchet MS"/>
              </a:rPr>
              <a:t> scale)</a:t>
            </a:r>
          </a:p>
        </p:txBody>
      </p:sp>
      <p:pic>
        <p:nvPicPr>
          <p:cNvPr id="116" name="Picture 115"/>
          <p:cNvPicPr>
            <a:picLocks noChangeAspect="1"/>
          </p:cNvPicPr>
          <p:nvPr/>
        </p:nvPicPr>
        <p:blipFill>
          <a:blip r:embed="rId4">
            <a:clrChange>
              <a:clrFrom>
                <a:srgbClr val="FFFFFF"/>
              </a:clrFrom>
              <a:clrTo>
                <a:srgbClr val="FFFFFF">
                  <a:alpha val="0"/>
                </a:srgbClr>
              </a:clrTo>
            </a:clrChange>
          </a:blip>
          <a:stretch>
            <a:fillRect/>
          </a:stretch>
        </p:blipFill>
        <p:spPr>
          <a:xfrm>
            <a:off x="6934200" y="3581400"/>
            <a:ext cx="552535" cy="424090"/>
          </a:xfrm>
          <a:prstGeom prst="rect">
            <a:avLst/>
          </a:prstGeom>
        </p:spPr>
      </p:pic>
      <p:sp>
        <p:nvSpPr>
          <p:cNvPr id="117" name="Rectangle 116"/>
          <p:cNvSpPr/>
          <p:nvPr/>
        </p:nvSpPr>
        <p:spPr>
          <a:xfrm>
            <a:off x="6553103" y="4005490"/>
            <a:ext cx="1295497" cy="246221"/>
          </a:xfrm>
          <a:prstGeom prst="rect">
            <a:avLst/>
          </a:prstGeom>
        </p:spPr>
        <p:txBody>
          <a:bodyPr wrap="none">
            <a:spAutoFit/>
          </a:bodyPr>
          <a:lstStyle/>
          <a:p>
            <a:r>
              <a:rPr lang="en-US" sz="1000" dirty="0" err="1" smtClean="0">
                <a:solidFill>
                  <a:srgbClr val="7F7F7F"/>
                </a:solidFill>
                <a:latin typeface="Trebuchet MS"/>
                <a:cs typeface="Trebuchet MS"/>
              </a:rPr>
              <a:t>Siphonaptera</a:t>
            </a:r>
            <a:r>
              <a:rPr lang="en-US" sz="1000" dirty="0" smtClean="0">
                <a:solidFill>
                  <a:srgbClr val="7F7F7F"/>
                </a:solidFill>
                <a:latin typeface="Trebuchet MS"/>
                <a:cs typeface="Trebuchet MS"/>
              </a:rPr>
              <a:t> (flea)</a:t>
            </a:r>
            <a:endParaRPr lang="en-GB" sz="1000" dirty="0">
              <a:solidFill>
                <a:srgbClr val="7F7F7F"/>
              </a:solidFill>
              <a:latin typeface="Trebuchet MS"/>
              <a:cs typeface="Trebuchet MS"/>
            </a:endParaRPr>
          </a:p>
        </p:txBody>
      </p:sp>
      <p:sp>
        <p:nvSpPr>
          <p:cNvPr id="118" name="Rectangle 117"/>
          <p:cNvSpPr/>
          <p:nvPr/>
        </p:nvSpPr>
        <p:spPr>
          <a:xfrm>
            <a:off x="4766309" y="5334000"/>
            <a:ext cx="491491" cy="246221"/>
          </a:xfrm>
          <a:prstGeom prst="rect">
            <a:avLst/>
          </a:prstGeom>
        </p:spPr>
        <p:txBody>
          <a:bodyPr wrap="none">
            <a:spAutoFit/>
          </a:bodyPr>
          <a:lstStyle/>
          <a:p>
            <a:r>
              <a:rPr lang="en-US" sz="1000" dirty="0" smtClean="0">
                <a:solidFill>
                  <a:schemeClr val="tx1">
                    <a:lumMod val="50000"/>
                    <a:lumOff val="50000"/>
                  </a:schemeClr>
                </a:solidFill>
                <a:latin typeface="Trebuchet MS"/>
                <a:cs typeface="Trebuchet MS"/>
              </a:rPr>
              <a:t>Earth</a:t>
            </a:r>
            <a:endParaRPr lang="en-GB" sz="1000" dirty="0">
              <a:solidFill>
                <a:schemeClr val="tx1">
                  <a:lumMod val="50000"/>
                  <a:lumOff val="50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8" name="Picture 17"/>
          <p:cNvPicPr>
            <a:picLocks noChangeAspect="1"/>
          </p:cNvPicPr>
          <p:nvPr/>
        </p:nvPicPr>
        <p:blipFill>
          <a:blip r:embed="rId2">
            <a:grayscl/>
            <a:lum bright="20000"/>
          </a:blip>
          <a:stretch>
            <a:fillRect/>
          </a:stretch>
        </p:blipFill>
        <p:spPr>
          <a:xfrm>
            <a:off x="1805515" y="2539424"/>
            <a:ext cx="5524109" cy="4032825"/>
          </a:xfrm>
          <a:prstGeom prst="rect">
            <a:avLst/>
          </a:prstGeom>
        </p:spPr>
      </p:pic>
      <p:sp>
        <p:nvSpPr>
          <p:cNvPr id="16" name="Text Box 5"/>
          <p:cNvSpPr txBox="1">
            <a:spLocks noChangeArrowheads="1"/>
          </p:cNvSpPr>
          <p:nvPr/>
        </p:nvSpPr>
        <p:spPr bwMode="auto">
          <a:xfrm>
            <a:off x="152400" y="457200"/>
            <a:ext cx="2895600" cy="1215960"/>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0"/>
              </a:spcBef>
              <a:spcAft>
                <a:spcPts val="0"/>
              </a:spcAft>
              <a:defRPr/>
            </a:pPr>
            <a:r>
              <a:rPr lang="en-US" sz="1800" kern="0" dirty="0" smtClean="0">
                <a:solidFill>
                  <a:srgbClr val="D00209"/>
                </a:solidFill>
                <a:latin typeface="Trebuchet MS"/>
                <a:cs typeface="Trebuchet MS"/>
              </a:rPr>
              <a:t>Does a symmetry between fermions and bosons </a:t>
            </a:r>
          </a:p>
          <a:p>
            <a:pPr defTabSz="914400" fontAlgn="auto">
              <a:spcBef>
                <a:spcPts val="0"/>
              </a:spcBef>
              <a:spcAft>
                <a:spcPts val="0"/>
              </a:spcAft>
              <a:defRPr/>
            </a:pPr>
            <a:r>
              <a:rPr lang="en-US" sz="1800" kern="0" dirty="0" err="1" smtClean="0">
                <a:solidFill>
                  <a:srgbClr val="D00209"/>
                </a:solidFill>
                <a:latin typeface="Trebuchet MS"/>
                <a:cs typeface="Trebuchet MS"/>
              </a:rPr>
              <a:t>regularise</a:t>
            </a:r>
            <a:r>
              <a:rPr lang="en-US" sz="1800" kern="0" dirty="0" smtClean="0">
                <a:solidFill>
                  <a:srgbClr val="D00209"/>
                </a:solidFill>
                <a:latin typeface="Trebuchet MS"/>
                <a:cs typeface="Trebuchet MS"/>
              </a:rPr>
              <a:t> the Higgs radiative corrections ?</a:t>
            </a:r>
          </a:p>
        </p:txBody>
      </p:sp>
      <p:sp>
        <p:nvSpPr>
          <p:cNvPr id="19" name="TextBox 18"/>
          <p:cNvSpPr txBox="1"/>
          <p:nvPr/>
        </p:nvSpPr>
        <p:spPr>
          <a:xfrm>
            <a:off x="7297875" y="6357777"/>
            <a:ext cx="877163" cy="215444"/>
          </a:xfrm>
          <a:prstGeom prst="rect">
            <a:avLst/>
          </a:prstGeom>
          <a:noFill/>
        </p:spPr>
        <p:txBody>
          <a:bodyPr wrap="none" rtlCol="0">
            <a:spAutoFit/>
          </a:bodyPr>
          <a:lstStyle/>
          <a:p>
            <a:r>
              <a:rPr lang="en-GB" sz="800" dirty="0" smtClean="0">
                <a:solidFill>
                  <a:prstClr val="black">
                    <a:lumMod val="50000"/>
                    <a:lumOff val="50000"/>
                  </a:prstClr>
                </a:solidFill>
                <a:latin typeface="Trebuchet MS"/>
                <a:cs typeface="Trebuchet MS"/>
              </a:rPr>
              <a:t>P. Higgs at CMS</a:t>
            </a:r>
            <a:endParaRPr lang="en-GB" sz="800" dirty="0">
              <a:solidFill>
                <a:prstClr val="black">
                  <a:lumMod val="50000"/>
                  <a:lumOff val="50000"/>
                </a:prstClr>
              </a:solidFill>
              <a:latin typeface="Trebuchet MS"/>
              <a:cs typeface="Trebuchet MS"/>
            </a:endParaRPr>
          </a:p>
        </p:txBody>
      </p:sp>
      <p:pic>
        <p:nvPicPr>
          <p:cNvPr id="7" name="Picture 6"/>
          <p:cNvPicPr>
            <a:picLocks noChangeAspect="1"/>
          </p:cNvPicPr>
          <p:nvPr/>
        </p:nvPicPr>
        <p:blipFill>
          <a:blip r:embed="rId2">
            <a:duotone>
              <a:schemeClr val="accent6">
                <a:shade val="45000"/>
                <a:satMod val="135000"/>
              </a:schemeClr>
              <a:prstClr val="white"/>
            </a:duotone>
          </a:blip>
          <a:srcRect r="49889"/>
          <a:stretch>
            <a:fillRect/>
          </a:stretch>
        </p:blipFill>
        <p:spPr>
          <a:xfrm flipH="1">
            <a:off x="4572000" y="2540396"/>
            <a:ext cx="2768207" cy="4032825"/>
          </a:xfrm>
          <a:prstGeom prst="rect">
            <a:avLst/>
          </a:prstGeom>
        </p:spPr>
      </p:pic>
      <p:sp>
        <p:nvSpPr>
          <p:cNvPr id="11"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(weak-scale) Supersymmetry (SUSY)</a:t>
            </a:r>
          </a:p>
        </p:txBody>
      </p:sp>
      <p:sp>
        <p:nvSpPr>
          <p:cNvPr id="8" name="Rectangle 28"/>
          <p:cNvSpPr>
            <a:spLocks noChangeArrowheads="1"/>
          </p:cNvSpPr>
          <p:nvPr/>
        </p:nvSpPr>
        <p:spPr bwMode="auto">
          <a:xfrm>
            <a:off x="3359150" y="381000"/>
            <a:ext cx="2384425" cy="1665287"/>
          </a:xfrm>
          <a:prstGeom prst="rect">
            <a:avLst/>
          </a:prstGeom>
          <a:solidFill>
            <a:schemeClr val="bg1"/>
          </a:solidFill>
          <a:ln w="3175">
            <a:solidFill>
              <a:srgbClr val="595959"/>
            </a:solidFill>
            <a:miter lim="800000"/>
            <a:headEnd/>
            <a:tailEnd/>
          </a:ln>
          <a:effectLst>
            <a:glow rad="101600">
              <a:schemeClr val="tx1">
                <a:lumMod val="75000"/>
                <a:lumOff val="25000"/>
                <a:alpha val="75000"/>
              </a:scheme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9" name="Picture 29"/>
          <p:cNvPicPr>
            <a:picLocks noChangeAspect="1" noChangeArrowheads="1"/>
          </p:cNvPicPr>
          <p:nvPr/>
        </p:nvPicPr>
        <p:blipFill>
          <a:blip r:embed="rId3"/>
          <a:srcRect r="55646"/>
          <a:stretch>
            <a:fillRect/>
          </a:stretch>
        </p:blipFill>
        <p:spPr bwMode="auto">
          <a:xfrm>
            <a:off x="3405188" y="695325"/>
            <a:ext cx="2251075" cy="1298575"/>
          </a:xfrm>
          <a:prstGeom prst="rect">
            <a:avLst/>
          </a:prstGeom>
          <a:noFill/>
          <a:ln w="3175">
            <a:noFill/>
            <a:miter lim="800000"/>
            <a:headEnd/>
            <a:tailEnd/>
          </a:ln>
          <a:effectLst/>
        </p:spPr>
      </p:pic>
      <p:sp>
        <p:nvSpPr>
          <p:cNvPr id="10" name="Text Box 30"/>
          <p:cNvSpPr txBox="1">
            <a:spLocks noChangeArrowheads="1"/>
          </p:cNvSpPr>
          <p:nvPr/>
        </p:nvSpPr>
        <p:spPr bwMode="auto">
          <a:xfrm>
            <a:off x="3352800" y="381000"/>
            <a:ext cx="1079500" cy="27940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err="1">
                <a:solidFill>
                  <a:prstClr val="black">
                    <a:lumMod val="65000"/>
                    <a:lumOff val="35000"/>
                  </a:prstClr>
                </a:solidFill>
                <a:latin typeface="Trebuchet MS"/>
                <a:cs typeface="Trebuchet MS"/>
              </a:rPr>
              <a:t>Fermion</a:t>
            </a:r>
            <a:r>
              <a:rPr lang="en-US" sz="1200" dirty="0">
                <a:solidFill>
                  <a:prstClr val="black">
                    <a:lumMod val="65000"/>
                    <a:lumOff val="35000"/>
                  </a:prstClr>
                </a:solidFill>
                <a:latin typeface="Trebuchet MS"/>
                <a:cs typeface="Trebuchet MS"/>
              </a:rPr>
              <a:t> loop</a:t>
            </a:r>
          </a:p>
        </p:txBody>
      </p:sp>
      <p:sp>
        <p:nvSpPr>
          <p:cNvPr id="12" name="Rectangle 31"/>
          <p:cNvSpPr>
            <a:spLocks noChangeArrowheads="1"/>
          </p:cNvSpPr>
          <p:nvPr/>
        </p:nvSpPr>
        <p:spPr bwMode="auto">
          <a:xfrm>
            <a:off x="5845175" y="381000"/>
            <a:ext cx="2384425" cy="1665287"/>
          </a:xfrm>
          <a:prstGeom prst="rect">
            <a:avLst/>
          </a:prstGeom>
          <a:solidFill>
            <a:schemeClr val="bg1"/>
          </a:solidFill>
          <a:ln w="3175">
            <a:solidFill>
              <a:srgbClr val="D00209"/>
            </a:solidFill>
            <a:miter lim="800000"/>
            <a:headEnd/>
            <a:tailEnd/>
          </a:ln>
          <a:effectLst>
            <a:glow rad="101600">
              <a:srgbClr val="D00209">
                <a:alpha val="75000"/>
              </a:srgbClr>
            </a:glow>
            <a:outerShdw blurRad="190500" dist="107763" dir="2700000" algn="ctr" rotWithShape="0">
              <a:srgbClr val="000000">
                <a:alpha val="15000"/>
              </a:srgbClr>
            </a:outerShdw>
          </a:effectLst>
        </p:spPr>
        <p:txBody>
          <a:bodyPr wrap="none" lIns="90000" tIns="46800" rIns="90000" bIns="46800" anchor="ctr">
            <a:prstTxWarp prst="textNoShape">
              <a:avLst/>
            </a:prstTxWarp>
            <a:spAutoFit/>
          </a:bodyPr>
          <a:lstStyle/>
          <a:p>
            <a:endParaRPr lang="en-GB">
              <a:solidFill>
                <a:prstClr val="black"/>
              </a:solidFill>
            </a:endParaRPr>
          </a:p>
        </p:txBody>
      </p:sp>
      <p:pic>
        <p:nvPicPr>
          <p:cNvPr id="13" name="Picture 32"/>
          <p:cNvPicPr>
            <a:picLocks noChangeAspect="1" noChangeArrowheads="1"/>
          </p:cNvPicPr>
          <p:nvPr/>
        </p:nvPicPr>
        <p:blipFill>
          <a:blip r:embed="rId3"/>
          <a:srcRect l="62965"/>
          <a:stretch>
            <a:fillRect/>
          </a:stretch>
        </p:blipFill>
        <p:spPr bwMode="auto">
          <a:xfrm>
            <a:off x="6081712" y="469900"/>
            <a:ext cx="1879600" cy="1298575"/>
          </a:xfrm>
          <a:prstGeom prst="rect">
            <a:avLst/>
          </a:prstGeom>
          <a:noFill/>
          <a:ln w="3175">
            <a:noFill/>
            <a:miter lim="800000"/>
            <a:headEnd/>
            <a:tailEnd/>
          </a:ln>
          <a:effectLst/>
        </p:spPr>
      </p:pic>
      <p:sp>
        <p:nvSpPr>
          <p:cNvPr id="15" name="Text Box 33"/>
          <p:cNvSpPr txBox="1">
            <a:spLocks noChangeArrowheads="1"/>
          </p:cNvSpPr>
          <p:nvPr/>
        </p:nvSpPr>
        <p:spPr bwMode="auto">
          <a:xfrm>
            <a:off x="7293426" y="1741487"/>
            <a:ext cx="923021" cy="279180"/>
          </a:xfrm>
          <a:prstGeom prst="rect">
            <a:avLst/>
          </a:prstGeom>
          <a:noFill/>
          <a:ln w="3175">
            <a:noFill/>
            <a:miter lim="800000"/>
            <a:headEnd/>
            <a:tailEnd/>
          </a:ln>
          <a:effectLst/>
        </p:spPr>
        <p:txBody>
          <a:bodyPr wrap="none" lIns="90000" tIns="46800" rIns="90000" bIns="46800">
            <a:prstTxWarp prst="textNoShape">
              <a:avLst/>
            </a:prstTxWarp>
            <a:spAutoFit/>
          </a:bodyPr>
          <a:lstStyle/>
          <a:p>
            <a:pPr algn="ctr"/>
            <a:r>
              <a:rPr lang="en-US" sz="1200" dirty="0">
                <a:solidFill>
                  <a:srgbClr val="D00209"/>
                </a:solidFill>
                <a:latin typeface="Trebuchet MS"/>
                <a:cs typeface="Trebuchet MS"/>
              </a:rPr>
              <a:t>Boson loop</a:t>
            </a:r>
          </a:p>
        </p:txBody>
      </p:sp>
    </p:spTree>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srcRect r="44167"/>
          <a:stretch>
            <a:fillRect/>
          </a:stretch>
        </p:blipFill>
        <p:spPr>
          <a:xfrm>
            <a:off x="1" y="0"/>
            <a:ext cx="9143999" cy="6858000"/>
          </a:xfrm>
          <a:prstGeom prst="rect">
            <a:avLst/>
          </a:prstGeom>
        </p:spPr>
      </p:pic>
      <p:pic>
        <p:nvPicPr>
          <p:cNvPr id="16" name="Picture 15"/>
          <p:cNvPicPr>
            <a:picLocks noChangeAspect="1"/>
          </p:cNvPicPr>
          <p:nvPr/>
        </p:nvPicPr>
        <p:blipFill>
          <a:blip r:embed="rId3"/>
          <a:stretch>
            <a:fillRect/>
          </a:stretch>
        </p:blipFill>
        <p:spPr>
          <a:xfrm>
            <a:off x="3419551" y="457200"/>
            <a:ext cx="3286049" cy="5118456"/>
          </a:xfrm>
          <a:prstGeom prst="rect">
            <a:avLst/>
          </a:prstGeom>
          <a:effectLst>
            <a:outerShdw blurRad="165100" dist="38100" dir="2700000">
              <a:srgbClr val="000000">
                <a:alpha val="43000"/>
              </a:srgbClr>
            </a:outerShdw>
          </a:effectLst>
        </p:spPr>
      </p:pic>
      <p:sp>
        <p:nvSpPr>
          <p:cNvPr id="18" name="TextBox 17"/>
          <p:cNvSpPr txBox="1"/>
          <p:nvPr/>
        </p:nvSpPr>
        <p:spPr>
          <a:xfrm>
            <a:off x="3652703" y="3963485"/>
            <a:ext cx="1103713" cy="369332"/>
          </a:xfrm>
          <a:prstGeom prst="rect">
            <a:avLst/>
          </a:prstGeom>
          <a:noFill/>
        </p:spPr>
        <p:txBody>
          <a:bodyPr wrap="none" rtlCol="0">
            <a:spAutoFit/>
          </a:bodyPr>
          <a:lstStyle/>
          <a:p>
            <a:r>
              <a:rPr lang="en-GB" sz="1800" dirty="0" smtClean="0">
                <a:solidFill>
                  <a:prstClr val="black"/>
                </a:solidFill>
                <a:latin typeface="Trebuchet MS"/>
                <a:cs typeface="Trebuchet MS"/>
              </a:rPr>
              <a:t>Mr. Higgs</a:t>
            </a:r>
            <a:endParaRPr lang="en-GB" sz="1800" dirty="0">
              <a:solidFill>
                <a:prstClr val="black"/>
              </a:solidFill>
              <a:latin typeface="Trebuchet MS"/>
              <a:cs typeface="Trebuchet MS"/>
            </a:endParaRPr>
          </a:p>
        </p:txBody>
      </p:sp>
      <p:sp>
        <p:nvSpPr>
          <p:cNvPr id="19" name="TextBox 18"/>
          <p:cNvSpPr txBox="1"/>
          <p:nvPr/>
        </p:nvSpPr>
        <p:spPr>
          <a:xfrm>
            <a:off x="4811645" y="589519"/>
            <a:ext cx="1185090" cy="369332"/>
          </a:xfrm>
          <a:prstGeom prst="rect">
            <a:avLst/>
          </a:prstGeom>
          <a:noFill/>
        </p:spPr>
        <p:txBody>
          <a:bodyPr wrap="none" rtlCol="0">
            <a:spAutoFit/>
          </a:bodyPr>
          <a:lstStyle/>
          <a:p>
            <a:r>
              <a:rPr lang="en-GB" sz="1800" dirty="0" smtClean="0">
                <a:solidFill>
                  <a:prstClr val="black"/>
                </a:solidFill>
                <a:latin typeface="Trebuchet MS"/>
                <a:cs typeface="Trebuchet MS"/>
              </a:rPr>
              <a:t>Mrs. SUSY</a:t>
            </a:r>
            <a:endParaRPr lang="en-GB" sz="1800" dirty="0">
              <a:solidFill>
                <a:prstClr val="black"/>
              </a:solidFill>
              <a:latin typeface="Trebuchet MS"/>
              <a:cs typeface="Trebuchet MS"/>
            </a:endParaRPr>
          </a:p>
        </p:txBody>
      </p:sp>
      <p:cxnSp>
        <p:nvCxnSpPr>
          <p:cNvPr id="21" name="Straight Connector 20"/>
          <p:cNvCxnSpPr/>
          <p:nvPr/>
        </p:nvCxnSpPr>
        <p:spPr>
          <a:xfrm rot="5400000">
            <a:off x="625145" y="3252400"/>
            <a:ext cx="5589608" cy="795"/>
          </a:xfrm>
          <a:prstGeom prst="line">
            <a:avLst/>
          </a:prstGeom>
          <a:ln>
            <a:solidFill>
              <a:schemeClr val="tx1"/>
            </a:solidFill>
            <a:tailEnd type="stealth" w="lg" len="lg"/>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209800" y="6047601"/>
            <a:ext cx="2514600" cy="584776"/>
          </a:xfrm>
          <a:prstGeom prst="rect">
            <a:avLst/>
          </a:prstGeom>
          <a:noFill/>
        </p:spPr>
        <p:txBody>
          <a:bodyPr wrap="square" rtlCol="0">
            <a:spAutoFit/>
          </a:bodyPr>
          <a:lstStyle/>
          <a:p>
            <a:pPr algn="ctr"/>
            <a:r>
              <a:rPr lang="en-GB" sz="1600" dirty="0" smtClean="0">
                <a:solidFill>
                  <a:prstClr val="white"/>
                </a:solidFill>
                <a:latin typeface="Trebuchet MS"/>
                <a:cs typeface="Trebuchet MS"/>
              </a:rPr>
              <a:t>Fundamental scalar length scale</a:t>
            </a:r>
            <a:endParaRPr lang="en-GB" sz="1600" dirty="0">
              <a:solidFill>
                <a:prstClr val="white"/>
              </a:solidFill>
              <a:latin typeface="Trebuchet MS"/>
              <a:cs typeface="Trebuchet MS"/>
            </a:endParaRPr>
          </a:p>
        </p:txBody>
      </p:sp>
      <p:cxnSp>
        <p:nvCxnSpPr>
          <p:cNvPr id="23" name="Straight Connector 22"/>
          <p:cNvCxnSpPr/>
          <p:nvPr/>
        </p:nvCxnSpPr>
        <p:spPr>
          <a:xfrm flipV="1">
            <a:off x="3282078" y="2133600"/>
            <a:ext cx="146922"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flipV="1">
            <a:off x="3282078" y="5408612"/>
            <a:ext cx="146922"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3276600" y="5713412"/>
            <a:ext cx="146922" cy="15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2074457" y="1938868"/>
            <a:ext cx="1168275" cy="338554"/>
          </a:xfrm>
          <a:prstGeom prst="rect">
            <a:avLst/>
          </a:prstGeom>
          <a:noFill/>
        </p:spPr>
        <p:txBody>
          <a:bodyPr wrap="none" rtlCol="0">
            <a:spAutoFit/>
          </a:bodyPr>
          <a:lstStyle/>
          <a:p>
            <a:pPr algn="r"/>
            <a:r>
              <a:rPr lang="en-GB" sz="1600" dirty="0" smtClean="0">
                <a:solidFill>
                  <a:prstClr val="black"/>
                </a:solidFill>
                <a:latin typeface="Trebuchet MS"/>
                <a:cs typeface="Trebuchet MS"/>
              </a:rPr>
              <a:t>EW scale</a:t>
            </a:r>
            <a:r>
              <a:rPr lang="en-GB" sz="1600" baseline="30000" dirty="0" smtClean="0">
                <a:solidFill>
                  <a:prstClr val="black"/>
                </a:solidFill>
                <a:latin typeface="Trebuchet MS"/>
                <a:cs typeface="Trebuchet MS"/>
              </a:rPr>
              <a:t>—1</a:t>
            </a:r>
            <a:endParaRPr lang="en-GB" sz="1600" dirty="0">
              <a:solidFill>
                <a:prstClr val="black"/>
              </a:solidFill>
              <a:latin typeface="Trebuchet MS"/>
              <a:cs typeface="Trebuchet MS"/>
            </a:endParaRPr>
          </a:p>
        </p:txBody>
      </p:sp>
      <p:sp>
        <p:nvSpPr>
          <p:cNvPr id="27" name="TextBox 26"/>
          <p:cNvSpPr txBox="1"/>
          <p:nvPr/>
        </p:nvSpPr>
        <p:spPr>
          <a:xfrm>
            <a:off x="1971965" y="5215468"/>
            <a:ext cx="1270767" cy="338554"/>
          </a:xfrm>
          <a:prstGeom prst="rect">
            <a:avLst/>
          </a:prstGeom>
          <a:noFill/>
        </p:spPr>
        <p:txBody>
          <a:bodyPr wrap="none" rtlCol="0">
            <a:spAutoFit/>
          </a:bodyPr>
          <a:lstStyle/>
          <a:p>
            <a:pPr algn="r"/>
            <a:r>
              <a:rPr lang="en-GB" sz="1600" dirty="0" smtClean="0">
                <a:solidFill>
                  <a:prstClr val="black"/>
                </a:solidFill>
                <a:latin typeface="Trebuchet MS"/>
                <a:cs typeface="Trebuchet MS"/>
              </a:rPr>
              <a:t>GUT scale</a:t>
            </a:r>
            <a:r>
              <a:rPr lang="en-GB" sz="1600" baseline="30000" dirty="0" smtClean="0">
                <a:solidFill>
                  <a:prstClr val="black"/>
                </a:solidFill>
                <a:latin typeface="Trebuchet MS"/>
                <a:cs typeface="Trebuchet MS"/>
              </a:rPr>
              <a:t>—1</a:t>
            </a:r>
            <a:endParaRPr lang="en-GB" sz="1600" dirty="0">
              <a:solidFill>
                <a:prstClr val="black"/>
              </a:solidFill>
              <a:latin typeface="Trebuchet MS"/>
              <a:cs typeface="Trebuchet MS"/>
            </a:endParaRPr>
          </a:p>
        </p:txBody>
      </p:sp>
      <p:sp>
        <p:nvSpPr>
          <p:cNvPr id="28" name="TextBox 27"/>
          <p:cNvSpPr txBox="1"/>
          <p:nvPr/>
        </p:nvSpPr>
        <p:spPr>
          <a:xfrm>
            <a:off x="1759267" y="5499102"/>
            <a:ext cx="1483465" cy="338554"/>
          </a:xfrm>
          <a:prstGeom prst="rect">
            <a:avLst/>
          </a:prstGeom>
          <a:noFill/>
        </p:spPr>
        <p:txBody>
          <a:bodyPr wrap="none" rtlCol="0">
            <a:spAutoFit/>
          </a:bodyPr>
          <a:lstStyle/>
          <a:p>
            <a:pPr algn="r"/>
            <a:r>
              <a:rPr lang="en-GB" sz="1600" dirty="0" smtClean="0">
                <a:solidFill>
                  <a:prstClr val="black"/>
                </a:solidFill>
                <a:latin typeface="Trebuchet MS"/>
                <a:cs typeface="Trebuchet MS"/>
              </a:rPr>
              <a:t>Planck scale</a:t>
            </a:r>
            <a:r>
              <a:rPr lang="en-GB" sz="1600" baseline="30000" dirty="0" smtClean="0">
                <a:solidFill>
                  <a:prstClr val="black"/>
                </a:solidFill>
                <a:latin typeface="Trebuchet MS"/>
                <a:cs typeface="Trebuchet MS"/>
              </a:rPr>
              <a:t>—1</a:t>
            </a:r>
            <a:endParaRPr lang="en-GB" sz="1600" dirty="0">
              <a:solidFill>
                <a:prstClr val="black"/>
              </a:solidFill>
              <a:latin typeface="Trebuchet MS"/>
              <a:cs typeface="Trebuchet MS"/>
            </a:endParaRPr>
          </a:p>
        </p:txBody>
      </p:sp>
      <p:sp>
        <p:nvSpPr>
          <p:cNvPr id="15" name="TextBox 14"/>
          <p:cNvSpPr txBox="1"/>
          <p:nvPr/>
        </p:nvSpPr>
        <p:spPr>
          <a:xfrm flipH="1">
            <a:off x="228600" y="323672"/>
            <a:ext cx="1529856" cy="1200328"/>
          </a:xfrm>
          <a:prstGeom prst="rect">
            <a:avLst/>
          </a:prstGeom>
          <a:noFill/>
        </p:spPr>
        <p:txBody>
          <a:bodyPr wrap="square" rtlCol="0">
            <a:spAutoFit/>
          </a:bodyPr>
          <a:lstStyle/>
          <a:p>
            <a:r>
              <a:rPr lang="en-GB" dirty="0" smtClean="0">
                <a:solidFill>
                  <a:prstClr val="black">
                    <a:lumMod val="50000"/>
                    <a:lumOff val="50000"/>
                  </a:prstClr>
                </a:solidFill>
                <a:latin typeface="Trebuchet MS"/>
                <a:cs typeface="Trebuchet MS"/>
              </a:rPr>
              <a:t>The </a:t>
            </a:r>
          </a:p>
          <a:p>
            <a:r>
              <a:rPr lang="en-GB" dirty="0" smtClean="0">
                <a:solidFill>
                  <a:prstClr val="black">
                    <a:lumMod val="50000"/>
                    <a:lumOff val="50000"/>
                  </a:prstClr>
                </a:solidFill>
                <a:latin typeface="Trebuchet MS"/>
                <a:cs typeface="Trebuchet MS"/>
              </a:rPr>
              <a:t>scalar</a:t>
            </a:r>
          </a:p>
          <a:p>
            <a:r>
              <a:rPr lang="en-GB" dirty="0" smtClean="0">
                <a:solidFill>
                  <a:prstClr val="black">
                    <a:lumMod val="50000"/>
                    <a:lumOff val="50000"/>
                  </a:prstClr>
                </a:solidFill>
                <a:latin typeface="Trebuchet MS"/>
                <a:cs typeface="Trebuchet MS"/>
              </a:rPr>
              <a:t>precipice</a:t>
            </a:r>
            <a:endParaRPr lang="en-GB" dirty="0">
              <a:solidFill>
                <a:prstClr val="black">
                  <a:lumMod val="50000"/>
                  <a:lumOff val="50000"/>
                </a:prst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Broad search spectrum at ATLAS and CMS</a:t>
            </a:r>
            <a:endParaRPr lang="en-US" sz="2800" i="1" dirty="0" smtClean="0">
              <a:solidFill>
                <a:prstClr val="black"/>
              </a:solidFill>
              <a:latin typeface="Symbol" charset="2"/>
              <a:cs typeface="Symbol" charset="2"/>
            </a:endParaRPr>
          </a:p>
          <a:p>
            <a:pPr>
              <a:spcBef>
                <a:spcPts val="600"/>
              </a:spcBef>
            </a:pPr>
            <a:r>
              <a:rPr lang="en-US" sz="2000" dirty="0" smtClean="0">
                <a:solidFill>
                  <a:prstClr val="black"/>
                </a:solidFill>
                <a:latin typeface="Trebuchet MS"/>
                <a:cs typeface="Trebuchet MS"/>
              </a:rPr>
              <a:t>So far unsuccessful new physics searches (beyond Higgs) </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descr="AtlasSearches_exotics_ichep1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38140" y="1828800"/>
            <a:ext cx="4529660" cy="3419214"/>
          </a:xfrm>
          <a:prstGeom prst="rect">
            <a:avLst/>
          </a:prstGeom>
        </p:spPr>
      </p:pic>
      <p:pic>
        <p:nvPicPr>
          <p:cNvPr id="13" name="Picture 12" descr="AtlasSearches_susy_ichep12-1.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13765" y="1852612"/>
            <a:ext cx="4529660" cy="3419214"/>
          </a:xfrm>
          <a:prstGeom prst="rect">
            <a:avLst/>
          </a:prstGeom>
        </p:spPr>
      </p:pic>
      <p:sp>
        <p:nvSpPr>
          <p:cNvPr id="14" name="Rectangle 13"/>
          <p:cNvSpPr/>
          <p:nvPr/>
        </p:nvSpPr>
        <p:spPr>
          <a:xfrm>
            <a:off x="13765" y="5562600"/>
            <a:ext cx="9130235" cy="338554"/>
          </a:xfrm>
          <a:prstGeom prst="rect">
            <a:avLst/>
          </a:prstGeom>
        </p:spPr>
        <p:txBody>
          <a:bodyPr wrap="square">
            <a:spAutoFit/>
          </a:bodyPr>
          <a:lstStyle/>
          <a:p>
            <a:pPr algn="ctr">
              <a:spcBef>
                <a:spcPts val="1800"/>
              </a:spcBef>
            </a:pPr>
            <a:r>
              <a:rPr lang="en-US" sz="1600" dirty="0" smtClean="0">
                <a:solidFill>
                  <a:srgbClr val="D00209"/>
                </a:solidFill>
                <a:latin typeface="Trebuchet MS"/>
                <a:cs typeface="Trebuchet MS"/>
                <a:sym typeface="Wingdings"/>
              </a:rPr>
              <a:t>Mass reach of searches for SUSY (left) and other new phenomena (right) (here: ATLAS)</a:t>
            </a:r>
            <a:endParaRPr lang="en-US" sz="1600" baseline="30000" dirty="0" smtClean="0">
              <a:solidFill>
                <a:srgbClr val="D00209"/>
              </a:solidFill>
              <a:latin typeface="Trebuchet MS"/>
              <a:ea typeface="Arial" charset="0"/>
              <a:cs typeface="Trebuchet MS"/>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Broad search spectrum at ATLAS and CMS</a:t>
            </a:r>
            <a:endParaRPr lang="en-US" sz="2800" i="1" dirty="0" smtClean="0">
              <a:solidFill>
                <a:prstClr val="black"/>
              </a:solidFill>
              <a:latin typeface="Symbol" charset="2"/>
              <a:cs typeface="Symbol" charset="2"/>
            </a:endParaRPr>
          </a:p>
          <a:p>
            <a:pPr>
              <a:spcBef>
                <a:spcPts val="600"/>
              </a:spcBef>
            </a:pPr>
            <a:r>
              <a:rPr lang="en-US" sz="2000" b="1" dirty="0" smtClean="0">
                <a:solidFill>
                  <a:srgbClr val="D00209"/>
                </a:solidFill>
                <a:latin typeface="Trebuchet MS"/>
                <a:cs typeface="Trebuchet MS"/>
              </a:rPr>
              <a:t>The LHC is pushing the limits on new phenomena</a:t>
            </a:r>
            <a:endParaRPr lang="en-US" sz="2000" dirty="0" smtClean="0">
              <a:solidFill>
                <a:srgbClr val="7F7F7F"/>
              </a:solidFill>
              <a:latin typeface="Trebuchet MS"/>
              <a:cs typeface="Trebuchet MS"/>
            </a:endParaRP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1" name="Picture 10" descr="AtlasSearches_exotics_ichep12.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38140" y="1828800"/>
            <a:ext cx="4529660" cy="3419214"/>
          </a:xfrm>
          <a:prstGeom prst="rect">
            <a:avLst/>
          </a:prstGeom>
        </p:spPr>
      </p:pic>
      <p:pic>
        <p:nvPicPr>
          <p:cNvPr id="13" name="Picture 12" descr="AtlasSearches_susy_ichep12-1.pdf"/>
          <p:cNvPicPr>
            <a:picLocks noChangeAspect="1"/>
          </p:cNvPicPr>
          <p:nvPr/>
        </p:nvPicPr>
        <mc:AlternateContent>
          <mc:Choice xmlns:ma="http://schemas.microsoft.com/office/mac/drawingml/2008/main" Requires="ma">
            <p:blipFill>
              <a:blip r:embed="rId4"/>
              <a:stretch>
                <a:fillRect/>
              </a:stretch>
            </p:blipFill>
          </mc:Choice>
          <mc:Fallback>
            <p:blipFill>
              <a:blip r:embed="rId5"/>
              <a:stretch>
                <a:fillRect/>
              </a:stretch>
            </p:blipFill>
          </mc:Fallback>
        </mc:AlternateContent>
        <p:spPr>
          <a:xfrm>
            <a:off x="13765" y="1852612"/>
            <a:ext cx="4529660" cy="3419214"/>
          </a:xfrm>
          <a:prstGeom prst="rect">
            <a:avLst/>
          </a:prstGeom>
        </p:spPr>
      </p:pic>
      <p:sp>
        <p:nvSpPr>
          <p:cNvPr id="14" name="Rectangle 13"/>
          <p:cNvSpPr/>
          <p:nvPr/>
        </p:nvSpPr>
        <p:spPr>
          <a:xfrm>
            <a:off x="13765" y="5562600"/>
            <a:ext cx="9130235" cy="338554"/>
          </a:xfrm>
          <a:prstGeom prst="rect">
            <a:avLst/>
          </a:prstGeom>
        </p:spPr>
        <p:txBody>
          <a:bodyPr wrap="square">
            <a:spAutoFit/>
          </a:bodyPr>
          <a:lstStyle/>
          <a:p>
            <a:pPr algn="ctr">
              <a:spcBef>
                <a:spcPts val="1800"/>
              </a:spcBef>
            </a:pPr>
            <a:r>
              <a:rPr lang="en-US" sz="1600" dirty="0" smtClean="0">
                <a:solidFill>
                  <a:srgbClr val="D00209"/>
                </a:solidFill>
                <a:latin typeface="Trebuchet MS"/>
                <a:cs typeface="Trebuchet MS"/>
                <a:sym typeface="Wingdings"/>
              </a:rPr>
              <a:t>Mass reach of searches for SUSY (left) and other new phenomena (right) (here: ATLAS)</a:t>
            </a:r>
            <a:endParaRPr lang="en-US" sz="1600" baseline="30000" dirty="0" smtClean="0">
              <a:solidFill>
                <a:srgbClr val="D00209"/>
              </a:solidFill>
              <a:latin typeface="Trebuchet MS"/>
              <a:ea typeface="Arial" charset="0"/>
              <a:cs typeface="Trebuchet MS"/>
            </a:endParaRPr>
          </a:p>
        </p:txBody>
      </p:sp>
      <p:grpSp>
        <p:nvGrpSpPr>
          <p:cNvPr id="12" name="Group 11"/>
          <p:cNvGrpSpPr/>
          <p:nvPr/>
        </p:nvGrpSpPr>
        <p:grpSpPr>
          <a:xfrm>
            <a:off x="-4" y="1676401"/>
            <a:ext cx="9436518" cy="4502324"/>
            <a:chOff x="-4" y="1676401"/>
            <a:chExt cx="9436518" cy="4502324"/>
          </a:xfrm>
        </p:grpSpPr>
        <p:pic>
          <p:nvPicPr>
            <p:cNvPr id="15" name="Picture 14"/>
            <p:cNvPicPr>
              <a:picLocks noChangeAspect="1"/>
            </p:cNvPicPr>
            <p:nvPr/>
          </p:nvPicPr>
          <p:blipFill>
            <a:blip r:embed="rId6"/>
            <a:srcRect t="5074" b="2615"/>
            <a:stretch>
              <a:fillRect/>
            </a:stretch>
          </p:blipFill>
          <p:spPr>
            <a:xfrm flipH="1">
              <a:off x="-4" y="1676401"/>
              <a:ext cx="9144003" cy="4502324"/>
            </a:xfrm>
            <a:prstGeom prst="rect">
              <a:avLst/>
            </a:prstGeom>
          </p:spPr>
        </p:pic>
        <p:pic>
          <p:nvPicPr>
            <p:cNvPr id="16" name="Picture 15"/>
            <p:cNvPicPr>
              <a:picLocks noChangeAspect="1"/>
            </p:cNvPicPr>
            <p:nvPr/>
          </p:nvPicPr>
          <p:blipFill>
            <a:blip r:embed="rId7">
              <a:alphaModFix amt="79000"/>
            </a:blip>
            <a:stretch>
              <a:fillRect/>
            </a:stretch>
          </p:blipFill>
          <p:spPr>
            <a:xfrm rot="20714836">
              <a:off x="6305957" y="3155889"/>
              <a:ext cx="3130557" cy="2362200"/>
            </a:xfrm>
            <a:prstGeom prst="rect">
              <a:avLst/>
            </a:prstGeom>
            <a:noFill/>
            <a:ln>
              <a:noFill/>
            </a:ln>
          </p:spPr>
        </p:pic>
        <p:pic>
          <p:nvPicPr>
            <p:cNvPr id="17" name="Picture 16"/>
            <p:cNvPicPr>
              <a:picLocks noChangeAspect="1"/>
            </p:cNvPicPr>
            <p:nvPr/>
          </p:nvPicPr>
          <p:blipFill>
            <a:blip r:embed="rId8">
              <a:alphaModFix amt="79000"/>
            </a:blip>
            <a:stretch>
              <a:fillRect/>
            </a:stretch>
          </p:blipFill>
          <p:spPr>
            <a:xfrm rot="21174794">
              <a:off x="5467757" y="3460689"/>
              <a:ext cx="3130557" cy="2362200"/>
            </a:xfrm>
            <a:prstGeom prst="rect">
              <a:avLst/>
            </a:prstGeom>
            <a:noFill/>
            <a:ln>
              <a:noFill/>
            </a:ln>
          </p:spPr>
        </p:pic>
      </p:grpSp>
      <p:sp>
        <p:nvSpPr>
          <p:cNvPr id="18" name="Rectangle 17"/>
          <p:cNvSpPr/>
          <p:nvPr/>
        </p:nvSpPr>
        <p:spPr>
          <a:xfrm>
            <a:off x="14856" y="5977922"/>
            <a:ext cx="1454244" cy="215444"/>
          </a:xfrm>
          <a:prstGeom prst="rect">
            <a:avLst/>
          </a:prstGeom>
        </p:spPr>
        <p:txBody>
          <a:bodyPr wrap="none">
            <a:spAutoFit/>
          </a:bodyPr>
          <a:lstStyle/>
          <a:p>
            <a:pPr algn="ctr">
              <a:spcBef>
                <a:spcPts val="600"/>
              </a:spcBef>
            </a:pPr>
            <a:r>
              <a:rPr lang="en-US" sz="800" dirty="0" smtClean="0">
                <a:solidFill>
                  <a:schemeClr val="tx1">
                    <a:lumMod val="65000"/>
                    <a:lumOff val="35000"/>
                  </a:schemeClr>
                </a:solidFill>
                <a:latin typeface="Trebuchet MS"/>
                <a:cs typeface="Trebuchet MS"/>
              </a:rPr>
              <a:t>F. Le </a:t>
            </a:r>
            <a:r>
              <a:rPr lang="en-US" sz="800" dirty="0" err="1" smtClean="0">
                <a:solidFill>
                  <a:schemeClr val="tx1">
                    <a:lumMod val="65000"/>
                    <a:lumOff val="35000"/>
                  </a:schemeClr>
                </a:solidFill>
                <a:latin typeface="Trebuchet MS"/>
                <a:cs typeface="Trebuchet MS"/>
              </a:rPr>
              <a:t>Diberder</a:t>
            </a:r>
            <a:r>
              <a:rPr lang="en-US" sz="800" dirty="0" smtClean="0">
                <a:solidFill>
                  <a:schemeClr val="tx1">
                    <a:lumMod val="65000"/>
                    <a:lumOff val="35000"/>
                  </a:schemeClr>
                </a:solidFill>
                <a:latin typeface="Trebuchet MS"/>
                <a:cs typeface="Trebuchet MS"/>
              </a:rPr>
              <a:t> @ CERN 2012</a:t>
            </a:r>
            <a:endParaRPr lang="en-US" sz="1050" dirty="0" smtClean="0">
              <a:solidFill>
                <a:schemeClr val="tx1">
                  <a:lumMod val="65000"/>
                  <a:lumOff val="35000"/>
                </a:schemeClr>
              </a:solidFill>
              <a:latin typeface="Trebuchet MS"/>
              <a:cs typeface="Trebuchet M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from="(-#ppt_w/2)" to="(#ppt_x)" calcmode="lin" valueType="num">
                                      <p:cBhvr>
                                        <p:cTn id="7" dur="1200" fill="hold">
                                          <p:stCondLst>
                                            <p:cond delay="0"/>
                                          </p:stCondLst>
                                        </p:cTn>
                                        <p:tgtEl>
                                          <p:spTgt spid="12"/>
                                        </p:tgtEl>
                                        <p:attrNameLst>
                                          <p:attrName>ppt_x</p:attrName>
                                        </p:attrNameLst>
                                      </p:cBhvr>
                                    </p:anim>
                                    <p:anim from="0" to="-1.0" calcmode="lin" valueType="num">
                                      <p:cBhvr>
                                        <p:cTn id="8" dur="400" decel="50000" autoRev="1" fill="hold">
                                          <p:stCondLst>
                                            <p:cond delay="1200"/>
                                          </p:stCondLst>
                                        </p:cTn>
                                        <p:tgtEl>
                                          <p:spTgt spid="12"/>
                                        </p:tgtEl>
                                        <p:attrNameLst>
                                          <p:attrName>xshear</p:attrName>
                                        </p:attrNameLst>
                                      </p:cBhvr>
                                    </p:anim>
                                    <p:animScale>
                                      <p:cBhvr>
                                        <p:cTn id="9" dur="400" decel="100000" autoRev="1" fill="hold">
                                          <p:stCondLst>
                                            <p:cond delay="1200"/>
                                          </p:stCondLst>
                                        </p:cTn>
                                        <p:tgtEl>
                                          <p:spTgt spid="12"/>
                                        </p:tgtEl>
                                      </p:cBhvr>
                                      <p:from x="100000" y="100000"/>
                                      <p:to x="80000" y="100000"/>
                                    </p:animScale>
                                    <p:anim by="(#ppt_h/3+#ppt_w*0.1)" calcmode="lin" valueType="num">
                                      <p:cBhvr additive="sum">
                                        <p:cTn id="10" dur="400" decel="100000" autoRev="1" fill="hold">
                                          <p:stCondLst>
                                            <p:cond delay="1200"/>
                                          </p:stCondLst>
                                        </p:cTn>
                                        <p:tgtEl>
                                          <p:spTgt spid="12"/>
                                        </p:tgtEl>
                                        <p:attrNameLst>
                                          <p:attrName>ppt_x</p:attrName>
                                        </p:attrNameLst>
                                      </p:cBhvr>
                                    </p:anim>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1087294" y="838200"/>
            <a:ext cx="3484706" cy="723275"/>
          </a:xfrm>
          <a:prstGeom prst="rect">
            <a:avLst/>
          </a:prstGeom>
        </p:spPr>
        <p:txBody>
          <a:bodyPr wrap="square">
            <a:spAutoFit/>
          </a:bodyPr>
          <a:lstStyle/>
          <a:p>
            <a:r>
              <a:rPr lang="en-GB" b="1" dirty="0" smtClean="0">
                <a:solidFill>
                  <a:srgbClr val="FFFFFF"/>
                </a:solidFill>
                <a:latin typeface="Trebuchet MS"/>
                <a:cs typeface="Trebuchet MS"/>
              </a:rPr>
              <a:t>The next 50 years …</a:t>
            </a:r>
          </a:p>
          <a:p>
            <a:pPr>
              <a:spcBef>
                <a:spcPts val="600"/>
              </a:spcBef>
            </a:pPr>
            <a:r>
              <a:rPr lang="en-GB" sz="1200" b="1" i="1" dirty="0" smtClean="0">
                <a:solidFill>
                  <a:srgbClr val="FFFFFF"/>
                </a:solidFill>
                <a:latin typeface="Trebuchet MS"/>
                <a:cs typeface="Trebuchet MS"/>
              </a:rPr>
              <a:t>(remember particle physics 50 years ago ?)</a:t>
            </a:r>
          </a:p>
        </p:txBody>
      </p:sp>
      <p:sp>
        <p:nvSpPr>
          <p:cNvPr id="4" name="Rectangle 3"/>
          <p:cNvSpPr/>
          <p:nvPr/>
        </p:nvSpPr>
        <p:spPr>
          <a:xfrm>
            <a:off x="1087294" y="1828800"/>
            <a:ext cx="3332306" cy="1431161"/>
          </a:xfrm>
          <a:prstGeom prst="rect">
            <a:avLst/>
          </a:prstGeom>
        </p:spPr>
        <p:txBody>
          <a:bodyPr wrap="square">
            <a:spAutoFit/>
          </a:bodyPr>
          <a:lstStyle/>
          <a:p>
            <a:pPr marL="179388" indent="-179388">
              <a:spcBef>
                <a:spcPts val="600"/>
              </a:spcBef>
              <a:buSzPct val="98000"/>
            </a:pPr>
            <a:r>
              <a:rPr lang="en-GB" sz="1800" b="1" dirty="0" smtClean="0">
                <a:solidFill>
                  <a:srgbClr val="FFFF00"/>
                </a:solidFill>
                <a:latin typeface="Trebuchet MS"/>
                <a:cs typeface="Trebuchet MS"/>
              </a:rPr>
              <a:t>The energy frontier</a:t>
            </a:r>
          </a:p>
          <a:p>
            <a:pPr marL="179388" indent="-179388">
              <a:spcBef>
                <a:spcPts val="600"/>
              </a:spcBef>
              <a:buSzPct val="98000"/>
            </a:pPr>
            <a:r>
              <a:rPr lang="en-GB" sz="1800" b="1" dirty="0" smtClean="0">
                <a:solidFill>
                  <a:srgbClr val="FFFF00"/>
                </a:solidFill>
                <a:latin typeface="Trebuchet MS"/>
                <a:cs typeface="Trebuchet MS"/>
              </a:rPr>
              <a:t>The intensity frontier</a:t>
            </a:r>
          </a:p>
          <a:p>
            <a:pPr marL="179388" indent="-179388">
              <a:spcBef>
                <a:spcPts val="600"/>
              </a:spcBef>
              <a:buSzPct val="98000"/>
            </a:pPr>
            <a:r>
              <a:rPr lang="en-GB" sz="1800" b="1" dirty="0" smtClean="0">
                <a:solidFill>
                  <a:srgbClr val="FFFFFF"/>
                </a:solidFill>
                <a:latin typeface="Trebuchet MS"/>
                <a:cs typeface="Trebuchet MS"/>
              </a:rPr>
              <a:t>The cosmic frontier </a:t>
            </a:r>
            <a:r>
              <a:rPr lang="en-GB" sz="1400" b="1" dirty="0" smtClean="0">
                <a:solidFill>
                  <a:srgbClr val="FFFFFF"/>
                </a:solidFill>
                <a:latin typeface="Trebuchet MS"/>
                <a:cs typeface="Trebuchet MS"/>
              </a:rPr>
              <a:t>(</a:t>
            </a:r>
            <a:r>
              <a:rPr lang="en-US" sz="1400" b="1" dirty="0" err="1" smtClean="0">
                <a:solidFill>
                  <a:srgbClr val="FFFFFF"/>
                </a:solidFill>
                <a:latin typeface="Trebuchet MS"/>
                <a:cs typeface="Trebuchet MS"/>
                <a:sym typeface="Wingdings"/>
              </a:rPr>
              <a:t></a:t>
            </a:r>
            <a:r>
              <a:rPr lang="en-US" sz="1400" b="1" dirty="0" smtClean="0">
                <a:solidFill>
                  <a:srgbClr val="FFFFFF"/>
                </a:solidFill>
                <a:latin typeface="Trebuchet MS"/>
                <a:cs typeface="Trebuchet MS"/>
                <a:sym typeface="Wingdings"/>
              </a:rPr>
              <a:t> </a:t>
            </a:r>
            <a:r>
              <a:rPr lang="en-US" sz="1400" b="1" i="1" dirty="0" smtClean="0">
                <a:solidFill>
                  <a:srgbClr val="FFFFFF"/>
                </a:solidFill>
                <a:latin typeface="Trebuchet MS"/>
                <a:cs typeface="Trebuchet MS"/>
                <a:sym typeface="Wingdings"/>
              </a:rPr>
              <a:t>JF, RO</a:t>
            </a:r>
            <a:r>
              <a:rPr lang="en-US" sz="1400" b="1" dirty="0" smtClean="0">
                <a:solidFill>
                  <a:srgbClr val="FFFFFF"/>
                </a:solidFill>
                <a:latin typeface="Trebuchet MS"/>
                <a:cs typeface="Trebuchet MS"/>
                <a:sym typeface="Wingdings"/>
              </a:rPr>
              <a:t>)</a:t>
            </a:r>
            <a:endParaRPr lang="en-GB" sz="1800" b="1" dirty="0" smtClean="0">
              <a:solidFill>
                <a:srgbClr val="FFFFFF"/>
              </a:solidFill>
              <a:latin typeface="Trebuchet MS"/>
              <a:cs typeface="Trebuchet MS"/>
            </a:endParaRPr>
          </a:p>
          <a:p>
            <a:pPr marL="179388" indent="-179388">
              <a:spcBef>
                <a:spcPts val="600"/>
              </a:spcBef>
              <a:buSzPct val="98000"/>
            </a:pPr>
            <a:r>
              <a:rPr lang="en-GB" sz="1800" b="1" dirty="0" smtClean="0">
                <a:solidFill>
                  <a:srgbClr val="FFFF00"/>
                </a:solidFill>
                <a:latin typeface="Trebuchet MS"/>
                <a:cs typeface="Trebuchet MS"/>
              </a:rPr>
              <a:t>Other areas</a:t>
            </a:r>
          </a:p>
        </p:txBody>
      </p:sp>
      <p:sp>
        <p:nvSpPr>
          <p:cNvPr id="6" name="Rectangle 5"/>
          <p:cNvSpPr/>
          <p:nvPr/>
        </p:nvSpPr>
        <p:spPr>
          <a:xfrm>
            <a:off x="4724400" y="1553051"/>
            <a:ext cx="3578418" cy="1723549"/>
          </a:xfrm>
          <a:prstGeom prst="rect">
            <a:avLst/>
          </a:prstGeom>
        </p:spPr>
        <p:txBody>
          <a:bodyPr wrap="square">
            <a:spAutoFit/>
          </a:bodyPr>
          <a:lstStyle/>
          <a:p>
            <a:pPr marL="179388" indent="-179388">
              <a:spcBef>
                <a:spcPts val="600"/>
              </a:spcBef>
              <a:buSzPct val="98000"/>
            </a:pPr>
            <a:r>
              <a:rPr lang="en-GB" sz="1600" dirty="0" smtClean="0">
                <a:solidFill>
                  <a:srgbClr val="FFFFFF"/>
                </a:solidFill>
                <a:latin typeface="Trebuchet MS"/>
                <a:cs typeface="Trebuchet MS"/>
              </a:rPr>
              <a:t>I will be brief on:</a:t>
            </a:r>
          </a:p>
          <a:p>
            <a:pPr marL="179388" indent="-179388">
              <a:spcBef>
                <a:spcPts val="600"/>
              </a:spcBef>
              <a:buSzPct val="98000"/>
              <a:buFont typeface="Arial"/>
              <a:buChar char="•"/>
            </a:pPr>
            <a:r>
              <a:rPr lang="en-GB" sz="1600" dirty="0" smtClean="0">
                <a:solidFill>
                  <a:srgbClr val="FFFFFF"/>
                </a:solidFill>
                <a:latin typeface="Trebuchet MS"/>
                <a:cs typeface="Trebuchet MS"/>
              </a:rPr>
              <a:t>The strong connection of particle physics with astrophysics and cosmology </a:t>
            </a:r>
            <a:r>
              <a:rPr lang="en-US" sz="1200" dirty="0" err="1" smtClean="0">
                <a:solidFill>
                  <a:srgbClr val="FFFFFF"/>
                </a:solidFill>
                <a:latin typeface="Trebuchet MS"/>
                <a:cs typeface="Trebuchet MS"/>
                <a:sym typeface="Wingdings"/>
              </a:rPr>
              <a:t></a:t>
            </a:r>
            <a:r>
              <a:rPr lang="en-US" sz="1200" dirty="0" smtClean="0">
                <a:solidFill>
                  <a:srgbClr val="FFFFFF"/>
                </a:solidFill>
                <a:latin typeface="Trebuchet MS"/>
                <a:cs typeface="Trebuchet MS"/>
                <a:sym typeface="Wingdings"/>
              </a:rPr>
              <a:t> </a:t>
            </a:r>
            <a:r>
              <a:rPr lang="en-US" sz="1200" b="1" i="1" dirty="0" smtClean="0">
                <a:solidFill>
                  <a:srgbClr val="FFFFFF"/>
                </a:solidFill>
                <a:latin typeface="Trebuchet MS"/>
                <a:cs typeface="Trebuchet MS"/>
                <a:sym typeface="Wingdings"/>
              </a:rPr>
              <a:t>Jonathan </a:t>
            </a:r>
            <a:r>
              <a:rPr lang="en-US" sz="1200" b="1" i="1" dirty="0" err="1" smtClean="0">
                <a:solidFill>
                  <a:srgbClr val="FFFFFF"/>
                </a:solidFill>
                <a:latin typeface="Trebuchet MS"/>
                <a:cs typeface="Trebuchet MS"/>
                <a:sym typeface="Wingdings"/>
              </a:rPr>
              <a:t>Feng</a:t>
            </a:r>
            <a:r>
              <a:rPr lang="en-US" sz="1200" b="1" i="1" dirty="0" smtClean="0">
                <a:solidFill>
                  <a:srgbClr val="FFFFFF"/>
                </a:solidFill>
                <a:latin typeface="Trebuchet MS"/>
                <a:cs typeface="Trebuchet MS"/>
                <a:sym typeface="Wingdings"/>
              </a:rPr>
              <a:t> </a:t>
            </a:r>
            <a:r>
              <a:rPr lang="en-US" sz="1200" dirty="0" smtClean="0">
                <a:solidFill>
                  <a:srgbClr val="FFFFFF"/>
                </a:solidFill>
                <a:latin typeface="Trebuchet MS"/>
                <a:cs typeface="Trebuchet MS"/>
                <a:sym typeface="Wingdings"/>
              </a:rPr>
              <a:t>&amp; </a:t>
            </a:r>
            <a:r>
              <a:rPr lang="en-US" sz="1200" b="1" i="1" dirty="0" smtClean="0">
                <a:solidFill>
                  <a:srgbClr val="FFFFFF"/>
                </a:solidFill>
                <a:latin typeface="Trebuchet MS"/>
                <a:cs typeface="Trebuchet MS"/>
                <a:sym typeface="Wingdings"/>
              </a:rPr>
              <a:t>Rene </a:t>
            </a:r>
            <a:r>
              <a:rPr lang="en-US" sz="1200" b="1" i="1" dirty="0" err="1" smtClean="0">
                <a:solidFill>
                  <a:srgbClr val="FFFFFF"/>
                </a:solidFill>
                <a:latin typeface="Trebuchet MS"/>
                <a:cs typeface="Trebuchet MS"/>
                <a:sym typeface="Wingdings"/>
              </a:rPr>
              <a:t>Ong</a:t>
            </a:r>
            <a:endParaRPr lang="en-GB" sz="1600" dirty="0" smtClean="0">
              <a:solidFill>
                <a:srgbClr val="FFFFFF"/>
              </a:solidFill>
              <a:latin typeface="Trebuchet MS"/>
              <a:cs typeface="Trebuchet MS"/>
            </a:endParaRPr>
          </a:p>
          <a:p>
            <a:pPr marL="179388" indent="-179388">
              <a:spcBef>
                <a:spcPts val="600"/>
              </a:spcBef>
              <a:buSzPct val="98000"/>
              <a:buFont typeface="Arial"/>
              <a:buChar char="•"/>
            </a:pPr>
            <a:r>
              <a:rPr lang="en-GB" sz="1600" dirty="0" smtClean="0">
                <a:solidFill>
                  <a:srgbClr val="FFFFFF"/>
                </a:solidFill>
                <a:latin typeface="Trebuchet MS"/>
                <a:cs typeface="Trebuchet MS"/>
              </a:rPr>
              <a:t>Introduction to future accelerators </a:t>
            </a:r>
            <a:r>
              <a:rPr lang="en-US" sz="1200" dirty="0" err="1" smtClean="0">
                <a:solidFill>
                  <a:srgbClr val="FFFFFF"/>
                </a:solidFill>
                <a:latin typeface="Trebuchet MS"/>
                <a:cs typeface="Trebuchet MS"/>
                <a:sym typeface="Wingdings"/>
              </a:rPr>
              <a:t></a:t>
            </a:r>
            <a:r>
              <a:rPr lang="en-US" sz="1200" dirty="0" smtClean="0">
                <a:solidFill>
                  <a:srgbClr val="FFFFFF"/>
                </a:solidFill>
                <a:latin typeface="Trebuchet MS"/>
                <a:cs typeface="Trebuchet MS"/>
                <a:sym typeface="Wingdings"/>
              </a:rPr>
              <a:t> </a:t>
            </a:r>
            <a:r>
              <a:rPr lang="en-US" sz="1200" b="1" i="1" dirty="0" smtClean="0">
                <a:solidFill>
                  <a:srgbClr val="FFFFFF"/>
                </a:solidFill>
                <a:latin typeface="Trebuchet MS"/>
                <a:cs typeface="Trebuchet MS"/>
                <a:sym typeface="Wingdings"/>
              </a:rPr>
              <a:t>Frank Zimmermann</a:t>
            </a:r>
            <a:endParaRPr lang="en-GB" sz="1600" b="1" i="1" dirty="0" smtClean="0">
              <a:solidFill>
                <a:srgbClr val="FFFFFF"/>
              </a:solidFill>
              <a:latin typeface="Trebuchet MS"/>
              <a:cs typeface="Trebuchet MS"/>
            </a:endParaRPr>
          </a:p>
        </p:txBody>
      </p:sp>
      <p:pic>
        <p:nvPicPr>
          <p:cNvPr id="7" name="Picture 6"/>
          <p:cNvPicPr>
            <a:picLocks noChangeAspect="1"/>
          </p:cNvPicPr>
          <p:nvPr/>
        </p:nvPicPr>
        <p:blipFill>
          <a:blip r:embed="rId2"/>
          <a:stretch>
            <a:fillRect/>
          </a:stretch>
        </p:blipFill>
        <p:spPr>
          <a:xfrm>
            <a:off x="1141516" y="3639396"/>
            <a:ext cx="3049484" cy="2609004"/>
          </a:xfrm>
          <a:prstGeom prst="rect">
            <a:avLst/>
          </a:prstGeom>
          <a:effectLst>
            <a:outerShdw blurRad="203200" dist="38100" dir="2700000">
              <a:srgbClr val="000000">
                <a:alpha val="73000"/>
              </a:srgbClr>
            </a:outerShdw>
          </a:effec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8" name="Picture 7"/>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sp>
        <p:nvSpPr>
          <p:cNvPr id="13" name="Text Box 5"/>
          <p:cNvSpPr txBox="1">
            <a:spLocks noChangeArrowheads="1"/>
          </p:cNvSpPr>
          <p:nvPr/>
        </p:nvSpPr>
        <p:spPr bwMode="auto">
          <a:xfrm>
            <a:off x="380999" y="228600"/>
            <a:ext cx="8763001" cy="1677624"/>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US" sz="1800" kern="0" dirty="0" smtClean="0">
                <a:solidFill>
                  <a:srgbClr val="7F7F7F"/>
                </a:solidFill>
                <a:latin typeface="Trebuchet MS"/>
                <a:cs typeface="Trebuchet MS"/>
              </a:rPr>
              <a:t>The next 50 years’ particle physics research programs depend on LHC results </a:t>
            </a:r>
          </a:p>
          <a:p>
            <a:pPr defTabSz="914400" fontAlgn="auto">
              <a:spcBef>
                <a:spcPts val="1200"/>
              </a:spcBef>
              <a:spcAft>
                <a:spcPts val="0"/>
              </a:spcAft>
              <a:defRPr/>
            </a:pPr>
            <a:r>
              <a:rPr lang="en-US" sz="1800" b="1" kern="0" dirty="0" smtClean="0">
                <a:solidFill>
                  <a:srgbClr val="7F7F7F"/>
                </a:solidFill>
                <a:latin typeface="Trebuchet MS"/>
                <a:cs typeface="Trebuchet MS"/>
              </a:rPr>
              <a:t>By now, a new Higgs-like particle has been discovered and </a:t>
            </a:r>
            <a:r>
              <a:rPr lang="en-US" sz="1800" b="1" kern="0" dirty="0" smtClean="0">
                <a:solidFill>
                  <a:srgbClr val="D00209"/>
                </a:solidFill>
                <a:latin typeface="Trebuchet MS"/>
                <a:cs typeface="Trebuchet MS"/>
              </a:rPr>
              <a:t>we are entering a new era of particle physics</a:t>
            </a:r>
          </a:p>
          <a:p>
            <a:pPr defTabSz="914400" fontAlgn="auto">
              <a:spcBef>
                <a:spcPts val="1200"/>
              </a:spcBef>
              <a:spcAft>
                <a:spcPts val="0"/>
              </a:spcAft>
              <a:defRPr/>
            </a:pPr>
            <a:r>
              <a:rPr lang="en-US" sz="1400" kern="0" dirty="0" smtClean="0">
                <a:solidFill>
                  <a:schemeClr val="tx1">
                    <a:lumMod val="50000"/>
                    <a:lumOff val="50000"/>
                  </a:schemeClr>
                </a:solidFill>
                <a:latin typeface="Trebuchet MS"/>
                <a:cs typeface="Trebuchet MS"/>
              </a:rPr>
              <a:t>[ More can be expected; let us assume here scenarios after accumulating more than 3 </a:t>
            </a:r>
            <a:r>
              <a:rPr lang="en-US" sz="1400" kern="0" dirty="0" err="1" smtClean="0">
                <a:solidFill>
                  <a:schemeClr val="tx1">
                    <a:lumMod val="50000"/>
                    <a:lumOff val="50000"/>
                  </a:schemeClr>
                </a:solidFill>
                <a:latin typeface="Trebuchet MS"/>
                <a:cs typeface="Trebuchet MS"/>
              </a:rPr>
              <a:t>ab</a:t>
            </a:r>
            <a:r>
              <a:rPr lang="en-US" sz="1400" kern="0" baseline="30000" dirty="0" smtClean="0">
                <a:solidFill>
                  <a:schemeClr val="tx1">
                    <a:lumMod val="50000"/>
                    <a:lumOff val="50000"/>
                  </a:schemeClr>
                </a:solidFill>
                <a:latin typeface="Trebuchet MS"/>
                <a:cs typeface="Trebuchet MS"/>
              </a:rPr>
              <a:t>–1</a:t>
            </a:r>
            <a:r>
              <a:rPr lang="en-US" sz="1400" kern="0" dirty="0" smtClean="0">
                <a:solidFill>
                  <a:schemeClr val="tx1">
                    <a:lumMod val="50000"/>
                    <a:lumOff val="50000"/>
                  </a:schemeClr>
                </a:solidFill>
                <a:latin typeface="Trebuchet MS"/>
                <a:cs typeface="Trebuchet MS"/>
              </a:rPr>
              <a:t> of data at the HL-LHC at </a:t>
            </a:r>
            <a:r>
              <a:rPr lang="en-US" sz="1400" kern="0" dirty="0" smtClean="0">
                <a:solidFill>
                  <a:schemeClr val="tx1">
                    <a:lumMod val="50000"/>
                    <a:lumOff val="50000"/>
                  </a:schemeClr>
                </a:solidFill>
                <a:latin typeface="Symbol" charset="2"/>
                <a:cs typeface="Symbol" charset="2"/>
              </a:rPr>
              <a:t>~</a:t>
            </a:r>
            <a:r>
              <a:rPr lang="en-US" sz="1400" kern="0" dirty="0" smtClean="0">
                <a:solidFill>
                  <a:schemeClr val="tx1">
                    <a:lumMod val="50000"/>
                    <a:lumOff val="50000"/>
                  </a:schemeClr>
                </a:solidFill>
                <a:latin typeface="Trebuchet MS"/>
                <a:cs typeface="Trebuchet MS"/>
              </a:rPr>
              <a:t>2030 </a:t>
            </a:r>
            <a:r>
              <a:rPr lang="en-US" sz="1100" kern="0" dirty="0" smtClean="0">
                <a:solidFill>
                  <a:schemeClr val="tx1">
                    <a:lumMod val="50000"/>
                    <a:lumOff val="50000"/>
                  </a:schemeClr>
                </a:solidFill>
                <a:latin typeface="Trebuchet MS"/>
                <a:cs typeface="Trebuchet MS"/>
              </a:rPr>
              <a:t>(~5×10</a:t>
            </a:r>
            <a:r>
              <a:rPr lang="en-US" sz="1100" kern="0" baseline="30000" dirty="0" smtClean="0">
                <a:solidFill>
                  <a:schemeClr val="tx1">
                    <a:lumMod val="50000"/>
                    <a:lumOff val="50000"/>
                  </a:schemeClr>
                </a:solidFill>
                <a:latin typeface="Trebuchet MS"/>
                <a:cs typeface="Trebuchet MS"/>
              </a:rPr>
              <a:t>34</a:t>
            </a:r>
            <a:r>
              <a:rPr lang="en-US" sz="1100" kern="0" dirty="0" smtClean="0">
                <a:solidFill>
                  <a:schemeClr val="tx1">
                    <a:lumMod val="50000"/>
                    <a:lumOff val="50000"/>
                  </a:schemeClr>
                </a:solidFill>
                <a:latin typeface="Trebuchet MS"/>
                <a:cs typeface="Trebuchet MS"/>
              </a:rPr>
              <a:t> cm</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s</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up to 140 interactions per crossing) </a:t>
            </a:r>
            <a:r>
              <a:rPr lang="en-US" sz="1400" kern="0" dirty="0" smtClean="0">
                <a:solidFill>
                  <a:schemeClr val="tx1">
                    <a:lumMod val="50000"/>
                    <a:lumOff val="50000"/>
                  </a:schemeClr>
                </a:solidFill>
                <a:latin typeface="Trebuchet MS"/>
                <a:cs typeface="Trebuchet MS"/>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11" name="Group 10"/>
          <p:cNvGrpSpPr/>
          <p:nvPr/>
        </p:nvGrpSpPr>
        <p:grpSpPr>
          <a:xfrm>
            <a:off x="228600" y="3803555"/>
            <a:ext cx="8915400" cy="1392689"/>
            <a:chOff x="228600" y="4018999"/>
            <a:chExt cx="8915400" cy="1392689"/>
          </a:xfrm>
        </p:grpSpPr>
        <p:sp>
          <p:nvSpPr>
            <p:cNvPr id="12" name="TextBox 11"/>
            <p:cNvSpPr txBox="1"/>
            <p:nvPr/>
          </p:nvSpPr>
          <p:spPr>
            <a:xfrm>
              <a:off x="228600" y="4018999"/>
              <a:ext cx="3018451" cy="1392689"/>
            </a:xfrm>
            <a:prstGeom prst="rect">
              <a:avLst/>
            </a:prstGeom>
            <a:noFill/>
          </p:spPr>
          <p:txBody>
            <a:bodyPr wrap="square" rtlCol="0">
              <a:spAutoFit/>
            </a:bodyPr>
            <a:lstStyle/>
            <a:p>
              <a:pPr algn="ctr">
                <a:spcBef>
                  <a:spcPts val="300"/>
                </a:spcBef>
              </a:pPr>
              <a:r>
                <a:rPr lang="en-GB" sz="2800" dirty="0" smtClean="0">
                  <a:solidFill>
                    <a:srgbClr val="FFFF00"/>
                  </a:solidFill>
                  <a:latin typeface="Chalkduster"/>
                  <a:cs typeface="Chalkduster"/>
                </a:rPr>
                <a:t>HE-LHC </a:t>
              </a:r>
            </a:p>
            <a:p>
              <a:pPr algn="ctr">
                <a:spcBef>
                  <a:spcPts val="300"/>
                </a:spcBef>
              </a:pPr>
              <a:r>
                <a:rPr lang="en-GB" sz="1800" dirty="0" smtClean="0">
                  <a:solidFill>
                    <a:srgbClr val="FFFF00"/>
                  </a:solidFill>
                  <a:latin typeface="Chalkduster"/>
                  <a:cs typeface="Chalkduster"/>
                </a:rPr>
                <a:t>[pp up to 33 </a:t>
              </a:r>
              <a:r>
                <a:rPr lang="en-GB" sz="1800" dirty="0" err="1" smtClean="0">
                  <a:solidFill>
                    <a:srgbClr val="FFFF00"/>
                  </a:solidFill>
                  <a:latin typeface="Chalkduster"/>
                  <a:cs typeface="Chalkduster"/>
                </a:rPr>
                <a:t>TeV</a:t>
              </a:r>
              <a:r>
                <a:rPr lang="en-GB" sz="1800" dirty="0" smtClean="0">
                  <a:solidFill>
                    <a:srgbClr val="FFFF00"/>
                  </a:solidFill>
                  <a:latin typeface="Chalkduster"/>
                  <a:cs typeface="Chalkduster"/>
                </a:rPr>
                <a:t>,      new magnets, reuse infrastructure]</a:t>
              </a:r>
              <a:endParaRPr lang="en-GB" sz="1800" dirty="0">
                <a:solidFill>
                  <a:srgbClr val="FFFF00"/>
                </a:solidFill>
                <a:latin typeface="Chalkduster"/>
                <a:cs typeface="Chalkduster"/>
              </a:endParaRPr>
            </a:p>
          </p:txBody>
        </p:sp>
        <p:sp>
          <p:nvSpPr>
            <p:cNvPr id="13" name="TextBox 12"/>
            <p:cNvSpPr txBox="1"/>
            <p:nvPr/>
          </p:nvSpPr>
          <p:spPr>
            <a:xfrm>
              <a:off x="3200400" y="4018999"/>
              <a:ext cx="3127562" cy="1392689"/>
            </a:xfrm>
            <a:prstGeom prst="rect">
              <a:avLst/>
            </a:prstGeom>
            <a:noFill/>
          </p:spPr>
          <p:txBody>
            <a:bodyPr wrap="square" rtlCol="0">
              <a:spAutoFit/>
            </a:bodyPr>
            <a:lstStyle/>
            <a:p>
              <a:pPr algn="ctr">
                <a:spcBef>
                  <a:spcPts val="300"/>
                </a:spcBef>
              </a:pPr>
              <a:r>
                <a:rPr lang="en-GB" sz="2800" dirty="0" smtClean="0">
                  <a:solidFill>
                    <a:srgbClr val="A4E800"/>
                  </a:solidFill>
                  <a:latin typeface="Chalkduster"/>
                  <a:cs typeface="Chalkduster"/>
                </a:rPr>
                <a:t>ILC </a:t>
              </a:r>
              <a:r>
                <a:rPr lang="en-GB" sz="2000" dirty="0" smtClean="0">
                  <a:solidFill>
                    <a:srgbClr val="A4E800"/>
                  </a:solidFill>
                  <a:latin typeface="Chalkduster"/>
                  <a:cs typeface="Chalkduster"/>
                </a:rPr>
                <a:t>(H-Factory)</a:t>
              </a:r>
              <a:endParaRPr lang="en-GB" sz="2800" dirty="0" smtClean="0">
                <a:solidFill>
                  <a:srgbClr val="A4E800"/>
                </a:solidFill>
                <a:latin typeface="Chalkduster"/>
                <a:cs typeface="Chalkduster"/>
              </a:endParaRPr>
            </a:p>
            <a:p>
              <a:pPr algn="ctr">
                <a:spcBef>
                  <a:spcPts val="300"/>
                </a:spcBef>
              </a:pPr>
              <a:r>
                <a:rPr lang="en-GB" sz="1800" dirty="0"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err="1"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smtClean="0">
                  <a:solidFill>
                    <a:srgbClr val="A4E800"/>
                  </a:solidFill>
                  <a:latin typeface="Chalkduster"/>
                  <a:cs typeface="Chalkduster"/>
                </a:rPr>
                <a:t>-</a:t>
              </a:r>
              <a:r>
                <a:rPr lang="en-GB" sz="1800" dirty="0" smtClean="0">
                  <a:solidFill>
                    <a:srgbClr val="A4E800"/>
                  </a:solidFill>
                  <a:latin typeface="Chalkduster"/>
                  <a:cs typeface="Chalkduster"/>
                </a:rPr>
                <a:t> at 0.5-1 </a:t>
              </a:r>
              <a:r>
                <a:rPr lang="en-GB" sz="1800" dirty="0" err="1" smtClean="0">
                  <a:solidFill>
                    <a:srgbClr val="A4E800"/>
                  </a:solidFill>
                  <a:latin typeface="Chalkduster"/>
                  <a:cs typeface="Chalkduster"/>
                </a:rPr>
                <a:t>TeV</a:t>
              </a:r>
              <a:r>
                <a:rPr lang="en-GB" sz="1800" dirty="0" smtClean="0">
                  <a:solidFill>
                    <a:srgbClr val="A4E800"/>
                  </a:solidFill>
                  <a:latin typeface="Chalkduster"/>
                  <a:cs typeface="Chalkduster"/>
                </a:rPr>
                <a:t>, mature technology, new infrastructure]</a:t>
              </a:r>
              <a:endParaRPr lang="en-GB" sz="1800" dirty="0">
                <a:solidFill>
                  <a:srgbClr val="A4E800"/>
                </a:solidFill>
                <a:latin typeface="Chalkduster"/>
                <a:cs typeface="Chalkduster"/>
              </a:endParaRPr>
            </a:p>
          </p:txBody>
        </p:sp>
        <p:sp>
          <p:nvSpPr>
            <p:cNvPr id="14" name="TextBox 13"/>
            <p:cNvSpPr txBox="1"/>
            <p:nvPr/>
          </p:nvSpPr>
          <p:spPr>
            <a:xfrm>
              <a:off x="6294098" y="4018999"/>
              <a:ext cx="2849902" cy="1392689"/>
            </a:xfrm>
            <a:prstGeom prst="rect">
              <a:avLst/>
            </a:prstGeom>
            <a:noFill/>
          </p:spPr>
          <p:txBody>
            <a:bodyPr wrap="square" rtlCol="0">
              <a:spAutoFit/>
            </a:bodyPr>
            <a:lstStyle/>
            <a:p>
              <a:pPr algn="ctr">
                <a:spcBef>
                  <a:spcPts val="300"/>
                </a:spcBef>
              </a:pPr>
              <a:r>
                <a:rPr lang="en-GB" sz="2800" dirty="0" smtClean="0">
                  <a:solidFill>
                    <a:srgbClr val="A4EAF1"/>
                  </a:solidFill>
                  <a:latin typeface="Chalkduster"/>
                  <a:cs typeface="Chalkduster"/>
                </a:rPr>
                <a:t>CLIC</a:t>
              </a:r>
            </a:p>
            <a:p>
              <a:pPr algn="ctr">
                <a:spcBef>
                  <a:spcPts val="300"/>
                </a:spcBef>
              </a:pPr>
              <a:r>
                <a:rPr lang="en-GB" sz="1800" dirty="0"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err="1"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smtClean="0">
                  <a:solidFill>
                    <a:srgbClr val="A4EAF1"/>
                  </a:solidFill>
                  <a:latin typeface="Chalkduster"/>
                  <a:cs typeface="Chalkduster"/>
                </a:rPr>
                <a:t>-</a:t>
              </a:r>
              <a:r>
                <a:rPr lang="en-GB" sz="1800" dirty="0" smtClean="0">
                  <a:solidFill>
                    <a:srgbClr val="A4EAF1"/>
                  </a:solidFill>
                  <a:latin typeface="Chalkduster"/>
                  <a:cs typeface="Chalkduster"/>
                </a:rPr>
                <a:t> up to 4 </a:t>
              </a:r>
              <a:r>
                <a:rPr lang="en-GB" sz="1800" dirty="0" err="1" smtClean="0">
                  <a:solidFill>
                    <a:srgbClr val="A4EAF1"/>
                  </a:solidFill>
                  <a:latin typeface="Chalkduster"/>
                  <a:cs typeface="Chalkduster"/>
                </a:rPr>
                <a:t>TeV</a:t>
              </a:r>
              <a:r>
                <a:rPr lang="en-GB" sz="1800" dirty="0" smtClean="0">
                  <a:solidFill>
                    <a:srgbClr val="A4EAF1"/>
                  </a:solidFill>
                  <a:latin typeface="Chalkduster"/>
                  <a:cs typeface="Chalkduster"/>
                </a:rPr>
                <a:t>, new technology, </a:t>
              </a:r>
              <a:r>
                <a:rPr lang="en-US" sz="1800" dirty="0" smtClean="0">
                  <a:solidFill>
                    <a:srgbClr val="A4EAF1"/>
                  </a:solidFill>
                  <a:latin typeface="Chalkduster"/>
                  <a:cs typeface="Chalkduster"/>
                </a:rPr>
                <a:t>new infrastructure</a:t>
              </a:r>
              <a:r>
                <a:rPr lang="en-GB" sz="1800" dirty="0" smtClean="0">
                  <a:solidFill>
                    <a:srgbClr val="A4EAF1"/>
                  </a:solidFill>
                  <a:latin typeface="Chalkduster"/>
                  <a:cs typeface="Chalkduster"/>
                </a:rPr>
                <a:t>]</a:t>
              </a:r>
              <a:endParaRPr lang="en-GB" sz="1800" dirty="0">
                <a:solidFill>
                  <a:srgbClr val="A4EAF1"/>
                </a:solidFill>
                <a:latin typeface="Chalkduster"/>
                <a:cs typeface="Chalkduster"/>
              </a:endParaRPr>
            </a:p>
          </p:txBody>
        </p:sp>
      </p:grpSp>
      <p:grpSp>
        <p:nvGrpSpPr>
          <p:cNvPr id="22" name="Group 21"/>
          <p:cNvGrpSpPr/>
          <p:nvPr/>
        </p:nvGrpSpPr>
        <p:grpSpPr>
          <a:xfrm>
            <a:off x="9941" y="3200400"/>
            <a:ext cx="5019259" cy="521252"/>
            <a:chOff x="9941" y="3200400"/>
            <a:chExt cx="5019259" cy="521252"/>
          </a:xfrm>
        </p:grpSpPr>
        <p:sp>
          <p:nvSpPr>
            <p:cNvPr id="16" name="Rectangle 15"/>
            <p:cNvSpPr/>
            <p:nvPr/>
          </p:nvSpPr>
          <p:spPr>
            <a:xfrm>
              <a:off x="137042" y="3200400"/>
              <a:ext cx="4892158" cy="369332"/>
            </a:xfrm>
            <a:prstGeom prst="rect">
              <a:avLst/>
            </a:prstGeom>
          </p:spPr>
          <p:txBody>
            <a:bodyPr wrap="square">
              <a:spAutoFit/>
            </a:bodyPr>
            <a:lstStyle/>
            <a:p>
              <a:pPr>
                <a:spcBef>
                  <a:spcPts val="1500"/>
                </a:spcBef>
              </a:pPr>
              <a:r>
                <a:rPr lang="en-GB" sz="1800" dirty="0" smtClean="0">
                  <a:solidFill>
                    <a:srgbClr val="F1F1F5"/>
                  </a:solidFill>
                  <a:latin typeface="Chalkduster"/>
                  <a:cs typeface="Chalkduster"/>
                </a:rPr>
                <a:t>Options </a:t>
              </a:r>
              <a:r>
                <a:rPr lang="en-GB" sz="1400" i="1" dirty="0" smtClean="0">
                  <a:solidFill>
                    <a:srgbClr val="F1F1F5"/>
                  </a:solidFill>
                  <a:latin typeface="Chalkduster"/>
                  <a:cs typeface="Chalkduster"/>
                </a:rPr>
                <a:t>(</a:t>
              </a:r>
              <a:r>
                <a:rPr lang="en-US" sz="1400" i="1" dirty="0" err="1" smtClean="0">
                  <a:solidFill>
                    <a:srgbClr val="F1F1F5"/>
                  </a:solidFill>
                  <a:latin typeface="Chalkduster"/>
                  <a:cs typeface="Chalkduster"/>
                  <a:sym typeface="Wingdings"/>
                </a:rPr>
                <a:t></a:t>
              </a:r>
              <a:r>
                <a:rPr lang="en-US" sz="1400" i="1" dirty="0" smtClean="0">
                  <a:solidFill>
                    <a:srgbClr val="F1F1F5"/>
                  </a:solidFill>
                  <a:latin typeface="Chalkduster"/>
                  <a:cs typeface="Chalkduster"/>
                  <a:sym typeface="Wingdings"/>
                </a:rPr>
                <a:t> see talk by F. Zimmermann) </a:t>
              </a:r>
              <a:endParaRPr lang="en-GB" sz="1400" i="1" dirty="0">
                <a:solidFill>
                  <a:srgbClr val="F1F1F5"/>
                </a:solidFill>
                <a:latin typeface="Chalkduster"/>
                <a:cs typeface="Chalkduster"/>
              </a:endParaRPr>
            </a:p>
          </p:txBody>
        </p:sp>
        <p:pic>
          <p:nvPicPr>
            <p:cNvPr id="17" name="Picture 16" descr="line-horiz-black13.png"/>
            <p:cNvPicPr>
              <a:picLocks noChangeAspect="1"/>
            </p:cNvPicPr>
            <p:nvPr/>
          </p:nvPicPr>
          <p:blipFill>
            <a:blip r:embed="rId4">
              <a:duotone>
                <a:schemeClr val="bg1">
                  <a:lumMod val="95000"/>
                </a:schemeClr>
                <a:srgbClr val="FFF1C1"/>
              </a:duotone>
            </a:blip>
            <a:stretch>
              <a:fillRect/>
            </a:stretch>
          </p:blipFill>
          <p:spPr>
            <a:xfrm>
              <a:off x="9941" y="3567042"/>
              <a:ext cx="4841646" cy="154610"/>
            </a:xfrm>
            <a:prstGeom prst="rect">
              <a:avLst/>
            </a:prstGeom>
          </p:spPr>
        </p:pic>
      </p:grpSp>
      <p:sp>
        <p:nvSpPr>
          <p:cNvPr id="18" name="TextBox 17"/>
          <p:cNvSpPr txBox="1"/>
          <p:nvPr/>
        </p:nvSpPr>
        <p:spPr>
          <a:xfrm>
            <a:off x="609600" y="5392087"/>
            <a:ext cx="225094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VLHC </a:t>
            </a:r>
          </a:p>
          <a:p>
            <a:pPr algn="ctr">
              <a:spcBef>
                <a:spcPts val="300"/>
              </a:spcBef>
            </a:pPr>
            <a:r>
              <a:rPr lang="en-GB" sz="1400" dirty="0" smtClean="0">
                <a:solidFill>
                  <a:schemeClr val="bg1">
                    <a:lumMod val="95000"/>
                  </a:schemeClr>
                </a:solidFill>
                <a:latin typeface="Chalkduster"/>
                <a:cs typeface="Chalkduster"/>
              </a:rPr>
              <a:t>[pp up to 175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sp>
        <p:nvSpPr>
          <p:cNvPr id="19" name="TextBox 18"/>
          <p:cNvSpPr txBox="1"/>
          <p:nvPr/>
        </p:nvSpPr>
        <p:spPr>
          <a:xfrm>
            <a:off x="6594340" y="5392087"/>
            <a:ext cx="239726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Muon Collider</a:t>
            </a:r>
          </a:p>
          <a:p>
            <a:pPr algn="ctr">
              <a:spcBef>
                <a:spcPts val="300"/>
              </a:spcBef>
            </a:pP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 up to 4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sp>
        <p:nvSpPr>
          <p:cNvPr id="20" name="TextBox 19"/>
          <p:cNvSpPr txBox="1"/>
          <p:nvPr/>
        </p:nvSpPr>
        <p:spPr>
          <a:xfrm>
            <a:off x="3352800" y="5392087"/>
            <a:ext cx="2895600" cy="1123384"/>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LEP-3 </a:t>
            </a:r>
            <a:r>
              <a:rPr lang="en-US" sz="2000" dirty="0" smtClean="0">
                <a:solidFill>
                  <a:schemeClr val="bg1">
                    <a:lumMod val="95000"/>
                  </a:schemeClr>
                </a:solidFill>
                <a:latin typeface="Chalkduster"/>
                <a:cs typeface="Chalkduster"/>
              </a:rPr>
              <a:t>(H-Factory)</a:t>
            </a:r>
            <a:endParaRPr lang="en-GB" sz="2000" dirty="0" smtClean="0">
              <a:solidFill>
                <a:schemeClr val="bg1">
                  <a:lumMod val="95000"/>
                </a:schemeClr>
              </a:solidFill>
              <a:latin typeface="Chalkduster"/>
              <a:cs typeface="Chalkduster"/>
            </a:endParaRPr>
          </a:p>
          <a:p>
            <a:pPr algn="ctr">
              <a:spcBef>
                <a:spcPts val="300"/>
              </a:spcBef>
            </a:pPr>
            <a:r>
              <a:rPr lang="en-GB" sz="1400" dirty="0" smtClean="0">
                <a:solidFill>
                  <a:schemeClr val="bg1">
                    <a:lumMod val="95000"/>
                  </a:schemeClr>
                </a:solidFill>
                <a:latin typeface="Chalkduster"/>
                <a:cs typeface="Chalkduster"/>
              </a:rPr>
              <a:t>[</a:t>
            </a:r>
            <a:r>
              <a:rPr lang="en-GB" sz="1400" dirty="0" err="1" smtClean="0">
                <a:solidFill>
                  <a:schemeClr val="bg1">
                    <a:lumMod val="95000"/>
                  </a:schemeClr>
                </a:solidFill>
                <a:latin typeface="Chalkduster"/>
                <a:cs typeface="Chalkduster"/>
              </a:rPr>
              <a:t>e</a:t>
            </a:r>
            <a:r>
              <a:rPr lang="en-GB" sz="1400" baseline="30000" dirty="0" err="1" smtClean="0">
                <a:solidFill>
                  <a:schemeClr val="bg1">
                    <a:lumMod val="95000"/>
                  </a:schemeClr>
                </a:solidFill>
                <a:latin typeface="Chalkduster"/>
                <a:cs typeface="Chalkduster"/>
              </a:rPr>
              <a:t>+</a:t>
            </a:r>
            <a:r>
              <a:rPr lang="en-GB" sz="1400" dirty="0" err="1" smtClean="0">
                <a:solidFill>
                  <a:schemeClr val="bg1">
                    <a:lumMod val="95000"/>
                  </a:schemeClr>
                </a:solidFill>
                <a:latin typeface="Chalkduster"/>
                <a:cs typeface="Chalkduster"/>
              </a:rPr>
              <a:t>e</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 at 0.25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a:t>
            </a:r>
          </a:p>
          <a:p>
            <a:pPr algn="ctr">
              <a:spcBef>
                <a:spcPts val="0"/>
              </a:spcBef>
            </a:pPr>
            <a:r>
              <a:rPr lang="en-GB" sz="1400" dirty="0" smtClean="0">
                <a:solidFill>
                  <a:schemeClr val="bg1">
                    <a:lumMod val="95000"/>
                  </a:schemeClr>
                </a:solidFill>
                <a:latin typeface="Chalkduster"/>
                <a:cs typeface="Chalkduster"/>
              </a:rPr>
              <a:t>new accelerator,           reuse infrastructure]</a:t>
            </a:r>
            <a:endParaRPr lang="en-GB" sz="1400" dirty="0">
              <a:solidFill>
                <a:schemeClr val="bg1">
                  <a:lumMod val="95000"/>
                </a:schemeClr>
              </a:solidFill>
              <a:latin typeface="Chalkduster"/>
              <a:cs typeface="Chalkduster"/>
            </a:endParaRPr>
          </a:p>
        </p:txBody>
      </p:sp>
      <p:sp>
        <p:nvSpPr>
          <p:cNvPr id="23" name="Text Box 5"/>
          <p:cNvSpPr txBox="1">
            <a:spLocks noChangeArrowheads="1"/>
          </p:cNvSpPr>
          <p:nvPr/>
        </p:nvSpPr>
        <p:spPr bwMode="auto">
          <a:xfrm>
            <a:off x="380999" y="228600"/>
            <a:ext cx="8763001" cy="1677624"/>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US" sz="1800" kern="0" dirty="0" smtClean="0">
                <a:solidFill>
                  <a:srgbClr val="7F7F7F"/>
                </a:solidFill>
                <a:latin typeface="Trebuchet MS"/>
                <a:cs typeface="Trebuchet MS"/>
              </a:rPr>
              <a:t>The next 50 years’ particle physics research programs depend on LHC results </a:t>
            </a:r>
          </a:p>
          <a:p>
            <a:pPr defTabSz="914400" fontAlgn="auto">
              <a:spcBef>
                <a:spcPts val="1200"/>
              </a:spcBef>
              <a:spcAft>
                <a:spcPts val="0"/>
              </a:spcAft>
              <a:defRPr/>
            </a:pPr>
            <a:r>
              <a:rPr lang="en-US" sz="1800" b="1" kern="0" dirty="0" smtClean="0">
                <a:solidFill>
                  <a:srgbClr val="7F7F7F"/>
                </a:solidFill>
                <a:latin typeface="Trebuchet MS"/>
                <a:cs typeface="Trebuchet MS"/>
              </a:rPr>
              <a:t>By now, a new Higgs-like particle has been discovered and </a:t>
            </a:r>
            <a:r>
              <a:rPr lang="en-US" sz="1800" b="1" kern="0" dirty="0" smtClean="0">
                <a:solidFill>
                  <a:srgbClr val="D00209"/>
                </a:solidFill>
                <a:latin typeface="Trebuchet MS"/>
                <a:cs typeface="Trebuchet MS"/>
              </a:rPr>
              <a:t>we are entering a new era of particle physics</a:t>
            </a:r>
          </a:p>
          <a:p>
            <a:pPr defTabSz="914400" fontAlgn="auto">
              <a:spcBef>
                <a:spcPts val="1200"/>
              </a:spcBef>
              <a:spcAft>
                <a:spcPts val="0"/>
              </a:spcAft>
              <a:defRPr/>
            </a:pPr>
            <a:r>
              <a:rPr lang="en-US" sz="1400" kern="0" dirty="0" smtClean="0">
                <a:solidFill>
                  <a:schemeClr val="tx1">
                    <a:lumMod val="50000"/>
                    <a:lumOff val="50000"/>
                  </a:schemeClr>
                </a:solidFill>
                <a:latin typeface="Trebuchet MS"/>
                <a:cs typeface="Trebuchet MS"/>
              </a:rPr>
              <a:t>[ More can be expected; let us assume here scenarios after accumulating more than 3 </a:t>
            </a:r>
            <a:r>
              <a:rPr lang="en-US" sz="1400" kern="0" dirty="0" err="1" smtClean="0">
                <a:solidFill>
                  <a:schemeClr val="tx1">
                    <a:lumMod val="50000"/>
                    <a:lumOff val="50000"/>
                  </a:schemeClr>
                </a:solidFill>
                <a:latin typeface="Trebuchet MS"/>
                <a:cs typeface="Trebuchet MS"/>
              </a:rPr>
              <a:t>ab</a:t>
            </a:r>
            <a:r>
              <a:rPr lang="en-US" sz="1400" kern="0" baseline="30000" dirty="0" smtClean="0">
                <a:solidFill>
                  <a:schemeClr val="tx1">
                    <a:lumMod val="50000"/>
                    <a:lumOff val="50000"/>
                  </a:schemeClr>
                </a:solidFill>
                <a:latin typeface="Trebuchet MS"/>
                <a:cs typeface="Trebuchet MS"/>
              </a:rPr>
              <a:t>–1</a:t>
            </a:r>
            <a:r>
              <a:rPr lang="en-US" sz="1400" kern="0" dirty="0" smtClean="0">
                <a:solidFill>
                  <a:schemeClr val="tx1">
                    <a:lumMod val="50000"/>
                    <a:lumOff val="50000"/>
                  </a:schemeClr>
                </a:solidFill>
                <a:latin typeface="Trebuchet MS"/>
                <a:cs typeface="Trebuchet MS"/>
              </a:rPr>
              <a:t> of data at the HL-LHC at </a:t>
            </a:r>
            <a:r>
              <a:rPr lang="en-US" sz="1400" kern="0" dirty="0" smtClean="0">
                <a:solidFill>
                  <a:schemeClr val="tx1">
                    <a:lumMod val="50000"/>
                    <a:lumOff val="50000"/>
                  </a:schemeClr>
                </a:solidFill>
                <a:latin typeface="Symbol" charset="2"/>
                <a:cs typeface="Symbol" charset="2"/>
              </a:rPr>
              <a:t>~</a:t>
            </a:r>
            <a:r>
              <a:rPr lang="en-US" sz="1400" kern="0" dirty="0" smtClean="0">
                <a:solidFill>
                  <a:schemeClr val="tx1">
                    <a:lumMod val="50000"/>
                    <a:lumOff val="50000"/>
                  </a:schemeClr>
                </a:solidFill>
                <a:latin typeface="Trebuchet MS"/>
                <a:cs typeface="Trebuchet MS"/>
              </a:rPr>
              <a:t>2030 </a:t>
            </a:r>
            <a:r>
              <a:rPr lang="en-US" sz="1100" kern="0" dirty="0" smtClean="0">
                <a:solidFill>
                  <a:schemeClr val="tx1">
                    <a:lumMod val="50000"/>
                    <a:lumOff val="50000"/>
                  </a:schemeClr>
                </a:solidFill>
                <a:latin typeface="Trebuchet MS"/>
                <a:cs typeface="Trebuchet MS"/>
              </a:rPr>
              <a:t>(~5×10</a:t>
            </a:r>
            <a:r>
              <a:rPr lang="en-US" sz="1100" kern="0" baseline="30000" dirty="0" smtClean="0">
                <a:solidFill>
                  <a:schemeClr val="tx1">
                    <a:lumMod val="50000"/>
                    <a:lumOff val="50000"/>
                  </a:schemeClr>
                </a:solidFill>
                <a:latin typeface="Trebuchet MS"/>
                <a:cs typeface="Trebuchet MS"/>
              </a:rPr>
              <a:t>34</a:t>
            </a:r>
            <a:r>
              <a:rPr lang="en-US" sz="1100" kern="0" dirty="0" smtClean="0">
                <a:solidFill>
                  <a:schemeClr val="tx1">
                    <a:lumMod val="50000"/>
                    <a:lumOff val="50000"/>
                  </a:schemeClr>
                </a:solidFill>
                <a:latin typeface="Trebuchet MS"/>
                <a:cs typeface="Trebuchet MS"/>
              </a:rPr>
              <a:t> cm</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s</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up to 140 interactions per crossing) </a:t>
            </a:r>
            <a:r>
              <a:rPr lang="en-US" sz="1400" kern="0" dirty="0" smtClean="0">
                <a:solidFill>
                  <a:schemeClr val="tx1">
                    <a:lumMod val="50000"/>
                    <a:lumOff val="50000"/>
                  </a:schemeClr>
                </a:solidFill>
                <a:latin typeface="Trebuchet MS"/>
                <a:cs typeface="Trebuchet MS"/>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par>
                                <p:cTn id="8" presetID="18" presetClass="entr" presetSubtype="6"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strips(downRight)">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trips(downRight)">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2" name="Group 10"/>
          <p:cNvGrpSpPr/>
          <p:nvPr/>
        </p:nvGrpSpPr>
        <p:grpSpPr>
          <a:xfrm>
            <a:off x="228600" y="3803555"/>
            <a:ext cx="8915400" cy="1392689"/>
            <a:chOff x="228600" y="4018999"/>
            <a:chExt cx="8915400" cy="1392689"/>
          </a:xfrm>
        </p:grpSpPr>
        <p:sp>
          <p:nvSpPr>
            <p:cNvPr id="12" name="TextBox 11"/>
            <p:cNvSpPr txBox="1"/>
            <p:nvPr/>
          </p:nvSpPr>
          <p:spPr>
            <a:xfrm>
              <a:off x="228600" y="4018999"/>
              <a:ext cx="3018451" cy="1392689"/>
            </a:xfrm>
            <a:prstGeom prst="rect">
              <a:avLst/>
            </a:prstGeom>
            <a:noFill/>
          </p:spPr>
          <p:txBody>
            <a:bodyPr wrap="square" rtlCol="0">
              <a:spAutoFit/>
            </a:bodyPr>
            <a:lstStyle/>
            <a:p>
              <a:pPr algn="ctr">
                <a:spcBef>
                  <a:spcPts val="300"/>
                </a:spcBef>
              </a:pPr>
              <a:r>
                <a:rPr lang="en-GB" sz="2800" dirty="0" smtClean="0">
                  <a:solidFill>
                    <a:srgbClr val="FFFF00"/>
                  </a:solidFill>
                  <a:latin typeface="Chalkduster"/>
                  <a:cs typeface="Chalkduster"/>
                </a:rPr>
                <a:t>HE-LHC </a:t>
              </a:r>
            </a:p>
            <a:p>
              <a:pPr algn="ctr">
                <a:spcBef>
                  <a:spcPts val="300"/>
                </a:spcBef>
              </a:pPr>
              <a:r>
                <a:rPr lang="en-GB" sz="1800" dirty="0" smtClean="0">
                  <a:solidFill>
                    <a:srgbClr val="FFFF00"/>
                  </a:solidFill>
                  <a:latin typeface="Chalkduster"/>
                  <a:cs typeface="Chalkduster"/>
                </a:rPr>
                <a:t>[pp up to 33 </a:t>
              </a:r>
              <a:r>
                <a:rPr lang="en-GB" sz="1800" dirty="0" err="1" smtClean="0">
                  <a:solidFill>
                    <a:srgbClr val="FFFF00"/>
                  </a:solidFill>
                  <a:latin typeface="Chalkduster"/>
                  <a:cs typeface="Chalkduster"/>
                </a:rPr>
                <a:t>TeV</a:t>
              </a:r>
              <a:r>
                <a:rPr lang="en-GB" sz="1800" dirty="0" smtClean="0">
                  <a:solidFill>
                    <a:srgbClr val="FFFF00"/>
                  </a:solidFill>
                  <a:latin typeface="Chalkduster"/>
                  <a:cs typeface="Chalkduster"/>
                </a:rPr>
                <a:t>,      new magnets, reuse infrastructure]</a:t>
              </a:r>
              <a:endParaRPr lang="en-GB" sz="1800" dirty="0">
                <a:solidFill>
                  <a:srgbClr val="FFFF00"/>
                </a:solidFill>
                <a:latin typeface="Chalkduster"/>
                <a:cs typeface="Chalkduster"/>
              </a:endParaRPr>
            </a:p>
          </p:txBody>
        </p:sp>
        <p:sp>
          <p:nvSpPr>
            <p:cNvPr id="13" name="TextBox 12"/>
            <p:cNvSpPr txBox="1"/>
            <p:nvPr/>
          </p:nvSpPr>
          <p:spPr>
            <a:xfrm>
              <a:off x="3200400" y="4018999"/>
              <a:ext cx="3127562" cy="1392689"/>
            </a:xfrm>
            <a:prstGeom prst="rect">
              <a:avLst/>
            </a:prstGeom>
            <a:noFill/>
          </p:spPr>
          <p:txBody>
            <a:bodyPr wrap="square" rtlCol="0">
              <a:spAutoFit/>
            </a:bodyPr>
            <a:lstStyle/>
            <a:p>
              <a:pPr algn="ctr">
                <a:spcBef>
                  <a:spcPts val="300"/>
                </a:spcBef>
              </a:pPr>
              <a:r>
                <a:rPr lang="en-GB" sz="2800" dirty="0" smtClean="0">
                  <a:solidFill>
                    <a:srgbClr val="A4E800"/>
                  </a:solidFill>
                  <a:latin typeface="Chalkduster"/>
                  <a:cs typeface="Chalkduster"/>
                </a:rPr>
                <a:t>ILC </a:t>
              </a:r>
              <a:r>
                <a:rPr lang="en-GB" sz="2000" dirty="0" smtClean="0">
                  <a:solidFill>
                    <a:srgbClr val="A4E800"/>
                  </a:solidFill>
                  <a:latin typeface="Chalkduster"/>
                  <a:cs typeface="Chalkduster"/>
                </a:rPr>
                <a:t>(H-Factory)</a:t>
              </a:r>
              <a:endParaRPr lang="en-GB" sz="2800" dirty="0" smtClean="0">
                <a:solidFill>
                  <a:srgbClr val="A4E800"/>
                </a:solidFill>
                <a:latin typeface="Chalkduster"/>
                <a:cs typeface="Chalkduster"/>
              </a:endParaRPr>
            </a:p>
            <a:p>
              <a:pPr algn="ctr">
                <a:spcBef>
                  <a:spcPts val="300"/>
                </a:spcBef>
              </a:pPr>
              <a:r>
                <a:rPr lang="en-GB" sz="1800" dirty="0"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err="1"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smtClean="0">
                  <a:solidFill>
                    <a:srgbClr val="A4E800"/>
                  </a:solidFill>
                  <a:latin typeface="Chalkduster"/>
                  <a:cs typeface="Chalkduster"/>
                </a:rPr>
                <a:t>-</a:t>
              </a:r>
              <a:r>
                <a:rPr lang="en-GB" sz="1800" dirty="0" smtClean="0">
                  <a:solidFill>
                    <a:srgbClr val="A4E800"/>
                  </a:solidFill>
                  <a:latin typeface="Chalkduster"/>
                  <a:cs typeface="Chalkduster"/>
                </a:rPr>
                <a:t> at 0.5-1 </a:t>
              </a:r>
              <a:r>
                <a:rPr lang="en-GB" sz="1800" dirty="0" err="1" smtClean="0">
                  <a:solidFill>
                    <a:srgbClr val="A4E800"/>
                  </a:solidFill>
                  <a:latin typeface="Chalkduster"/>
                  <a:cs typeface="Chalkduster"/>
                </a:rPr>
                <a:t>TeV</a:t>
              </a:r>
              <a:r>
                <a:rPr lang="en-GB" sz="1800" dirty="0" smtClean="0">
                  <a:solidFill>
                    <a:srgbClr val="A4E800"/>
                  </a:solidFill>
                  <a:latin typeface="Chalkduster"/>
                  <a:cs typeface="Chalkduster"/>
                </a:rPr>
                <a:t>, mature technology, new infrastructure]</a:t>
              </a:r>
              <a:endParaRPr lang="en-GB" sz="1800" dirty="0">
                <a:solidFill>
                  <a:srgbClr val="A4E800"/>
                </a:solidFill>
                <a:latin typeface="Chalkduster"/>
                <a:cs typeface="Chalkduster"/>
              </a:endParaRPr>
            </a:p>
          </p:txBody>
        </p:sp>
        <p:sp>
          <p:nvSpPr>
            <p:cNvPr id="14" name="TextBox 13"/>
            <p:cNvSpPr txBox="1"/>
            <p:nvPr/>
          </p:nvSpPr>
          <p:spPr>
            <a:xfrm>
              <a:off x="6294098" y="4018999"/>
              <a:ext cx="2849902" cy="1392689"/>
            </a:xfrm>
            <a:prstGeom prst="rect">
              <a:avLst/>
            </a:prstGeom>
            <a:noFill/>
          </p:spPr>
          <p:txBody>
            <a:bodyPr wrap="square" rtlCol="0">
              <a:spAutoFit/>
            </a:bodyPr>
            <a:lstStyle/>
            <a:p>
              <a:pPr algn="ctr">
                <a:spcBef>
                  <a:spcPts val="300"/>
                </a:spcBef>
              </a:pPr>
              <a:r>
                <a:rPr lang="en-GB" sz="2800" dirty="0" smtClean="0">
                  <a:solidFill>
                    <a:srgbClr val="A4EAF1"/>
                  </a:solidFill>
                  <a:latin typeface="Chalkduster"/>
                  <a:cs typeface="Chalkduster"/>
                </a:rPr>
                <a:t>CLIC</a:t>
              </a:r>
            </a:p>
            <a:p>
              <a:pPr algn="ctr">
                <a:spcBef>
                  <a:spcPts val="300"/>
                </a:spcBef>
              </a:pPr>
              <a:r>
                <a:rPr lang="en-GB" sz="1800" dirty="0"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err="1"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smtClean="0">
                  <a:solidFill>
                    <a:srgbClr val="A4EAF1"/>
                  </a:solidFill>
                  <a:latin typeface="Chalkduster"/>
                  <a:cs typeface="Chalkduster"/>
                </a:rPr>
                <a:t>-</a:t>
              </a:r>
              <a:r>
                <a:rPr lang="en-GB" sz="1800" dirty="0" smtClean="0">
                  <a:solidFill>
                    <a:srgbClr val="A4EAF1"/>
                  </a:solidFill>
                  <a:latin typeface="Chalkduster"/>
                  <a:cs typeface="Chalkduster"/>
                </a:rPr>
                <a:t> up to 4 </a:t>
              </a:r>
              <a:r>
                <a:rPr lang="en-GB" sz="1800" dirty="0" err="1" smtClean="0">
                  <a:solidFill>
                    <a:srgbClr val="A4EAF1"/>
                  </a:solidFill>
                  <a:latin typeface="Chalkduster"/>
                  <a:cs typeface="Chalkduster"/>
                </a:rPr>
                <a:t>TeV</a:t>
              </a:r>
              <a:r>
                <a:rPr lang="en-GB" sz="1800" dirty="0" smtClean="0">
                  <a:solidFill>
                    <a:srgbClr val="A4EAF1"/>
                  </a:solidFill>
                  <a:latin typeface="Chalkduster"/>
                  <a:cs typeface="Chalkduster"/>
                </a:rPr>
                <a:t>, new technology, </a:t>
              </a:r>
              <a:r>
                <a:rPr lang="en-US" sz="1800" dirty="0" smtClean="0">
                  <a:solidFill>
                    <a:srgbClr val="A4EAF1"/>
                  </a:solidFill>
                  <a:latin typeface="Chalkduster"/>
                  <a:cs typeface="Chalkduster"/>
                </a:rPr>
                <a:t>new infrastructure</a:t>
              </a:r>
              <a:r>
                <a:rPr lang="en-GB" sz="1800" dirty="0" smtClean="0">
                  <a:solidFill>
                    <a:srgbClr val="A4EAF1"/>
                  </a:solidFill>
                  <a:latin typeface="Chalkduster"/>
                  <a:cs typeface="Chalkduster"/>
                </a:rPr>
                <a:t>]</a:t>
              </a:r>
              <a:endParaRPr lang="en-GB" sz="1800" dirty="0">
                <a:solidFill>
                  <a:srgbClr val="A4EAF1"/>
                </a:solidFill>
                <a:latin typeface="Chalkduster"/>
                <a:cs typeface="Chalkduster"/>
              </a:endParaRPr>
            </a:p>
          </p:txBody>
        </p:sp>
      </p:grpSp>
      <p:grpSp>
        <p:nvGrpSpPr>
          <p:cNvPr id="3" name="Group 21"/>
          <p:cNvGrpSpPr/>
          <p:nvPr/>
        </p:nvGrpSpPr>
        <p:grpSpPr>
          <a:xfrm>
            <a:off x="9941" y="3200400"/>
            <a:ext cx="5019259" cy="521252"/>
            <a:chOff x="9941" y="3200400"/>
            <a:chExt cx="5019259" cy="521252"/>
          </a:xfrm>
        </p:grpSpPr>
        <p:sp>
          <p:nvSpPr>
            <p:cNvPr id="16" name="Rectangle 15"/>
            <p:cNvSpPr/>
            <p:nvPr/>
          </p:nvSpPr>
          <p:spPr>
            <a:xfrm>
              <a:off x="137042" y="3200400"/>
              <a:ext cx="4892158" cy="369332"/>
            </a:xfrm>
            <a:prstGeom prst="rect">
              <a:avLst/>
            </a:prstGeom>
          </p:spPr>
          <p:txBody>
            <a:bodyPr wrap="square">
              <a:spAutoFit/>
            </a:bodyPr>
            <a:lstStyle/>
            <a:p>
              <a:pPr>
                <a:spcBef>
                  <a:spcPts val="1500"/>
                </a:spcBef>
              </a:pPr>
              <a:r>
                <a:rPr lang="en-GB" sz="1800" dirty="0" smtClean="0">
                  <a:solidFill>
                    <a:srgbClr val="F1F1F5"/>
                  </a:solidFill>
                  <a:latin typeface="Chalkduster"/>
                  <a:cs typeface="Chalkduster"/>
                </a:rPr>
                <a:t>Options </a:t>
              </a:r>
              <a:r>
                <a:rPr lang="en-GB" sz="1400" i="1" dirty="0" smtClean="0">
                  <a:solidFill>
                    <a:srgbClr val="F1F1F5"/>
                  </a:solidFill>
                  <a:latin typeface="Chalkduster"/>
                  <a:cs typeface="Chalkduster"/>
                </a:rPr>
                <a:t>(</a:t>
              </a:r>
              <a:r>
                <a:rPr lang="en-US" sz="1400" i="1" dirty="0" err="1" smtClean="0">
                  <a:solidFill>
                    <a:srgbClr val="F1F1F5"/>
                  </a:solidFill>
                  <a:latin typeface="Chalkduster"/>
                  <a:cs typeface="Chalkduster"/>
                  <a:sym typeface="Wingdings"/>
                </a:rPr>
                <a:t></a:t>
              </a:r>
              <a:r>
                <a:rPr lang="en-US" sz="1400" i="1" dirty="0" smtClean="0">
                  <a:solidFill>
                    <a:srgbClr val="F1F1F5"/>
                  </a:solidFill>
                  <a:latin typeface="Chalkduster"/>
                  <a:cs typeface="Chalkduster"/>
                  <a:sym typeface="Wingdings"/>
                </a:rPr>
                <a:t> see talk by F. Zimmermann) </a:t>
              </a:r>
              <a:endParaRPr lang="en-GB" sz="1400" i="1" dirty="0">
                <a:solidFill>
                  <a:srgbClr val="F1F1F5"/>
                </a:solidFill>
                <a:latin typeface="Chalkduster"/>
                <a:cs typeface="Chalkduster"/>
              </a:endParaRPr>
            </a:p>
          </p:txBody>
        </p:sp>
        <p:pic>
          <p:nvPicPr>
            <p:cNvPr id="17" name="Picture 16" descr="line-horiz-black13.png"/>
            <p:cNvPicPr>
              <a:picLocks noChangeAspect="1"/>
            </p:cNvPicPr>
            <p:nvPr/>
          </p:nvPicPr>
          <p:blipFill>
            <a:blip r:embed="rId4">
              <a:duotone>
                <a:schemeClr val="bg1">
                  <a:lumMod val="95000"/>
                </a:schemeClr>
                <a:srgbClr val="FFF1C1"/>
              </a:duotone>
            </a:blip>
            <a:stretch>
              <a:fillRect/>
            </a:stretch>
          </p:blipFill>
          <p:spPr>
            <a:xfrm>
              <a:off x="9941" y="3567042"/>
              <a:ext cx="4841646" cy="154610"/>
            </a:xfrm>
            <a:prstGeom prst="rect">
              <a:avLst/>
            </a:prstGeom>
          </p:spPr>
        </p:pic>
      </p:grpSp>
      <p:sp>
        <p:nvSpPr>
          <p:cNvPr id="18" name="TextBox 17"/>
          <p:cNvSpPr txBox="1"/>
          <p:nvPr/>
        </p:nvSpPr>
        <p:spPr>
          <a:xfrm>
            <a:off x="609600" y="5392087"/>
            <a:ext cx="225094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VLHC </a:t>
            </a:r>
          </a:p>
          <a:p>
            <a:pPr algn="ctr">
              <a:spcBef>
                <a:spcPts val="300"/>
              </a:spcBef>
            </a:pPr>
            <a:r>
              <a:rPr lang="en-GB" sz="1400" dirty="0" smtClean="0">
                <a:solidFill>
                  <a:schemeClr val="bg1">
                    <a:lumMod val="95000"/>
                  </a:schemeClr>
                </a:solidFill>
                <a:latin typeface="Chalkduster"/>
                <a:cs typeface="Chalkduster"/>
              </a:rPr>
              <a:t>[pp up to 175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sp>
        <p:nvSpPr>
          <p:cNvPr id="19" name="TextBox 18"/>
          <p:cNvSpPr txBox="1"/>
          <p:nvPr/>
        </p:nvSpPr>
        <p:spPr>
          <a:xfrm>
            <a:off x="6594340" y="5392087"/>
            <a:ext cx="239726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Muon Collider</a:t>
            </a:r>
          </a:p>
          <a:p>
            <a:pPr algn="ctr">
              <a:spcBef>
                <a:spcPts val="300"/>
              </a:spcBef>
            </a:pP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 up to 4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sp>
        <p:nvSpPr>
          <p:cNvPr id="20" name="TextBox 19"/>
          <p:cNvSpPr txBox="1"/>
          <p:nvPr/>
        </p:nvSpPr>
        <p:spPr>
          <a:xfrm>
            <a:off x="3352800" y="5392087"/>
            <a:ext cx="2895600" cy="1123384"/>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LEP-3 </a:t>
            </a:r>
            <a:r>
              <a:rPr lang="en-US" sz="2000" dirty="0" smtClean="0">
                <a:solidFill>
                  <a:schemeClr val="bg1">
                    <a:lumMod val="95000"/>
                  </a:schemeClr>
                </a:solidFill>
                <a:latin typeface="Chalkduster"/>
                <a:cs typeface="Chalkduster"/>
              </a:rPr>
              <a:t>(H-Factory)</a:t>
            </a:r>
            <a:endParaRPr lang="en-GB" sz="2000" dirty="0" smtClean="0">
              <a:solidFill>
                <a:schemeClr val="bg1">
                  <a:lumMod val="95000"/>
                </a:schemeClr>
              </a:solidFill>
              <a:latin typeface="Chalkduster"/>
              <a:cs typeface="Chalkduster"/>
            </a:endParaRPr>
          </a:p>
          <a:p>
            <a:pPr algn="ctr">
              <a:spcBef>
                <a:spcPts val="300"/>
              </a:spcBef>
            </a:pPr>
            <a:r>
              <a:rPr lang="en-GB" sz="1400" dirty="0" smtClean="0">
                <a:solidFill>
                  <a:schemeClr val="bg1">
                    <a:lumMod val="95000"/>
                  </a:schemeClr>
                </a:solidFill>
                <a:latin typeface="Chalkduster"/>
                <a:cs typeface="Chalkduster"/>
              </a:rPr>
              <a:t>[</a:t>
            </a:r>
            <a:r>
              <a:rPr lang="en-GB" sz="1400" dirty="0" err="1" smtClean="0">
                <a:solidFill>
                  <a:schemeClr val="bg1">
                    <a:lumMod val="95000"/>
                  </a:schemeClr>
                </a:solidFill>
                <a:latin typeface="Chalkduster"/>
                <a:cs typeface="Chalkduster"/>
              </a:rPr>
              <a:t>e</a:t>
            </a:r>
            <a:r>
              <a:rPr lang="en-GB" sz="1400" baseline="30000" dirty="0" err="1" smtClean="0">
                <a:solidFill>
                  <a:schemeClr val="bg1">
                    <a:lumMod val="95000"/>
                  </a:schemeClr>
                </a:solidFill>
                <a:latin typeface="Chalkduster"/>
                <a:cs typeface="Chalkduster"/>
              </a:rPr>
              <a:t>+</a:t>
            </a:r>
            <a:r>
              <a:rPr lang="en-GB" sz="1400" dirty="0" err="1" smtClean="0">
                <a:solidFill>
                  <a:schemeClr val="bg1">
                    <a:lumMod val="95000"/>
                  </a:schemeClr>
                </a:solidFill>
                <a:latin typeface="Chalkduster"/>
                <a:cs typeface="Chalkduster"/>
              </a:rPr>
              <a:t>e</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 at 0.25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a:t>
            </a:r>
          </a:p>
          <a:p>
            <a:pPr algn="ctr">
              <a:spcBef>
                <a:spcPts val="0"/>
              </a:spcBef>
            </a:pPr>
            <a:r>
              <a:rPr lang="en-GB" sz="1400" dirty="0" smtClean="0">
                <a:solidFill>
                  <a:schemeClr val="bg1">
                    <a:lumMod val="95000"/>
                  </a:schemeClr>
                </a:solidFill>
                <a:latin typeface="Chalkduster"/>
                <a:cs typeface="Chalkduster"/>
              </a:rPr>
              <a:t>new accelerator,           reuse infrastructure]</a:t>
            </a:r>
            <a:endParaRPr lang="en-GB" sz="1400" dirty="0">
              <a:solidFill>
                <a:schemeClr val="bg1">
                  <a:lumMod val="95000"/>
                </a:schemeClr>
              </a:solidFill>
              <a:latin typeface="Chalkduster"/>
              <a:cs typeface="Chalkduster"/>
            </a:endParaRPr>
          </a:p>
        </p:txBody>
      </p:sp>
      <p:sp>
        <p:nvSpPr>
          <p:cNvPr id="23" name="Text Box 5"/>
          <p:cNvSpPr txBox="1">
            <a:spLocks noChangeArrowheads="1"/>
          </p:cNvSpPr>
          <p:nvPr/>
        </p:nvSpPr>
        <p:spPr bwMode="auto">
          <a:xfrm>
            <a:off x="380999" y="228600"/>
            <a:ext cx="8763001" cy="1677624"/>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US" sz="1800" kern="0" dirty="0" smtClean="0">
                <a:solidFill>
                  <a:srgbClr val="7F7F7F"/>
                </a:solidFill>
                <a:latin typeface="Trebuchet MS"/>
                <a:cs typeface="Trebuchet MS"/>
              </a:rPr>
              <a:t>The next 50 years’ particle physics research programs depend on LHC results </a:t>
            </a:r>
          </a:p>
          <a:p>
            <a:pPr defTabSz="914400" fontAlgn="auto">
              <a:spcBef>
                <a:spcPts val="1200"/>
              </a:spcBef>
              <a:spcAft>
                <a:spcPts val="0"/>
              </a:spcAft>
              <a:defRPr/>
            </a:pPr>
            <a:r>
              <a:rPr lang="en-US" sz="1800" b="1" kern="0" dirty="0" smtClean="0">
                <a:solidFill>
                  <a:srgbClr val="7F7F7F"/>
                </a:solidFill>
                <a:latin typeface="Trebuchet MS"/>
                <a:cs typeface="Trebuchet MS"/>
              </a:rPr>
              <a:t>By now, a new Higgs-like particle has been discovered and </a:t>
            </a:r>
            <a:r>
              <a:rPr lang="en-US" sz="1800" b="1" kern="0" dirty="0" smtClean="0">
                <a:solidFill>
                  <a:srgbClr val="D00209"/>
                </a:solidFill>
                <a:latin typeface="Trebuchet MS"/>
                <a:cs typeface="Trebuchet MS"/>
              </a:rPr>
              <a:t>we are entering a new era of particle physics</a:t>
            </a:r>
          </a:p>
          <a:p>
            <a:pPr defTabSz="914400" fontAlgn="auto">
              <a:spcBef>
                <a:spcPts val="1200"/>
              </a:spcBef>
              <a:spcAft>
                <a:spcPts val="0"/>
              </a:spcAft>
              <a:defRPr/>
            </a:pPr>
            <a:r>
              <a:rPr lang="en-US" sz="1400" kern="0" dirty="0" smtClean="0">
                <a:solidFill>
                  <a:schemeClr val="tx1">
                    <a:lumMod val="50000"/>
                    <a:lumOff val="50000"/>
                  </a:schemeClr>
                </a:solidFill>
                <a:latin typeface="Trebuchet MS"/>
                <a:cs typeface="Trebuchet MS"/>
              </a:rPr>
              <a:t>[ More can be expected; let us assume here scenarios after accumulating more than 3 </a:t>
            </a:r>
            <a:r>
              <a:rPr lang="en-US" sz="1400" kern="0" dirty="0" err="1" smtClean="0">
                <a:solidFill>
                  <a:schemeClr val="tx1">
                    <a:lumMod val="50000"/>
                    <a:lumOff val="50000"/>
                  </a:schemeClr>
                </a:solidFill>
                <a:latin typeface="Trebuchet MS"/>
                <a:cs typeface="Trebuchet MS"/>
              </a:rPr>
              <a:t>ab</a:t>
            </a:r>
            <a:r>
              <a:rPr lang="en-US" sz="1400" kern="0" baseline="30000" dirty="0" smtClean="0">
                <a:solidFill>
                  <a:schemeClr val="tx1">
                    <a:lumMod val="50000"/>
                    <a:lumOff val="50000"/>
                  </a:schemeClr>
                </a:solidFill>
                <a:latin typeface="Trebuchet MS"/>
                <a:cs typeface="Trebuchet MS"/>
              </a:rPr>
              <a:t>–1</a:t>
            </a:r>
            <a:r>
              <a:rPr lang="en-US" sz="1400" kern="0" dirty="0" smtClean="0">
                <a:solidFill>
                  <a:schemeClr val="tx1">
                    <a:lumMod val="50000"/>
                    <a:lumOff val="50000"/>
                  </a:schemeClr>
                </a:solidFill>
                <a:latin typeface="Trebuchet MS"/>
                <a:cs typeface="Trebuchet MS"/>
              </a:rPr>
              <a:t> of data at the HL-LHC at </a:t>
            </a:r>
            <a:r>
              <a:rPr lang="en-US" sz="1400" kern="0" dirty="0" smtClean="0">
                <a:solidFill>
                  <a:schemeClr val="tx1">
                    <a:lumMod val="50000"/>
                    <a:lumOff val="50000"/>
                  </a:schemeClr>
                </a:solidFill>
                <a:latin typeface="Symbol" charset="2"/>
                <a:cs typeface="Symbol" charset="2"/>
              </a:rPr>
              <a:t>~</a:t>
            </a:r>
            <a:r>
              <a:rPr lang="en-US" sz="1400" kern="0" dirty="0" smtClean="0">
                <a:solidFill>
                  <a:schemeClr val="tx1">
                    <a:lumMod val="50000"/>
                    <a:lumOff val="50000"/>
                  </a:schemeClr>
                </a:solidFill>
                <a:latin typeface="Trebuchet MS"/>
                <a:cs typeface="Trebuchet MS"/>
              </a:rPr>
              <a:t>2030 </a:t>
            </a:r>
            <a:r>
              <a:rPr lang="en-US" sz="1100" kern="0" dirty="0" smtClean="0">
                <a:solidFill>
                  <a:schemeClr val="tx1">
                    <a:lumMod val="50000"/>
                    <a:lumOff val="50000"/>
                  </a:schemeClr>
                </a:solidFill>
                <a:latin typeface="Trebuchet MS"/>
                <a:cs typeface="Trebuchet MS"/>
              </a:rPr>
              <a:t>(~5×10</a:t>
            </a:r>
            <a:r>
              <a:rPr lang="en-US" sz="1100" kern="0" baseline="30000" dirty="0" smtClean="0">
                <a:solidFill>
                  <a:schemeClr val="tx1">
                    <a:lumMod val="50000"/>
                    <a:lumOff val="50000"/>
                  </a:schemeClr>
                </a:solidFill>
                <a:latin typeface="Trebuchet MS"/>
                <a:cs typeface="Trebuchet MS"/>
              </a:rPr>
              <a:t>34</a:t>
            </a:r>
            <a:r>
              <a:rPr lang="en-US" sz="1100" kern="0" dirty="0" smtClean="0">
                <a:solidFill>
                  <a:schemeClr val="tx1">
                    <a:lumMod val="50000"/>
                    <a:lumOff val="50000"/>
                  </a:schemeClr>
                </a:solidFill>
                <a:latin typeface="Trebuchet MS"/>
                <a:cs typeface="Trebuchet MS"/>
              </a:rPr>
              <a:t> cm</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s</a:t>
            </a:r>
            <a:r>
              <a:rPr lang="en-US" sz="1100" kern="0" baseline="30000" dirty="0" smtClean="0">
                <a:solidFill>
                  <a:schemeClr val="tx1">
                    <a:lumMod val="50000"/>
                    <a:lumOff val="50000"/>
                  </a:schemeClr>
                </a:solidFill>
                <a:latin typeface="Symbol" charset="2"/>
                <a:cs typeface="Symbol" charset="2"/>
              </a:rPr>
              <a:t>-</a:t>
            </a:r>
            <a:r>
              <a:rPr lang="en-US" sz="1100" kern="0" baseline="30000" dirty="0" smtClean="0">
                <a:solidFill>
                  <a:schemeClr val="tx1">
                    <a:lumMod val="50000"/>
                    <a:lumOff val="50000"/>
                  </a:schemeClr>
                </a:solidFill>
                <a:latin typeface="Trebuchet MS"/>
                <a:cs typeface="Trebuchet MS"/>
              </a:rPr>
              <a:t>1</a:t>
            </a:r>
            <a:r>
              <a:rPr lang="en-US" sz="1100" kern="0" dirty="0" smtClean="0">
                <a:solidFill>
                  <a:schemeClr val="tx1">
                    <a:lumMod val="50000"/>
                    <a:lumOff val="50000"/>
                  </a:schemeClr>
                </a:solidFill>
                <a:latin typeface="Trebuchet MS"/>
                <a:cs typeface="Trebuchet MS"/>
              </a:rPr>
              <a:t>, up to 140 interactions per crossing) </a:t>
            </a:r>
            <a:r>
              <a:rPr lang="en-US" sz="1400" kern="0" dirty="0" smtClean="0">
                <a:solidFill>
                  <a:schemeClr val="tx1">
                    <a:lumMod val="50000"/>
                    <a:lumOff val="50000"/>
                  </a:schemeClr>
                </a:solidFill>
                <a:latin typeface="Trebuchet MS"/>
                <a:cs typeface="Trebuchet MS"/>
              </a:rPr>
              <a:t>]</a:t>
            </a:r>
          </a:p>
        </p:txBody>
      </p:sp>
      <p:grpSp>
        <p:nvGrpSpPr>
          <p:cNvPr id="33" name="Group 32"/>
          <p:cNvGrpSpPr/>
          <p:nvPr/>
        </p:nvGrpSpPr>
        <p:grpSpPr>
          <a:xfrm>
            <a:off x="228601" y="3324250"/>
            <a:ext cx="6553199" cy="2924150"/>
            <a:chOff x="228601" y="3324250"/>
            <a:chExt cx="6553199" cy="2924150"/>
          </a:xfrm>
        </p:grpSpPr>
        <p:sp>
          <p:nvSpPr>
            <p:cNvPr id="32" name="Right Arrow 31"/>
            <p:cNvSpPr/>
            <p:nvPr/>
          </p:nvSpPr>
          <p:spPr>
            <a:xfrm>
              <a:off x="5638800" y="4633963"/>
              <a:ext cx="1143000" cy="1614437"/>
            </a:xfrm>
            <a:prstGeom prst="rightArrow">
              <a:avLst/>
            </a:prstGeom>
            <a:solidFill>
              <a:srgbClr val="D9D9D9"/>
            </a:solidFill>
            <a:ln>
              <a:noFill/>
            </a:ln>
            <a:effectLst>
              <a:outerShdw blurRad="203200" dist="38100" dir="2700000">
                <a:srgbClr val="000000">
                  <a:alpha val="62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1" name="Picture 30"/>
            <p:cNvPicPr>
              <a:picLocks noChangeAspect="1"/>
            </p:cNvPicPr>
            <p:nvPr/>
          </p:nvPicPr>
          <p:blipFill>
            <a:blip r:embed="rId3"/>
            <a:stretch>
              <a:fillRect/>
            </a:stretch>
          </p:blipFill>
          <p:spPr>
            <a:xfrm>
              <a:off x="228601" y="3324250"/>
              <a:ext cx="5791200" cy="2924150"/>
            </a:xfrm>
            <a:prstGeom prst="rect">
              <a:avLst/>
            </a:prstGeom>
            <a:effectLst>
              <a:glow rad="88900">
                <a:schemeClr val="bg1">
                  <a:alpha val="75000"/>
                </a:schemeClr>
              </a:glow>
              <a:outerShdw blurRad="317500" dist="38100" dir="2700000">
                <a:srgbClr val="000000"/>
              </a:outerShdw>
            </a:effectLst>
          </p:spPr>
        </p:pic>
        <p:sp>
          <p:nvSpPr>
            <p:cNvPr id="30" name="TextBox 29"/>
            <p:cNvSpPr txBox="1"/>
            <p:nvPr/>
          </p:nvSpPr>
          <p:spPr>
            <a:xfrm>
              <a:off x="370960" y="3558331"/>
              <a:ext cx="5617091" cy="2385269"/>
            </a:xfrm>
            <a:prstGeom prst="rect">
              <a:avLst/>
            </a:prstGeom>
            <a:noFill/>
          </p:spPr>
          <p:txBody>
            <a:bodyPr wrap="square" rtlCol="0">
              <a:spAutoFit/>
            </a:bodyPr>
            <a:lstStyle/>
            <a:p>
              <a:r>
                <a:rPr lang="en-GB" sz="1800" dirty="0" smtClean="0">
                  <a:solidFill>
                    <a:schemeClr val="bg1">
                      <a:lumMod val="95000"/>
                    </a:schemeClr>
                  </a:solidFill>
                  <a:latin typeface="Chalkboard"/>
                  <a:cs typeface="Chalkboard"/>
                </a:rPr>
                <a:t>A remark is in order: CLIC &amp; muon collider are here representatives for new accelerator technologies. </a:t>
              </a:r>
              <a:r>
                <a:rPr lang="en-GB" sz="1800" b="1" dirty="0" smtClean="0">
                  <a:solidFill>
                    <a:srgbClr val="FFFF00"/>
                  </a:solidFill>
                  <a:latin typeface="Chalkboard"/>
                  <a:cs typeface="Chalkboard"/>
                </a:rPr>
                <a:t>Powerful alternatives, actively developed at SLAC, could become </a:t>
              </a:r>
              <a:r>
                <a:rPr lang="en-US" sz="1800" b="1" dirty="0" smtClean="0">
                  <a:solidFill>
                    <a:srgbClr val="FFFF00"/>
                  </a:solidFill>
                  <a:latin typeface="Chalkboard"/>
                  <a:cs typeface="Chalkboard"/>
                </a:rPr>
                <a:t>multi-</a:t>
              </a:r>
              <a:r>
                <a:rPr lang="en-US" sz="1800" b="1" dirty="0" err="1" smtClean="0">
                  <a:solidFill>
                    <a:srgbClr val="FFFF00"/>
                  </a:solidFill>
                  <a:latin typeface="Chalkboard"/>
                  <a:cs typeface="Chalkboard"/>
                </a:rPr>
                <a:t>TeV</a:t>
              </a:r>
              <a:r>
                <a:rPr lang="en-US" sz="1800" b="1" dirty="0" smtClean="0">
                  <a:solidFill>
                    <a:srgbClr val="FFFF00"/>
                  </a:solidFill>
                  <a:latin typeface="Chalkboard"/>
                  <a:cs typeface="Chalkboard"/>
                </a:rPr>
                <a:t> high-gradient accelerators using, </a:t>
              </a:r>
              <a:r>
                <a:rPr lang="en-US" sz="1800" b="1" dirty="0" err="1" smtClean="0">
                  <a:solidFill>
                    <a:srgbClr val="FFFF00"/>
                  </a:solidFill>
                  <a:latin typeface="Chalkboard"/>
                  <a:cs typeface="Chalkboard"/>
                </a:rPr>
                <a:t>eg</a:t>
              </a:r>
              <a:r>
                <a:rPr lang="en-US" sz="1800" b="1" dirty="0" smtClean="0">
                  <a:solidFill>
                    <a:srgbClr val="FFFF00"/>
                  </a:solidFill>
                  <a:latin typeface="Chalkboard"/>
                  <a:cs typeface="Chalkboard"/>
                </a:rPr>
                <a:t>, plasma </a:t>
              </a:r>
              <a:r>
                <a:rPr lang="en-US" sz="1800" b="1" dirty="0" err="1" smtClean="0">
                  <a:solidFill>
                    <a:srgbClr val="FFFF00"/>
                  </a:solidFill>
                  <a:latin typeface="Chalkboard"/>
                  <a:cs typeface="Chalkboard"/>
                </a:rPr>
                <a:t>wakefield</a:t>
              </a:r>
              <a:r>
                <a:rPr lang="en-US" sz="1800" b="1" dirty="0" smtClean="0">
                  <a:solidFill>
                    <a:srgbClr val="FFFF00"/>
                  </a:solidFill>
                  <a:latin typeface="Chalkboard"/>
                  <a:cs typeface="Chalkboard"/>
                </a:rPr>
                <a:t> acceleration</a:t>
              </a:r>
              <a:r>
                <a:rPr lang="en-US" sz="1800" dirty="0" smtClean="0">
                  <a:solidFill>
                    <a:schemeClr val="bg1">
                      <a:lumMod val="95000"/>
                    </a:schemeClr>
                  </a:solidFill>
                  <a:latin typeface="Chalkboard"/>
                  <a:cs typeface="Chalkboard"/>
                </a:rPr>
                <a:t>. </a:t>
              </a:r>
              <a:r>
                <a:rPr lang="en-US" sz="1400" dirty="0" smtClean="0">
                  <a:solidFill>
                    <a:schemeClr val="bg1">
                      <a:lumMod val="95000"/>
                    </a:schemeClr>
                  </a:solidFill>
                  <a:latin typeface="Chalkboard"/>
                  <a:cs typeface="Chalkboard"/>
                </a:rPr>
                <a:t>See</a:t>
              </a:r>
              <a:r>
                <a:rPr lang="en-US" sz="1400" dirty="0" smtClean="0">
                  <a:solidFill>
                    <a:schemeClr val="bg1">
                      <a:lumMod val="95000"/>
                    </a:schemeClr>
                  </a:solidFill>
                  <a:latin typeface="Chalkboard"/>
                  <a:cs typeface="Chalkboard"/>
                </a:rPr>
                <a:t> talk </a:t>
              </a:r>
              <a:r>
                <a:rPr lang="en-US" sz="1400" dirty="0" smtClean="0">
                  <a:solidFill>
                    <a:schemeClr val="bg1">
                      <a:lumMod val="95000"/>
                    </a:schemeClr>
                  </a:solidFill>
                  <a:latin typeface="Chalkboard"/>
                  <a:cs typeface="Chalkboard"/>
                </a:rPr>
                <a:t>by Tor </a:t>
              </a:r>
              <a:r>
                <a:rPr lang="en-US" sz="1400" dirty="0" err="1" smtClean="0">
                  <a:solidFill>
                    <a:schemeClr val="bg1">
                      <a:lumMod val="95000"/>
                    </a:schemeClr>
                  </a:solidFill>
                  <a:latin typeface="Chalkboard"/>
                  <a:cs typeface="Chalkboard"/>
                </a:rPr>
                <a:t>Raubenheimer</a:t>
              </a:r>
              <a:r>
                <a:rPr lang="en-US" sz="1400" dirty="0" smtClean="0">
                  <a:solidFill>
                    <a:schemeClr val="bg1">
                      <a:lumMod val="95000"/>
                    </a:schemeClr>
                  </a:solidFill>
                  <a:latin typeface="Chalkboard"/>
                  <a:cs typeface="Chalkboard"/>
                </a:rPr>
                <a:t> (SLAC) at</a:t>
              </a:r>
              <a:r>
                <a:rPr lang="en-US" sz="1400" dirty="0" smtClean="0">
                  <a:solidFill>
                    <a:schemeClr val="bg1">
                      <a:lumMod val="95000"/>
                    </a:schemeClr>
                  </a:solidFill>
                  <a:latin typeface="Chalkboard"/>
                  <a:cs typeface="Chalkboard"/>
                </a:rPr>
                <a:t> EPS-HEP 2011</a:t>
              </a:r>
              <a:r>
                <a:rPr lang="en-US" sz="1400" dirty="0" smtClean="0">
                  <a:solidFill>
                    <a:schemeClr val="bg1">
                      <a:lumMod val="95000"/>
                    </a:schemeClr>
                  </a:solidFill>
                  <a:latin typeface="Chalkboard"/>
                  <a:cs typeface="Chalkboard"/>
                </a:rPr>
                <a:t> </a:t>
              </a:r>
              <a:r>
                <a:rPr lang="en-US" sz="1400" dirty="0" err="1" smtClean="0">
                  <a:solidFill>
                    <a:schemeClr val="bg1">
                      <a:lumMod val="95000"/>
                    </a:schemeClr>
                  </a:solidFill>
                  <a:latin typeface="Chalkboard"/>
                  <a:cs typeface="Chalkboard"/>
                  <a:sym typeface="Wingdings"/>
                </a:rPr>
                <a:t></a:t>
              </a:r>
              <a:r>
                <a:rPr lang="en-US" sz="1400" dirty="0" smtClean="0">
                  <a:solidFill>
                    <a:schemeClr val="bg1">
                      <a:lumMod val="95000"/>
                    </a:schemeClr>
                  </a:solidFill>
                  <a:latin typeface="Chalkboard"/>
                  <a:cs typeface="Chalkboard"/>
                  <a:sym typeface="Wingdings"/>
                </a:rPr>
                <a:t> </a:t>
              </a:r>
              <a:r>
                <a:rPr lang="en-US" sz="1400" i="1" dirty="0" smtClean="0">
                  <a:solidFill>
                    <a:schemeClr val="bg1">
                      <a:lumMod val="95000"/>
                    </a:schemeClr>
                  </a:solidFill>
                  <a:latin typeface="Chalkboard"/>
                  <a:cs typeface="Chalkboard"/>
                </a:rPr>
                <a:t>F. Zimmermann</a:t>
              </a:r>
              <a:endParaRPr lang="en-US" sz="1800" i="1" dirty="0" smtClean="0">
                <a:solidFill>
                  <a:schemeClr val="bg1">
                    <a:lumMod val="95000"/>
                  </a:schemeClr>
                </a:solidFill>
                <a:latin typeface="Chalkboard"/>
                <a:cs typeface="Chalkboard"/>
              </a:endParaRPr>
            </a:p>
            <a:p>
              <a:endParaRPr lang="en-GB" sz="900" dirty="0" smtClean="0">
                <a:solidFill>
                  <a:schemeClr val="bg1">
                    <a:lumMod val="95000"/>
                  </a:schemeClr>
                </a:solidFill>
                <a:latin typeface="Chalkboard"/>
                <a:cs typeface="Chalkboard"/>
              </a:endParaRPr>
            </a:p>
            <a:p>
              <a:r>
                <a:rPr lang="en-GB" sz="1800" i="1" dirty="0" smtClean="0">
                  <a:solidFill>
                    <a:schemeClr val="bg1">
                      <a:lumMod val="95000"/>
                    </a:schemeClr>
                  </a:solidFill>
                  <a:latin typeface="Chalkboard"/>
                  <a:cs typeface="Chalkboard"/>
                </a:rPr>
                <a:t>If the physics case is given (see later), all acceleration techniques will be on the table </a:t>
              </a:r>
            </a:p>
          </p:txBody>
        </p:sp>
      </p:grpSp>
    </p:spTree>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3" name="Group 21"/>
          <p:cNvGrpSpPr/>
          <p:nvPr/>
        </p:nvGrpSpPr>
        <p:grpSpPr>
          <a:xfrm>
            <a:off x="9941" y="3200400"/>
            <a:ext cx="5019259" cy="521252"/>
            <a:chOff x="9941" y="3200400"/>
            <a:chExt cx="5019259" cy="521252"/>
          </a:xfrm>
        </p:grpSpPr>
        <p:sp>
          <p:nvSpPr>
            <p:cNvPr id="16" name="Rectangle 15"/>
            <p:cNvSpPr/>
            <p:nvPr/>
          </p:nvSpPr>
          <p:spPr>
            <a:xfrm>
              <a:off x="137042" y="3200400"/>
              <a:ext cx="4892158" cy="369332"/>
            </a:xfrm>
            <a:prstGeom prst="rect">
              <a:avLst/>
            </a:prstGeom>
          </p:spPr>
          <p:txBody>
            <a:bodyPr wrap="square">
              <a:spAutoFit/>
            </a:bodyPr>
            <a:lstStyle/>
            <a:p>
              <a:pPr>
                <a:spcBef>
                  <a:spcPts val="1500"/>
                </a:spcBef>
              </a:pPr>
              <a:r>
                <a:rPr lang="en-GB" sz="1800" dirty="0" smtClean="0">
                  <a:solidFill>
                    <a:srgbClr val="F1F1F5"/>
                  </a:solidFill>
                  <a:latin typeface="Chalkduster"/>
                  <a:cs typeface="Chalkduster"/>
                </a:rPr>
                <a:t>Options </a:t>
              </a:r>
              <a:r>
                <a:rPr lang="en-GB" sz="1400" i="1" dirty="0" smtClean="0">
                  <a:solidFill>
                    <a:srgbClr val="F1F1F5"/>
                  </a:solidFill>
                  <a:latin typeface="Chalkduster"/>
                  <a:cs typeface="Chalkduster"/>
                </a:rPr>
                <a:t>(</a:t>
              </a:r>
              <a:r>
                <a:rPr lang="en-US" sz="1400" i="1" dirty="0" err="1" smtClean="0">
                  <a:solidFill>
                    <a:srgbClr val="F1F1F5"/>
                  </a:solidFill>
                  <a:latin typeface="Chalkduster"/>
                  <a:cs typeface="Chalkduster"/>
                  <a:sym typeface="Wingdings"/>
                </a:rPr>
                <a:t></a:t>
              </a:r>
              <a:r>
                <a:rPr lang="en-US" sz="1400" i="1" dirty="0" smtClean="0">
                  <a:solidFill>
                    <a:srgbClr val="F1F1F5"/>
                  </a:solidFill>
                  <a:latin typeface="Chalkduster"/>
                  <a:cs typeface="Chalkduster"/>
                  <a:sym typeface="Wingdings"/>
                </a:rPr>
                <a:t> see talk by F. Zimmermann) </a:t>
              </a:r>
              <a:endParaRPr lang="en-GB" sz="1400" i="1" dirty="0">
                <a:solidFill>
                  <a:srgbClr val="F1F1F5"/>
                </a:solidFill>
                <a:latin typeface="Chalkduster"/>
                <a:cs typeface="Chalkduster"/>
              </a:endParaRPr>
            </a:p>
          </p:txBody>
        </p:sp>
        <p:pic>
          <p:nvPicPr>
            <p:cNvPr id="17" name="Picture 16" descr="line-horiz-black13.png"/>
            <p:cNvPicPr>
              <a:picLocks noChangeAspect="1"/>
            </p:cNvPicPr>
            <p:nvPr/>
          </p:nvPicPr>
          <p:blipFill>
            <a:blip r:embed="rId4">
              <a:duotone>
                <a:schemeClr val="bg1">
                  <a:lumMod val="95000"/>
                </a:schemeClr>
                <a:srgbClr val="FFF1C1"/>
              </a:duotone>
            </a:blip>
            <a:stretch>
              <a:fillRect/>
            </a:stretch>
          </p:blipFill>
          <p:spPr>
            <a:xfrm>
              <a:off x="9941" y="3567042"/>
              <a:ext cx="4841646" cy="154610"/>
            </a:xfrm>
            <a:prstGeom prst="rect">
              <a:avLst/>
            </a:prstGeom>
          </p:spPr>
        </p:pic>
      </p:grpSp>
      <p:grpSp>
        <p:nvGrpSpPr>
          <p:cNvPr id="22" name="Group 29"/>
          <p:cNvGrpSpPr/>
          <p:nvPr/>
        </p:nvGrpSpPr>
        <p:grpSpPr>
          <a:xfrm>
            <a:off x="228600" y="3803556"/>
            <a:ext cx="8915400" cy="1392689"/>
            <a:chOff x="228600" y="4018999"/>
            <a:chExt cx="8915400" cy="1392689"/>
          </a:xfrm>
        </p:grpSpPr>
        <p:sp>
          <p:nvSpPr>
            <p:cNvPr id="23" name="TextBox 22"/>
            <p:cNvSpPr txBox="1"/>
            <p:nvPr/>
          </p:nvSpPr>
          <p:spPr>
            <a:xfrm>
              <a:off x="228600" y="4018999"/>
              <a:ext cx="3018451" cy="1392689"/>
            </a:xfrm>
            <a:prstGeom prst="rect">
              <a:avLst/>
            </a:prstGeom>
            <a:noFill/>
          </p:spPr>
          <p:txBody>
            <a:bodyPr wrap="square" rtlCol="0">
              <a:spAutoFit/>
            </a:bodyPr>
            <a:lstStyle/>
            <a:p>
              <a:pPr algn="ctr">
                <a:spcBef>
                  <a:spcPts val="300"/>
                </a:spcBef>
              </a:pPr>
              <a:r>
                <a:rPr lang="en-GB" sz="2800" dirty="0" smtClean="0">
                  <a:solidFill>
                    <a:srgbClr val="FFFF00"/>
                  </a:solidFill>
                  <a:latin typeface="Chalkduster"/>
                  <a:cs typeface="Chalkduster"/>
                </a:rPr>
                <a:t>HE-LHC </a:t>
              </a:r>
            </a:p>
            <a:p>
              <a:pPr algn="ctr">
                <a:spcBef>
                  <a:spcPts val="300"/>
                </a:spcBef>
              </a:pPr>
              <a:r>
                <a:rPr lang="en-GB" sz="1800" dirty="0" smtClean="0">
                  <a:solidFill>
                    <a:srgbClr val="FFFF00"/>
                  </a:solidFill>
                  <a:latin typeface="Chalkduster"/>
                  <a:cs typeface="Chalkduster"/>
                </a:rPr>
                <a:t>[pp up to 33 </a:t>
              </a:r>
              <a:r>
                <a:rPr lang="en-GB" sz="1800" dirty="0" err="1" smtClean="0">
                  <a:solidFill>
                    <a:srgbClr val="FFFF00"/>
                  </a:solidFill>
                  <a:latin typeface="Chalkduster"/>
                  <a:cs typeface="Chalkduster"/>
                </a:rPr>
                <a:t>TeV</a:t>
              </a:r>
              <a:r>
                <a:rPr lang="en-GB" sz="1800" dirty="0" smtClean="0">
                  <a:solidFill>
                    <a:srgbClr val="FFFF00"/>
                  </a:solidFill>
                  <a:latin typeface="Chalkduster"/>
                  <a:cs typeface="Chalkduster"/>
                </a:rPr>
                <a:t>,      new magnets, reuse infrastructure]</a:t>
              </a:r>
              <a:endParaRPr lang="en-GB" sz="1800" dirty="0">
                <a:solidFill>
                  <a:srgbClr val="FFFF00"/>
                </a:solidFill>
                <a:latin typeface="Chalkduster"/>
                <a:cs typeface="Chalkduster"/>
              </a:endParaRPr>
            </a:p>
          </p:txBody>
        </p:sp>
        <p:sp>
          <p:nvSpPr>
            <p:cNvPr id="27" name="TextBox 26"/>
            <p:cNvSpPr txBox="1"/>
            <p:nvPr/>
          </p:nvSpPr>
          <p:spPr>
            <a:xfrm>
              <a:off x="3200400" y="4018999"/>
              <a:ext cx="3127562" cy="1392689"/>
            </a:xfrm>
            <a:prstGeom prst="rect">
              <a:avLst/>
            </a:prstGeom>
            <a:noFill/>
          </p:spPr>
          <p:txBody>
            <a:bodyPr wrap="square" rtlCol="0">
              <a:spAutoFit/>
            </a:bodyPr>
            <a:lstStyle/>
            <a:p>
              <a:pPr algn="ctr">
                <a:spcBef>
                  <a:spcPts val="300"/>
                </a:spcBef>
              </a:pPr>
              <a:r>
                <a:rPr lang="en-GB" sz="2800" dirty="0" smtClean="0">
                  <a:solidFill>
                    <a:srgbClr val="A4E800"/>
                  </a:solidFill>
                  <a:latin typeface="Chalkduster"/>
                  <a:cs typeface="Chalkduster"/>
                </a:rPr>
                <a:t>ILC</a:t>
              </a:r>
            </a:p>
            <a:p>
              <a:pPr algn="ctr">
                <a:spcBef>
                  <a:spcPts val="300"/>
                </a:spcBef>
              </a:pPr>
              <a:r>
                <a:rPr lang="en-GB" sz="1800" dirty="0"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err="1"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smtClean="0">
                  <a:solidFill>
                    <a:srgbClr val="A4E800"/>
                  </a:solidFill>
                  <a:latin typeface="Chalkduster"/>
                  <a:cs typeface="Chalkduster"/>
                </a:rPr>
                <a:t>-</a:t>
              </a:r>
              <a:r>
                <a:rPr lang="en-GB" sz="1800" dirty="0" smtClean="0">
                  <a:solidFill>
                    <a:srgbClr val="A4E800"/>
                  </a:solidFill>
                  <a:latin typeface="Chalkduster"/>
                  <a:cs typeface="Chalkduster"/>
                </a:rPr>
                <a:t> at 0.5-1 </a:t>
              </a:r>
              <a:r>
                <a:rPr lang="en-GB" sz="1800" dirty="0" err="1" smtClean="0">
                  <a:solidFill>
                    <a:srgbClr val="A4E800"/>
                  </a:solidFill>
                  <a:latin typeface="Chalkduster"/>
                  <a:cs typeface="Chalkduster"/>
                </a:rPr>
                <a:t>TeV</a:t>
              </a:r>
              <a:r>
                <a:rPr lang="en-GB" sz="1800" dirty="0" smtClean="0">
                  <a:solidFill>
                    <a:srgbClr val="A4E800"/>
                  </a:solidFill>
                  <a:latin typeface="Chalkduster"/>
                  <a:cs typeface="Chalkduster"/>
                </a:rPr>
                <a:t>, mature technology, new infrastructure]</a:t>
              </a:r>
              <a:endParaRPr lang="en-GB" sz="1800" dirty="0">
                <a:solidFill>
                  <a:srgbClr val="A4E800"/>
                </a:solidFill>
                <a:latin typeface="Chalkduster"/>
                <a:cs typeface="Chalkduster"/>
              </a:endParaRPr>
            </a:p>
          </p:txBody>
        </p:sp>
        <p:sp>
          <p:nvSpPr>
            <p:cNvPr id="28" name="TextBox 27"/>
            <p:cNvSpPr txBox="1"/>
            <p:nvPr/>
          </p:nvSpPr>
          <p:spPr>
            <a:xfrm>
              <a:off x="6294098" y="4018999"/>
              <a:ext cx="2849902" cy="1392689"/>
            </a:xfrm>
            <a:prstGeom prst="rect">
              <a:avLst/>
            </a:prstGeom>
            <a:noFill/>
          </p:spPr>
          <p:txBody>
            <a:bodyPr wrap="square" rtlCol="0">
              <a:spAutoFit/>
            </a:bodyPr>
            <a:lstStyle/>
            <a:p>
              <a:pPr algn="ctr">
                <a:spcBef>
                  <a:spcPts val="300"/>
                </a:spcBef>
              </a:pPr>
              <a:r>
                <a:rPr lang="en-GB" sz="2800" dirty="0" smtClean="0">
                  <a:solidFill>
                    <a:srgbClr val="A4EAF1"/>
                  </a:solidFill>
                  <a:latin typeface="Chalkduster"/>
                  <a:cs typeface="Chalkduster"/>
                </a:rPr>
                <a:t>CLIC</a:t>
              </a:r>
            </a:p>
            <a:p>
              <a:pPr algn="ctr">
                <a:spcBef>
                  <a:spcPts val="300"/>
                </a:spcBef>
              </a:pPr>
              <a:r>
                <a:rPr lang="en-GB" sz="1800" dirty="0"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err="1" smtClean="0">
                  <a:solidFill>
                    <a:srgbClr val="A4EAF1"/>
                  </a:solidFill>
                  <a:latin typeface="Chalkduster"/>
                  <a:cs typeface="Chalkduster"/>
                </a:rPr>
                <a:t>+</a:t>
              </a:r>
              <a:r>
                <a:rPr lang="en-GB" sz="1800" dirty="0" err="1" smtClean="0">
                  <a:solidFill>
                    <a:srgbClr val="A4EAF1"/>
                  </a:solidFill>
                  <a:latin typeface="Chalkduster"/>
                  <a:cs typeface="Chalkduster"/>
                </a:rPr>
                <a:t>e</a:t>
              </a:r>
              <a:r>
                <a:rPr lang="en-GB" sz="1800" baseline="30000" dirty="0" smtClean="0">
                  <a:solidFill>
                    <a:srgbClr val="A4EAF1"/>
                  </a:solidFill>
                  <a:latin typeface="Chalkduster"/>
                  <a:cs typeface="Chalkduster"/>
                </a:rPr>
                <a:t>-</a:t>
              </a:r>
              <a:r>
                <a:rPr lang="en-GB" sz="1800" dirty="0" smtClean="0">
                  <a:solidFill>
                    <a:srgbClr val="A4EAF1"/>
                  </a:solidFill>
                  <a:latin typeface="Chalkduster"/>
                  <a:cs typeface="Chalkduster"/>
                </a:rPr>
                <a:t> up to 4 </a:t>
              </a:r>
              <a:r>
                <a:rPr lang="en-GB" sz="1800" dirty="0" err="1" smtClean="0">
                  <a:solidFill>
                    <a:srgbClr val="A4EAF1"/>
                  </a:solidFill>
                  <a:latin typeface="Chalkduster"/>
                  <a:cs typeface="Chalkduster"/>
                </a:rPr>
                <a:t>TeV</a:t>
              </a:r>
              <a:r>
                <a:rPr lang="en-GB" sz="1800" dirty="0" smtClean="0">
                  <a:solidFill>
                    <a:srgbClr val="A4EAF1"/>
                  </a:solidFill>
                  <a:latin typeface="Chalkduster"/>
                  <a:cs typeface="Chalkduster"/>
                </a:rPr>
                <a:t>, new technology, </a:t>
              </a:r>
              <a:r>
                <a:rPr lang="en-US" sz="1800" dirty="0" smtClean="0">
                  <a:solidFill>
                    <a:srgbClr val="A4EAF1"/>
                  </a:solidFill>
                  <a:latin typeface="Chalkduster"/>
                  <a:cs typeface="Chalkduster"/>
                </a:rPr>
                <a:t>new infrastructure</a:t>
              </a:r>
              <a:r>
                <a:rPr lang="en-GB" sz="1800" dirty="0" smtClean="0">
                  <a:solidFill>
                    <a:srgbClr val="A4EAF1"/>
                  </a:solidFill>
                  <a:latin typeface="Chalkduster"/>
                  <a:cs typeface="Chalkduster"/>
                </a:rPr>
                <a:t>]</a:t>
              </a:r>
              <a:endParaRPr lang="en-GB" sz="1800" dirty="0">
                <a:solidFill>
                  <a:srgbClr val="A4EAF1"/>
                </a:solidFill>
                <a:latin typeface="Chalkduster"/>
                <a:cs typeface="Chalkduster"/>
              </a:endParaRPr>
            </a:p>
          </p:txBody>
        </p:sp>
      </p:grpSp>
      <p:sp>
        <p:nvSpPr>
          <p:cNvPr id="29" name="TextBox 28"/>
          <p:cNvSpPr txBox="1"/>
          <p:nvPr/>
        </p:nvSpPr>
        <p:spPr>
          <a:xfrm>
            <a:off x="609600" y="5392088"/>
            <a:ext cx="2250940" cy="869469"/>
          </a:xfrm>
          <a:prstGeom prst="rect">
            <a:avLst/>
          </a:prstGeom>
          <a:noFill/>
        </p:spPr>
        <p:txBody>
          <a:bodyPr wrap="square" rtlCol="0">
            <a:spAutoFit/>
          </a:bodyPr>
          <a:lstStyle/>
          <a:p>
            <a:pPr algn="ctr">
              <a:spcBef>
                <a:spcPts val="300"/>
              </a:spcBef>
            </a:pPr>
            <a:r>
              <a:rPr lang="en-GB" sz="2000" dirty="0" smtClean="0">
                <a:solidFill>
                  <a:srgbClr val="A6A6A6"/>
                </a:solidFill>
                <a:latin typeface="Chalkduster"/>
                <a:cs typeface="Chalkduster"/>
              </a:rPr>
              <a:t>VLHC </a:t>
            </a:r>
          </a:p>
          <a:p>
            <a:pPr algn="ctr">
              <a:spcBef>
                <a:spcPts val="300"/>
              </a:spcBef>
            </a:pPr>
            <a:r>
              <a:rPr lang="en-GB" sz="1400" dirty="0" smtClean="0">
                <a:solidFill>
                  <a:srgbClr val="A6A6A6"/>
                </a:solidFill>
                <a:latin typeface="Chalkduster"/>
                <a:cs typeface="Chalkduster"/>
              </a:rPr>
              <a:t>[pp up to 175 </a:t>
            </a:r>
            <a:r>
              <a:rPr lang="en-GB" sz="1400" dirty="0" err="1" smtClean="0">
                <a:solidFill>
                  <a:srgbClr val="A6A6A6"/>
                </a:solidFill>
                <a:latin typeface="Chalkduster"/>
                <a:cs typeface="Chalkduster"/>
              </a:rPr>
              <a:t>TeV</a:t>
            </a:r>
            <a:r>
              <a:rPr lang="en-GB" sz="1400" dirty="0" smtClean="0">
                <a:solidFill>
                  <a:srgbClr val="A6A6A6"/>
                </a:solidFill>
                <a:latin typeface="Chalkduster"/>
                <a:cs typeface="Chalkduster"/>
              </a:rPr>
              <a:t>, new everything]</a:t>
            </a:r>
            <a:endParaRPr lang="en-GB" sz="1400" dirty="0">
              <a:solidFill>
                <a:srgbClr val="A6A6A6"/>
              </a:solidFill>
              <a:latin typeface="Chalkduster"/>
              <a:cs typeface="Chalkduster"/>
            </a:endParaRPr>
          </a:p>
        </p:txBody>
      </p:sp>
      <p:sp>
        <p:nvSpPr>
          <p:cNvPr id="30" name="TextBox 29"/>
          <p:cNvSpPr txBox="1"/>
          <p:nvPr/>
        </p:nvSpPr>
        <p:spPr>
          <a:xfrm>
            <a:off x="6594340" y="5392088"/>
            <a:ext cx="239726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Muon Collider</a:t>
            </a:r>
          </a:p>
          <a:p>
            <a:pPr algn="ctr">
              <a:spcBef>
                <a:spcPts val="300"/>
              </a:spcBef>
            </a:pP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µ</a:t>
            </a:r>
            <a:r>
              <a:rPr lang="en-GB" sz="1400" baseline="30000" dirty="0" smtClean="0">
                <a:solidFill>
                  <a:schemeClr val="bg1">
                    <a:lumMod val="95000"/>
                  </a:schemeClr>
                </a:solidFill>
                <a:latin typeface="Chalkduster"/>
                <a:cs typeface="Chalkduster"/>
              </a:rPr>
              <a:t>-</a:t>
            </a:r>
            <a:r>
              <a:rPr lang="en-GB" sz="1400" dirty="0" smtClean="0">
                <a:solidFill>
                  <a:schemeClr val="bg1">
                    <a:lumMod val="95000"/>
                  </a:schemeClr>
                </a:solidFill>
                <a:latin typeface="Chalkduster"/>
                <a:cs typeface="Chalkduster"/>
              </a:rPr>
              <a:t> up to 4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sp>
        <p:nvSpPr>
          <p:cNvPr id="31" name="TextBox 30"/>
          <p:cNvSpPr txBox="1"/>
          <p:nvPr/>
        </p:nvSpPr>
        <p:spPr>
          <a:xfrm>
            <a:off x="3581400" y="5392088"/>
            <a:ext cx="2438400" cy="1084912"/>
          </a:xfrm>
          <a:prstGeom prst="rect">
            <a:avLst/>
          </a:prstGeom>
          <a:noFill/>
        </p:spPr>
        <p:txBody>
          <a:bodyPr wrap="square" rtlCol="0">
            <a:spAutoFit/>
          </a:bodyPr>
          <a:lstStyle/>
          <a:p>
            <a:pPr algn="ctr">
              <a:spcBef>
                <a:spcPts val="300"/>
              </a:spcBef>
            </a:pPr>
            <a:r>
              <a:rPr lang="en-GB" sz="2000" dirty="0" smtClean="0">
                <a:solidFill>
                  <a:srgbClr val="F1F1F5"/>
                </a:solidFill>
                <a:latin typeface="Chalkduster"/>
                <a:cs typeface="Chalkduster"/>
              </a:rPr>
              <a:t>LEP-3</a:t>
            </a:r>
          </a:p>
          <a:p>
            <a:pPr algn="ctr">
              <a:spcBef>
                <a:spcPts val="300"/>
              </a:spcBef>
            </a:pPr>
            <a:r>
              <a:rPr lang="en-GB" sz="1400" dirty="0"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err="1"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smtClean="0">
                <a:solidFill>
                  <a:srgbClr val="F1F1F5"/>
                </a:solidFill>
                <a:latin typeface="Chalkduster"/>
                <a:cs typeface="Chalkduster"/>
              </a:rPr>
              <a:t>-</a:t>
            </a:r>
            <a:r>
              <a:rPr lang="en-GB" sz="1400" dirty="0" smtClean="0">
                <a:solidFill>
                  <a:srgbClr val="F1F1F5"/>
                </a:solidFill>
                <a:latin typeface="Chalkduster"/>
                <a:cs typeface="Chalkduster"/>
              </a:rPr>
              <a:t> at 0.25 </a:t>
            </a:r>
            <a:r>
              <a:rPr lang="en-GB" sz="1400" dirty="0" err="1" smtClean="0">
                <a:solidFill>
                  <a:srgbClr val="F1F1F5"/>
                </a:solidFill>
                <a:latin typeface="Chalkduster"/>
                <a:cs typeface="Chalkduster"/>
              </a:rPr>
              <a:t>TeV</a:t>
            </a:r>
            <a:r>
              <a:rPr lang="en-GB" sz="1400" dirty="0" smtClean="0">
                <a:solidFill>
                  <a:srgbClr val="F1F1F5"/>
                </a:solidFill>
                <a:latin typeface="Chalkduster"/>
                <a:cs typeface="Chalkduster"/>
              </a:rPr>
              <a:t>,      new accelerator,           reuse infrastructure]</a:t>
            </a:r>
            <a:endParaRPr lang="en-GB" sz="1400" dirty="0">
              <a:solidFill>
                <a:srgbClr val="F1F1F5"/>
              </a:solidFill>
              <a:latin typeface="Chalkduster"/>
              <a:cs typeface="Chalkduster"/>
            </a:endParaRPr>
          </a:p>
        </p:txBody>
      </p:sp>
      <p:sp>
        <p:nvSpPr>
          <p:cNvPr id="34" name="Text Box 5"/>
          <p:cNvSpPr txBox="1">
            <a:spLocks noChangeArrowheads="1"/>
          </p:cNvSpPr>
          <p:nvPr/>
        </p:nvSpPr>
        <p:spPr bwMode="auto">
          <a:xfrm>
            <a:off x="381000" y="457464"/>
            <a:ext cx="8382000" cy="384963"/>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1</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err="1" smtClean="0">
                <a:solidFill>
                  <a:srgbClr val="7F7F7F"/>
                </a:solidFill>
                <a:latin typeface="Trebuchet MS"/>
                <a:cs typeface="Trebuchet MS"/>
              </a:rPr>
              <a:t>TeV</a:t>
            </a:r>
            <a:r>
              <a:rPr lang="en-US" sz="1800" b="1" kern="0" dirty="0" smtClean="0">
                <a:solidFill>
                  <a:srgbClr val="7F7F7F"/>
                </a:solidFill>
                <a:latin typeface="Trebuchet MS"/>
                <a:cs typeface="Trebuchet MS"/>
              </a:rPr>
              <a:t>-scale new particles are found at LHC</a:t>
            </a:r>
          </a:p>
        </p:txBody>
      </p:sp>
      <p:pic>
        <p:nvPicPr>
          <p:cNvPr id="32" name="Picture 31" descr="circle-transp-red6.png"/>
          <p:cNvPicPr>
            <a:picLocks noChangeAspect="1"/>
          </p:cNvPicPr>
          <p:nvPr/>
        </p:nvPicPr>
        <p:blipFill>
          <a:blip r:embed="rId5">
            <a:duotone>
              <a:srgbClr val="FFFF00"/>
              <a:srgbClr val="FFF1C1"/>
            </a:duotone>
          </a:blip>
          <a:stretch>
            <a:fillRect/>
          </a:stretch>
        </p:blipFill>
        <p:spPr>
          <a:xfrm>
            <a:off x="152400" y="3352800"/>
            <a:ext cx="3375025" cy="2590800"/>
          </a:xfrm>
          <a:prstGeom prst="rect">
            <a:avLst/>
          </a:prstGeom>
        </p:spPr>
      </p:pic>
      <p:pic>
        <p:nvPicPr>
          <p:cNvPr id="19" name="Picture 18" descr="circle-transp-red6.png"/>
          <p:cNvPicPr>
            <a:picLocks noChangeAspect="1"/>
          </p:cNvPicPr>
          <p:nvPr/>
        </p:nvPicPr>
        <p:blipFill>
          <a:blip r:embed="rId5">
            <a:duotone>
              <a:schemeClr val="accent5">
                <a:lumMod val="60000"/>
                <a:lumOff val="40000"/>
              </a:schemeClr>
              <a:srgbClr val="FFF1C1"/>
            </a:duotone>
          </a:blip>
          <a:stretch>
            <a:fillRect/>
          </a:stretch>
        </p:blipFill>
        <p:spPr>
          <a:xfrm>
            <a:off x="3114259" y="3124200"/>
            <a:ext cx="3551989" cy="4267200"/>
          </a:xfrm>
          <a:prstGeom prst="rect">
            <a:avLst/>
          </a:prstGeom>
        </p:spPr>
      </p:pic>
      <p:pic>
        <p:nvPicPr>
          <p:cNvPr id="33" name="Picture 32" descr="circle-transp-red6.png"/>
          <p:cNvPicPr>
            <a:picLocks noChangeAspect="1"/>
          </p:cNvPicPr>
          <p:nvPr/>
        </p:nvPicPr>
        <p:blipFill>
          <a:blip r:embed="rId5">
            <a:duotone>
              <a:schemeClr val="tx2">
                <a:lumMod val="25000"/>
                <a:lumOff val="75000"/>
              </a:schemeClr>
              <a:srgbClr val="FFF1C1"/>
            </a:duotone>
          </a:blip>
          <a:stretch>
            <a:fillRect/>
          </a:stretch>
        </p:blipFill>
        <p:spPr>
          <a:xfrm rot="20905890">
            <a:off x="6032135" y="3119971"/>
            <a:ext cx="3909307" cy="3824762"/>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par>
                                <p:cTn id="12" presetID="22" presetClass="entr" presetSubtype="4" fill="hold"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down)">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2" name="Group 21"/>
          <p:cNvGrpSpPr/>
          <p:nvPr/>
        </p:nvGrpSpPr>
        <p:grpSpPr>
          <a:xfrm>
            <a:off x="9941" y="3200400"/>
            <a:ext cx="5019259" cy="521252"/>
            <a:chOff x="9941" y="3200400"/>
            <a:chExt cx="5019259" cy="521252"/>
          </a:xfrm>
        </p:grpSpPr>
        <p:sp>
          <p:nvSpPr>
            <p:cNvPr id="16" name="Rectangle 15"/>
            <p:cNvSpPr/>
            <p:nvPr/>
          </p:nvSpPr>
          <p:spPr>
            <a:xfrm>
              <a:off x="137042" y="3200400"/>
              <a:ext cx="4892158" cy="369332"/>
            </a:xfrm>
            <a:prstGeom prst="rect">
              <a:avLst/>
            </a:prstGeom>
          </p:spPr>
          <p:txBody>
            <a:bodyPr wrap="square">
              <a:spAutoFit/>
            </a:bodyPr>
            <a:lstStyle/>
            <a:p>
              <a:pPr>
                <a:spcBef>
                  <a:spcPts val="1500"/>
                </a:spcBef>
              </a:pPr>
              <a:r>
                <a:rPr lang="en-GB" sz="1800" dirty="0" smtClean="0">
                  <a:solidFill>
                    <a:srgbClr val="F1F1F5"/>
                  </a:solidFill>
                  <a:latin typeface="Chalkduster"/>
                  <a:cs typeface="Chalkduster"/>
                </a:rPr>
                <a:t>Options </a:t>
              </a:r>
              <a:r>
                <a:rPr lang="en-GB" sz="1400" i="1" dirty="0" smtClean="0">
                  <a:solidFill>
                    <a:srgbClr val="F1F1F5"/>
                  </a:solidFill>
                  <a:latin typeface="Chalkduster"/>
                  <a:cs typeface="Chalkduster"/>
                </a:rPr>
                <a:t>(</a:t>
              </a:r>
              <a:r>
                <a:rPr lang="en-US" sz="1400" i="1" dirty="0" err="1" smtClean="0">
                  <a:solidFill>
                    <a:srgbClr val="F1F1F5"/>
                  </a:solidFill>
                  <a:latin typeface="Chalkduster"/>
                  <a:cs typeface="Chalkduster"/>
                  <a:sym typeface="Wingdings"/>
                </a:rPr>
                <a:t></a:t>
              </a:r>
              <a:r>
                <a:rPr lang="en-US" sz="1400" i="1" dirty="0" smtClean="0">
                  <a:solidFill>
                    <a:srgbClr val="F1F1F5"/>
                  </a:solidFill>
                  <a:latin typeface="Chalkduster"/>
                  <a:cs typeface="Chalkduster"/>
                  <a:sym typeface="Wingdings"/>
                </a:rPr>
                <a:t> see talk by F. Zimmermann) </a:t>
              </a:r>
              <a:endParaRPr lang="en-GB" sz="1400" i="1" dirty="0">
                <a:solidFill>
                  <a:srgbClr val="F1F1F5"/>
                </a:solidFill>
                <a:latin typeface="Chalkduster"/>
                <a:cs typeface="Chalkduster"/>
              </a:endParaRPr>
            </a:p>
          </p:txBody>
        </p:sp>
        <p:pic>
          <p:nvPicPr>
            <p:cNvPr id="17" name="Picture 16" descr="line-horiz-black13.png"/>
            <p:cNvPicPr>
              <a:picLocks noChangeAspect="1"/>
            </p:cNvPicPr>
            <p:nvPr/>
          </p:nvPicPr>
          <p:blipFill>
            <a:blip r:embed="rId4">
              <a:duotone>
                <a:schemeClr val="bg1">
                  <a:lumMod val="95000"/>
                </a:schemeClr>
                <a:srgbClr val="FFF1C1"/>
              </a:duotone>
            </a:blip>
            <a:stretch>
              <a:fillRect/>
            </a:stretch>
          </p:blipFill>
          <p:spPr>
            <a:xfrm>
              <a:off x="9941" y="3567042"/>
              <a:ext cx="4841646" cy="154610"/>
            </a:xfrm>
            <a:prstGeom prst="rect">
              <a:avLst/>
            </a:prstGeom>
          </p:spPr>
        </p:pic>
      </p:grpSp>
      <p:sp>
        <p:nvSpPr>
          <p:cNvPr id="34" name="Text Box 5"/>
          <p:cNvSpPr txBox="1">
            <a:spLocks noChangeArrowheads="1"/>
          </p:cNvSpPr>
          <p:nvPr/>
        </p:nvSpPr>
        <p:spPr bwMode="auto">
          <a:xfrm>
            <a:off x="381000" y="457464"/>
            <a:ext cx="8610600" cy="1246737"/>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1</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err="1" smtClean="0">
                <a:solidFill>
                  <a:srgbClr val="7F7F7F"/>
                </a:solidFill>
                <a:latin typeface="Trebuchet MS"/>
                <a:cs typeface="Trebuchet MS"/>
              </a:rPr>
              <a:t>TeV</a:t>
            </a:r>
            <a:r>
              <a:rPr lang="en-US" sz="1800" b="1" kern="0" dirty="0" smtClean="0">
                <a:solidFill>
                  <a:srgbClr val="7F7F7F"/>
                </a:solidFill>
                <a:latin typeface="Trebuchet MS"/>
                <a:cs typeface="Trebuchet MS"/>
              </a:rPr>
              <a:t>-scale new particles are found at LHC</a:t>
            </a:r>
          </a:p>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2</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smtClean="0">
                <a:solidFill>
                  <a:srgbClr val="7F7F7F"/>
                </a:solidFill>
                <a:latin typeface="Trebuchet MS"/>
                <a:cs typeface="Trebuchet MS"/>
              </a:rPr>
              <a:t> Higgs boson is SM and remains only new phenomenon seen at LHC</a:t>
            </a:r>
          </a:p>
          <a:p>
            <a:pPr marL="268288" indent="-268288" defTabSz="914400" fontAlgn="auto">
              <a:spcBef>
                <a:spcPts val="1200"/>
              </a:spcBef>
              <a:spcAft>
                <a:spcPts val="0"/>
              </a:spcAft>
              <a:defRPr/>
            </a:pPr>
            <a:endParaRPr lang="en-US" sz="1800" b="1" kern="0" dirty="0" smtClean="0">
              <a:solidFill>
                <a:srgbClr val="7F7F7F"/>
              </a:solidFill>
              <a:latin typeface="Trebuchet MS"/>
              <a:cs typeface="Trebuchet MS"/>
            </a:endParaRPr>
          </a:p>
        </p:txBody>
      </p:sp>
      <p:grpSp>
        <p:nvGrpSpPr>
          <p:cNvPr id="19" name="Group 29"/>
          <p:cNvGrpSpPr/>
          <p:nvPr/>
        </p:nvGrpSpPr>
        <p:grpSpPr>
          <a:xfrm>
            <a:off x="228600" y="3803556"/>
            <a:ext cx="8915400" cy="1392689"/>
            <a:chOff x="228600" y="4018999"/>
            <a:chExt cx="8915400" cy="1392689"/>
          </a:xfrm>
        </p:grpSpPr>
        <p:sp>
          <p:nvSpPr>
            <p:cNvPr id="20" name="TextBox 19"/>
            <p:cNvSpPr txBox="1"/>
            <p:nvPr/>
          </p:nvSpPr>
          <p:spPr>
            <a:xfrm>
              <a:off x="228600" y="4018999"/>
              <a:ext cx="3018451" cy="1392689"/>
            </a:xfrm>
            <a:prstGeom prst="rect">
              <a:avLst/>
            </a:prstGeom>
            <a:noFill/>
          </p:spPr>
          <p:txBody>
            <a:bodyPr wrap="square" rtlCol="0">
              <a:spAutoFit/>
            </a:bodyPr>
            <a:lstStyle/>
            <a:p>
              <a:pPr algn="ctr">
                <a:spcBef>
                  <a:spcPts val="300"/>
                </a:spcBef>
              </a:pPr>
              <a:r>
                <a:rPr lang="en-GB" sz="2800" dirty="0" smtClean="0">
                  <a:solidFill>
                    <a:srgbClr val="A6A6A6"/>
                  </a:solidFill>
                  <a:latin typeface="Chalkduster"/>
                  <a:cs typeface="Chalkduster"/>
                </a:rPr>
                <a:t>HE-LHC </a:t>
              </a:r>
            </a:p>
            <a:p>
              <a:pPr algn="ctr">
                <a:spcBef>
                  <a:spcPts val="300"/>
                </a:spcBef>
              </a:pPr>
              <a:r>
                <a:rPr lang="en-GB" sz="1800" dirty="0" smtClean="0">
                  <a:solidFill>
                    <a:srgbClr val="A6A6A6"/>
                  </a:solidFill>
                  <a:latin typeface="Chalkduster"/>
                  <a:cs typeface="Chalkduster"/>
                </a:rPr>
                <a:t>[pp up to 33 </a:t>
              </a:r>
              <a:r>
                <a:rPr lang="en-GB" sz="1800" dirty="0" err="1" smtClean="0">
                  <a:solidFill>
                    <a:srgbClr val="A6A6A6"/>
                  </a:solidFill>
                  <a:latin typeface="Chalkduster"/>
                  <a:cs typeface="Chalkduster"/>
                </a:rPr>
                <a:t>TeV</a:t>
              </a:r>
              <a:r>
                <a:rPr lang="en-GB" sz="1800" dirty="0" smtClean="0">
                  <a:solidFill>
                    <a:srgbClr val="A6A6A6"/>
                  </a:solidFill>
                  <a:latin typeface="Chalkduster"/>
                  <a:cs typeface="Chalkduster"/>
                </a:rPr>
                <a:t>,      new magnets, reuse infrastructure]</a:t>
              </a:r>
              <a:endParaRPr lang="en-GB" sz="1800" dirty="0">
                <a:solidFill>
                  <a:srgbClr val="A6A6A6"/>
                </a:solidFill>
                <a:latin typeface="Chalkduster"/>
                <a:cs typeface="Chalkduster"/>
              </a:endParaRPr>
            </a:p>
          </p:txBody>
        </p:sp>
        <p:sp>
          <p:nvSpPr>
            <p:cNvPr id="22" name="TextBox 21"/>
            <p:cNvSpPr txBox="1"/>
            <p:nvPr/>
          </p:nvSpPr>
          <p:spPr>
            <a:xfrm>
              <a:off x="3200400" y="4018999"/>
              <a:ext cx="3127562" cy="1392689"/>
            </a:xfrm>
            <a:prstGeom prst="rect">
              <a:avLst/>
            </a:prstGeom>
            <a:noFill/>
          </p:spPr>
          <p:txBody>
            <a:bodyPr wrap="square" rtlCol="0">
              <a:spAutoFit/>
            </a:bodyPr>
            <a:lstStyle/>
            <a:p>
              <a:pPr algn="ctr">
                <a:spcBef>
                  <a:spcPts val="300"/>
                </a:spcBef>
              </a:pPr>
              <a:r>
                <a:rPr lang="en-GB" sz="2800" dirty="0" smtClean="0">
                  <a:solidFill>
                    <a:srgbClr val="A4E800"/>
                  </a:solidFill>
                  <a:latin typeface="Chalkduster"/>
                  <a:cs typeface="Chalkduster"/>
                </a:rPr>
                <a:t>ILC</a:t>
              </a:r>
            </a:p>
            <a:p>
              <a:pPr algn="ctr">
                <a:spcBef>
                  <a:spcPts val="300"/>
                </a:spcBef>
              </a:pPr>
              <a:r>
                <a:rPr lang="en-GB" sz="1800" dirty="0"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err="1"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smtClean="0">
                  <a:solidFill>
                    <a:srgbClr val="A4E800"/>
                  </a:solidFill>
                  <a:latin typeface="Chalkduster"/>
                  <a:cs typeface="Chalkduster"/>
                </a:rPr>
                <a:t>-</a:t>
              </a:r>
              <a:r>
                <a:rPr lang="en-GB" sz="1800" dirty="0" smtClean="0">
                  <a:solidFill>
                    <a:srgbClr val="A4E800"/>
                  </a:solidFill>
                  <a:latin typeface="Chalkduster"/>
                  <a:cs typeface="Chalkduster"/>
                </a:rPr>
                <a:t> at 0.5-1 </a:t>
              </a:r>
              <a:r>
                <a:rPr lang="en-GB" sz="1800" dirty="0" err="1" smtClean="0">
                  <a:solidFill>
                    <a:srgbClr val="A4E800"/>
                  </a:solidFill>
                  <a:latin typeface="Chalkduster"/>
                  <a:cs typeface="Chalkduster"/>
                </a:rPr>
                <a:t>TeV</a:t>
              </a:r>
              <a:r>
                <a:rPr lang="en-GB" sz="1800" dirty="0" smtClean="0">
                  <a:solidFill>
                    <a:srgbClr val="A4E800"/>
                  </a:solidFill>
                  <a:latin typeface="Chalkduster"/>
                  <a:cs typeface="Chalkduster"/>
                </a:rPr>
                <a:t>, mature technology, new infrastructure]</a:t>
              </a:r>
              <a:endParaRPr lang="en-GB" sz="1800" dirty="0">
                <a:solidFill>
                  <a:srgbClr val="A4E800"/>
                </a:solidFill>
                <a:latin typeface="Chalkduster"/>
                <a:cs typeface="Chalkduster"/>
              </a:endParaRPr>
            </a:p>
          </p:txBody>
        </p:sp>
        <p:sp>
          <p:nvSpPr>
            <p:cNvPr id="25" name="TextBox 24"/>
            <p:cNvSpPr txBox="1"/>
            <p:nvPr/>
          </p:nvSpPr>
          <p:spPr>
            <a:xfrm>
              <a:off x="6294098" y="4018999"/>
              <a:ext cx="2849902" cy="1392689"/>
            </a:xfrm>
            <a:prstGeom prst="rect">
              <a:avLst/>
            </a:prstGeom>
            <a:noFill/>
          </p:spPr>
          <p:txBody>
            <a:bodyPr wrap="square" rtlCol="0">
              <a:spAutoFit/>
            </a:bodyPr>
            <a:lstStyle/>
            <a:p>
              <a:pPr algn="ctr">
                <a:spcBef>
                  <a:spcPts val="300"/>
                </a:spcBef>
              </a:pPr>
              <a:r>
                <a:rPr lang="en-GB" sz="2800" dirty="0" smtClean="0">
                  <a:solidFill>
                    <a:srgbClr val="A6A6A6"/>
                  </a:solidFill>
                  <a:latin typeface="Chalkduster"/>
                  <a:cs typeface="Chalkduster"/>
                </a:rPr>
                <a:t>CLIC</a:t>
              </a:r>
            </a:p>
            <a:p>
              <a:pPr algn="ctr">
                <a:spcBef>
                  <a:spcPts val="300"/>
                </a:spcBef>
              </a:pPr>
              <a:r>
                <a:rPr lang="en-GB" sz="1800" dirty="0" smtClean="0">
                  <a:solidFill>
                    <a:srgbClr val="A6A6A6"/>
                  </a:solidFill>
                  <a:latin typeface="Chalkduster"/>
                  <a:cs typeface="Chalkduster"/>
                </a:rPr>
                <a:t>[</a:t>
              </a:r>
              <a:r>
                <a:rPr lang="en-GB" sz="1800" dirty="0" err="1" smtClean="0">
                  <a:solidFill>
                    <a:srgbClr val="A6A6A6"/>
                  </a:solidFill>
                  <a:latin typeface="Chalkduster"/>
                  <a:cs typeface="Chalkduster"/>
                </a:rPr>
                <a:t>e</a:t>
              </a:r>
              <a:r>
                <a:rPr lang="en-GB" sz="1800" baseline="30000" dirty="0" err="1" smtClean="0">
                  <a:solidFill>
                    <a:srgbClr val="A6A6A6"/>
                  </a:solidFill>
                  <a:latin typeface="Chalkduster"/>
                  <a:cs typeface="Chalkduster"/>
                </a:rPr>
                <a:t>+</a:t>
              </a:r>
              <a:r>
                <a:rPr lang="en-GB" sz="1800" dirty="0" err="1" smtClean="0">
                  <a:solidFill>
                    <a:srgbClr val="A6A6A6"/>
                  </a:solidFill>
                  <a:latin typeface="Chalkduster"/>
                  <a:cs typeface="Chalkduster"/>
                </a:rPr>
                <a:t>e</a:t>
              </a:r>
              <a:r>
                <a:rPr lang="en-GB" sz="1800" baseline="30000" dirty="0" smtClean="0">
                  <a:solidFill>
                    <a:srgbClr val="A6A6A6"/>
                  </a:solidFill>
                  <a:latin typeface="Chalkduster"/>
                  <a:cs typeface="Chalkduster"/>
                </a:rPr>
                <a:t>-</a:t>
              </a:r>
              <a:r>
                <a:rPr lang="en-GB" sz="1800" dirty="0" smtClean="0">
                  <a:solidFill>
                    <a:srgbClr val="A6A6A6"/>
                  </a:solidFill>
                  <a:latin typeface="Chalkduster"/>
                  <a:cs typeface="Chalkduster"/>
                </a:rPr>
                <a:t> up to 4 </a:t>
              </a:r>
              <a:r>
                <a:rPr lang="en-GB" sz="1800" dirty="0" err="1" smtClean="0">
                  <a:solidFill>
                    <a:srgbClr val="A6A6A6"/>
                  </a:solidFill>
                  <a:latin typeface="Chalkduster"/>
                  <a:cs typeface="Chalkduster"/>
                </a:rPr>
                <a:t>TeV</a:t>
              </a:r>
              <a:r>
                <a:rPr lang="en-GB" sz="1800" dirty="0" smtClean="0">
                  <a:solidFill>
                    <a:srgbClr val="A6A6A6"/>
                  </a:solidFill>
                  <a:latin typeface="Chalkduster"/>
                  <a:cs typeface="Chalkduster"/>
                </a:rPr>
                <a:t>, new technology, </a:t>
              </a:r>
              <a:r>
                <a:rPr lang="en-US" sz="1800" dirty="0" smtClean="0">
                  <a:solidFill>
                    <a:srgbClr val="A6A6A6"/>
                  </a:solidFill>
                  <a:latin typeface="Chalkduster"/>
                  <a:cs typeface="Chalkduster"/>
                </a:rPr>
                <a:t>new infrastructure</a:t>
              </a:r>
              <a:r>
                <a:rPr lang="en-GB" sz="1800" dirty="0" smtClean="0">
                  <a:solidFill>
                    <a:srgbClr val="A6A6A6"/>
                  </a:solidFill>
                  <a:latin typeface="Chalkduster"/>
                  <a:cs typeface="Chalkduster"/>
                </a:rPr>
                <a:t>]</a:t>
              </a:r>
              <a:endParaRPr lang="en-GB" sz="1800" dirty="0">
                <a:solidFill>
                  <a:srgbClr val="A6A6A6"/>
                </a:solidFill>
                <a:latin typeface="Chalkduster"/>
                <a:cs typeface="Chalkduster"/>
              </a:endParaRPr>
            </a:p>
          </p:txBody>
        </p:sp>
      </p:grpSp>
      <p:sp>
        <p:nvSpPr>
          <p:cNvPr id="26" name="TextBox 25"/>
          <p:cNvSpPr txBox="1"/>
          <p:nvPr/>
        </p:nvSpPr>
        <p:spPr>
          <a:xfrm>
            <a:off x="609600" y="5392088"/>
            <a:ext cx="2250940" cy="869469"/>
          </a:xfrm>
          <a:prstGeom prst="rect">
            <a:avLst/>
          </a:prstGeom>
          <a:noFill/>
        </p:spPr>
        <p:txBody>
          <a:bodyPr wrap="square" rtlCol="0">
            <a:spAutoFit/>
          </a:bodyPr>
          <a:lstStyle/>
          <a:p>
            <a:pPr algn="ctr">
              <a:spcBef>
                <a:spcPts val="300"/>
              </a:spcBef>
            </a:pPr>
            <a:r>
              <a:rPr lang="en-GB" sz="2000" dirty="0" smtClean="0">
                <a:solidFill>
                  <a:srgbClr val="A6A6A6"/>
                </a:solidFill>
                <a:latin typeface="Chalkduster"/>
                <a:cs typeface="Chalkduster"/>
              </a:rPr>
              <a:t>VLHC </a:t>
            </a:r>
          </a:p>
          <a:p>
            <a:pPr algn="ctr">
              <a:spcBef>
                <a:spcPts val="300"/>
              </a:spcBef>
            </a:pPr>
            <a:r>
              <a:rPr lang="en-GB" sz="1400" dirty="0" smtClean="0">
                <a:solidFill>
                  <a:srgbClr val="A6A6A6"/>
                </a:solidFill>
                <a:latin typeface="Chalkduster"/>
                <a:cs typeface="Chalkduster"/>
              </a:rPr>
              <a:t>[pp up to 175 </a:t>
            </a:r>
            <a:r>
              <a:rPr lang="en-GB" sz="1400" dirty="0" err="1" smtClean="0">
                <a:solidFill>
                  <a:srgbClr val="A6A6A6"/>
                </a:solidFill>
                <a:latin typeface="Chalkduster"/>
                <a:cs typeface="Chalkduster"/>
              </a:rPr>
              <a:t>TeV</a:t>
            </a:r>
            <a:r>
              <a:rPr lang="en-GB" sz="1400" dirty="0" smtClean="0">
                <a:solidFill>
                  <a:srgbClr val="A6A6A6"/>
                </a:solidFill>
                <a:latin typeface="Chalkduster"/>
                <a:cs typeface="Chalkduster"/>
              </a:rPr>
              <a:t>, new everything]</a:t>
            </a:r>
            <a:endParaRPr lang="en-GB" sz="1400" dirty="0">
              <a:solidFill>
                <a:srgbClr val="A6A6A6"/>
              </a:solidFill>
              <a:latin typeface="Chalkduster"/>
              <a:cs typeface="Chalkduster"/>
            </a:endParaRPr>
          </a:p>
        </p:txBody>
      </p:sp>
      <p:sp>
        <p:nvSpPr>
          <p:cNvPr id="35" name="TextBox 34"/>
          <p:cNvSpPr txBox="1"/>
          <p:nvPr/>
        </p:nvSpPr>
        <p:spPr>
          <a:xfrm>
            <a:off x="6594340" y="5392088"/>
            <a:ext cx="2397260" cy="869469"/>
          </a:xfrm>
          <a:prstGeom prst="rect">
            <a:avLst/>
          </a:prstGeom>
          <a:noFill/>
        </p:spPr>
        <p:txBody>
          <a:bodyPr wrap="square" rtlCol="0">
            <a:spAutoFit/>
          </a:bodyPr>
          <a:lstStyle/>
          <a:p>
            <a:pPr algn="ctr">
              <a:spcBef>
                <a:spcPts val="300"/>
              </a:spcBef>
            </a:pPr>
            <a:r>
              <a:rPr lang="en-GB" sz="2000" dirty="0" smtClean="0">
                <a:solidFill>
                  <a:srgbClr val="A6A6A6"/>
                </a:solidFill>
                <a:latin typeface="Chalkduster"/>
                <a:cs typeface="Chalkduster"/>
              </a:rPr>
              <a:t>Muon Collider</a:t>
            </a:r>
          </a:p>
          <a:p>
            <a:pPr algn="ctr">
              <a:spcBef>
                <a:spcPts val="300"/>
              </a:spcBef>
            </a:pPr>
            <a:r>
              <a:rPr lang="en-GB" sz="1400" dirty="0" smtClean="0">
                <a:solidFill>
                  <a:srgbClr val="A6A6A6"/>
                </a:solidFill>
                <a:latin typeface="Chalkduster"/>
                <a:cs typeface="Chalkduster"/>
              </a:rPr>
              <a:t>[µ</a:t>
            </a:r>
            <a:r>
              <a:rPr lang="en-GB" sz="1400" baseline="30000" dirty="0" smtClean="0">
                <a:solidFill>
                  <a:srgbClr val="A6A6A6"/>
                </a:solidFill>
                <a:latin typeface="Chalkduster"/>
                <a:cs typeface="Chalkduster"/>
              </a:rPr>
              <a:t>+</a:t>
            </a:r>
            <a:r>
              <a:rPr lang="en-GB" sz="1400" dirty="0" smtClean="0">
                <a:solidFill>
                  <a:srgbClr val="A6A6A6"/>
                </a:solidFill>
                <a:latin typeface="Chalkduster"/>
                <a:cs typeface="Chalkduster"/>
              </a:rPr>
              <a:t>µ</a:t>
            </a:r>
            <a:r>
              <a:rPr lang="en-GB" sz="1400" baseline="30000" dirty="0" smtClean="0">
                <a:solidFill>
                  <a:srgbClr val="A6A6A6"/>
                </a:solidFill>
                <a:latin typeface="Chalkduster"/>
                <a:cs typeface="Chalkduster"/>
              </a:rPr>
              <a:t>-</a:t>
            </a:r>
            <a:r>
              <a:rPr lang="en-GB" sz="1400" dirty="0" smtClean="0">
                <a:solidFill>
                  <a:srgbClr val="A6A6A6"/>
                </a:solidFill>
                <a:latin typeface="Chalkduster"/>
                <a:cs typeface="Chalkduster"/>
              </a:rPr>
              <a:t> up to 4 </a:t>
            </a:r>
            <a:r>
              <a:rPr lang="en-GB" sz="1400" dirty="0" err="1" smtClean="0">
                <a:solidFill>
                  <a:srgbClr val="A6A6A6"/>
                </a:solidFill>
                <a:latin typeface="Chalkduster"/>
                <a:cs typeface="Chalkduster"/>
              </a:rPr>
              <a:t>TeV</a:t>
            </a:r>
            <a:r>
              <a:rPr lang="en-GB" sz="1400" dirty="0" smtClean="0">
                <a:solidFill>
                  <a:srgbClr val="A6A6A6"/>
                </a:solidFill>
                <a:latin typeface="Chalkduster"/>
                <a:cs typeface="Chalkduster"/>
              </a:rPr>
              <a:t>, new everything]</a:t>
            </a:r>
            <a:endParaRPr lang="en-GB" sz="1400" dirty="0">
              <a:solidFill>
                <a:srgbClr val="A6A6A6"/>
              </a:solidFill>
              <a:latin typeface="Chalkduster"/>
              <a:cs typeface="Chalkduster"/>
            </a:endParaRPr>
          </a:p>
        </p:txBody>
      </p:sp>
      <p:sp>
        <p:nvSpPr>
          <p:cNvPr id="36" name="TextBox 35"/>
          <p:cNvSpPr txBox="1"/>
          <p:nvPr/>
        </p:nvSpPr>
        <p:spPr>
          <a:xfrm>
            <a:off x="3581400" y="5392088"/>
            <a:ext cx="2438400" cy="1084912"/>
          </a:xfrm>
          <a:prstGeom prst="rect">
            <a:avLst/>
          </a:prstGeom>
          <a:noFill/>
        </p:spPr>
        <p:txBody>
          <a:bodyPr wrap="square" rtlCol="0">
            <a:spAutoFit/>
          </a:bodyPr>
          <a:lstStyle/>
          <a:p>
            <a:pPr algn="ctr">
              <a:spcBef>
                <a:spcPts val="300"/>
              </a:spcBef>
            </a:pPr>
            <a:r>
              <a:rPr lang="en-GB" sz="2000" dirty="0" smtClean="0">
                <a:solidFill>
                  <a:srgbClr val="F1F1F5"/>
                </a:solidFill>
                <a:latin typeface="Chalkduster"/>
                <a:cs typeface="Chalkduster"/>
              </a:rPr>
              <a:t>LEP-3</a:t>
            </a:r>
          </a:p>
          <a:p>
            <a:pPr algn="ctr">
              <a:spcBef>
                <a:spcPts val="300"/>
              </a:spcBef>
            </a:pPr>
            <a:r>
              <a:rPr lang="en-GB" sz="1400" dirty="0"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err="1"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smtClean="0">
                <a:solidFill>
                  <a:srgbClr val="F1F1F5"/>
                </a:solidFill>
                <a:latin typeface="Chalkduster"/>
                <a:cs typeface="Chalkduster"/>
              </a:rPr>
              <a:t>-</a:t>
            </a:r>
            <a:r>
              <a:rPr lang="en-GB" sz="1400" dirty="0" smtClean="0">
                <a:solidFill>
                  <a:srgbClr val="F1F1F5"/>
                </a:solidFill>
                <a:latin typeface="Chalkduster"/>
                <a:cs typeface="Chalkduster"/>
              </a:rPr>
              <a:t> at 0.25 </a:t>
            </a:r>
            <a:r>
              <a:rPr lang="en-GB" sz="1400" dirty="0" err="1" smtClean="0">
                <a:solidFill>
                  <a:srgbClr val="F1F1F5"/>
                </a:solidFill>
                <a:latin typeface="Chalkduster"/>
                <a:cs typeface="Chalkduster"/>
              </a:rPr>
              <a:t>TeV</a:t>
            </a:r>
            <a:r>
              <a:rPr lang="en-GB" sz="1400" dirty="0" smtClean="0">
                <a:solidFill>
                  <a:srgbClr val="F1F1F5"/>
                </a:solidFill>
                <a:latin typeface="Chalkduster"/>
                <a:cs typeface="Chalkduster"/>
              </a:rPr>
              <a:t>,      new accelerator,           reuse infrastructure]</a:t>
            </a:r>
            <a:endParaRPr lang="en-GB" sz="1400" dirty="0">
              <a:solidFill>
                <a:srgbClr val="F1F1F5"/>
              </a:solidFill>
              <a:latin typeface="Chalkduster"/>
              <a:cs typeface="Chalkduster"/>
            </a:endParaRPr>
          </a:p>
        </p:txBody>
      </p:sp>
      <p:pic>
        <p:nvPicPr>
          <p:cNvPr id="23" name="Picture 22" descr="circle-transp-red6.png"/>
          <p:cNvPicPr>
            <a:picLocks noChangeAspect="1"/>
          </p:cNvPicPr>
          <p:nvPr/>
        </p:nvPicPr>
        <p:blipFill>
          <a:blip r:embed="rId5">
            <a:duotone>
              <a:schemeClr val="accent5">
                <a:lumMod val="60000"/>
                <a:lumOff val="40000"/>
              </a:schemeClr>
              <a:srgbClr val="FFF1C1"/>
            </a:duotone>
          </a:blip>
          <a:stretch>
            <a:fillRect/>
          </a:stretch>
        </p:blipFill>
        <p:spPr>
          <a:xfrm>
            <a:off x="3114259" y="3124200"/>
            <a:ext cx="3551989" cy="42672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 name="Text Box 57"/>
          <p:cNvSpPr txBox="1">
            <a:spLocks noChangeArrowheads="1"/>
          </p:cNvSpPr>
          <p:nvPr/>
        </p:nvSpPr>
        <p:spPr bwMode="auto">
          <a:xfrm>
            <a:off x="0" y="638175"/>
            <a:ext cx="9144000" cy="541338"/>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GB" sz="1600" b="1" kern="0" dirty="0" smtClean="0">
                <a:solidFill>
                  <a:sysClr val="windowText" lastClr="000000"/>
                </a:solidFill>
                <a:latin typeface="Trebuchet MS"/>
                <a:cs typeface="Trebuchet MS"/>
              </a:rPr>
              <a:t>The SM consists of </a:t>
            </a:r>
            <a:r>
              <a:rPr lang="en-GB" sz="1600" b="1" kern="0" dirty="0" smtClean="0">
                <a:solidFill>
                  <a:srgbClr val="D00209"/>
                </a:solidFill>
                <a:latin typeface="Trebuchet MS"/>
                <a:cs typeface="Trebuchet MS"/>
              </a:rPr>
              <a:t>24 elementary matter particles and 3 forces </a:t>
            </a:r>
            <a:r>
              <a:rPr lang="en-GB" sz="1600" b="1" kern="0" dirty="0" smtClean="0">
                <a:latin typeface="Trebuchet MS"/>
                <a:cs typeface="Trebuchet MS"/>
              </a:rPr>
              <a:t>with total of 26 parameters</a:t>
            </a:r>
            <a:endParaRPr lang="en-GB" sz="1600" b="1" kern="0" dirty="0">
              <a:latin typeface="Trebuchet MS"/>
              <a:cs typeface="Trebuchet MS"/>
            </a:endParaRPr>
          </a:p>
        </p:txBody>
      </p:sp>
      <p:sp>
        <p:nvSpPr>
          <p:cNvPr id="45" name="Text Box 58"/>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 </a:t>
            </a:r>
            <a:endParaRPr lang="en-GB" sz="3600" kern="0" dirty="0">
              <a:solidFill>
                <a:srgbClr val="333333"/>
              </a:solidFill>
              <a:latin typeface="Trebuchet MS"/>
              <a:ea typeface="Arial" charset="0"/>
              <a:cs typeface="Trebuchet MS"/>
            </a:endParaRPr>
          </a:p>
        </p:txBody>
      </p:sp>
      <p:sp>
        <p:nvSpPr>
          <p:cNvPr id="41" name="Rectangle 10"/>
          <p:cNvSpPr>
            <a:spLocks noChangeArrowheads="1"/>
          </p:cNvSpPr>
          <p:nvPr/>
        </p:nvSpPr>
        <p:spPr bwMode="auto">
          <a:xfrm>
            <a:off x="1466850" y="1673225"/>
            <a:ext cx="6165850" cy="4230688"/>
          </a:xfrm>
          <a:prstGeom prst="rect">
            <a:avLst/>
          </a:prstGeom>
          <a:solidFill>
            <a:srgbClr val="FFFFFF">
              <a:alpha val="77000"/>
            </a:srgbClr>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42" name="AutoShape 12"/>
          <p:cNvSpPr>
            <a:spLocks noChangeArrowheads="1"/>
          </p:cNvSpPr>
          <p:nvPr/>
        </p:nvSpPr>
        <p:spPr bwMode="auto">
          <a:xfrm>
            <a:off x="341313" y="3363913"/>
            <a:ext cx="8416925" cy="944562"/>
          </a:xfrm>
          <a:prstGeom prst="roundRect">
            <a:avLst>
              <a:gd name="adj" fmla="val 16667"/>
            </a:avLst>
          </a:prstGeom>
          <a:solidFill>
            <a:srgbClr val="003399">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46" name="Oval 13"/>
          <p:cNvSpPr>
            <a:spLocks noChangeArrowheads="1"/>
          </p:cNvSpPr>
          <p:nvPr/>
        </p:nvSpPr>
        <p:spPr bwMode="auto">
          <a:xfrm>
            <a:off x="3830638" y="3562350"/>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47" name="Object 14"/>
          <p:cNvGraphicFramePr>
            <a:graphicFrameLocks noChangeAspect="1"/>
          </p:cNvGraphicFramePr>
          <p:nvPr/>
        </p:nvGraphicFramePr>
        <p:xfrm>
          <a:off x="3844925" y="3619500"/>
          <a:ext cx="579438" cy="412750"/>
        </p:xfrm>
        <a:graphic>
          <a:graphicData uri="http://schemas.openxmlformats.org/presentationml/2006/ole">
            <p:oleObj spid="_x0000_s4888586" name="Equation" r:id="rId3" imgW="266400" imgH="190440" progId="Equation.DSMT4">
              <p:embed/>
            </p:oleObj>
          </a:graphicData>
        </a:graphic>
      </p:graphicFrame>
      <p:sp>
        <p:nvSpPr>
          <p:cNvPr id="48" name="Oval 15"/>
          <p:cNvSpPr>
            <a:spLocks noChangeArrowheads="1"/>
          </p:cNvSpPr>
          <p:nvPr/>
        </p:nvSpPr>
        <p:spPr bwMode="auto">
          <a:xfrm>
            <a:off x="2025650"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49" name="Oval 16"/>
          <p:cNvSpPr>
            <a:spLocks noChangeArrowheads="1"/>
          </p:cNvSpPr>
          <p:nvPr/>
        </p:nvSpPr>
        <p:spPr bwMode="auto">
          <a:xfrm>
            <a:off x="4730750"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50" name="Oval 17"/>
          <p:cNvSpPr>
            <a:spLocks noChangeArrowheads="1"/>
          </p:cNvSpPr>
          <p:nvPr/>
        </p:nvSpPr>
        <p:spPr bwMode="auto">
          <a:xfrm>
            <a:off x="6530975" y="3562350"/>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51" name="AutoShape 18"/>
          <p:cNvSpPr>
            <a:spLocks noChangeArrowheads="1"/>
          </p:cNvSpPr>
          <p:nvPr/>
        </p:nvSpPr>
        <p:spPr bwMode="auto">
          <a:xfrm>
            <a:off x="341313" y="2066925"/>
            <a:ext cx="8416925" cy="944563"/>
          </a:xfrm>
          <a:prstGeom prst="roundRect">
            <a:avLst>
              <a:gd name="adj" fmla="val 16667"/>
            </a:avLst>
          </a:prstGeom>
          <a:solidFill>
            <a:srgbClr val="D52929">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52" name="Oval 19"/>
          <p:cNvSpPr>
            <a:spLocks noChangeArrowheads="1"/>
          </p:cNvSpPr>
          <p:nvPr/>
        </p:nvSpPr>
        <p:spPr bwMode="auto">
          <a:xfrm>
            <a:off x="5761038" y="2257425"/>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53" name="Oval 20"/>
          <p:cNvSpPr>
            <a:spLocks noChangeArrowheads="1"/>
          </p:cNvSpPr>
          <p:nvPr/>
        </p:nvSpPr>
        <p:spPr bwMode="auto">
          <a:xfrm>
            <a:off x="2835275" y="2257425"/>
            <a:ext cx="579438"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54" name="Object 21"/>
          <p:cNvGraphicFramePr>
            <a:graphicFrameLocks noChangeAspect="1"/>
          </p:cNvGraphicFramePr>
          <p:nvPr/>
        </p:nvGraphicFramePr>
        <p:xfrm>
          <a:off x="2982913" y="2338388"/>
          <a:ext cx="277812" cy="371475"/>
        </p:xfrm>
        <a:graphic>
          <a:graphicData uri="http://schemas.openxmlformats.org/presentationml/2006/ole">
            <p:oleObj spid="_x0000_s4888587" name="Equation" r:id="rId4" imgW="114300" imgH="152400" progId="Equation.DSMT4">
              <p:embed/>
            </p:oleObj>
          </a:graphicData>
        </a:graphic>
      </p:graphicFrame>
      <p:graphicFrame>
        <p:nvGraphicFramePr>
          <p:cNvPr id="55" name="Object 22"/>
          <p:cNvGraphicFramePr>
            <a:graphicFrameLocks noChangeAspect="1"/>
          </p:cNvGraphicFramePr>
          <p:nvPr/>
        </p:nvGraphicFramePr>
        <p:xfrm>
          <a:off x="5895975" y="2347913"/>
          <a:ext cx="339725" cy="433387"/>
        </p:xfrm>
        <a:graphic>
          <a:graphicData uri="http://schemas.openxmlformats.org/presentationml/2006/ole">
            <p:oleObj spid="_x0000_s4888588" name="Equation" r:id="rId5" imgW="139680" imgH="177480" progId="Equation.DSMT4">
              <p:embed/>
            </p:oleObj>
          </a:graphicData>
        </a:graphic>
      </p:graphicFrame>
      <p:graphicFrame>
        <p:nvGraphicFramePr>
          <p:cNvPr id="56" name="Object 23"/>
          <p:cNvGraphicFramePr>
            <a:graphicFrameLocks noChangeAspect="1"/>
          </p:cNvGraphicFramePr>
          <p:nvPr/>
        </p:nvGraphicFramePr>
        <p:xfrm>
          <a:off x="2160588" y="3668713"/>
          <a:ext cx="339725" cy="401637"/>
        </p:xfrm>
        <a:graphic>
          <a:graphicData uri="http://schemas.openxmlformats.org/presentationml/2006/ole">
            <p:oleObj spid="_x0000_s4888589" name="Equation" r:id="rId6" imgW="139700" imgH="165100" progId="Equation.DSMT4">
              <p:embed/>
            </p:oleObj>
          </a:graphicData>
        </a:graphic>
      </p:graphicFrame>
      <p:graphicFrame>
        <p:nvGraphicFramePr>
          <p:cNvPr id="57" name="Object 24"/>
          <p:cNvGraphicFramePr>
            <a:graphicFrameLocks noChangeAspect="1"/>
          </p:cNvGraphicFramePr>
          <p:nvPr/>
        </p:nvGraphicFramePr>
        <p:xfrm>
          <a:off x="4824413" y="3609975"/>
          <a:ext cx="441325" cy="414338"/>
        </p:xfrm>
        <a:graphic>
          <a:graphicData uri="http://schemas.openxmlformats.org/presentationml/2006/ole">
            <p:oleObj spid="_x0000_s4888590" name="Equation" r:id="rId7" imgW="203040" imgH="190440" progId="Equation.DSMT4">
              <p:embed/>
            </p:oleObj>
          </a:graphicData>
        </a:graphic>
      </p:graphicFrame>
      <p:sp>
        <p:nvSpPr>
          <p:cNvPr id="58" name="AutoShape 26"/>
          <p:cNvSpPr>
            <a:spLocks noChangeArrowheads="1"/>
          </p:cNvSpPr>
          <p:nvPr/>
        </p:nvSpPr>
        <p:spPr bwMode="auto">
          <a:xfrm>
            <a:off x="341313" y="4645025"/>
            <a:ext cx="8416925" cy="944563"/>
          </a:xfrm>
          <a:prstGeom prst="roundRect">
            <a:avLst>
              <a:gd name="adj" fmla="val 16667"/>
            </a:avLst>
          </a:prstGeom>
          <a:solidFill>
            <a:srgbClr val="333333">
              <a:alpha val="75000"/>
            </a:srgbClr>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59" name="Oval 27"/>
          <p:cNvSpPr>
            <a:spLocks noChangeArrowheads="1"/>
          </p:cNvSpPr>
          <p:nvPr/>
        </p:nvSpPr>
        <p:spPr bwMode="auto">
          <a:xfrm>
            <a:off x="4287838" y="4840288"/>
            <a:ext cx="579437" cy="568325"/>
          </a:xfrm>
          <a:prstGeom prst="ellipse">
            <a:avLst/>
          </a:prstGeom>
          <a:solidFill>
            <a:srgbClr val="FFFFFF"/>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sp>
        <p:nvSpPr>
          <p:cNvPr id="60" name="Oval 28"/>
          <p:cNvSpPr>
            <a:spLocks noChangeArrowheads="1"/>
          </p:cNvSpPr>
          <p:nvPr/>
        </p:nvSpPr>
        <p:spPr bwMode="auto">
          <a:xfrm>
            <a:off x="4287838" y="4843463"/>
            <a:ext cx="579437" cy="568325"/>
          </a:xfrm>
          <a:prstGeom prst="ellipse">
            <a:avLst/>
          </a:prstGeom>
          <a:solidFill>
            <a:srgbClr val="FFFF00"/>
          </a:solidFill>
          <a:ln w="3175">
            <a:solidFill>
              <a:schemeClr val="bg2"/>
            </a:solidFill>
            <a:round/>
            <a:headEnd/>
            <a:tailEnd/>
          </a:ln>
          <a:effectLst/>
        </p:spPr>
        <p:txBody>
          <a:bodyPr lIns="90000" tIns="46800" rIns="90000" bIns="46800" anchor="ctr">
            <a:prstTxWarp prst="textNoShape">
              <a:avLst/>
            </a:prstTxWarp>
            <a:spAutoFit/>
          </a:bodyPr>
          <a:lstStyle/>
          <a:p>
            <a:endParaRPr lang="en-GB">
              <a:solidFill>
                <a:prstClr val="black"/>
              </a:solidFill>
            </a:endParaRPr>
          </a:p>
        </p:txBody>
      </p:sp>
      <p:graphicFrame>
        <p:nvGraphicFramePr>
          <p:cNvPr id="61" name="Object 29"/>
          <p:cNvGraphicFramePr>
            <a:graphicFrameLocks noChangeAspect="1"/>
          </p:cNvGraphicFramePr>
          <p:nvPr/>
        </p:nvGraphicFramePr>
        <p:xfrm>
          <a:off x="4352925" y="4903788"/>
          <a:ext cx="461963" cy="409575"/>
        </p:xfrm>
        <a:graphic>
          <a:graphicData uri="http://schemas.openxmlformats.org/presentationml/2006/ole">
            <p:oleObj spid="_x0000_s4888591" name="Equation" r:id="rId8" imgW="215640" imgH="190440" progId="Equation.DSMT4">
              <p:embed/>
            </p:oleObj>
          </a:graphicData>
        </a:graphic>
      </p:graphicFrame>
      <p:graphicFrame>
        <p:nvGraphicFramePr>
          <p:cNvPr id="62" name="Object 30"/>
          <p:cNvGraphicFramePr>
            <a:graphicFrameLocks noChangeAspect="1"/>
          </p:cNvGraphicFramePr>
          <p:nvPr/>
        </p:nvGraphicFramePr>
        <p:xfrm>
          <a:off x="554038" y="2130425"/>
          <a:ext cx="1751012" cy="803275"/>
        </p:xfrm>
        <a:graphic>
          <a:graphicData uri="http://schemas.openxmlformats.org/presentationml/2006/ole">
            <p:oleObj spid="_x0000_s4888592" name="Equation" r:id="rId9" imgW="1168400" imgH="533400" progId="Equation.DSMT4">
              <p:embed/>
            </p:oleObj>
          </a:graphicData>
        </a:graphic>
      </p:graphicFrame>
      <p:graphicFrame>
        <p:nvGraphicFramePr>
          <p:cNvPr id="63" name="Object 31"/>
          <p:cNvGraphicFramePr>
            <a:graphicFrameLocks noChangeAspect="1"/>
          </p:cNvGraphicFramePr>
          <p:nvPr/>
        </p:nvGraphicFramePr>
        <p:xfrm>
          <a:off x="7005638" y="2185988"/>
          <a:ext cx="1465262" cy="744537"/>
        </p:xfrm>
        <a:graphic>
          <a:graphicData uri="http://schemas.openxmlformats.org/presentationml/2006/ole">
            <p:oleObj spid="_x0000_s4888593" name="Equation" r:id="rId10" imgW="977900" imgH="495300" progId="Equation.DSMT4">
              <p:embed/>
            </p:oleObj>
          </a:graphicData>
        </a:graphic>
      </p:graphicFrame>
      <p:sp>
        <p:nvSpPr>
          <p:cNvPr id="64" name="Text Box 32"/>
          <p:cNvSpPr txBox="1">
            <a:spLocks noChangeArrowheads="1"/>
          </p:cNvSpPr>
          <p:nvPr/>
        </p:nvSpPr>
        <p:spPr bwMode="auto">
          <a:xfrm>
            <a:off x="3267075" y="1649413"/>
            <a:ext cx="2249488" cy="339725"/>
          </a:xfrm>
          <a:prstGeom prst="rect">
            <a:avLst/>
          </a:prstGeom>
          <a:solidFill>
            <a:schemeClr val="bg1">
              <a:alpha val="89000"/>
            </a:schemeClr>
          </a:solidFill>
          <a:ln w="3175">
            <a:solidFill>
              <a:srgbClr val="D62A2A"/>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b="1" dirty="0" smtClean="0">
                <a:solidFill>
                  <a:srgbClr val="D62A2A"/>
                </a:solidFill>
                <a:latin typeface="Trebuchet MS"/>
                <a:cs typeface="Trebuchet MS"/>
              </a:rPr>
              <a:t>Matter particles</a:t>
            </a:r>
            <a:endParaRPr lang="en-GB" sz="1600" b="1" dirty="0">
              <a:solidFill>
                <a:srgbClr val="D62A2A"/>
              </a:solidFill>
              <a:latin typeface="Trebuchet MS"/>
              <a:cs typeface="Trebuchet MS"/>
            </a:endParaRPr>
          </a:p>
        </p:txBody>
      </p:sp>
      <p:sp>
        <p:nvSpPr>
          <p:cNvPr id="65" name="Text Box 33"/>
          <p:cNvSpPr txBox="1">
            <a:spLocks noChangeArrowheads="1"/>
          </p:cNvSpPr>
          <p:nvPr/>
        </p:nvSpPr>
        <p:spPr bwMode="auto">
          <a:xfrm>
            <a:off x="6189663" y="1649413"/>
            <a:ext cx="2520950" cy="339725"/>
          </a:xfrm>
          <a:prstGeom prst="rect">
            <a:avLst/>
          </a:prstGeom>
          <a:solidFill>
            <a:schemeClr val="bg1">
              <a:alpha val="89000"/>
            </a:schemeClr>
          </a:solidFill>
          <a:ln w="3175">
            <a:solidFill>
              <a:srgbClr val="D62A2A"/>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smtClean="0">
                <a:solidFill>
                  <a:srgbClr val="D62A2A"/>
                </a:solidFill>
                <a:latin typeface="Trebuchet MS"/>
                <a:cs typeface="Trebuchet MS"/>
              </a:rPr>
              <a:t>Organised in 3 families</a:t>
            </a:r>
            <a:endParaRPr lang="en-GB" sz="1600">
              <a:solidFill>
                <a:srgbClr val="D62A2A"/>
              </a:solidFill>
              <a:latin typeface="Trebuchet MS"/>
              <a:cs typeface="Trebuchet MS"/>
            </a:endParaRPr>
          </a:p>
        </p:txBody>
      </p:sp>
      <p:sp>
        <p:nvSpPr>
          <p:cNvPr id="66" name="Text Box 34"/>
          <p:cNvSpPr txBox="1">
            <a:spLocks noChangeArrowheads="1"/>
          </p:cNvSpPr>
          <p:nvPr/>
        </p:nvSpPr>
        <p:spPr bwMode="auto">
          <a:xfrm>
            <a:off x="5067300" y="2079625"/>
            <a:ext cx="878525"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dirty="0" smtClean="0">
                <a:solidFill>
                  <a:prstClr val="white"/>
                </a:solidFill>
                <a:latin typeface="Trebuchet MS"/>
                <a:cs typeface="Trebuchet MS"/>
              </a:rPr>
              <a:t>6 Quarks</a:t>
            </a:r>
            <a:endParaRPr lang="en-GB" sz="1200" b="1" i="1" dirty="0">
              <a:solidFill>
                <a:prstClr val="white"/>
              </a:solidFill>
              <a:latin typeface="Trebuchet MS"/>
              <a:cs typeface="Trebuchet MS"/>
            </a:endParaRPr>
          </a:p>
        </p:txBody>
      </p:sp>
      <p:sp>
        <p:nvSpPr>
          <p:cNvPr id="67" name="Text Box 35"/>
          <p:cNvSpPr txBox="1">
            <a:spLocks noChangeArrowheads="1"/>
          </p:cNvSpPr>
          <p:nvPr/>
        </p:nvSpPr>
        <p:spPr bwMode="auto">
          <a:xfrm>
            <a:off x="3306763" y="2079625"/>
            <a:ext cx="946603"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dirty="0" smtClean="0">
                <a:solidFill>
                  <a:prstClr val="white"/>
                </a:solidFill>
                <a:latin typeface="Trebuchet MS"/>
                <a:cs typeface="Trebuchet MS"/>
              </a:rPr>
              <a:t>6 Leptons</a:t>
            </a:r>
            <a:endParaRPr lang="en-GB" sz="1200" b="1" i="1" dirty="0">
              <a:solidFill>
                <a:prstClr val="white"/>
              </a:solidFill>
              <a:latin typeface="Trebuchet MS"/>
              <a:cs typeface="Trebuchet MS"/>
            </a:endParaRPr>
          </a:p>
        </p:txBody>
      </p:sp>
      <p:sp>
        <p:nvSpPr>
          <p:cNvPr id="68" name="Text Box 36"/>
          <p:cNvSpPr txBox="1">
            <a:spLocks noChangeArrowheads="1"/>
          </p:cNvSpPr>
          <p:nvPr/>
        </p:nvSpPr>
        <p:spPr bwMode="auto">
          <a:xfrm>
            <a:off x="3267075" y="2954338"/>
            <a:ext cx="2251075" cy="339725"/>
          </a:xfrm>
          <a:prstGeom prst="rect">
            <a:avLst/>
          </a:prstGeom>
          <a:solidFill>
            <a:schemeClr val="bg1">
              <a:alpha val="89000"/>
            </a:schemeClr>
          </a:solidFill>
          <a:ln w="3175">
            <a:solidFill>
              <a:srgbClr val="00339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b="1" smtClean="0">
                <a:solidFill>
                  <a:srgbClr val="003399"/>
                </a:solidFill>
                <a:latin typeface="Trebuchet MS"/>
                <a:cs typeface="Trebuchet MS"/>
              </a:rPr>
              <a:t>Force quanta</a:t>
            </a:r>
            <a:endParaRPr lang="en-GB" sz="1600" b="1">
              <a:solidFill>
                <a:srgbClr val="003399"/>
              </a:solidFill>
              <a:latin typeface="Trebuchet MS"/>
              <a:cs typeface="Trebuchet MS"/>
            </a:endParaRPr>
          </a:p>
        </p:txBody>
      </p:sp>
      <p:sp>
        <p:nvSpPr>
          <p:cNvPr id="69" name="Text Box 37"/>
          <p:cNvSpPr txBox="1">
            <a:spLocks noChangeArrowheads="1"/>
          </p:cNvSpPr>
          <p:nvPr/>
        </p:nvSpPr>
        <p:spPr bwMode="auto">
          <a:xfrm>
            <a:off x="6191250" y="2954338"/>
            <a:ext cx="2520950" cy="339725"/>
          </a:xfrm>
          <a:prstGeom prst="rect">
            <a:avLst/>
          </a:prstGeom>
          <a:solidFill>
            <a:schemeClr val="bg1">
              <a:alpha val="89000"/>
            </a:schemeClr>
          </a:solidFill>
          <a:ln w="3175">
            <a:solidFill>
              <a:srgbClr val="003399"/>
            </a:solidFill>
            <a:miter lim="800000"/>
            <a:headEnd/>
            <a:tailEnd/>
          </a:ln>
          <a:effectLst>
            <a:outerShdw blurRad="63500" dist="107763" dir="2700000" algn="ctr" rotWithShape="0">
              <a:srgbClr val="C0C0C0">
                <a:alpha val="50000"/>
              </a:srgbClr>
            </a:outerShdw>
          </a:effectLst>
        </p:spPr>
        <p:txBody>
          <a:bodyPr lIns="90000" tIns="46800" rIns="90000" bIns="46800">
            <a:prstTxWarp prst="textNoShape">
              <a:avLst/>
            </a:prstTxWarp>
            <a:spAutoFit/>
          </a:bodyPr>
          <a:lstStyle/>
          <a:p>
            <a:pPr algn="ctr"/>
            <a:r>
              <a:rPr lang="en-GB" sz="1600" smtClean="0">
                <a:solidFill>
                  <a:srgbClr val="003399"/>
                </a:solidFill>
                <a:latin typeface="Trebuchet MS"/>
                <a:cs typeface="Trebuchet MS"/>
              </a:rPr>
              <a:t>Distinguishing 3 forces</a:t>
            </a:r>
            <a:endParaRPr lang="en-GB" sz="1600">
              <a:solidFill>
                <a:srgbClr val="003399"/>
              </a:solidFill>
              <a:latin typeface="Trebuchet MS"/>
              <a:cs typeface="Trebuchet MS"/>
            </a:endParaRPr>
          </a:p>
        </p:txBody>
      </p:sp>
      <p:sp>
        <p:nvSpPr>
          <p:cNvPr id="70" name="Text Box 38"/>
          <p:cNvSpPr txBox="1">
            <a:spLocks noChangeArrowheads="1"/>
          </p:cNvSpPr>
          <p:nvPr/>
        </p:nvSpPr>
        <p:spPr bwMode="auto">
          <a:xfrm>
            <a:off x="1376363" y="3384550"/>
            <a:ext cx="719045"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prstClr val="white"/>
                </a:solidFill>
                <a:latin typeface="Trebuchet MS"/>
                <a:cs typeface="Trebuchet MS"/>
              </a:rPr>
              <a:t>Photon</a:t>
            </a:r>
            <a:endParaRPr lang="en-GB" sz="1200" b="1" i="1">
              <a:solidFill>
                <a:prstClr val="white"/>
              </a:solidFill>
              <a:latin typeface="Trebuchet MS"/>
              <a:cs typeface="Trebuchet MS"/>
            </a:endParaRPr>
          </a:p>
        </p:txBody>
      </p:sp>
      <p:sp>
        <p:nvSpPr>
          <p:cNvPr id="71" name="Text Box 39"/>
          <p:cNvSpPr txBox="1">
            <a:spLocks noChangeArrowheads="1"/>
          </p:cNvSpPr>
          <p:nvPr/>
        </p:nvSpPr>
        <p:spPr bwMode="auto">
          <a:xfrm>
            <a:off x="2592388" y="3384550"/>
            <a:ext cx="1314567"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dirty="0" smtClean="0">
                <a:solidFill>
                  <a:prstClr val="white"/>
                </a:solidFill>
                <a:latin typeface="Trebuchet MS"/>
                <a:cs typeface="Trebuchet MS"/>
              </a:rPr>
              <a:t>3 weak bosons</a:t>
            </a:r>
            <a:endParaRPr lang="en-GB" sz="1200" b="1" i="1" dirty="0">
              <a:solidFill>
                <a:prstClr val="white"/>
              </a:solidFill>
              <a:latin typeface="Trebuchet MS"/>
              <a:cs typeface="Trebuchet MS"/>
            </a:endParaRPr>
          </a:p>
        </p:txBody>
      </p:sp>
      <p:sp>
        <p:nvSpPr>
          <p:cNvPr id="72" name="Text Box 40"/>
          <p:cNvSpPr txBox="1">
            <a:spLocks noChangeArrowheads="1"/>
          </p:cNvSpPr>
          <p:nvPr/>
        </p:nvSpPr>
        <p:spPr bwMode="auto">
          <a:xfrm>
            <a:off x="7053263" y="3384550"/>
            <a:ext cx="833860" cy="279180"/>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200" b="1" i="1" smtClean="0">
                <a:solidFill>
                  <a:prstClr val="white"/>
                </a:solidFill>
                <a:latin typeface="Trebuchet MS"/>
                <a:cs typeface="Trebuchet MS"/>
              </a:rPr>
              <a:t>8 Gluons</a:t>
            </a:r>
            <a:endParaRPr lang="en-GB" sz="1200" b="1" i="1">
              <a:solidFill>
                <a:prstClr val="white"/>
              </a:solidFill>
              <a:latin typeface="Trebuchet MS"/>
              <a:cs typeface="Trebuchet MS"/>
            </a:endParaRPr>
          </a:p>
        </p:txBody>
      </p:sp>
      <p:sp>
        <p:nvSpPr>
          <p:cNvPr id="73" name="Text Box 41"/>
          <p:cNvSpPr txBox="1">
            <a:spLocks noChangeArrowheads="1"/>
          </p:cNvSpPr>
          <p:nvPr/>
        </p:nvSpPr>
        <p:spPr bwMode="auto">
          <a:xfrm>
            <a:off x="7046913" y="3960813"/>
            <a:ext cx="1450507"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smtClean="0">
                <a:solidFill>
                  <a:prstClr val="white"/>
                </a:solidFill>
                <a:latin typeface="Trebuchet MS"/>
                <a:cs typeface="Trebuchet MS"/>
              </a:rPr>
              <a:t>Strong force</a:t>
            </a:r>
            <a:endParaRPr lang="en-GB" sz="1600" b="1" i="1">
              <a:solidFill>
                <a:prstClr val="white"/>
              </a:solidFill>
              <a:latin typeface="Trebuchet MS"/>
              <a:cs typeface="Trebuchet MS"/>
            </a:endParaRPr>
          </a:p>
        </p:txBody>
      </p:sp>
      <p:sp>
        <p:nvSpPr>
          <p:cNvPr id="74" name="Text Box 42"/>
          <p:cNvSpPr txBox="1">
            <a:spLocks noChangeArrowheads="1"/>
          </p:cNvSpPr>
          <p:nvPr/>
        </p:nvSpPr>
        <p:spPr bwMode="auto">
          <a:xfrm>
            <a:off x="2636838" y="3968750"/>
            <a:ext cx="1321766" cy="340735"/>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600" b="1" i="1" smtClean="0">
                <a:solidFill>
                  <a:prstClr val="white"/>
                </a:solidFill>
                <a:latin typeface="Trebuchet MS"/>
                <a:cs typeface="Trebuchet MS"/>
              </a:rPr>
              <a:t>Weak force</a:t>
            </a:r>
            <a:endParaRPr lang="en-GB" sz="1600" b="1" i="1">
              <a:solidFill>
                <a:prstClr val="white"/>
              </a:solidFill>
              <a:latin typeface="Trebuchet MS"/>
              <a:cs typeface="Trebuchet MS"/>
            </a:endParaRPr>
          </a:p>
        </p:txBody>
      </p:sp>
      <p:sp>
        <p:nvSpPr>
          <p:cNvPr id="75" name="Text Box 43"/>
          <p:cNvSpPr txBox="1">
            <a:spLocks noChangeArrowheads="1"/>
          </p:cNvSpPr>
          <p:nvPr/>
        </p:nvSpPr>
        <p:spPr bwMode="auto">
          <a:xfrm>
            <a:off x="431800" y="3730625"/>
            <a:ext cx="1755775" cy="586957"/>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b="1" i="1" smtClean="0">
                <a:solidFill>
                  <a:prstClr val="white"/>
                </a:solidFill>
                <a:latin typeface="Trebuchet MS"/>
                <a:cs typeface="Trebuchet MS"/>
              </a:rPr>
              <a:t>Electro-magnetic force</a:t>
            </a:r>
            <a:endParaRPr lang="en-GB" sz="1600" b="1" i="1">
              <a:solidFill>
                <a:prstClr val="white"/>
              </a:solidFill>
              <a:latin typeface="Trebuchet MS"/>
              <a:cs typeface="Trebuchet MS"/>
            </a:endParaRPr>
          </a:p>
        </p:txBody>
      </p:sp>
      <p:sp>
        <p:nvSpPr>
          <p:cNvPr id="76" name="Text Box 44"/>
          <p:cNvSpPr txBox="1">
            <a:spLocks noChangeArrowheads="1"/>
          </p:cNvSpPr>
          <p:nvPr/>
        </p:nvSpPr>
        <p:spPr bwMode="auto">
          <a:xfrm>
            <a:off x="2847975" y="4914900"/>
            <a:ext cx="1800225" cy="340735"/>
          </a:xfrm>
          <a:prstGeom prst="rect">
            <a:avLst/>
          </a:prstGeom>
          <a:noFill/>
          <a:ln w="3175">
            <a:noFill/>
            <a:miter lim="800000"/>
            <a:headEnd/>
            <a:tailEnd/>
          </a:ln>
          <a:effectLst/>
        </p:spPr>
        <p:txBody>
          <a:bodyPr lIns="90000" tIns="46800" rIns="90000" bIns="46800">
            <a:prstTxWarp prst="textNoShape">
              <a:avLst/>
            </a:prstTxWarp>
            <a:spAutoFit/>
          </a:bodyPr>
          <a:lstStyle/>
          <a:p>
            <a:r>
              <a:rPr lang="en-GB" sz="1600" b="1" i="1" smtClean="0">
                <a:solidFill>
                  <a:srgbClr val="FFFF00"/>
                </a:solidFill>
                <a:latin typeface="Trebuchet MS"/>
                <a:cs typeface="Trebuchet MS"/>
              </a:rPr>
              <a:t>Higgs boson</a:t>
            </a:r>
            <a:endParaRPr lang="en-GB" sz="1600" b="1" i="1">
              <a:solidFill>
                <a:srgbClr val="FFFF00"/>
              </a:solidFill>
              <a:latin typeface="Trebuchet MS"/>
              <a:cs typeface="Trebuchet MS"/>
              <a:sym typeface="Wingdings" charset="2"/>
            </a:endParaRPr>
          </a:p>
        </p:txBody>
      </p:sp>
      <p:sp>
        <p:nvSpPr>
          <p:cNvPr id="77" name="Rectangle 45"/>
          <p:cNvSpPr>
            <a:spLocks noChangeArrowheads="1"/>
          </p:cNvSpPr>
          <p:nvPr/>
        </p:nvSpPr>
        <p:spPr bwMode="auto">
          <a:xfrm>
            <a:off x="4889502" y="4812660"/>
            <a:ext cx="4048654" cy="586957"/>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GB" sz="1600" b="1" i="1" dirty="0" smtClean="0">
                <a:solidFill>
                  <a:srgbClr val="FFFF00"/>
                </a:solidFill>
                <a:latin typeface="Trebuchet MS"/>
                <a:cs typeface="Trebuchet MS"/>
                <a:sym typeface="Wingdings" charset="2"/>
              </a:rPr>
              <a:t>Breaks electroweak symmetry</a:t>
            </a:r>
          </a:p>
          <a:p>
            <a:r>
              <a:rPr lang="en-GB" sz="1600" b="1" i="1" dirty="0" smtClean="0">
                <a:solidFill>
                  <a:srgbClr val="FFFF00"/>
                </a:solidFill>
                <a:latin typeface="Trebuchet MS"/>
                <a:cs typeface="Trebuchet MS"/>
                <a:sym typeface="Wingdings" charset="2"/>
              </a:rPr>
              <a:t>Generates boson and fermion masses</a:t>
            </a:r>
          </a:p>
        </p:txBody>
      </p:sp>
      <p:sp>
        <p:nvSpPr>
          <p:cNvPr id="78" name="Text Box 46"/>
          <p:cNvSpPr txBox="1">
            <a:spLocks noChangeArrowheads="1"/>
          </p:cNvSpPr>
          <p:nvPr/>
        </p:nvSpPr>
        <p:spPr bwMode="auto">
          <a:xfrm>
            <a:off x="296863" y="1763713"/>
            <a:ext cx="1033370"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en-GB" sz="1400" b="1" i="1" smtClean="0">
                <a:solidFill>
                  <a:srgbClr val="D52929"/>
                </a:solidFill>
                <a:latin typeface="Trebuchet MS"/>
                <a:cs typeface="Trebuchet MS"/>
              </a:rPr>
              <a:t>Fermions</a:t>
            </a:r>
            <a:endParaRPr lang="en-GB" sz="1400" b="1" i="1">
              <a:solidFill>
                <a:srgbClr val="D52929"/>
              </a:solidFill>
              <a:latin typeface="Trebuchet MS"/>
              <a:cs typeface="Trebuchet MS"/>
            </a:endParaRPr>
          </a:p>
        </p:txBody>
      </p:sp>
      <p:sp>
        <p:nvSpPr>
          <p:cNvPr id="79" name="Text Box 47"/>
          <p:cNvSpPr txBox="1">
            <a:spLocks noChangeArrowheads="1"/>
          </p:cNvSpPr>
          <p:nvPr/>
        </p:nvSpPr>
        <p:spPr bwMode="auto">
          <a:xfrm>
            <a:off x="296863" y="3068638"/>
            <a:ext cx="794250" cy="309958"/>
          </a:xfrm>
          <a:prstGeom prst="rect">
            <a:avLst/>
          </a:prstGeom>
          <a:noFill/>
          <a:ln w="3175">
            <a:noFill/>
            <a:miter lim="800000"/>
            <a:headEnd/>
            <a:tailEnd/>
          </a:ln>
          <a:effectLst/>
        </p:spPr>
        <p:txBody>
          <a:bodyPr wrap="none" lIns="90000" tIns="46800" rIns="90000" bIns="46800">
            <a:prstTxWarp prst="textNoShape">
              <a:avLst/>
            </a:prstTxWarp>
            <a:spAutoFit/>
          </a:bodyPr>
          <a:lstStyle/>
          <a:p>
            <a:r>
              <a:rPr lang="fr-FR" sz="1400" b="1" i="1">
                <a:solidFill>
                  <a:srgbClr val="1C4A94"/>
                </a:solidFill>
                <a:latin typeface="Trebuchet MS"/>
                <a:cs typeface="Trebuchet MS"/>
              </a:rPr>
              <a:t>Bosons</a:t>
            </a:r>
          </a:p>
        </p:txBody>
      </p:sp>
      <p:grpSp>
        <p:nvGrpSpPr>
          <p:cNvPr id="80" name="Group 48"/>
          <p:cNvGrpSpPr/>
          <p:nvPr/>
        </p:nvGrpSpPr>
        <p:grpSpPr>
          <a:xfrm>
            <a:off x="6546850" y="3627438"/>
            <a:ext cx="570934" cy="431800"/>
            <a:chOff x="6546850" y="3627438"/>
            <a:chExt cx="570934" cy="431800"/>
          </a:xfrm>
        </p:grpSpPr>
        <p:graphicFrame>
          <p:nvGraphicFramePr>
            <p:cNvPr id="81" name="Object 25"/>
            <p:cNvGraphicFramePr>
              <a:graphicFrameLocks noChangeAspect="1"/>
            </p:cNvGraphicFramePr>
            <p:nvPr/>
          </p:nvGraphicFramePr>
          <p:xfrm>
            <a:off x="6778059" y="3627438"/>
            <a:ext cx="339725" cy="431800"/>
          </p:xfrm>
          <a:graphic>
            <a:graphicData uri="http://schemas.openxmlformats.org/presentationml/2006/ole">
              <p:oleObj spid="_x0000_s4888594" name="Equation" r:id="rId11" imgW="139700" imgH="177800" progId="Equation.DSMT4">
                <p:embed/>
              </p:oleObj>
            </a:graphicData>
          </a:graphic>
        </p:graphicFrame>
        <p:graphicFrame>
          <p:nvGraphicFramePr>
            <p:cNvPr id="82" name="Object 26"/>
            <p:cNvGraphicFramePr>
              <a:graphicFrameLocks noChangeAspect="1"/>
            </p:cNvGraphicFramePr>
            <p:nvPr/>
          </p:nvGraphicFramePr>
          <p:xfrm>
            <a:off x="6546850" y="3727450"/>
            <a:ext cx="298450" cy="204788"/>
          </p:xfrm>
          <a:graphic>
            <a:graphicData uri="http://schemas.openxmlformats.org/presentationml/2006/ole">
              <p:oleObj spid="_x0000_s4888595" name="Equation" r:id="rId12" imgW="241300" imgH="165100" progId="Equation.DSMT4">
                <p:embed/>
              </p:oleObj>
            </a:graphicData>
          </a:graphic>
        </p:graphicFrame>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
                                        <p:tgtEl>
                                          <p:spTgt spid="52"/>
                                        </p:tgtEl>
                                      </p:cBhvr>
                                    </p:animEffect>
                                  </p:childTnLst>
                                </p:cTn>
                              </p:par>
                            </p:childTnLst>
                          </p:cTn>
                        </p:par>
                        <p:par>
                          <p:cTn id="8" fill="hold">
                            <p:stCondLst>
                              <p:cond delay="50"/>
                            </p:stCondLst>
                            <p:childTnLst>
                              <p:par>
                                <p:cTn id="9" presetID="10" presetClass="entr" presetSubtype="0"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
                                        <p:tgtEl>
                                          <p:spTgt spid="53"/>
                                        </p:tgtEl>
                                      </p:cBhvr>
                                    </p:animEffect>
                                  </p:childTnLst>
                                </p:cTn>
                              </p:par>
                            </p:childTnLst>
                          </p:cTn>
                        </p:par>
                        <p:par>
                          <p:cTn id="12" fill="hold">
                            <p:stCondLst>
                              <p:cond delay="100"/>
                            </p:stCondLst>
                            <p:childTnLst>
                              <p:par>
                                <p:cTn id="13" presetID="10" presetClass="entr" presetSubtype="0" fill="hold"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fade">
                                      <p:cBhvr>
                                        <p:cTn id="15" dur="50"/>
                                        <p:tgtEl>
                                          <p:spTgt spid="54"/>
                                        </p:tgtEl>
                                      </p:cBhvr>
                                    </p:animEffect>
                                  </p:childTnLst>
                                </p:cTn>
                              </p:par>
                            </p:childTnLst>
                          </p:cTn>
                        </p:par>
                        <p:par>
                          <p:cTn id="16" fill="hold">
                            <p:stCondLst>
                              <p:cond delay="150"/>
                            </p:stCondLst>
                            <p:childTnLst>
                              <p:par>
                                <p:cTn id="17" presetID="10"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50"/>
                                        <p:tgtEl>
                                          <p:spTgt spid="55"/>
                                        </p:tgtEl>
                                      </p:cBhvr>
                                    </p:animEffect>
                                  </p:childTnLst>
                                </p:cTn>
                              </p:par>
                            </p:childTnLst>
                          </p:cTn>
                        </p:par>
                        <p:par>
                          <p:cTn id="20" fill="hold">
                            <p:stCondLst>
                              <p:cond delay="200"/>
                            </p:stCondLst>
                            <p:childTnLst>
                              <p:par>
                                <p:cTn id="21" presetID="10"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
                                        <p:tgtEl>
                                          <p:spTgt spid="46"/>
                                        </p:tgtEl>
                                      </p:cBhvr>
                                    </p:animEffect>
                                  </p:childTnLst>
                                </p:cTn>
                              </p:par>
                            </p:childTnLst>
                          </p:cTn>
                        </p:par>
                        <p:par>
                          <p:cTn id="24" fill="hold">
                            <p:stCondLst>
                              <p:cond delay="250"/>
                            </p:stCondLst>
                            <p:childTnLst>
                              <p:par>
                                <p:cTn id="25" presetID="10" presetClass="entr" presetSubtype="0" fill="hold" nodeType="after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
                                        <p:tgtEl>
                                          <p:spTgt spid="47"/>
                                        </p:tgtEl>
                                      </p:cBhvr>
                                    </p:animEffect>
                                  </p:childTnLst>
                                </p:cTn>
                              </p:par>
                            </p:childTnLst>
                          </p:cTn>
                        </p:par>
                        <p:par>
                          <p:cTn id="28" fill="hold">
                            <p:stCondLst>
                              <p:cond delay="300"/>
                            </p:stCondLst>
                            <p:childTnLst>
                              <p:par>
                                <p:cTn id="29" presetID="10" presetClass="entr" presetSubtype="0" fill="hold" grpId="0" nodeType="after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
                                        <p:tgtEl>
                                          <p:spTgt spid="48"/>
                                        </p:tgtEl>
                                      </p:cBhvr>
                                    </p:animEffect>
                                  </p:childTnLst>
                                </p:cTn>
                              </p:par>
                            </p:childTnLst>
                          </p:cTn>
                        </p:par>
                        <p:par>
                          <p:cTn id="32" fill="hold">
                            <p:stCondLst>
                              <p:cond delay="350"/>
                            </p:stCondLst>
                            <p:childTnLst>
                              <p:par>
                                <p:cTn id="33" presetID="10" presetClass="entr" presetSubtype="0" fill="hold" grpId="0"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
                                        <p:tgtEl>
                                          <p:spTgt spid="49"/>
                                        </p:tgtEl>
                                      </p:cBhvr>
                                    </p:animEffect>
                                  </p:childTnLst>
                                </p:cTn>
                              </p:par>
                            </p:childTnLst>
                          </p:cTn>
                        </p:par>
                        <p:par>
                          <p:cTn id="36" fill="hold">
                            <p:stCondLst>
                              <p:cond delay="400"/>
                            </p:stCondLst>
                            <p:childTnLst>
                              <p:par>
                                <p:cTn id="37" presetID="10" presetClass="entr" presetSubtype="0" fill="hold" grpId="0" nodeType="after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
                                        <p:tgtEl>
                                          <p:spTgt spid="50"/>
                                        </p:tgtEl>
                                      </p:cBhvr>
                                    </p:animEffect>
                                  </p:childTnLst>
                                </p:cTn>
                              </p:par>
                            </p:childTnLst>
                          </p:cTn>
                        </p:par>
                        <p:par>
                          <p:cTn id="40" fill="hold">
                            <p:stCondLst>
                              <p:cond delay="450"/>
                            </p:stCondLst>
                            <p:childTnLst>
                              <p:par>
                                <p:cTn id="41" presetID="10" presetClass="entr" presetSubtype="0" fill="hold" nodeType="after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
                                        <p:tgtEl>
                                          <p:spTgt spid="56"/>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57"/>
                                        </p:tgtEl>
                                        <p:attrNameLst>
                                          <p:attrName>style.visibility</p:attrName>
                                        </p:attrNameLst>
                                      </p:cBhvr>
                                      <p:to>
                                        <p:strVal val="visible"/>
                                      </p:to>
                                    </p:set>
                                    <p:animEffect transition="in" filter="fade">
                                      <p:cBhvr>
                                        <p:cTn id="47" dur="50"/>
                                        <p:tgtEl>
                                          <p:spTgt spid="57"/>
                                        </p:tgtEl>
                                      </p:cBhvr>
                                    </p:animEffect>
                                  </p:childTnLst>
                                </p:cTn>
                              </p:par>
                              <p:par>
                                <p:cTn id="48" presetID="10" presetClass="entr" presetSubtype="0" fill="hold"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fade">
                                      <p:cBhvr>
                                        <p:cTn id="55" dur="1000"/>
                                        <p:tgtEl>
                                          <p:spTgt spid="5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6"/>
                                        </p:tgtEl>
                                        <p:attrNameLst>
                                          <p:attrName>style.visibility</p:attrName>
                                        </p:attrNameLst>
                                      </p:cBhvr>
                                      <p:to>
                                        <p:strVal val="visible"/>
                                      </p:to>
                                    </p:set>
                                    <p:animEffect transition="in" filter="fade">
                                      <p:cBhvr>
                                        <p:cTn id="58" dur="300"/>
                                        <p:tgtEl>
                                          <p:spTgt spid="6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Effect transition="in" filter="fade">
                                      <p:cBhvr>
                                        <p:cTn id="61" dur="300"/>
                                        <p:tgtEl>
                                          <p:spTgt spid="6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8"/>
                                        </p:tgtEl>
                                        <p:attrNameLst>
                                          <p:attrName>style.visibility</p:attrName>
                                        </p:attrNameLst>
                                      </p:cBhvr>
                                      <p:to>
                                        <p:strVal val="visible"/>
                                      </p:to>
                                    </p:set>
                                    <p:animEffect transition="in" filter="fade">
                                      <p:cBhvr>
                                        <p:cTn id="64" dur="300"/>
                                        <p:tgtEl>
                                          <p:spTgt spid="7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4"/>
                                        </p:tgtEl>
                                        <p:attrNameLst>
                                          <p:attrName>style.visibility</p:attrName>
                                        </p:attrNameLst>
                                      </p:cBhvr>
                                      <p:to>
                                        <p:strVal val="visible"/>
                                      </p:to>
                                    </p:set>
                                    <p:animEffect transition="in" filter="fade">
                                      <p:cBhvr>
                                        <p:cTn id="67" dur="300"/>
                                        <p:tgtEl>
                                          <p:spTgt spid="64"/>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fade">
                                      <p:cBhvr>
                                        <p:cTn id="71" dur="300"/>
                                        <p:tgtEl>
                                          <p:spTgt spid="65"/>
                                        </p:tgtEl>
                                      </p:cBhvr>
                                    </p:animEffect>
                                  </p:childTnLst>
                                </p:cTn>
                              </p:par>
                            </p:childTnLst>
                          </p:cTn>
                        </p:par>
                        <p:par>
                          <p:cTn id="72" fill="hold">
                            <p:stCondLst>
                              <p:cond delay="1300"/>
                            </p:stCondLst>
                            <p:childTnLst>
                              <p:par>
                                <p:cTn id="73" presetID="22" presetClass="entr" presetSubtype="2" fill="hold" nodeType="afterEffect">
                                  <p:stCondLst>
                                    <p:cond delay="0"/>
                                  </p:stCondLst>
                                  <p:childTnLst>
                                    <p:set>
                                      <p:cBhvr>
                                        <p:cTn id="74" dur="1" fill="hold">
                                          <p:stCondLst>
                                            <p:cond delay="0"/>
                                          </p:stCondLst>
                                        </p:cTn>
                                        <p:tgtEl>
                                          <p:spTgt spid="62"/>
                                        </p:tgtEl>
                                        <p:attrNameLst>
                                          <p:attrName>style.visibility</p:attrName>
                                        </p:attrNameLst>
                                      </p:cBhvr>
                                      <p:to>
                                        <p:strVal val="visible"/>
                                      </p:to>
                                    </p:set>
                                    <p:animEffect transition="in" filter="wipe(right)">
                                      <p:cBhvr>
                                        <p:cTn id="75" dur="500"/>
                                        <p:tgtEl>
                                          <p:spTgt spid="62"/>
                                        </p:tgtEl>
                                      </p:cBhvr>
                                    </p:animEffect>
                                  </p:childTnLst>
                                </p:cTn>
                              </p:par>
                              <p:par>
                                <p:cTn id="76" presetID="22" presetClass="entr" presetSubtype="8" fill="hold" nodeType="withEffect">
                                  <p:stCondLst>
                                    <p:cond delay="0"/>
                                  </p:stCondLst>
                                  <p:childTnLst>
                                    <p:set>
                                      <p:cBhvr>
                                        <p:cTn id="77" dur="1" fill="hold">
                                          <p:stCondLst>
                                            <p:cond delay="0"/>
                                          </p:stCondLst>
                                        </p:cTn>
                                        <p:tgtEl>
                                          <p:spTgt spid="63"/>
                                        </p:tgtEl>
                                        <p:attrNameLst>
                                          <p:attrName>style.visibility</p:attrName>
                                        </p:attrNameLst>
                                      </p:cBhvr>
                                      <p:to>
                                        <p:strVal val="visible"/>
                                      </p:to>
                                    </p:set>
                                    <p:animEffect transition="in" filter="wipe(left)">
                                      <p:cBhvr>
                                        <p:cTn id="78" dur="500"/>
                                        <p:tgtEl>
                                          <p:spTgt spid="63"/>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fade">
                                      <p:cBhvr>
                                        <p:cTn id="83" dur="1000"/>
                                        <p:tgtEl>
                                          <p:spTgt spid="42"/>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8"/>
                                        </p:tgtEl>
                                        <p:attrNameLst>
                                          <p:attrName>style.visibility</p:attrName>
                                        </p:attrNameLst>
                                      </p:cBhvr>
                                      <p:to>
                                        <p:strVal val="visible"/>
                                      </p:to>
                                    </p:set>
                                    <p:animEffect transition="in" filter="fade">
                                      <p:cBhvr>
                                        <p:cTn id="86" dur="300"/>
                                        <p:tgtEl>
                                          <p:spTgt spid="68"/>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fade">
                                      <p:cBhvr>
                                        <p:cTn id="89" dur="300"/>
                                        <p:tgtEl>
                                          <p:spTgt spid="79"/>
                                        </p:tgtEl>
                                      </p:cBhvr>
                                    </p:animEffect>
                                  </p:childTnLst>
                                </p:cTn>
                              </p:par>
                            </p:childTnLst>
                          </p:cTn>
                        </p:par>
                        <p:par>
                          <p:cTn id="90" fill="hold">
                            <p:stCondLst>
                              <p:cond delay="1000"/>
                            </p:stCondLst>
                            <p:childTnLst>
                              <p:par>
                                <p:cTn id="91" presetID="10" presetClass="entr" presetSubtype="0" fill="hold" grpId="0" nodeType="afterEffect">
                                  <p:stCondLst>
                                    <p:cond delay="0"/>
                                  </p:stCondLst>
                                  <p:childTnLst>
                                    <p:set>
                                      <p:cBhvr>
                                        <p:cTn id="92" dur="1" fill="hold">
                                          <p:stCondLst>
                                            <p:cond delay="0"/>
                                          </p:stCondLst>
                                        </p:cTn>
                                        <p:tgtEl>
                                          <p:spTgt spid="69"/>
                                        </p:tgtEl>
                                        <p:attrNameLst>
                                          <p:attrName>style.visibility</p:attrName>
                                        </p:attrNameLst>
                                      </p:cBhvr>
                                      <p:to>
                                        <p:strVal val="visible"/>
                                      </p:to>
                                    </p:set>
                                    <p:animEffect transition="in" filter="fade">
                                      <p:cBhvr>
                                        <p:cTn id="93" dur="300"/>
                                        <p:tgtEl>
                                          <p:spTgt spid="69"/>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70"/>
                                        </p:tgtEl>
                                        <p:attrNameLst>
                                          <p:attrName>style.visibility</p:attrName>
                                        </p:attrNameLst>
                                      </p:cBhvr>
                                      <p:to>
                                        <p:strVal val="visible"/>
                                      </p:to>
                                    </p:set>
                                    <p:animEffect transition="in" filter="fade">
                                      <p:cBhvr>
                                        <p:cTn id="96" dur="300"/>
                                        <p:tgtEl>
                                          <p:spTgt spid="70"/>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71"/>
                                        </p:tgtEl>
                                        <p:attrNameLst>
                                          <p:attrName>style.visibility</p:attrName>
                                        </p:attrNameLst>
                                      </p:cBhvr>
                                      <p:to>
                                        <p:strVal val="visible"/>
                                      </p:to>
                                    </p:set>
                                    <p:animEffect transition="in" filter="fade">
                                      <p:cBhvr>
                                        <p:cTn id="99" dur="300"/>
                                        <p:tgtEl>
                                          <p:spTgt spid="71"/>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72"/>
                                        </p:tgtEl>
                                        <p:attrNameLst>
                                          <p:attrName>style.visibility</p:attrName>
                                        </p:attrNameLst>
                                      </p:cBhvr>
                                      <p:to>
                                        <p:strVal val="visible"/>
                                      </p:to>
                                    </p:set>
                                    <p:animEffect transition="in" filter="fade">
                                      <p:cBhvr>
                                        <p:cTn id="102" dur="300"/>
                                        <p:tgtEl>
                                          <p:spTgt spid="72"/>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73"/>
                                        </p:tgtEl>
                                        <p:attrNameLst>
                                          <p:attrName>style.visibility</p:attrName>
                                        </p:attrNameLst>
                                      </p:cBhvr>
                                      <p:to>
                                        <p:strVal val="visible"/>
                                      </p:to>
                                    </p:set>
                                    <p:animEffect transition="in" filter="fade">
                                      <p:cBhvr>
                                        <p:cTn id="105" dur="300"/>
                                        <p:tgtEl>
                                          <p:spTgt spid="73"/>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74"/>
                                        </p:tgtEl>
                                        <p:attrNameLst>
                                          <p:attrName>style.visibility</p:attrName>
                                        </p:attrNameLst>
                                      </p:cBhvr>
                                      <p:to>
                                        <p:strVal val="visible"/>
                                      </p:to>
                                    </p:set>
                                    <p:animEffect transition="in" filter="fade">
                                      <p:cBhvr>
                                        <p:cTn id="108" dur="300"/>
                                        <p:tgtEl>
                                          <p:spTgt spid="74"/>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75"/>
                                        </p:tgtEl>
                                        <p:attrNameLst>
                                          <p:attrName>style.visibility</p:attrName>
                                        </p:attrNameLst>
                                      </p:cBhvr>
                                      <p:to>
                                        <p:strVal val="visible"/>
                                      </p:to>
                                    </p:set>
                                    <p:animEffect transition="in" filter="fade">
                                      <p:cBhvr>
                                        <p:cTn id="111" dur="300"/>
                                        <p:tgtEl>
                                          <p:spTgt spid="75"/>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58"/>
                                        </p:tgtEl>
                                        <p:attrNameLst>
                                          <p:attrName>style.visibility</p:attrName>
                                        </p:attrNameLst>
                                      </p:cBhvr>
                                      <p:to>
                                        <p:strVal val="visible"/>
                                      </p:to>
                                    </p:set>
                                    <p:animEffect transition="in" filter="fade">
                                      <p:cBhvr>
                                        <p:cTn id="116" dur="1000"/>
                                        <p:tgtEl>
                                          <p:spTgt spid="58"/>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59"/>
                                        </p:tgtEl>
                                        <p:attrNameLst>
                                          <p:attrName>style.visibility</p:attrName>
                                        </p:attrNameLst>
                                      </p:cBhvr>
                                      <p:to>
                                        <p:strVal val="visible"/>
                                      </p:to>
                                    </p:set>
                                    <p:animEffect transition="in" filter="fade">
                                      <p:cBhvr>
                                        <p:cTn id="119" dur="50"/>
                                        <p:tgtEl>
                                          <p:spTgt spid="59"/>
                                        </p:tgtEl>
                                      </p:cBhvr>
                                    </p:animEffect>
                                  </p:childTnLst>
                                </p:cTn>
                              </p:par>
                              <p:par>
                                <p:cTn id="120" presetID="10" presetClass="entr" presetSubtype="0" fill="hold" nodeType="withEffect">
                                  <p:stCondLst>
                                    <p:cond delay="0"/>
                                  </p:stCondLst>
                                  <p:childTnLst>
                                    <p:set>
                                      <p:cBhvr>
                                        <p:cTn id="121" dur="1" fill="hold">
                                          <p:stCondLst>
                                            <p:cond delay="0"/>
                                          </p:stCondLst>
                                        </p:cTn>
                                        <p:tgtEl>
                                          <p:spTgt spid="61"/>
                                        </p:tgtEl>
                                        <p:attrNameLst>
                                          <p:attrName>style.visibility</p:attrName>
                                        </p:attrNameLst>
                                      </p:cBhvr>
                                      <p:to>
                                        <p:strVal val="visible"/>
                                      </p:to>
                                    </p:set>
                                    <p:animEffect transition="in" filter="fade">
                                      <p:cBhvr>
                                        <p:cTn id="122" dur="50"/>
                                        <p:tgtEl>
                                          <p:spTgt spid="61"/>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60"/>
                                        </p:tgtEl>
                                        <p:attrNameLst>
                                          <p:attrName>style.visibility</p:attrName>
                                        </p:attrNameLst>
                                      </p:cBhvr>
                                      <p:to>
                                        <p:strVal val="visible"/>
                                      </p:to>
                                    </p:set>
                                    <p:animEffect transition="in" filter="fade">
                                      <p:cBhvr>
                                        <p:cTn id="125" dur="500"/>
                                        <p:tgtEl>
                                          <p:spTgt spid="60"/>
                                        </p:tgtEl>
                                      </p:cBhvr>
                                    </p:animEffect>
                                  </p:childTnLst>
                                </p:cTn>
                              </p:par>
                            </p:childTnLst>
                          </p:cTn>
                        </p:par>
                        <p:par>
                          <p:cTn id="126" fill="hold">
                            <p:stCondLst>
                              <p:cond delay="1000"/>
                            </p:stCondLst>
                            <p:childTnLst>
                              <p:par>
                                <p:cTn id="127" presetID="22" presetClass="entr" presetSubtype="8" fill="hold" grpId="0" nodeType="afterEffect">
                                  <p:stCondLst>
                                    <p:cond delay="0"/>
                                  </p:stCondLst>
                                  <p:childTnLst>
                                    <p:set>
                                      <p:cBhvr>
                                        <p:cTn id="128" dur="1" fill="hold">
                                          <p:stCondLst>
                                            <p:cond delay="0"/>
                                          </p:stCondLst>
                                        </p:cTn>
                                        <p:tgtEl>
                                          <p:spTgt spid="76"/>
                                        </p:tgtEl>
                                        <p:attrNameLst>
                                          <p:attrName>style.visibility</p:attrName>
                                        </p:attrNameLst>
                                      </p:cBhvr>
                                      <p:to>
                                        <p:strVal val="visible"/>
                                      </p:to>
                                    </p:set>
                                    <p:animEffect transition="in" filter="wipe(left)">
                                      <p:cBhvr>
                                        <p:cTn id="129" dur="500"/>
                                        <p:tgtEl>
                                          <p:spTgt spid="76"/>
                                        </p:tgtEl>
                                      </p:cBhvr>
                                    </p:animEffect>
                                  </p:childTnLst>
                                </p:cTn>
                              </p:par>
                            </p:childTnLst>
                          </p:cTn>
                        </p:par>
                        <p:par>
                          <p:cTn id="130" fill="hold">
                            <p:stCondLst>
                              <p:cond delay="1500"/>
                            </p:stCondLst>
                            <p:childTnLst>
                              <p:par>
                                <p:cTn id="131" presetID="22" presetClass="entr" presetSubtype="8" fill="hold" grpId="0" nodeType="afterEffect">
                                  <p:stCondLst>
                                    <p:cond delay="0"/>
                                  </p:stCondLst>
                                  <p:childTnLst>
                                    <p:set>
                                      <p:cBhvr>
                                        <p:cTn id="132" dur="1" fill="hold">
                                          <p:stCondLst>
                                            <p:cond delay="0"/>
                                          </p:stCondLst>
                                        </p:cTn>
                                        <p:tgtEl>
                                          <p:spTgt spid="77"/>
                                        </p:tgtEl>
                                        <p:attrNameLst>
                                          <p:attrName>style.visibility</p:attrName>
                                        </p:attrNameLst>
                                      </p:cBhvr>
                                      <p:to>
                                        <p:strVal val="visible"/>
                                      </p:to>
                                    </p:set>
                                    <p:animEffect transition="in" filter="wipe(left)">
                                      <p:cBhvr>
                                        <p:cTn id="133"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6" grpId="0" animBg="1"/>
      <p:bldP spid="48" grpId="0" animBg="1"/>
      <p:bldP spid="49" grpId="0" animBg="1"/>
      <p:bldP spid="50" grpId="0" animBg="1"/>
      <p:bldP spid="51" grpId="0" animBg="1"/>
      <p:bldP spid="52" grpId="0" animBg="1"/>
      <p:bldP spid="53" grpId="0" animBg="1"/>
      <p:bldP spid="58" grpId="0" animBg="1"/>
      <p:bldP spid="59" grpId="0" animBg="1"/>
      <p:bldP spid="60" grpId="0" animBg="1"/>
      <p:bldP spid="64" grpId="0" animBg="1"/>
      <p:bldP spid="65" grpId="0" animBg="1"/>
      <p:bldP spid="66" grpId="0"/>
      <p:bldP spid="67" grpId="0"/>
      <p:bldP spid="68" grpId="0" animBg="1"/>
      <p:bldP spid="69" grpId="0" animBg="1"/>
      <p:bldP spid="70" grpId="0"/>
      <p:bldP spid="71" grpId="0"/>
      <p:bldP spid="72" grpId="0"/>
      <p:bldP spid="73" grpId="0"/>
      <p:bldP spid="74" grpId="0"/>
      <p:bldP spid="75" grpId="0"/>
      <p:bldP spid="76" grpId="0"/>
      <p:bldP spid="77" grpId="0"/>
      <p:bldP spid="78" grpId="0"/>
      <p:bldP spid="79" grpId="0"/>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83391"/>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2" name="Group 21"/>
          <p:cNvGrpSpPr/>
          <p:nvPr/>
        </p:nvGrpSpPr>
        <p:grpSpPr>
          <a:xfrm>
            <a:off x="9941" y="3200400"/>
            <a:ext cx="5019259" cy="521252"/>
            <a:chOff x="9941" y="3200400"/>
            <a:chExt cx="5019259" cy="521252"/>
          </a:xfrm>
        </p:grpSpPr>
        <p:sp>
          <p:nvSpPr>
            <p:cNvPr id="16" name="Rectangle 15"/>
            <p:cNvSpPr/>
            <p:nvPr/>
          </p:nvSpPr>
          <p:spPr>
            <a:xfrm>
              <a:off x="137042" y="3200400"/>
              <a:ext cx="4892158" cy="369332"/>
            </a:xfrm>
            <a:prstGeom prst="rect">
              <a:avLst/>
            </a:prstGeom>
          </p:spPr>
          <p:txBody>
            <a:bodyPr wrap="square">
              <a:spAutoFit/>
            </a:bodyPr>
            <a:lstStyle/>
            <a:p>
              <a:pPr>
                <a:spcBef>
                  <a:spcPts val="1500"/>
                </a:spcBef>
              </a:pPr>
              <a:r>
                <a:rPr lang="en-GB" sz="1800" dirty="0" smtClean="0">
                  <a:solidFill>
                    <a:srgbClr val="F1F1F5"/>
                  </a:solidFill>
                  <a:latin typeface="Chalkduster"/>
                  <a:cs typeface="Chalkduster"/>
                </a:rPr>
                <a:t>Options </a:t>
              </a:r>
              <a:r>
                <a:rPr lang="en-GB" sz="1400" i="1" dirty="0" smtClean="0">
                  <a:solidFill>
                    <a:srgbClr val="F1F1F5"/>
                  </a:solidFill>
                  <a:latin typeface="Chalkduster"/>
                  <a:cs typeface="Chalkduster"/>
                </a:rPr>
                <a:t>(</a:t>
              </a:r>
              <a:r>
                <a:rPr lang="en-US" sz="1400" i="1" dirty="0" err="1" smtClean="0">
                  <a:solidFill>
                    <a:srgbClr val="F1F1F5"/>
                  </a:solidFill>
                  <a:latin typeface="Chalkduster"/>
                  <a:cs typeface="Chalkduster"/>
                  <a:sym typeface="Wingdings"/>
                </a:rPr>
                <a:t></a:t>
              </a:r>
              <a:r>
                <a:rPr lang="en-US" sz="1400" i="1" dirty="0" smtClean="0">
                  <a:solidFill>
                    <a:srgbClr val="F1F1F5"/>
                  </a:solidFill>
                  <a:latin typeface="Chalkduster"/>
                  <a:cs typeface="Chalkduster"/>
                  <a:sym typeface="Wingdings"/>
                </a:rPr>
                <a:t> see talk by F. Zimmermann) </a:t>
              </a:r>
              <a:endParaRPr lang="en-GB" sz="1400" i="1" dirty="0">
                <a:solidFill>
                  <a:srgbClr val="F1F1F5"/>
                </a:solidFill>
                <a:latin typeface="Chalkduster"/>
                <a:cs typeface="Chalkduster"/>
              </a:endParaRPr>
            </a:p>
          </p:txBody>
        </p:sp>
        <p:pic>
          <p:nvPicPr>
            <p:cNvPr id="17" name="Picture 16" descr="line-horiz-black13.png"/>
            <p:cNvPicPr>
              <a:picLocks noChangeAspect="1"/>
            </p:cNvPicPr>
            <p:nvPr/>
          </p:nvPicPr>
          <p:blipFill>
            <a:blip r:embed="rId4">
              <a:duotone>
                <a:schemeClr val="bg1">
                  <a:lumMod val="95000"/>
                </a:schemeClr>
                <a:srgbClr val="FFF1C1"/>
              </a:duotone>
            </a:blip>
            <a:stretch>
              <a:fillRect/>
            </a:stretch>
          </p:blipFill>
          <p:spPr>
            <a:xfrm>
              <a:off x="9941" y="3567042"/>
              <a:ext cx="4841646" cy="154610"/>
            </a:xfrm>
            <a:prstGeom prst="rect">
              <a:avLst/>
            </a:prstGeom>
          </p:spPr>
        </p:pic>
      </p:grpSp>
      <p:sp>
        <p:nvSpPr>
          <p:cNvPr id="20" name="TextBox 19"/>
          <p:cNvSpPr txBox="1"/>
          <p:nvPr/>
        </p:nvSpPr>
        <p:spPr>
          <a:xfrm>
            <a:off x="6594340" y="5392088"/>
            <a:ext cx="2397260" cy="869469"/>
          </a:xfrm>
          <a:prstGeom prst="rect">
            <a:avLst/>
          </a:prstGeom>
          <a:noFill/>
        </p:spPr>
        <p:txBody>
          <a:bodyPr wrap="square" rtlCol="0">
            <a:spAutoFit/>
          </a:bodyPr>
          <a:lstStyle/>
          <a:p>
            <a:pPr algn="ctr">
              <a:spcBef>
                <a:spcPts val="300"/>
              </a:spcBef>
            </a:pPr>
            <a:r>
              <a:rPr lang="en-GB" sz="2000" dirty="0" smtClean="0">
                <a:solidFill>
                  <a:srgbClr val="A6A6A6"/>
                </a:solidFill>
                <a:latin typeface="Chalkduster"/>
                <a:cs typeface="Chalkduster"/>
              </a:rPr>
              <a:t>Muon Collider</a:t>
            </a:r>
          </a:p>
          <a:p>
            <a:pPr algn="ctr">
              <a:spcBef>
                <a:spcPts val="300"/>
              </a:spcBef>
            </a:pPr>
            <a:r>
              <a:rPr lang="en-GB" sz="1400" dirty="0" smtClean="0">
                <a:solidFill>
                  <a:srgbClr val="A6A6A6"/>
                </a:solidFill>
                <a:latin typeface="Chalkduster"/>
                <a:cs typeface="Chalkduster"/>
              </a:rPr>
              <a:t>[µ</a:t>
            </a:r>
            <a:r>
              <a:rPr lang="en-GB" sz="1400" baseline="30000" dirty="0" smtClean="0">
                <a:solidFill>
                  <a:srgbClr val="A6A6A6"/>
                </a:solidFill>
                <a:latin typeface="Chalkduster"/>
                <a:cs typeface="Chalkduster"/>
              </a:rPr>
              <a:t>+</a:t>
            </a:r>
            <a:r>
              <a:rPr lang="en-GB" sz="1400" dirty="0" smtClean="0">
                <a:solidFill>
                  <a:srgbClr val="A6A6A6"/>
                </a:solidFill>
                <a:latin typeface="Chalkduster"/>
                <a:cs typeface="Chalkduster"/>
              </a:rPr>
              <a:t>µ</a:t>
            </a:r>
            <a:r>
              <a:rPr lang="en-GB" sz="1400" baseline="30000" dirty="0" smtClean="0">
                <a:solidFill>
                  <a:srgbClr val="A6A6A6"/>
                </a:solidFill>
                <a:latin typeface="Chalkduster"/>
                <a:cs typeface="Chalkduster"/>
              </a:rPr>
              <a:t>-</a:t>
            </a:r>
            <a:r>
              <a:rPr lang="en-GB" sz="1400" dirty="0" smtClean="0">
                <a:solidFill>
                  <a:srgbClr val="A6A6A6"/>
                </a:solidFill>
                <a:latin typeface="Chalkduster"/>
                <a:cs typeface="Chalkduster"/>
              </a:rPr>
              <a:t> up to 4 </a:t>
            </a:r>
            <a:r>
              <a:rPr lang="en-GB" sz="1400" dirty="0" err="1" smtClean="0">
                <a:solidFill>
                  <a:srgbClr val="A6A6A6"/>
                </a:solidFill>
                <a:latin typeface="Chalkduster"/>
                <a:cs typeface="Chalkduster"/>
              </a:rPr>
              <a:t>TeV</a:t>
            </a:r>
            <a:r>
              <a:rPr lang="en-GB" sz="1400" dirty="0" smtClean="0">
                <a:solidFill>
                  <a:srgbClr val="A6A6A6"/>
                </a:solidFill>
                <a:latin typeface="Chalkduster"/>
                <a:cs typeface="Chalkduster"/>
              </a:rPr>
              <a:t>, new everything]</a:t>
            </a:r>
            <a:endParaRPr lang="en-GB" sz="1400" dirty="0">
              <a:solidFill>
                <a:srgbClr val="A6A6A6"/>
              </a:solidFill>
              <a:latin typeface="Chalkduster"/>
              <a:cs typeface="Chalkduster"/>
            </a:endParaRPr>
          </a:p>
        </p:txBody>
      </p:sp>
      <p:sp>
        <p:nvSpPr>
          <p:cNvPr id="22" name="TextBox 21"/>
          <p:cNvSpPr txBox="1"/>
          <p:nvPr/>
        </p:nvSpPr>
        <p:spPr>
          <a:xfrm>
            <a:off x="3581400" y="5392088"/>
            <a:ext cx="2438400" cy="1084912"/>
          </a:xfrm>
          <a:prstGeom prst="rect">
            <a:avLst/>
          </a:prstGeom>
          <a:noFill/>
        </p:spPr>
        <p:txBody>
          <a:bodyPr wrap="square" rtlCol="0">
            <a:spAutoFit/>
          </a:bodyPr>
          <a:lstStyle/>
          <a:p>
            <a:pPr algn="ctr">
              <a:spcBef>
                <a:spcPts val="300"/>
              </a:spcBef>
            </a:pPr>
            <a:r>
              <a:rPr lang="en-GB" sz="2000" dirty="0" smtClean="0">
                <a:solidFill>
                  <a:srgbClr val="F1F1F5"/>
                </a:solidFill>
                <a:latin typeface="Chalkduster"/>
                <a:cs typeface="Chalkduster"/>
              </a:rPr>
              <a:t>LEP-3</a:t>
            </a:r>
          </a:p>
          <a:p>
            <a:pPr algn="ctr">
              <a:spcBef>
                <a:spcPts val="300"/>
              </a:spcBef>
            </a:pPr>
            <a:r>
              <a:rPr lang="en-GB" sz="1400" dirty="0"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err="1" smtClean="0">
                <a:solidFill>
                  <a:srgbClr val="F1F1F5"/>
                </a:solidFill>
                <a:latin typeface="Chalkduster"/>
                <a:cs typeface="Chalkduster"/>
              </a:rPr>
              <a:t>+</a:t>
            </a:r>
            <a:r>
              <a:rPr lang="en-GB" sz="1400" dirty="0" err="1" smtClean="0">
                <a:solidFill>
                  <a:srgbClr val="F1F1F5"/>
                </a:solidFill>
                <a:latin typeface="Chalkduster"/>
                <a:cs typeface="Chalkduster"/>
              </a:rPr>
              <a:t>e</a:t>
            </a:r>
            <a:r>
              <a:rPr lang="en-GB" sz="1400" baseline="30000" dirty="0" smtClean="0">
                <a:solidFill>
                  <a:srgbClr val="F1F1F5"/>
                </a:solidFill>
                <a:latin typeface="Chalkduster"/>
                <a:cs typeface="Chalkduster"/>
              </a:rPr>
              <a:t>-</a:t>
            </a:r>
            <a:r>
              <a:rPr lang="en-GB" sz="1400" dirty="0" smtClean="0">
                <a:solidFill>
                  <a:srgbClr val="F1F1F5"/>
                </a:solidFill>
                <a:latin typeface="Chalkduster"/>
                <a:cs typeface="Chalkduster"/>
              </a:rPr>
              <a:t> at 0.25 </a:t>
            </a:r>
            <a:r>
              <a:rPr lang="en-GB" sz="1400" dirty="0" err="1" smtClean="0">
                <a:solidFill>
                  <a:srgbClr val="F1F1F5"/>
                </a:solidFill>
                <a:latin typeface="Chalkduster"/>
                <a:cs typeface="Chalkduster"/>
              </a:rPr>
              <a:t>TeV</a:t>
            </a:r>
            <a:r>
              <a:rPr lang="en-GB" sz="1400" dirty="0" smtClean="0">
                <a:solidFill>
                  <a:srgbClr val="F1F1F5"/>
                </a:solidFill>
                <a:latin typeface="Chalkduster"/>
                <a:cs typeface="Chalkduster"/>
              </a:rPr>
              <a:t>,      new accelerator,           reuse infrastructure]</a:t>
            </a:r>
            <a:endParaRPr lang="en-GB" sz="1400" dirty="0">
              <a:solidFill>
                <a:srgbClr val="F1F1F5"/>
              </a:solidFill>
              <a:latin typeface="Chalkduster"/>
              <a:cs typeface="Chalkduster"/>
            </a:endParaRPr>
          </a:p>
        </p:txBody>
      </p:sp>
      <p:sp>
        <p:nvSpPr>
          <p:cNvPr id="34" name="Text Box 5"/>
          <p:cNvSpPr txBox="1">
            <a:spLocks noChangeArrowheads="1"/>
          </p:cNvSpPr>
          <p:nvPr/>
        </p:nvSpPr>
        <p:spPr bwMode="auto">
          <a:xfrm>
            <a:off x="381000" y="457464"/>
            <a:ext cx="8610600" cy="1246737"/>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1</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err="1" smtClean="0">
                <a:solidFill>
                  <a:srgbClr val="7F7F7F"/>
                </a:solidFill>
                <a:latin typeface="Trebuchet MS"/>
                <a:cs typeface="Trebuchet MS"/>
              </a:rPr>
              <a:t>TeV</a:t>
            </a:r>
            <a:r>
              <a:rPr lang="en-US" sz="1800" b="1" kern="0" dirty="0" smtClean="0">
                <a:solidFill>
                  <a:srgbClr val="7F7F7F"/>
                </a:solidFill>
                <a:latin typeface="Trebuchet MS"/>
                <a:cs typeface="Trebuchet MS"/>
              </a:rPr>
              <a:t>-scale new particles are found at LHC</a:t>
            </a:r>
          </a:p>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2</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smtClean="0">
                <a:solidFill>
                  <a:srgbClr val="7F7F7F"/>
                </a:solidFill>
                <a:latin typeface="Trebuchet MS"/>
                <a:cs typeface="Trebuchet MS"/>
              </a:rPr>
              <a:t> Higgs boson is SM and remains only new phenomenon seen at LHC</a:t>
            </a:r>
          </a:p>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3</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smtClean="0">
                <a:solidFill>
                  <a:srgbClr val="7F7F7F"/>
                </a:solidFill>
                <a:latin typeface="Trebuchet MS"/>
                <a:cs typeface="Trebuchet MS"/>
              </a:rPr>
              <a:t>As 2), but new physics from “intensity and precision frontier”</a:t>
            </a:r>
          </a:p>
        </p:txBody>
      </p:sp>
      <p:sp>
        <p:nvSpPr>
          <p:cNvPr id="18" name="TextBox 17"/>
          <p:cNvSpPr txBox="1"/>
          <p:nvPr/>
        </p:nvSpPr>
        <p:spPr>
          <a:xfrm>
            <a:off x="6294098" y="3801161"/>
            <a:ext cx="2849902" cy="1392689"/>
          </a:xfrm>
          <a:prstGeom prst="rect">
            <a:avLst/>
          </a:prstGeom>
          <a:noFill/>
        </p:spPr>
        <p:txBody>
          <a:bodyPr wrap="square" rtlCol="0">
            <a:spAutoFit/>
          </a:bodyPr>
          <a:lstStyle/>
          <a:p>
            <a:pPr algn="ctr">
              <a:spcBef>
                <a:spcPts val="300"/>
              </a:spcBef>
            </a:pPr>
            <a:r>
              <a:rPr lang="en-GB" sz="2800" dirty="0" smtClean="0">
                <a:solidFill>
                  <a:srgbClr val="A6A6A6"/>
                </a:solidFill>
                <a:latin typeface="Chalkduster"/>
                <a:cs typeface="Chalkduster"/>
              </a:rPr>
              <a:t>CLIC</a:t>
            </a:r>
          </a:p>
          <a:p>
            <a:pPr algn="ctr">
              <a:spcBef>
                <a:spcPts val="300"/>
              </a:spcBef>
            </a:pPr>
            <a:r>
              <a:rPr lang="en-GB" sz="1800" dirty="0" smtClean="0">
                <a:solidFill>
                  <a:srgbClr val="A6A6A6"/>
                </a:solidFill>
                <a:latin typeface="Chalkduster"/>
                <a:cs typeface="Chalkduster"/>
              </a:rPr>
              <a:t>[</a:t>
            </a:r>
            <a:r>
              <a:rPr lang="en-GB" sz="1800" dirty="0" err="1" smtClean="0">
                <a:solidFill>
                  <a:srgbClr val="A6A6A6"/>
                </a:solidFill>
                <a:latin typeface="Chalkduster"/>
                <a:cs typeface="Chalkduster"/>
              </a:rPr>
              <a:t>e</a:t>
            </a:r>
            <a:r>
              <a:rPr lang="en-GB" sz="1800" baseline="30000" dirty="0" err="1" smtClean="0">
                <a:solidFill>
                  <a:srgbClr val="A6A6A6"/>
                </a:solidFill>
                <a:latin typeface="Chalkduster"/>
                <a:cs typeface="Chalkduster"/>
              </a:rPr>
              <a:t>+</a:t>
            </a:r>
            <a:r>
              <a:rPr lang="en-GB" sz="1800" dirty="0" err="1" smtClean="0">
                <a:solidFill>
                  <a:srgbClr val="A6A6A6"/>
                </a:solidFill>
                <a:latin typeface="Chalkduster"/>
                <a:cs typeface="Chalkduster"/>
              </a:rPr>
              <a:t>e</a:t>
            </a:r>
            <a:r>
              <a:rPr lang="en-GB" sz="1800" baseline="30000" dirty="0" smtClean="0">
                <a:solidFill>
                  <a:srgbClr val="A6A6A6"/>
                </a:solidFill>
                <a:latin typeface="Chalkduster"/>
                <a:cs typeface="Chalkduster"/>
              </a:rPr>
              <a:t>-</a:t>
            </a:r>
            <a:r>
              <a:rPr lang="en-GB" sz="1800" dirty="0" smtClean="0">
                <a:solidFill>
                  <a:srgbClr val="A6A6A6"/>
                </a:solidFill>
                <a:latin typeface="Chalkduster"/>
                <a:cs typeface="Chalkduster"/>
              </a:rPr>
              <a:t> up to 4 </a:t>
            </a:r>
            <a:r>
              <a:rPr lang="en-GB" sz="1800" dirty="0" err="1" smtClean="0">
                <a:solidFill>
                  <a:srgbClr val="A6A6A6"/>
                </a:solidFill>
                <a:latin typeface="Chalkduster"/>
                <a:cs typeface="Chalkduster"/>
              </a:rPr>
              <a:t>TeV</a:t>
            </a:r>
            <a:r>
              <a:rPr lang="en-GB" sz="1800" dirty="0" smtClean="0">
                <a:solidFill>
                  <a:srgbClr val="A6A6A6"/>
                </a:solidFill>
                <a:latin typeface="Chalkduster"/>
                <a:cs typeface="Chalkduster"/>
              </a:rPr>
              <a:t>, new technology, </a:t>
            </a:r>
            <a:r>
              <a:rPr lang="en-US" sz="1800" dirty="0" smtClean="0">
                <a:solidFill>
                  <a:srgbClr val="A6A6A6"/>
                </a:solidFill>
                <a:latin typeface="Chalkduster"/>
                <a:cs typeface="Chalkduster"/>
              </a:rPr>
              <a:t>new infrastructure</a:t>
            </a:r>
            <a:r>
              <a:rPr lang="en-GB" sz="1800" dirty="0" smtClean="0">
                <a:solidFill>
                  <a:srgbClr val="A6A6A6"/>
                </a:solidFill>
                <a:latin typeface="Chalkduster"/>
                <a:cs typeface="Chalkduster"/>
              </a:rPr>
              <a:t>]</a:t>
            </a:r>
            <a:endParaRPr lang="en-GB" sz="1800" dirty="0">
              <a:solidFill>
                <a:srgbClr val="A6A6A6"/>
              </a:solidFill>
              <a:latin typeface="Chalkduster"/>
              <a:cs typeface="Chalkduster"/>
            </a:endParaRPr>
          </a:p>
        </p:txBody>
      </p:sp>
      <p:sp>
        <p:nvSpPr>
          <p:cNvPr id="28" name="TextBox 27"/>
          <p:cNvSpPr txBox="1"/>
          <p:nvPr/>
        </p:nvSpPr>
        <p:spPr>
          <a:xfrm>
            <a:off x="228600" y="3801161"/>
            <a:ext cx="3018451" cy="1392689"/>
          </a:xfrm>
          <a:prstGeom prst="rect">
            <a:avLst/>
          </a:prstGeom>
          <a:noFill/>
        </p:spPr>
        <p:txBody>
          <a:bodyPr wrap="square" rtlCol="0">
            <a:spAutoFit/>
          </a:bodyPr>
          <a:lstStyle/>
          <a:p>
            <a:pPr algn="ctr">
              <a:spcBef>
                <a:spcPts val="300"/>
              </a:spcBef>
            </a:pPr>
            <a:r>
              <a:rPr lang="en-GB" sz="2800" dirty="0" smtClean="0">
                <a:solidFill>
                  <a:srgbClr val="FFFF00"/>
                </a:solidFill>
                <a:latin typeface="Chalkduster"/>
                <a:cs typeface="Chalkduster"/>
              </a:rPr>
              <a:t>HE-LHC </a:t>
            </a:r>
          </a:p>
          <a:p>
            <a:pPr algn="ctr">
              <a:spcBef>
                <a:spcPts val="300"/>
              </a:spcBef>
            </a:pPr>
            <a:r>
              <a:rPr lang="en-GB" sz="1800" dirty="0" smtClean="0">
                <a:solidFill>
                  <a:srgbClr val="FFFF00"/>
                </a:solidFill>
                <a:latin typeface="Chalkduster"/>
                <a:cs typeface="Chalkduster"/>
              </a:rPr>
              <a:t>[pp up to 33 </a:t>
            </a:r>
            <a:r>
              <a:rPr lang="en-GB" sz="1800" dirty="0" err="1" smtClean="0">
                <a:solidFill>
                  <a:srgbClr val="FFFF00"/>
                </a:solidFill>
                <a:latin typeface="Chalkduster"/>
                <a:cs typeface="Chalkduster"/>
              </a:rPr>
              <a:t>TeV</a:t>
            </a:r>
            <a:r>
              <a:rPr lang="en-GB" sz="1800" dirty="0" smtClean="0">
                <a:solidFill>
                  <a:srgbClr val="FFFF00"/>
                </a:solidFill>
                <a:latin typeface="Chalkduster"/>
                <a:cs typeface="Chalkduster"/>
              </a:rPr>
              <a:t>,      new magnets, reuse infrastructure]</a:t>
            </a:r>
            <a:endParaRPr lang="en-GB" sz="1800" dirty="0">
              <a:solidFill>
                <a:srgbClr val="FFFF00"/>
              </a:solidFill>
              <a:latin typeface="Chalkduster"/>
              <a:cs typeface="Chalkduster"/>
            </a:endParaRPr>
          </a:p>
        </p:txBody>
      </p:sp>
      <p:sp>
        <p:nvSpPr>
          <p:cNvPr id="30" name="TextBox 29"/>
          <p:cNvSpPr txBox="1"/>
          <p:nvPr/>
        </p:nvSpPr>
        <p:spPr>
          <a:xfrm>
            <a:off x="3200400" y="3801161"/>
            <a:ext cx="3127562" cy="1392689"/>
          </a:xfrm>
          <a:prstGeom prst="rect">
            <a:avLst/>
          </a:prstGeom>
          <a:noFill/>
        </p:spPr>
        <p:txBody>
          <a:bodyPr wrap="square" rtlCol="0">
            <a:spAutoFit/>
          </a:bodyPr>
          <a:lstStyle/>
          <a:p>
            <a:pPr algn="ctr">
              <a:spcBef>
                <a:spcPts val="300"/>
              </a:spcBef>
            </a:pPr>
            <a:r>
              <a:rPr lang="en-GB" sz="2800" dirty="0" smtClean="0">
                <a:solidFill>
                  <a:srgbClr val="A4E800"/>
                </a:solidFill>
                <a:latin typeface="Chalkduster"/>
                <a:cs typeface="Chalkduster"/>
              </a:rPr>
              <a:t>ILC</a:t>
            </a:r>
          </a:p>
          <a:p>
            <a:pPr algn="ctr">
              <a:spcBef>
                <a:spcPts val="300"/>
              </a:spcBef>
            </a:pPr>
            <a:r>
              <a:rPr lang="en-GB" sz="1800" dirty="0"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err="1" smtClean="0">
                <a:solidFill>
                  <a:srgbClr val="A4E800"/>
                </a:solidFill>
                <a:latin typeface="Chalkduster"/>
                <a:cs typeface="Chalkduster"/>
              </a:rPr>
              <a:t>+</a:t>
            </a:r>
            <a:r>
              <a:rPr lang="en-GB" sz="1800" dirty="0" err="1" smtClean="0">
                <a:solidFill>
                  <a:srgbClr val="A4E800"/>
                </a:solidFill>
                <a:latin typeface="Chalkduster"/>
                <a:cs typeface="Chalkduster"/>
              </a:rPr>
              <a:t>e</a:t>
            </a:r>
            <a:r>
              <a:rPr lang="en-GB" sz="1800" baseline="30000" dirty="0" smtClean="0">
                <a:solidFill>
                  <a:srgbClr val="A4E800"/>
                </a:solidFill>
                <a:latin typeface="Chalkduster"/>
                <a:cs typeface="Chalkduster"/>
              </a:rPr>
              <a:t>-</a:t>
            </a:r>
            <a:r>
              <a:rPr lang="en-GB" sz="1800" dirty="0" smtClean="0">
                <a:solidFill>
                  <a:srgbClr val="A4E800"/>
                </a:solidFill>
                <a:latin typeface="Chalkduster"/>
                <a:cs typeface="Chalkduster"/>
              </a:rPr>
              <a:t> at 0.5-1 </a:t>
            </a:r>
            <a:r>
              <a:rPr lang="en-GB" sz="1800" dirty="0" err="1" smtClean="0">
                <a:solidFill>
                  <a:srgbClr val="A4E800"/>
                </a:solidFill>
                <a:latin typeface="Chalkduster"/>
                <a:cs typeface="Chalkduster"/>
              </a:rPr>
              <a:t>TeV</a:t>
            </a:r>
            <a:r>
              <a:rPr lang="en-GB" sz="1800" dirty="0" smtClean="0">
                <a:solidFill>
                  <a:srgbClr val="A4E800"/>
                </a:solidFill>
                <a:latin typeface="Chalkduster"/>
                <a:cs typeface="Chalkduster"/>
              </a:rPr>
              <a:t>, mature technology, new infrastructure]</a:t>
            </a:r>
            <a:endParaRPr lang="en-GB" sz="1800" dirty="0">
              <a:solidFill>
                <a:srgbClr val="A4E800"/>
              </a:solidFill>
              <a:latin typeface="Chalkduster"/>
              <a:cs typeface="Chalkduster"/>
            </a:endParaRPr>
          </a:p>
        </p:txBody>
      </p:sp>
      <p:sp>
        <p:nvSpPr>
          <p:cNvPr id="25" name="TextBox 24"/>
          <p:cNvSpPr txBox="1"/>
          <p:nvPr/>
        </p:nvSpPr>
        <p:spPr>
          <a:xfrm>
            <a:off x="609600" y="5392088"/>
            <a:ext cx="2250940" cy="869469"/>
          </a:xfrm>
          <a:prstGeom prst="rect">
            <a:avLst/>
          </a:prstGeom>
          <a:noFill/>
        </p:spPr>
        <p:txBody>
          <a:bodyPr wrap="square" rtlCol="0">
            <a:spAutoFit/>
          </a:bodyPr>
          <a:lstStyle/>
          <a:p>
            <a:pPr algn="ctr">
              <a:spcBef>
                <a:spcPts val="300"/>
              </a:spcBef>
            </a:pPr>
            <a:r>
              <a:rPr lang="en-GB" sz="2000" dirty="0" smtClean="0">
                <a:solidFill>
                  <a:schemeClr val="bg1">
                    <a:lumMod val="95000"/>
                  </a:schemeClr>
                </a:solidFill>
                <a:latin typeface="Chalkduster"/>
                <a:cs typeface="Chalkduster"/>
              </a:rPr>
              <a:t>VLHC </a:t>
            </a:r>
          </a:p>
          <a:p>
            <a:pPr algn="ctr">
              <a:spcBef>
                <a:spcPts val="300"/>
              </a:spcBef>
            </a:pPr>
            <a:r>
              <a:rPr lang="en-GB" sz="1400" dirty="0" smtClean="0">
                <a:solidFill>
                  <a:schemeClr val="bg1">
                    <a:lumMod val="95000"/>
                  </a:schemeClr>
                </a:solidFill>
                <a:latin typeface="Chalkduster"/>
                <a:cs typeface="Chalkduster"/>
              </a:rPr>
              <a:t>[pp up to 175 </a:t>
            </a:r>
            <a:r>
              <a:rPr lang="en-GB" sz="1400" dirty="0" err="1" smtClean="0">
                <a:solidFill>
                  <a:schemeClr val="bg1">
                    <a:lumMod val="95000"/>
                  </a:schemeClr>
                </a:solidFill>
                <a:latin typeface="Chalkduster"/>
                <a:cs typeface="Chalkduster"/>
              </a:rPr>
              <a:t>TeV</a:t>
            </a:r>
            <a:r>
              <a:rPr lang="en-GB" sz="1400" dirty="0" smtClean="0">
                <a:solidFill>
                  <a:schemeClr val="bg1">
                    <a:lumMod val="95000"/>
                  </a:schemeClr>
                </a:solidFill>
                <a:latin typeface="Chalkduster"/>
                <a:cs typeface="Chalkduster"/>
              </a:rPr>
              <a:t>, new everything]</a:t>
            </a:r>
            <a:endParaRPr lang="en-GB" sz="1400" dirty="0">
              <a:solidFill>
                <a:schemeClr val="bg1">
                  <a:lumMod val="95000"/>
                </a:schemeClr>
              </a:solidFill>
              <a:latin typeface="Chalkduster"/>
              <a:cs typeface="Chalkduster"/>
            </a:endParaRPr>
          </a:p>
        </p:txBody>
      </p:sp>
      <p:pic>
        <p:nvPicPr>
          <p:cNvPr id="29" name="Picture 28" descr="circle-transp-red6.png"/>
          <p:cNvPicPr>
            <a:picLocks noChangeAspect="1"/>
          </p:cNvPicPr>
          <p:nvPr/>
        </p:nvPicPr>
        <p:blipFill>
          <a:blip r:embed="rId5">
            <a:duotone>
              <a:srgbClr val="FFFF00"/>
              <a:srgbClr val="FFF1C1"/>
            </a:duotone>
          </a:blip>
          <a:stretch>
            <a:fillRect/>
          </a:stretch>
        </p:blipFill>
        <p:spPr>
          <a:xfrm>
            <a:off x="152400" y="3175000"/>
            <a:ext cx="3375025" cy="3759200"/>
          </a:xfrm>
          <a:prstGeom prst="rect">
            <a:avLst/>
          </a:prstGeom>
        </p:spPr>
      </p:pic>
      <p:pic>
        <p:nvPicPr>
          <p:cNvPr id="19" name="Picture 18" descr="circle-transp-red6.png"/>
          <p:cNvPicPr>
            <a:picLocks noChangeAspect="1"/>
          </p:cNvPicPr>
          <p:nvPr/>
        </p:nvPicPr>
        <p:blipFill>
          <a:blip r:embed="rId5">
            <a:duotone>
              <a:schemeClr val="accent5">
                <a:lumMod val="60000"/>
                <a:lumOff val="40000"/>
              </a:schemeClr>
              <a:srgbClr val="FFF1C1"/>
            </a:duotone>
          </a:blip>
          <a:stretch>
            <a:fillRect/>
          </a:stretch>
        </p:blipFill>
        <p:spPr>
          <a:xfrm>
            <a:off x="3114259" y="3124200"/>
            <a:ext cx="3551989" cy="4267200"/>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grayscl/>
            <a:lum bright="15000"/>
          </a:blip>
          <a:srcRect b="922"/>
          <a:stretch>
            <a:fillRect/>
          </a:stretch>
        </p:blipFill>
        <p:spPr>
          <a:xfrm>
            <a:off x="1332760" y="2539424"/>
            <a:ext cx="6439640" cy="4028191"/>
          </a:xfrm>
          <a:prstGeom prst="rect">
            <a:avLst/>
          </a:prstGeom>
        </p:spPr>
      </p:pic>
      <p:pic>
        <p:nvPicPr>
          <p:cNvPr id="21" name="Picture 20"/>
          <p:cNvPicPr>
            <a:picLocks noChangeAspect="1"/>
          </p:cNvPicPr>
          <p:nvPr/>
        </p:nvPicPr>
        <p:blipFill>
          <a:blip r:embed="rId3"/>
          <a:stretch>
            <a:fillRect/>
          </a:stretch>
        </p:blipFill>
        <p:spPr>
          <a:xfrm>
            <a:off x="1" y="3078275"/>
            <a:ext cx="9144000" cy="3483391"/>
          </a:xfrm>
          <a:prstGeom prst="rect">
            <a:avLst/>
          </a:prstGeom>
        </p:spPr>
      </p:pic>
      <p:grpSp>
        <p:nvGrpSpPr>
          <p:cNvPr id="12" name="Group 11"/>
          <p:cNvGrpSpPr/>
          <p:nvPr/>
        </p:nvGrpSpPr>
        <p:grpSpPr>
          <a:xfrm>
            <a:off x="0" y="3078275"/>
            <a:ext cx="9144001" cy="3489339"/>
            <a:chOff x="0" y="3078275"/>
            <a:chExt cx="9144001" cy="3489339"/>
          </a:xfrm>
        </p:grpSpPr>
        <p:pic>
          <p:nvPicPr>
            <p:cNvPr id="10" name="Picture 9"/>
            <p:cNvPicPr>
              <a:picLocks noChangeAspect="1"/>
            </p:cNvPicPr>
            <p:nvPr/>
          </p:nvPicPr>
          <p:blipFill>
            <a:blip r:embed="rId4"/>
            <a:stretch>
              <a:fillRect/>
            </a:stretch>
          </p:blipFill>
          <p:spPr>
            <a:xfrm>
              <a:off x="1" y="3078275"/>
              <a:ext cx="9144000" cy="3489339"/>
            </a:xfrm>
            <a:prstGeom prst="rect">
              <a:avLst/>
            </a:prstGeom>
          </p:spPr>
        </p:pic>
        <p:sp>
          <p:nvSpPr>
            <p:cNvPr id="11" name="TextBox 10"/>
            <p:cNvSpPr txBox="1"/>
            <p:nvPr/>
          </p:nvSpPr>
          <p:spPr>
            <a:xfrm>
              <a:off x="0" y="6287057"/>
              <a:ext cx="9144000" cy="276999"/>
            </a:xfrm>
            <a:prstGeom prst="rect">
              <a:avLst/>
            </a:prstGeom>
            <a:solidFill>
              <a:schemeClr val="bg1">
                <a:alpha val="54000"/>
              </a:schemeClr>
            </a:solidFill>
          </p:spPr>
          <p:txBody>
            <a:bodyPr wrap="square" rtlCol="0">
              <a:spAutoFit/>
            </a:bodyPr>
            <a:lstStyle/>
            <a:p>
              <a:pPr algn="r"/>
              <a:r>
                <a:rPr lang="en-GB" sz="1200" dirty="0" smtClean="0">
                  <a:latin typeface="Trebuchet MS"/>
                  <a:cs typeface="Trebuchet MS"/>
                </a:rPr>
                <a:t>SLC klystron gallery </a:t>
              </a:r>
              <a:r>
                <a:rPr lang="en-GB" sz="800" dirty="0" smtClean="0">
                  <a:latin typeface="Trebuchet MS"/>
                  <a:cs typeface="Trebuchet MS"/>
                </a:rPr>
                <a:t>[Photo: </a:t>
              </a:r>
              <a:r>
                <a:rPr lang="en-US" sz="800" dirty="0" smtClean="0"/>
                <a:t>Nick Russell]</a:t>
              </a:r>
              <a:endParaRPr lang="en-GB" sz="800" dirty="0" smtClean="0">
                <a:latin typeface="Trebuchet MS"/>
                <a:cs typeface="Trebuchet MS"/>
              </a:endParaRPr>
            </a:p>
          </p:txBody>
        </p:sp>
        <p:sp>
          <p:nvSpPr>
            <p:cNvPr id="22" name="TextBox 21"/>
            <p:cNvSpPr txBox="1"/>
            <p:nvPr/>
          </p:nvSpPr>
          <p:spPr>
            <a:xfrm>
              <a:off x="228600" y="4971871"/>
              <a:ext cx="8610600" cy="1200329"/>
            </a:xfrm>
            <a:prstGeom prst="rect">
              <a:avLst/>
            </a:prstGeom>
            <a:noFill/>
          </p:spPr>
          <p:txBody>
            <a:bodyPr wrap="square" rtlCol="0">
              <a:spAutoFit/>
            </a:bodyPr>
            <a:lstStyle/>
            <a:p>
              <a:pPr algn="ctr">
                <a:spcBef>
                  <a:spcPts val="300"/>
                </a:spcBef>
              </a:pPr>
              <a:r>
                <a:rPr lang="en-GB" sz="3600" dirty="0" smtClean="0">
                  <a:solidFill>
                    <a:srgbClr val="FFFF00"/>
                  </a:solidFill>
                  <a:effectLst>
                    <a:glow rad="152400">
                      <a:schemeClr val="tx1">
                        <a:alpha val="43000"/>
                      </a:schemeClr>
                    </a:glow>
                  </a:effectLst>
                  <a:latin typeface="Chalkduster"/>
                  <a:cs typeface="Chalkduster"/>
                </a:rPr>
                <a:t>What will this (and the LHC) have taught us ?</a:t>
              </a:r>
            </a:p>
          </p:txBody>
        </p:sp>
      </p:grpSp>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high-energy frontier</a:t>
            </a:r>
          </a:p>
        </p:txBody>
      </p:sp>
      <p:sp>
        <p:nvSpPr>
          <p:cNvPr id="34" name="Text Box 5"/>
          <p:cNvSpPr txBox="1">
            <a:spLocks noChangeArrowheads="1"/>
          </p:cNvSpPr>
          <p:nvPr/>
        </p:nvSpPr>
        <p:spPr bwMode="auto">
          <a:xfrm>
            <a:off x="381000" y="457464"/>
            <a:ext cx="8610600" cy="1246737"/>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1</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err="1" smtClean="0">
                <a:solidFill>
                  <a:srgbClr val="7F7F7F"/>
                </a:solidFill>
                <a:latin typeface="Trebuchet MS"/>
                <a:cs typeface="Trebuchet MS"/>
              </a:rPr>
              <a:t>TeV</a:t>
            </a:r>
            <a:r>
              <a:rPr lang="en-US" sz="1800" b="1" kern="0" dirty="0" smtClean="0">
                <a:solidFill>
                  <a:srgbClr val="7F7F7F"/>
                </a:solidFill>
                <a:latin typeface="Trebuchet MS"/>
                <a:cs typeface="Trebuchet MS"/>
              </a:rPr>
              <a:t>-scale new particles are found at LHC</a:t>
            </a:r>
          </a:p>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2</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smtClean="0">
                <a:solidFill>
                  <a:srgbClr val="7F7F7F"/>
                </a:solidFill>
                <a:latin typeface="Trebuchet MS"/>
                <a:cs typeface="Trebuchet MS"/>
              </a:rPr>
              <a:t> Higgs boson is SM and remains only new phenomenon seen at LHC</a:t>
            </a:r>
          </a:p>
          <a:p>
            <a:pPr marL="268288" indent="-268288" defTabSz="914400" fontAlgn="auto">
              <a:spcBef>
                <a:spcPts val="1200"/>
              </a:spcBef>
              <a:spcAft>
                <a:spcPts val="0"/>
              </a:spcAft>
              <a:defRPr/>
            </a:pPr>
            <a:r>
              <a:rPr lang="en-US" sz="1400" i="1" kern="0" dirty="0" smtClean="0">
                <a:solidFill>
                  <a:srgbClr val="7F7F7F"/>
                </a:solidFill>
                <a:latin typeface="Trebuchet MS"/>
                <a:cs typeface="Trebuchet MS"/>
              </a:rPr>
              <a:t>Scenario 3</a:t>
            </a:r>
            <a:r>
              <a:rPr lang="en-US" sz="1400" kern="0" dirty="0" smtClean="0">
                <a:solidFill>
                  <a:srgbClr val="7F7F7F"/>
                </a:solidFill>
                <a:latin typeface="Trebuchet MS"/>
                <a:cs typeface="Trebuchet MS"/>
              </a:rPr>
              <a:t>)</a:t>
            </a:r>
            <a:r>
              <a:rPr lang="en-US" sz="1800" kern="0" dirty="0" smtClean="0">
                <a:solidFill>
                  <a:srgbClr val="7F7F7F"/>
                </a:solidFill>
                <a:latin typeface="Trebuchet MS"/>
                <a:cs typeface="Trebuchet MS"/>
              </a:rPr>
              <a:t> </a:t>
            </a:r>
            <a:r>
              <a:rPr lang="en-US" sz="1800" b="1" kern="0" dirty="0" smtClean="0">
                <a:solidFill>
                  <a:srgbClr val="7F7F7F"/>
                </a:solidFill>
                <a:latin typeface="Trebuchet MS"/>
                <a:cs typeface="Trebuchet MS"/>
              </a:rPr>
              <a:t>As 2), but new physics from “intensity and precision frontier”</a:t>
            </a:r>
          </a:p>
        </p:txBody>
      </p:sp>
      <p:sp>
        <p:nvSpPr>
          <p:cNvPr id="20" name="TextBox 19"/>
          <p:cNvSpPr txBox="1"/>
          <p:nvPr/>
        </p:nvSpPr>
        <p:spPr>
          <a:xfrm>
            <a:off x="228600" y="3200400"/>
            <a:ext cx="8915400" cy="1777410"/>
          </a:xfrm>
          <a:prstGeom prst="rect">
            <a:avLst/>
          </a:prstGeom>
          <a:noFill/>
        </p:spPr>
        <p:txBody>
          <a:bodyPr wrap="square" rtlCol="0">
            <a:spAutoFit/>
          </a:bodyPr>
          <a:lstStyle/>
          <a:p>
            <a:pPr>
              <a:spcBef>
                <a:spcPts val="300"/>
              </a:spcBef>
            </a:pPr>
            <a:r>
              <a:rPr lang="en-GB" dirty="0" smtClean="0">
                <a:solidFill>
                  <a:srgbClr val="FFFF00"/>
                </a:solidFill>
                <a:latin typeface="Chalkduster"/>
                <a:cs typeface="Chalkduster"/>
              </a:rPr>
              <a:t>In either scenario, in 50 years, we should have built, operated and exploited a </a:t>
            </a:r>
            <a:r>
              <a:rPr lang="en-GB" b="1" dirty="0" smtClean="0">
                <a:solidFill>
                  <a:srgbClr val="FFFF00"/>
                </a:solidFill>
                <a:latin typeface="Chalkduster"/>
                <a:cs typeface="Chalkduster"/>
              </a:rPr>
              <a:t>new </a:t>
            </a:r>
            <a:r>
              <a:rPr lang="en-GB" b="1" dirty="0" err="1" smtClean="0">
                <a:solidFill>
                  <a:srgbClr val="FFFF00"/>
                </a:solidFill>
                <a:latin typeface="Chalkduster"/>
                <a:cs typeface="Chalkduster"/>
              </a:rPr>
              <a:t>e</a:t>
            </a:r>
            <a:r>
              <a:rPr lang="en-GB" b="1" baseline="30000" dirty="0" err="1" smtClean="0">
                <a:solidFill>
                  <a:srgbClr val="FFFF00"/>
                </a:solidFill>
                <a:latin typeface="Chalkduster"/>
                <a:cs typeface="Chalkduster"/>
              </a:rPr>
              <a:t>+</a:t>
            </a:r>
            <a:r>
              <a:rPr lang="en-GB" b="1" dirty="0" err="1" smtClean="0">
                <a:solidFill>
                  <a:srgbClr val="FFFF00"/>
                </a:solidFill>
                <a:latin typeface="Chalkduster"/>
                <a:cs typeface="Chalkduster"/>
              </a:rPr>
              <a:t>e</a:t>
            </a:r>
            <a:r>
              <a:rPr lang="en-GB" b="1" baseline="30000" dirty="0" smtClean="0">
                <a:solidFill>
                  <a:srgbClr val="FFFF00"/>
                </a:solidFill>
                <a:latin typeface="Chalkduster"/>
                <a:cs typeface="Chalkduster"/>
              </a:rPr>
              <a:t>-</a:t>
            </a:r>
            <a:r>
              <a:rPr lang="en-GB" b="1" dirty="0" smtClean="0">
                <a:solidFill>
                  <a:srgbClr val="FFFF00"/>
                </a:solidFill>
                <a:latin typeface="Chalkduster"/>
                <a:cs typeface="Chalkduster"/>
              </a:rPr>
              <a:t> collider </a:t>
            </a:r>
          </a:p>
          <a:p>
            <a:pPr algn="ctr">
              <a:spcBef>
                <a:spcPts val="900"/>
              </a:spcBef>
            </a:pPr>
            <a:r>
              <a:rPr lang="en-GB" sz="1800" b="1" dirty="0" smtClean="0">
                <a:solidFill>
                  <a:srgbClr val="F1F1F5"/>
                </a:solidFill>
                <a:latin typeface="Chalkduster"/>
                <a:cs typeface="Chalkduster"/>
              </a:rPr>
              <a:t>( and we might be operating CLIC and/or a HE-LHC, while a multi-</a:t>
            </a:r>
            <a:r>
              <a:rPr lang="en-GB" sz="1800" b="1" dirty="0" err="1" smtClean="0">
                <a:solidFill>
                  <a:srgbClr val="F1F1F5"/>
                </a:solidFill>
                <a:latin typeface="Chalkduster"/>
                <a:cs typeface="Chalkduster"/>
              </a:rPr>
              <a:t>TeV</a:t>
            </a:r>
            <a:r>
              <a:rPr lang="en-GB" sz="1800" b="1" dirty="0" smtClean="0">
                <a:solidFill>
                  <a:srgbClr val="F1F1F5"/>
                </a:solidFill>
                <a:latin typeface="Chalkduster"/>
                <a:cs typeface="Chalkduster"/>
              </a:rPr>
              <a:t> muon collider and large scale multi-GV/</a:t>
            </a:r>
            <a:r>
              <a:rPr lang="en-GB" sz="1800" b="1" dirty="0" err="1" smtClean="0">
                <a:solidFill>
                  <a:srgbClr val="F1F1F5"/>
                </a:solidFill>
                <a:latin typeface="Chalkduster"/>
                <a:cs typeface="Chalkduster"/>
              </a:rPr>
              <a:t>m</a:t>
            </a:r>
            <a:r>
              <a:rPr lang="en-GB" sz="1800" b="1" dirty="0" smtClean="0">
                <a:solidFill>
                  <a:srgbClr val="F1F1F5"/>
                </a:solidFill>
                <a:latin typeface="Chalkduster"/>
                <a:cs typeface="Chalkduster"/>
              </a:rPr>
              <a:t>       gradient acceleration is technologically mature )</a:t>
            </a:r>
          </a:p>
        </p:txBody>
      </p:sp>
      <p:sp>
        <p:nvSpPr>
          <p:cNvPr id="13" name="TextBox 12"/>
          <p:cNvSpPr txBox="1"/>
          <p:nvPr/>
        </p:nvSpPr>
        <p:spPr>
          <a:xfrm>
            <a:off x="0" y="6284667"/>
            <a:ext cx="5715000" cy="276999"/>
          </a:xfrm>
          <a:prstGeom prst="rect">
            <a:avLst/>
          </a:prstGeom>
          <a:noFill/>
        </p:spPr>
        <p:txBody>
          <a:bodyPr wrap="square" rtlCol="0">
            <a:spAutoFit/>
          </a:bodyPr>
          <a:lstStyle/>
          <a:p>
            <a:r>
              <a:rPr lang="en-US" sz="1200" dirty="0" err="1" smtClean="0">
                <a:latin typeface="Trebuchet MS"/>
                <a:cs typeface="Trebuchet MS"/>
              </a:rPr>
              <a:t>SLAC’s</a:t>
            </a:r>
            <a:r>
              <a:rPr lang="en-US" sz="1200" dirty="0" smtClean="0">
                <a:latin typeface="Trebuchet MS"/>
                <a:cs typeface="Trebuchet MS"/>
              </a:rPr>
              <a:t> SLC: pioneered large-scale LC technology with </a:t>
            </a:r>
            <a:r>
              <a:rPr lang="en-US" sz="1200" dirty="0" err="1" smtClean="0">
                <a:latin typeface="Trebuchet MS"/>
                <a:cs typeface="Trebuchet MS"/>
              </a:rPr>
              <a:t>polarised</a:t>
            </a:r>
            <a:r>
              <a:rPr lang="en-US" sz="1200" dirty="0" smtClean="0">
                <a:latin typeface="Trebuchet MS"/>
                <a:cs typeface="Trebuchet MS"/>
              </a:rPr>
              <a:t> beams</a:t>
            </a:r>
            <a:endParaRPr lang="en-GB" sz="800" dirty="0" smtClean="0">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physics </a:t>
            </a:r>
            <a:r>
              <a:rPr lang="en-US" sz="2000" dirty="0" smtClean="0">
                <a:solidFill>
                  <a:srgbClr val="7F7F7F"/>
                </a:solidFill>
                <a:latin typeface="Trebuchet MS"/>
                <a:cs typeface="Trebuchet MS"/>
              </a:rPr>
              <a:t>—</a:t>
            </a:r>
            <a:r>
              <a:rPr lang="en-US" sz="2000" dirty="0" smtClean="0">
                <a:solidFill>
                  <a:prstClr val="black"/>
                </a:solidFill>
                <a:latin typeface="Trebuchet MS"/>
                <a:cs typeface="Trebuchet MS"/>
              </a:rPr>
              <a:t> </a:t>
            </a:r>
            <a:r>
              <a:rPr lang="en-US" sz="2000" i="1" dirty="0" smtClean="0">
                <a:solidFill>
                  <a:prstClr val="black">
                    <a:lumMod val="50000"/>
                    <a:lumOff val="50000"/>
                  </a:prstClr>
                </a:solidFill>
                <a:latin typeface="Trebuchet MS"/>
                <a:cs typeface="Trebuchet MS"/>
              </a:rPr>
              <a:t>in 50 years…</a:t>
            </a:r>
            <a:endParaRPr lang="en-US" sz="2800" i="1" dirty="0" smtClean="0">
              <a:solidFill>
                <a:prstClr val="black"/>
              </a:solidFill>
              <a:latin typeface="Symbol" charset="2"/>
              <a:cs typeface="Symbol" charset="2"/>
            </a:endParaRPr>
          </a:p>
          <a:p>
            <a:pPr>
              <a:spcBef>
                <a:spcPts val="600"/>
              </a:spcBef>
            </a:pPr>
            <a:r>
              <a:rPr lang="en-US" sz="2000" dirty="0" smtClean="0">
                <a:solidFill>
                  <a:prstClr val="black"/>
                </a:solidFill>
                <a:latin typeface="Trebuchet MS"/>
                <a:cs typeface="Trebuchet MS"/>
              </a:rPr>
              <a:t>Higgs properties will have been precisely measured at linear collider </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4" name="Picture 13"/>
          <p:cNvPicPr>
            <a:picLocks noChangeAspect="1"/>
          </p:cNvPicPr>
          <p:nvPr/>
        </p:nvPicPr>
        <p:blipFill>
          <a:blip r:embed="rId2"/>
          <a:stretch>
            <a:fillRect/>
          </a:stretch>
        </p:blipFill>
        <p:spPr>
          <a:xfrm>
            <a:off x="0" y="1676400"/>
            <a:ext cx="9143999" cy="4495799"/>
          </a:xfrm>
          <a:prstGeom prst="rect">
            <a:avLst/>
          </a:prstGeom>
        </p:spPr>
      </p:pic>
      <p:sp>
        <p:nvSpPr>
          <p:cNvPr id="15" name="Freeform 14"/>
          <p:cNvSpPr/>
          <p:nvPr/>
        </p:nvSpPr>
        <p:spPr>
          <a:xfrm rot="21251877" flipH="1">
            <a:off x="5393963" y="4076378"/>
            <a:ext cx="1293067" cy="905028"/>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16" name="Freeform 15"/>
          <p:cNvSpPr/>
          <p:nvPr/>
        </p:nvSpPr>
        <p:spPr>
          <a:xfrm flipH="1" flipV="1">
            <a:off x="5319629" y="2914650"/>
            <a:ext cx="1293067" cy="9108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17" name="Oval 16"/>
          <p:cNvSpPr/>
          <p:nvPr/>
        </p:nvSpPr>
        <p:spPr>
          <a:xfrm>
            <a:off x="4698848" y="3676650"/>
            <a:ext cx="685800" cy="588433"/>
          </a:xfrm>
          <a:prstGeom prst="ellipse">
            <a:avLst/>
          </a:pr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18" name="Freeform 17"/>
          <p:cNvSpPr/>
          <p:nvPr/>
        </p:nvSpPr>
        <p:spPr>
          <a:xfrm flipH="1" flipV="1">
            <a:off x="4709431" y="3703523"/>
            <a:ext cx="217418" cy="301212"/>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19" name="Freeform 18"/>
          <p:cNvSpPr/>
          <p:nvPr/>
        </p:nvSpPr>
        <p:spPr>
          <a:xfrm flipH="1" flipV="1">
            <a:off x="4756000" y="3672417"/>
            <a:ext cx="292097" cy="42122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0" name="Freeform 19"/>
          <p:cNvSpPr/>
          <p:nvPr/>
        </p:nvSpPr>
        <p:spPr>
          <a:xfrm flipH="1" flipV="1">
            <a:off x="4791986" y="3693583"/>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21" name="Freeform 20"/>
          <p:cNvSpPr/>
          <p:nvPr/>
        </p:nvSpPr>
        <p:spPr>
          <a:xfrm flipH="1" flipV="1">
            <a:off x="4859722" y="3761319"/>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22" name="Freeform 21"/>
          <p:cNvSpPr/>
          <p:nvPr/>
        </p:nvSpPr>
        <p:spPr>
          <a:xfrm flipH="1" flipV="1">
            <a:off x="4980373" y="3750731"/>
            <a:ext cx="351361" cy="49953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23" name="Freeform 22"/>
          <p:cNvSpPr/>
          <p:nvPr/>
        </p:nvSpPr>
        <p:spPr>
          <a:xfrm flipH="1" flipV="1">
            <a:off x="5079857" y="3894666"/>
            <a:ext cx="264573" cy="368305"/>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24" name="Freeform 23"/>
          <p:cNvSpPr/>
          <p:nvPr/>
        </p:nvSpPr>
        <p:spPr>
          <a:xfrm flipH="1" flipV="1">
            <a:off x="5189924" y="3979332"/>
            <a:ext cx="175673" cy="251890"/>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54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dirty="0" smtClean="0">
              <a:solidFill>
                <a:prstClr val="black"/>
              </a:solidFill>
            </a:endParaRPr>
          </a:p>
          <a:p>
            <a:pPr algn="ctr"/>
            <a:endParaRPr lang="en-GB" dirty="0">
              <a:solidFill>
                <a:prstClr val="black"/>
              </a:solidFill>
            </a:endParaRPr>
          </a:p>
        </p:txBody>
      </p:sp>
      <p:sp>
        <p:nvSpPr>
          <p:cNvPr id="25" name="TextBox 24"/>
          <p:cNvSpPr txBox="1"/>
          <p:nvPr/>
        </p:nvSpPr>
        <p:spPr>
          <a:xfrm>
            <a:off x="3718693" y="350932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26" name="TextBox 25"/>
          <p:cNvSpPr txBox="1"/>
          <p:nvPr/>
        </p:nvSpPr>
        <p:spPr>
          <a:xfrm>
            <a:off x="6758008" y="2609850"/>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27" name="Freeform 26"/>
          <p:cNvSpPr/>
          <p:nvPr/>
        </p:nvSpPr>
        <p:spPr>
          <a:xfrm rot="21414403">
            <a:off x="3171487" y="3944204"/>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8" name="TextBox 27"/>
          <p:cNvSpPr txBox="1"/>
          <p:nvPr/>
        </p:nvSpPr>
        <p:spPr>
          <a:xfrm>
            <a:off x="6789440" y="4662785"/>
            <a:ext cx="1797368" cy="461665"/>
          </a:xfrm>
          <a:prstGeom prst="rect">
            <a:avLst/>
          </a:prstGeom>
          <a:noFill/>
        </p:spPr>
        <p:txBody>
          <a:bodyPr wrap="none" rtlCol="0">
            <a:spAutoFit/>
          </a:bodyPr>
          <a:lstStyle/>
          <a:p>
            <a:r>
              <a:rPr lang="en-GB" dirty="0" err="1" smtClean="0">
                <a:solidFill>
                  <a:srgbClr val="F1F1F5"/>
                </a:solidFill>
                <a:latin typeface="Chalkduster"/>
                <a:cs typeface="Chalkduster"/>
              </a:rPr>
              <a:t>W,Z,q,l,g,</a:t>
            </a:r>
            <a:r>
              <a:rPr lang="en-GB" b="1" dirty="0" err="1" smtClean="0">
                <a:solidFill>
                  <a:srgbClr val="F1F1F5"/>
                </a:solidFill>
                <a:latin typeface="Symbol" charset="2"/>
                <a:cs typeface="Symbol" charset="2"/>
              </a:rPr>
              <a:t>g</a:t>
            </a:r>
            <a:endParaRPr lang="en-GB" b="1" dirty="0">
              <a:solidFill>
                <a:srgbClr val="F1F1F5"/>
              </a:solidFill>
              <a:latin typeface="Symbol" charset="2"/>
              <a:cs typeface="Symbol" charset="2"/>
            </a:endParaRPr>
          </a:p>
        </p:txBody>
      </p:sp>
      <p:sp>
        <p:nvSpPr>
          <p:cNvPr id="29" name="TextBox 28"/>
          <p:cNvSpPr txBox="1"/>
          <p:nvPr/>
        </p:nvSpPr>
        <p:spPr>
          <a:xfrm>
            <a:off x="6842355" y="4453118"/>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0" name="TextBox 29"/>
          <p:cNvSpPr txBox="1"/>
          <p:nvPr/>
        </p:nvSpPr>
        <p:spPr>
          <a:xfrm>
            <a:off x="7463076" y="4538135"/>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1" name="TextBox 30"/>
          <p:cNvSpPr txBox="1"/>
          <p:nvPr/>
        </p:nvSpPr>
        <p:spPr>
          <a:xfrm>
            <a:off x="7721306" y="4449233"/>
            <a:ext cx="374434" cy="461665"/>
          </a:xfrm>
          <a:prstGeom prst="rect">
            <a:avLst/>
          </a:prstGeom>
          <a:noFill/>
        </p:spPr>
        <p:txBody>
          <a:bodyPr wrap="none" rtlCol="0">
            <a:spAutoFit/>
          </a:bodyPr>
          <a:lstStyle/>
          <a:p>
            <a:r>
              <a:rPr lang="en-GB" dirty="0" smtClean="0">
                <a:solidFill>
                  <a:srgbClr val="F1F1F5"/>
                </a:solidFill>
                <a:latin typeface="Chalkduster"/>
                <a:cs typeface="Chalkduster"/>
              </a:rPr>
              <a:t>-</a:t>
            </a:r>
            <a:endParaRPr lang="en-GB" dirty="0">
              <a:solidFill>
                <a:srgbClr val="F1F1F5"/>
              </a:solidFill>
              <a:latin typeface="Chalkduster"/>
              <a:cs typeface="Chalkduster"/>
            </a:endParaRPr>
          </a:p>
        </p:txBody>
      </p:sp>
      <p:sp>
        <p:nvSpPr>
          <p:cNvPr id="32" name="Freeform 31"/>
          <p:cNvSpPr/>
          <p:nvPr/>
        </p:nvSpPr>
        <p:spPr>
          <a:xfrm flipH="1" flipV="1">
            <a:off x="2438399" y="4013336"/>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3" name="Freeform 32"/>
          <p:cNvSpPr/>
          <p:nvPr/>
        </p:nvSpPr>
        <p:spPr>
          <a:xfrm flipH="1">
            <a:off x="2438400" y="3524250"/>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4" name="Freeform 33"/>
          <p:cNvSpPr/>
          <p:nvPr/>
        </p:nvSpPr>
        <p:spPr>
          <a:xfrm rot="3361181" flipH="1">
            <a:off x="2073274" y="378664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5" name="Freeform 34"/>
          <p:cNvSpPr/>
          <p:nvPr/>
        </p:nvSpPr>
        <p:spPr>
          <a:xfrm>
            <a:off x="1068052" y="3399100"/>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6" name="Freeform 35"/>
          <p:cNvSpPr/>
          <p:nvPr/>
        </p:nvSpPr>
        <p:spPr>
          <a:xfrm>
            <a:off x="1068052" y="4337617"/>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7" name="Rectangle 36"/>
          <p:cNvSpPr/>
          <p:nvPr/>
        </p:nvSpPr>
        <p:spPr>
          <a:xfrm>
            <a:off x="2722882" y="333396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38" name="Rectangle 37"/>
          <p:cNvSpPr/>
          <p:nvPr/>
        </p:nvSpPr>
        <p:spPr>
          <a:xfrm>
            <a:off x="609600" y="314325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39" name="Rectangle 38"/>
          <p:cNvSpPr/>
          <p:nvPr/>
        </p:nvSpPr>
        <p:spPr>
          <a:xfrm>
            <a:off x="609600" y="413385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0" name="Rectangle 39"/>
          <p:cNvSpPr/>
          <p:nvPr/>
        </p:nvSpPr>
        <p:spPr>
          <a:xfrm>
            <a:off x="2743200" y="428178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1" name="Rectangle 40"/>
          <p:cNvSpPr/>
          <p:nvPr/>
        </p:nvSpPr>
        <p:spPr>
          <a:xfrm>
            <a:off x="2057400" y="374838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2" name="Freeform 41"/>
          <p:cNvSpPr/>
          <p:nvPr/>
        </p:nvSpPr>
        <p:spPr>
          <a:xfrm rot="5002450" flipH="1">
            <a:off x="3093601" y="3133473"/>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3" name="Freeform 42"/>
          <p:cNvSpPr/>
          <p:nvPr/>
        </p:nvSpPr>
        <p:spPr>
          <a:xfrm rot="3468730" flipH="1">
            <a:off x="3148107" y="3663715"/>
            <a:ext cx="156046" cy="102441"/>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4" name="Freeform 43"/>
          <p:cNvSpPr/>
          <p:nvPr/>
        </p:nvSpPr>
        <p:spPr>
          <a:xfrm rot="6876622" flipH="1">
            <a:off x="3213689" y="3708710"/>
            <a:ext cx="174532" cy="108603"/>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5" name="Oval 44"/>
          <p:cNvSpPr/>
          <p:nvPr/>
        </p:nvSpPr>
        <p:spPr>
          <a:xfrm>
            <a:off x="3058582" y="3917951"/>
            <a:ext cx="158750" cy="158750"/>
          </a:xfrm>
          <a:prstGeom prst="ellipse">
            <a:avLst/>
          </a:prstGeom>
          <a:solidFill>
            <a:srgbClr val="FFFF00"/>
          </a:solidFill>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46" name="Freeform 45"/>
          <p:cNvSpPr/>
          <p:nvPr/>
        </p:nvSpPr>
        <p:spPr>
          <a:xfrm rot="1430588" flipH="1">
            <a:off x="4208294" y="283495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7" name="Freeform 46"/>
          <p:cNvSpPr/>
          <p:nvPr/>
        </p:nvSpPr>
        <p:spPr>
          <a:xfrm rot="21496868" flipH="1">
            <a:off x="4652455" y="3408402"/>
            <a:ext cx="156046" cy="102441"/>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8" name="Freeform 47"/>
          <p:cNvSpPr/>
          <p:nvPr/>
        </p:nvSpPr>
        <p:spPr>
          <a:xfrm rot="3304760" flipH="1">
            <a:off x="4722590" y="3365207"/>
            <a:ext cx="174532" cy="108603"/>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9" name="TextBox 48"/>
          <p:cNvSpPr txBox="1"/>
          <p:nvPr/>
        </p:nvSpPr>
        <p:spPr>
          <a:xfrm>
            <a:off x="228600" y="5486400"/>
            <a:ext cx="8534399" cy="369332"/>
          </a:xfrm>
          <a:prstGeom prst="rect">
            <a:avLst/>
          </a:prstGeom>
          <a:noFill/>
        </p:spPr>
        <p:txBody>
          <a:bodyPr wrap="square" rtlCol="0">
            <a:spAutoFit/>
          </a:bodyPr>
          <a:lstStyle/>
          <a:p>
            <a:pPr marL="452438" indent="-452438">
              <a:spcBef>
                <a:spcPts val="1500"/>
              </a:spcBef>
            </a:pPr>
            <a:r>
              <a:rPr lang="en-US" sz="1800" b="1" dirty="0" err="1" smtClean="0">
                <a:solidFill>
                  <a:srgbClr val="FFFF00"/>
                </a:solidFill>
                <a:latin typeface="Trebuchet MS"/>
                <a:cs typeface="Trebuchet MS"/>
                <a:sym typeface="Wingdings"/>
              </a:rPr>
              <a:t></a:t>
            </a:r>
            <a:r>
              <a:rPr lang="en-US" sz="1800" b="1" dirty="0" smtClean="0">
                <a:solidFill>
                  <a:srgbClr val="FFFF00"/>
                </a:solidFill>
                <a:latin typeface="Trebuchet MS"/>
                <a:cs typeface="Trebuchet MS"/>
                <a:sym typeface="Wingdings"/>
              </a:rPr>
              <a:t>	</a:t>
            </a:r>
            <a:r>
              <a:rPr lang="en-GB" sz="1800" b="1" dirty="0" smtClean="0">
                <a:solidFill>
                  <a:srgbClr val="FFFF00"/>
                </a:solidFill>
                <a:latin typeface="Trebuchet MS"/>
                <a:cs typeface="Trebuchet MS"/>
              </a:rPr>
              <a:t>New heavy particles may couple to the Higgs and modify the couplings</a:t>
            </a:r>
            <a:endParaRPr lang="en-GB" sz="1400" b="1" dirty="0" smtClean="0">
              <a:solidFill>
                <a:srgbClr val="FFFF00"/>
              </a:solidFill>
              <a:latin typeface="Trebuchet MS"/>
              <a:cs typeface="Trebuchet MS"/>
            </a:endParaRPr>
          </a:p>
        </p:txBody>
      </p:sp>
      <p:sp>
        <p:nvSpPr>
          <p:cNvPr id="7" name="TextBox 6"/>
          <p:cNvSpPr txBox="1"/>
          <p:nvPr/>
        </p:nvSpPr>
        <p:spPr>
          <a:xfrm>
            <a:off x="228599" y="1916668"/>
            <a:ext cx="8915400" cy="369332"/>
          </a:xfrm>
          <a:prstGeom prst="rect">
            <a:avLst/>
          </a:prstGeom>
          <a:noFill/>
        </p:spPr>
        <p:txBody>
          <a:bodyPr wrap="square" rtlCol="0">
            <a:spAutoFit/>
          </a:bodyPr>
          <a:lstStyle/>
          <a:p>
            <a:pPr marL="452438" indent="-452438">
              <a:spcBef>
                <a:spcPts val="1500"/>
              </a:spcBef>
              <a:buFont typeface="Arial"/>
              <a:buChar char="•"/>
            </a:pPr>
            <a:r>
              <a:rPr lang="en-GB" sz="1800" dirty="0" smtClean="0">
                <a:solidFill>
                  <a:srgbClr val="F1F1F5"/>
                </a:solidFill>
                <a:latin typeface="Trebuchet MS"/>
                <a:cs typeface="Trebuchet MS"/>
              </a:rPr>
              <a:t>Higgs couplings will be known to a few % </a:t>
            </a:r>
            <a:r>
              <a:rPr lang="en-GB" sz="1400" dirty="0" smtClean="0">
                <a:solidFill>
                  <a:srgbClr val="F1F1F5"/>
                </a:solidFill>
                <a:latin typeface="Trebuchet MS"/>
                <a:cs typeface="Trebuchet MS"/>
              </a:rPr>
              <a:t>(LC, LHC: ratios &gt; 5%; needs theory improvement)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Higgs physics </a:t>
            </a:r>
            <a:r>
              <a:rPr lang="en-US" sz="2000" dirty="0" smtClean="0">
                <a:solidFill>
                  <a:srgbClr val="7F7F7F"/>
                </a:solidFill>
                <a:latin typeface="Trebuchet MS"/>
                <a:cs typeface="Trebuchet MS"/>
              </a:rPr>
              <a:t>—</a:t>
            </a:r>
            <a:r>
              <a:rPr lang="en-US" sz="2000" dirty="0" smtClean="0">
                <a:solidFill>
                  <a:prstClr val="black"/>
                </a:solidFill>
                <a:latin typeface="Trebuchet MS"/>
                <a:cs typeface="Trebuchet MS"/>
              </a:rPr>
              <a:t> </a:t>
            </a:r>
            <a:r>
              <a:rPr lang="en-US" sz="2000" i="1" dirty="0" smtClean="0">
                <a:solidFill>
                  <a:prstClr val="black">
                    <a:lumMod val="50000"/>
                    <a:lumOff val="50000"/>
                  </a:prstClr>
                </a:solidFill>
                <a:latin typeface="Trebuchet MS"/>
                <a:cs typeface="Trebuchet MS"/>
              </a:rPr>
              <a:t>in 50 years…</a:t>
            </a:r>
            <a:endParaRPr lang="en-US" sz="2800" i="1" dirty="0" smtClean="0">
              <a:solidFill>
                <a:prstClr val="black"/>
              </a:solidFill>
              <a:latin typeface="Symbol" charset="2"/>
              <a:cs typeface="Symbol" charset="2"/>
            </a:endParaRPr>
          </a:p>
          <a:p>
            <a:pPr>
              <a:spcBef>
                <a:spcPts val="600"/>
              </a:spcBef>
            </a:pPr>
            <a:r>
              <a:rPr lang="en-US" sz="2000" dirty="0" smtClean="0">
                <a:solidFill>
                  <a:prstClr val="black"/>
                </a:solidFill>
                <a:latin typeface="Trebuchet MS"/>
                <a:cs typeface="Trebuchet MS"/>
              </a:rPr>
              <a:t>Higgs properties will have been precisely measured at linear collider </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4" name="Picture 13"/>
          <p:cNvPicPr>
            <a:picLocks noChangeAspect="1"/>
          </p:cNvPicPr>
          <p:nvPr/>
        </p:nvPicPr>
        <p:blipFill>
          <a:blip r:embed="rId2"/>
          <a:stretch>
            <a:fillRect/>
          </a:stretch>
        </p:blipFill>
        <p:spPr>
          <a:xfrm>
            <a:off x="0" y="1676400"/>
            <a:ext cx="9144000" cy="4495799"/>
          </a:xfrm>
          <a:prstGeom prst="rect">
            <a:avLst/>
          </a:prstGeom>
        </p:spPr>
      </p:pic>
      <p:sp>
        <p:nvSpPr>
          <p:cNvPr id="15" name="Freeform 14"/>
          <p:cNvSpPr/>
          <p:nvPr/>
        </p:nvSpPr>
        <p:spPr>
          <a:xfrm rot="21251877" flipH="1">
            <a:off x="5173679" y="3900492"/>
            <a:ext cx="1504437" cy="1092077"/>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16" name="Freeform 15"/>
          <p:cNvSpPr/>
          <p:nvPr/>
        </p:nvSpPr>
        <p:spPr>
          <a:xfrm flipH="1" flipV="1">
            <a:off x="5132916" y="2914648"/>
            <a:ext cx="1479779" cy="1085851"/>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5" name="TextBox 24"/>
          <p:cNvSpPr txBox="1"/>
          <p:nvPr/>
        </p:nvSpPr>
        <p:spPr>
          <a:xfrm>
            <a:off x="3718693" y="3509320"/>
            <a:ext cx="374434"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dirty="0">
              <a:solidFill>
                <a:srgbClr val="F1F1F5"/>
              </a:solidFill>
              <a:latin typeface="Chalkduster"/>
              <a:cs typeface="Chalkduster"/>
            </a:endParaRPr>
          </a:p>
        </p:txBody>
      </p:sp>
      <p:sp>
        <p:nvSpPr>
          <p:cNvPr id="26" name="TextBox 25"/>
          <p:cNvSpPr txBox="1"/>
          <p:nvPr/>
        </p:nvSpPr>
        <p:spPr>
          <a:xfrm>
            <a:off x="6758008" y="2609850"/>
            <a:ext cx="374429"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b="1" dirty="0">
              <a:solidFill>
                <a:srgbClr val="F1F1F5"/>
              </a:solidFill>
              <a:latin typeface="Symbol" charset="2"/>
              <a:cs typeface="Symbol" charset="2"/>
            </a:endParaRPr>
          </a:p>
        </p:txBody>
      </p:sp>
      <p:sp>
        <p:nvSpPr>
          <p:cNvPr id="27" name="Freeform 26"/>
          <p:cNvSpPr/>
          <p:nvPr/>
        </p:nvSpPr>
        <p:spPr>
          <a:xfrm rot="21414403">
            <a:off x="3171644" y="3931954"/>
            <a:ext cx="2021779" cy="165549"/>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38100" cap="flat" cmpd="sng" algn="ctr">
            <a:solidFill>
              <a:srgbClr val="F1F1F5"/>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28" name="TextBox 27"/>
          <p:cNvSpPr txBox="1"/>
          <p:nvPr/>
        </p:nvSpPr>
        <p:spPr>
          <a:xfrm>
            <a:off x="6789440" y="4662785"/>
            <a:ext cx="374429" cy="461665"/>
          </a:xfrm>
          <a:prstGeom prst="rect">
            <a:avLst/>
          </a:prstGeom>
          <a:noFill/>
        </p:spPr>
        <p:txBody>
          <a:bodyPr wrap="none" rtlCol="0">
            <a:spAutoFit/>
          </a:bodyPr>
          <a:lstStyle/>
          <a:p>
            <a:r>
              <a:rPr lang="en-GB" dirty="0" smtClean="0">
                <a:solidFill>
                  <a:srgbClr val="F1F1F5"/>
                </a:solidFill>
                <a:latin typeface="Chalkduster"/>
                <a:cs typeface="Chalkduster"/>
              </a:rPr>
              <a:t>H</a:t>
            </a:r>
            <a:endParaRPr lang="en-GB" b="1" dirty="0">
              <a:solidFill>
                <a:srgbClr val="F1F1F5"/>
              </a:solidFill>
              <a:latin typeface="Symbol" charset="2"/>
              <a:cs typeface="Symbol" charset="2"/>
            </a:endParaRPr>
          </a:p>
        </p:txBody>
      </p:sp>
      <p:sp>
        <p:nvSpPr>
          <p:cNvPr id="32" name="Freeform 31"/>
          <p:cNvSpPr/>
          <p:nvPr/>
        </p:nvSpPr>
        <p:spPr>
          <a:xfrm flipH="1" flipV="1">
            <a:off x="2438399" y="4013336"/>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3" name="Freeform 32"/>
          <p:cNvSpPr/>
          <p:nvPr/>
        </p:nvSpPr>
        <p:spPr>
          <a:xfrm flipH="1">
            <a:off x="2438400" y="3524250"/>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4" name="Freeform 33"/>
          <p:cNvSpPr/>
          <p:nvPr/>
        </p:nvSpPr>
        <p:spPr>
          <a:xfrm rot="3361181" flipH="1">
            <a:off x="2073274" y="378664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5" name="Freeform 34"/>
          <p:cNvSpPr/>
          <p:nvPr/>
        </p:nvSpPr>
        <p:spPr>
          <a:xfrm>
            <a:off x="1068052" y="3399100"/>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6" name="Freeform 35"/>
          <p:cNvSpPr/>
          <p:nvPr/>
        </p:nvSpPr>
        <p:spPr>
          <a:xfrm>
            <a:off x="1068052" y="4337617"/>
            <a:ext cx="1370347" cy="200518"/>
          </a:xfrm>
          <a:custGeom>
            <a:avLst/>
            <a:gdLst>
              <a:gd name="connsiteX0" fmla="*/ 0 w 1270077"/>
              <a:gd name="connsiteY0" fmla="*/ 66839 h 190959"/>
              <a:gd name="connsiteX1" fmla="*/ 33423 w 1270077"/>
              <a:gd name="connsiteY1" fmla="*/ 89119 h 190959"/>
              <a:gd name="connsiteX2" fmla="*/ 44564 w 1270077"/>
              <a:gd name="connsiteY2" fmla="*/ 122539 h 190959"/>
              <a:gd name="connsiteX3" fmla="*/ 111410 w 1270077"/>
              <a:gd name="connsiteY3" fmla="*/ 144819 h 190959"/>
              <a:gd name="connsiteX4" fmla="*/ 200538 w 1270077"/>
              <a:gd name="connsiteY4" fmla="*/ 133679 h 190959"/>
              <a:gd name="connsiteX5" fmla="*/ 200538 w 1270077"/>
              <a:gd name="connsiteY5" fmla="*/ 11140 h 190959"/>
              <a:gd name="connsiteX6" fmla="*/ 178256 w 1270077"/>
              <a:gd name="connsiteY6" fmla="*/ 133679 h 190959"/>
              <a:gd name="connsiteX7" fmla="*/ 245103 w 1270077"/>
              <a:gd name="connsiteY7" fmla="*/ 155959 h 190959"/>
              <a:gd name="connsiteX8" fmla="*/ 378795 w 1270077"/>
              <a:gd name="connsiteY8" fmla="*/ 122539 h 190959"/>
              <a:gd name="connsiteX9" fmla="*/ 389936 w 1270077"/>
              <a:gd name="connsiteY9" fmla="*/ 77979 h 190959"/>
              <a:gd name="connsiteX10" fmla="*/ 378795 w 1270077"/>
              <a:gd name="connsiteY10" fmla="*/ 33420 h 190959"/>
              <a:gd name="connsiteX11" fmla="*/ 311949 w 1270077"/>
              <a:gd name="connsiteY11" fmla="*/ 33420 h 190959"/>
              <a:gd name="connsiteX12" fmla="*/ 334231 w 1270077"/>
              <a:gd name="connsiteY12" fmla="*/ 122539 h 190959"/>
              <a:gd name="connsiteX13" fmla="*/ 367654 w 1270077"/>
              <a:gd name="connsiteY13" fmla="*/ 144819 h 190959"/>
              <a:gd name="connsiteX14" fmla="*/ 434500 w 1270077"/>
              <a:gd name="connsiteY14" fmla="*/ 167098 h 190959"/>
              <a:gd name="connsiteX15" fmla="*/ 545910 w 1270077"/>
              <a:gd name="connsiteY15" fmla="*/ 133679 h 190959"/>
              <a:gd name="connsiteX16" fmla="*/ 579333 w 1270077"/>
              <a:gd name="connsiteY16" fmla="*/ 122539 h 190959"/>
              <a:gd name="connsiteX17" fmla="*/ 568192 w 1270077"/>
              <a:gd name="connsiteY17" fmla="*/ 44560 h 190959"/>
              <a:gd name="connsiteX18" fmla="*/ 557051 w 1270077"/>
              <a:gd name="connsiteY18" fmla="*/ 11140 h 190959"/>
              <a:gd name="connsiteX19" fmla="*/ 479064 w 1270077"/>
              <a:gd name="connsiteY19" fmla="*/ 22280 h 190959"/>
              <a:gd name="connsiteX20" fmla="*/ 512487 w 1270077"/>
              <a:gd name="connsiteY20" fmla="*/ 144819 h 190959"/>
              <a:gd name="connsiteX21" fmla="*/ 557051 w 1270077"/>
              <a:gd name="connsiteY21" fmla="*/ 155959 h 190959"/>
              <a:gd name="connsiteX22" fmla="*/ 735308 w 1270077"/>
              <a:gd name="connsiteY22" fmla="*/ 144819 h 190959"/>
              <a:gd name="connsiteX23" fmla="*/ 757590 w 1270077"/>
              <a:gd name="connsiteY23" fmla="*/ 55700 h 190959"/>
              <a:gd name="connsiteX24" fmla="*/ 690744 w 1270077"/>
              <a:gd name="connsiteY24" fmla="*/ 11140 h 190959"/>
              <a:gd name="connsiteX25" fmla="*/ 690744 w 1270077"/>
              <a:gd name="connsiteY25" fmla="*/ 100259 h 190959"/>
              <a:gd name="connsiteX26" fmla="*/ 724167 w 1270077"/>
              <a:gd name="connsiteY26" fmla="*/ 111399 h 190959"/>
              <a:gd name="connsiteX27" fmla="*/ 757590 w 1270077"/>
              <a:gd name="connsiteY27" fmla="*/ 133679 h 190959"/>
              <a:gd name="connsiteX28" fmla="*/ 791013 w 1270077"/>
              <a:gd name="connsiteY28" fmla="*/ 144819 h 190959"/>
              <a:gd name="connsiteX29" fmla="*/ 857859 w 1270077"/>
              <a:gd name="connsiteY29" fmla="*/ 178238 h 190959"/>
              <a:gd name="connsiteX30" fmla="*/ 946987 w 1270077"/>
              <a:gd name="connsiteY30" fmla="*/ 122539 h 190959"/>
              <a:gd name="connsiteX31" fmla="*/ 958128 w 1270077"/>
              <a:gd name="connsiteY31" fmla="*/ 89119 h 190959"/>
              <a:gd name="connsiteX32" fmla="*/ 946987 w 1270077"/>
              <a:gd name="connsiteY32" fmla="*/ 44560 h 190959"/>
              <a:gd name="connsiteX33" fmla="*/ 869000 w 1270077"/>
              <a:gd name="connsiteY33" fmla="*/ 0 h 190959"/>
              <a:gd name="connsiteX34" fmla="*/ 857859 w 1270077"/>
              <a:gd name="connsiteY34" fmla="*/ 33420 h 190959"/>
              <a:gd name="connsiteX35" fmla="*/ 902423 w 1270077"/>
              <a:gd name="connsiteY35" fmla="*/ 133679 h 190959"/>
              <a:gd name="connsiteX36" fmla="*/ 969269 w 1270077"/>
              <a:gd name="connsiteY36" fmla="*/ 155959 h 190959"/>
              <a:gd name="connsiteX37" fmla="*/ 1147526 w 1270077"/>
              <a:gd name="connsiteY37" fmla="*/ 100259 h 190959"/>
              <a:gd name="connsiteX38" fmla="*/ 1158667 w 1270077"/>
              <a:gd name="connsiteY38" fmla="*/ 66839 h 190959"/>
              <a:gd name="connsiteX39" fmla="*/ 1136385 w 1270077"/>
              <a:gd name="connsiteY39" fmla="*/ 33420 h 190959"/>
              <a:gd name="connsiteX40" fmla="*/ 1069539 w 1270077"/>
              <a:gd name="connsiteY40" fmla="*/ 11140 h 190959"/>
              <a:gd name="connsiteX41" fmla="*/ 1080680 w 1270077"/>
              <a:gd name="connsiteY41" fmla="*/ 100259 h 190959"/>
              <a:gd name="connsiteX42" fmla="*/ 1091821 w 1270077"/>
              <a:gd name="connsiteY42" fmla="*/ 133679 h 190959"/>
              <a:gd name="connsiteX43" fmla="*/ 1158667 w 1270077"/>
              <a:gd name="connsiteY43" fmla="*/ 155959 h 190959"/>
              <a:gd name="connsiteX44" fmla="*/ 1270077 w 1270077"/>
              <a:gd name="connsiteY44" fmla="*/ 167098 h 190959"/>
              <a:gd name="connsiteX45" fmla="*/ 1270077 w 1270077"/>
              <a:gd name="connsiteY45" fmla="*/ 167098 h 19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270077" h="190959">
                <a:moveTo>
                  <a:pt x="0" y="66839"/>
                </a:moveTo>
                <a:cubicBezTo>
                  <a:pt x="11141" y="74266"/>
                  <a:pt x="25058" y="78664"/>
                  <a:pt x="33423" y="89119"/>
                </a:cubicBezTo>
                <a:cubicBezTo>
                  <a:pt x="40759" y="98288"/>
                  <a:pt x="35008" y="115714"/>
                  <a:pt x="44564" y="122539"/>
                </a:cubicBezTo>
                <a:cubicBezTo>
                  <a:pt x="63677" y="136190"/>
                  <a:pt x="111410" y="144819"/>
                  <a:pt x="111410" y="144819"/>
                </a:cubicBezTo>
                <a:cubicBezTo>
                  <a:pt x="141119" y="141106"/>
                  <a:pt x="175625" y="150286"/>
                  <a:pt x="200538" y="133679"/>
                </a:cubicBezTo>
                <a:cubicBezTo>
                  <a:pt x="226230" y="116552"/>
                  <a:pt x="202718" y="24220"/>
                  <a:pt x="200538" y="11140"/>
                </a:cubicBezTo>
                <a:cubicBezTo>
                  <a:pt x="147387" y="28856"/>
                  <a:pt x="116135" y="27197"/>
                  <a:pt x="178256" y="133679"/>
                </a:cubicBezTo>
                <a:cubicBezTo>
                  <a:pt x="190092" y="153966"/>
                  <a:pt x="245103" y="155959"/>
                  <a:pt x="245103" y="155959"/>
                </a:cubicBezTo>
                <a:cubicBezTo>
                  <a:pt x="266146" y="153621"/>
                  <a:pt x="354233" y="159378"/>
                  <a:pt x="378795" y="122539"/>
                </a:cubicBezTo>
                <a:cubicBezTo>
                  <a:pt x="387288" y="109800"/>
                  <a:pt x="386222" y="92832"/>
                  <a:pt x="389936" y="77979"/>
                </a:cubicBezTo>
                <a:cubicBezTo>
                  <a:pt x="386222" y="63126"/>
                  <a:pt x="388360" y="45375"/>
                  <a:pt x="378795" y="33420"/>
                </a:cubicBezTo>
                <a:cubicBezTo>
                  <a:pt x="360031" y="9967"/>
                  <a:pt x="330713" y="27166"/>
                  <a:pt x="311949" y="33420"/>
                </a:cubicBezTo>
                <a:cubicBezTo>
                  <a:pt x="312504" y="36195"/>
                  <a:pt x="325096" y="111121"/>
                  <a:pt x="334231" y="122539"/>
                </a:cubicBezTo>
                <a:cubicBezTo>
                  <a:pt x="342596" y="132994"/>
                  <a:pt x="355418" y="139382"/>
                  <a:pt x="367654" y="144819"/>
                </a:cubicBezTo>
                <a:cubicBezTo>
                  <a:pt x="389117" y="154357"/>
                  <a:pt x="434500" y="167098"/>
                  <a:pt x="434500" y="167098"/>
                </a:cubicBezTo>
                <a:cubicBezTo>
                  <a:pt x="501850" y="150264"/>
                  <a:pt x="464538" y="160801"/>
                  <a:pt x="545910" y="133679"/>
                </a:cubicBezTo>
                <a:lnTo>
                  <a:pt x="579333" y="122539"/>
                </a:lnTo>
                <a:cubicBezTo>
                  <a:pt x="575619" y="96546"/>
                  <a:pt x="573342" y="70307"/>
                  <a:pt x="568192" y="44560"/>
                </a:cubicBezTo>
                <a:cubicBezTo>
                  <a:pt x="565889" y="33045"/>
                  <a:pt x="568443" y="13988"/>
                  <a:pt x="557051" y="11140"/>
                </a:cubicBezTo>
                <a:cubicBezTo>
                  <a:pt x="531575" y="4772"/>
                  <a:pt x="505060" y="18567"/>
                  <a:pt x="479064" y="22280"/>
                </a:cubicBezTo>
                <a:cubicBezTo>
                  <a:pt x="481984" y="45641"/>
                  <a:pt x="478017" y="121841"/>
                  <a:pt x="512487" y="144819"/>
                </a:cubicBezTo>
                <a:cubicBezTo>
                  <a:pt x="525228" y="153312"/>
                  <a:pt x="542196" y="152246"/>
                  <a:pt x="557051" y="155959"/>
                </a:cubicBezTo>
                <a:cubicBezTo>
                  <a:pt x="616470" y="152246"/>
                  <a:pt x="676501" y="154103"/>
                  <a:pt x="735308" y="144819"/>
                </a:cubicBezTo>
                <a:cubicBezTo>
                  <a:pt x="786241" y="136778"/>
                  <a:pt x="773099" y="90592"/>
                  <a:pt x="757590" y="55700"/>
                </a:cubicBezTo>
                <a:cubicBezTo>
                  <a:pt x="743076" y="23047"/>
                  <a:pt x="718829" y="20501"/>
                  <a:pt x="690744" y="11140"/>
                </a:cubicBezTo>
                <a:cubicBezTo>
                  <a:pt x="680100" y="43069"/>
                  <a:pt x="666843" y="64412"/>
                  <a:pt x="690744" y="100259"/>
                </a:cubicBezTo>
                <a:cubicBezTo>
                  <a:pt x="697259" y="110030"/>
                  <a:pt x="713663" y="106148"/>
                  <a:pt x="724167" y="111399"/>
                </a:cubicBezTo>
                <a:cubicBezTo>
                  <a:pt x="736143" y="117387"/>
                  <a:pt x="745614" y="127691"/>
                  <a:pt x="757590" y="133679"/>
                </a:cubicBezTo>
                <a:cubicBezTo>
                  <a:pt x="768094" y="138930"/>
                  <a:pt x="780509" y="139568"/>
                  <a:pt x="791013" y="144819"/>
                </a:cubicBezTo>
                <a:cubicBezTo>
                  <a:pt x="877402" y="188008"/>
                  <a:pt x="773848" y="150237"/>
                  <a:pt x="857859" y="178238"/>
                </a:cubicBezTo>
                <a:cubicBezTo>
                  <a:pt x="918824" y="157919"/>
                  <a:pt x="922269" y="171970"/>
                  <a:pt x="946987" y="122539"/>
                </a:cubicBezTo>
                <a:cubicBezTo>
                  <a:pt x="952239" y="112036"/>
                  <a:pt x="954414" y="100259"/>
                  <a:pt x="958128" y="89119"/>
                </a:cubicBezTo>
                <a:cubicBezTo>
                  <a:pt x="954414" y="74266"/>
                  <a:pt x="954584" y="57853"/>
                  <a:pt x="946987" y="44560"/>
                </a:cubicBezTo>
                <a:cubicBezTo>
                  <a:pt x="924861" y="5844"/>
                  <a:pt x="907346" y="9586"/>
                  <a:pt x="869000" y="0"/>
                </a:cubicBezTo>
                <a:cubicBezTo>
                  <a:pt x="865286" y="11140"/>
                  <a:pt x="857859" y="21677"/>
                  <a:pt x="857859" y="33420"/>
                </a:cubicBezTo>
                <a:cubicBezTo>
                  <a:pt x="857859" y="76701"/>
                  <a:pt x="862606" y="111560"/>
                  <a:pt x="902423" y="133679"/>
                </a:cubicBezTo>
                <a:cubicBezTo>
                  <a:pt x="922955" y="145085"/>
                  <a:pt x="969269" y="155959"/>
                  <a:pt x="969269" y="155959"/>
                </a:cubicBezTo>
                <a:cubicBezTo>
                  <a:pt x="1120719" y="145142"/>
                  <a:pt x="1108651" y="190959"/>
                  <a:pt x="1147526" y="100259"/>
                </a:cubicBezTo>
                <a:cubicBezTo>
                  <a:pt x="1152152" y="89466"/>
                  <a:pt x="1154953" y="77979"/>
                  <a:pt x="1158667" y="66839"/>
                </a:cubicBezTo>
                <a:cubicBezTo>
                  <a:pt x="1151240" y="55699"/>
                  <a:pt x="1147739" y="40515"/>
                  <a:pt x="1136385" y="33420"/>
                </a:cubicBezTo>
                <a:cubicBezTo>
                  <a:pt x="1116467" y="20973"/>
                  <a:pt x="1069539" y="11140"/>
                  <a:pt x="1069539" y="11140"/>
                </a:cubicBezTo>
                <a:cubicBezTo>
                  <a:pt x="1073253" y="40846"/>
                  <a:pt x="1075324" y="70804"/>
                  <a:pt x="1080680" y="100259"/>
                </a:cubicBezTo>
                <a:cubicBezTo>
                  <a:pt x="1082781" y="111812"/>
                  <a:pt x="1082265" y="126854"/>
                  <a:pt x="1091821" y="133679"/>
                </a:cubicBezTo>
                <a:cubicBezTo>
                  <a:pt x="1110934" y="147330"/>
                  <a:pt x="1136385" y="148533"/>
                  <a:pt x="1158667" y="155959"/>
                </a:cubicBezTo>
                <a:cubicBezTo>
                  <a:pt x="1216749" y="175317"/>
                  <a:pt x="1180354" y="167098"/>
                  <a:pt x="1270077" y="167098"/>
                </a:cubicBezTo>
                <a:lnTo>
                  <a:pt x="1270077" y="167098"/>
                </a:lnTo>
              </a:path>
            </a:pathLst>
          </a:custGeom>
          <a:ln w="38100" cap="flat" cmpd="sng" algn="ctr">
            <a:solidFill>
              <a:srgbClr val="F1F1F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7" name="Rectangle 36"/>
          <p:cNvSpPr/>
          <p:nvPr/>
        </p:nvSpPr>
        <p:spPr>
          <a:xfrm>
            <a:off x="2722882" y="333396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38" name="Rectangle 37"/>
          <p:cNvSpPr/>
          <p:nvPr/>
        </p:nvSpPr>
        <p:spPr>
          <a:xfrm>
            <a:off x="609600" y="314325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39" name="Rectangle 38"/>
          <p:cNvSpPr/>
          <p:nvPr/>
        </p:nvSpPr>
        <p:spPr>
          <a:xfrm>
            <a:off x="609600" y="4133850"/>
            <a:ext cx="394497" cy="461665"/>
          </a:xfrm>
          <a:prstGeom prst="rect">
            <a:avLst/>
          </a:prstGeom>
        </p:spPr>
        <p:txBody>
          <a:bodyPr wrap="none">
            <a:spAutoFit/>
          </a:bodyPr>
          <a:lstStyle/>
          <a:p>
            <a:r>
              <a:rPr lang="en-GB" dirty="0" err="1" smtClean="0">
                <a:solidFill>
                  <a:srgbClr val="F1F1F5"/>
                </a:solidFill>
                <a:latin typeface="Chalkduster"/>
                <a:cs typeface="Chalkduster"/>
              </a:rPr>
              <a:t>g</a:t>
            </a:r>
            <a:endParaRPr lang="en-GB" dirty="0"/>
          </a:p>
        </p:txBody>
      </p:sp>
      <p:sp>
        <p:nvSpPr>
          <p:cNvPr id="40" name="Rectangle 39"/>
          <p:cNvSpPr/>
          <p:nvPr/>
        </p:nvSpPr>
        <p:spPr>
          <a:xfrm>
            <a:off x="2743200" y="428178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sp>
        <p:nvSpPr>
          <p:cNvPr id="41" name="Rectangle 40"/>
          <p:cNvSpPr/>
          <p:nvPr/>
        </p:nvSpPr>
        <p:spPr>
          <a:xfrm>
            <a:off x="2057400" y="3748385"/>
            <a:ext cx="325118" cy="461665"/>
          </a:xfrm>
          <a:prstGeom prst="rect">
            <a:avLst/>
          </a:prstGeom>
        </p:spPr>
        <p:txBody>
          <a:bodyPr wrap="none">
            <a:spAutoFit/>
          </a:bodyPr>
          <a:lstStyle/>
          <a:p>
            <a:r>
              <a:rPr lang="en-GB" dirty="0" err="1" smtClean="0">
                <a:solidFill>
                  <a:srgbClr val="F1F1F5"/>
                </a:solidFill>
                <a:latin typeface="Chalkduster"/>
                <a:cs typeface="Chalkduster"/>
              </a:rPr>
              <a:t>t</a:t>
            </a:r>
            <a:endParaRPr lang="en-GB" dirty="0"/>
          </a:p>
        </p:txBody>
      </p:sp>
      <p:grpSp>
        <p:nvGrpSpPr>
          <p:cNvPr id="51" name="Group 50"/>
          <p:cNvGrpSpPr/>
          <p:nvPr/>
        </p:nvGrpSpPr>
        <p:grpSpPr>
          <a:xfrm>
            <a:off x="4451349" y="3168216"/>
            <a:ext cx="730251" cy="717984"/>
            <a:chOff x="4208294" y="2834959"/>
            <a:chExt cx="730251" cy="717984"/>
          </a:xfrm>
        </p:grpSpPr>
        <p:sp>
          <p:nvSpPr>
            <p:cNvPr id="43" name="Freeform 42"/>
            <p:cNvSpPr/>
            <p:nvPr/>
          </p:nvSpPr>
          <p:spPr>
            <a:xfrm rot="20542917" flipH="1">
              <a:off x="4647404" y="3380710"/>
              <a:ext cx="152541" cy="172233"/>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6" name="Freeform 45"/>
            <p:cNvSpPr/>
            <p:nvPr/>
          </p:nvSpPr>
          <p:spPr>
            <a:xfrm rot="1430588" flipH="1">
              <a:off x="4208294" y="2834959"/>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8" name="Freeform 47"/>
            <p:cNvSpPr/>
            <p:nvPr/>
          </p:nvSpPr>
          <p:spPr>
            <a:xfrm rot="3304760" flipH="1">
              <a:off x="4722590" y="3365207"/>
              <a:ext cx="174532" cy="108603"/>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sp>
        <p:nvSpPr>
          <p:cNvPr id="50" name="Oval 49"/>
          <p:cNvSpPr/>
          <p:nvPr/>
        </p:nvSpPr>
        <p:spPr>
          <a:xfrm>
            <a:off x="5071532" y="3948508"/>
            <a:ext cx="158750" cy="158750"/>
          </a:xfrm>
          <a:prstGeom prst="ellipse">
            <a:avLst/>
          </a:prstGeom>
          <a:solidFill>
            <a:srgbClr val="FFFF00"/>
          </a:solidFill>
          <a:ln w="38100"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2" name="TextBox 51"/>
          <p:cNvSpPr txBox="1"/>
          <p:nvPr/>
        </p:nvSpPr>
        <p:spPr>
          <a:xfrm>
            <a:off x="4365856" y="2552583"/>
            <a:ext cx="816338" cy="461665"/>
          </a:xfrm>
          <a:prstGeom prst="rect">
            <a:avLst/>
          </a:prstGeom>
          <a:noFill/>
        </p:spPr>
        <p:txBody>
          <a:bodyPr wrap="none" rtlCol="0">
            <a:spAutoFit/>
          </a:bodyPr>
          <a:lstStyle/>
          <a:p>
            <a:r>
              <a:rPr lang="en-GB" i="1" dirty="0" err="1" smtClean="0">
                <a:solidFill>
                  <a:srgbClr val="FFFF00"/>
                </a:solidFill>
                <a:latin typeface="Symbol" charset="2"/>
                <a:cs typeface="Symbol" charset="2"/>
              </a:rPr>
              <a:t>l</a:t>
            </a:r>
            <a:r>
              <a:rPr lang="en-GB" sz="1100" dirty="0" smtClean="0">
                <a:solidFill>
                  <a:srgbClr val="FFFF00"/>
                </a:solidFill>
                <a:latin typeface="Symbol" charset="2"/>
                <a:cs typeface="Symbol" charset="2"/>
              </a:rPr>
              <a:t> </a:t>
            </a:r>
            <a:r>
              <a:rPr lang="en-GB" baseline="-25000" dirty="0" smtClean="0">
                <a:solidFill>
                  <a:srgbClr val="FFFF00"/>
                </a:solidFill>
                <a:latin typeface="Chalkduster"/>
                <a:cs typeface="Chalkduster"/>
              </a:rPr>
              <a:t>HHH</a:t>
            </a:r>
            <a:endParaRPr lang="en-GB" b="1" baseline="-25000" dirty="0">
              <a:solidFill>
                <a:srgbClr val="FFFF00"/>
              </a:solidFill>
              <a:latin typeface="Symbol" charset="2"/>
              <a:cs typeface="Symbol" charset="2"/>
            </a:endParaRPr>
          </a:p>
        </p:txBody>
      </p:sp>
      <p:sp>
        <p:nvSpPr>
          <p:cNvPr id="7" name="TextBox 6"/>
          <p:cNvSpPr txBox="1"/>
          <p:nvPr/>
        </p:nvSpPr>
        <p:spPr>
          <a:xfrm>
            <a:off x="228599" y="1916668"/>
            <a:ext cx="8534399" cy="369332"/>
          </a:xfrm>
          <a:prstGeom prst="rect">
            <a:avLst/>
          </a:prstGeom>
          <a:noFill/>
        </p:spPr>
        <p:txBody>
          <a:bodyPr wrap="square" rtlCol="0">
            <a:spAutoFit/>
          </a:bodyPr>
          <a:lstStyle/>
          <a:p>
            <a:pPr marL="452438" indent="-452438">
              <a:spcBef>
                <a:spcPts val="1500"/>
              </a:spcBef>
              <a:buFont typeface="Arial"/>
              <a:buChar char="•"/>
            </a:pPr>
            <a:r>
              <a:rPr lang="en-GB" sz="1800" dirty="0" smtClean="0">
                <a:solidFill>
                  <a:srgbClr val="F1F1F5"/>
                </a:solidFill>
                <a:latin typeface="Trebuchet MS"/>
                <a:cs typeface="Trebuchet MS"/>
              </a:rPr>
              <a:t>The </a:t>
            </a:r>
            <a:r>
              <a:rPr lang="en-GB" sz="1800" dirty="0" err="1" smtClean="0">
                <a:solidFill>
                  <a:srgbClr val="F1F1F5"/>
                </a:solidFill>
                <a:latin typeface="Trebuchet MS"/>
                <a:cs typeface="Trebuchet MS"/>
              </a:rPr>
              <a:t>trilinear</a:t>
            </a:r>
            <a:r>
              <a:rPr lang="en-GB" sz="1800" dirty="0" smtClean="0">
                <a:solidFill>
                  <a:srgbClr val="F1F1F5"/>
                </a:solidFill>
                <a:latin typeface="Trebuchet MS"/>
                <a:cs typeface="Trebuchet MS"/>
              </a:rPr>
              <a:t> Higgs self-coupling will have been measured (~20%) </a:t>
            </a:r>
            <a:endParaRPr lang="en-GB" sz="1400" dirty="0" smtClean="0">
              <a:solidFill>
                <a:srgbClr val="F1F1F5"/>
              </a:solidFill>
              <a:latin typeface="Trebuchet MS"/>
              <a:cs typeface="Trebuchet MS"/>
            </a:endParaRPr>
          </a:p>
        </p:txBody>
      </p:sp>
      <p:sp>
        <p:nvSpPr>
          <p:cNvPr id="49" name="TextBox 48"/>
          <p:cNvSpPr txBox="1"/>
          <p:nvPr/>
        </p:nvSpPr>
        <p:spPr>
          <a:xfrm>
            <a:off x="228600" y="5486400"/>
            <a:ext cx="8534399" cy="369332"/>
          </a:xfrm>
          <a:prstGeom prst="rect">
            <a:avLst/>
          </a:prstGeom>
          <a:noFill/>
        </p:spPr>
        <p:txBody>
          <a:bodyPr wrap="square" rtlCol="0">
            <a:spAutoFit/>
          </a:bodyPr>
          <a:lstStyle/>
          <a:p>
            <a:pPr marL="452438" lvl="0" indent="-452438">
              <a:spcBef>
                <a:spcPts val="1500"/>
              </a:spcBef>
            </a:pPr>
            <a:r>
              <a:rPr lang="en-US" sz="1800" b="1" dirty="0" err="1" smtClean="0">
                <a:solidFill>
                  <a:srgbClr val="FFFF00"/>
                </a:solidFill>
                <a:latin typeface="Trebuchet MS"/>
                <a:cs typeface="Trebuchet MS"/>
                <a:sym typeface="Wingdings"/>
              </a:rPr>
              <a:t></a:t>
            </a:r>
            <a:r>
              <a:rPr lang="en-US" sz="1800" b="1" dirty="0" smtClean="0">
                <a:solidFill>
                  <a:srgbClr val="FFFF00"/>
                </a:solidFill>
                <a:latin typeface="Trebuchet MS"/>
                <a:cs typeface="Trebuchet MS"/>
                <a:sym typeface="Wingdings"/>
              </a:rPr>
              <a:t>	</a:t>
            </a:r>
            <a:r>
              <a:rPr lang="en-GB" sz="1800" b="1" dirty="0" smtClean="0">
                <a:solidFill>
                  <a:srgbClr val="FFFF00"/>
                </a:solidFill>
                <a:latin typeface="Trebuchet MS"/>
                <a:cs typeface="Trebuchet MS"/>
              </a:rPr>
              <a:t>Teaching us about the form of the Higgs potential  </a:t>
            </a: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The hierarchy problem </a:t>
            </a:r>
            <a:r>
              <a:rPr lang="en-US" sz="2000" dirty="0" smtClean="0">
                <a:solidFill>
                  <a:srgbClr val="7F7F7F"/>
                </a:solidFill>
                <a:latin typeface="Trebuchet MS"/>
                <a:cs typeface="Trebuchet MS"/>
              </a:rPr>
              <a:t>—</a:t>
            </a:r>
            <a:r>
              <a:rPr lang="en-US" sz="2000" dirty="0" smtClean="0">
                <a:solidFill>
                  <a:prstClr val="black"/>
                </a:solidFill>
                <a:latin typeface="Trebuchet MS"/>
                <a:cs typeface="Trebuchet MS"/>
              </a:rPr>
              <a:t> </a:t>
            </a:r>
            <a:r>
              <a:rPr lang="en-US" sz="2000" i="1" dirty="0" smtClean="0">
                <a:solidFill>
                  <a:schemeClr val="tx1">
                    <a:lumMod val="50000"/>
                    <a:lumOff val="50000"/>
                  </a:schemeClr>
                </a:solidFill>
                <a:latin typeface="Trebuchet MS"/>
                <a:cs typeface="Trebuchet MS"/>
              </a:rPr>
              <a:t>in 50 years…</a:t>
            </a:r>
            <a:endParaRPr lang="en-US" sz="2800" i="1" dirty="0" smtClean="0">
              <a:solidFill>
                <a:schemeClr val="tx1">
                  <a:lumMod val="50000"/>
                  <a:lumOff val="50000"/>
                </a:schemeClr>
              </a:solidFill>
              <a:latin typeface="Symbol" charset="2"/>
              <a:cs typeface="Symbol" charset="2"/>
            </a:endParaRPr>
          </a:p>
          <a:p>
            <a:pPr>
              <a:spcBef>
                <a:spcPts val="600"/>
              </a:spcBef>
            </a:pPr>
            <a:r>
              <a:rPr lang="en-US" sz="2000" dirty="0" smtClean="0">
                <a:solidFill>
                  <a:prstClr val="black"/>
                </a:solidFill>
                <a:latin typeface="Trebuchet MS"/>
                <a:cs typeface="Trebuchet MS"/>
              </a:rPr>
              <a:t>We will have “some” answer to one of the primary shortcomings of the SM</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TextBox 6"/>
          <p:cNvSpPr txBox="1"/>
          <p:nvPr/>
        </p:nvSpPr>
        <p:spPr>
          <a:xfrm>
            <a:off x="228600" y="1802516"/>
            <a:ext cx="8915400" cy="923330"/>
          </a:xfrm>
          <a:prstGeom prst="rect">
            <a:avLst/>
          </a:prstGeom>
          <a:noFill/>
        </p:spPr>
        <p:txBody>
          <a:bodyPr wrap="square" rtlCol="0">
            <a:spAutoFit/>
          </a:bodyPr>
          <a:lstStyle/>
          <a:p>
            <a:pPr marL="452438" indent="-452438">
              <a:spcBef>
                <a:spcPts val="1500"/>
              </a:spcBef>
              <a:buFont typeface="Arial"/>
              <a:buChar char="•"/>
            </a:pPr>
            <a:r>
              <a:rPr lang="en-US" sz="1800" dirty="0" smtClean="0">
                <a:solidFill>
                  <a:srgbClr val="0D0D0D"/>
                </a:solidFill>
                <a:latin typeface="Trebuchet MS"/>
                <a:cs typeface="Trebuchet MS"/>
              </a:rPr>
              <a:t>If new particles were discovered at the </a:t>
            </a:r>
            <a:r>
              <a:rPr lang="en-US" sz="1800" dirty="0" err="1" smtClean="0">
                <a:solidFill>
                  <a:srgbClr val="0D0D0D"/>
                </a:solidFill>
                <a:latin typeface="Trebuchet MS"/>
                <a:cs typeface="Trebuchet MS"/>
              </a:rPr>
              <a:t>TeV</a:t>
            </a:r>
            <a:r>
              <a:rPr lang="en-US" sz="1800" dirty="0" smtClean="0">
                <a:solidFill>
                  <a:srgbClr val="0D0D0D"/>
                </a:solidFill>
                <a:latin typeface="Trebuchet MS"/>
                <a:cs typeface="Trebuchet MS"/>
              </a:rPr>
              <a:t> scale, they will have been studied in detail by a </a:t>
            </a:r>
            <a:r>
              <a:rPr lang="en-US" sz="1800" dirty="0" err="1" smtClean="0">
                <a:solidFill>
                  <a:srgbClr val="0D0D0D"/>
                </a:solidFill>
                <a:latin typeface="Trebuchet MS"/>
                <a:cs typeface="Trebuchet MS"/>
              </a:rPr>
              <a:t>TeV</a:t>
            </a:r>
            <a:r>
              <a:rPr lang="en-US" sz="1800" dirty="0" smtClean="0">
                <a:solidFill>
                  <a:srgbClr val="0D0D0D"/>
                </a:solidFill>
                <a:latin typeface="Trebuchet MS"/>
                <a:cs typeface="Trebuchet MS"/>
              </a:rPr>
              <a:t> scale linear collider. Energy scales up to 10 </a:t>
            </a:r>
            <a:r>
              <a:rPr lang="en-US" sz="1800" dirty="0" err="1" smtClean="0">
                <a:solidFill>
                  <a:srgbClr val="0D0D0D"/>
                </a:solidFill>
                <a:latin typeface="Trebuchet MS"/>
                <a:cs typeface="Trebuchet MS"/>
              </a:rPr>
              <a:t>TeV</a:t>
            </a:r>
            <a:r>
              <a:rPr lang="en-US" sz="1800" dirty="0" smtClean="0">
                <a:solidFill>
                  <a:srgbClr val="0D0D0D"/>
                </a:solidFill>
                <a:latin typeface="Trebuchet MS"/>
                <a:cs typeface="Trebuchet MS"/>
              </a:rPr>
              <a:t> may already have been covered by the HE-LHC.</a:t>
            </a:r>
          </a:p>
        </p:txBody>
      </p:sp>
      <p:sp>
        <p:nvSpPr>
          <p:cNvPr id="6" name="Rectangle 5"/>
          <p:cNvSpPr/>
          <p:nvPr/>
        </p:nvSpPr>
        <p:spPr>
          <a:xfrm>
            <a:off x="228600" y="4648200"/>
            <a:ext cx="8915400" cy="646331"/>
          </a:xfrm>
          <a:prstGeom prst="rect">
            <a:avLst/>
          </a:prstGeom>
        </p:spPr>
        <p:txBody>
          <a:bodyPr wrap="square">
            <a:spAutoFit/>
          </a:bodyPr>
          <a:lstStyle/>
          <a:p>
            <a:pPr marL="452438" indent="-452438">
              <a:spcBef>
                <a:spcPts val="2100"/>
              </a:spcBef>
              <a:buFont typeface="Arial"/>
              <a:buChar char="•"/>
            </a:pPr>
            <a:r>
              <a:rPr lang="en-US" sz="1800" dirty="0" smtClean="0">
                <a:solidFill>
                  <a:srgbClr val="0D0D0D"/>
                </a:solidFill>
                <a:latin typeface="Trebuchet MS"/>
                <a:cs typeface="Trebuchet MS"/>
              </a:rPr>
              <a:t>If no new physics is discovered, the hierarchy problem may be reality and naturalness as scientific criterion has to be questioned </a:t>
            </a:r>
          </a:p>
        </p:txBody>
      </p:sp>
      <p:sp>
        <p:nvSpPr>
          <p:cNvPr id="11" name="Rectangle 10"/>
          <p:cNvSpPr/>
          <p:nvPr/>
        </p:nvSpPr>
        <p:spPr>
          <a:xfrm>
            <a:off x="228600" y="3855536"/>
            <a:ext cx="7086600" cy="369332"/>
          </a:xfrm>
          <a:prstGeom prst="rect">
            <a:avLst/>
          </a:prstGeom>
        </p:spPr>
        <p:txBody>
          <a:bodyPr wrap="square">
            <a:spAutoFit/>
          </a:bodyPr>
          <a:lstStyle/>
          <a:p>
            <a:pPr marL="909638" lvl="1" indent="-452438">
              <a:spcBef>
                <a:spcPts val="1200"/>
              </a:spcBef>
            </a:pPr>
            <a:r>
              <a:rPr lang="en-US" sz="1800" b="1" dirty="0" err="1" smtClean="0">
                <a:solidFill>
                  <a:srgbClr val="D00209"/>
                </a:solidFill>
                <a:latin typeface="Trebuchet MS"/>
                <a:cs typeface="Trebuchet MS"/>
                <a:sym typeface="Wingdings"/>
              </a:rPr>
              <a:t></a:t>
            </a:r>
            <a:r>
              <a:rPr lang="en-US" sz="1800" b="1" dirty="0" smtClean="0">
                <a:solidFill>
                  <a:srgbClr val="D00209"/>
                </a:solidFill>
                <a:latin typeface="Trebuchet MS"/>
                <a:cs typeface="Trebuchet MS"/>
                <a:sym typeface="Wingdings"/>
              </a:rPr>
              <a:t>  </a:t>
            </a:r>
            <a:r>
              <a:rPr lang="en-US" sz="1800" b="1" i="1" dirty="0" smtClean="0">
                <a:solidFill>
                  <a:srgbClr val="D00209"/>
                </a:solidFill>
                <a:latin typeface="Trebuchet MS"/>
                <a:cs typeface="Trebuchet MS"/>
              </a:rPr>
              <a:t>a revolution to our perception of matter and force</a:t>
            </a:r>
          </a:p>
        </p:txBody>
      </p:sp>
      <p:sp>
        <p:nvSpPr>
          <p:cNvPr id="12" name="Rectangle 11"/>
          <p:cNvSpPr/>
          <p:nvPr/>
        </p:nvSpPr>
        <p:spPr>
          <a:xfrm>
            <a:off x="228600" y="5334000"/>
            <a:ext cx="8915400" cy="646331"/>
          </a:xfrm>
          <a:prstGeom prst="rect">
            <a:avLst/>
          </a:prstGeom>
        </p:spPr>
        <p:txBody>
          <a:bodyPr wrap="square">
            <a:spAutoFit/>
          </a:bodyPr>
          <a:lstStyle/>
          <a:p>
            <a:pPr lvl="1"/>
            <a:r>
              <a:rPr lang="en-US" sz="1800" b="1" dirty="0" err="1" smtClean="0">
                <a:solidFill>
                  <a:srgbClr val="D00209"/>
                </a:solidFill>
                <a:latin typeface="Trebuchet MS"/>
                <a:cs typeface="Trebuchet MS"/>
                <a:sym typeface="Wingdings"/>
              </a:rPr>
              <a:t></a:t>
            </a:r>
            <a:r>
              <a:rPr lang="en-US" sz="1800" b="1" dirty="0" smtClean="0">
                <a:solidFill>
                  <a:srgbClr val="D00209"/>
                </a:solidFill>
                <a:latin typeface="Trebuchet MS"/>
                <a:cs typeface="Trebuchet MS"/>
                <a:sym typeface="Wingdings"/>
              </a:rPr>
              <a:t>  </a:t>
            </a:r>
            <a:r>
              <a:rPr lang="en-US" sz="1800" b="1" i="1" dirty="0" smtClean="0">
                <a:solidFill>
                  <a:srgbClr val="D00209"/>
                </a:solidFill>
                <a:latin typeface="Trebuchet MS"/>
                <a:cs typeface="Trebuchet MS"/>
              </a:rPr>
              <a:t>a revolution of thinking physics and possibly a hint to a statistical </a:t>
            </a:r>
          </a:p>
          <a:p>
            <a:pPr lvl="1"/>
            <a:r>
              <a:rPr lang="en-US" sz="1800" b="1" i="1" dirty="0" smtClean="0">
                <a:solidFill>
                  <a:srgbClr val="D00209"/>
                </a:solidFill>
                <a:latin typeface="Trebuchet MS"/>
                <a:cs typeface="Trebuchet MS"/>
              </a:rPr>
              <a:t>     choice of the universe’s parameters ? </a:t>
            </a:r>
            <a:endParaRPr lang="en-GB" b="1" dirty="0"/>
          </a:p>
        </p:txBody>
      </p:sp>
      <p:cxnSp>
        <p:nvCxnSpPr>
          <p:cNvPr id="14" name="Straight Connector 13"/>
          <p:cNvCxnSpPr/>
          <p:nvPr/>
        </p:nvCxnSpPr>
        <p:spPr>
          <a:xfrm>
            <a:off x="228600" y="4473046"/>
            <a:ext cx="8686800" cy="1588"/>
          </a:xfrm>
          <a:prstGeom prst="line">
            <a:avLst/>
          </a:prstGeom>
          <a:ln w="635" cap="flat" cmpd="sng" algn="ctr">
            <a:solidFill>
              <a:schemeClr val="tx1">
                <a:lumMod val="50000"/>
                <a:lumOff val="50000"/>
              </a:schemeClr>
            </a:solidFill>
            <a:prstDash val="dot"/>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28600" y="2877172"/>
            <a:ext cx="8686800" cy="923330"/>
          </a:xfrm>
          <a:prstGeom prst="rect">
            <a:avLst/>
          </a:prstGeom>
        </p:spPr>
        <p:txBody>
          <a:bodyPr wrap="square">
            <a:spAutoFit/>
          </a:bodyPr>
          <a:lstStyle/>
          <a:p>
            <a:pPr marL="452438" lvl="0" indent="-452438">
              <a:spcBef>
                <a:spcPts val="2100"/>
              </a:spcBef>
              <a:buFont typeface="Arial"/>
              <a:buChar char="•"/>
            </a:pPr>
            <a:r>
              <a:rPr lang="en-US" sz="1800" dirty="0" smtClean="0">
                <a:solidFill>
                  <a:srgbClr val="0D0D0D"/>
                </a:solidFill>
                <a:latin typeface="Trebuchet MS"/>
                <a:cs typeface="Trebuchet MS"/>
              </a:rPr>
              <a:t>We will have understood if the Higgs is fundamental, </a:t>
            </a:r>
            <a:r>
              <a:rPr lang="en-US" sz="1800" dirty="0" err="1" smtClean="0">
                <a:solidFill>
                  <a:srgbClr val="0D0D0D"/>
                </a:solidFill>
                <a:latin typeface="Trebuchet MS"/>
                <a:cs typeface="Trebuchet MS"/>
              </a:rPr>
              <a:t>regularised</a:t>
            </a:r>
            <a:r>
              <a:rPr lang="en-US" sz="1800" dirty="0" smtClean="0">
                <a:solidFill>
                  <a:srgbClr val="0D0D0D"/>
                </a:solidFill>
                <a:latin typeface="Trebuchet MS"/>
                <a:cs typeface="Trebuchet MS"/>
              </a:rPr>
              <a:t> by new weak couplings (e.g., SUSY), or rather a composite, e.g., a witness of a new strongly interacting </a:t>
            </a:r>
            <a:r>
              <a:rPr lang="en-US" sz="1800" dirty="0" err="1" smtClean="0">
                <a:solidFill>
                  <a:srgbClr val="0D0D0D"/>
                </a:solidFill>
                <a:latin typeface="Trebuchet MS"/>
                <a:cs typeface="Trebuchet MS"/>
              </a:rPr>
              <a:t>TeV</a:t>
            </a:r>
            <a:r>
              <a:rPr lang="en-US" sz="1800" dirty="0" smtClean="0">
                <a:solidFill>
                  <a:srgbClr val="0D0D0D"/>
                </a:solidFill>
                <a:latin typeface="Trebuchet MS"/>
                <a:cs typeface="Trebuchet MS"/>
              </a:rPr>
              <a:t> scale symmetry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22" presetClass="entr" presetSubtype="8"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2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3" grpId="0"/>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p:cNvSpPr/>
          <p:nvPr/>
        </p:nvSpPr>
        <p:spPr>
          <a:xfrm>
            <a:off x="0" y="0"/>
            <a:ext cx="9144000" cy="1226678"/>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54519" y="152400"/>
            <a:ext cx="8989481" cy="907941"/>
          </a:xfrm>
          <a:prstGeom prst="rect">
            <a:avLst/>
          </a:prstGeom>
          <a:noFill/>
        </p:spPr>
        <p:txBody>
          <a:bodyPr wrap="square" rtlCol="0">
            <a:spAutoFit/>
          </a:bodyPr>
          <a:lstStyle/>
          <a:p>
            <a:r>
              <a:rPr lang="en-US" sz="2800" dirty="0" smtClean="0">
                <a:solidFill>
                  <a:prstClr val="black"/>
                </a:solidFill>
                <a:latin typeface="Trebuchet MS"/>
                <a:cs typeface="Trebuchet MS"/>
              </a:rPr>
              <a:t>Beyond the Standard Model physics </a:t>
            </a:r>
            <a:r>
              <a:rPr lang="en-US" sz="2000" dirty="0" smtClean="0">
                <a:solidFill>
                  <a:srgbClr val="7F7F7F"/>
                </a:solidFill>
                <a:latin typeface="Trebuchet MS"/>
                <a:cs typeface="Trebuchet MS"/>
              </a:rPr>
              <a:t>—</a:t>
            </a:r>
            <a:r>
              <a:rPr lang="en-US" sz="2000" dirty="0" smtClean="0">
                <a:solidFill>
                  <a:prstClr val="black"/>
                </a:solidFill>
                <a:latin typeface="Trebuchet MS"/>
                <a:cs typeface="Trebuchet MS"/>
              </a:rPr>
              <a:t> </a:t>
            </a:r>
            <a:r>
              <a:rPr lang="en-US" sz="2000" i="1" dirty="0" smtClean="0">
                <a:solidFill>
                  <a:schemeClr val="tx1">
                    <a:lumMod val="50000"/>
                    <a:lumOff val="50000"/>
                  </a:schemeClr>
                </a:solidFill>
                <a:latin typeface="Trebuchet MS"/>
                <a:cs typeface="Trebuchet MS"/>
              </a:rPr>
              <a:t>in 50 years…</a:t>
            </a:r>
            <a:endParaRPr lang="en-US" sz="2800" dirty="0" smtClean="0">
              <a:solidFill>
                <a:prstClr val="black"/>
              </a:solidFill>
              <a:latin typeface="Trebuchet MS"/>
              <a:cs typeface="Trebuchet MS"/>
            </a:endParaRPr>
          </a:p>
          <a:p>
            <a:pPr>
              <a:spcBef>
                <a:spcPts val="600"/>
              </a:spcBef>
            </a:pPr>
            <a:r>
              <a:rPr lang="en-US" sz="2000" dirty="0" smtClean="0">
                <a:solidFill>
                  <a:prstClr val="black"/>
                </a:solidFill>
                <a:latin typeface="Trebuchet MS"/>
                <a:cs typeface="Trebuchet MS"/>
              </a:rPr>
              <a:t>Tightly related to the hierarchy problem, to dark matter and to unification</a:t>
            </a:r>
          </a:p>
        </p:txBody>
      </p:sp>
      <p:sp>
        <p:nvSpPr>
          <p:cNvPr id="10" name="Rectangle 9"/>
          <p:cNvSpPr/>
          <p:nvPr/>
        </p:nvSpPr>
        <p:spPr>
          <a:xfrm>
            <a:off x="0" y="1676400"/>
            <a:ext cx="9144000" cy="449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2" name="Picture 11"/>
          <p:cNvPicPr>
            <a:picLocks noChangeAspect="1"/>
          </p:cNvPicPr>
          <p:nvPr/>
        </p:nvPicPr>
        <p:blipFill>
          <a:blip r:embed="rId2"/>
          <a:stretch>
            <a:fillRect/>
          </a:stretch>
        </p:blipFill>
        <p:spPr>
          <a:xfrm>
            <a:off x="0" y="1679089"/>
            <a:ext cx="3436849" cy="4483100"/>
          </a:xfrm>
          <a:prstGeom prst="rect">
            <a:avLst/>
          </a:prstGeom>
        </p:spPr>
      </p:pic>
      <p:sp>
        <p:nvSpPr>
          <p:cNvPr id="13" name="TextBox 12"/>
          <p:cNvSpPr txBox="1"/>
          <p:nvPr/>
        </p:nvSpPr>
        <p:spPr>
          <a:xfrm>
            <a:off x="2521002" y="5934445"/>
            <a:ext cx="937013" cy="246221"/>
          </a:xfrm>
          <a:prstGeom prst="rect">
            <a:avLst/>
          </a:prstGeom>
          <a:noFill/>
        </p:spPr>
        <p:txBody>
          <a:bodyPr wrap="none" rtlCol="0">
            <a:spAutoFit/>
          </a:bodyPr>
          <a:lstStyle/>
          <a:p>
            <a:r>
              <a:rPr lang="en-GB" sz="1000" dirty="0" smtClean="0">
                <a:solidFill>
                  <a:schemeClr val="tx1">
                    <a:lumMod val="50000"/>
                    <a:lumOff val="50000"/>
                  </a:schemeClr>
                </a:solidFill>
                <a:latin typeface="Trebuchet MS"/>
                <a:cs typeface="Trebuchet MS"/>
              </a:rPr>
              <a:t>H. Murayama</a:t>
            </a:r>
            <a:endParaRPr lang="en-GB" sz="1000" dirty="0">
              <a:solidFill>
                <a:schemeClr val="tx1">
                  <a:lumMod val="50000"/>
                  <a:lumOff val="50000"/>
                </a:schemeClr>
              </a:solidFill>
              <a:latin typeface="Trebuchet MS"/>
              <a:cs typeface="Trebuchet MS"/>
            </a:endParaRPr>
          </a:p>
        </p:txBody>
      </p:sp>
      <p:sp>
        <p:nvSpPr>
          <p:cNvPr id="15" name="TextBox 14"/>
          <p:cNvSpPr txBox="1"/>
          <p:nvPr/>
        </p:nvSpPr>
        <p:spPr>
          <a:xfrm>
            <a:off x="3284449" y="1803703"/>
            <a:ext cx="5859551" cy="4001096"/>
          </a:xfrm>
          <a:prstGeom prst="rect">
            <a:avLst/>
          </a:prstGeom>
          <a:noFill/>
        </p:spPr>
        <p:txBody>
          <a:bodyPr wrap="square" rtlCol="0">
            <a:spAutoFit/>
          </a:bodyPr>
          <a:lstStyle/>
          <a:p>
            <a:pPr marL="452438" indent="-452438">
              <a:spcBef>
                <a:spcPts val="1500"/>
              </a:spcBef>
            </a:pPr>
            <a:r>
              <a:rPr lang="en-US" sz="1800" dirty="0" smtClean="0">
                <a:solidFill>
                  <a:srgbClr val="D00209"/>
                </a:solidFill>
                <a:latin typeface="Trebuchet MS"/>
                <a:cs typeface="Trebuchet MS"/>
              </a:rPr>
              <a:t>	If new particles were discovered and measured …</a:t>
            </a:r>
          </a:p>
          <a:p>
            <a:pPr marL="909638" lvl="1" indent="-452438">
              <a:spcBef>
                <a:spcPts val="1800"/>
              </a:spcBef>
              <a:buFont typeface="Lucida Grande"/>
              <a:buChar char="—"/>
            </a:pPr>
            <a:r>
              <a:rPr lang="en-US" sz="1600" dirty="0" smtClean="0">
                <a:solidFill>
                  <a:srgbClr val="0D0D0D"/>
                </a:solidFill>
                <a:latin typeface="Trebuchet MS"/>
                <a:cs typeface="Trebuchet MS"/>
              </a:rPr>
              <a:t>Their nature will have been determined</a:t>
            </a:r>
          </a:p>
          <a:p>
            <a:pPr marL="909638" lvl="1" indent="-452438">
              <a:spcBef>
                <a:spcPts val="900"/>
              </a:spcBef>
            </a:pPr>
            <a:r>
              <a:rPr lang="en-US" sz="1200" i="1" dirty="0" smtClean="0">
                <a:solidFill>
                  <a:srgbClr val="0D0D0D"/>
                </a:solidFill>
                <a:latin typeface="Trebuchet MS"/>
                <a:cs typeface="Trebuchet MS"/>
              </a:rPr>
              <a:t>	</a:t>
            </a:r>
            <a:r>
              <a:rPr lang="en-US" sz="1200" i="1" dirty="0" smtClean="0">
                <a:solidFill>
                  <a:srgbClr val="7F7F7F"/>
                </a:solidFill>
                <a:latin typeface="Trebuchet MS"/>
                <a:cs typeface="Trebuchet MS"/>
              </a:rPr>
              <a:t>SUSY, new strong interactions with heavy partners of known SM particles, extra space dimensions, new vector-like matter states, …, or combinations of these </a:t>
            </a:r>
          </a:p>
          <a:p>
            <a:pPr marL="909638" lvl="1" indent="-452438">
              <a:spcBef>
                <a:spcPts val="1200"/>
              </a:spcBef>
              <a:buFont typeface="Lucida Grande"/>
              <a:buChar char="—"/>
            </a:pPr>
            <a:r>
              <a:rPr lang="en-US" sz="1600" dirty="0" smtClean="0">
                <a:solidFill>
                  <a:srgbClr val="0D0D0D"/>
                </a:solidFill>
                <a:latin typeface="Trebuchet MS"/>
                <a:cs typeface="Trebuchet MS"/>
              </a:rPr>
              <a:t>Dark matter candidates may have been found, and if, their relic abundance precisely determined, possibly fully solving the dark matter puzzle</a:t>
            </a:r>
          </a:p>
          <a:p>
            <a:pPr marL="909638" lvl="1" indent="-452438">
              <a:spcBef>
                <a:spcPts val="1200"/>
              </a:spcBef>
              <a:buFont typeface="Lucida Grande"/>
              <a:buChar char="—"/>
            </a:pPr>
            <a:r>
              <a:rPr lang="en-US" sz="1600" dirty="0" smtClean="0">
                <a:solidFill>
                  <a:srgbClr val="0D0D0D"/>
                </a:solidFill>
                <a:latin typeface="Trebuchet MS"/>
                <a:cs typeface="Trebuchet MS"/>
              </a:rPr>
              <a:t>New </a:t>
            </a:r>
            <a:r>
              <a:rPr lang="en-US" sz="1600" i="1" dirty="0" smtClean="0">
                <a:solidFill>
                  <a:srgbClr val="0D0D0D"/>
                </a:solidFill>
                <a:latin typeface="Trebuchet MS"/>
                <a:cs typeface="Trebuchet MS"/>
              </a:rPr>
              <a:t>CP</a:t>
            </a:r>
            <a:r>
              <a:rPr lang="en-US" sz="1600" dirty="0" smtClean="0">
                <a:solidFill>
                  <a:srgbClr val="0D0D0D"/>
                </a:solidFill>
                <a:latin typeface="Trebuchet MS"/>
                <a:cs typeface="Trebuchet MS"/>
              </a:rPr>
              <a:t>-violating interactions would impact our understanding of baryogenesis</a:t>
            </a:r>
          </a:p>
          <a:p>
            <a:pPr marL="909638" lvl="1" indent="-452438">
              <a:spcBef>
                <a:spcPts val="1200"/>
              </a:spcBef>
              <a:buFont typeface="Lucida Grande"/>
              <a:buChar char="—"/>
            </a:pPr>
            <a:r>
              <a:rPr lang="en-US" sz="1600" dirty="0" smtClean="0">
                <a:solidFill>
                  <a:srgbClr val="0D0D0D"/>
                </a:solidFill>
                <a:latin typeface="Trebuchet MS"/>
                <a:cs typeface="Trebuchet MS"/>
              </a:rPr>
              <a:t>Likely the new physics will have taught us about physics at energy scales far above any accelerators</a:t>
            </a:r>
          </a:p>
          <a:p>
            <a:pPr marL="909638" lvl="1" indent="-452438">
              <a:spcBef>
                <a:spcPts val="900"/>
              </a:spcBef>
            </a:pPr>
            <a:r>
              <a:rPr lang="en-US" sz="1200" dirty="0" smtClean="0">
                <a:solidFill>
                  <a:srgbClr val="7F7F7F"/>
                </a:solidFill>
                <a:latin typeface="Trebuchet MS"/>
                <a:cs typeface="Trebuchet MS"/>
              </a:rPr>
              <a:t>	Modified force evolution may enable grand gauge unification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1000"/>
                                        <p:tgtEl>
                                          <p:spTgt spid="1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13" name="Picture 12"/>
          <p:cNvPicPr>
            <a:picLocks noChangeAspect="1"/>
          </p:cNvPicPr>
          <p:nvPr/>
        </p:nvPicPr>
        <p:blipFill>
          <a:blip r:embed="rId3">
            <a:grayscl/>
            <a:lum bright="20000"/>
          </a:blip>
          <a:srcRect l="4614" r="3549"/>
          <a:stretch>
            <a:fillRect/>
          </a:stretch>
        </p:blipFill>
        <p:spPr>
          <a:xfrm>
            <a:off x="2133600" y="2539425"/>
            <a:ext cx="4920261" cy="4036076"/>
          </a:xfrm>
          <a:prstGeom prst="rect">
            <a:avLst/>
          </a:prstGeom>
        </p:spPr>
      </p:pic>
      <p:pic>
        <p:nvPicPr>
          <p:cNvPr id="11" name="Picture 5"/>
          <p:cNvPicPr>
            <a:picLocks noChangeAspect="1" noChangeArrowheads="1"/>
          </p:cNvPicPr>
          <p:nvPr/>
        </p:nvPicPr>
        <p:blipFill>
          <a:blip r:embed="rId4" cstate="print">
            <a:grayscl/>
            <a:lum bright="17000" contrast="-11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bwMode="auto">
          <a:xfrm>
            <a:off x="1524000" y="2539425"/>
            <a:ext cx="6076703" cy="4036076"/>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intensity frontier</a:t>
            </a:r>
          </a:p>
        </p:txBody>
      </p:sp>
      <p:sp>
        <p:nvSpPr>
          <p:cNvPr id="12" name="Text Box 5"/>
          <p:cNvSpPr txBox="1">
            <a:spLocks noChangeArrowheads="1"/>
          </p:cNvSpPr>
          <p:nvPr/>
        </p:nvSpPr>
        <p:spPr bwMode="auto">
          <a:xfrm>
            <a:off x="381000" y="304800"/>
            <a:ext cx="8534400" cy="1923846"/>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US" sz="1800" kern="0" dirty="0" smtClean="0">
                <a:solidFill>
                  <a:srgbClr val="7F7F7F"/>
                </a:solidFill>
                <a:latin typeface="Trebuchet MS"/>
                <a:cs typeface="Trebuchet MS"/>
              </a:rPr>
              <a:t>By exploiting contributions from radiative corrections, precision measurements, in line with accurate theoretical predictions, can be used to probe physics at higher energy scales than the masses of the particles directly involved in the experimental reactions. </a:t>
            </a:r>
          </a:p>
          <a:p>
            <a:pPr defTabSz="914400" fontAlgn="auto">
              <a:spcBef>
                <a:spcPts val="1200"/>
              </a:spcBef>
              <a:spcAft>
                <a:spcPts val="0"/>
              </a:spcAft>
              <a:defRPr/>
            </a:pPr>
            <a:r>
              <a:rPr lang="en-US" sz="1800" dirty="0" smtClean="0">
                <a:solidFill>
                  <a:srgbClr val="18579B"/>
                </a:solidFill>
                <a:latin typeface="Trebuchet MS"/>
                <a:cs typeface="Trebuchet MS"/>
              </a:rPr>
              <a:t>Wise research decisions will have allowed to exploit a huge physics potential </a:t>
            </a:r>
            <a:r>
              <a:rPr lang="en-US" sz="1800" kern="0" dirty="0" smtClean="0">
                <a:solidFill>
                  <a:srgbClr val="18579B"/>
                </a:solidFill>
                <a:latin typeface="Trebuchet MS"/>
                <a:cs typeface="Trebuchet MS"/>
              </a:rPr>
              <a:t>that complements the high-energy frontier</a:t>
            </a:r>
            <a:endParaRPr lang="en-US" sz="1800" dirty="0" smtClean="0">
              <a:solidFill>
                <a:srgbClr val="18579B"/>
              </a:solidFill>
              <a:latin typeface="Trebuchet MS"/>
              <a:cs typeface="Trebuchet MS"/>
            </a:endParaRPr>
          </a:p>
        </p:txBody>
      </p:sp>
      <p:grpSp>
        <p:nvGrpSpPr>
          <p:cNvPr id="8" name="Group 7"/>
          <p:cNvGrpSpPr/>
          <p:nvPr/>
        </p:nvGrpSpPr>
        <p:grpSpPr>
          <a:xfrm>
            <a:off x="7620000" y="3962400"/>
            <a:ext cx="1350198" cy="1593493"/>
            <a:chOff x="6955602" y="4275057"/>
            <a:chExt cx="1350198" cy="1593493"/>
          </a:xfrm>
        </p:grpSpPr>
        <p:sp>
          <p:nvSpPr>
            <p:cNvPr id="10" name="Freeform 52"/>
            <p:cNvSpPr>
              <a:spLocks/>
            </p:cNvSpPr>
            <p:nvPr/>
          </p:nvSpPr>
          <p:spPr bwMode="auto">
            <a:xfrm rot="16200000" flipH="1">
              <a:off x="7381022" y="4556059"/>
              <a:ext cx="634565" cy="72561"/>
            </a:xfrm>
            <a:custGeom>
              <a:avLst/>
              <a:gdLst/>
              <a:ahLst/>
              <a:cxnLst>
                <a:cxn ang="0">
                  <a:pos x="0" y="192"/>
                </a:cxn>
                <a:cxn ang="0">
                  <a:pos x="192" y="0"/>
                </a:cxn>
                <a:cxn ang="0">
                  <a:pos x="384" y="192"/>
                </a:cxn>
                <a:cxn ang="0">
                  <a:pos x="576" y="0"/>
                </a:cxn>
                <a:cxn ang="0">
                  <a:pos x="768" y="192"/>
                </a:cxn>
                <a:cxn ang="0">
                  <a:pos x="960" y="0"/>
                </a:cxn>
                <a:cxn ang="0">
                  <a:pos x="1152" y="192"/>
                </a:cxn>
                <a:cxn ang="0">
                  <a:pos x="1344" y="0"/>
                </a:cxn>
                <a:cxn ang="0">
                  <a:pos x="1536" y="192"/>
                </a:cxn>
                <a:cxn ang="0">
                  <a:pos x="1728" y="0"/>
                </a:cxn>
                <a:cxn ang="0">
                  <a:pos x="1920" y="192"/>
                </a:cxn>
                <a:cxn ang="0">
                  <a:pos x="2112" y="0"/>
                </a:cxn>
                <a:cxn ang="0">
                  <a:pos x="2304" y="192"/>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19050" cmpd="sng">
              <a:solidFill>
                <a:schemeClr val="tx1"/>
              </a:solidFill>
              <a:round/>
              <a:headEnd/>
              <a:tailEnd/>
            </a:ln>
            <a:effectLst/>
          </p:spPr>
          <p:txBody>
            <a:bodyPr wrap="none" anchor="ctr">
              <a:prstTxWarp prst="textNoShape">
                <a:avLst/>
              </a:prstTxWarp>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graphicFrame>
          <p:nvGraphicFramePr>
            <p:cNvPr id="14" name="Object 21"/>
            <p:cNvGraphicFramePr>
              <a:graphicFrameLocks noChangeAspect="1"/>
            </p:cNvGraphicFramePr>
            <p:nvPr/>
          </p:nvGraphicFramePr>
          <p:xfrm>
            <a:off x="6955602" y="5654238"/>
            <a:ext cx="180975" cy="214312"/>
          </p:xfrm>
          <a:graphic>
            <a:graphicData uri="http://schemas.openxmlformats.org/presentationml/2006/ole">
              <p:oleObj spid="_x0000_s5335042" name="Equation" r:id="rId5" imgW="139700" imgH="165100" progId="Equation.DSMT4">
                <p:embed/>
              </p:oleObj>
            </a:graphicData>
          </a:graphic>
        </p:graphicFrame>
        <p:graphicFrame>
          <p:nvGraphicFramePr>
            <p:cNvPr id="15" name="Object 22"/>
            <p:cNvGraphicFramePr>
              <a:graphicFrameLocks noChangeAspect="1"/>
            </p:cNvGraphicFramePr>
            <p:nvPr/>
          </p:nvGraphicFramePr>
          <p:xfrm>
            <a:off x="7237174" y="4824412"/>
            <a:ext cx="265113" cy="314325"/>
          </p:xfrm>
          <a:graphic>
            <a:graphicData uri="http://schemas.openxmlformats.org/presentationml/2006/ole">
              <p:oleObj spid="_x0000_s5335043" name="Equation" r:id="rId6" imgW="203200" imgH="241300" progId="Equation.DSMT4">
                <p:embed/>
              </p:oleObj>
            </a:graphicData>
          </a:graphic>
        </p:graphicFrame>
        <p:grpSp>
          <p:nvGrpSpPr>
            <p:cNvPr id="16" name="Group 70"/>
            <p:cNvGrpSpPr/>
            <p:nvPr/>
          </p:nvGrpSpPr>
          <p:grpSpPr>
            <a:xfrm>
              <a:off x="7080129" y="4478446"/>
              <a:ext cx="1225671" cy="1116390"/>
              <a:chOff x="6982527" y="4163061"/>
              <a:chExt cx="1225671" cy="1116390"/>
            </a:xfrm>
          </p:grpSpPr>
          <p:sp>
            <p:nvSpPr>
              <p:cNvPr id="19" name="Line 16"/>
              <p:cNvSpPr>
                <a:spLocks noChangeShapeType="1"/>
              </p:cNvSpPr>
              <p:nvPr/>
            </p:nvSpPr>
            <p:spPr bwMode="auto">
              <a:xfrm flipV="1">
                <a:off x="6982527" y="4587220"/>
                <a:ext cx="621327" cy="692227"/>
              </a:xfrm>
              <a:prstGeom prst="line">
                <a:avLst/>
              </a:prstGeom>
              <a:noFill/>
              <a:ln w="19050">
                <a:solidFill>
                  <a:schemeClr val="tx1"/>
                </a:solidFill>
                <a:round/>
                <a:headEnd/>
                <a:tailEnd type="none" w="sm" len="med"/>
              </a:ln>
              <a:effectLst/>
            </p:spPr>
            <p:txBody>
              <a:bodyPr>
                <a:prstTxWarp prst="textNoShape">
                  <a:avLst/>
                </a:prstTxWarp>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sp>
            <p:nvSpPr>
              <p:cNvPr id="20" name="Line 16"/>
              <p:cNvSpPr>
                <a:spLocks noChangeShapeType="1"/>
              </p:cNvSpPr>
              <p:nvPr/>
            </p:nvSpPr>
            <p:spPr bwMode="auto">
              <a:xfrm flipH="1" flipV="1">
                <a:off x="7586871" y="4587224"/>
                <a:ext cx="621327" cy="692227"/>
              </a:xfrm>
              <a:prstGeom prst="line">
                <a:avLst/>
              </a:prstGeom>
              <a:noFill/>
              <a:ln w="19050">
                <a:solidFill>
                  <a:schemeClr val="tx1"/>
                </a:solidFill>
                <a:round/>
                <a:headEnd/>
                <a:tailEnd type="none" w="sm" len="med"/>
              </a:ln>
              <a:effectLst/>
            </p:spPr>
            <p:txBody>
              <a:bodyPr>
                <a:prstTxWarp prst="textNoShape">
                  <a:avLst/>
                </a:prstTxWarp>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sp>
            <p:nvSpPr>
              <p:cNvPr id="21" name="Oval 53"/>
              <p:cNvSpPr>
                <a:spLocks noChangeArrowheads="1"/>
              </p:cNvSpPr>
              <p:nvPr/>
            </p:nvSpPr>
            <p:spPr bwMode="auto">
              <a:xfrm>
                <a:off x="7564785" y="4572000"/>
                <a:ext cx="71438" cy="71438"/>
              </a:xfrm>
              <a:prstGeom prst="ellipse">
                <a:avLst/>
              </a:prstGeom>
              <a:solidFill>
                <a:schemeClr val="tx1"/>
              </a:solidFill>
              <a:ln w="3175">
                <a:solidFill>
                  <a:srgbClr val="000000"/>
                </a:solidFill>
                <a:round/>
                <a:headEnd/>
                <a:tailEnd/>
              </a:ln>
              <a:effectLst/>
            </p:spPr>
            <p:txBody>
              <a:bodyPr wrap="none" lIns="90000" tIns="46800" rIns="90000" bIns="46800" anchor="ctr">
                <a:prstTxWarp prst="textNoShape">
                  <a:avLst/>
                </a:prstTxWarp>
                <a:spAutoFit/>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graphicFrame>
            <p:nvGraphicFramePr>
              <p:cNvPr id="22" name="Object 20"/>
              <p:cNvGraphicFramePr>
                <a:graphicFrameLocks noChangeAspect="1"/>
              </p:cNvGraphicFramePr>
              <p:nvPr/>
            </p:nvGraphicFramePr>
            <p:xfrm>
              <a:off x="7376163" y="4163061"/>
              <a:ext cx="179387" cy="214312"/>
            </p:xfrm>
            <a:graphic>
              <a:graphicData uri="http://schemas.openxmlformats.org/presentationml/2006/ole">
                <p:oleObj spid="_x0000_s5335044" name="Equation" r:id="rId7" imgW="139700" imgH="165100" progId="Equation.DSMT4">
                  <p:embed/>
                </p:oleObj>
              </a:graphicData>
            </a:graphic>
          </p:graphicFrame>
          <p:sp>
            <p:nvSpPr>
              <p:cNvPr id="23" name="Line 16"/>
              <p:cNvSpPr>
                <a:spLocks noChangeShapeType="1"/>
              </p:cNvSpPr>
              <p:nvPr/>
            </p:nvSpPr>
            <p:spPr bwMode="auto">
              <a:xfrm flipV="1">
                <a:off x="7276564" y="4962942"/>
                <a:ext cx="670322" cy="0"/>
              </a:xfrm>
              <a:prstGeom prst="line">
                <a:avLst/>
              </a:prstGeom>
              <a:noFill/>
              <a:ln w="19050" cap="flat" cmpd="sng" algn="ctr">
                <a:solidFill>
                  <a:schemeClr val="tx1"/>
                </a:solidFill>
                <a:prstDash val="sysDash"/>
                <a:round/>
                <a:headEnd type="none" w="med" len="med"/>
                <a:tailEnd type="none" w="sm" len="med"/>
              </a:ln>
              <a:effectLst/>
            </p:spPr>
            <p:txBody>
              <a:bodyPr>
                <a:prstTxWarp prst="textNoShape">
                  <a:avLst/>
                </a:prstTxWarp>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sp>
            <p:nvSpPr>
              <p:cNvPr id="24" name="Oval 53"/>
              <p:cNvSpPr>
                <a:spLocks noChangeArrowheads="1"/>
              </p:cNvSpPr>
              <p:nvPr/>
            </p:nvSpPr>
            <p:spPr bwMode="auto">
              <a:xfrm>
                <a:off x="7875448" y="4913590"/>
                <a:ext cx="71438" cy="71438"/>
              </a:xfrm>
              <a:prstGeom prst="ellipse">
                <a:avLst/>
              </a:prstGeom>
              <a:solidFill>
                <a:schemeClr val="tx1"/>
              </a:solidFill>
              <a:ln w="3175">
                <a:solidFill>
                  <a:srgbClr val="000000"/>
                </a:solidFill>
                <a:round/>
                <a:headEnd/>
                <a:tailEnd/>
              </a:ln>
              <a:effectLst/>
            </p:spPr>
            <p:txBody>
              <a:bodyPr wrap="none" lIns="90000" tIns="46800" rIns="90000" bIns="46800" anchor="ctr">
                <a:prstTxWarp prst="textNoShape">
                  <a:avLst/>
                </a:prstTxWarp>
                <a:spAutoFit/>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sp>
            <p:nvSpPr>
              <p:cNvPr id="25" name="Oval 53"/>
              <p:cNvSpPr>
                <a:spLocks noChangeArrowheads="1"/>
              </p:cNvSpPr>
              <p:nvPr/>
            </p:nvSpPr>
            <p:spPr bwMode="auto">
              <a:xfrm>
                <a:off x="7240101" y="4919871"/>
                <a:ext cx="71438" cy="71438"/>
              </a:xfrm>
              <a:prstGeom prst="ellipse">
                <a:avLst/>
              </a:prstGeom>
              <a:solidFill>
                <a:schemeClr val="tx1"/>
              </a:solidFill>
              <a:ln w="3175">
                <a:solidFill>
                  <a:srgbClr val="000000"/>
                </a:solidFill>
                <a:round/>
                <a:headEnd/>
                <a:tailEnd/>
              </a:ln>
              <a:effectLst/>
            </p:spPr>
            <p:txBody>
              <a:bodyPr wrap="none" lIns="90000" tIns="46800" rIns="90000" bIns="46800" anchor="ctr">
                <a:prstTxWarp prst="textNoShape">
                  <a:avLst/>
                </a:prstTxWarp>
                <a:spAutoFit/>
              </a:bodyPr>
              <a:lstStyle/>
              <a:p>
                <a:pPr fontAlgn="base">
                  <a:spcBef>
                    <a:spcPct val="0"/>
                  </a:spcBef>
                  <a:spcAft>
                    <a:spcPct val="0"/>
                  </a:spcAft>
                </a:pPr>
                <a:endParaRPr lang="en-GB" sz="2400">
                  <a:solidFill>
                    <a:prstClr val="black"/>
                  </a:solidFill>
                  <a:latin typeface="Arial" charset="0"/>
                  <a:ea typeface="ＭＳ Ｐゴシック" charset="-128"/>
                  <a:cs typeface="ＭＳ Ｐゴシック" charset="-128"/>
                </a:endParaRPr>
              </a:p>
            </p:txBody>
          </p:sp>
        </p:grpSp>
        <p:graphicFrame>
          <p:nvGraphicFramePr>
            <p:cNvPr id="17" name="Object 23"/>
            <p:cNvGraphicFramePr>
              <a:graphicFrameLocks noChangeAspect="1"/>
            </p:cNvGraphicFramePr>
            <p:nvPr/>
          </p:nvGraphicFramePr>
          <p:xfrm>
            <a:off x="7985890" y="4824412"/>
            <a:ext cx="265112" cy="314325"/>
          </p:xfrm>
          <a:graphic>
            <a:graphicData uri="http://schemas.openxmlformats.org/presentationml/2006/ole">
              <p:oleObj spid="_x0000_s5335045" name="Equation" r:id="rId8" imgW="203200" imgH="241300" progId="Equation.DSMT4">
                <p:embed/>
              </p:oleObj>
            </a:graphicData>
          </a:graphic>
        </p:graphicFrame>
        <p:graphicFrame>
          <p:nvGraphicFramePr>
            <p:cNvPr id="18" name="Object 24"/>
            <p:cNvGraphicFramePr>
              <a:graphicFrameLocks noChangeAspect="1"/>
            </p:cNvGraphicFramePr>
            <p:nvPr/>
          </p:nvGraphicFramePr>
          <p:xfrm>
            <a:off x="7579490" y="5302250"/>
            <a:ext cx="247650" cy="346075"/>
          </p:xfrm>
          <a:graphic>
            <a:graphicData uri="http://schemas.openxmlformats.org/presentationml/2006/ole">
              <p:oleObj spid="_x0000_s5335046" name="Equation" r:id="rId9" imgW="190500" imgH="266700" progId="Equation.DSMT4">
                <p:embed/>
              </p:oleObj>
            </a:graphicData>
          </a:graphic>
        </p:graphicFrame>
      </p:gr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0"/>
                                        <p:tgtEl>
                                          <p:spTgt spid="11"/>
                                        </p:tgtEl>
                                      </p:cBhvr>
                                    </p:animEffect>
                                  </p:childTnLst>
                                </p:cTn>
                              </p:par>
                            </p:childTnLst>
                          </p:cTn>
                        </p:par>
                        <p:par>
                          <p:cTn id="8" fill="hold">
                            <p:stCondLst>
                              <p:cond delay="5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2" cstate="print">
            <a:grayscl/>
            <a:lum bright="26000" contrast="-11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bwMode="auto">
          <a:xfrm>
            <a:off x="1524000" y="2539425"/>
            <a:ext cx="6076703" cy="4036076"/>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intensity frontier</a:t>
            </a:r>
          </a:p>
        </p:txBody>
      </p:sp>
      <p:sp>
        <p:nvSpPr>
          <p:cNvPr id="74" name="Text Box 5"/>
          <p:cNvSpPr txBox="1">
            <a:spLocks noChangeArrowheads="1"/>
          </p:cNvSpPr>
          <p:nvPr/>
        </p:nvSpPr>
        <p:spPr bwMode="auto">
          <a:xfrm>
            <a:off x="381000" y="304800"/>
            <a:ext cx="8763000" cy="2116206"/>
          </a:xfrm>
          <a:prstGeom prst="rect">
            <a:avLst/>
          </a:prstGeom>
          <a:noFill/>
          <a:ln w="9525">
            <a:noFill/>
            <a:miter lim="800000"/>
            <a:headEnd/>
            <a:tailEnd/>
          </a:ln>
          <a:effectLst/>
        </p:spPr>
        <p:txBody>
          <a:bodyPr wrap="square" bIns="61200">
            <a:prstTxWarp prst="textNoShape">
              <a:avLst/>
            </a:prstTxWarp>
            <a:spAutoFit/>
          </a:bodyPr>
          <a:lstStyle/>
          <a:p>
            <a:pPr defTabSz="914400" fontAlgn="auto">
              <a:spcBef>
                <a:spcPts val="600"/>
              </a:spcBef>
              <a:spcAft>
                <a:spcPts val="0"/>
              </a:spcAft>
              <a:defRPr/>
            </a:pPr>
            <a:r>
              <a:rPr lang="en-US" sz="1800" kern="0" dirty="0" smtClean="0">
                <a:solidFill>
                  <a:srgbClr val="D00209"/>
                </a:solidFill>
                <a:latin typeface="Trebuchet MS"/>
                <a:cs typeface="Trebuchet MS"/>
              </a:rPr>
              <a:t>New techniques for the measurement of </a:t>
            </a:r>
            <a:r>
              <a:rPr lang="en-US" sz="1800" kern="0" dirty="0" err="1" smtClean="0">
                <a:solidFill>
                  <a:srgbClr val="D00209"/>
                </a:solidFill>
                <a:latin typeface="Trebuchet MS"/>
                <a:cs typeface="Trebuchet MS"/>
              </a:rPr>
              <a:t>EDMs</a:t>
            </a:r>
            <a:r>
              <a:rPr lang="en-US" sz="1800" kern="0" dirty="0" smtClean="0">
                <a:solidFill>
                  <a:srgbClr val="D00209"/>
                </a:solidFill>
                <a:latin typeface="Trebuchet MS"/>
                <a:cs typeface="Trebuchet MS"/>
              </a:rPr>
              <a:t> of the neutron, electron and muon will have improved the current sensitivity by three orders of magnitude </a:t>
            </a:r>
          </a:p>
          <a:p>
            <a:pPr defTabSz="914400" fontAlgn="auto">
              <a:spcBef>
                <a:spcPts val="900"/>
              </a:spcBef>
              <a:spcAft>
                <a:spcPts val="0"/>
              </a:spcAft>
              <a:defRPr/>
            </a:pPr>
            <a:r>
              <a:rPr lang="en-US" sz="1800" kern="0" dirty="0" smtClean="0">
                <a:solidFill>
                  <a:schemeClr val="tx2">
                    <a:lumMod val="75000"/>
                    <a:lumOff val="25000"/>
                  </a:schemeClr>
                </a:solidFill>
                <a:latin typeface="Trebuchet MS"/>
                <a:cs typeface="Trebuchet MS"/>
              </a:rPr>
              <a:t>The LHC and new “Super </a:t>
            </a:r>
            <a:r>
              <a:rPr lang="en-US" sz="1800" i="1" kern="0" dirty="0" smtClean="0">
                <a:solidFill>
                  <a:schemeClr val="tx2">
                    <a:lumMod val="75000"/>
                    <a:lumOff val="25000"/>
                  </a:schemeClr>
                </a:solidFill>
                <a:latin typeface="Trebuchet MS"/>
                <a:cs typeface="Trebuchet MS"/>
              </a:rPr>
              <a:t>B</a:t>
            </a:r>
            <a:r>
              <a:rPr lang="en-US" sz="1800" kern="0" dirty="0" smtClean="0">
                <a:solidFill>
                  <a:schemeClr val="tx2">
                    <a:lumMod val="75000"/>
                    <a:lumOff val="25000"/>
                  </a:schemeClr>
                </a:solidFill>
                <a:latin typeface="Trebuchet MS"/>
                <a:cs typeface="Trebuchet MS"/>
              </a:rPr>
              <a:t> factories” led to sub-% CPV &amp; rare decay measurements</a:t>
            </a:r>
          </a:p>
          <a:p>
            <a:pPr defTabSz="914400" fontAlgn="auto">
              <a:spcBef>
                <a:spcPts val="900"/>
              </a:spcBef>
              <a:spcAft>
                <a:spcPts val="0"/>
              </a:spcAft>
              <a:defRPr/>
            </a:pPr>
            <a:r>
              <a:rPr lang="en-US" sz="1800" kern="0" dirty="0" smtClean="0">
                <a:solidFill>
                  <a:srgbClr val="D00209"/>
                </a:solidFill>
                <a:latin typeface="Trebuchet MS"/>
                <a:cs typeface="Trebuchet MS"/>
              </a:rPr>
              <a:t>High-intensity proton drivers </a:t>
            </a:r>
            <a:r>
              <a:rPr lang="en-US" sz="1400" kern="0" dirty="0" smtClean="0">
                <a:solidFill>
                  <a:srgbClr val="D00209"/>
                </a:solidFill>
                <a:latin typeface="Trebuchet MS"/>
                <a:cs typeface="Trebuchet MS"/>
              </a:rPr>
              <a:t>(&gt; 5 MW proton source) </a:t>
            </a:r>
            <a:r>
              <a:rPr lang="en-US" sz="1800" kern="0" dirty="0" smtClean="0">
                <a:solidFill>
                  <a:srgbClr val="D00209"/>
                </a:solidFill>
                <a:latin typeface="Trebuchet MS"/>
                <a:cs typeface="Trebuchet MS"/>
              </a:rPr>
              <a:t>will increase </a:t>
            </a:r>
            <a:r>
              <a:rPr lang="en-US" sz="1800" i="1" kern="0" dirty="0" smtClean="0">
                <a:solidFill>
                  <a:srgbClr val="D00209"/>
                </a:solidFill>
                <a:latin typeface="Trebuchet MS"/>
                <a:cs typeface="Trebuchet MS"/>
              </a:rPr>
              <a:t>K</a:t>
            </a:r>
            <a:r>
              <a:rPr lang="en-US" sz="1800" kern="0" dirty="0" smtClean="0">
                <a:solidFill>
                  <a:srgbClr val="D00209"/>
                </a:solidFill>
                <a:latin typeface="Trebuchet MS"/>
                <a:cs typeface="Trebuchet MS"/>
              </a:rPr>
              <a:t> and </a:t>
            </a:r>
            <a:r>
              <a:rPr lang="en-US" sz="1800" i="1" kern="0" dirty="0" err="1" smtClean="0">
                <a:solidFill>
                  <a:srgbClr val="D00209"/>
                </a:solidFill>
                <a:latin typeface="Symbol" charset="2"/>
                <a:cs typeface="Symbol" charset="2"/>
              </a:rPr>
              <a:t>m</a:t>
            </a:r>
            <a:r>
              <a:rPr lang="en-US" sz="1800" i="1" kern="0" dirty="0" smtClean="0">
                <a:solidFill>
                  <a:srgbClr val="D00209"/>
                </a:solidFill>
                <a:latin typeface="Symbol" charset="2"/>
                <a:cs typeface="Symbol" charset="2"/>
              </a:rPr>
              <a:t> </a:t>
            </a:r>
            <a:r>
              <a:rPr lang="en-US" sz="1800" kern="0" dirty="0" smtClean="0">
                <a:solidFill>
                  <a:srgbClr val="D00209"/>
                </a:solidFill>
                <a:latin typeface="Trebuchet MS"/>
                <a:cs typeface="Trebuchet MS"/>
              </a:rPr>
              <a:t>production rates for rare decay experiments </a:t>
            </a:r>
            <a:r>
              <a:rPr lang="en-US" sz="1400" kern="0" dirty="0" smtClean="0">
                <a:solidFill>
                  <a:srgbClr val="D00209"/>
                </a:solidFill>
                <a:latin typeface="Trebuchet MS"/>
                <a:cs typeface="Trebuchet MS"/>
              </a:rPr>
              <a:t>(CLFV to 10</a:t>
            </a:r>
            <a:r>
              <a:rPr lang="en-US" sz="1400" kern="0" baseline="30000" dirty="0" smtClean="0">
                <a:solidFill>
                  <a:srgbClr val="D00209"/>
                </a:solidFill>
                <a:latin typeface="Symbol" charset="2"/>
                <a:cs typeface="Symbol" charset="2"/>
              </a:rPr>
              <a:t>-</a:t>
            </a:r>
            <a:r>
              <a:rPr lang="en-US" sz="1400" kern="0" baseline="30000" dirty="0" smtClean="0">
                <a:solidFill>
                  <a:srgbClr val="D00209"/>
                </a:solidFill>
                <a:latin typeface="Trebuchet MS"/>
                <a:cs typeface="Trebuchet MS"/>
              </a:rPr>
              <a:t>19</a:t>
            </a:r>
            <a:r>
              <a:rPr lang="en-US" sz="1400" kern="0" dirty="0" smtClean="0">
                <a:solidFill>
                  <a:srgbClr val="D00209"/>
                </a:solidFill>
                <a:latin typeface="Trebuchet MS"/>
                <a:cs typeface="Trebuchet MS"/>
              </a:rPr>
              <a:t>, observation of </a:t>
            </a:r>
            <a:r>
              <a:rPr lang="en-US" sz="1400" i="1" dirty="0" smtClean="0">
                <a:solidFill>
                  <a:srgbClr val="D00209"/>
                </a:solidFill>
                <a:latin typeface="Trebuchet MS"/>
                <a:cs typeface="Trebuchet MS"/>
              </a:rPr>
              <a:t>K</a:t>
            </a:r>
            <a:r>
              <a:rPr lang="en-US" sz="1400" i="1" baseline="-25000" dirty="0" smtClean="0">
                <a:solidFill>
                  <a:srgbClr val="D00209"/>
                </a:solidFill>
                <a:latin typeface="Trebuchet MS"/>
                <a:cs typeface="Trebuchet MS"/>
              </a:rPr>
              <a:t>L</a:t>
            </a:r>
            <a:r>
              <a:rPr lang="en-US" sz="1400" dirty="0" smtClean="0">
                <a:solidFill>
                  <a:srgbClr val="D00209"/>
                </a:solidFill>
                <a:latin typeface="Symbol" charset="2"/>
                <a:cs typeface="Symbol" charset="2"/>
              </a:rPr>
              <a:t>®</a:t>
            </a:r>
            <a:r>
              <a:rPr lang="en-US" sz="1400" i="1" dirty="0" smtClean="0">
                <a:solidFill>
                  <a:srgbClr val="D00209"/>
                </a:solidFill>
                <a:latin typeface="Symbol" charset="2"/>
                <a:cs typeface="Symbol" charset="2"/>
              </a:rPr>
              <a:t>p</a:t>
            </a:r>
            <a:r>
              <a:rPr lang="en-US" sz="1400" baseline="30000" dirty="0" smtClean="0">
                <a:solidFill>
                  <a:srgbClr val="D00209"/>
                </a:solidFill>
                <a:latin typeface="Trebuchet MS"/>
                <a:cs typeface="Trebuchet MS"/>
              </a:rPr>
              <a:t>0</a:t>
            </a:r>
            <a:r>
              <a:rPr lang="en-US" sz="1400" i="1" dirty="0" smtClean="0">
                <a:solidFill>
                  <a:srgbClr val="D00209"/>
                </a:solidFill>
                <a:latin typeface="Symbol" charset="2"/>
                <a:cs typeface="Symbol" charset="2"/>
              </a:rPr>
              <a:t>nn</a:t>
            </a:r>
            <a:r>
              <a:rPr lang="en-US" sz="1400" dirty="0" smtClean="0">
                <a:solidFill>
                  <a:srgbClr val="D00209"/>
                </a:solidFill>
                <a:latin typeface="Trebuchet MS"/>
                <a:cs typeface="Trebuchet MS"/>
              </a:rPr>
              <a:t>, etc</a:t>
            </a:r>
            <a:r>
              <a:rPr lang="en-US" sz="1400" kern="0" dirty="0" smtClean="0">
                <a:solidFill>
                  <a:srgbClr val="D00209"/>
                </a:solidFill>
                <a:latin typeface="Trebuchet MS"/>
                <a:cs typeface="Trebuchet MS"/>
              </a:rPr>
              <a:t>)</a:t>
            </a:r>
            <a:endParaRPr lang="en-US" sz="1800" kern="0" dirty="0" smtClean="0">
              <a:solidFill>
                <a:srgbClr val="D00209"/>
              </a:solidFill>
              <a:latin typeface="Trebuchet MS"/>
              <a:cs typeface="Trebuchet MS"/>
            </a:endParaRPr>
          </a:p>
          <a:p>
            <a:pPr defTabSz="914400" fontAlgn="auto">
              <a:spcBef>
                <a:spcPts val="900"/>
              </a:spcBef>
              <a:spcAft>
                <a:spcPts val="0"/>
              </a:spcAft>
              <a:defRPr/>
            </a:pPr>
            <a:r>
              <a:rPr lang="en-US" sz="1800" kern="0" dirty="0" smtClean="0">
                <a:solidFill>
                  <a:srgbClr val="18579B"/>
                </a:solidFill>
                <a:latin typeface="Trebuchet MS"/>
                <a:cs typeface="Trebuchet MS"/>
              </a:rPr>
              <a:t>The LC </a:t>
            </a:r>
            <a:r>
              <a:rPr lang="en-US" sz="1400" kern="0" dirty="0" smtClean="0">
                <a:solidFill>
                  <a:srgbClr val="18579B"/>
                </a:solidFill>
                <a:latin typeface="Trebuchet MS"/>
                <a:cs typeface="Trebuchet MS"/>
              </a:rPr>
              <a:t>(also in Giga-Z mode) </a:t>
            </a:r>
            <a:r>
              <a:rPr lang="en-US" sz="1800" kern="0" dirty="0" smtClean="0">
                <a:solidFill>
                  <a:srgbClr val="18579B"/>
                </a:solidFill>
                <a:latin typeface="Trebuchet MS"/>
                <a:cs typeface="Trebuchet MS"/>
              </a:rPr>
              <a:t>will have greatly improved the precision of EW sector  </a:t>
            </a:r>
          </a:p>
        </p:txBody>
      </p:sp>
      <p:pic>
        <p:nvPicPr>
          <p:cNvPr id="71" name="Picture 7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172200" y="3621892"/>
            <a:ext cx="2819400" cy="2246386"/>
          </a:xfrm>
          <a:prstGeom prst="rect">
            <a:avLst/>
          </a:prstGeom>
          <a:noFill/>
          <a:ln w="9525">
            <a:noFill/>
            <a:miter lim="800000"/>
            <a:headEnd/>
            <a:tailEnd/>
          </a:ln>
          <a:effectLst>
            <a:outerShdw blurRad="50800" dist="38100" dir="2700000">
              <a:srgbClr val="000000">
                <a:alpha val="13000"/>
              </a:srgbClr>
            </a:outerShdw>
          </a:effectLst>
        </p:spPr>
      </p:pic>
      <p:pic>
        <p:nvPicPr>
          <p:cNvPr id="13" name="Picture 12" descr="t.eps"/>
          <p:cNvPicPr>
            <a:picLocks noChangeAspect="1"/>
          </p:cNvPicPr>
          <p:nvPr/>
        </p:nvPicPr>
        <mc:AlternateContent>
          <mc:Choice xmlns:ma="http://schemas.microsoft.com/office/mac/drawingml/2008/main" Requires="ma">
            <p:blipFill>
              <a:blip r:embed="rId4"/>
              <a:srcRect l="13347" t="14802" r="15515" b="13430"/>
              <a:stretch>
                <a:fillRect/>
              </a:stretch>
            </p:blipFill>
          </mc:Choice>
          <mc:Fallback>
            <p:blipFill>
              <a:blip r:embed="rId5"/>
              <a:srcRect l="13347" t="14802" r="15515" b="13430"/>
              <a:stretch>
                <a:fillRect/>
              </a:stretch>
            </p:blipFill>
          </mc:Fallback>
        </mc:AlternateContent>
        <p:spPr>
          <a:xfrm>
            <a:off x="96403" y="3518785"/>
            <a:ext cx="2722997" cy="2735965"/>
          </a:xfrm>
          <a:prstGeom prst="rect">
            <a:avLst/>
          </a:prstGeom>
          <a:effectLst>
            <a:outerShdw blurRad="50800" dist="38100" dir="2700000">
              <a:srgbClr val="000000">
                <a:alpha val="16000"/>
              </a:srgbClr>
            </a:outerShdw>
          </a:effectLst>
        </p:spPr>
      </p:pic>
      <p:sp>
        <p:nvSpPr>
          <p:cNvPr id="11" name="Rectangle 10"/>
          <p:cNvSpPr/>
          <p:nvPr/>
        </p:nvSpPr>
        <p:spPr>
          <a:xfrm>
            <a:off x="2840566" y="5900027"/>
            <a:ext cx="3171486" cy="400110"/>
          </a:xfrm>
          <a:prstGeom prst="rect">
            <a:avLst/>
          </a:prstGeom>
        </p:spPr>
        <p:txBody>
          <a:bodyPr wrap="square">
            <a:spAutoFit/>
          </a:bodyPr>
          <a:lstStyle/>
          <a:p>
            <a:r>
              <a:rPr lang="en-US" sz="1000" dirty="0" smtClean="0">
                <a:solidFill>
                  <a:schemeClr val="tx1">
                    <a:lumMod val="65000"/>
                    <a:lumOff val="35000"/>
                  </a:schemeClr>
                </a:solidFill>
                <a:latin typeface="Trebuchet MS"/>
                <a:cs typeface="Trebuchet MS"/>
              </a:rPr>
              <a:t>3 MW of total beam power to 3 GeV program </a:t>
            </a:r>
            <a:r>
              <a:rPr lang="en-US" sz="1000" i="1" dirty="0" smtClean="0">
                <a:solidFill>
                  <a:schemeClr val="tx1">
                    <a:lumMod val="65000"/>
                    <a:lumOff val="35000"/>
                  </a:schemeClr>
                </a:solidFill>
                <a:latin typeface="Trebuchet MS"/>
                <a:cs typeface="Trebuchet MS"/>
              </a:rPr>
              <a:t>and</a:t>
            </a:r>
            <a:r>
              <a:rPr lang="en-US" sz="1000" dirty="0" smtClean="0">
                <a:solidFill>
                  <a:schemeClr val="tx1">
                    <a:lumMod val="65000"/>
                    <a:lumOff val="35000"/>
                  </a:schemeClr>
                </a:solidFill>
                <a:latin typeface="Trebuchet MS"/>
                <a:cs typeface="Trebuchet MS"/>
              </a:rPr>
              <a:t>     2 MW to a neutrino production target at 60-120 GeV</a:t>
            </a:r>
            <a:endParaRPr lang="en-GB" sz="1000" dirty="0">
              <a:solidFill>
                <a:schemeClr val="tx1">
                  <a:lumMod val="65000"/>
                  <a:lumOff val="35000"/>
                </a:schemeClr>
              </a:solidFill>
              <a:latin typeface="Trebuchet MS"/>
              <a:cs typeface="Trebuchet MS"/>
            </a:endParaRPr>
          </a:p>
        </p:txBody>
      </p:sp>
      <p:pic>
        <p:nvPicPr>
          <p:cNvPr id="16" name="Picture 15"/>
          <p:cNvPicPr>
            <a:picLocks noChangeAspect="1"/>
          </p:cNvPicPr>
          <p:nvPr/>
        </p:nvPicPr>
        <p:blipFill>
          <a:blip r:embed="rId6"/>
          <a:stretch>
            <a:fillRect/>
          </a:stretch>
        </p:blipFill>
        <p:spPr>
          <a:xfrm>
            <a:off x="2924659" y="3608916"/>
            <a:ext cx="3068924" cy="2301693"/>
          </a:xfrm>
          <a:prstGeom prst="rect">
            <a:avLst/>
          </a:prstGeom>
          <a:effectLst>
            <a:outerShdw blurRad="50800" dist="38100" dir="2700000">
              <a:srgbClr val="000000">
                <a:alpha val="43000"/>
              </a:srgbClr>
            </a:outerShdw>
          </a:effectLst>
        </p:spPr>
      </p:pic>
    </p:spTree>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2" cstate="print">
            <a:grayscl/>
            <a:lum bright="26000" contrast="-11000"/>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bwMode="auto">
          <a:xfrm>
            <a:off x="1524000" y="2539425"/>
            <a:ext cx="6076703" cy="4036076"/>
          </a:xfrm>
          <a:prstGeom prst="rect">
            <a:avLst/>
          </a:prstGeom>
          <a:noFill/>
          <a:ln>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blipFill dpi="0" rotWithShape="0">
                  <a:blip/>
                  <a:srcRect/>
                  <a:stretch>
                    <a:fillRect/>
                  </a:stretch>
                </a:blip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round/>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Lst>
        </p:spPr>
      </p:pic>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The intensity frontier / neutrino properties</a:t>
            </a:r>
          </a:p>
        </p:txBody>
      </p:sp>
      <p:sp>
        <p:nvSpPr>
          <p:cNvPr id="74" name="Text Box 5"/>
          <p:cNvSpPr txBox="1">
            <a:spLocks noChangeArrowheads="1"/>
          </p:cNvSpPr>
          <p:nvPr/>
        </p:nvSpPr>
        <p:spPr bwMode="auto">
          <a:xfrm>
            <a:off x="381000" y="304800"/>
            <a:ext cx="8763000" cy="2000790"/>
          </a:xfrm>
          <a:prstGeom prst="rect">
            <a:avLst/>
          </a:prstGeom>
          <a:noFill/>
          <a:ln w="9525">
            <a:noFill/>
            <a:miter lim="800000"/>
            <a:headEnd/>
            <a:tailEnd/>
          </a:ln>
          <a:effectLst/>
        </p:spPr>
        <p:txBody>
          <a:bodyPr wrap="square" bIns="61200">
            <a:prstTxWarp prst="textNoShape">
              <a:avLst/>
            </a:prstTxWarp>
            <a:spAutoFit/>
          </a:bodyPr>
          <a:lstStyle/>
          <a:p>
            <a:pPr defTabSz="914400" fontAlgn="auto">
              <a:spcBef>
                <a:spcPts val="600"/>
              </a:spcBef>
              <a:spcAft>
                <a:spcPts val="0"/>
              </a:spcAft>
              <a:defRPr/>
            </a:pPr>
            <a:r>
              <a:rPr lang="en-US" sz="1800" kern="0" dirty="0" smtClean="0">
                <a:solidFill>
                  <a:srgbClr val="D00209"/>
                </a:solidFill>
                <a:latin typeface="Trebuchet MS"/>
                <a:cs typeface="Trebuchet MS"/>
              </a:rPr>
              <a:t>Combination of long &amp; short baseline and reactor neutrino experiments will have established the neutrino mass hierarchy, precision angle measurements and hints on leptonic CPV. A neutrino factory is the logical next step — already done ?</a:t>
            </a:r>
          </a:p>
          <a:p>
            <a:pPr defTabSz="914400" fontAlgn="auto">
              <a:spcBef>
                <a:spcPts val="900"/>
              </a:spcBef>
              <a:spcAft>
                <a:spcPts val="0"/>
              </a:spcAft>
              <a:defRPr/>
            </a:pPr>
            <a:r>
              <a:rPr lang="en-US" sz="1800" kern="0" dirty="0" smtClean="0">
                <a:solidFill>
                  <a:schemeClr val="tx2">
                    <a:lumMod val="75000"/>
                    <a:lumOff val="25000"/>
                  </a:schemeClr>
                </a:solidFill>
                <a:latin typeface="Trebuchet MS"/>
                <a:cs typeface="Trebuchet MS"/>
              </a:rPr>
              <a:t>Ton-scale neutrinoless double beta experiments have explored the nature of neutrinos down to masses of meV </a:t>
            </a:r>
            <a:r>
              <a:rPr lang="en-US" sz="1400" kern="0" dirty="0" smtClean="0">
                <a:solidFill>
                  <a:schemeClr val="tx2">
                    <a:lumMod val="75000"/>
                    <a:lumOff val="25000"/>
                  </a:schemeClr>
                </a:solidFill>
                <a:latin typeface="Trebuchet MS"/>
                <a:cs typeface="Trebuchet MS"/>
              </a:rPr>
              <a:t>(are neutrinos their own antiparticles ?)</a:t>
            </a:r>
            <a:endParaRPr lang="en-US" sz="1800" kern="0" dirty="0" smtClean="0">
              <a:solidFill>
                <a:schemeClr val="tx2">
                  <a:lumMod val="75000"/>
                  <a:lumOff val="25000"/>
                </a:schemeClr>
              </a:solidFill>
              <a:latin typeface="Trebuchet MS"/>
              <a:cs typeface="Trebuchet MS"/>
            </a:endParaRPr>
          </a:p>
          <a:p>
            <a:pPr defTabSz="914400" fontAlgn="auto">
              <a:spcBef>
                <a:spcPts val="900"/>
              </a:spcBef>
              <a:spcAft>
                <a:spcPts val="0"/>
              </a:spcAft>
              <a:defRPr/>
            </a:pPr>
            <a:r>
              <a:rPr lang="en-US" sz="1800" kern="0" dirty="0" smtClean="0">
                <a:solidFill>
                  <a:srgbClr val="D00209"/>
                </a:solidFill>
                <a:latin typeface="Trebuchet MS"/>
                <a:cs typeface="Trebuchet MS"/>
              </a:rPr>
              <a:t>Direct electron neutrino mass measurements obtained sensitivities to meV</a:t>
            </a:r>
          </a:p>
        </p:txBody>
      </p:sp>
      <p:pic>
        <p:nvPicPr>
          <p:cNvPr id="14" name="Picture 13"/>
          <p:cNvPicPr>
            <a:picLocks noChangeAspect="1"/>
          </p:cNvPicPr>
          <p:nvPr/>
        </p:nvPicPr>
        <p:blipFill>
          <a:blip r:embed="rId3"/>
          <a:stretch>
            <a:fillRect/>
          </a:stretch>
        </p:blipFill>
        <p:spPr>
          <a:xfrm>
            <a:off x="1062761" y="3418417"/>
            <a:ext cx="3733800" cy="2815166"/>
          </a:xfrm>
          <a:prstGeom prst="rect">
            <a:avLst/>
          </a:prstGeom>
          <a:effectLst>
            <a:outerShdw blurRad="50800" dist="38100" dir="2700000">
              <a:srgbClr val="000000">
                <a:alpha val="43000"/>
              </a:srgbClr>
            </a:outerShdw>
          </a:effectLst>
        </p:spPr>
      </p:pic>
      <p:pic>
        <p:nvPicPr>
          <p:cNvPr id="15" name="Picture 14"/>
          <p:cNvPicPr>
            <a:picLocks noChangeAspect="1"/>
          </p:cNvPicPr>
          <p:nvPr/>
        </p:nvPicPr>
        <p:blipFill>
          <a:blip r:embed="rId4"/>
          <a:srcRect t="29377"/>
          <a:stretch>
            <a:fillRect/>
          </a:stretch>
        </p:blipFill>
        <p:spPr>
          <a:xfrm>
            <a:off x="4948961" y="3429000"/>
            <a:ext cx="2975839" cy="2802150"/>
          </a:xfrm>
          <a:prstGeom prst="rect">
            <a:avLst/>
          </a:prstGeom>
          <a:effectLst>
            <a:outerShdw blurRad="50800" dist="38100" dir="2700000">
              <a:srgbClr val="000000">
                <a:alpha val="43000"/>
              </a:srgbClr>
            </a:outerShdw>
          </a:effectLst>
        </p:spPr>
      </p:pic>
      <p:sp>
        <p:nvSpPr>
          <p:cNvPr id="16" name="Rectangle 15"/>
          <p:cNvSpPr/>
          <p:nvPr/>
        </p:nvSpPr>
        <p:spPr>
          <a:xfrm>
            <a:off x="4948961" y="5591486"/>
            <a:ext cx="2975839" cy="646331"/>
          </a:xfrm>
          <a:prstGeom prst="rect">
            <a:avLst/>
          </a:prstGeom>
          <a:solidFill>
            <a:srgbClr val="FFFFFF">
              <a:alpha val="70000"/>
            </a:srgbClr>
          </a:solidFill>
        </p:spPr>
        <p:txBody>
          <a:bodyPr wrap="square">
            <a:spAutoFit/>
          </a:bodyPr>
          <a:lstStyle/>
          <a:p>
            <a:r>
              <a:rPr lang="en-US" sz="1200" dirty="0" smtClean="0">
                <a:solidFill>
                  <a:schemeClr val="tx1">
                    <a:lumMod val="65000"/>
                    <a:lumOff val="35000"/>
                  </a:schemeClr>
                </a:solidFill>
                <a:latin typeface="Trebuchet MS"/>
                <a:cs typeface="Trebuchet MS"/>
              </a:rPr>
              <a:t>Exo-200 limit on effective </a:t>
            </a:r>
            <a:r>
              <a:rPr lang="en-US" sz="1200" dirty="0" err="1" smtClean="0">
                <a:solidFill>
                  <a:schemeClr val="tx1">
                    <a:lumMod val="65000"/>
                    <a:lumOff val="35000"/>
                  </a:schemeClr>
                </a:solidFill>
                <a:latin typeface="Trebuchet MS"/>
                <a:cs typeface="Trebuchet MS"/>
              </a:rPr>
              <a:t>Majorana</a:t>
            </a:r>
            <a:r>
              <a:rPr lang="en-US" sz="1200" dirty="0" smtClean="0">
                <a:solidFill>
                  <a:schemeClr val="tx1">
                    <a:lumMod val="65000"/>
                    <a:lumOff val="35000"/>
                  </a:schemeClr>
                </a:solidFill>
                <a:latin typeface="Trebuchet MS"/>
                <a:cs typeface="Trebuchet MS"/>
              </a:rPr>
              <a:t> neutrino mass of 140–380 meV in 2012</a:t>
            </a:r>
          </a:p>
          <a:p>
            <a:endParaRPr lang="en-US" sz="300" dirty="0" smtClean="0">
              <a:solidFill>
                <a:schemeClr val="tx1">
                  <a:lumMod val="65000"/>
                  <a:lumOff val="35000"/>
                </a:schemeClr>
              </a:solidFill>
              <a:latin typeface="Trebuchet MS"/>
              <a:cs typeface="Trebuchet MS"/>
            </a:endParaRPr>
          </a:p>
          <a:p>
            <a:r>
              <a:rPr lang="en-US" sz="900" dirty="0" smtClean="0">
                <a:solidFill>
                  <a:schemeClr val="tx1">
                    <a:lumMod val="65000"/>
                    <a:lumOff val="35000"/>
                  </a:schemeClr>
                </a:solidFill>
                <a:latin typeface="Trebuchet MS"/>
                <a:cs typeface="Trebuchet MS"/>
              </a:rPr>
              <a:t>arxiv:1205.5608</a:t>
            </a:r>
            <a:endParaRPr lang="en-GB" sz="900" dirty="0">
              <a:solidFill>
                <a:schemeClr val="tx1">
                  <a:lumMod val="65000"/>
                  <a:lumOff val="35000"/>
                </a:schemeClr>
              </a:solidFill>
              <a:latin typeface="Trebuchet MS"/>
              <a:cs typeface="Trebuchet MS"/>
            </a:endParaRPr>
          </a:p>
        </p:txBody>
      </p:sp>
      <p:sp>
        <p:nvSpPr>
          <p:cNvPr id="17" name="Rectangle 88"/>
          <p:cNvSpPr>
            <a:spLocks noChangeArrowheads="1"/>
          </p:cNvSpPr>
          <p:nvPr/>
        </p:nvSpPr>
        <p:spPr bwMode="auto">
          <a:xfrm>
            <a:off x="8001000" y="3436999"/>
            <a:ext cx="914400" cy="5254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dirty="0" smtClean="0">
                <a:solidFill>
                  <a:schemeClr val="tx1">
                    <a:lumMod val="65000"/>
                    <a:lumOff val="35000"/>
                  </a:schemeClr>
                </a:solidFill>
                <a:latin typeface="Trebuchet MS"/>
                <a:cs typeface="Trebuchet MS"/>
              </a:rPr>
              <a:t>EXO-200 detector</a:t>
            </a:r>
            <a:endParaRPr lang="en-US" sz="1400" dirty="0">
              <a:solidFill>
                <a:schemeClr val="tx1">
                  <a:lumMod val="65000"/>
                  <a:lumOff val="35000"/>
                </a:schemeClr>
              </a:solidFill>
              <a:latin typeface="Trebuchet MS"/>
              <a:cs typeface="Trebuchet MS"/>
            </a:endParaRPr>
          </a:p>
        </p:txBody>
      </p:sp>
      <p:sp>
        <p:nvSpPr>
          <p:cNvPr id="18" name="Rectangle 88"/>
          <p:cNvSpPr>
            <a:spLocks noChangeArrowheads="1"/>
          </p:cNvSpPr>
          <p:nvPr/>
        </p:nvSpPr>
        <p:spPr bwMode="auto">
          <a:xfrm>
            <a:off x="76200" y="3436999"/>
            <a:ext cx="971550" cy="956288"/>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dirty="0" smtClean="0">
                <a:solidFill>
                  <a:schemeClr val="tx1">
                    <a:lumMod val="65000"/>
                    <a:lumOff val="35000"/>
                  </a:schemeClr>
                </a:solidFill>
                <a:latin typeface="Trebuchet MS"/>
                <a:cs typeface="Trebuchet MS"/>
              </a:rPr>
              <a:t>Project-X neutrino beam lines</a:t>
            </a:r>
            <a:endParaRPr lang="en-US" sz="1400" dirty="0">
              <a:solidFill>
                <a:schemeClr val="tx1">
                  <a:lumMod val="65000"/>
                  <a:lumOff val="35000"/>
                </a:schemeClr>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4" name="Rectangle 88"/>
          <p:cNvSpPr>
            <a:spLocks noChangeArrowheads="1"/>
          </p:cNvSpPr>
          <p:nvPr/>
        </p:nvSpPr>
        <p:spPr bwMode="auto">
          <a:xfrm>
            <a:off x="270668" y="3505200"/>
            <a:ext cx="1405732" cy="525401"/>
          </a:xfrm>
          <a:prstGeom prst="rect">
            <a:avLst/>
          </a:prstGeom>
          <a:noFill/>
          <a:ln w="3175">
            <a:noFill/>
            <a:miter lim="800000"/>
            <a:headEnd/>
            <a:tailEnd/>
          </a:ln>
          <a:effectLst/>
        </p:spPr>
        <p:txBody>
          <a:bodyPr wrap="square" lIns="90000" tIns="46800" rIns="90000" bIns="46800">
            <a:prstTxWarp prst="textNoShape">
              <a:avLst/>
            </a:prstTxWarp>
            <a:spAutoFit/>
          </a:bodyPr>
          <a:lstStyle/>
          <a:p>
            <a:r>
              <a:rPr lang="en-US" sz="1400" dirty="0" smtClean="0">
                <a:solidFill>
                  <a:schemeClr val="tx1">
                    <a:lumMod val="65000"/>
                    <a:lumOff val="35000"/>
                  </a:schemeClr>
                </a:solidFill>
                <a:latin typeface="Trebuchet MS"/>
                <a:cs typeface="Trebuchet MS"/>
              </a:rPr>
              <a:t>Super-K detector</a:t>
            </a:r>
            <a:endParaRPr lang="en-US" sz="1400" dirty="0">
              <a:solidFill>
                <a:schemeClr val="tx1">
                  <a:lumMod val="65000"/>
                  <a:lumOff val="35000"/>
                </a:schemeClr>
              </a:solidFill>
              <a:latin typeface="Trebuchet MS"/>
              <a:cs typeface="Trebuchet MS"/>
            </a:endParaRPr>
          </a:p>
        </p:txBody>
      </p:sp>
      <p:pic>
        <p:nvPicPr>
          <p:cNvPr id="8" name="Picture 7"/>
          <p:cNvPicPr>
            <a:picLocks noChangeAspect="1"/>
          </p:cNvPicPr>
          <p:nvPr/>
        </p:nvPicPr>
        <p:blipFill>
          <a:blip r:embed="rId2">
            <a:grayscl/>
            <a:lum bright="9000" contrast="20000"/>
          </a:blip>
          <a:stretch>
            <a:fillRect/>
          </a:stretch>
        </p:blipFill>
        <p:spPr>
          <a:xfrm>
            <a:off x="1420624" y="2539424"/>
            <a:ext cx="6351776" cy="4036077"/>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Protons, </a:t>
            </a:r>
            <a:r>
              <a:rPr lang="en-US" sz="2800" b="1" dirty="0" err="1" smtClean="0">
                <a:solidFill>
                  <a:srgbClr val="262626"/>
                </a:solidFill>
                <a:latin typeface="Trebuchet MS"/>
                <a:ea typeface="Calibri" charset="0"/>
                <a:cs typeface="Trebuchet MS"/>
              </a:rPr>
              <a:t>axions</a:t>
            </a:r>
            <a:r>
              <a:rPr lang="en-US" sz="2800" b="1" dirty="0" smtClean="0">
                <a:solidFill>
                  <a:srgbClr val="262626"/>
                </a:solidFill>
                <a:latin typeface="Trebuchet MS"/>
                <a:ea typeface="Calibri" charset="0"/>
                <a:cs typeface="Trebuchet MS"/>
              </a:rPr>
              <a:t>, dark matter </a:t>
            </a:r>
          </a:p>
        </p:txBody>
      </p:sp>
      <p:sp>
        <p:nvSpPr>
          <p:cNvPr id="7" name="Text Box 5"/>
          <p:cNvSpPr txBox="1">
            <a:spLocks noChangeArrowheads="1"/>
          </p:cNvSpPr>
          <p:nvPr/>
        </p:nvSpPr>
        <p:spPr bwMode="auto">
          <a:xfrm>
            <a:off x="381000" y="304800"/>
            <a:ext cx="8763000" cy="1723791"/>
          </a:xfrm>
          <a:prstGeom prst="rect">
            <a:avLst/>
          </a:prstGeom>
          <a:noFill/>
          <a:ln w="9525">
            <a:noFill/>
            <a:miter lim="800000"/>
            <a:headEnd/>
            <a:tailEnd/>
          </a:ln>
          <a:effectLst/>
        </p:spPr>
        <p:txBody>
          <a:bodyPr wrap="square" bIns="61200">
            <a:prstTxWarp prst="textNoShape">
              <a:avLst/>
            </a:prstTxWarp>
            <a:spAutoFit/>
          </a:bodyPr>
          <a:lstStyle/>
          <a:p>
            <a:pPr defTabSz="914400" fontAlgn="auto">
              <a:spcBef>
                <a:spcPts val="600"/>
              </a:spcBef>
              <a:spcAft>
                <a:spcPts val="0"/>
              </a:spcAft>
              <a:defRPr/>
            </a:pPr>
            <a:r>
              <a:rPr lang="en-US" sz="1800" kern="0" dirty="0" smtClean="0">
                <a:solidFill>
                  <a:srgbClr val="D00209"/>
                </a:solidFill>
                <a:latin typeface="Trebuchet MS"/>
                <a:cs typeface="Trebuchet MS"/>
              </a:rPr>
              <a:t>Mega-ton neutrino detectors will have achieved a proton lifetime sensitivity of &gt;10</a:t>
            </a:r>
            <a:r>
              <a:rPr lang="en-US" sz="1800" kern="0" baseline="30000" dirty="0" smtClean="0">
                <a:solidFill>
                  <a:srgbClr val="D00209"/>
                </a:solidFill>
                <a:latin typeface="Trebuchet MS"/>
                <a:cs typeface="Trebuchet MS"/>
              </a:rPr>
              <a:t>36</a:t>
            </a:r>
            <a:r>
              <a:rPr lang="en-US" sz="1800" kern="0" dirty="0" smtClean="0">
                <a:solidFill>
                  <a:srgbClr val="D00209"/>
                </a:solidFill>
                <a:latin typeface="Trebuchet MS"/>
                <a:cs typeface="Trebuchet MS"/>
              </a:rPr>
              <a:t> </a:t>
            </a:r>
            <a:r>
              <a:rPr lang="en-US" sz="1800" kern="0" dirty="0" err="1" smtClean="0">
                <a:solidFill>
                  <a:srgbClr val="D00209"/>
                </a:solidFill>
                <a:latin typeface="Trebuchet MS"/>
                <a:cs typeface="Trebuchet MS"/>
              </a:rPr>
              <a:t>y</a:t>
            </a:r>
            <a:r>
              <a:rPr lang="en-US" sz="1800" kern="0" dirty="0" smtClean="0">
                <a:solidFill>
                  <a:srgbClr val="D00209"/>
                </a:solidFill>
                <a:latin typeface="Trebuchet MS"/>
                <a:cs typeface="Trebuchet MS"/>
              </a:rPr>
              <a:t> (SK: ~2×10</a:t>
            </a:r>
            <a:r>
              <a:rPr lang="en-US" sz="1800" kern="0" baseline="30000" dirty="0" smtClean="0">
                <a:solidFill>
                  <a:srgbClr val="D00209"/>
                </a:solidFill>
                <a:latin typeface="Trebuchet MS"/>
                <a:cs typeface="Trebuchet MS"/>
              </a:rPr>
              <a:t>34</a:t>
            </a:r>
            <a:r>
              <a:rPr lang="en-US" sz="1800" kern="0" dirty="0" smtClean="0">
                <a:solidFill>
                  <a:srgbClr val="D00209"/>
                </a:solidFill>
                <a:latin typeface="Trebuchet MS"/>
                <a:cs typeface="Trebuchet MS"/>
              </a:rPr>
              <a:t> </a:t>
            </a:r>
            <a:r>
              <a:rPr lang="en-US" sz="1800" kern="0" dirty="0" err="1" smtClean="0">
                <a:solidFill>
                  <a:srgbClr val="D00209"/>
                </a:solidFill>
                <a:latin typeface="Trebuchet MS"/>
                <a:cs typeface="Trebuchet MS"/>
              </a:rPr>
              <a:t>y</a:t>
            </a:r>
            <a:r>
              <a:rPr lang="en-US" sz="1800" kern="0" dirty="0" smtClean="0">
                <a:solidFill>
                  <a:srgbClr val="D00209"/>
                </a:solidFill>
                <a:latin typeface="Trebuchet MS"/>
                <a:cs typeface="Trebuchet MS"/>
              </a:rPr>
              <a:t>), impacting our understanding of GUT &amp; baryogenesis</a:t>
            </a:r>
          </a:p>
          <a:p>
            <a:pPr defTabSz="914400" fontAlgn="auto">
              <a:spcBef>
                <a:spcPts val="900"/>
              </a:spcBef>
              <a:spcAft>
                <a:spcPts val="0"/>
              </a:spcAft>
              <a:defRPr/>
            </a:pPr>
            <a:r>
              <a:rPr lang="en-US" sz="1800" kern="0" dirty="0" err="1" smtClean="0">
                <a:solidFill>
                  <a:schemeClr val="tx2">
                    <a:lumMod val="75000"/>
                    <a:lumOff val="25000"/>
                  </a:schemeClr>
                </a:solidFill>
                <a:latin typeface="Trebuchet MS"/>
                <a:cs typeface="Trebuchet MS"/>
              </a:rPr>
              <a:t>Axion</a:t>
            </a:r>
            <a:r>
              <a:rPr lang="en-US" sz="1800" kern="0" dirty="0" smtClean="0">
                <a:solidFill>
                  <a:schemeClr val="tx2">
                    <a:lumMod val="75000"/>
                    <a:lumOff val="25000"/>
                  </a:schemeClr>
                </a:solidFill>
                <a:latin typeface="Trebuchet MS"/>
                <a:cs typeface="Trebuchet MS"/>
              </a:rPr>
              <a:t> experiments will have covered the CDM mass range 1 </a:t>
            </a:r>
            <a:r>
              <a:rPr lang="en-US" sz="1800" kern="0" dirty="0" smtClean="0">
                <a:solidFill>
                  <a:schemeClr val="tx2">
                    <a:lumMod val="75000"/>
                    <a:lumOff val="25000"/>
                  </a:schemeClr>
                </a:solidFill>
                <a:latin typeface="Symbol" charset="2"/>
                <a:cs typeface="Symbol" charset="2"/>
              </a:rPr>
              <a:t>m</a:t>
            </a:r>
            <a:r>
              <a:rPr lang="en-US" sz="1800" kern="0" dirty="0" smtClean="0">
                <a:solidFill>
                  <a:schemeClr val="tx2">
                    <a:lumMod val="75000"/>
                    <a:lumOff val="25000"/>
                  </a:schemeClr>
                </a:solidFill>
                <a:latin typeface="Trebuchet MS"/>
                <a:cs typeface="Trebuchet MS"/>
              </a:rPr>
              <a:t>eV ~ 1 meV</a:t>
            </a:r>
          </a:p>
          <a:p>
            <a:pPr defTabSz="914400" fontAlgn="auto">
              <a:spcBef>
                <a:spcPts val="900"/>
              </a:spcBef>
              <a:spcAft>
                <a:spcPts val="0"/>
              </a:spcAft>
              <a:defRPr/>
            </a:pPr>
            <a:r>
              <a:rPr lang="en-US" sz="1800" kern="0" dirty="0" smtClean="0">
                <a:solidFill>
                  <a:schemeClr val="tx1">
                    <a:lumMod val="50000"/>
                    <a:lumOff val="50000"/>
                  </a:schemeClr>
                </a:solidFill>
                <a:latin typeface="Trebuchet MS"/>
                <a:cs typeface="Trebuchet MS"/>
              </a:rPr>
              <a:t>Ground and space-based DM experiments may have detected dark matter reactions     in complementarity to accelerator-based searches </a:t>
            </a:r>
            <a:r>
              <a:rPr lang="en-US" sz="1400" kern="0" dirty="0" err="1" smtClean="0">
                <a:solidFill>
                  <a:schemeClr val="tx1">
                    <a:lumMod val="50000"/>
                    <a:lumOff val="50000"/>
                  </a:schemeClr>
                </a:solidFill>
                <a:latin typeface="Trebuchet MS"/>
                <a:cs typeface="Trebuchet MS"/>
                <a:sym typeface="Wingdings"/>
              </a:rPr>
              <a:t></a:t>
            </a:r>
            <a:r>
              <a:rPr lang="en-US" sz="1400" kern="0" dirty="0" smtClean="0">
                <a:solidFill>
                  <a:schemeClr val="tx1">
                    <a:lumMod val="50000"/>
                    <a:lumOff val="50000"/>
                  </a:schemeClr>
                </a:solidFill>
                <a:latin typeface="Trebuchet MS"/>
                <a:cs typeface="Trebuchet MS"/>
              </a:rPr>
              <a:t> </a:t>
            </a:r>
            <a:r>
              <a:rPr lang="en-US" sz="1400" i="1" kern="0" dirty="0" smtClean="0">
                <a:solidFill>
                  <a:schemeClr val="tx1">
                    <a:lumMod val="50000"/>
                    <a:lumOff val="50000"/>
                  </a:schemeClr>
                </a:solidFill>
                <a:latin typeface="Trebuchet MS"/>
                <a:cs typeface="Trebuchet MS"/>
              </a:rPr>
              <a:t>Jonathan </a:t>
            </a:r>
            <a:r>
              <a:rPr lang="en-US" sz="1400" i="1" kern="0" dirty="0" err="1" smtClean="0">
                <a:solidFill>
                  <a:schemeClr val="tx1">
                    <a:lumMod val="50000"/>
                    <a:lumOff val="50000"/>
                  </a:schemeClr>
                </a:solidFill>
                <a:latin typeface="Trebuchet MS"/>
                <a:cs typeface="Trebuchet MS"/>
              </a:rPr>
              <a:t>Feng</a:t>
            </a:r>
            <a:endParaRPr lang="en-US" sz="1400" i="1" kern="0" dirty="0" smtClean="0">
              <a:solidFill>
                <a:schemeClr val="tx1">
                  <a:lumMod val="50000"/>
                  <a:lumOff val="50000"/>
                </a:schemeClr>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smtClean="0">
                <a:solidFill>
                  <a:sysClr val="windowText" lastClr="000000"/>
                </a:solidFill>
                <a:latin typeface="Trebuchet MS"/>
                <a:cs typeface="Trebuchet MS"/>
              </a:rPr>
              <a:t>Elementary particle physics is successfully described by </a:t>
            </a:r>
            <a:r>
              <a:rPr lang="en-US" sz="1600" b="1" kern="0" dirty="0" smtClean="0">
                <a:solidFill>
                  <a:srgbClr val="D00209"/>
                </a:solidFill>
                <a:latin typeface="Trebuchet MS"/>
                <a:cs typeface="Trebuchet MS"/>
              </a:rPr>
              <a:t>local gauge theories</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sp>
        <p:nvSpPr>
          <p:cNvPr id="9" name="TextBox 8"/>
          <p:cNvSpPr txBox="1"/>
          <p:nvPr/>
        </p:nvSpPr>
        <p:spPr>
          <a:xfrm>
            <a:off x="304800" y="1644651"/>
            <a:ext cx="8722783" cy="1384995"/>
          </a:xfrm>
          <a:prstGeom prst="rect">
            <a:avLst/>
          </a:prstGeom>
          <a:noFill/>
        </p:spPr>
        <p:txBody>
          <a:bodyPr wrap="square" rtlCol="0">
            <a:spAutoFit/>
          </a:bodyPr>
          <a:lstStyle/>
          <a:p>
            <a:pPr>
              <a:spcBef>
                <a:spcPts val="1800"/>
              </a:spcBef>
            </a:pPr>
            <a:r>
              <a:rPr lang="en-US" sz="1800" i="1" dirty="0" smtClean="0">
                <a:solidFill>
                  <a:prstClr val="black">
                    <a:lumMod val="85000"/>
                    <a:lumOff val="15000"/>
                  </a:prstClr>
                </a:solidFill>
                <a:latin typeface="Trebuchet MS"/>
                <a:cs typeface="Trebuchet MS"/>
              </a:rPr>
              <a:t>A problem</a:t>
            </a:r>
            <a:r>
              <a:rPr lang="en-US" sz="1800" dirty="0" smtClean="0">
                <a:solidFill>
                  <a:prstClr val="black">
                    <a:lumMod val="85000"/>
                    <a:lumOff val="15000"/>
                  </a:prstClr>
                </a:solidFill>
                <a:latin typeface="Trebuchet MS"/>
                <a:cs typeface="Trebuchet MS"/>
              </a:rPr>
              <a:t>: local gauge symmetry requires </a:t>
            </a:r>
            <a:r>
              <a:rPr lang="en-US" sz="1800" dirty="0" err="1" smtClean="0">
                <a:solidFill>
                  <a:srgbClr val="D00209"/>
                </a:solidFill>
                <a:latin typeface="Trebuchet MS"/>
                <a:cs typeface="Trebuchet MS"/>
              </a:rPr>
              <a:t>massless</a:t>
            </a:r>
            <a:r>
              <a:rPr lang="en-US" sz="1800" dirty="0" smtClean="0">
                <a:solidFill>
                  <a:srgbClr val="D00209"/>
                </a:solidFill>
                <a:latin typeface="Trebuchet MS"/>
                <a:cs typeface="Trebuchet MS"/>
              </a:rPr>
              <a:t> spin-1 “gauge” (=force) boson</a:t>
            </a:r>
          </a:p>
          <a:p>
            <a:pPr>
              <a:spcBef>
                <a:spcPts val="1800"/>
              </a:spcBef>
            </a:pPr>
            <a:r>
              <a:rPr lang="en-US" sz="1800" dirty="0" smtClean="0">
                <a:solidFill>
                  <a:prstClr val="black">
                    <a:lumMod val="85000"/>
                    <a:lumOff val="15000"/>
                  </a:prstClr>
                </a:solidFill>
                <a:latin typeface="Trebuchet MS"/>
                <a:cs typeface="Trebuchet MS"/>
              </a:rPr>
              <a:t>This has been well verified for QED, with a </a:t>
            </a:r>
            <a:r>
              <a:rPr lang="en-US" sz="1800" dirty="0" err="1" smtClean="0">
                <a:solidFill>
                  <a:prstClr val="black">
                    <a:lumMod val="85000"/>
                    <a:lumOff val="15000"/>
                  </a:prstClr>
                </a:solidFill>
                <a:latin typeface="Trebuchet MS"/>
                <a:cs typeface="Trebuchet MS"/>
              </a:rPr>
              <a:t>massless</a:t>
            </a:r>
            <a:r>
              <a:rPr lang="en-US" sz="1800" dirty="0" smtClean="0">
                <a:solidFill>
                  <a:prstClr val="black">
                    <a:lumMod val="85000"/>
                    <a:lumOff val="15000"/>
                  </a:prstClr>
                </a:solidFill>
                <a:latin typeface="Trebuchet MS"/>
                <a:cs typeface="Trebuchet MS"/>
              </a:rPr>
              <a:t> photon </a:t>
            </a:r>
            <a:r>
              <a:rPr lang="en-US" sz="1600" dirty="0" smtClean="0">
                <a:solidFill>
                  <a:prstClr val="black">
                    <a:lumMod val="65000"/>
                    <a:lumOff val="35000"/>
                  </a:prstClr>
                </a:solidFill>
                <a:latin typeface="Trebuchet MS"/>
                <a:cs typeface="Trebuchet MS"/>
              </a:rPr>
              <a:t>(= infinite range)</a:t>
            </a:r>
            <a:endParaRPr lang="en-US" sz="1800" dirty="0" smtClean="0">
              <a:solidFill>
                <a:prstClr val="black">
                  <a:lumMod val="65000"/>
                  <a:lumOff val="35000"/>
                </a:prstClr>
              </a:solidFill>
              <a:latin typeface="Trebuchet MS"/>
              <a:cs typeface="Trebuchet MS"/>
            </a:endParaRPr>
          </a:p>
          <a:p>
            <a:pPr>
              <a:spcBef>
                <a:spcPts val="1800"/>
              </a:spcBef>
            </a:pPr>
            <a:r>
              <a:rPr lang="en-US" sz="1800" dirty="0" smtClean="0">
                <a:solidFill>
                  <a:prstClr val="black">
                    <a:lumMod val="85000"/>
                    <a:lumOff val="15000"/>
                  </a:prstClr>
                </a:solidFill>
                <a:latin typeface="Trebuchet MS"/>
                <a:cs typeface="Trebuchet MS"/>
              </a:rPr>
              <a:t>However, the </a:t>
            </a:r>
            <a:r>
              <a:rPr lang="en-US" sz="1800" i="1" dirty="0" smtClean="0">
                <a:solidFill>
                  <a:srgbClr val="D00209"/>
                </a:solidFill>
                <a:latin typeface="Trebuchet MS"/>
                <a:cs typeface="Trebuchet MS"/>
              </a:rPr>
              <a:t>W</a:t>
            </a:r>
            <a:r>
              <a:rPr lang="en-US" sz="1800" dirty="0" smtClean="0">
                <a:solidFill>
                  <a:srgbClr val="D00209"/>
                </a:solidFill>
                <a:latin typeface="Trebuchet MS"/>
                <a:cs typeface="Trebuchet MS"/>
              </a:rPr>
              <a:t>, </a:t>
            </a:r>
            <a:r>
              <a:rPr lang="en-US" sz="1800" i="1" dirty="0" smtClean="0">
                <a:solidFill>
                  <a:srgbClr val="D00209"/>
                </a:solidFill>
                <a:latin typeface="Trebuchet MS"/>
                <a:cs typeface="Trebuchet MS"/>
              </a:rPr>
              <a:t>Z</a:t>
            </a:r>
            <a:r>
              <a:rPr lang="en-US" sz="1800" dirty="0" smtClean="0">
                <a:solidFill>
                  <a:srgbClr val="D00209"/>
                </a:solidFill>
                <a:latin typeface="Trebuchet MS"/>
                <a:cs typeface="Trebuchet MS"/>
              </a:rPr>
              <a:t> bosons are massive </a:t>
            </a:r>
            <a:r>
              <a:rPr lang="en-US" sz="1600" dirty="0" smtClean="0">
                <a:solidFill>
                  <a:srgbClr val="595959"/>
                </a:solidFill>
                <a:latin typeface="Trebuchet MS"/>
                <a:cs typeface="Trebuchet MS"/>
              </a:rPr>
              <a:t>(= finite range ~10</a:t>
            </a:r>
            <a:r>
              <a:rPr lang="en-US" sz="1600" baseline="30000" dirty="0" smtClean="0">
                <a:solidFill>
                  <a:srgbClr val="595959"/>
                </a:solidFill>
                <a:latin typeface="Trebuchet MS"/>
                <a:cs typeface="Trebuchet MS"/>
              </a:rPr>
              <a:t>−15</a:t>
            </a:r>
            <a:r>
              <a:rPr lang="en-US" sz="1600" dirty="0" smtClean="0">
                <a:solidFill>
                  <a:srgbClr val="595959"/>
                </a:solidFill>
                <a:latin typeface="Trebuchet MS"/>
                <a:cs typeface="Trebuchet MS"/>
              </a:rPr>
              <a:t> cm)</a:t>
            </a:r>
            <a:endParaRPr lang="en-US" sz="1800" dirty="0" smtClean="0">
              <a:solidFill>
                <a:srgbClr val="595959"/>
              </a:solidFill>
              <a:latin typeface="Trebuchet MS"/>
              <a:cs typeface="Trebuchet MS"/>
            </a:endParaRPr>
          </a:p>
        </p:txBody>
      </p:sp>
      <p:sp>
        <p:nvSpPr>
          <p:cNvPr id="34" name="Rectangle 33"/>
          <p:cNvSpPr/>
          <p:nvPr/>
        </p:nvSpPr>
        <p:spPr>
          <a:xfrm>
            <a:off x="0" y="5410200"/>
            <a:ext cx="9144000" cy="638576"/>
          </a:xfrm>
          <a:prstGeom prst="rect">
            <a:avLst/>
          </a:prstGeom>
          <a:solidFill>
            <a:srgbClr val="CCFF00"/>
          </a:solidFill>
        </p:spPr>
        <p:txBody>
          <a:bodyPr wrap="square" tIns="140400" bIns="187200">
            <a:spAutoFit/>
          </a:bodyPr>
          <a:lstStyle/>
          <a:p>
            <a:pPr algn="ctr">
              <a:spcBef>
                <a:spcPts val="1800"/>
              </a:spcBef>
            </a:pPr>
            <a:r>
              <a:rPr lang="en-US" sz="1400" dirty="0" smtClean="0">
                <a:solidFill>
                  <a:prstClr val="black">
                    <a:lumMod val="85000"/>
                    <a:lumOff val="15000"/>
                  </a:prstClr>
                </a:solidFill>
                <a:latin typeface="Trebuchet MS"/>
                <a:cs typeface="Trebuchet MS"/>
              </a:rPr>
              <a:t>This is known as the  </a:t>
            </a:r>
            <a:r>
              <a:rPr lang="en-US" sz="2000" b="1" dirty="0" smtClean="0">
                <a:solidFill>
                  <a:srgbClr val="D00209"/>
                </a:solidFill>
                <a:latin typeface="Trebuchet MS"/>
                <a:cs typeface="Trebuchet MS"/>
              </a:rPr>
              <a:t>“</a:t>
            </a:r>
            <a:r>
              <a:rPr lang="en-US" sz="2000" b="1" dirty="0" err="1" smtClean="0">
                <a:solidFill>
                  <a:srgbClr val="D00209"/>
                </a:solidFill>
                <a:latin typeface="Trebuchet MS"/>
                <a:cs typeface="Trebuchet MS"/>
              </a:rPr>
              <a:t>Englert-Brout-Higgs-Guralnik-Hagen-Kibble</a:t>
            </a:r>
            <a:r>
              <a:rPr lang="en-US" sz="2000" b="1" dirty="0" smtClean="0">
                <a:solidFill>
                  <a:srgbClr val="D00209"/>
                </a:solidFill>
                <a:latin typeface="Trebuchet MS"/>
                <a:cs typeface="Trebuchet MS"/>
              </a:rPr>
              <a:t> Mechanism”</a:t>
            </a:r>
            <a:endParaRPr lang="en-US" b="1" dirty="0" smtClean="0">
              <a:solidFill>
                <a:srgbClr val="D00209"/>
              </a:solidFill>
              <a:latin typeface="Trebuchet MS"/>
              <a:cs typeface="Trebuchet MS"/>
            </a:endParaRPr>
          </a:p>
        </p:txBody>
      </p:sp>
      <p:sp>
        <p:nvSpPr>
          <p:cNvPr id="35" name="Rectangle 34"/>
          <p:cNvSpPr/>
          <p:nvPr/>
        </p:nvSpPr>
        <p:spPr>
          <a:xfrm>
            <a:off x="304800" y="4572000"/>
            <a:ext cx="8534400" cy="646331"/>
          </a:xfrm>
          <a:prstGeom prst="rect">
            <a:avLst/>
          </a:prstGeom>
        </p:spPr>
        <p:txBody>
          <a:bodyPr wrap="square">
            <a:spAutoFit/>
          </a:bodyPr>
          <a:lstStyle/>
          <a:p>
            <a:pPr>
              <a:spcBef>
                <a:spcPts val="1800"/>
              </a:spcBef>
            </a:pPr>
            <a:r>
              <a:rPr lang="en-US" sz="1800" i="1" dirty="0" err="1" smtClean="0">
                <a:solidFill>
                  <a:prstClr val="black">
                    <a:lumMod val="85000"/>
                    <a:lumOff val="15000"/>
                  </a:prstClr>
                </a:solidFill>
                <a:latin typeface="Symbol" charset="2"/>
                <a:cs typeface="Symbol" charset="2"/>
              </a:rPr>
              <a:t>f</a:t>
            </a:r>
            <a:r>
              <a:rPr lang="en-US" sz="1800" dirty="0" smtClean="0">
                <a:solidFill>
                  <a:prstClr val="black">
                    <a:lumMod val="85000"/>
                    <a:lumOff val="15000"/>
                  </a:prstClr>
                </a:solidFill>
                <a:latin typeface="Trebuchet MS"/>
                <a:cs typeface="Trebuchet MS"/>
              </a:rPr>
              <a:t> is a complex doublet field with non-zero vacuum expectation value.                    3 </a:t>
            </a:r>
            <a:r>
              <a:rPr lang="en-US" sz="1800" dirty="0" err="1" smtClean="0">
                <a:solidFill>
                  <a:prstClr val="black">
                    <a:lumMod val="85000"/>
                    <a:lumOff val="15000"/>
                  </a:prstClr>
                </a:solidFill>
                <a:latin typeface="Trebuchet MS"/>
                <a:cs typeface="Trebuchet MS"/>
              </a:rPr>
              <a:t>d.o.fs</a:t>
            </a:r>
            <a:r>
              <a:rPr lang="en-US" sz="1800" dirty="0" smtClean="0">
                <a:solidFill>
                  <a:prstClr val="black">
                    <a:lumMod val="85000"/>
                    <a:lumOff val="15000"/>
                  </a:prstClr>
                </a:solidFill>
                <a:latin typeface="Trebuchet MS"/>
                <a:cs typeface="Trebuchet MS"/>
              </a:rPr>
              <a:t> become </a:t>
            </a:r>
            <a:r>
              <a:rPr lang="en-US" sz="1800" i="1" dirty="0" smtClean="0">
                <a:solidFill>
                  <a:prstClr val="black">
                    <a:lumMod val="85000"/>
                    <a:lumOff val="15000"/>
                  </a:prstClr>
                </a:solidFill>
                <a:latin typeface="Trebuchet MS"/>
                <a:cs typeface="Trebuchet MS"/>
              </a:rPr>
              <a:t>Z</a:t>
            </a:r>
            <a:r>
              <a:rPr lang="en-US" sz="1800" dirty="0" smtClean="0">
                <a:solidFill>
                  <a:prstClr val="black">
                    <a:lumMod val="85000"/>
                    <a:lumOff val="15000"/>
                  </a:prstClr>
                </a:solidFill>
                <a:latin typeface="Trebuchet MS"/>
                <a:cs typeface="Trebuchet MS"/>
              </a:rPr>
              <a:t>, </a:t>
            </a:r>
            <a:r>
              <a:rPr lang="en-US" sz="1800" i="1" dirty="0" smtClean="0">
                <a:solidFill>
                  <a:prstClr val="black">
                    <a:lumMod val="85000"/>
                    <a:lumOff val="15000"/>
                  </a:prstClr>
                </a:solidFill>
                <a:latin typeface="Trebuchet MS"/>
                <a:cs typeface="Trebuchet MS"/>
              </a:rPr>
              <a:t>W</a:t>
            </a:r>
            <a:r>
              <a:rPr lang="en-US" sz="900" i="1" dirty="0" smtClean="0">
                <a:solidFill>
                  <a:prstClr val="black">
                    <a:lumMod val="85000"/>
                    <a:lumOff val="15000"/>
                  </a:prstClr>
                </a:solidFill>
                <a:latin typeface="Trebuchet MS"/>
                <a:cs typeface="Trebuchet MS"/>
              </a:rPr>
              <a:t> </a:t>
            </a:r>
            <a:r>
              <a:rPr lang="en-US" sz="1800" baseline="30000" dirty="0" smtClean="0">
                <a:solidFill>
                  <a:prstClr val="black">
                    <a:lumMod val="85000"/>
                    <a:lumOff val="15000"/>
                  </a:prstClr>
                </a:solidFill>
                <a:latin typeface="Trebuchet MS"/>
                <a:cs typeface="Trebuchet MS"/>
              </a:rPr>
              <a:t>±</a:t>
            </a:r>
            <a:r>
              <a:rPr lang="en-US" sz="1800" dirty="0" smtClean="0">
                <a:solidFill>
                  <a:prstClr val="black">
                    <a:lumMod val="85000"/>
                    <a:lumOff val="15000"/>
                  </a:prstClr>
                </a:solidFill>
                <a:latin typeface="Trebuchet MS"/>
                <a:cs typeface="Trebuchet MS"/>
              </a:rPr>
              <a:t> masses, remaining </a:t>
            </a:r>
            <a:r>
              <a:rPr lang="en-US" sz="1800" dirty="0" err="1" smtClean="0">
                <a:solidFill>
                  <a:prstClr val="black">
                    <a:lumMod val="85000"/>
                    <a:lumOff val="15000"/>
                  </a:prstClr>
                </a:solidFill>
                <a:latin typeface="Trebuchet MS"/>
                <a:cs typeface="Trebuchet MS"/>
              </a:rPr>
              <a:t>d.o.f</a:t>
            </a:r>
            <a:r>
              <a:rPr lang="en-US" sz="1800" dirty="0" smtClean="0">
                <a:solidFill>
                  <a:prstClr val="black">
                    <a:lumMod val="85000"/>
                    <a:lumOff val="15000"/>
                  </a:prstClr>
                </a:solidFill>
                <a:latin typeface="Trebuchet MS"/>
                <a:cs typeface="Trebuchet MS"/>
              </a:rPr>
              <a:t> is </a:t>
            </a:r>
            <a:r>
              <a:rPr lang="en-US" sz="1800" dirty="0" smtClean="0">
                <a:solidFill>
                  <a:srgbClr val="D00209"/>
                </a:solidFill>
                <a:latin typeface="Trebuchet MS"/>
                <a:cs typeface="Trebuchet MS"/>
              </a:rPr>
              <a:t>massive scalar Higgs boson </a:t>
            </a:r>
          </a:p>
        </p:txBody>
      </p:sp>
      <p:grpSp>
        <p:nvGrpSpPr>
          <p:cNvPr id="2" name="Group 37"/>
          <p:cNvGrpSpPr/>
          <p:nvPr/>
        </p:nvGrpSpPr>
        <p:grpSpPr>
          <a:xfrm>
            <a:off x="304799" y="3169428"/>
            <a:ext cx="8471343" cy="1281922"/>
            <a:chOff x="304799" y="3169428"/>
            <a:chExt cx="8471343" cy="1281922"/>
          </a:xfrm>
        </p:grpSpPr>
        <p:graphicFrame>
          <p:nvGraphicFramePr>
            <p:cNvPr id="3762180" name="Object 4"/>
            <p:cNvGraphicFramePr>
              <a:graphicFrameLocks noChangeAspect="1"/>
            </p:cNvGraphicFramePr>
            <p:nvPr/>
          </p:nvGraphicFramePr>
          <p:xfrm>
            <a:off x="2082800" y="3927475"/>
            <a:ext cx="3632200" cy="523875"/>
          </p:xfrm>
          <a:graphic>
            <a:graphicData uri="http://schemas.openxmlformats.org/presentationml/2006/ole">
              <p:oleObj spid="_x0000_s4893698" name="Equation" r:id="rId3" imgW="2235200" imgH="317500" progId="Equation.DSMT4">
                <p:embed/>
              </p:oleObj>
            </a:graphicData>
          </a:graphic>
        </p:graphicFrame>
        <p:sp>
          <p:nvSpPr>
            <p:cNvPr id="36" name="Rectangle 35"/>
            <p:cNvSpPr/>
            <p:nvPr/>
          </p:nvSpPr>
          <p:spPr>
            <a:xfrm>
              <a:off x="304799" y="3169428"/>
              <a:ext cx="8471343" cy="646331"/>
            </a:xfrm>
            <a:prstGeom prst="rect">
              <a:avLst/>
            </a:prstGeom>
          </p:spPr>
          <p:txBody>
            <a:bodyPr wrap="square">
              <a:spAutoFit/>
            </a:bodyPr>
            <a:lstStyle/>
            <a:p>
              <a:pPr>
                <a:spcBef>
                  <a:spcPts val="1800"/>
                </a:spcBef>
              </a:pPr>
              <a:r>
                <a:rPr lang="en-US" sz="1800" dirty="0" smtClean="0">
                  <a:solidFill>
                    <a:prstClr val="black">
                      <a:lumMod val="85000"/>
                      <a:lumOff val="15000"/>
                    </a:prstClr>
                  </a:solidFill>
                  <a:latin typeface="Trebuchet MS"/>
                  <a:cs typeface="Trebuchet MS"/>
                </a:rPr>
                <a:t>Only way to break gauge symmetry consistently is to </a:t>
              </a:r>
              <a:r>
                <a:rPr lang="en-US" sz="1800" dirty="0" smtClean="0">
                  <a:solidFill>
                    <a:srgbClr val="D00209"/>
                  </a:solidFill>
                  <a:latin typeface="Trebuchet MS"/>
                  <a:cs typeface="Trebuchet MS"/>
                </a:rPr>
                <a:t>spontaneously break the symmetry of the vacuum:</a:t>
              </a:r>
              <a:endParaRPr lang="en-US" sz="1800" i="1" dirty="0" smtClean="0">
                <a:solidFill>
                  <a:srgbClr val="D00209"/>
                </a:solidFill>
                <a:latin typeface="Trebuchet MS"/>
                <a:cs typeface="Trebuchet MS"/>
              </a:endParaRPr>
            </a:p>
          </p:txBody>
        </p:sp>
      </p:grpSp>
      <p:sp>
        <p:nvSpPr>
          <p:cNvPr id="39" name="TextBox 38"/>
          <p:cNvSpPr txBox="1"/>
          <p:nvPr/>
        </p:nvSpPr>
        <p:spPr>
          <a:xfrm>
            <a:off x="5867400" y="4031497"/>
            <a:ext cx="2908743" cy="276999"/>
          </a:xfrm>
          <a:prstGeom prst="rect">
            <a:avLst/>
          </a:prstGeom>
          <a:noFill/>
        </p:spPr>
        <p:txBody>
          <a:bodyPr wrap="none" rtlCol="0">
            <a:spAutoFit/>
          </a:bodyPr>
          <a:lstStyle/>
          <a:p>
            <a:r>
              <a:rPr lang="en-GB" sz="1200" dirty="0" smtClean="0">
                <a:solidFill>
                  <a:prstClr val="black">
                    <a:lumMod val="50000"/>
                    <a:lumOff val="50000"/>
                  </a:prstClr>
                </a:solidFill>
                <a:latin typeface="Trebuchet MS"/>
                <a:cs typeface="Trebuchet MS"/>
              </a:rPr>
              <a:t>[ non-zero vacuum expectation value ]</a:t>
            </a:r>
            <a:endParaRPr lang="en-GB" sz="1200" dirty="0">
              <a:solidFill>
                <a:prstClr val="black">
                  <a:lumMod val="50000"/>
                  <a:lumOff val="50000"/>
                </a:prstClr>
              </a:solidFill>
              <a:latin typeface="Trebuchet MS"/>
              <a:cs typeface="Trebuchet M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3000"/>
                                        <p:tgtEl>
                                          <p:spTgt spid="3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9" grpId="0"/>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a:xfrm>
            <a:off x="1981200" y="2539424"/>
            <a:ext cx="5219740" cy="538850"/>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 name="Text Box 5"/>
          <p:cNvSpPr txBox="1">
            <a:spLocks noChangeArrowheads="1"/>
          </p:cNvSpPr>
          <p:nvPr/>
        </p:nvSpPr>
        <p:spPr bwMode="auto">
          <a:xfrm>
            <a:off x="381000" y="304800"/>
            <a:ext cx="8763000" cy="1092849"/>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US" sz="1800" kern="0" dirty="0" smtClean="0">
                <a:solidFill>
                  <a:srgbClr val="404040"/>
                </a:solidFill>
                <a:latin typeface="Trebuchet MS"/>
                <a:cs typeface="Trebuchet MS"/>
              </a:rPr>
              <a:t>The last 40 years we have seen a profusion of theoretical ideas motivated by the shortcomings of the SM, cosmological observations, and Planck-scale physics</a:t>
            </a:r>
          </a:p>
          <a:p>
            <a:pPr defTabSz="914400" fontAlgn="auto">
              <a:spcBef>
                <a:spcPts val="1200"/>
              </a:spcBef>
              <a:spcAft>
                <a:spcPts val="0"/>
              </a:spcAft>
              <a:defRPr/>
            </a:pPr>
            <a:r>
              <a:rPr lang="en-US" sz="1800" kern="0" dirty="0" smtClean="0">
                <a:solidFill>
                  <a:schemeClr val="tx2">
                    <a:lumMod val="75000"/>
                    <a:lumOff val="25000"/>
                  </a:schemeClr>
                </a:solidFill>
                <a:latin typeface="Trebuchet MS"/>
                <a:cs typeface="Trebuchet MS"/>
              </a:rPr>
              <a:t>Experiment is behind, but critically needed to understand the choices nature took</a:t>
            </a:r>
          </a:p>
        </p:txBody>
      </p:sp>
      <p:pic>
        <p:nvPicPr>
          <p:cNvPr id="8" name="Picture 7"/>
          <p:cNvPicPr>
            <a:picLocks noChangeAspect="1"/>
          </p:cNvPicPr>
          <p:nvPr/>
        </p:nvPicPr>
        <p:blipFill>
          <a:blip r:embed="rId2">
            <a:grayscl/>
            <a:lum bright="26000" contrast="29000"/>
          </a:blip>
          <a:stretch>
            <a:fillRect/>
          </a:stretch>
        </p:blipFill>
        <p:spPr>
          <a:xfrm>
            <a:off x="1981200" y="3078275"/>
            <a:ext cx="5219740" cy="3497226"/>
          </a:xfrm>
          <a:prstGeom prst="rect">
            <a:avLst/>
          </a:prstGeom>
        </p:spPr>
      </p:pic>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US" sz="2800" b="1" dirty="0" smtClean="0">
                <a:solidFill>
                  <a:srgbClr val="262626"/>
                </a:solidFill>
                <a:latin typeface="Trebuchet MS"/>
                <a:ea typeface="Calibri" charset="0"/>
                <a:cs typeface="Trebuchet MS"/>
              </a:rPr>
              <a:t>Particle Theory</a:t>
            </a:r>
          </a:p>
        </p:txBody>
      </p:sp>
      <p:sp>
        <p:nvSpPr>
          <p:cNvPr id="7" name="Rectangle 6"/>
          <p:cNvSpPr/>
          <p:nvPr/>
        </p:nvSpPr>
        <p:spPr>
          <a:xfrm>
            <a:off x="381000" y="1426634"/>
            <a:ext cx="8763000" cy="369332"/>
          </a:xfrm>
          <a:prstGeom prst="rect">
            <a:avLst/>
          </a:prstGeom>
        </p:spPr>
        <p:txBody>
          <a:bodyPr wrap="square">
            <a:spAutoFit/>
          </a:bodyPr>
          <a:lstStyle/>
          <a:p>
            <a:pPr lvl="0" defTabSz="914400" fontAlgn="auto">
              <a:spcBef>
                <a:spcPts val="1200"/>
              </a:spcBef>
              <a:spcAft>
                <a:spcPts val="0"/>
              </a:spcAft>
              <a:defRPr/>
            </a:pPr>
            <a:r>
              <a:rPr lang="en-US" sz="1800" b="1" kern="0" dirty="0" smtClean="0">
                <a:solidFill>
                  <a:srgbClr val="D00209"/>
                </a:solidFill>
                <a:latin typeface="Trebuchet MS"/>
                <a:cs typeface="Trebuchet MS"/>
              </a:rPr>
              <a:t>The next 50 years shall be the age of experiment and theoretical truth</a:t>
            </a:r>
          </a:p>
        </p:txBody>
      </p:sp>
    </p:spTree>
  </p:cSld>
  <p:clrMapOvr>
    <a:masterClrMapping/>
  </p:clrMapOvr>
  <p:transition spd="slow">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a:xfrm>
            <a:off x="1981200" y="2539424"/>
            <a:ext cx="5219740" cy="538850"/>
          </a:xfrm>
          <a:prstGeom prst="rect">
            <a:avLst/>
          </a:prstGeom>
          <a:solidFill>
            <a:schemeClr val="tx1">
              <a:lumMod val="65000"/>
              <a:lumOff val="3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0" y="3078275"/>
            <a:ext cx="9144000" cy="3497226"/>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2" name="Text Box 5"/>
          <p:cNvSpPr txBox="1">
            <a:spLocks noChangeArrowheads="1"/>
          </p:cNvSpPr>
          <p:nvPr/>
        </p:nvSpPr>
        <p:spPr bwMode="auto">
          <a:xfrm>
            <a:off x="381000" y="304800"/>
            <a:ext cx="8763000" cy="1092849"/>
          </a:xfrm>
          <a:prstGeom prst="rect">
            <a:avLst/>
          </a:prstGeom>
          <a:solidFill>
            <a:srgbClr val="FFFFFF">
              <a:alpha val="79000"/>
            </a:srgbClr>
          </a:solidFill>
          <a:ln w="9525">
            <a:noFill/>
            <a:miter lim="800000"/>
            <a:headEnd/>
            <a:tailEnd/>
          </a:ln>
          <a:effectLst/>
        </p:spPr>
        <p:txBody>
          <a:bodyPr wrap="square" bIns="61200">
            <a:prstTxWarp prst="textNoShape">
              <a:avLst/>
            </a:prstTxWarp>
            <a:spAutoFit/>
          </a:bodyPr>
          <a:lstStyle/>
          <a:p>
            <a:pPr defTabSz="914400" fontAlgn="auto">
              <a:spcBef>
                <a:spcPts val="1200"/>
              </a:spcBef>
              <a:spcAft>
                <a:spcPts val="0"/>
              </a:spcAft>
              <a:defRPr/>
            </a:pPr>
            <a:r>
              <a:rPr lang="en-GB" sz="1800" kern="0" dirty="0" smtClean="0">
                <a:solidFill>
                  <a:schemeClr val="tx1">
                    <a:lumMod val="75000"/>
                    <a:lumOff val="25000"/>
                  </a:schemeClr>
                </a:solidFill>
                <a:latin typeface="Trebuchet MS"/>
                <a:cs typeface="Trebuchet MS"/>
              </a:rPr>
              <a:t>But particle theory is more than model building; it is also hard calculus and programming on which the interpretation of data crucially relies</a:t>
            </a:r>
          </a:p>
          <a:p>
            <a:pPr defTabSz="914400" fontAlgn="auto">
              <a:spcBef>
                <a:spcPts val="1200"/>
              </a:spcBef>
              <a:spcAft>
                <a:spcPts val="0"/>
              </a:spcAft>
              <a:defRPr/>
            </a:pPr>
            <a:r>
              <a:rPr lang="en-GB" sz="1800" kern="0" dirty="0" smtClean="0">
                <a:solidFill>
                  <a:schemeClr val="tx2">
                    <a:lumMod val="75000"/>
                    <a:lumOff val="25000"/>
                  </a:schemeClr>
                </a:solidFill>
                <a:latin typeface="Trebuchet MS"/>
                <a:cs typeface="Trebuchet MS"/>
              </a:rPr>
              <a:t>Similar to experiment: it requires large-scale resources and organisation</a:t>
            </a:r>
          </a:p>
        </p:txBody>
      </p:sp>
      <p:sp>
        <p:nvSpPr>
          <p:cNvPr id="9" name="Text Box 5"/>
          <p:cNvSpPr txBox="1">
            <a:spLocks noChangeArrowheads="1"/>
          </p:cNvSpPr>
          <p:nvPr/>
        </p:nvSpPr>
        <p:spPr bwMode="auto">
          <a:xfrm>
            <a:off x="0" y="2539424"/>
            <a:ext cx="9144000" cy="538851"/>
          </a:xfrm>
          <a:prstGeom prst="rect">
            <a:avLst/>
          </a:prstGeom>
          <a:solidFill>
            <a:srgbClr val="FFFFFF">
              <a:alpha val="90000"/>
            </a:srgbClr>
          </a:solidFill>
          <a:ln w="9525">
            <a:noFill/>
            <a:miter lim="800000"/>
            <a:headEnd/>
            <a:tailEnd/>
          </a:ln>
          <a:effectLst/>
        </p:spPr>
        <p:txBody>
          <a:bodyPr bIns="61200">
            <a:prstTxWarp prst="textNoShape">
              <a:avLst/>
            </a:prstTxWarp>
            <a:spAutoFit/>
          </a:bodyPr>
          <a:lstStyle/>
          <a:p>
            <a:pPr algn="ctr"/>
            <a:r>
              <a:rPr lang="en-GB" sz="2800" b="1" smtClean="0">
                <a:solidFill>
                  <a:srgbClr val="262626"/>
                </a:solidFill>
                <a:latin typeface="Trebuchet MS"/>
                <a:ea typeface="Calibri" charset="0"/>
                <a:cs typeface="Trebuchet MS"/>
              </a:rPr>
              <a:t>Particle Theory</a:t>
            </a:r>
          </a:p>
        </p:txBody>
      </p:sp>
      <p:pic>
        <p:nvPicPr>
          <p:cNvPr id="11" name="Picture 10" descr="Untitled.pdf"/>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44700" y="2059103"/>
            <a:ext cx="4965700" cy="4494098"/>
          </a:xfrm>
          <a:prstGeom prst="rect">
            <a:avLst/>
          </a:prstGeom>
          <a:effectLst>
            <a:outerShdw blurRad="50800" dist="38100" dir="2700000">
              <a:srgbClr val="000000">
                <a:alpha val="16000"/>
              </a:srgbClr>
            </a:outerShdw>
          </a:effectLst>
        </p:spPr>
      </p:pic>
      <p:sp>
        <p:nvSpPr>
          <p:cNvPr id="13" name="TextBox 12"/>
          <p:cNvSpPr txBox="1"/>
          <p:nvPr/>
        </p:nvSpPr>
        <p:spPr>
          <a:xfrm>
            <a:off x="1371600" y="5334000"/>
            <a:ext cx="1979856" cy="754053"/>
          </a:xfrm>
          <a:prstGeom prst="rect">
            <a:avLst/>
          </a:prstGeom>
          <a:noFill/>
        </p:spPr>
        <p:txBody>
          <a:bodyPr wrap="square" rtlCol="0">
            <a:spAutoFit/>
          </a:bodyPr>
          <a:lstStyle/>
          <a:p>
            <a:r>
              <a:rPr lang="en-GB" sz="1400" smtClean="0">
                <a:solidFill>
                  <a:schemeClr val="tx1">
                    <a:lumMod val="50000"/>
                    <a:lumOff val="50000"/>
                  </a:schemeClr>
                </a:solidFill>
                <a:latin typeface="Trebuchet MS"/>
                <a:cs typeface="Trebuchet MS"/>
              </a:rPr>
              <a:t>Multi-jet event at hadron collider</a:t>
            </a:r>
          </a:p>
          <a:p>
            <a:pPr>
              <a:spcBef>
                <a:spcPts val="600"/>
              </a:spcBef>
            </a:pPr>
            <a:r>
              <a:rPr lang="en-GB" sz="1000" smtClean="0">
                <a:solidFill>
                  <a:schemeClr val="tx1">
                    <a:lumMod val="50000"/>
                    <a:lumOff val="50000"/>
                  </a:schemeClr>
                </a:solidFill>
                <a:latin typeface="Trebuchet MS"/>
                <a:cs typeface="Trebuchet MS"/>
              </a:rPr>
              <a:t>Simulation: F. Krauss</a:t>
            </a:r>
          </a:p>
        </p:txBody>
      </p:sp>
      <p:sp>
        <p:nvSpPr>
          <p:cNvPr id="14" name="Rectangle 13"/>
          <p:cNvSpPr/>
          <p:nvPr/>
        </p:nvSpPr>
        <p:spPr>
          <a:xfrm>
            <a:off x="6019800" y="5334000"/>
            <a:ext cx="3090333" cy="830997"/>
          </a:xfrm>
          <a:prstGeom prst="rect">
            <a:avLst/>
          </a:prstGeom>
        </p:spPr>
        <p:txBody>
          <a:bodyPr wrap="square">
            <a:spAutoFit/>
          </a:bodyPr>
          <a:lstStyle/>
          <a:p>
            <a:r>
              <a:rPr lang="en-GB" sz="1600" kern="0" dirty="0" smtClean="0">
                <a:solidFill>
                  <a:srgbClr val="D00209"/>
                </a:solidFill>
                <a:latin typeface="Trebuchet MS"/>
                <a:cs typeface="Trebuchet MS"/>
                <a:sym typeface="Wingdings"/>
              </a:rPr>
              <a:t>Example: Lance Dixon’s (SLAC) talk</a:t>
            </a:r>
            <a:r>
              <a:rPr lang="en-GB" sz="1600" kern="0" dirty="0" smtClean="0">
                <a:solidFill>
                  <a:srgbClr val="D00209"/>
                </a:solidFill>
                <a:latin typeface="Trebuchet MS"/>
                <a:cs typeface="Trebuchet MS"/>
                <a:sym typeface="Wingdings"/>
              </a:rPr>
              <a:t> emphasizing the </a:t>
            </a:r>
            <a:r>
              <a:rPr lang="en-GB" sz="1600" i="1" kern="0" dirty="0" smtClean="0">
                <a:solidFill>
                  <a:srgbClr val="D00209"/>
                </a:solidFill>
                <a:latin typeface="Trebuchet MS"/>
                <a:cs typeface="Trebuchet MS"/>
                <a:sym typeface="Wingdings"/>
              </a:rPr>
              <a:t>NLO QCD revolution </a:t>
            </a:r>
            <a:r>
              <a:rPr lang="en-GB" sz="1600" kern="0" dirty="0" smtClean="0">
                <a:solidFill>
                  <a:srgbClr val="D00209"/>
                </a:solidFill>
                <a:latin typeface="Trebuchet MS"/>
                <a:cs typeface="Trebuchet MS"/>
                <a:sym typeface="Wingdings"/>
              </a:rPr>
              <a:t>at ICHEP-12 </a:t>
            </a:r>
            <a:endParaRPr lang="en-GB" sz="1600" dirty="0">
              <a:solidFill>
                <a:srgbClr val="D00209"/>
              </a:solidFill>
            </a:endParaRPr>
          </a:p>
        </p:txBody>
      </p:sp>
      <p:pic>
        <p:nvPicPr>
          <p:cNvPr id="15" name="Picture 14"/>
          <p:cNvPicPr>
            <a:picLocks noChangeAspect="1"/>
          </p:cNvPicPr>
          <p:nvPr/>
        </p:nvPicPr>
        <p:blipFill>
          <a:blip r:embed="rId4"/>
          <a:stretch>
            <a:fillRect/>
          </a:stretch>
        </p:blipFill>
        <p:spPr>
          <a:xfrm>
            <a:off x="8574620" y="1706033"/>
            <a:ext cx="264580" cy="361592"/>
          </a:xfrm>
          <a:prstGeom prst="rect">
            <a:avLst/>
          </a:prstGeom>
        </p:spPr>
      </p:pic>
      <p:sp>
        <p:nvSpPr>
          <p:cNvPr id="16" name="Rectangle 15"/>
          <p:cNvSpPr/>
          <p:nvPr/>
        </p:nvSpPr>
        <p:spPr>
          <a:xfrm>
            <a:off x="381000" y="1426634"/>
            <a:ext cx="8763000" cy="646331"/>
          </a:xfrm>
          <a:prstGeom prst="rect">
            <a:avLst/>
          </a:prstGeom>
        </p:spPr>
        <p:txBody>
          <a:bodyPr wrap="square">
            <a:spAutoFit/>
          </a:bodyPr>
          <a:lstStyle/>
          <a:p>
            <a:pPr lvl="0" defTabSz="914400" fontAlgn="auto">
              <a:spcBef>
                <a:spcPts val="1200"/>
              </a:spcBef>
              <a:spcAft>
                <a:spcPts val="0"/>
              </a:spcAft>
              <a:defRPr/>
            </a:pPr>
            <a:r>
              <a:rPr lang="en-GB" sz="1800" kern="0" dirty="0" smtClean="0">
                <a:solidFill>
                  <a:srgbClr val="D00209"/>
                </a:solidFill>
                <a:latin typeface="Trebuchet MS"/>
                <a:cs typeface="Trebuchet MS"/>
              </a:rPr>
              <a:t>Theoretical revolutions are perhaps even less predictable than experimental ones. It is clear, however, that SLAC must remain a world-leading theoretical centre </a:t>
            </a:r>
            <a:endParaRPr lang="en-GB" sz="1800" b="1" kern="0" dirty="0" smtClean="0">
              <a:solidFill>
                <a:srgbClr val="D00209"/>
              </a:solidFill>
              <a:latin typeface="Trebuchet MS"/>
              <a:cs typeface="Trebuchet MS"/>
            </a:endParaRPr>
          </a:p>
        </p:txBody>
      </p:sp>
    </p:spTree>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6" name="AutoShape 12"/>
          <p:cNvSpPr>
            <a:spLocks noChangeAspect="1" noChangeArrowheads="1"/>
          </p:cNvSpPr>
          <p:nvPr/>
        </p:nvSpPr>
        <p:spPr bwMode="auto">
          <a:xfrm>
            <a:off x="2352675" y="14509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dirty="0" smtClean="0">
              <a:solidFill>
                <a:srgbClr val="000000"/>
              </a:solidFill>
              <a:latin typeface="Arial" pitchFamily="-105" charset="0"/>
              <a:ea typeface="Arial" pitchFamily="-105" charset="0"/>
              <a:cs typeface="Arial" pitchFamily="-105" charset="0"/>
            </a:endParaRPr>
          </a:p>
        </p:txBody>
      </p:sp>
      <p:sp>
        <p:nvSpPr>
          <p:cNvPr id="87" name="AutoShape 12"/>
          <p:cNvSpPr>
            <a:spLocks noChangeAspect="1" noChangeArrowheads="1"/>
          </p:cNvSpPr>
          <p:nvPr/>
        </p:nvSpPr>
        <p:spPr bwMode="auto">
          <a:xfrm>
            <a:off x="1371600" y="1828800"/>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9" name="AutoShape 12"/>
          <p:cNvSpPr>
            <a:spLocks noChangeAspect="1" noChangeArrowheads="1"/>
          </p:cNvSpPr>
          <p:nvPr/>
        </p:nvSpPr>
        <p:spPr bwMode="auto">
          <a:xfrm>
            <a:off x="4704292" y="1545166"/>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0" name="AutoShape 12"/>
          <p:cNvSpPr>
            <a:spLocks noChangeAspect="1" noChangeArrowheads="1"/>
          </p:cNvSpPr>
          <p:nvPr/>
        </p:nvSpPr>
        <p:spPr bwMode="auto">
          <a:xfrm>
            <a:off x="4756149" y="1311277"/>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2" name="TextBox 91"/>
          <p:cNvSpPr txBox="1"/>
          <p:nvPr/>
        </p:nvSpPr>
        <p:spPr>
          <a:xfrm>
            <a:off x="1579045" y="990600"/>
            <a:ext cx="122575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b</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t</a:t>
            </a:r>
            <a:r>
              <a:rPr lang="en-GB" b="1" i="1" dirty="0" smtClean="0">
                <a:solidFill>
                  <a:srgbClr val="0077DA"/>
                </a:solidFill>
                <a:latin typeface="Trebuchet MS"/>
                <a:cs typeface="Trebuchet MS"/>
              </a:rPr>
              <a:t>, </a:t>
            </a:r>
            <a:r>
              <a:rPr lang="en-US" b="1" i="1" dirty="0" err="1" smtClean="0">
                <a:solidFill>
                  <a:srgbClr val="0077DA"/>
                </a:solidFill>
                <a:latin typeface="Symbol" charset="2"/>
                <a:cs typeface="Symbol" charset="2"/>
              </a:rPr>
              <a:t>n</a:t>
            </a:r>
            <a:r>
              <a:rPr lang="en-US" b="1" i="1" baseline="-25000" dirty="0" err="1" smtClean="0">
                <a:solidFill>
                  <a:srgbClr val="0077DA"/>
                </a:solidFill>
                <a:latin typeface="Symbol" charset="2"/>
                <a:cs typeface="Symbol" charset="2"/>
              </a:rPr>
              <a:t>t</a:t>
            </a:r>
            <a:endParaRPr lang="en-GB" b="1" i="1" baseline="-25000" dirty="0">
              <a:solidFill>
                <a:srgbClr val="0077DA"/>
              </a:solidFill>
              <a:latin typeface="Symbol" charset="2"/>
              <a:cs typeface="Symbol" charset="2"/>
            </a:endParaRPr>
          </a:p>
        </p:txBody>
      </p:sp>
      <p:sp>
        <p:nvSpPr>
          <p:cNvPr id="96" name="TextBox 95"/>
          <p:cNvSpPr txBox="1"/>
          <p:nvPr/>
        </p:nvSpPr>
        <p:spPr>
          <a:xfrm>
            <a:off x="-33868" y="1443335"/>
            <a:ext cx="153454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u</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d</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err="1" smtClean="0">
                <a:solidFill>
                  <a:srgbClr val="0077DA"/>
                </a:solidFill>
                <a:latin typeface="Symbol" charset="2"/>
                <a:cs typeface="Symbol" charset="2"/>
              </a:rPr>
              <a:t>t</a:t>
            </a:r>
            <a:endParaRPr lang="en-GB" b="1" i="1" dirty="0">
              <a:solidFill>
                <a:srgbClr val="0077DA"/>
              </a:solidFill>
              <a:latin typeface="Symbol" charset="2"/>
              <a:cs typeface="Symbol" charset="2"/>
            </a:endParaRPr>
          </a:p>
        </p:txBody>
      </p:sp>
      <p:sp>
        <p:nvSpPr>
          <p:cNvPr id="105" name="AutoShape 12"/>
          <p:cNvSpPr>
            <a:spLocks noChangeAspect="1" noChangeArrowheads="1"/>
          </p:cNvSpPr>
          <p:nvPr/>
        </p:nvSpPr>
        <p:spPr bwMode="auto">
          <a:xfrm>
            <a:off x="2743200" y="16033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30" name="TextBox 29"/>
          <p:cNvSpPr txBox="1"/>
          <p:nvPr/>
        </p:nvSpPr>
        <p:spPr>
          <a:xfrm>
            <a:off x="2751900" y="1705803"/>
            <a:ext cx="882415"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smtClean="0">
                <a:solidFill>
                  <a:srgbClr val="0077DA"/>
                </a:solidFill>
                <a:latin typeface="Symbol" charset="2"/>
                <a:cs typeface="Symbol" charset="2"/>
              </a:rPr>
              <a:t>n</a:t>
            </a:r>
            <a:r>
              <a:rPr lang="en-GB" b="1" i="1" baseline="-25000" dirty="0" smtClean="0">
                <a:solidFill>
                  <a:srgbClr val="0077DA"/>
                </a:solidFill>
                <a:latin typeface="Symbol" charset="2"/>
                <a:cs typeface="Symbol" charset="2"/>
              </a:rPr>
              <a:t>m</a:t>
            </a:r>
            <a:endParaRPr lang="en-GB" b="1" i="1" baseline="-25000" dirty="0">
              <a:solidFill>
                <a:srgbClr val="0077DA"/>
              </a:solidFill>
              <a:latin typeface="Symbol" charset="2"/>
              <a:cs typeface="Symbol" charset="2"/>
            </a:endParaRPr>
          </a:p>
        </p:txBody>
      </p:sp>
      <p:sp>
        <p:nvSpPr>
          <p:cNvPr id="31" name="TextBox 30"/>
          <p:cNvSpPr txBox="1"/>
          <p:nvPr/>
        </p:nvSpPr>
        <p:spPr>
          <a:xfrm>
            <a:off x="4466931" y="990600"/>
            <a:ext cx="409869" cy="461665"/>
          </a:xfrm>
          <a:prstGeom prst="rect">
            <a:avLst/>
          </a:prstGeom>
          <a:noFill/>
        </p:spPr>
        <p:txBody>
          <a:bodyPr wrap="none" rtlCol="0">
            <a:spAutoFit/>
          </a:bodyPr>
          <a:lstStyle/>
          <a:p>
            <a:pPr algn="ctr"/>
            <a:r>
              <a:rPr lang="en-GB" b="1" i="1" dirty="0" err="1" smtClean="0">
                <a:solidFill>
                  <a:srgbClr val="D00209"/>
                </a:solidFill>
                <a:latin typeface="Trebuchet MS"/>
                <a:cs typeface="Trebuchet MS"/>
              </a:rPr>
              <a:t>g</a:t>
            </a:r>
            <a:endParaRPr lang="en-GB" b="1" i="1" baseline="-25000" dirty="0">
              <a:solidFill>
                <a:srgbClr val="D00209"/>
              </a:solidFill>
              <a:latin typeface="Symbol" charset="2"/>
              <a:cs typeface="Symbol" charset="2"/>
            </a:endParaRPr>
          </a:p>
        </p:txBody>
      </p:sp>
      <p:sp>
        <p:nvSpPr>
          <p:cNvPr id="32" name="TextBox 31"/>
          <p:cNvSpPr txBox="1"/>
          <p:nvPr/>
        </p:nvSpPr>
        <p:spPr>
          <a:xfrm>
            <a:off x="4834468" y="1676400"/>
            <a:ext cx="1286010" cy="461665"/>
          </a:xfrm>
          <a:prstGeom prst="rect">
            <a:avLst/>
          </a:prstGeom>
          <a:noFill/>
        </p:spPr>
        <p:txBody>
          <a:bodyPr wrap="none" rtlCol="0">
            <a:spAutoFit/>
          </a:bodyPr>
          <a:lstStyle/>
          <a:p>
            <a:pPr algn="ctr"/>
            <a:r>
              <a:rPr lang="en-GB" b="1" i="1" dirty="0" smtClean="0">
                <a:solidFill>
                  <a:srgbClr val="D00209"/>
                </a:solidFill>
                <a:latin typeface="Trebuchet MS"/>
                <a:cs typeface="Trebuchet MS"/>
              </a:rPr>
              <a:t>W, Z, H</a:t>
            </a:r>
            <a:endParaRPr lang="en-GB" b="1" i="1" baseline="-25000" dirty="0">
              <a:solidFill>
                <a:srgbClr val="D00209"/>
              </a:solidFill>
              <a:latin typeface="Symbol" charset="2"/>
              <a:cs typeface="Symbol" charset="2"/>
            </a:endParaRPr>
          </a:p>
        </p:txBody>
      </p:sp>
      <p:sp>
        <p:nvSpPr>
          <p:cNvPr id="18" name="TextBox 17"/>
          <p:cNvSpPr txBox="1"/>
          <p:nvPr/>
        </p:nvSpPr>
        <p:spPr>
          <a:xfrm>
            <a:off x="8229600" y="0"/>
            <a:ext cx="957583" cy="523220"/>
          </a:xfrm>
          <a:prstGeom prst="rect">
            <a:avLst/>
          </a:prstGeom>
          <a:noFill/>
        </p:spPr>
        <p:txBody>
          <a:bodyPr wrap="none" rtlCol="0">
            <a:spAutoFit/>
          </a:bodyPr>
          <a:lstStyle/>
          <a:p>
            <a:r>
              <a:rPr lang="en-US" sz="1400" i="1" dirty="0" smtClean="0">
                <a:solidFill>
                  <a:srgbClr val="0077DA"/>
                </a:solidFill>
                <a:latin typeface="Trebuchet MS"/>
                <a:cs typeface="Trebuchet MS"/>
              </a:rPr>
              <a:t>Fermions</a:t>
            </a:r>
          </a:p>
          <a:p>
            <a:r>
              <a:rPr lang="en-US" sz="1400" i="1" dirty="0" smtClean="0">
                <a:solidFill>
                  <a:srgbClr val="D00209"/>
                </a:solidFill>
                <a:latin typeface="Trebuchet MS"/>
                <a:cs typeface="Trebuchet MS"/>
              </a:rPr>
              <a:t>Bosons</a:t>
            </a:r>
            <a:endParaRPr lang="en-GB" sz="1400" i="1" dirty="0">
              <a:solidFill>
                <a:srgbClr val="D00209"/>
              </a:solidFill>
              <a:latin typeface="Symbol" charset="2"/>
              <a:cs typeface="Symbol" charset="2"/>
            </a:endParaRPr>
          </a:p>
        </p:txBody>
      </p:sp>
      <p:grpSp>
        <p:nvGrpSpPr>
          <p:cNvPr id="24" name="Group 88"/>
          <p:cNvGrpSpPr/>
          <p:nvPr/>
        </p:nvGrpSpPr>
        <p:grpSpPr>
          <a:xfrm>
            <a:off x="1926166" y="2401708"/>
            <a:ext cx="762000" cy="874891"/>
            <a:chOff x="3962400" y="1649069"/>
            <a:chExt cx="762000" cy="874891"/>
          </a:xfrm>
          <a:effectLst>
            <a:outerShdw blurRad="50800" dist="38100" dir="2700000">
              <a:srgbClr val="000000">
                <a:alpha val="43000"/>
              </a:srgbClr>
            </a:outerShdw>
          </a:effectLst>
        </p:grpSpPr>
        <p:pic>
          <p:nvPicPr>
            <p:cNvPr id="39" name="Picture 38"/>
            <p:cNvPicPr>
              <a:picLocks noChangeAspect="1"/>
            </p:cNvPicPr>
            <p:nvPr/>
          </p:nvPicPr>
          <p:blipFill>
            <a:blip r:embed="rId4"/>
            <a:srcRect b="14590"/>
            <a:stretch>
              <a:fillRect/>
            </a:stretch>
          </p:blipFill>
          <p:spPr>
            <a:xfrm>
              <a:off x="3962400" y="1649069"/>
              <a:ext cx="690424" cy="831618"/>
            </a:xfrm>
            <a:prstGeom prst="rect">
              <a:avLst/>
            </a:prstGeom>
          </p:spPr>
        </p:pic>
        <p:sp>
          <p:nvSpPr>
            <p:cNvPr id="41" name="TextBox 40"/>
            <p:cNvSpPr txBox="1"/>
            <p:nvPr/>
          </p:nvSpPr>
          <p:spPr>
            <a:xfrm>
              <a:off x="4243830" y="2262350"/>
              <a:ext cx="480570" cy="261610"/>
            </a:xfrm>
            <a:prstGeom prst="rect">
              <a:avLst/>
            </a:prstGeom>
            <a:noFill/>
          </p:spPr>
          <p:txBody>
            <a:bodyPr wrap="none" rtlCol="0">
              <a:spAutoFit/>
            </a:bodyPr>
            <a:lstStyle/>
            <a:p>
              <a:r>
                <a:rPr lang="en-GB" sz="1100" dirty="0" smtClean="0">
                  <a:solidFill>
                    <a:schemeClr val="bg1"/>
                  </a:solidFill>
                  <a:latin typeface="Trebuchet MS"/>
                  <a:cs typeface="Trebuchet MS"/>
                </a:rPr>
                <a:t>1975</a:t>
              </a:r>
            </a:p>
          </p:txBody>
        </p:sp>
      </p:grpSp>
      <p:grpSp>
        <p:nvGrpSpPr>
          <p:cNvPr id="25" name="Group 92"/>
          <p:cNvGrpSpPr/>
          <p:nvPr/>
        </p:nvGrpSpPr>
        <p:grpSpPr>
          <a:xfrm>
            <a:off x="1155419" y="2401708"/>
            <a:ext cx="770747" cy="874892"/>
            <a:chOff x="2550417" y="1649068"/>
            <a:chExt cx="770747" cy="874892"/>
          </a:xfrm>
          <a:effectLst>
            <a:outerShdw blurRad="50800" dist="38100" dir="2700000">
              <a:srgbClr val="000000">
                <a:alpha val="43000"/>
              </a:srgbClr>
            </a:outerShdw>
          </a:effectLst>
        </p:grpSpPr>
        <p:pic>
          <p:nvPicPr>
            <p:cNvPr id="36" name="Picture 35"/>
            <p:cNvPicPr>
              <a:picLocks noChangeAspect="1"/>
            </p:cNvPicPr>
            <p:nvPr/>
          </p:nvPicPr>
          <p:blipFill>
            <a:blip r:embed="rId5"/>
            <a:srcRect l="26906" r="18820" b="34317"/>
            <a:stretch>
              <a:fillRect/>
            </a:stretch>
          </p:blipFill>
          <p:spPr>
            <a:xfrm>
              <a:off x="2550417" y="1649068"/>
              <a:ext cx="690424" cy="831619"/>
            </a:xfrm>
            <a:prstGeom prst="rect">
              <a:avLst/>
            </a:prstGeom>
          </p:spPr>
        </p:pic>
        <p:sp>
          <p:nvSpPr>
            <p:cNvPr id="38" name="TextBox 37"/>
            <p:cNvSpPr txBox="1"/>
            <p:nvPr/>
          </p:nvSpPr>
          <p:spPr>
            <a:xfrm>
              <a:off x="2840594" y="2262350"/>
              <a:ext cx="480570" cy="261610"/>
            </a:xfrm>
            <a:prstGeom prst="rect">
              <a:avLst/>
            </a:prstGeom>
            <a:noFill/>
          </p:spPr>
          <p:txBody>
            <a:bodyPr wrap="none" rtlCol="0">
              <a:spAutoFit/>
            </a:bodyPr>
            <a:lstStyle/>
            <a:p>
              <a:r>
                <a:rPr lang="en-GB" sz="1100" dirty="0" smtClean="0">
                  <a:solidFill>
                    <a:schemeClr val="bg1"/>
                  </a:solidFill>
                  <a:latin typeface="Trebuchet MS"/>
                  <a:cs typeface="Trebuchet MS"/>
                </a:rPr>
                <a:t>1974</a:t>
              </a:r>
            </a:p>
          </p:txBody>
        </p:sp>
      </p:grpSp>
      <p:grpSp>
        <p:nvGrpSpPr>
          <p:cNvPr id="26" name="Group 96"/>
          <p:cNvGrpSpPr/>
          <p:nvPr/>
        </p:nvGrpSpPr>
        <p:grpSpPr>
          <a:xfrm>
            <a:off x="381165" y="2401708"/>
            <a:ext cx="690424" cy="874891"/>
            <a:chOff x="5257800" y="1649069"/>
            <a:chExt cx="690424" cy="874891"/>
          </a:xfrm>
          <a:effectLst>
            <a:outerShdw blurRad="50800" dist="38100" dir="2700000">
              <a:srgbClr val="000000">
                <a:alpha val="43000"/>
              </a:srgbClr>
            </a:outerShdw>
          </a:effectLst>
        </p:grpSpPr>
        <p:pic>
          <p:nvPicPr>
            <p:cNvPr id="27" name="Picture 26"/>
            <p:cNvPicPr>
              <a:picLocks noChangeAspect="1"/>
            </p:cNvPicPr>
            <p:nvPr/>
          </p:nvPicPr>
          <p:blipFill>
            <a:blip r:embed="rId6"/>
            <a:srcRect l="6429" t="3574" r="5714" b="19799"/>
            <a:stretch>
              <a:fillRect/>
            </a:stretch>
          </p:blipFill>
          <p:spPr>
            <a:xfrm>
              <a:off x="5257800" y="1649069"/>
              <a:ext cx="690424" cy="831618"/>
            </a:xfrm>
            <a:prstGeom prst="rect">
              <a:avLst/>
            </a:prstGeom>
          </p:spPr>
        </p:pic>
        <p:sp>
          <p:nvSpPr>
            <p:cNvPr id="29" name="TextBox 28"/>
            <p:cNvSpPr txBox="1"/>
            <p:nvPr/>
          </p:nvSpPr>
          <p:spPr>
            <a:xfrm>
              <a:off x="5291223" y="2262350"/>
              <a:ext cx="480570" cy="261610"/>
            </a:xfrm>
            <a:prstGeom prst="rect">
              <a:avLst/>
            </a:prstGeom>
            <a:noFill/>
          </p:spPr>
          <p:txBody>
            <a:bodyPr wrap="square" lIns="0" rIns="0" rtlCol="0">
              <a:spAutoFit/>
            </a:bodyPr>
            <a:lstStyle/>
            <a:p>
              <a:r>
                <a:rPr lang="en-GB" sz="1100" dirty="0" smtClean="0">
                  <a:solidFill>
                    <a:schemeClr val="bg1"/>
                  </a:solidFill>
                  <a:latin typeface="Trebuchet MS"/>
                  <a:cs typeface="Trebuchet MS"/>
                </a:rPr>
                <a:t>1967</a:t>
              </a:r>
            </a:p>
          </p:txBody>
        </p:sp>
      </p:grpSp>
      <p:sp>
        <p:nvSpPr>
          <p:cNvPr id="42" name="Rectangle 41"/>
          <p:cNvSpPr/>
          <p:nvPr/>
        </p:nvSpPr>
        <p:spPr>
          <a:xfrm>
            <a:off x="4036247" y="1547109"/>
            <a:ext cx="689211" cy="338554"/>
          </a:xfrm>
          <a:prstGeom prst="rect">
            <a:avLst/>
          </a:prstGeom>
        </p:spPr>
        <p:txBody>
          <a:bodyPr wrap="none">
            <a:spAutoFit/>
          </a:bodyPr>
          <a:lstStyle/>
          <a:p>
            <a:r>
              <a:rPr lang="en-GB" sz="1600" b="1" dirty="0" smtClean="0">
                <a:solidFill>
                  <a:srgbClr val="D00209"/>
                </a:solidFill>
                <a:latin typeface="Trebuchet MS"/>
                <a:cs typeface="Trebuchet MS"/>
              </a:rPr>
              <a:t>CERN</a:t>
            </a:r>
            <a:endParaRPr lang="en-GB" dirty="0"/>
          </a:p>
        </p:txBody>
      </p:sp>
      <p:sp>
        <p:nvSpPr>
          <p:cNvPr id="43" name="Rectangle 42"/>
          <p:cNvSpPr/>
          <p:nvPr/>
        </p:nvSpPr>
        <p:spPr>
          <a:xfrm>
            <a:off x="4960172" y="1155702"/>
            <a:ext cx="671979" cy="338554"/>
          </a:xfrm>
          <a:prstGeom prst="rect">
            <a:avLst/>
          </a:prstGeom>
        </p:spPr>
        <p:txBody>
          <a:bodyPr wrap="none">
            <a:spAutoFit/>
          </a:bodyPr>
          <a:lstStyle/>
          <a:p>
            <a:r>
              <a:rPr lang="en-GB" sz="1600" b="1" dirty="0" smtClean="0">
                <a:solidFill>
                  <a:srgbClr val="D00209"/>
                </a:solidFill>
                <a:latin typeface="Trebuchet MS"/>
                <a:cs typeface="Trebuchet MS"/>
              </a:rPr>
              <a:t>DESY</a:t>
            </a:r>
            <a:endParaRPr lang="en-GB" dirty="0"/>
          </a:p>
        </p:txBody>
      </p:sp>
      <p:sp>
        <p:nvSpPr>
          <p:cNvPr id="44" name="Rectangle 43"/>
          <p:cNvSpPr/>
          <p:nvPr/>
        </p:nvSpPr>
        <p:spPr>
          <a:xfrm>
            <a:off x="2962336" y="1432037"/>
            <a:ext cx="557164" cy="338554"/>
          </a:xfrm>
          <a:prstGeom prst="rect">
            <a:avLst/>
          </a:prstGeom>
        </p:spPr>
        <p:txBody>
          <a:bodyPr wrap="none">
            <a:spAutoFit/>
          </a:bodyPr>
          <a:lstStyle/>
          <a:p>
            <a:r>
              <a:rPr lang="en-GB" sz="1600" b="1" dirty="0" smtClean="0">
                <a:solidFill>
                  <a:srgbClr val="0077DA"/>
                </a:solidFill>
                <a:latin typeface="Trebuchet MS"/>
                <a:cs typeface="Trebuchet MS"/>
              </a:rPr>
              <a:t>BNL</a:t>
            </a:r>
            <a:endParaRPr lang="en-GB" sz="1600" dirty="0">
              <a:solidFill>
                <a:srgbClr val="0077DA"/>
              </a:solidFill>
            </a:endParaRPr>
          </a:p>
        </p:txBody>
      </p:sp>
      <p:sp>
        <p:nvSpPr>
          <p:cNvPr id="45" name="Rectangle 44"/>
          <p:cNvSpPr/>
          <p:nvPr/>
        </p:nvSpPr>
        <p:spPr>
          <a:xfrm>
            <a:off x="2055281" y="1632063"/>
            <a:ext cx="684703" cy="338554"/>
          </a:xfrm>
          <a:prstGeom prst="rect">
            <a:avLst/>
          </a:prstGeom>
        </p:spPr>
        <p:txBody>
          <a:bodyPr wrap="none">
            <a:spAutoFit/>
          </a:bodyPr>
          <a:lstStyle/>
          <a:p>
            <a:r>
              <a:rPr lang="en-GB" sz="1600" b="1" dirty="0" smtClean="0">
                <a:solidFill>
                  <a:srgbClr val="0077DA"/>
                </a:solidFill>
                <a:latin typeface="Trebuchet MS"/>
                <a:cs typeface="Trebuchet MS"/>
              </a:rPr>
              <a:t>FNAL</a:t>
            </a:r>
            <a:endParaRPr lang="en-GB" sz="1600" dirty="0">
              <a:solidFill>
                <a:srgbClr val="0077DA"/>
              </a:solidFill>
            </a:endParaRPr>
          </a:p>
        </p:txBody>
      </p:sp>
      <p:pic>
        <p:nvPicPr>
          <p:cNvPr id="47" name="Picture 46"/>
          <p:cNvPicPr>
            <a:picLocks noChangeAspect="1"/>
          </p:cNvPicPr>
          <p:nvPr/>
        </p:nvPicPr>
        <p:blipFill>
          <a:blip r:embed="rId7"/>
          <a:srcRect b="13492"/>
          <a:stretch>
            <a:fillRect/>
          </a:stretch>
        </p:blipFill>
        <p:spPr>
          <a:xfrm>
            <a:off x="681176" y="2078253"/>
            <a:ext cx="690424" cy="207747"/>
          </a:xfrm>
          <a:prstGeom prst="rect">
            <a:avLst/>
          </a:prstGeom>
        </p:spPr>
      </p:pic>
      <p:sp>
        <p:nvSpPr>
          <p:cNvPr id="48" name="Rectangle 47"/>
          <p:cNvSpPr/>
          <p:nvPr/>
        </p:nvSpPr>
        <p:spPr bwMode="auto">
          <a:xfrm>
            <a:off x="0" y="0"/>
            <a:ext cx="9144000" cy="6858000"/>
          </a:xfrm>
          <a:prstGeom prst="rect">
            <a:avLst/>
          </a:prstGeom>
          <a:solidFill>
            <a:schemeClr val="tx1">
              <a:lumMod val="75000"/>
              <a:lumOff val="25000"/>
            </a:schemeClr>
          </a:solidFill>
          <a:ln w="3175" cap="flat" cmpd="sng" algn="ctr">
            <a:solidFill>
              <a:schemeClr val="bg2"/>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105" charset="0"/>
              <a:ea typeface="Arial" pitchFamily="-105" charset="0"/>
              <a:cs typeface="Arial" pitchFamily="-105" charset="0"/>
            </a:endParaRPr>
          </a:p>
        </p:txBody>
      </p:sp>
      <p:sp>
        <p:nvSpPr>
          <p:cNvPr id="20" name="Rectangle 19"/>
          <p:cNvSpPr/>
          <p:nvPr/>
        </p:nvSpPr>
        <p:spPr>
          <a:xfrm>
            <a:off x="0" y="3505200"/>
            <a:ext cx="9144000" cy="2336800"/>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3" name="Rectangle 8"/>
          <p:cNvSpPr>
            <a:spLocks noChangeArrowheads="1"/>
          </p:cNvSpPr>
          <p:nvPr/>
        </p:nvSpPr>
        <p:spPr bwMode="auto">
          <a:xfrm>
            <a:off x="0" y="3505200"/>
            <a:ext cx="9144000" cy="2294467"/>
          </a:xfrm>
          <a:prstGeom prst="rect">
            <a:avLst/>
          </a:prstGeom>
          <a:solidFill>
            <a:schemeClr val="bg1">
              <a:alpha val="75000"/>
            </a:schemeClr>
          </a:solidFill>
          <a:ln w="381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5" name="Rectangle 68"/>
          <p:cNvSpPr>
            <a:spLocks noChangeArrowheads="1"/>
          </p:cNvSpPr>
          <p:nvPr/>
        </p:nvSpPr>
        <p:spPr bwMode="auto">
          <a:xfrm>
            <a:off x="0" y="3657600"/>
            <a:ext cx="9113640" cy="525401"/>
          </a:xfrm>
          <a:prstGeom prst="rect">
            <a:avLst/>
          </a:prstGeom>
          <a:noFill/>
          <a:ln w="6350">
            <a:noFill/>
            <a:miter lim="800000"/>
            <a:headEnd/>
            <a:tailEnd/>
          </a:ln>
          <a:effectLst/>
        </p:spPr>
        <p:txBody>
          <a:bodyPr wrap="square" lIns="90000" tIns="46800" rIns="90000" bIns="46800">
            <a:prstTxWarp prst="textNoShape">
              <a:avLst/>
            </a:prstTxWarp>
            <a:spAutoFit/>
          </a:bodyPr>
          <a:lstStyle/>
          <a:p>
            <a:pPr algn="ctr" defTabSz="914400">
              <a:spcBef>
                <a:spcPct val="50000"/>
              </a:spcBef>
            </a:pPr>
            <a:r>
              <a:rPr lang="en-US" sz="2800" b="1" dirty="0" smtClean="0">
                <a:solidFill>
                  <a:srgbClr val="000000">
                    <a:lumMod val="75000"/>
                    <a:lumOff val="25000"/>
                  </a:srgbClr>
                </a:solidFill>
                <a:latin typeface="Trebuchet MS"/>
                <a:ea typeface="Arial" pitchFamily="-105" charset="0"/>
                <a:cs typeface="Trebuchet MS"/>
              </a:rPr>
              <a:t>Particles Physics Relies on Accelerators</a:t>
            </a:r>
            <a:endParaRPr lang="en-US" sz="2800" b="1" dirty="0">
              <a:solidFill>
                <a:srgbClr val="000000">
                  <a:lumMod val="75000"/>
                  <a:lumOff val="25000"/>
                </a:srgbClr>
              </a:solidFill>
              <a:latin typeface="Trebuchet MS"/>
              <a:ea typeface="Arial" pitchFamily="-105" charset="0"/>
              <a:cs typeface="Trebuchet MS"/>
            </a:endParaRPr>
          </a:p>
        </p:txBody>
      </p:sp>
      <p:sp>
        <p:nvSpPr>
          <p:cNvPr id="33" name="Rectangle 9"/>
          <p:cNvSpPr>
            <a:spLocks noChangeArrowheads="1"/>
          </p:cNvSpPr>
          <p:nvPr/>
        </p:nvSpPr>
        <p:spPr bwMode="auto">
          <a:xfrm>
            <a:off x="0" y="4002617"/>
            <a:ext cx="9113640" cy="1005417"/>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404040"/>
                </a:solidFill>
                <a:latin typeface="VAG Rounded Light" pitchFamily="34" charset="0"/>
                <a:ea typeface="Arial" pitchFamily="-105" charset="0"/>
                <a:cs typeface="Arial" pitchFamily="-105" charset="0"/>
              </a:rPr>
              <a:t>Each new accelerator project pushed the limits of technology and </a:t>
            </a:r>
            <a:r>
              <a:rPr lang="en-US" sz="2000" dirty="0" err="1" smtClean="0">
                <a:solidFill>
                  <a:srgbClr val="404040"/>
                </a:solidFill>
                <a:latin typeface="VAG Rounded Light" pitchFamily="34" charset="0"/>
                <a:ea typeface="Arial" pitchFamily="-105" charset="0"/>
                <a:cs typeface="Arial" pitchFamily="-105" charset="0"/>
              </a:rPr>
              <a:t>organisation</a:t>
            </a:r>
            <a:r>
              <a:rPr lang="en-US" sz="2000" dirty="0" smtClean="0">
                <a:solidFill>
                  <a:srgbClr val="404040"/>
                </a:solidFill>
                <a:latin typeface="VAG Rounded Light" pitchFamily="34" charset="0"/>
                <a:ea typeface="Arial" pitchFamily="-105" charset="0"/>
                <a:cs typeface="Arial" pitchFamily="-105" charset="0"/>
              </a:rPr>
              <a:t>, and ended enriching our understanding of what we are made of</a:t>
            </a:r>
            <a:endParaRPr lang="en-US" sz="1800" dirty="0">
              <a:solidFill>
                <a:srgbClr val="404040"/>
              </a:solidFill>
              <a:latin typeface="VAG Rounded Light" pitchFamily="34" charset="0"/>
              <a:ea typeface="Arial" pitchFamily="-105" charset="0"/>
              <a:cs typeface="Arial" pitchFamily="-105" charset="0"/>
            </a:endParaRPr>
          </a:p>
        </p:txBody>
      </p:sp>
      <p:cxnSp>
        <p:nvCxnSpPr>
          <p:cNvPr id="34" name="Straight Connector 33"/>
          <p:cNvCxnSpPr/>
          <p:nvPr/>
        </p:nvCxnSpPr>
        <p:spPr bwMode="auto">
          <a:xfrm>
            <a:off x="457200" y="5072063"/>
            <a:ext cx="8077200" cy="1588"/>
          </a:xfrm>
          <a:prstGeom prst="line">
            <a:avLst/>
          </a:prstGeom>
          <a:solidFill>
            <a:schemeClr val="bg1"/>
          </a:solidFill>
          <a:ln w="635" cap="flat" cmpd="sng" algn="ctr">
            <a:solidFill>
              <a:schemeClr val="bg2"/>
            </a:solidFill>
            <a:prstDash val="sysDot"/>
            <a:round/>
            <a:headEnd type="none" w="med" len="med"/>
            <a:tailEnd type="none" w="med" len="med"/>
          </a:ln>
          <a:effectLst/>
        </p:spPr>
      </p:cxnSp>
      <p:sp>
        <p:nvSpPr>
          <p:cNvPr id="35" name="Rectangle 9"/>
          <p:cNvSpPr>
            <a:spLocks noChangeArrowheads="1"/>
          </p:cNvSpPr>
          <p:nvPr/>
        </p:nvSpPr>
        <p:spPr bwMode="auto">
          <a:xfrm>
            <a:off x="0" y="5194302"/>
            <a:ext cx="9144000" cy="457200"/>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D00209"/>
                </a:solidFill>
                <a:latin typeface="VAG Rounded Light" pitchFamily="34" charset="0"/>
                <a:ea typeface="Arial" pitchFamily="-105" charset="0"/>
                <a:cs typeface="Arial" pitchFamily="-105" charset="0"/>
              </a:rPr>
              <a:t>It is the price of knowledge — there is no other way</a:t>
            </a:r>
            <a:endParaRPr lang="en-US" sz="1800" dirty="0">
              <a:solidFill>
                <a:srgbClr val="D00209"/>
              </a:solidFill>
              <a:latin typeface="VAG Rounded Light" pitchFamily="34" charset="0"/>
              <a:ea typeface="Arial" pitchFamily="-105" charset="0"/>
              <a:cs typeface="Arial" pitchFamily="-105" charset="0"/>
            </a:endParaRPr>
          </a:p>
        </p:txBody>
      </p:sp>
    </p:spTree>
  </p:cSld>
  <p:clrMapOvr>
    <a:masterClrMapping/>
  </p:clrMapOvr>
  <p:transition spd="slow">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9" name="AutoShape 12"/>
          <p:cNvSpPr>
            <a:spLocks noChangeAspect="1" noChangeArrowheads="1"/>
          </p:cNvSpPr>
          <p:nvPr/>
        </p:nvSpPr>
        <p:spPr bwMode="auto">
          <a:xfrm>
            <a:off x="4704292" y="1545166"/>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0" name="AutoShape 12"/>
          <p:cNvSpPr>
            <a:spLocks noChangeAspect="1" noChangeArrowheads="1"/>
          </p:cNvSpPr>
          <p:nvPr/>
        </p:nvSpPr>
        <p:spPr bwMode="auto">
          <a:xfrm>
            <a:off x="4756149" y="1311277"/>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2" name="TextBox 91"/>
          <p:cNvSpPr txBox="1"/>
          <p:nvPr/>
        </p:nvSpPr>
        <p:spPr>
          <a:xfrm>
            <a:off x="1579045" y="1066800"/>
            <a:ext cx="122575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b</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t</a:t>
            </a:r>
            <a:r>
              <a:rPr lang="en-GB" b="1" i="1" dirty="0" smtClean="0">
                <a:solidFill>
                  <a:srgbClr val="0077DA"/>
                </a:solidFill>
                <a:latin typeface="Trebuchet MS"/>
                <a:cs typeface="Trebuchet MS"/>
              </a:rPr>
              <a:t>, </a:t>
            </a:r>
            <a:r>
              <a:rPr lang="en-US" b="1" i="1" dirty="0" err="1" smtClean="0">
                <a:solidFill>
                  <a:srgbClr val="0077DA"/>
                </a:solidFill>
                <a:latin typeface="Symbol" charset="2"/>
                <a:cs typeface="Symbol" charset="2"/>
              </a:rPr>
              <a:t>n</a:t>
            </a:r>
            <a:r>
              <a:rPr lang="en-US" b="1" i="1" baseline="-25000" dirty="0" err="1" smtClean="0">
                <a:solidFill>
                  <a:srgbClr val="0077DA"/>
                </a:solidFill>
                <a:latin typeface="Symbol" charset="2"/>
                <a:cs typeface="Symbol" charset="2"/>
              </a:rPr>
              <a:t>t</a:t>
            </a:r>
            <a:endParaRPr lang="en-GB" b="1" i="1" baseline="-25000" dirty="0">
              <a:solidFill>
                <a:srgbClr val="0077DA"/>
              </a:solidFill>
              <a:latin typeface="Symbol" charset="2"/>
              <a:cs typeface="Symbol" charset="2"/>
            </a:endParaRPr>
          </a:p>
        </p:txBody>
      </p:sp>
      <p:sp>
        <p:nvSpPr>
          <p:cNvPr id="96" name="TextBox 95"/>
          <p:cNvSpPr txBox="1"/>
          <p:nvPr/>
        </p:nvSpPr>
        <p:spPr>
          <a:xfrm>
            <a:off x="-33868" y="1443335"/>
            <a:ext cx="153454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u</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d</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err="1" smtClean="0">
                <a:solidFill>
                  <a:srgbClr val="0077DA"/>
                </a:solidFill>
                <a:latin typeface="Symbol" charset="2"/>
                <a:cs typeface="Symbol" charset="2"/>
              </a:rPr>
              <a:t>t</a:t>
            </a:r>
            <a:endParaRPr lang="en-GB" b="1" i="1" dirty="0">
              <a:solidFill>
                <a:srgbClr val="0077DA"/>
              </a:solidFill>
              <a:latin typeface="Symbol" charset="2"/>
              <a:cs typeface="Symbol" charset="2"/>
            </a:endParaRPr>
          </a:p>
        </p:txBody>
      </p:sp>
      <p:sp>
        <p:nvSpPr>
          <p:cNvPr id="30" name="TextBox 29"/>
          <p:cNvSpPr txBox="1"/>
          <p:nvPr/>
        </p:nvSpPr>
        <p:spPr>
          <a:xfrm>
            <a:off x="2851385" y="1671935"/>
            <a:ext cx="882415"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smtClean="0">
                <a:solidFill>
                  <a:srgbClr val="0077DA"/>
                </a:solidFill>
                <a:latin typeface="Symbol" charset="2"/>
                <a:cs typeface="Symbol" charset="2"/>
              </a:rPr>
              <a:t>n</a:t>
            </a:r>
            <a:r>
              <a:rPr lang="en-GB" b="1" i="1" baseline="-25000" dirty="0" smtClean="0">
                <a:solidFill>
                  <a:srgbClr val="0077DA"/>
                </a:solidFill>
                <a:latin typeface="Symbol" charset="2"/>
                <a:cs typeface="Symbol" charset="2"/>
              </a:rPr>
              <a:t>m</a:t>
            </a:r>
            <a:endParaRPr lang="en-GB" b="1" i="1" baseline="-25000" dirty="0">
              <a:solidFill>
                <a:srgbClr val="0077DA"/>
              </a:solidFill>
              <a:latin typeface="Symbol" charset="2"/>
              <a:cs typeface="Symbol" charset="2"/>
            </a:endParaRPr>
          </a:p>
        </p:txBody>
      </p:sp>
      <p:sp>
        <p:nvSpPr>
          <p:cNvPr id="31" name="TextBox 30"/>
          <p:cNvSpPr txBox="1"/>
          <p:nvPr/>
        </p:nvSpPr>
        <p:spPr>
          <a:xfrm>
            <a:off x="4466931" y="990600"/>
            <a:ext cx="409869" cy="461665"/>
          </a:xfrm>
          <a:prstGeom prst="rect">
            <a:avLst/>
          </a:prstGeom>
          <a:noFill/>
        </p:spPr>
        <p:txBody>
          <a:bodyPr wrap="none" rtlCol="0">
            <a:spAutoFit/>
          </a:bodyPr>
          <a:lstStyle/>
          <a:p>
            <a:pPr algn="ctr"/>
            <a:r>
              <a:rPr lang="en-GB" b="1" i="1" dirty="0" err="1" smtClean="0">
                <a:solidFill>
                  <a:srgbClr val="D00209"/>
                </a:solidFill>
                <a:latin typeface="Trebuchet MS"/>
                <a:cs typeface="Trebuchet MS"/>
              </a:rPr>
              <a:t>g</a:t>
            </a:r>
            <a:endParaRPr lang="en-GB" b="1" i="1" baseline="-25000" dirty="0">
              <a:solidFill>
                <a:srgbClr val="D00209"/>
              </a:solidFill>
              <a:latin typeface="Symbol" charset="2"/>
              <a:cs typeface="Symbol" charset="2"/>
            </a:endParaRPr>
          </a:p>
        </p:txBody>
      </p:sp>
      <p:sp>
        <p:nvSpPr>
          <p:cNvPr id="32" name="TextBox 31"/>
          <p:cNvSpPr txBox="1"/>
          <p:nvPr/>
        </p:nvSpPr>
        <p:spPr>
          <a:xfrm>
            <a:off x="4834468" y="1676400"/>
            <a:ext cx="1286010" cy="461665"/>
          </a:xfrm>
          <a:prstGeom prst="rect">
            <a:avLst/>
          </a:prstGeom>
          <a:noFill/>
        </p:spPr>
        <p:txBody>
          <a:bodyPr wrap="none" rtlCol="0">
            <a:spAutoFit/>
          </a:bodyPr>
          <a:lstStyle/>
          <a:p>
            <a:pPr algn="ctr"/>
            <a:r>
              <a:rPr lang="en-GB" b="1" i="1" dirty="0" smtClean="0">
                <a:solidFill>
                  <a:srgbClr val="D00209"/>
                </a:solidFill>
                <a:latin typeface="Trebuchet MS"/>
                <a:cs typeface="Trebuchet MS"/>
              </a:rPr>
              <a:t>W, Z, H</a:t>
            </a:r>
            <a:endParaRPr lang="en-GB" b="1" i="1" baseline="-25000" dirty="0">
              <a:solidFill>
                <a:srgbClr val="D00209"/>
              </a:solidFill>
              <a:latin typeface="Symbol" charset="2"/>
              <a:cs typeface="Symbol" charset="2"/>
            </a:endParaRPr>
          </a:p>
        </p:txBody>
      </p:sp>
      <p:sp>
        <p:nvSpPr>
          <p:cNvPr id="18" name="TextBox 17"/>
          <p:cNvSpPr txBox="1"/>
          <p:nvPr/>
        </p:nvSpPr>
        <p:spPr>
          <a:xfrm>
            <a:off x="8229600" y="0"/>
            <a:ext cx="957583" cy="523220"/>
          </a:xfrm>
          <a:prstGeom prst="rect">
            <a:avLst/>
          </a:prstGeom>
          <a:noFill/>
        </p:spPr>
        <p:txBody>
          <a:bodyPr wrap="none" rtlCol="0">
            <a:spAutoFit/>
          </a:bodyPr>
          <a:lstStyle/>
          <a:p>
            <a:r>
              <a:rPr lang="en-US" sz="1400" i="1" dirty="0" smtClean="0">
                <a:solidFill>
                  <a:srgbClr val="0077DA"/>
                </a:solidFill>
                <a:latin typeface="Trebuchet MS"/>
                <a:cs typeface="Trebuchet MS"/>
              </a:rPr>
              <a:t>Fermions</a:t>
            </a:r>
          </a:p>
          <a:p>
            <a:r>
              <a:rPr lang="en-US" sz="1400" i="1" dirty="0" smtClean="0">
                <a:solidFill>
                  <a:srgbClr val="D00209"/>
                </a:solidFill>
                <a:latin typeface="Trebuchet MS"/>
                <a:cs typeface="Trebuchet MS"/>
              </a:rPr>
              <a:t>Bosons</a:t>
            </a:r>
            <a:endParaRPr lang="en-GB" sz="1400" i="1" dirty="0">
              <a:solidFill>
                <a:srgbClr val="D00209"/>
              </a:solidFill>
              <a:latin typeface="Symbol" charset="2"/>
              <a:cs typeface="Symbol" charset="2"/>
            </a:endParaRPr>
          </a:p>
        </p:txBody>
      </p:sp>
      <p:grpSp>
        <p:nvGrpSpPr>
          <p:cNvPr id="2" name="Group 88"/>
          <p:cNvGrpSpPr/>
          <p:nvPr/>
        </p:nvGrpSpPr>
        <p:grpSpPr>
          <a:xfrm>
            <a:off x="1926166" y="2401708"/>
            <a:ext cx="762000" cy="874891"/>
            <a:chOff x="3962400" y="1649069"/>
            <a:chExt cx="762000" cy="874891"/>
          </a:xfrm>
          <a:effectLst>
            <a:outerShdw blurRad="50800" dist="38100" dir="2700000">
              <a:srgbClr val="000000">
                <a:alpha val="43000"/>
              </a:srgbClr>
            </a:outerShdw>
          </a:effectLst>
        </p:grpSpPr>
        <p:pic>
          <p:nvPicPr>
            <p:cNvPr id="39" name="Picture 38"/>
            <p:cNvPicPr>
              <a:picLocks noChangeAspect="1"/>
            </p:cNvPicPr>
            <p:nvPr/>
          </p:nvPicPr>
          <p:blipFill>
            <a:blip r:embed="rId4"/>
            <a:srcRect b="14590"/>
            <a:stretch>
              <a:fillRect/>
            </a:stretch>
          </p:blipFill>
          <p:spPr>
            <a:xfrm>
              <a:off x="3962400" y="1649069"/>
              <a:ext cx="690424" cy="831618"/>
            </a:xfrm>
            <a:prstGeom prst="rect">
              <a:avLst/>
            </a:prstGeom>
          </p:spPr>
        </p:pic>
        <p:sp>
          <p:nvSpPr>
            <p:cNvPr id="41" name="TextBox 40"/>
            <p:cNvSpPr txBox="1"/>
            <p:nvPr/>
          </p:nvSpPr>
          <p:spPr>
            <a:xfrm>
              <a:off x="4243830" y="2262350"/>
              <a:ext cx="480570" cy="261610"/>
            </a:xfrm>
            <a:prstGeom prst="rect">
              <a:avLst/>
            </a:prstGeom>
            <a:noFill/>
          </p:spPr>
          <p:txBody>
            <a:bodyPr wrap="none" rtlCol="0">
              <a:spAutoFit/>
            </a:bodyPr>
            <a:lstStyle/>
            <a:p>
              <a:r>
                <a:rPr lang="en-GB" sz="1100" dirty="0" smtClean="0">
                  <a:solidFill>
                    <a:srgbClr val="FFFFFF"/>
                  </a:solidFill>
                  <a:latin typeface="Trebuchet MS"/>
                  <a:cs typeface="Trebuchet MS"/>
                </a:rPr>
                <a:t>1975</a:t>
              </a:r>
            </a:p>
          </p:txBody>
        </p:sp>
      </p:grpSp>
      <p:grpSp>
        <p:nvGrpSpPr>
          <p:cNvPr id="3" name="Group 92"/>
          <p:cNvGrpSpPr/>
          <p:nvPr/>
        </p:nvGrpSpPr>
        <p:grpSpPr>
          <a:xfrm>
            <a:off x="1155419" y="2401708"/>
            <a:ext cx="770747" cy="874892"/>
            <a:chOff x="2550417" y="1649068"/>
            <a:chExt cx="770747" cy="874892"/>
          </a:xfrm>
          <a:effectLst>
            <a:outerShdw blurRad="50800" dist="38100" dir="2700000">
              <a:srgbClr val="000000">
                <a:alpha val="43000"/>
              </a:srgbClr>
            </a:outerShdw>
          </a:effectLst>
        </p:grpSpPr>
        <p:pic>
          <p:nvPicPr>
            <p:cNvPr id="36" name="Picture 35"/>
            <p:cNvPicPr>
              <a:picLocks noChangeAspect="1"/>
            </p:cNvPicPr>
            <p:nvPr/>
          </p:nvPicPr>
          <p:blipFill>
            <a:blip r:embed="rId5"/>
            <a:srcRect l="26906" r="18820" b="34317"/>
            <a:stretch>
              <a:fillRect/>
            </a:stretch>
          </p:blipFill>
          <p:spPr>
            <a:xfrm>
              <a:off x="2550417" y="1649068"/>
              <a:ext cx="690424" cy="831619"/>
            </a:xfrm>
            <a:prstGeom prst="rect">
              <a:avLst/>
            </a:prstGeom>
          </p:spPr>
        </p:pic>
        <p:sp>
          <p:nvSpPr>
            <p:cNvPr id="38" name="TextBox 37"/>
            <p:cNvSpPr txBox="1"/>
            <p:nvPr/>
          </p:nvSpPr>
          <p:spPr>
            <a:xfrm>
              <a:off x="2840594" y="2262350"/>
              <a:ext cx="480570" cy="261610"/>
            </a:xfrm>
            <a:prstGeom prst="rect">
              <a:avLst/>
            </a:prstGeom>
            <a:noFill/>
          </p:spPr>
          <p:txBody>
            <a:bodyPr wrap="none" rtlCol="0">
              <a:spAutoFit/>
            </a:bodyPr>
            <a:lstStyle/>
            <a:p>
              <a:r>
                <a:rPr lang="en-GB" sz="1100" dirty="0" smtClean="0">
                  <a:solidFill>
                    <a:srgbClr val="FFFFFF"/>
                  </a:solidFill>
                  <a:latin typeface="Trebuchet MS"/>
                  <a:cs typeface="Trebuchet MS"/>
                </a:rPr>
                <a:t>1974</a:t>
              </a:r>
            </a:p>
          </p:txBody>
        </p:sp>
      </p:grpSp>
      <p:grpSp>
        <p:nvGrpSpPr>
          <p:cNvPr id="4" name="Group 96"/>
          <p:cNvGrpSpPr/>
          <p:nvPr/>
        </p:nvGrpSpPr>
        <p:grpSpPr>
          <a:xfrm>
            <a:off x="381165" y="2401708"/>
            <a:ext cx="690424" cy="874891"/>
            <a:chOff x="5257800" y="1649069"/>
            <a:chExt cx="690424" cy="874891"/>
          </a:xfrm>
          <a:effectLst>
            <a:outerShdw blurRad="50800" dist="38100" dir="2700000">
              <a:srgbClr val="000000">
                <a:alpha val="43000"/>
              </a:srgbClr>
            </a:outerShdw>
          </a:effectLst>
        </p:grpSpPr>
        <p:pic>
          <p:nvPicPr>
            <p:cNvPr id="27" name="Picture 26"/>
            <p:cNvPicPr>
              <a:picLocks noChangeAspect="1"/>
            </p:cNvPicPr>
            <p:nvPr/>
          </p:nvPicPr>
          <p:blipFill>
            <a:blip r:embed="rId6"/>
            <a:srcRect l="6429" t="3574" r="5714" b="19799"/>
            <a:stretch>
              <a:fillRect/>
            </a:stretch>
          </p:blipFill>
          <p:spPr>
            <a:xfrm>
              <a:off x="5257800" y="1649069"/>
              <a:ext cx="690424" cy="831618"/>
            </a:xfrm>
            <a:prstGeom prst="rect">
              <a:avLst/>
            </a:prstGeom>
          </p:spPr>
        </p:pic>
        <p:sp>
          <p:nvSpPr>
            <p:cNvPr id="29" name="TextBox 28"/>
            <p:cNvSpPr txBox="1"/>
            <p:nvPr/>
          </p:nvSpPr>
          <p:spPr>
            <a:xfrm>
              <a:off x="5291223" y="2262350"/>
              <a:ext cx="480570" cy="261610"/>
            </a:xfrm>
            <a:prstGeom prst="rect">
              <a:avLst/>
            </a:prstGeom>
            <a:noFill/>
          </p:spPr>
          <p:txBody>
            <a:bodyPr wrap="square" lIns="0" rIns="0" rtlCol="0">
              <a:spAutoFit/>
            </a:bodyPr>
            <a:lstStyle/>
            <a:p>
              <a:r>
                <a:rPr lang="en-GB" sz="1100" dirty="0" smtClean="0">
                  <a:solidFill>
                    <a:srgbClr val="FFFFFF"/>
                  </a:solidFill>
                  <a:latin typeface="Trebuchet MS"/>
                  <a:cs typeface="Trebuchet MS"/>
                </a:rPr>
                <a:t>1967</a:t>
              </a:r>
            </a:p>
          </p:txBody>
        </p:sp>
      </p:grpSp>
      <p:sp>
        <p:nvSpPr>
          <p:cNvPr id="42" name="Rectangle 41"/>
          <p:cNvSpPr/>
          <p:nvPr/>
        </p:nvSpPr>
        <p:spPr>
          <a:xfrm>
            <a:off x="4036247" y="1547109"/>
            <a:ext cx="689211" cy="338554"/>
          </a:xfrm>
          <a:prstGeom prst="rect">
            <a:avLst/>
          </a:prstGeom>
        </p:spPr>
        <p:txBody>
          <a:bodyPr wrap="none">
            <a:spAutoFit/>
          </a:bodyPr>
          <a:lstStyle/>
          <a:p>
            <a:r>
              <a:rPr lang="en-GB" sz="1600" b="1" dirty="0" smtClean="0">
                <a:solidFill>
                  <a:srgbClr val="D00209"/>
                </a:solidFill>
                <a:latin typeface="Trebuchet MS"/>
                <a:cs typeface="Trebuchet MS"/>
              </a:rPr>
              <a:t>CERN</a:t>
            </a:r>
            <a:endParaRPr lang="en-GB" dirty="0">
              <a:solidFill>
                <a:srgbClr val="000000"/>
              </a:solidFill>
            </a:endParaRPr>
          </a:p>
        </p:txBody>
      </p:sp>
      <p:sp>
        <p:nvSpPr>
          <p:cNvPr id="43" name="Rectangle 42"/>
          <p:cNvSpPr/>
          <p:nvPr/>
        </p:nvSpPr>
        <p:spPr>
          <a:xfrm>
            <a:off x="4960172" y="1155702"/>
            <a:ext cx="671979" cy="338554"/>
          </a:xfrm>
          <a:prstGeom prst="rect">
            <a:avLst/>
          </a:prstGeom>
        </p:spPr>
        <p:txBody>
          <a:bodyPr wrap="none">
            <a:spAutoFit/>
          </a:bodyPr>
          <a:lstStyle/>
          <a:p>
            <a:r>
              <a:rPr lang="en-GB" sz="1600" b="1" dirty="0" smtClean="0">
                <a:solidFill>
                  <a:srgbClr val="D00209"/>
                </a:solidFill>
                <a:latin typeface="Trebuchet MS"/>
                <a:cs typeface="Trebuchet MS"/>
              </a:rPr>
              <a:t>DESY</a:t>
            </a:r>
            <a:endParaRPr lang="en-GB" dirty="0">
              <a:solidFill>
                <a:srgbClr val="000000"/>
              </a:solidFill>
            </a:endParaRPr>
          </a:p>
        </p:txBody>
      </p:sp>
      <p:sp>
        <p:nvSpPr>
          <p:cNvPr id="44" name="Rectangle 43"/>
          <p:cNvSpPr/>
          <p:nvPr/>
        </p:nvSpPr>
        <p:spPr>
          <a:xfrm>
            <a:off x="2895600" y="1371600"/>
            <a:ext cx="557164" cy="338554"/>
          </a:xfrm>
          <a:prstGeom prst="rect">
            <a:avLst/>
          </a:prstGeom>
        </p:spPr>
        <p:txBody>
          <a:bodyPr wrap="none">
            <a:spAutoFit/>
          </a:bodyPr>
          <a:lstStyle/>
          <a:p>
            <a:r>
              <a:rPr lang="en-GB" sz="1600" b="1" dirty="0" smtClean="0">
                <a:solidFill>
                  <a:srgbClr val="0077DA"/>
                </a:solidFill>
                <a:latin typeface="Trebuchet MS"/>
                <a:cs typeface="Trebuchet MS"/>
              </a:rPr>
              <a:t>BNL</a:t>
            </a:r>
            <a:endParaRPr lang="en-GB" sz="1600" dirty="0">
              <a:solidFill>
                <a:srgbClr val="0077DA"/>
              </a:solidFill>
            </a:endParaRPr>
          </a:p>
        </p:txBody>
      </p:sp>
      <p:sp>
        <p:nvSpPr>
          <p:cNvPr id="45" name="Rectangle 44"/>
          <p:cNvSpPr/>
          <p:nvPr/>
        </p:nvSpPr>
        <p:spPr>
          <a:xfrm>
            <a:off x="1981200" y="1718846"/>
            <a:ext cx="684703" cy="338554"/>
          </a:xfrm>
          <a:prstGeom prst="rect">
            <a:avLst/>
          </a:prstGeom>
        </p:spPr>
        <p:txBody>
          <a:bodyPr wrap="none">
            <a:spAutoFit/>
          </a:bodyPr>
          <a:lstStyle/>
          <a:p>
            <a:r>
              <a:rPr lang="en-GB" sz="1600" b="1" dirty="0" smtClean="0">
                <a:solidFill>
                  <a:srgbClr val="0077DA"/>
                </a:solidFill>
                <a:latin typeface="Trebuchet MS"/>
                <a:cs typeface="Trebuchet MS"/>
              </a:rPr>
              <a:t>FNAL</a:t>
            </a:r>
            <a:endParaRPr lang="en-GB" sz="1600" dirty="0">
              <a:solidFill>
                <a:srgbClr val="0077DA"/>
              </a:solidFill>
            </a:endParaRPr>
          </a:p>
        </p:txBody>
      </p:sp>
      <p:pic>
        <p:nvPicPr>
          <p:cNvPr id="47" name="Picture 46"/>
          <p:cNvPicPr>
            <a:picLocks noChangeAspect="1"/>
          </p:cNvPicPr>
          <p:nvPr/>
        </p:nvPicPr>
        <p:blipFill>
          <a:blip r:embed="rId7"/>
          <a:srcRect b="13492"/>
          <a:stretch>
            <a:fillRect/>
          </a:stretch>
        </p:blipFill>
        <p:spPr>
          <a:xfrm>
            <a:off x="681176" y="2078253"/>
            <a:ext cx="690424" cy="207747"/>
          </a:xfrm>
          <a:prstGeom prst="rect">
            <a:avLst/>
          </a:prstGeom>
        </p:spPr>
      </p:pic>
      <p:sp>
        <p:nvSpPr>
          <p:cNvPr id="20" name="Rectangle 19"/>
          <p:cNvSpPr/>
          <p:nvPr/>
        </p:nvSpPr>
        <p:spPr>
          <a:xfrm>
            <a:off x="0" y="3505200"/>
            <a:ext cx="9144000" cy="2336800"/>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3" name="Rectangle 8"/>
          <p:cNvSpPr>
            <a:spLocks noChangeArrowheads="1"/>
          </p:cNvSpPr>
          <p:nvPr/>
        </p:nvSpPr>
        <p:spPr bwMode="auto">
          <a:xfrm>
            <a:off x="0" y="3505200"/>
            <a:ext cx="9144000" cy="2294467"/>
          </a:xfrm>
          <a:prstGeom prst="rect">
            <a:avLst/>
          </a:prstGeom>
          <a:solidFill>
            <a:schemeClr val="bg1">
              <a:alpha val="75000"/>
            </a:schemeClr>
          </a:solidFill>
          <a:ln w="381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5" name="Rectangle 68"/>
          <p:cNvSpPr>
            <a:spLocks noChangeArrowheads="1"/>
          </p:cNvSpPr>
          <p:nvPr/>
        </p:nvSpPr>
        <p:spPr bwMode="auto">
          <a:xfrm>
            <a:off x="0" y="3657600"/>
            <a:ext cx="9113640" cy="525401"/>
          </a:xfrm>
          <a:prstGeom prst="rect">
            <a:avLst/>
          </a:prstGeom>
          <a:noFill/>
          <a:ln w="6350">
            <a:noFill/>
            <a:miter lim="800000"/>
            <a:headEnd/>
            <a:tailEnd/>
          </a:ln>
          <a:effectLst/>
        </p:spPr>
        <p:txBody>
          <a:bodyPr wrap="square" lIns="90000" tIns="46800" rIns="90000" bIns="46800">
            <a:prstTxWarp prst="textNoShape">
              <a:avLst/>
            </a:prstTxWarp>
            <a:spAutoFit/>
          </a:bodyPr>
          <a:lstStyle/>
          <a:p>
            <a:pPr algn="ctr" defTabSz="914400">
              <a:spcBef>
                <a:spcPct val="50000"/>
              </a:spcBef>
            </a:pPr>
            <a:r>
              <a:rPr lang="en-US" sz="2800" b="1" dirty="0" smtClean="0">
                <a:solidFill>
                  <a:srgbClr val="000000">
                    <a:lumMod val="75000"/>
                    <a:lumOff val="25000"/>
                  </a:srgbClr>
                </a:solidFill>
                <a:latin typeface="Trebuchet MS"/>
                <a:ea typeface="Arial" pitchFamily="-105" charset="0"/>
                <a:cs typeface="Trebuchet MS"/>
              </a:rPr>
              <a:t>Particles Physics Relies on Accelerators</a:t>
            </a:r>
            <a:endParaRPr lang="en-US" sz="2800" b="1" dirty="0">
              <a:solidFill>
                <a:srgbClr val="000000">
                  <a:lumMod val="75000"/>
                  <a:lumOff val="25000"/>
                </a:srgbClr>
              </a:solidFill>
              <a:latin typeface="Trebuchet MS"/>
              <a:ea typeface="Arial" pitchFamily="-105" charset="0"/>
              <a:cs typeface="Trebuchet MS"/>
            </a:endParaRPr>
          </a:p>
        </p:txBody>
      </p:sp>
      <p:sp>
        <p:nvSpPr>
          <p:cNvPr id="33" name="Rectangle 9"/>
          <p:cNvSpPr>
            <a:spLocks noChangeArrowheads="1"/>
          </p:cNvSpPr>
          <p:nvPr/>
        </p:nvSpPr>
        <p:spPr bwMode="auto">
          <a:xfrm>
            <a:off x="0" y="4002617"/>
            <a:ext cx="9113640" cy="1005417"/>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404040"/>
                </a:solidFill>
                <a:latin typeface="VAG Rounded Light" pitchFamily="34" charset="0"/>
                <a:ea typeface="Arial" pitchFamily="-105" charset="0"/>
                <a:cs typeface="Arial" pitchFamily="-105" charset="0"/>
              </a:rPr>
              <a:t>Each new accelerator project pushed the limits of technology and </a:t>
            </a:r>
            <a:r>
              <a:rPr lang="en-US" sz="2000" dirty="0" err="1" smtClean="0">
                <a:solidFill>
                  <a:srgbClr val="404040"/>
                </a:solidFill>
                <a:latin typeface="VAG Rounded Light" pitchFamily="34" charset="0"/>
                <a:ea typeface="Arial" pitchFamily="-105" charset="0"/>
                <a:cs typeface="Arial" pitchFamily="-105" charset="0"/>
              </a:rPr>
              <a:t>organisation</a:t>
            </a:r>
            <a:r>
              <a:rPr lang="en-US" sz="2000" dirty="0" smtClean="0">
                <a:solidFill>
                  <a:srgbClr val="404040"/>
                </a:solidFill>
                <a:latin typeface="VAG Rounded Light" pitchFamily="34" charset="0"/>
                <a:ea typeface="Arial" pitchFamily="-105" charset="0"/>
                <a:cs typeface="Arial" pitchFamily="-105" charset="0"/>
              </a:rPr>
              <a:t>, and ended enriching our understanding of what we are made of</a:t>
            </a:r>
            <a:endParaRPr lang="en-US" sz="1800" dirty="0">
              <a:solidFill>
                <a:srgbClr val="404040"/>
              </a:solidFill>
              <a:latin typeface="VAG Rounded Light" pitchFamily="34" charset="0"/>
              <a:ea typeface="Arial" pitchFamily="-105" charset="0"/>
              <a:cs typeface="Arial" pitchFamily="-105" charset="0"/>
            </a:endParaRPr>
          </a:p>
        </p:txBody>
      </p:sp>
      <p:cxnSp>
        <p:nvCxnSpPr>
          <p:cNvPr id="34" name="Straight Connector 33"/>
          <p:cNvCxnSpPr/>
          <p:nvPr/>
        </p:nvCxnSpPr>
        <p:spPr bwMode="auto">
          <a:xfrm>
            <a:off x="457200" y="5072063"/>
            <a:ext cx="8077200" cy="1588"/>
          </a:xfrm>
          <a:prstGeom prst="line">
            <a:avLst/>
          </a:prstGeom>
          <a:solidFill>
            <a:schemeClr val="bg1"/>
          </a:solidFill>
          <a:ln w="635" cap="flat" cmpd="sng" algn="ctr">
            <a:solidFill>
              <a:schemeClr val="bg2"/>
            </a:solidFill>
            <a:prstDash val="sysDot"/>
            <a:round/>
            <a:headEnd type="none" w="med" len="med"/>
            <a:tailEnd type="none" w="med" len="med"/>
          </a:ln>
          <a:effectLst/>
        </p:spPr>
      </p:cxnSp>
      <p:sp>
        <p:nvSpPr>
          <p:cNvPr id="35" name="Rectangle 9"/>
          <p:cNvSpPr>
            <a:spLocks noChangeArrowheads="1"/>
          </p:cNvSpPr>
          <p:nvPr/>
        </p:nvSpPr>
        <p:spPr bwMode="auto">
          <a:xfrm>
            <a:off x="0" y="5194302"/>
            <a:ext cx="9144000" cy="457200"/>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D00209"/>
                </a:solidFill>
                <a:latin typeface="VAG Rounded Light" pitchFamily="34" charset="0"/>
                <a:ea typeface="Arial" pitchFamily="-105" charset="0"/>
                <a:cs typeface="Arial" pitchFamily="-105" charset="0"/>
              </a:rPr>
              <a:t>It is the price of knowledge — there is no other way</a:t>
            </a:r>
            <a:endParaRPr lang="en-US" sz="1800" dirty="0">
              <a:solidFill>
                <a:srgbClr val="D00209"/>
              </a:solidFill>
              <a:latin typeface="VAG Rounded Light" pitchFamily="34" charset="0"/>
              <a:ea typeface="Arial" pitchFamily="-105" charset="0"/>
              <a:cs typeface="Arial" pitchFamily="-105" charset="0"/>
            </a:endParaRPr>
          </a:p>
        </p:txBody>
      </p:sp>
      <p:sp>
        <p:nvSpPr>
          <p:cNvPr id="37" name="AutoShape 12"/>
          <p:cNvSpPr>
            <a:spLocks noChangeAspect="1" noChangeArrowheads="1"/>
          </p:cNvSpPr>
          <p:nvPr/>
        </p:nvSpPr>
        <p:spPr bwMode="auto">
          <a:xfrm>
            <a:off x="1371600" y="1873249"/>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40" name="AutoShape 12"/>
          <p:cNvSpPr>
            <a:spLocks noChangeAspect="1" noChangeArrowheads="1"/>
          </p:cNvSpPr>
          <p:nvPr/>
        </p:nvSpPr>
        <p:spPr bwMode="auto">
          <a:xfrm>
            <a:off x="2286000" y="15271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dirty="0" smtClean="0">
              <a:solidFill>
                <a:srgbClr val="000000"/>
              </a:solidFill>
              <a:latin typeface="Arial" pitchFamily="-105" charset="0"/>
              <a:ea typeface="Arial" pitchFamily="-105" charset="0"/>
              <a:cs typeface="Arial" pitchFamily="-105" charset="0"/>
            </a:endParaRPr>
          </a:p>
        </p:txBody>
      </p:sp>
      <p:sp>
        <p:nvSpPr>
          <p:cNvPr id="46" name="AutoShape 12"/>
          <p:cNvSpPr>
            <a:spLocks noChangeAspect="1" noChangeArrowheads="1"/>
          </p:cNvSpPr>
          <p:nvPr/>
        </p:nvSpPr>
        <p:spPr bwMode="auto">
          <a:xfrm>
            <a:off x="2717800" y="16160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Tree>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 name="Rectangle 19"/>
          <p:cNvSpPr/>
          <p:nvPr/>
        </p:nvSpPr>
        <p:spPr>
          <a:xfrm>
            <a:off x="0" y="3505200"/>
            <a:ext cx="9144000" cy="3352800"/>
          </a:xfrm>
          <a:prstGeom prst="rect">
            <a:avLst/>
          </a:prstGeom>
          <a:solidFill>
            <a:schemeClr val="bg1">
              <a:lumMod val="85000"/>
            </a:schemeClr>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3" name="Rectangle 8"/>
          <p:cNvSpPr>
            <a:spLocks noChangeArrowheads="1"/>
          </p:cNvSpPr>
          <p:nvPr/>
        </p:nvSpPr>
        <p:spPr bwMode="auto">
          <a:xfrm>
            <a:off x="0" y="3505200"/>
            <a:ext cx="9144000" cy="3352800"/>
          </a:xfrm>
          <a:prstGeom prst="rect">
            <a:avLst/>
          </a:prstGeom>
          <a:solidFill>
            <a:schemeClr val="bg1">
              <a:alpha val="75000"/>
            </a:schemeClr>
          </a:solidFill>
          <a:ln w="381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4" name="Rectangle 9"/>
          <p:cNvSpPr>
            <a:spLocks noChangeArrowheads="1"/>
          </p:cNvSpPr>
          <p:nvPr/>
        </p:nvSpPr>
        <p:spPr bwMode="auto">
          <a:xfrm>
            <a:off x="0" y="5302251"/>
            <a:ext cx="9144000" cy="457200"/>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D00209"/>
                </a:solidFill>
                <a:latin typeface="VAG Rounded Light" pitchFamily="34" charset="0"/>
                <a:ea typeface="Arial" pitchFamily="-105" charset="0"/>
                <a:cs typeface="Arial" pitchFamily="-105" charset="0"/>
              </a:rPr>
              <a:t>Global Labs in different world regions host the very large facilities</a:t>
            </a:r>
            <a:endParaRPr lang="en-US" sz="1800" dirty="0">
              <a:solidFill>
                <a:srgbClr val="D00209"/>
              </a:solidFill>
              <a:latin typeface="VAG Rounded Light" pitchFamily="34" charset="0"/>
              <a:ea typeface="Arial" pitchFamily="-105" charset="0"/>
              <a:cs typeface="Arial" pitchFamily="-105" charset="0"/>
            </a:endParaRPr>
          </a:p>
        </p:txBody>
      </p:sp>
      <p:sp>
        <p:nvSpPr>
          <p:cNvPr id="86" name="AutoShape 12"/>
          <p:cNvSpPr>
            <a:spLocks noChangeAspect="1" noChangeArrowheads="1"/>
          </p:cNvSpPr>
          <p:nvPr/>
        </p:nvSpPr>
        <p:spPr bwMode="auto">
          <a:xfrm>
            <a:off x="2286000" y="1527175"/>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7" name="AutoShape 12"/>
          <p:cNvSpPr>
            <a:spLocks noChangeAspect="1" noChangeArrowheads="1"/>
          </p:cNvSpPr>
          <p:nvPr/>
        </p:nvSpPr>
        <p:spPr bwMode="auto">
          <a:xfrm>
            <a:off x="1371600" y="1873249"/>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9" name="AutoShape 12"/>
          <p:cNvSpPr>
            <a:spLocks noChangeAspect="1" noChangeArrowheads="1"/>
          </p:cNvSpPr>
          <p:nvPr/>
        </p:nvSpPr>
        <p:spPr bwMode="auto">
          <a:xfrm>
            <a:off x="4704292" y="1545166"/>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0" name="AutoShape 12"/>
          <p:cNvSpPr>
            <a:spLocks noChangeAspect="1" noChangeArrowheads="1"/>
          </p:cNvSpPr>
          <p:nvPr/>
        </p:nvSpPr>
        <p:spPr bwMode="auto">
          <a:xfrm>
            <a:off x="4756149" y="1311277"/>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1" name="AutoShape 12"/>
          <p:cNvSpPr>
            <a:spLocks noChangeAspect="1" noChangeArrowheads="1"/>
          </p:cNvSpPr>
          <p:nvPr/>
        </p:nvSpPr>
        <p:spPr bwMode="auto">
          <a:xfrm>
            <a:off x="7346949" y="174942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2" name="TextBox 91"/>
          <p:cNvSpPr txBox="1"/>
          <p:nvPr/>
        </p:nvSpPr>
        <p:spPr>
          <a:xfrm>
            <a:off x="2017787" y="706966"/>
            <a:ext cx="1544566" cy="830997"/>
          </a:xfrm>
          <a:prstGeom prst="rect">
            <a:avLst/>
          </a:prstGeom>
          <a:noFill/>
        </p:spPr>
        <p:txBody>
          <a:bodyPr wrap="square" rtlCol="0">
            <a:spAutoFit/>
          </a:bodyPr>
          <a:lstStyle/>
          <a:p>
            <a:r>
              <a:rPr lang="en-GB" sz="1600" b="1" dirty="0" smtClean="0">
                <a:solidFill>
                  <a:srgbClr val="D00209"/>
                </a:solidFill>
                <a:latin typeface="Trebuchet MS"/>
                <a:cs typeface="Trebuchet MS"/>
              </a:rPr>
              <a:t>FNAL </a:t>
            </a:r>
          </a:p>
          <a:p>
            <a:r>
              <a:rPr lang="en-GB" sz="1600" b="1" i="1" dirty="0" smtClean="0">
                <a:solidFill>
                  <a:srgbClr val="D00209"/>
                </a:solidFill>
                <a:latin typeface="Trebuchet MS"/>
                <a:cs typeface="Trebuchet MS"/>
              </a:rPr>
              <a:t>Intensity frontier ?</a:t>
            </a:r>
            <a:endParaRPr lang="en-GB" sz="1600" b="1" i="1" dirty="0">
              <a:solidFill>
                <a:srgbClr val="D00209"/>
              </a:solidFill>
              <a:latin typeface="Trebuchet MS"/>
              <a:cs typeface="Trebuchet MS"/>
            </a:endParaRPr>
          </a:p>
        </p:txBody>
      </p:sp>
      <p:sp>
        <p:nvSpPr>
          <p:cNvPr id="93" name="TextBox 92"/>
          <p:cNvSpPr txBox="1"/>
          <p:nvPr/>
        </p:nvSpPr>
        <p:spPr>
          <a:xfrm>
            <a:off x="3753909" y="1295400"/>
            <a:ext cx="1122891" cy="830997"/>
          </a:xfrm>
          <a:prstGeom prst="rect">
            <a:avLst/>
          </a:prstGeom>
          <a:noFill/>
        </p:spPr>
        <p:txBody>
          <a:bodyPr wrap="square" rtlCol="0">
            <a:spAutoFit/>
          </a:bodyPr>
          <a:lstStyle/>
          <a:p>
            <a:r>
              <a:rPr lang="en-GB" sz="1600" b="1" dirty="0" smtClean="0">
                <a:solidFill>
                  <a:srgbClr val="D00209"/>
                </a:solidFill>
                <a:latin typeface="Trebuchet MS"/>
                <a:cs typeface="Trebuchet MS"/>
              </a:rPr>
              <a:t>CERN</a:t>
            </a:r>
          </a:p>
          <a:p>
            <a:r>
              <a:rPr lang="en-GB" sz="1600" b="1" i="1" dirty="0" smtClean="0">
                <a:solidFill>
                  <a:srgbClr val="D00209"/>
                </a:solidFill>
                <a:latin typeface="Trebuchet MS"/>
                <a:cs typeface="Trebuchet MS"/>
              </a:rPr>
              <a:t>Energy frontier ?</a:t>
            </a:r>
            <a:endParaRPr lang="en-GB" sz="1600" b="1" i="1" dirty="0">
              <a:solidFill>
                <a:srgbClr val="D00209"/>
              </a:solidFill>
              <a:latin typeface="Trebuchet MS"/>
              <a:cs typeface="Trebuchet MS"/>
            </a:endParaRPr>
          </a:p>
        </p:txBody>
      </p:sp>
      <p:sp>
        <p:nvSpPr>
          <p:cNvPr id="94" name="TextBox 93"/>
          <p:cNvSpPr txBox="1"/>
          <p:nvPr/>
        </p:nvSpPr>
        <p:spPr>
          <a:xfrm>
            <a:off x="8003120" y="2064603"/>
            <a:ext cx="1140880" cy="861774"/>
          </a:xfrm>
          <a:prstGeom prst="rect">
            <a:avLst/>
          </a:prstGeom>
          <a:noFill/>
        </p:spPr>
        <p:txBody>
          <a:bodyPr wrap="square" rtlCol="0">
            <a:spAutoFit/>
          </a:bodyPr>
          <a:lstStyle/>
          <a:p>
            <a:r>
              <a:rPr lang="en-GB" sz="1600" b="1" dirty="0" smtClean="0">
                <a:solidFill>
                  <a:srgbClr val="D00209"/>
                </a:solidFill>
                <a:latin typeface="Trebuchet MS"/>
                <a:cs typeface="Trebuchet MS"/>
              </a:rPr>
              <a:t>KEK</a:t>
            </a:r>
            <a:r>
              <a:rPr lang="en-GB" sz="1200" b="1" dirty="0" smtClean="0">
                <a:solidFill>
                  <a:srgbClr val="D00209"/>
                </a:solidFill>
                <a:latin typeface="Trebuchet MS"/>
                <a:cs typeface="Trebuchet MS"/>
              </a:rPr>
              <a:t>-2</a:t>
            </a:r>
            <a:endParaRPr lang="en-GB" sz="1600" b="1" dirty="0" smtClean="0">
              <a:solidFill>
                <a:srgbClr val="D00209"/>
              </a:solidFill>
              <a:latin typeface="Trebuchet MS"/>
              <a:cs typeface="Trebuchet MS"/>
            </a:endParaRPr>
          </a:p>
          <a:p>
            <a:r>
              <a:rPr lang="en-GB" sz="1600" b="1" i="1" dirty="0" smtClean="0">
                <a:solidFill>
                  <a:srgbClr val="D00209"/>
                </a:solidFill>
                <a:latin typeface="Trebuchet MS"/>
                <a:cs typeface="Trebuchet MS"/>
              </a:rPr>
              <a:t>Precision frontier ?</a:t>
            </a:r>
            <a:endParaRPr lang="en-GB" sz="1600" b="1" i="1" dirty="0">
              <a:solidFill>
                <a:srgbClr val="D00209"/>
              </a:solidFill>
              <a:latin typeface="Trebuchet MS"/>
              <a:cs typeface="Trebuchet MS"/>
            </a:endParaRPr>
          </a:p>
        </p:txBody>
      </p:sp>
      <p:sp>
        <p:nvSpPr>
          <p:cNvPr id="95" name="Rectangle 9"/>
          <p:cNvSpPr>
            <a:spLocks noChangeArrowheads="1"/>
          </p:cNvSpPr>
          <p:nvPr/>
        </p:nvSpPr>
        <p:spPr bwMode="auto">
          <a:xfrm>
            <a:off x="0" y="5717119"/>
            <a:ext cx="9144000" cy="804332"/>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US" sz="2000" dirty="0" smtClean="0">
                <a:solidFill>
                  <a:srgbClr val="0077DA"/>
                </a:solidFill>
                <a:latin typeface="Trebuchet MS"/>
                <a:ea typeface="Arial" pitchFamily="-105" charset="0"/>
                <a:cs typeface="Trebuchet MS"/>
              </a:rPr>
              <a:t>Strong and versatile national labs with technological leadership </a:t>
            </a:r>
            <a:r>
              <a:rPr lang="en-US" sz="2000" dirty="0" smtClean="0">
                <a:solidFill>
                  <a:srgbClr val="0077DA"/>
                </a:solidFill>
                <a:latin typeface="Trebuchet MS"/>
                <a:cs typeface="Trebuchet MS"/>
              </a:rPr>
              <a:t>coordinate </a:t>
            </a:r>
          </a:p>
          <a:p>
            <a:pPr algn="ctr" defTabSz="914400" eaLnBrk="0" hangingPunct="0"/>
            <a:r>
              <a:rPr lang="en-US" sz="2000" dirty="0" smtClean="0">
                <a:solidFill>
                  <a:srgbClr val="0077DA"/>
                </a:solidFill>
                <a:latin typeface="Trebuchet MS"/>
                <a:cs typeface="Trebuchet MS"/>
              </a:rPr>
              <a:t>R&amp;D for new machines and detectors </a:t>
            </a:r>
            <a:r>
              <a:rPr lang="en-US" sz="1600" dirty="0" smtClean="0">
                <a:solidFill>
                  <a:srgbClr val="0077DA"/>
                </a:solidFill>
                <a:latin typeface="Trebuchet MS"/>
                <a:cs typeface="Trebuchet MS"/>
              </a:rPr>
              <a:t>(e.g., FACET at SLAC) </a:t>
            </a:r>
            <a:r>
              <a:rPr lang="en-US" sz="1200" dirty="0" smtClean="0">
                <a:solidFill>
                  <a:srgbClr val="0077DA"/>
                </a:solidFill>
                <a:latin typeface="Trebuchet MS"/>
                <a:cs typeface="Trebuchet MS"/>
              </a:rPr>
              <a:t>[map of labs not to trust!]</a:t>
            </a:r>
            <a:endParaRPr lang="en-US" sz="1400" dirty="0">
              <a:solidFill>
                <a:srgbClr val="0077DA"/>
              </a:solidFill>
              <a:latin typeface="Trebuchet MS"/>
              <a:ea typeface="Arial" pitchFamily="-105" charset="0"/>
              <a:cs typeface="Trebuchet MS"/>
            </a:endParaRPr>
          </a:p>
        </p:txBody>
      </p:sp>
      <p:sp>
        <p:nvSpPr>
          <p:cNvPr id="99" name="AutoShape 12"/>
          <p:cNvSpPr>
            <a:spLocks noChangeAspect="1" noChangeArrowheads="1"/>
          </p:cNvSpPr>
          <p:nvPr/>
        </p:nvSpPr>
        <p:spPr bwMode="auto">
          <a:xfrm>
            <a:off x="8031157" y="1836738"/>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101" name="AutoShape 12"/>
          <p:cNvSpPr>
            <a:spLocks noChangeAspect="1" noChangeArrowheads="1"/>
          </p:cNvSpPr>
          <p:nvPr/>
        </p:nvSpPr>
        <p:spPr bwMode="auto">
          <a:xfrm>
            <a:off x="4800600" y="17557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105" name="AutoShape 12"/>
          <p:cNvSpPr>
            <a:spLocks noChangeAspect="1" noChangeArrowheads="1"/>
          </p:cNvSpPr>
          <p:nvPr/>
        </p:nvSpPr>
        <p:spPr bwMode="auto">
          <a:xfrm>
            <a:off x="2717800" y="16160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cxnSp>
        <p:nvCxnSpPr>
          <p:cNvPr id="23" name="Straight Connector 22"/>
          <p:cNvCxnSpPr/>
          <p:nvPr/>
        </p:nvCxnSpPr>
        <p:spPr bwMode="auto">
          <a:xfrm>
            <a:off x="457200" y="5181600"/>
            <a:ext cx="8077200" cy="1588"/>
          </a:xfrm>
          <a:prstGeom prst="line">
            <a:avLst/>
          </a:prstGeom>
          <a:solidFill>
            <a:schemeClr val="bg1"/>
          </a:solidFill>
          <a:ln w="635" cap="flat" cmpd="sng" algn="ctr">
            <a:solidFill>
              <a:schemeClr val="bg2"/>
            </a:solidFill>
            <a:prstDash val="sysDot"/>
            <a:round/>
            <a:headEnd type="none" w="med" len="med"/>
            <a:tailEnd type="none" w="med" len="med"/>
          </a:ln>
          <a:effectLst/>
        </p:spPr>
      </p:cxnSp>
      <p:sp>
        <p:nvSpPr>
          <p:cNvPr id="24" name="AutoShape 12"/>
          <p:cNvSpPr>
            <a:spLocks noChangeAspect="1" noChangeArrowheads="1"/>
          </p:cNvSpPr>
          <p:nvPr/>
        </p:nvSpPr>
        <p:spPr bwMode="auto">
          <a:xfrm>
            <a:off x="6619875" y="1219200"/>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25" name="AutoShape 12"/>
          <p:cNvSpPr>
            <a:spLocks noChangeAspect="1" noChangeArrowheads="1"/>
          </p:cNvSpPr>
          <p:nvPr/>
        </p:nvSpPr>
        <p:spPr bwMode="auto">
          <a:xfrm>
            <a:off x="5476875" y="1143000"/>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26" name="AutoShape 12"/>
          <p:cNvSpPr>
            <a:spLocks noChangeAspect="1" noChangeArrowheads="1"/>
          </p:cNvSpPr>
          <p:nvPr/>
        </p:nvSpPr>
        <p:spPr bwMode="auto">
          <a:xfrm>
            <a:off x="4146549" y="2813664"/>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28" name="AutoShape 12"/>
          <p:cNvSpPr>
            <a:spLocks noChangeAspect="1" noChangeArrowheads="1"/>
          </p:cNvSpPr>
          <p:nvPr/>
        </p:nvSpPr>
        <p:spPr bwMode="auto">
          <a:xfrm>
            <a:off x="6435726" y="24415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29" name="AutoShape 12"/>
          <p:cNvSpPr>
            <a:spLocks noChangeAspect="1" noChangeArrowheads="1"/>
          </p:cNvSpPr>
          <p:nvPr/>
        </p:nvSpPr>
        <p:spPr bwMode="auto">
          <a:xfrm>
            <a:off x="5456239" y="2045711"/>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grpSp>
        <p:nvGrpSpPr>
          <p:cNvPr id="33" name="Group 32"/>
          <p:cNvGrpSpPr/>
          <p:nvPr/>
        </p:nvGrpSpPr>
        <p:grpSpPr>
          <a:xfrm>
            <a:off x="228600" y="1966152"/>
            <a:ext cx="1392794" cy="461665"/>
            <a:chOff x="381000" y="1981200"/>
            <a:chExt cx="1392794" cy="461665"/>
          </a:xfrm>
        </p:grpSpPr>
        <p:sp>
          <p:nvSpPr>
            <p:cNvPr id="31" name="TextBox 30"/>
            <p:cNvSpPr txBox="1"/>
            <p:nvPr/>
          </p:nvSpPr>
          <p:spPr>
            <a:xfrm>
              <a:off x="1041953" y="1981200"/>
              <a:ext cx="731841" cy="461665"/>
            </a:xfrm>
            <a:prstGeom prst="rect">
              <a:avLst/>
            </a:prstGeom>
            <a:noFill/>
          </p:spPr>
          <p:txBody>
            <a:bodyPr wrap="none" rtlCol="0">
              <a:spAutoFit/>
            </a:bodyPr>
            <a:lstStyle/>
            <a:p>
              <a:r>
                <a:rPr lang="en-GB" b="1" dirty="0" smtClean="0">
                  <a:solidFill>
                    <a:srgbClr val="3852DA"/>
                  </a:solidFill>
                  <a:latin typeface="Trebuchet MS"/>
                  <a:cs typeface="Trebuchet MS"/>
                </a:rPr>
                <a:t>1oo</a:t>
              </a:r>
              <a:endParaRPr lang="en-GB" b="1" dirty="0">
                <a:solidFill>
                  <a:srgbClr val="3852DA"/>
                </a:solidFill>
                <a:latin typeface="Trebuchet MS"/>
                <a:cs typeface="Trebuchet MS"/>
              </a:endParaRPr>
            </a:p>
          </p:txBody>
        </p:sp>
        <p:pic>
          <p:nvPicPr>
            <p:cNvPr id="32" name="Picture 31"/>
            <p:cNvPicPr>
              <a:picLocks noChangeAspect="1"/>
            </p:cNvPicPr>
            <p:nvPr/>
          </p:nvPicPr>
          <p:blipFill>
            <a:blip r:embed="rId4">
              <a:duotone>
                <a:srgbClr val="0000FF"/>
                <a:srgbClr val="FFF1C1"/>
              </a:duotone>
            </a:blip>
            <a:srcRect r="30188" b="19361"/>
            <a:stretch>
              <a:fillRect/>
            </a:stretch>
          </p:blipFill>
          <p:spPr>
            <a:xfrm>
              <a:off x="381000" y="2105608"/>
              <a:ext cx="783195" cy="231191"/>
            </a:xfrm>
            <a:prstGeom prst="rect">
              <a:avLst/>
            </a:prstGeom>
          </p:spPr>
        </p:pic>
      </p:grpSp>
      <p:sp>
        <p:nvSpPr>
          <p:cNvPr id="35" name="Rectangle 9"/>
          <p:cNvSpPr>
            <a:spLocks noChangeArrowheads="1"/>
          </p:cNvSpPr>
          <p:nvPr/>
        </p:nvSpPr>
        <p:spPr bwMode="auto">
          <a:xfrm>
            <a:off x="0" y="4125383"/>
            <a:ext cx="9113640" cy="908051"/>
          </a:xfrm>
          <a:prstGeom prst="rect">
            <a:avLst/>
          </a:prstGeom>
          <a:noFill/>
          <a:ln w="12700">
            <a:noFill/>
            <a:miter lim="800000"/>
            <a:headEnd/>
            <a:tailEnd/>
          </a:ln>
          <a:effectLst/>
        </p:spPr>
        <p:txBody>
          <a:bodyPr lIns="0" tIns="0" rIns="0" bIns="0" anchor="ctr">
            <a:prstTxWarp prst="textNoShape">
              <a:avLst/>
            </a:prstTxWarp>
          </a:bodyPr>
          <a:lstStyle/>
          <a:p>
            <a:pPr algn="ctr" defTabSz="914400" eaLnBrk="0" hangingPunct="0"/>
            <a:r>
              <a:rPr lang="en-GB" sz="2000" dirty="0" smtClean="0">
                <a:solidFill>
                  <a:srgbClr val="404040"/>
                </a:solidFill>
                <a:latin typeface="VAG Rounded Light" pitchFamily="34" charset="0"/>
                <a:ea typeface="Arial" pitchFamily="-105" charset="0"/>
                <a:cs typeface="Arial" pitchFamily="-105" charset="0"/>
              </a:rPr>
              <a:t>Extremely challenging experimental programmes require </a:t>
            </a:r>
            <a:r>
              <a:rPr lang="en-GB" sz="2000" b="1" dirty="0" smtClean="0">
                <a:solidFill>
                  <a:srgbClr val="404040"/>
                </a:solidFill>
                <a:latin typeface="VAG Rounded Light" pitchFamily="34" charset="0"/>
                <a:ea typeface="Arial" pitchFamily="-105" charset="0"/>
                <a:cs typeface="Arial" pitchFamily="-105" charset="0"/>
              </a:rPr>
              <a:t>global organisation </a:t>
            </a:r>
          </a:p>
          <a:p>
            <a:pPr algn="ctr" defTabSz="914400" eaLnBrk="0" hangingPunct="0">
              <a:spcBef>
                <a:spcPts val="300"/>
              </a:spcBef>
            </a:pPr>
            <a:r>
              <a:rPr lang="en-GB" sz="1400" dirty="0" smtClean="0">
                <a:solidFill>
                  <a:srgbClr val="404040"/>
                </a:solidFill>
                <a:latin typeface="VAG Rounded Light" pitchFamily="34" charset="0"/>
                <a:ea typeface="Arial" pitchFamily="-105" charset="0"/>
                <a:cs typeface="Arial" pitchFamily="-105" charset="0"/>
              </a:rPr>
              <a:t>Several successful examples of global head organisations already (ICFA, ILC-GDE, IDS-NF,…)  —</a:t>
            </a:r>
          </a:p>
          <a:p>
            <a:pPr algn="ctr" defTabSz="914400" eaLnBrk="0" hangingPunct="0">
              <a:spcBef>
                <a:spcPts val="0"/>
              </a:spcBef>
            </a:pPr>
            <a:r>
              <a:rPr lang="en-GB" sz="1400" dirty="0" smtClean="0">
                <a:solidFill>
                  <a:srgbClr val="404040"/>
                </a:solidFill>
                <a:latin typeface="VAG Rounded Light" pitchFamily="34" charset="0"/>
                <a:ea typeface="Arial" pitchFamily="-105" charset="0"/>
                <a:cs typeface="Arial" pitchFamily="-105" charset="0"/>
              </a:rPr>
              <a:t>Also in communication: </a:t>
            </a:r>
            <a:r>
              <a:rPr lang="en-GB" sz="1400" dirty="0" err="1" smtClean="0">
                <a:solidFill>
                  <a:srgbClr val="404040"/>
                </a:solidFill>
                <a:latin typeface="VAG Rounded Light" pitchFamily="34" charset="0"/>
                <a:ea typeface="Arial" pitchFamily="-105" charset="0"/>
                <a:cs typeface="Arial" pitchFamily="-105" charset="0"/>
              </a:rPr>
              <a:t>interactions.org</a:t>
            </a:r>
            <a:r>
              <a:rPr lang="en-GB" sz="1400" dirty="0" smtClean="0">
                <a:solidFill>
                  <a:srgbClr val="404040"/>
                </a:solidFill>
                <a:latin typeface="VAG Rounded Light" pitchFamily="34" charset="0"/>
                <a:ea typeface="Arial" pitchFamily="-105" charset="0"/>
                <a:cs typeface="Arial" pitchFamily="-105" charset="0"/>
              </a:rPr>
              <a:t>, and also the wonderful SLAC/FNAL symmetry-magazine ! </a:t>
            </a:r>
            <a:endParaRPr lang="en-GB" sz="1800" dirty="0">
              <a:solidFill>
                <a:srgbClr val="404040"/>
              </a:solidFill>
              <a:latin typeface="VAG Rounded Light" pitchFamily="34" charset="0"/>
              <a:ea typeface="Arial" pitchFamily="-105" charset="0"/>
              <a:cs typeface="Arial" pitchFamily="-105" charset="0"/>
            </a:endParaRPr>
          </a:p>
        </p:txBody>
      </p:sp>
      <p:sp>
        <p:nvSpPr>
          <p:cNvPr id="36" name="Rectangle 68"/>
          <p:cNvSpPr>
            <a:spLocks noChangeArrowheads="1"/>
          </p:cNvSpPr>
          <p:nvPr/>
        </p:nvSpPr>
        <p:spPr bwMode="auto">
          <a:xfrm>
            <a:off x="0" y="3505200"/>
            <a:ext cx="9113640" cy="710067"/>
          </a:xfrm>
          <a:prstGeom prst="rect">
            <a:avLst/>
          </a:prstGeom>
          <a:noFill/>
          <a:ln w="6350">
            <a:noFill/>
            <a:miter lim="800000"/>
            <a:headEnd/>
            <a:tailEnd/>
          </a:ln>
          <a:effectLst/>
        </p:spPr>
        <p:txBody>
          <a:bodyPr wrap="square" lIns="90000" tIns="46800" rIns="90000" bIns="46800">
            <a:prstTxWarp prst="textNoShape">
              <a:avLst/>
            </a:prstTxWarp>
            <a:spAutoFit/>
          </a:bodyPr>
          <a:lstStyle/>
          <a:p>
            <a:pPr algn="ctr" defTabSz="914400">
              <a:spcBef>
                <a:spcPct val="50000"/>
              </a:spcBef>
            </a:pPr>
            <a:r>
              <a:rPr lang="en-US" sz="2800" b="1" dirty="0" smtClean="0">
                <a:solidFill>
                  <a:schemeClr val="tx1">
                    <a:lumMod val="75000"/>
                    <a:lumOff val="25000"/>
                  </a:schemeClr>
                </a:solidFill>
                <a:latin typeface="Trebuchet MS"/>
                <a:ea typeface="Arial" pitchFamily="-105" charset="0"/>
                <a:cs typeface="Trebuchet MS"/>
              </a:rPr>
              <a:t>The Landscape of Particle Physics Labs in 2062 </a:t>
            </a:r>
            <a:r>
              <a:rPr lang="en-US" sz="4000" b="1" dirty="0" smtClean="0">
                <a:solidFill>
                  <a:srgbClr val="D00209"/>
                </a:solidFill>
                <a:latin typeface="Trebuchet MS"/>
                <a:ea typeface="Arial" pitchFamily="-105" charset="0"/>
                <a:cs typeface="Trebuchet MS"/>
              </a:rPr>
              <a:t>?</a:t>
            </a:r>
            <a:endParaRPr lang="en-US" sz="4000" b="1" dirty="0">
              <a:solidFill>
                <a:srgbClr val="D00209"/>
              </a:solidFill>
              <a:latin typeface="Trebuchet MS"/>
              <a:ea typeface="Arial" pitchFamily="-105" charset="0"/>
              <a:cs typeface="Trebuchet MS"/>
            </a:endParaRPr>
          </a:p>
        </p:txBody>
      </p:sp>
      <p:sp>
        <p:nvSpPr>
          <p:cNvPr id="37" name="AutoShape 12"/>
          <p:cNvSpPr>
            <a:spLocks noChangeAspect="1" noChangeArrowheads="1"/>
          </p:cNvSpPr>
          <p:nvPr/>
        </p:nvSpPr>
        <p:spPr bwMode="auto">
          <a:xfrm>
            <a:off x="1361017" y="1417107"/>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8" name="AutoShape 12"/>
          <p:cNvSpPr>
            <a:spLocks noChangeAspect="1" noChangeArrowheads="1"/>
          </p:cNvSpPr>
          <p:nvPr/>
        </p:nvSpPr>
        <p:spPr bwMode="auto">
          <a:xfrm>
            <a:off x="8086722" y="1746255"/>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38" name="AutoShape 12"/>
          <p:cNvSpPr>
            <a:spLocks noChangeAspect="1" noChangeArrowheads="1"/>
          </p:cNvSpPr>
          <p:nvPr/>
        </p:nvSpPr>
        <p:spPr bwMode="auto">
          <a:xfrm>
            <a:off x="1365255" y="1732490"/>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39" name="AutoShape 12"/>
          <p:cNvSpPr>
            <a:spLocks noChangeAspect="1" noChangeArrowheads="1"/>
          </p:cNvSpPr>
          <p:nvPr/>
        </p:nvSpPr>
        <p:spPr bwMode="auto">
          <a:xfrm>
            <a:off x="1819275" y="1938868"/>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Tree>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1087294" y="838200"/>
            <a:ext cx="3484706" cy="461665"/>
          </a:xfrm>
          <a:prstGeom prst="rect">
            <a:avLst/>
          </a:prstGeom>
        </p:spPr>
        <p:txBody>
          <a:bodyPr wrap="square">
            <a:spAutoFit/>
          </a:bodyPr>
          <a:lstStyle/>
          <a:p>
            <a:r>
              <a:rPr lang="en-GB" b="1" smtClean="0">
                <a:solidFill>
                  <a:srgbClr val="FFFFFF"/>
                </a:solidFill>
                <a:latin typeface="Trebuchet MS"/>
                <a:cs typeface="Trebuchet MS"/>
              </a:rPr>
              <a:t>The next 50 years …</a:t>
            </a:r>
          </a:p>
        </p:txBody>
      </p:sp>
      <p:sp>
        <p:nvSpPr>
          <p:cNvPr id="10" name="Rectangle 9"/>
          <p:cNvSpPr/>
          <p:nvPr/>
        </p:nvSpPr>
        <p:spPr>
          <a:xfrm>
            <a:off x="4800600" y="1600201"/>
            <a:ext cx="3380318" cy="3098800"/>
          </a:xfrm>
          <a:prstGeom prst="rect">
            <a:avLst/>
          </a:prstGeom>
          <a:gradFill flip="none" rotWithShape="1">
            <a:gsLst>
              <a:gs pos="0">
                <a:schemeClr val="tx1">
                  <a:lumMod val="50000"/>
                  <a:lumOff val="50000"/>
                </a:schemeClr>
              </a:gs>
              <a:gs pos="100000">
                <a:schemeClr val="bg1">
                  <a:lumMod val="75000"/>
                  <a:alpha val="0"/>
                </a:schemeClr>
              </a:gs>
            </a:gsLst>
            <a:lin ang="16200000" scaled="0"/>
            <a:tileRect/>
          </a:gradFill>
        </p:spPr>
        <p:txBody>
          <a:bodyPr wrap="square">
            <a:spAutoFit/>
          </a:bodyPr>
          <a:lstStyle/>
          <a:p>
            <a:r>
              <a:rPr lang="en-GB" sz="1800" b="1" dirty="0" smtClean="0">
                <a:solidFill>
                  <a:srgbClr val="FFFFFF"/>
                </a:solidFill>
                <a:latin typeface="Trebuchet MS"/>
                <a:cs typeface="Trebuchet MS"/>
              </a:rPr>
              <a:t>In 50 years from now a new particle physics will have emerged with new symmetries, new particles, new interactions that have extended the SM to a far more complete theory.</a:t>
            </a:r>
          </a:p>
          <a:p>
            <a:endParaRPr lang="en-GB" sz="1200" b="1" dirty="0" smtClean="0">
              <a:solidFill>
                <a:srgbClr val="FFFFFF"/>
              </a:solidFill>
              <a:latin typeface="Trebuchet MS"/>
              <a:cs typeface="Trebuchet MS"/>
            </a:endParaRPr>
          </a:p>
          <a:p>
            <a:r>
              <a:rPr lang="en-GB" sz="1800" b="1" dirty="0" smtClean="0">
                <a:solidFill>
                  <a:srgbClr val="FFFFFF"/>
                </a:solidFill>
                <a:latin typeface="Trebuchet MS"/>
                <a:cs typeface="Trebuchet MS"/>
              </a:rPr>
              <a:t>SLAC will look back and enjoy its strong fingerprints in the making of it !</a:t>
            </a:r>
          </a:p>
        </p:txBody>
      </p:sp>
      <p:sp>
        <p:nvSpPr>
          <p:cNvPr id="12" name="Rectangle 11"/>
          <p:cNvSpPr/>
          <p:nvPr/>
        </p:nvSpPr>
        <p:spPr>
          <a:xfrm>
            <a:off x="1087294" y="1600200"/>
            <a:ext cx="3273039" cy="2862323"/>
          </a:xfrm>
          <a:prstGeom prst="rect">
            <a:avLst/>
          </a:prstGeom>
          <a:gradFill flip="none" rotWithShape="1">
            <a:gsLst>
              <a:gs pos="0">
                <a:schemeClr val="tx1">
                  <a:lumMod val="50000"/>
                  <a:lumOff val="50000"/>
                </a:schemeClr>
              </a:gs>
              <a:gs pos="100000">
                <a:schemeClr val="bg1">
                  <a:lumMod val="75000"/>
                  <a:alpha val="0"/>
                </a:schemeClr>
              </a:gs>
            </a:gsLst>
            <a:lin ang="16200000" scaled="0"/>
            <a:tileRect/>
          </a:gradFill>
        </p:spPr>
        <p:txBody>
          <a:bodyPr wrap="square">
            <a:spAutoFit/>
          </a:bodyPr>
          <a:lstStyle/>
          <a:p>
            <a:r>
              <a:rPr lang="en-GB" sz="1800" b="1" dirty="0" smtClean="0">
                <a:solidFill>
                  <a:srgbClr val="FFFFFF"/>
                </a:solidFill>
                <a:latin typeface="Trebuchet MS"/>
                <a:cs typeface="Trebuchet MS"/>
              </a:rPr>
              <a:t>Looking back to what we’ve learned during the last 50 years, if we continue our path of globalising our strengths while keeping fruitful competition and the individual’s creativity </a:t>
            </a:r>
            <a:r>
              <a:rPr lang="en-US" sz="1800" b="1" dirty="0" smtClean="0">
                <a:solidFill>
                  <a:srgbClr val="FFFFFF"/>
                </a:solidFill>
                <a:latin typeface="Trebuchet MS"/>
                <a:cs typeface="Trebuchet MS"/>
              </a:rPr>
              <a:t>vivacious</a:t>
            </a:r>
            <a:r>
              <a:rPr lang="en-GB" sz="1800" b="1" dirty="0" smtClean="0">
                <a:solidFill>
                  <a:srgbClr val="FFFFFF"/>
                </a:solidFill>
                <a:latin typeface="Trebuchet MS"/>
                <a:cs typeface="Trebuchet MS"/>
              </a:rPr>
              <a:t>, we will keep up the pace to unravel Nature’s deepest mysteries</a:t>
            </a: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solidFill>
            <a:srgbClr val="0D0D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a:blip r:embed="rId2"/>
          <a:stretch>
            <a:fillRect/>
          </a:stretch>
        </p:blipFill>
        <p:spPr>
          <a:xfrm>
            <a:off x="0" y="713044"/>
            <a:ext cx="9144000" cy="5535356"/>
          </a:xfrm>
          <a:prstGeom prst="rect">
            <a:avLst/>
          </a:prstGeom>
          <a:noFill/>
        </p:spPr>
      </p:pic>
      <p:sp>
        <p:nvSpPr>
          <p:cNvPr id="7" name="Text Box 3"/>
          <p:cNvSpPr txBox="1">
            <a:spLocks noChangeArrowheads="1"/>
          </p:cNvSpPr>
          <p:nvPr/>
        </p:nvSpPr>
        <p:spPr bwMode="auto">
          <a:xfrm>
            <a:off x="0" y="4307227"/>
            <a:ext cx="9171642" cy="1941173"/>
          </a:xfrm>
          <a:prstGeom prst="rect">
            <a:avLst/>
          </a:prstGeom>
          <a:solidFill>
            <a:schemeClr val="tx1">
              <a:lumMod val="95000"/>
              <a:lumOff val="5000"/>
              <a:alpha val="0"/>
            </a:schemeClr>
          </a:solidFill>
          <a:ln w="3175">
            <a:noFill/>
            <a:miter lim="800000"/>
            <a:headEnd/>
            <a:tailEnd/>
          </a:ln>
          <a:effectLst/>
        </p:spPr>
        <p:txBody>
          <a:bodyPr wrap="square" lIns="90000" tIns="46800" rIns="90000" bIns="46800">
            <a:prstTxWarp prst="textNoShape">
              <a:avLst/>
            </a:prstTxWarp>
            <a:spAutoFit/>
          </a:bodyPr>
          <a:lstStyle/>
          <a:p>
            <a:pPr algn="ctr"/>
            <a:r>
              <a:rPr lang="en-GB" sz="6000" dirty="0" smtClean="0">
                <a:solidFill>
                  <a:schemeClr val="bg1"/>
                </a:solidFill>
                <a:effectLst>
                  <a:glow rad="101600">
                    <a:srgbClr val="D00209">
                      <a:alpha val="75000"/>
                    </a:srgbClr>
                  </a:glow>
                </a:effectLst>
                <a:latin typeface="Lucida Calligraphy" charset="0"/>
              </a:rPr>
              <a:t>Congratulations </a:t>
            </a:r>
          </a:p>
          <a:p>
            <a:pPr algn="ctr"/>
            <a:r>
              <a:rPr lang="en-GB" sz="6000" dirty="0" smtClean="0">
                <a:solidFill>
                  <a:schemeClr val="bg1"/>
                </a:solidFill>
                <a:effectLst>
                  <a:glow rad="101600">
                    <a:srgbClr val="D00209">
                      <a:alpha val="75000"/>
                    </a:srgbClr>
                  </a:glow>
                </a:effectLst>
                <a:latin typeface="Lucida Calligraphy" charset="0"/>
              </a:rPr>
              <a:t>SLAC !</a:t>
            </a:r>
            <a:endParaRPr lang="en-GB" sz="6000" dirty="0">
              <a:solidFill>
                <a:schemeClr val="bg1"/>
              </a:solidFill>
              <a:effectLst>
                <a:glow rad="101600">
                  <a:srgbClr val="D00209">
                    <a:alpha val="75000"/>
                  </a:srgbClr>
                </a:glow>
              </a:effectLst>
              <a:latin typeface="Lucida Calligraphy" charset="0"/>
            </a:endParaRPr>
          </a:p>
        </p:txBody>
      </p:sp>
      <p:pic>
        <p:nvPicPr>
          <p:cNvPr id="11" name="Picture 10"/>
          <p:cNvPicPr>
            <a:picLocks noChangeAspect="1"/>
          </p:cNvPicPr>
          <p:nvPr/>
        </p:nvPicPr>
        <p:blipFill>
          <a:blip r:embed="rId3"/>
          <a:stretch>
            <a:fillRect/>
          </a:stretch>
        </p:blipFill>
        <p:spPr>
          <a:xfrm>
            <a:off x="0" y="713045"/>
            <a:ext cx="1365435" cy="1115755"/>
          </a:xfrm>
          <a:prstGeom prst="rect">
            <a:avLst/>
          </a:prstGeom>
          <a:ln w="635" cap="flat" cmpd="sng" algn="ctr">
            <a:solidFill>
              <a:schemeClr val="tx1">
                <a:lumMod val="65000"/>
                <a:lumOff val="35000"/>
              </a:schemeClr>
            </a:solidFill>
            <a:prstDash val="solid"/>
            <a:round/>
            <a:headEnd type="none" w="med" len="med"/>
            <a:tailEnd type="none" w="med" len="med"/>
          </a:ln>
        </p:spPr>
      </p:pic>
    </p:spTree>
  </p:cSld>
  <p:clrMapOvr>
    <a:masterClrMapping/>
  </p:clrMapOvr>
  <p:transition spd="slow">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6" name="AutoShape 12"/>
          <p:cNvSpPr>
            <a:spLocks noChangeAspect="1" noChangeArrowheads="1"/>
          </p:cNvSpPr>
          <p:nvPr/>
        </p:nvSpPr>
        <p:spPr bwMode="auto">
          <a:xfrm>
            <a:off x="2352675" y="14509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dirty="0" smtClean="0">
              <a:solidFill>
                <a:srgbClr val="000000"/>
              </a:solidFill>
              <a:latin typeface="Arial" pitchFamily="-105" charset="0"/>
              <a:ea typeface="Arial" pitchFamily="-105" charset="0"/>
              <a:cs typeface="Arial" pitchFamily="-105" charset="0"/>
            </a:endParaRPr>
          </a:p>
        </p:txBody>
      </p:sp>
      <p:sp>
        <p:nvSpPr>
          <p:cNvPr id="87" name="AutoShape 12"/>
          <p:cNvSpPr>
            <a:spLocks noChangeAspect="1" noChangeArrowheads="1"/>
          </p:cNvSpPr>
          <p:nvPr/>
        </p:nvSpPr>
        <p:spPr bwMode="auto">
          <a:xfrm>
            <a:off x="1371600" y="1828800"/>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89" name="AutoShape 12"/>
          <p:cNvSpPr>
            <a:spLocks noChangeAspect="1" noChangeArrowheads="1"/>
          </p:cNvSpPr>
          <p:nvPr/>
        </p:nvSpPr>
        <p:spPr bwMode="auto">
          <a:xfrm>
            <a:off x="4704292" y="1545166"/>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0" name="AutoShape 12"/>
          <p:cNvSpPr>
            <a:spLocks noChangeAspect="1" noChangeArrowheads="1"/>
          </p:cNvSpPr>
          <p:nvPr/>
        </p:nvSpPr>
        <p:spPr bwMode="auto">
          <a:xfrm>
            <a:off x="4756149" y="1311277"/>
            <a:ext cx="238125" cy="225425"/>
          </a:xfrm>
          <a:prstGeom prst="star5">
            <a:avLst/>
          </a:prstGeom>
          <a:solidFill>
            <a:srgbClr val="D00209"/>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92" name="TextBox 91"/>
          <p:cNvSpPr txBox="1"/>
          <p:nvPr/>
        </p:nvSpPr>
        <p:spPr>
          <a:xfrm>
            <a:off x="1579045" y="990600"/>
            <a:ext cx="122575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b</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t</a:t>
            </a:r>
            <a:r>
              <a:rPr lang="en-GB" b="1" i="1" dirty="0" smtClean="0">
                <a:solidFill>
                  <a:srgbClr val="0077DA"/>
                </a:solidFill>
                <a:latin typeface="Trebuchet MS"/>
                <a:cs typeface="Trebuchet MS"/>
              </a:rPr>
              <a:t>, </a:t>
            </a:r>
            <a:r>
              <a:rPr lang="en-US" b="1" i="1" dirty="0" err="1" smtClean="0">
                <a:solidFill>
                  <a:srgbClr val="0077DA"/>
                </a:solidFill>
                <a:latin typeface="Symbol" charset="2"/>
                <a:cs typeface="Symbol" charset="2"/>
              </a:rPr>
              <a:t>n</a:t>
            </a:r>
            <a:r>
              <a:rPr lang="en-US" b="1" i="1" baseline="-25000" dirty="0" err="1" smtClean="0">
                <a:solidFill>
                  <a:srgbClr val="0077DA"/>
                </a:solidFill>
                <a:latin typeface="Symbol" charset="2"/>
                <a:cs typeface="Symbol" charset="2"/>
              </a:rPr>
              <a:t>t</a:t>
            </a:r>
            <a:endParaRPr lang="en-GB" b="1" i="1" baseline="-25000" dirty="0">
              <a:solidFill>
                <a:srgbClr val="0077DA"/>
              </a:solidFill>
              <a:latin typeface="Symbol" charset="2"/>
              <a:cs typeface="Symbol" charset="2"/>
            </a:endParaRPr>
          </a:p>
        </p:txBody>
      </p:sp>
      <p:sp>
        <p:nvSpPr>
          <p:cNvPr id="96" name="TextBox 95"/>
          <p:cNvSpPr txBox="1"/>
          <p:nvPr/>
        </p:nvSpPr>
        <p:spPr>
          <a:xfrm>
            <a:off x="-33868" y="1443335"/>
            <a:ext cx="1534548"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u</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d</a:t>
            </a:r>
            <a:r>
              <a:rPr lang="en-GB" b="1" i="1" dirty="0" smtClean="0">
                <a:solidFill>
                  <a:srgbClr val="0077DA"/>
                </a:solidFill>
                <a:latin typeface="Trebuchet MS"/>
                <a:cs typeface="Trebuchet MS"/>
              </a:rPr>
              <a:t>, </a:t>
            </a: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err="1" smtClean="0">
                <a:solidFill>
                  <a:srgbClr val="0077DA"/>
                </a:solidFill>
                <a:latin typeface="Symbol" charset="2"/>
                <a:cs typeface="Symbol" charset="2"/>
              </a:rPr>
              <a:t>t</a:t>
            </a:r>
            <a:endParaRPr lang="en-GB" b="1" i="1" dirty="0">
              <a:solidFill>
                <a:srgbClr val="0077DA"/>
              </a:solidFill>
              <a:latin typeface="Symbol" charset="2"/>
              <a:cs typeface="Symbol" charset="2"/>
            </a:endParaRPr>
          </a:p>
        </p:txBody>
      </p:sp>
      <p:sp>
        <p:nvSpPr>
          <p:cNvPr id="105" name="AutoShape 12"/>
          <p:cNvSpPr>
            <a:spLocks noChangeAspect="1" noChangeArrowheads="1"/>
          </p:cNvSpPr>
          <p:nvPr/>
        </p:nvSpPr>
        <p:spPr bwMode="auto">
          <a:xfrm>
            <a:off x="2743200" y="1603375"/>
            <a:ext cx="238125" cy="225425"/>
          </a:xfrm>
          <a:prstGeom prst="star5">
            <a:avLst/>
          </a:prstGeom>
          <a:solidFill>
            <a:srgbClr val="0077DA"/>
          </a:solidFill>
          <a:ln w="12700">
            <a:noFill/>
            <a:miter lim="800000"/>
            <a:headEnd/>
            <a:tailEnd/>
          </a:ln>
          <a:effectLst/>
        </p:spPr>
        <p:txBody>
          <a:bodyPr wrap="none" anchor="ctr">
            <a:prstTxWarp prst="textNoShape">
              <a:avLst/>
            </a:prstTxWarp>
          </a:bodyPr>
          <a:lstStyle/>
          <a:p>
            <a:pPr algn="ctr" defTabSz="914400">
              <a:spcBef>
                <a:spcPct val="50000"/>
              </a:spcBef>
            </a:pPr>
            <a:endParaRPr lang="en-GB" sz="1800" smtClean="0">
              <a:solidFill>
                <a:srgbClr val="000000"/>
              </a:solidFill>
              <a:latin typeface="Arial" pitchFamily="-105" charset="0"/>
              <a:ea typeface="Arial" pitchFamily="-105" charset="0"/>
              <a:cs typeface="Arial" pitchFamily="-105" charset="0"/>
            </a:endParaRPr>
          </a:p>
        </p:txBody>
      </p:sp>
      <p:sp>
        <p:nvSpPr>
          <p:cNvPr id="30" name="TextBox 29"/>
          <p:cNvSpPr txBox="1"/>
          <p:nvPr/>
        </p:nvSpPr>
        <p:spPr>
          <a:xfrm>
            <a:off x="2751900" y="1705803"/>
            <a:ext cx="882415" cy="461665"/>
          </a:xfrm>
          <a:prstGeom prst="rect">
            <a:avLst/>
          </a:prstGeom>
          <a:noFill/>
        </p:spPr>
        <p:txBody>
          <a:bodyPr wrap="none" rtlCol="0">
            <a:spAutoFit/>
          </a:bodyPr>
          <a:lstStyle/>
          <a:p>
            <a:pPr algn="ctr"/>
            <a:r>
              <a:rPr lang="en-GB" b="1" i="1" dirty="0" err="1" smtClean="0">
                <a:solidFill>
                  <a:srgbClr val="0077DA"/>
                </a:solidFill>
                <a:latin typeface="Trebuchet MS"/>
                <a:cs typeface="Trebuchet MS"/>
              </a:rPr>
              <a:t>c</a:t>
            </a:r>
            <a:r>
              <a:rPr lang="en-GB" b="1" i="1" dirty="0" smtClean="0">
                <a:solidFill>
                  <a:srgbClr val="0077DA"/>
                </a:solidFill>
                <a:latin typeface="Trebuchet MS"/>
                <a:cs typeface="Trebuchet MS"/>
              </a:rPr>
              <a:t>, </a:t>
            </a:r>
            <a:r>
              <a:rPr lang="en-GB" b="1" i="1" dirty="0" smtClean="0">
                <a:solidFill>
                  <a:srgbClr val="0077DA"/>
                </a:solidFill>
                <a:latin typeface="Symbol" charset="2"/>
                <a:cs typeface="Symbol" charset="2"/>
              </a:rPr>
              <a:t>n</a:t>
            </a:r>
            <a:r>
              <a:rPr lang="en-GB" b="1" i="1" baseline="-25000" dirty="0" smtClean="0">
                <a:solidFill>
                  <a:srgbClr val="0077DA"/>
                </a:solidFill>
                <a:latin typeface="Symbol" charset="2"/>
                <a:cs typeface="Symbol" charset="2"/>
              </a:rPr>
              <a:t>m</a:t>
            </a:r>
            <a:endParaRPr lang="en-GB" b="1" i="1" baseline="-25000" dirty="0">
              <a:solidFill>
                <a:srgbClr val="0077DA"/>
              </a:solidFill>
              <a:latin typeface="Symbol" charset="2"/>
              <a:cs typeface="Symbol" charset="2"/>
            </a:endParaRPr>
          </a:p>
        </p:txBody>
      </p:sp>
      <p:sp>
        <p:nvSpPr>
          <p:cNvPr id="31" name="TextBox 30"/>
          <p:cNvSpPr txBox="1"/>
          <p:nvPr/>
        </p:nvSpPr>
        <p:spPr>
          <a:xfrm>
            <a:off x="4466931" y="990600"/>
            <a:ext cx="409869" cy="461665"/>
          </a:xfrm>
          <a:prstGeom prst="rect">
            <a:avLst/>
          </a:prstGeom>
          <a:noFill/>
        </p:spPr>
        <p:txBody>
          <a:bodyPr wrap="none" rtlCol="0">
            <a:spAutoFit/>
          </a:bodyPr>
          <a:lstStyle/>
          <a:p>
            <a:pPr algn="ctr"/>
            <a:r>
              <a:rPr lang="en-GB" b="1" i="1" dirty="0" err="1" smtClean="0">
                <a:solidFill>
                  <a:srgbClr val="D00209"/>
                </a:solidFill>
                <a:latin typeface="Trebuchet MS"/>
                <a:cs typeface="Trebuchet MS"/>
              </a:rPr>
              <a:t>g</a:t>
            </a:r>
            <a:endParaRPr lang="en-GB" b="1" i="1" baseline="-25000" dirty="0">
              <a:solidFill>
                <a:srgbClr val="D00209"/>
              </a:solidFill>
              <a:latin typeface="Symbol" charset="2"/>
              <a:cs typeface="Symbol" charset="2"/>
            </a:endParaRPr>
          </a:p>
        </p:txBody>
      </p:sp>
      <p:sp>
        <p:nvSpPr>
          <p:cNvPr id="32" name="TextBox 31"/>
          <p:cNvSpPr txBox="1"/>
          <p:nvPr/>
        </p:nvSpPr>
        <p:spPr>
          <a:xfrm>
            <a:off x="4834468" y="1676400"/>
            <a:ext cx="1286010" cy="461665"/>
          </a:xfrm>
          <a:prstGeom prst="rect">
            <a:avLst/>
          </a:prstGeom>
          <a:noFill/>
        </p:spPr>
        <p:txBody>
          <a:bodyPr wrap="none" rtlCol="0">
            <a:spAutoFit/>
          </a:bodyPr>
          <a:lstStyle/>
          <a:p>
            <a:pPr algn="ctr"/>
            <a:r>
              <a:rPr lang="en-GB" b="1" i="1" dirty="0" smtClean="0">
                <a:solidFill>
                  <a:srgbClr val="D00209"/>
                </a:solidFill>
                <a:latin typeface="Trebuchet MS"/>
                <a:cs typeface="Trebuchet MS"/>
              </a:rPr>
              <a:t>W, Z, H</a:t>
            </a:r>
            <a:endParaRPr lang="en-GB" b="1" i="1" baseline="-25000" dirty="0">
              <a:solidFill>
                <a:srgbClr val="D00209"/>
              </a:solidFill>
              <a:latin typeface="Symbol" charset="2"/>
              <a:cs typeface="Symbol" charset="2"/>
            </a:endParaRPr>
          </a:p>
        </p:txBody>
      </p:sp>
      <p:sp>
        <p:nvSpPr>
          <p:cNvPr id="18" name="TextBox 17"/>
          <p:cNvSpPr txBox="1"/>
          <p:nvPr/>
        </p:nvSpPr>
        <p:spPr>
          <a:xfrm>
            <a:off x="8229600" y="0"/>
            <a:ext cx="957583" cy="523220"/>
          </a:xfrm>
          <a:prstGeom prst="rect">
            <a:avLst/>
          </a:prstGeom>
          <a:noFill/>
        </p:spPr>
        <p:txBody>
          <a:bodyPr wrap="none" rtlCol="0">
            <a:spAutoFit/>
          </a:bodyPr>
          <a:lstStyle/>
          <a:p>
            <a:r>
              <a:rPr lang="en-US" sz="1400" i="1" dirty="0" smtClean="0">
                <a:solidFill>
                  <a:srgbClr val="0077DA"/>
                </a:solidFill>
                <a:latin typeface="Trebuchet MS"/>
                <a:cs typeface="Trebuchet MS"/>
              </a:rPr>
              <a:t>Fermions</a:t>
            </a:r>
          </a:p>
          <a:p>
            <a:r>
              <a:rPr lang="en-US" sz="1400" i="1" dirty="0" smtClean="0">
                <a:solidFill>
                  <a:srgbClr val="D00209"/>
                </a:solidFill>
                <a:latin typeface="Trebuchet MS"/>
                <a:cs typeface="Trebuchet MS"/>
              </a:rPr>
              <a:t>Bosons</a:t>
            </a:r>
            <a:endParaRPr lang="en-GB" sz="1400" i="1" dirty="0">
              <a:solidFill>
                <a:srgbClr val="D00209"/>
              </a:solidFill>
              <a:latin typeface="Symbol" charset="2"/>
              <a:cs typeface="Symbol" charset="2"/>
            </a:endParaRPr>
          </a:p>
        </p:txBody>
      </p:sp>
      <p:grpSp>
        <p:nvGrpSpPr>
          <p:cNvPr id="2" name="Group 88"/>
          <p:cNvGrpSpPr/>
          <p:nvPr/>
        </p:nvGrpSpPr>
        <p:grpSpPr>
          <a:xfrm>
            <a:off x="1926166" y="2401708"/>
            <a:ext cx="762000" cy="874891"/>
            <a:chOff x="3962400" y="1649069"/>
            <a:chExt cx="762000" cy="874891"/>
          </a:xfrm>
          <a:effectLst>
            <a:outerShdw blurRad="50800" dist="38100" dir="2700000">
              <a:srgbClr val="000000">
                <a:alpha val="43000"/>
              </a:srgbClr>
            </a:outerShdw>
          </a:effectLst>
        </p:grpSpPr>
        <p:pic>
          <p:nvPicPr>
            <p:cNvPr id="39" name="Picture 38"/>
            <p:cNvPicPr>
              <a:picLocks noChangeAspect="1"/>
            </p:cNvPicPr>
            <p:nvPr/>
          </p:nvPicPr>
          <p:blipFill>
            <a:blip r:embed="rId4"/>
            <a:srcRect b="14590"/>
            <a:stretch>
              <a:fillRect/>
            </a:stretch>
          </p:blipFill>
          <p:spPr>
            <a:xfrm>
              <a:off x="3962400" y="1649069"/>
              <a:ext cx="690424" cy="831618"/>
            </a:xfrm>
            <a:prstGeom prst="rect">
              <a:avLst/>
            </a:prstGeom>
          </p:spPr>
        </p:pic>
        <p:sp>
          <p:nvSpPr>
            <p:cNvPr id="41" name="TextBox 40"/>
            <p:cNvSpPr txBox="1"/>
            <p:nvPr/>
          </p:nvSpPr>
          <p:spPr>
            <a:xfrm>
              <a:off x="4243830" y="2262350"/>
              <a:ext cx="480570" cy="261610"/>
            </a:xfrm>
            <a:prstGeom prst="rect">
              <a:avLst/>
            </a:prstGeom>
            <a:noFill/>
          </p:spPr>
          <p:txBody>
            <a:bodyPr wrap="none" rtlCol="0">
              <a:spAutoFit/>
            </a:bodyPr>
            <a:lstStyle/>
            <a:p>
              <a:r>
                <a:rPr lang="en-GB" sz="1100" dirty="0" smtClean="0">
                  <a:solidFill>
                    <a:srgbClr val="FFFFFF"/>
                  </a:solidFill>
                  <a:latin typeface="Trebuchet MS"/>
                  <a:cs typeface="Trebuchet MS"/>
                </a:rPr>
                <a:t>1975</a:t>
              </a:r>
            </a:p>
          </p:txBody>
        </p:sp>
      </p:grpSp>
      <p:grpSp>
        <p:nvGrpSpPr>
          <p:cNvPr id="3" name="Group 92"/>
          <p:cNvGrpSpPr/>
          <p:nvPr/>
        </p:nvGrpSpPr>
        <p:grpSpPr>
          <a:xfrm>
            <a:off x="1155419" y="2401708"/>
            <a:ext cx="770747" cy="874892"/>
            <a:chOff x="2550417" y="1649068"/>
            <a:chExt cx="770747" cy="874892"/>
          </a:xfrm>
          <a:effectLst>
            <a:outerShdw blurRad="50800" dist="38100" dir="2700000">
              <a:srgbClr val="000000">
                <a:alpha val="43000"/>
              </a:srgbClr>
            </a:outerShdw>
          </a:effectLst>
        </p:grpSpPr>
        <p:pic>
          <p:nvPicPr>
            <p:cNvPr id="36" name="Picture 35"/>
            <p:cNvPicPr>
              <a:picLocks noChangeAspect="1"/>
            </p:cNvPicPr>
            <p:nvPr/>
          </p:nvPicPr>
          <p:blipFill>
            <a:blip r:embed="rId5"/>
            <a:srcRect l="26906" r="18820" b="34317"/>
            <a:stretch>
              <a:fillRect/>
            </a:stretch>
          </p:blipFill>
          <p:spPr>
            <a:xfrm>
              <a:off x="2550417" y="1649068"/>
              <a:ext cx="690424" cy="831619"/>
            </a:xfrm>
            <a:prstGeom prst="rect">
              <a:avLst/>
            </a:prstGeom>
          </p:spPr>
        </p:pic>
        <p:sp>
          <p:nvSpPr>
            <p:cNvPr id="38" name="TextBox 37"/>
            <p:cNvSpPr txBox="1"/>
            <p:nvPr/>
          </p:nvSpPr>
          <p:spPr>
            <a:xfrm>
              <a:off x="2840594" y="2262350"/>
              <a:ext cx="480570" cy="261610"/>
            </a:xfrm>
            <a:prstGeom prst="rect">
              <a:avLst/>
            </a:prstGeom>
            <a:noFill/>
          </p:spPr>
          <p:txBody>
            <a:bodyPr wrap="none" rtlCol="0">
              <a:spAutoFit/>
            </a:bodyPr>
            <a:lstStyle/>
            <a:p>
              <a:r>
                <a:rPr lang="en-GB" sz="1100" dirty="0" smtClean="0">
                  <a:solidFill>
                    <a:srgbClr val="FFFFFF"/>
                  </a:solidFill>
                  <a:latin typeface="Trebuchet MS"/>
                  <a:cs typeface="Trebuchet MS"/>
                </a:rPr>
                <a:t>1974</a:t>
              </a:r>
            </a:p>
          </p:txBody>
        </p:sp>
      </p:grpSp>
      <p:grpSp>
        <p:nvGrpSpPr>
          <p:cNvPr id="4" name="Group 96"/>
          <p:cNvGrpSpPr/>
          <p:nvPr/>
        </p:nvGrpSpPr>
        <p:grpSpPr>
          <a:xfrm>
            <a:off x="381165" y="2401708"/>
            <a:ext cx="690424" cy="874891"/>
            <a:chOff x="5257800" y="1649069"/>
            <a:chExt cx="690424" cy="874891"/>
          </a:xfrm>
          <a:effectLst>
            <a:outerShdw blurRad="50800" dist="38100" dir="2700000">
              <a:srgbClr val="000000">
                <a:alpha val="43000"/>
              </a:srgbClr>
            </a:outerShdw>
          </a:effectLst>
        </p:grpSpPr>
        <p:pic>
          <p:nvPicPr>
            <p:cNvPr id="27" name="Picture 26"/>
            <p:cNvPicPr>
              <a:picLocks noChangeAspect="1"/>
            </p:cNvPicPr>
            <p:nvPr/>
          </p:nvPicPr>
          <p:blipFill>
            <a:blip r:embed="rId6"/>
            <a:srcRect l="6429" t="3574" r="5714" b="19799"/>
            <a:stretch>
              <a:fillRect/>
            </a:stretch>
          </p:blipFill>
          <p:spPr>
            <a:xfrm>
              <a:off x="5257800" y="1649069"/>
              <a:ext cx="690424" cy="831618"/>
            </a:xfrm>
            <a:prstGeom prst="rect">
              <a:avLst/>
            </a:prstGeom>
          </p:spPr>
        </p:pic>
        <p:sp>
          <p:nvSpPr>
            <p:cNvPr id="29" name="TextBox 28"/>
            <p:cNvSpPr txBox="1"/>
            <p:nvPr/>
          </p:nvSpPr>
          <p:spPr>
            <a:xfrm>
              <a:off x="5291223" y="2262350"/>
              <a:ext cx="480570" cy="261610"/>
            </a:xfrm>
            <a:prstGeom prst="rect">
              <a:avLst/>
            </a:prstGeom>
            <a:noFill/>
          </p:spPr>
          <p:txBody>
            <a:bodyPr wrap="square" lIns="0" rIns="0" rtlCol="0">
              <a:spAutoFit/>
            </a:bodyPr>
            <a:lstStyle/>
            <a:p>
              <a:r>
                <a:rPr lang="en-GB" sz="1100" dirty="0" smtClean="0">
                  <a:solidFill>
                    <a:srgbClr val="FFFFFF"/>
                  </a:solidFill>
                  <a:latin typeface="Trebuchet MS"/>
                  <a:cs typeface="Trebuchet MS"/>
                </a:rPr>
                <a:t>1967</a:t>
              </a:r>
            </a:p>
          </p:txBody>
        </p:sp>
      </p:grpSp>
      <p:sp>
        <p:nvSpPr>
          <p:cNvPr id="42" name="Rectangle 41"/>
          <p:cNvSpPr/>
          <p:nvPr/>
        </p:nvSpPr>
        <p:spPr>
          <a:xfrm>
            <a:off x="4036247" y="1547109"/>
            <a:ext cx="689211" cy="338554"/>
          </a:xfrm>
          <a:prstGeom prst="rect">
            <a:avLst/>
          </a:prstGeom>
        </p:spPr>
        <p:txBody>
          <a:bodyPr wrap="none">
            <a:spAutoFit/>
          </a:bodyPr>
          <a:lstStyle/>
          <a:p>
            <a:r>
              <a:rPr lang="en-GB" sz="1600" b="1" dirty="0" smtClean="0">
                <a:solidFill>
                  <a:srgbClr val="D00209"/>
                </a:solidFill>
                <a:latin typeface="Trebuchet MS"/>
                <a:cs typeface="Trebuchet MS"/>
              </a:rPr>
              <a:t>CERN</a:t>
            </a:r>
            <a:endParaRPr lang="en-GB" dirty="0">
              <a:solidFill>
                <a:srgbClr val="000000"/>
              </a:solidFill>
            </a:endParaRPr>
          </a:p>
        </p:txBody>
      </p:sp>
      <p:sp>
        <p:nvSpPr>
          <p:cNvPr id="43" name="Rectangle 42"/>
          <p:cNvSpPr/>
          <p:nvPr/>
        </p:nvSpPr>
        <p:spPr>
          <a:xfrm>
            <a:off x="4960172" y="1155702"/>
            <a:ext cx="671979" cy="338554"/>
          </a:xfrm>
          <a:prstGeom prst="rect">
            <a:avLst/>
          </a:prstGeom>
        </p:spPr>
        <p:txBody>
          <a:bodyPr wrap="none">
            <a:spAutoFit/>
          </a:bodyPr>
          <a:lstStyle/>
          <a:p>
            <a:r>
              <a:rPr lang="en-GB" sz="1600" b="1" dirty="0" smtClean="0">
                <a:solidFill>
                  <a:srgbClr val="D00209"/>
                </a:solidFill>
                <a:latin typeface="Trebuchet MS"/>
                <a:cs typeface="Trebuchet MS"/>
              </a:rPr>
              <a:t>DESY</a:t>
            </a:r>
            <a:endParaRPr lang="en-GB" dirty="0">
              <a:solidFill>
                <a:srgbClr val="000000"/>
              </a:solidFill>
            </a:endParaRPr>
          </a:p>
        </p:txBody>
      </p:sp>
      <p:sp>
        <p:nvSpPr>
          <p:cNvPr id="44" name="Rectangle 43"/>
          <p:cNvSpPr/>
          <p:nvPr/>
        </p:nvSpPr>
        <p:spPr>
          <a:xfrm>
            <a:off x="2962336" y="1432037"/>
            <a:ext cx="557164" cy="338554"/>
          </a:xfrm>
          <a:prstGeom prst="rect">
            <a:avLst/>
          </a:prstGeom>
        </p:spPr>
        <p:txBody>
          <a:bodyPr wrap="none">
            <a:spAutoFit/>
          </a:bodyPr>
          <a:lstStyle/>
          <a:p>
            <a:r>
              <a:rPr lang="en-GB" sz="1600" b="1" dirty="0" smtClean="0">
                <a:solidFill>
                  <a:srgbClr val="0077DA"/>
                </a:solidFill>
                <a:latin typeface="Trebuchet MS"/>
                <a:cs typeface="Trebuchet MS"/>
              </a:rPr>
              <a:t>BNL</a:t>
            </a:r>
            <a:endParaRPr lang="en-GB" sz="1600" dirty="0">
              <a:solidFill>
                <a:srgbClr val="0077DA"/>
              </a:solidFill>
            </a:endParaRPr>
          </a:p>
        </p:txBody>
      </p:sp>
      <p:sp>
        <p:nvSpPr>
          <p:cNvPr id="45" name="Rectangle 44"/>
          <p:cNvSpPr/>
          <p:nvPr/>
        </p:nvSpPr>
        <p:spPr>
          <a:xfrm>
            <a:off x="2055281" y="1632063"/>
            <a:ext cx="684703" cy="338554"/>
          </a:xfrm>
          <a:prstGeom prst="rect">
            <a:avLst/>
          </a:prstGeom>
        </p:spPr>
        <p:txBody>
          <a:bodyPr wrap="none">
            <a:spAutoFit/>
          </a:bodyPr>
          <a:lstStyle/>
          <a:p>
            <a:r>
              <a:rPr lang="en-GB" sz="1600" b="1" dirty="0" smtClean="0">
                <a:solidFill>
                  <a:srgbClr val="0077DA"/>
                </a:solidFill>
                <a:latin typeface="Trebuchet MS"/>
                <a:cs typeface="Trebuchet MS"/>
              </a:rPr>
              <a:t>FNAL</a:t>
            </a:r>
            <a:endParaRPr lang="en-GB" sz="1600" dirty="0">
              <a:solidFill>
                <a:srgbClr val="0077DA"/>
              </a:solidFill>
            </a:endParaRPr>
          </a:p>
        </p:txBody>
      </p:sp>
      <p:pic>
        <p:nvPicPr>
          <p:cNvPr id="47" name="Picture 46"/>
          <p:cNvPicPr>
            <a:picLocks noChangeAspect="1"/>
          </p:cNvPicPr>
          <p:nvPr/>
        </p:nvPicPr>
        <p:blipFill>
          <a:blip r:embed="rId7"/>
          <a:srcRect b="13492"/>
          <a:stretch>
            <a:fillRect/>
          </a:stretch>
        </p:blipFill>
        <p:spPr>
          <a:xfrm>
            <a:off x="681176" y="2078253"/>
            <a:ext cx="690424" cy="207747"/>
          </a:xfrm>
          <a:prstGeom prst="rect">
            <a:avLst/>
          </a:prstGeom>
        </p:spPr>
      </p:pic>
      <p:sp>
        <p:nvSpPr>
          <p:cNvPr id="48" name="Rectangle 47"/>
          <p:cNvSpPr/>
          <p:nvPr/>
        </p:nvSpPr>
        <p:spPr bwMode="auto">
          <a:xfrm>
            <a:off x="0" y="0"/>
            <a:ext cx="9144000" cy="6858000"/>
          </a:xfrm>
          <a:prstGeom prst="rect">
            <a:avLst/>
          </a:prstGeom>
          <a:solidFill>
            <a:schemeClr val="tx1">
              <a:lumMod val="75000"/>
              <a:lumOff val="25000"/>
            </a:schemeClr>
          </a:solidFill>
          <a:ln w="3175" cap="flat" cmpd="sng" algn="ctr">
            <a:solidFill>
              <a:schemeClr val="bg2"/>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spAutoFit/>
          </a:bodyPr>
          <a:lstStyle/>
          <a:p>
            <a:pPr algn="ctr" defTabSz="914400">
              <a:spcBef>
                <a:spcPct val="50000"/>
              </a:spcBef>
            </a:pPr>
            <a:endParaRPr lang="en-GB" sz="1800" dirty="0">
              <a:solidFill>
                <a:srgbClr val="000000"/>
              </a:solidFill>
              <a:latin typeface="Arial" pitchFamily="-105" charset="0"/>
              <a:ea typeface="Arial" pitchFamily="-105" charset="0"/>
              <a:cs typeface="Arial" pitchFamily="-105" charset="0"/>
            </a:endParaRPr>
          </a:p>
        </p:txBody>
      </p:sp>
      <p:sp>
        <p:nvSpPr>
          <p:cNvPr id="37" name="TextBox 36"/>
          <p:cNvSpPr txBox="1"/>
          <p:nvPr/>
        </p:nvSpPr>
        <p:spPr>
          <a:xfrm>
            <a:off x="1066800" y="1981200"/>
            <a:ext cx="7010400" cy="2585323"/>
          </a:xfrm>
          <a:prstGeom prst="rect">
            <a:avLst/>
          </a:prstGeom>
          <a:noFill/>
        </p:spPr>
        <p:txBody>
          <a:bodyPr wrap="square" rtlCol="0">
            <a:spAutoFit/>
          </a:bodyPr>
          <a:lstStyle/>
          <a:p>
            <a:pPr algn="ctr"/>
            <a:r>
              <a:rPr lang="en-GB" sz="1800" dirty="0" smtClean="0">
                <a:solidFill>
                  <a:schemeClr val="bg1">
                    <a:lumMod val="85000"/>
                  </a:schemeClr>
                </a:solidFill>
                <a:latin typeface="Trebuchet MS"/>
                <a:cs typeface="Trebuchet MS"/>
              </a:rPr>
              <a:t>I am indebted to Michel </a:t>
            </a:r>
            <a:r>
              <a:rPr lang="en-GB" sz="1800" dirty="0" err="1" smtClean="0">
                <a:solidFill>
                  <a:schemeClr val="bg1">
                    <a:lumMod val="85000"/>
                  </a:schemeClr>
                </a:solidFill>
                <a:latin typeface="Trebuchet MS"/>
                <a:cs typeface="Trebuchet MS"/>
              </a:rPr>
              <a:t>Davier</a:t>
            </a:r>
            <a:r>
              <a:rPr lang="en-GB" sz="1800" dirty="0" smtClean="0">
                <a:solidFill>
                  <a:schemeClr val="bg1">
                    <a:lumMod val="85000"/>
                  </a:schemeClr>
                </a:solidFill>
                <a:latin typeface="Trebuchet MS"/>
                <a:cs typeface="Trebuchet MS"/>
              </a:rPr>
              <a:t>, François Le </a:t>
            </a:r>
            <a:r>
              <a:rPr lang="en-GB" sz="1800" dirty="0" err="1" smtClean="0">
                <a:solidFill>
                  <a:schemeClr val="bg1">
                    <a:lumMod val="85000"/>
                  </a:schemeClr>
                </a:solidFill>
                <a:latin typeface="Trebuchet MS"/>
                <a:cs typeface="Trebuchet MS"/>
              </a:rPr>
              <a:t>Diberder</a:t>
            </a:r>
            <a:r>
              <a:rPr lang="en-GB" sz="1800" dirty="0" smtClean="0">
                <a:solidFill>
                  <a:schemeClr val="bg1">
                    <a:lumMod val="85000"/>
                  </a:schemeClr>
                </a:solidFill>
                <a:latin typeface="Trebuchet MS"/>
                <a:cs typeface="Trebuchet MS"/>
              </a:rPr>
              <a:t> and Michael </a:t>
            </a:r>
            <a:r>
              <a:rPr lang="en-GB" sz="1800" dirty="0" err="1" smtClean="0">
                <a:solidFill>
                  <a:schemeClr val="bg1">
                    <a:lumMod val="85000"/>
                  </a:schemeClr>
                </a:solidFill>
                <a:latin typeface="Trebuchet MS"/>
                <a:cs typeface="Trebuchet MS"/>
              </a:rPr>
              <a:t>Peskin</a:t>
            </a:r>
            <a:r>
              <a:rPr lang="en-GB" sz="1800" dirty="0" smtClean="0">
                <a:solidFill>
                  <a:schemeClr val="bg1">
                    <a:lumMod val="85000"/>
                  </a:schemeClr>
                </a:solidFill>
                <a:latin typeface="Trebuchet MS"/>
                <a:cs typeface="Trebuchet MS"/>
              </a:rPr>
              <a:t> for their help during the preparation of this talk</a:t>
            </a:r>
            <a:r>
              <a:rPr lang="en-GB" sz="1800" dirty="0" smtClean="0">
                <a:solidFill>
                  <a:schemeClr val="bg1">
                    <a:lumMod val="85000"/>
                  </a:schemeClr>
                </a:solidFill>
                <a:latin typeface="Trebuchet MS"/>
                <a:cs typeface="Trebuchet MS"/>
              </a:rPr>
              <a:t>.</a:t>
            </a:r>
          </a:p>
          <a:p>
            <a:pPr algn="ctr"/>
            <a:endParaRPr lang="en-GB" sz="1800" dirty="0" smtClean="0">
              <a:solidFill>
                <a:schemeClr val="bg1">
                  <a:lumMod val="85000"/>
                </a:schemeClr>
              </a:solidFill>
              <a:latin typeface="Trebuchet MS"/>
              <a:cs typeface="Trebuchet MS"/>
            </a:endParaRPr>
          </a:p>
          <a:p>
            <a:pPr algn="ctr"/>
            <a:r>
              <a:rPr lang="en-GB" sz="1800" dirty="0" smtClean="0">
                <a:solidFill>
                  <a:schemeClr val="bg1">
                    <a:lumMod val="85000"/>
                  </a:schemeClr>
                </a:solidFill>
                <a:latin typeface="Trebuchet MS"/>
                <a:cs typeface="Trebuchet MS"/>
              </a:rPr>
              <a:t>My deepest thanks go to SLAC for giving me the opportunity to talk about our field at this extraordinaire </a:t>
            </a:r>
            <a:r>
              <a:rPr lang="en-GB" sz="1800" dirty="0" smtClean="0">
                <a:solidFill>
                  <a:schemeClr val="bg1">
                    <a:lumMod val="85000"/>
                  </a:schemeClr>
                </a:solidFill>
                <a:latin typeface="Trebuchet MS"/>
                <a:cs typeface="Trebuchet MS"/>
              </a:rPr>
              <a:t>anniversary during these extraordinary times for all particle physicists.</a:t>
            </a:r>
          </a:p>
          <a:p>
            <a:pPr algn="ctr"/>
            <a:endParaRPr lang="en-GB" sz="1800" dirty="0" smtClean="0">
              <a:solidFill>
                <a:schemeClr val="bg1">
                  <a:lumMod val="85000"/>
                </a:schemeClr>
              </a:solidFill>
              <a:latin typeface="Trebuchet MS"/>
              <a:cs typeface="Trebuchet MS"/>
            </a:endParaRPr>
          </a:p>
          <a:p>
            <a:pPr algn="ctr"/>
            <a:r>
              <a:rPr lang="en-GB" sz="1800" dirty="0" smtClean="0">
                <a:solidFill>
                  <a:schemeClr val="bg1">
                    <a:lumMod val="85000"/>
                  </a:schemeClr>
                </a:solidFill>
                <a:latin typeface="Trebuchet MS"/>
                <a:cs typeface="Trebuchet MS"/>
              </a:rPr>
              <a:t>I thank my LHC colleagues for their dedication and work to make this scientific endeavour a success.</a:t>
            </a:r>
            <a:endParaRPr lang="en-GB" sz="1800" dirty="0" smtClean="0">
              <a:solidFill>
                <a:schemeClr val="bg1">
                  <a:lumMod val="85000"/>
                </a:schemeClr>
              </a:solidFill>
              <a:latin typeface="Trebuchet MS"/>
              <a:cs typeface="Trebuchet MS"/>
            </a:endParaRP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Englert-Brout-Higgs-Guralnik-Hagen-Kibble</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pSp>
        <p:nvGrpSpPr>
          <p:cNvPr id="184" name="Group 13"/>
          <p:cNvGrpSpPr>
            <a:grpSpLocks/>
          </p:cNvGrpSpPr>
          <p:nvPr/>
        </p:nvGrpSpPr>
        <p:grpSpPr bwMode="auto">
          <a:xfrm>
            <a:off x="3170237" y="2430462"/>
            <a:ext cx="2917825" cy="2168526"/>
            <a:chOff x="1384" y="1117"/>
            <a:chExt cx="1838" cy="1366"/>
          </a:xfrm>
        </p:grpSpPr>
        <p:pic>
          <p:nvPicPr>
            <p:cNvPr id="185" name="Picture 14" descr="fig1"/>
            <p:cNvPicPr>
              <a:picLocks noChangeAspect="1" noChangeArrowheads="1"/>
            </p:cNvPicPr>
            <p:nvPr/>
          </p:nvPicPr>
          <p:blipFill>
            <a:blip r:embed="rId3"/>
            <a:srcRect/>
            <a:stretch>
              <a:fillRect/>
            </a:stretch>
          </p:blipFill>
          <p:spPr bwMode="auto">
            <a:xfrm>
              <a:off x="1453" y="1258"/>
              <a:ext cx="1769" cy="1202"/>
            </a:xfrm>
            <a:prstGeom prst="rect">
              <a:avLst/>
            </a:prstGeom>
            <a:noFill/>
          </p:spPr>
        </p:pic>
        <p:sp>
          <p:nvSpPr>
            <p:cNvPr id="187" name="Rectangle 16"/>
            <p:cNvSpPr>
              <a:spLocks noChangeArrowheads="1"/>
            </p:cNvSpPr>
            <p:nvPr/>
          </p:nvSpPr>
          <p:spPr bwMode="auto">
            <a:xfrm>
              <a:off x="1663" y="1117"/>
              <a:ext cx="881" cy="174"/>
            </a:xfrm>
            <a:prstGeom prst="rect">
              <a:avLst/>
            </a:prstGeom>
            <a:noFill/>
            <a:ln w="12700">
              <a:noFill/>
              <a:miter lim="800000"/>
              <a:headEnd/>
              <a:tailEnd/>
            </a:ln>
            <a:effectLst/>
          </p:spPr>
          <p:txBody>
            <a:bodyPr wrap="square">
              <a:prstTxWarp prst="textNoShape">
                <a:avLst/>
              </a:prstTxWarp>
              <a:spAutoFit/>
            </a:bodyPr>
            <a:lstStyle/>
            <a:p>
              <a:pPr marL="342900" marR="0" lvl="0" indent="-342900" algn="r" defTabSz="914400" eaLnBrk="0" fontAlgn="auto" latinLnBrk="0" hangingPunct="0">
                <a:lnSpc>
                  <a:spcPct val="100000"/>
                </a:lnSpc>
                <a:spcBef>
                  <a:spcPct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Trebuchet MS"/>
                  <a:cs typeface="Trebuchet MS"/>
                </a:rPr>
                <a:t>Phase transition</a:t>
              </a:r>
              <a:endParaRPr kumimoji="0" lang="en-US" sz="1200" b="0" i="0" u="none" strike="noStrike" kern="0" cap="none" spc="0" normalizeH="0" baseline="0" noProof="0" dirty="0">
                <a:ln>
                  <a:noFill/>
                </a:ln>
                <a:solidFill>
                  <a:sysClr val="windowText" lastClr="000000"/>
                </a:solidFill>
                <a:effectLst/>
                <a:uLnTx/>
                <a:uFillTx/>
                <a:latin typeface="Trebuchet MS"/>
                <a:cs typeface="Trebuchet MS"/>
              </a:endParaRPr>
            </a:p>
          </p:txBody>
        </p:sp>
        <p:sp>
          <p:nvSpPr>
            <p:cNvPr id="188"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aphicFrame>
          <p:nvGraphicFramePr>
            <p:cNvPr id="189" name="Object 18"/>
            <p:cNvGraphicFramePr>
              <a:graphicFrameLocks noChangeAspect="1"/>
            </p:cNvGraphicFramePr>
            <p:nvPr/>
          </p:nvGraphicFramePr>
          <p:xfrm>
            <a:off x="1408" y="1368"/>
            <a:ext cx="335" cy="227"/>
          </p:xfrm>
          <a:graphic>
            <a:graphicData uri="http://schemas.openxmlformats.org/presentationml/2006/ole">
              <p:oleObj spid="_x0000_s4993054" name="Equation" r:id="rId4" imgW="393700" imgH="266700" progId="Equation.DSMT4">
                <p:embed/>
              </p:oleObj>
            </a:graphicData>
          </a:graphic>
        </p:graphicFrame>
        <p:graphicFrame>
          <p:nvGraphicFramePr>
            <p:cNvPr id="186" name="Object 15"/>
            <p:cNvGraphicFramePr>
              <a:graphicFrameLocks noChangeAspect="1"/>
            </p:cNvGraphicFramePr>
            <p:nvPr/>
          </p:nvGraphicFramePr>
          <p:xfrm>
            <a:off x="2953" y="2255"/>
            <a:ext cx="162" cy="228"/>
          </p:xfrm>
          <a:graphic>
            <a:graphicData uri="http://schemas.openxmlformats.org/presentationml/2006/ole">
              <p:oleObj spid="_x0000_s4993053" name="Equation" r:id="rId5" imgW="190500" imgH="266700" progId="Equation.DSMT4">
                <p:embed/>
              </p:oleObj>
            </a:graphicData>
          </a:graphic>
        </p:graphicFrame>
      </p:grpSp>
      <p:graphicFrame>
        <p:nvGraphicFramePr>
          <p:cNvPr id="190" name="Object 19"/>
          <p:cNvGraphicFramePr>
            <a:graphicFrameLocks noChangeAspect="1"/>
          </p:cNvGraphicFramePr>
          <p:nvPr/>
        </p:nvGraphicFramePr>
        <p:xfrm>
          <a:off x="5334000" y="3497263"/>
          <a:ext cx="701675" cy="327025"/>
        </p:xfrm>
        <a:graphic>
          <a:graphicData uri="http://schemas.openxmlformats.org/presentationml/2006/ole">
            <p:oleObj spid="_x0000_s4993055" name="Equation" r:id="rId6" imgW="520700" imgH="241300" progId="Equation.DSMT4">
              <p:embed/>
            </p:oleObj>
          </a:graphicData>
        </a:graphic>
      </p:graphicFrame>
      <p:sp>
        <p:nvSpPr>
          <p:cNvPr id="254" name="Rectangle 253"/>
          <p:cNvSpPr/>
          <p:nvPr/>
        </p:nvSpPr>
        <p:spPr>
          <a:xfrm>
            <a:off x="5899907" y="4332178"/>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91" name="Group 20"/>
          <p:cNvGrpSpPr>
            <a:grpSpLocks/>
          </p:cNvGrpSpPr>
          <p:nvPr/>
        </p:nvGrpSpPr>
        <p:grpSpPr bwMode="auto">
          <a:xfrm>
            <a:off x="3582987" y="3438525"/>
            <a:ext cx="2714625" cy="831850"/>
            <a:chOff x="1644" y="1752"/>
            <a:chExt cx="1710" cy="524"/>
          </a:xfrm>
        </p:grpSpPr>
        <p:grpSp>
          <p:nvGrpSpPr>
            <p:cNvPr id="192" name="Group 21"/>
            <p:cNvGrpSpPr>
              <a:grpSpLocks/>
            </p:cNvGrpSpPr>
            <p:nvPr/>
          </p:nvGrpSpPr>
          <p:grpSpPr bwMode="auto">
            <a:xfrm>
              <a:off x="1711" y="1752"/>
              <a:ext cx="1643" cy="524"/>
              <a:chOff x="1711" y="1752"/>
              <a:chExt cx="1643" cy="524"/>
            </a:xfrm>
          </p:grpSpPr>
          <p:graphicFrame>
            <p:nvGraphicFramePr>
              <p:cNvPr id="194" name="Object 22"/>
              <p:cNvGraphicFramePr>
                <a:graphicFrameLocks noChangeAspect="1"/>
              </p:cNvGraphicFramePr>
              <p:nvPr/>
            </p:nvGraphicFramePr>
            <p:xfrm>
              <a:off x="2224" y="2032"/>
              <a:ext cx="291" cy="195"/>
            </p:xfrm>
            <a:graphic>
              <a:graphicData uri="http://schemas.openxmlformats.org/presentationml/2006/ole">
                <p:oleObj spid="_x0000_s4993056" name="Equation" r:id="rId7" imgW="342720" imgH="228600" progId="Equation.DSMT4">
                  <p:embed/>
                </p:oleObj>
              </a:graphicData>
            </a:graphic>
          </p:graphicFrame>
          <p:sp>
            <p:nvSpPr>
              <p:cNvPr id="195" name="Rectangle 23"/>
              <p:cNvSpPr>
                <a:spLocks noChangeArrowheads="1"/>
              </p:cNvSpPr>
              <p:nvPr/>
            </p:nvSpPr>
            <p:spPr bwMode="auto">
              <a:xfrm>
                <a:off x="1711" y="2227"/>
                <a:ext cx="213" cy="44"/>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196" name="Rectangle 24"/>
              <p:cNvSpPr>
                <a:spLocks noChangeArrowheads="1"/>
              </p:cNvSpPr>
              <p:nvPr/>
            </p:nvSpPr>
            <p:spPr bwMode="auto">
              <a:xfrm>
                <a:off x="1760" y="2183"/>
                <a:ext cx="213" cy="68"/>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197" name="Rectangle 25"/>
              <p:cNvSpPr>
                <a:spLocks noChangeArrowheads="1"/>
              </p:cNvSpPr>
              <p:nvPr/>
            </p:nvSpPr>
            <p:spPr bwMode="auto">
              <a:xfrm>
                <a:off x="1861" y="2071"/>
                <a:ext cx="792" cy="205"/>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198" name="Rectangle 26"/>
              <p:cNvSpPr>
                <a:spLocks noChangeArrowheads="1"/>
              </p:cNvSpPr>
              <p:nvPr/>
            </p:nvSpPr>
            <p:spPr bwMode="auto">
              <a:xfrm>
                <a:off x="2562" y="1752"/>
                <a:ext cx="792" cy="386"/>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sp>
          <p:nvSpPr>
            <p:cNvPr id="193" name="AutoShape 27"/>
            <p:cNvSpPr>
              <a:spLocks noChangeArrowheads="1"/>
            </p:cNvSpPr>
            <p:nvPr/>
          </p:nvSpPr>
          <p:spPr bwMode="auto">
            <a:xfrm flipH="1">
              <a:off x="1644" y="2226"/>
              <a:ext cx="182" cy="45"/>
            </a:xfrm>
            <a:prstGeom prst="rtTriangle">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sp>
        <p:nvSpPr>
          <p:cNvPr id="199" name="Rectangle 28"/>
          <p:cNvSpPr>
            <a:spLocks noChangeArrowheads="1"/>
          </p:cNvSpPr>
          <p:nvPr/>
        </p:nvSpPr>
        <p:spPr bwMode="auto">
          <a:xfrm>
            <a:off x="4160837" y="4025900"/>
            <a:ext cx="71438" cy="73025"/>
          </a:xfrm>
          <a:prstGeom prst="rect">
            <a:avLst/>
          </a:prstGeom>
          <a:no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00" name="Rectangle 29"/>
          <p:cNvSpPr>
            <a:spLocks noChangeArrowheads="1"/>
          </p:cNvSpPr>
          <p:nvPr/>
        </p:nvSpPr>
        <p:spPr bwMode="auto">
          <a:xfrm>
            <a:off x="5978525" y="4305300"/>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01" name="Rectangle 30"/>
          <p:cNvSpPr>
            <a:spLocks noChangeArrowheads="1"/>
          </p:cNvSpPr>
          <p:nvPr/>
        </p:nvSpPr>
        <p:spPr bwMode="auto">
          <a:xfrm>
            <a:off x="4665662" y="4335462"/>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aphicFrame>
        <p:nvGraphicFramePr>
          <p:cNvPr id="202" name="Object 31"/>
          <p:cNvGraphicFramePr>
            <a:graphicFrameLocks noChangeAspect="1"/>
          </p:cNvGraphicFramePr>
          <p:nvPr/>
        </p:nvGraphicFramePr>
        <p:xfrm>
          <a:off x="5610225" y="3865562"/>
          <a:ext cx="582612" cy="309563"/>
        </p:xfrm>
        <a:graphic>
          <a:graphicData uri="http://schemas.openxmlformats.org/presentationml/2006/ole">
            <p:oleObj spid="_x0000_s4993057" name="Equation" r:id="rId8" imgW="431640" imgH="228600" progId="Equation.DSMT4">
              <p:embed/>
            </p:oleObj>
          </a:graphicData>
        </a:graphic>
      </p:graphicFrame>
      <p:graphicFrame>
        <p:nvGraphicFramePr>
          <p:cNvPr id="203" name="Object 32"/>
          <p:cNvGraphicFramePr>
            <a:graphicFrameLocks noChangeAspect="1"/>
          </p:cNvGraphicFramePr>
          <p:nvPr/>
        </p:nvGraphicFramePr>
        <p:xfrm>
          <a:off x="5254625" y="2551113"/>
          <a:ext cx="682625" cy="360362"/>
        </p:xfrm>
        <a:graphic>
          <a:graphicData uri="http://schemas.openxmlformats.org/presentationml/2006/ole">
            <p:oleObj spid="_x0000_s4993058" name="Equation" r:id="rId9" imgW="508000" imgH="266700" progId="Equation.DSMT4">
              <p:embed/>
            </p:oleObj>
          </a:graphicData>
        </a:graphic>
      </p:graphicFrame>
      <p:sp>
        <p:nvSpPr>
          <p:cNvPr id="205" name="Rectangle 34"/>
          <p:cNvSpPr>
            <a:spLocks noChangeArrowheads="1"/>
          </p:cNvSpPr>
          <p:nvPr/>
        </p:nvSpPr>
        <p:spPr bwMode="auto">
          <a:xfrm rot="20533035">
            <a:off x="4699000" y="4518025"/>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16" name="Rectangle 46"/>
          <p:cNvSpPr>
            <a:spLocks noChangeArrowheads="1"/>
          </p:cNvSpPr>
          <p:nvPr/>
        </p:nvSpPr>
        <p:spPr bwMode="auto">
          <a:xfrm>
            <a:off x="3983037" y="4338637"/>
            <a:ext cx="338138" cy="107950"/>
          </a:xfrm>
          <a:prstGeom prst="rect">
            <a:avLst/>
          </a:prstGeom>
          <a:no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nvGrpSpPr>
          <p:cNvPr id="217" name="Group 47"/>
          <p:cNvGrpSpPr>
            <a:grpSpLocks/>
          </p:cNvGrpSpPr>
          <p:nvPr/>
        </p:nvGrpSpPr>
        <p:grpSpPr bwMode="auto">
          <a:xfrm>
            <a:off x="1335087" y="3522665"/>
            <a:ext cx="2938463" cy="502091"/>
            <a:chOff x="228" y="1805"/>
            <a:chExt cx="1851" cy="325"/>
          </a:xfrm>
        </p:grpSpPr>
        <p:sp>
          <p:nvSpPr>
            <p:cNvPr id="218"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marR="0" lvl="0" indent="-342900" algn="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3333CC"/>
                  </a:solidFill>
                  <a:effectLst/>
                  <a:uLnTx/>
                  <a:uFillTx/>
                  <a:latin typeface="Trebuchet MS"/>
                  <a:cs typeface="Trebuchet MS"/>
                </a:rPr>
                <a:t>	Potential </a:t>
              </a:r>
              <a:r>
                <a:rPr kumimoji="0" lang="en-US" sz="1200" b="0" i="0" u="none" strike="noStrike" kern="0" cap="none" spc="0" normalizeH="0" baseline="0" noProof="0" dirty="0">
                  <a:ln>
                    <a:noFill/>
                  </a:ln>
                  <a:solidFill>
                    <a:srgbClr val="3333CC"/>
                  </a:solidFill>
                  <a:effectLst/>
                  <a:uLnTx/>
                  <a:uFillTx/>
                  <a:latin typeface="Trebuchet MS"/>
                  <a:cs typeface="Trebuchet MS"/>
                </a:rPr>
                <a:t>barrier</a:t>
              </a:r>
            </a:p>
          </p:txBody>
        </p:sp>
        <p:cxnSp>
          <p:nvCxnSpPr>
            <p:cNvPr id="219" name="AutoShape 49"/>
            <p:cNvCxnSpPr>
              <a:cxnSpLocks noChangeShapeType="1"/>
              <a:stCxn id="218" idx="3"/>
              <a:endCxn id="199" idx="0"/>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220" name="Group 50"/>
          <p:cNvGrpSpPr>
            <a:grpSpLocks/>
          </p:cNvGrpSpPr>
          <p:nvPr/>
        </p:nvGrpSpPr>
        <p:grpSpPr bwMode="auto">
          <a:xfrm>
            <a:off x="1335087" y="3883025"/>
            <a:ext cx="2605088" cy="357187"/>
            <a:chOff x="228" y="2032"/>
            <a:chExt cx="1641" cy="225"/>
          </a:xfrm>
        </p:grpSpPr>
        <p:sp>
          <p:nvSpPr>
            <p:cNvPr id="221"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2"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3"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4"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5"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marR="0" lvl="0" indent="-342900" algn="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CC"/>
                  </a:solidFill>
                  <a:effectLst/>
                  <a:uLnTx/>
                  <a:uFillTx/>
                  <a:latin typeface="Trebuchet MS"/>
                  <a:cs typeface="Trebuchet MS"/>
                </a:rPr>
                <a:t>Higgs bubble expansion</a:t>
              </a:r>
            </a:p>
          </p:txBody>
        </p:sp>
        <p:sp>
          <p:nvSpPr>
            <p:cNvPr id="226"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grpSp>
        <p:nvGrpSpPr>
          <p:cNvPr id="227" name="Group 57"/>
          <p:cNvGrpSpPr>
            <a:grpSpLocks/>
          </p:cNvGrpSpPr>
          <p:nvPr/>
        </p:nvGrpSpPr>
        <p:grpSpPr bwMode="auto">
          <a:xfrm>
            <a:off x="3451225" y="3870325"/>
            <a:ext cx="2949575" cy="735012"/>
            <a:chOff x="1561" y="2024"/>
            <a:chExt cx="1858" cy="463"/>
          </a:xfrm>
        </p:grpSpPr>
        <p:sp>
          <p:nvSpPr>
            <p:cNvPr id="228"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9"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30"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sp>
        <p:nvSpPr>
          <p:cNvPr id="249" name="TextBox 248"/>
          <p:cNvSpPr txBox="1"/>
          <p:nvPr/>
        </p:nvSpPr>
        <p:spPr>
          <a:xfrm>
            <a:off x="304800" y="1644651"/>
            <a:ext cx="8839200" cy="646331"/>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The early universe, at </a:t>
            </a:r>
            <a:r>
              <a:rPr lang="en-US" sz="1800" i="1" dirty="0" smtClean="0">
                <a:solidFill>
                  <a:prstClr val="black">
                    <a:lumMod val="85000"/>
                    <a:lumOff val="15000"/>
                  </a:prstClr>
                </a:solidFill>
                <a:latin typeface="Trebuchet MS"/>
                <a:cs typeface="Trebuchet MS"/>
              </a:rPr>
              <a:t>T</a:t>
            </a:r>
            <a:r>
              <a:rPr lang="en-US" sz="1800" dirty="0" smtClean="0">
                <a:solidFill>
                  <a:prstClr val="black">
                    <a:lumMod val="85000"/>
                    <a:lumOff val="15000"/>
                  </a:prstClr>
                </a:solidFill>
                <a:latin typeface="Trebuchet MS"/>
                <a:cs typeface="Trebuchet MS"/>
              </a:rPr>
              <a:t> &gt; </a:t>
            </a:r>
            <a:r>
              <a:rPr lang="en-US" sz="1800" i="1" dirty="0" smtClean="0">
                <a:solidFill>
                  <a:prstClr val="black">
                    <a:lumMod val="85000"/>
                    <a:lumOff val="15000"/>
                  </a:prstClr>
                </a:solidFill>
                <a:latin typeface="Trebuchet MS"/>
                <a:cs typeface="Trebuchet MS"/>
              </a:rPr>
              <a:t>T</a:t>
            </a:r>
            <a:r>
              <a:rPr lang="en-US" sz="1800" baseline="-25000" dirty="0" smtClean="0">
                <a:solidFill>
                  <a:prstClr val="black">
                    <a:lumMod val="85000"/>
                    <a:lumOff val="15000"/>
                  </a:prstClr>
                </a:solidFill>
                <a:latin typeface="Trebuchet MS"/>
                <a:cs typeface="Trebuchet MS"/>
              </a:rPr>
              <a:t>EW</a:t>
            </a:r>
            <a:r>
              <a:rPr lang="en-US" sz="1800" dirty="0" smtClean="0">
                <a:solidFill>
                  <a:prstClr val="black">
                    <a:lumMod val="85000"/>
                    <a:lumOff val="15000"/>
                  </a:prstClr>
                </a:solidFill>
                <a:latin typeface="Trebuchet MS"/>
                <a:cs typeface="Trebuchet MS"/>
              </a:rPr>
              <a:t>, was in a symmetric phase (</a:t>
            </a:r>
            <a:r>
              <a:rPr lang="en-US" sz="1800" dirty="0" smtClean="0">
                <a:solidFill>
                  <a:prstClr val="black">
                    <a:lumMod val="85000"/>
                    <a:lumOff val="15000"/>
                  </a:prstClr>
                </a:solidFill>
                <a:latin typeface="Symbol" charset="2"/>
                <a:cs typeface="Symbol" charset="2"/>
              </a:rPr>
              <a:t>|</a:t>
            </a:r>
            <a:r>
              <a:rPr lang="en-US" sz="1800" i="1" dirty="0" err="1" smtClean="0">
                <a:solidFill>
                  <a:prstClr val="black">
                    <a:lumMod val="85000"/>
                    <a:lumOff val="15000"/>
                  </a:prstClr>
                </a:solidFill>
                <a:latin typeface="Symbol" charset="2"/>
                <a:cs typeface="Symbol" charset="2"/>
              </a:rPr>
              <a:t>f</a:t>
            </a:r>
            <a:r>
              <a:rPr lang="en-US" sz="1800" baseline="-25000" dirty="0" err="1" smtClean="0">
                <a:solidFill>
                  <a:prstClr val="black">
                    <a:lumMod val="85000"/>
                    <a:lumOff val="15000"/>
                  </a:prstClr>
                </a:solidFill>
                <a:latin typeface="Trebuchet MS"/>
                <a:cs typeface="Trebuchet MS"/>
              </a:rPr>
              <a:t>min</a:t>
            </a:r>
            <a:r>
              <a:rPr lang="en-US" sz="1800" dirty="0" smtClean="0">
                <a:solidFill>
                  <a:prstClr val="black">
                    <a:lumMod val="85000"/>
                    <a:lumOff val="15000"/>
                  </a:prstClr>
                </a:solidFill>
                <a:latin typeface="Symbol" charset="2"/>
                <a:cs typeface="Symbol" charset="2"/>
              </a:rPr>
              <a:t>|</a:t>
            </a:r>
            <a:r>
              <a:rPr lang="en-US" sz="1800" dirty="0" smtClean="0">
                <a:solidFill>
                  <a:prstClr val="black">
                    <a:lumMod val="85000"/>
                    <a:lumOff val="15000"/>
                  </a:prstClr>
                </a:solidFill>
                <a:latin typeface="Trebuchet MS"/>
                <a:cs typeface="Trebuchet MS"/>
              </a:rPr>
              <a:t> = 0)</a:t>
            </a:r>
          </a:p>
          <a:p>
            <a:pPr>
              <a:spcBef>
                <a:spcPts val="0"/>
              </a:spcBef>
            </a:pPr>
            <a:r>
              <a:rPr lang="en-US" sz="1800" dirty="0" smtClean="0">
                <a:solidFill>
                  <a:prstClr val="black">
                    <a:lumMod val="85000"/>
                    <a:lumOff val="15000"/>
                  </a:prstClr>
                </a:solidFill>
                <a:latin typeface="Trebuchet MS"/>
                <a:cs typeface="Trebuchet MS"/>
              </a:rPr>
              <a:t>A phase transition at </a:t>
            </a:r>
            <a:r>
              <a:rPr lang="en-US" sz="1800" dirty="0" smtClean="0">
                <a:solidFill>
                  <a:prstClr val="black">
                    <a:lumMod val="85000"/>
                    <a:lumOff val="15000"/>
                  </a:prstClr>
                </a:solidFill>
                <a:latin typeface="Symbol" charset="2"/>
                <a:cs typeface="Symbol" charset="2"/>
              </a:rPr>
              <a:t>~</a:t>
            </a:r>
            <a:r>
              <a:rPr lang="en-US" sz="1800" i="1" dirty="0" smtClean="0">
                <a:solidFill>
                  <a:prstClr val="black">
                    <a:lumMod val="85000"/>
                    <a:lumOff val="15000"/>
                  </a:prstClr>
                </a:solidFill>
                <a:latin typeface="Trebuchet MS"/>
                <a:cs typeface="Trebuchet MS"/>
              </a:rPr>
              <a:t>T</a:t>
            </a:r>
            <a:r>
              <a:rPr lang="en-US" sz="1800" baseline="-25000" dirty="0" smtClean="0">
                <a:solidFill>
                  <a:prstClr val="black">
                    <a:lumMod val="85000"/>
                    <a:lumOff val="15000"/>
                  </a:prstClr>
                </a:solidFill>
                <a:latin typeface="Trebuchet MS"/>
                <a:cs typeface="Trebuchet MS"/>
              </a:rPr>
              <a:t>EW</a:t>
            </a:r>
            <a:r>
              <a:rPr lang="en-US" sz="1800" dirty="0" smtClean="0">
                <a:solidFill>
                  <a:prstClr val="black">
                    <a:lumMod val="85000"/>
                    <a:lumOff val="15000"/>
                  </a:prstClr>
                </a:solidFill>
                <a:latin typeface="Trebuchet MS"/>
                <a:cs typeface="Trebuchet MS"/>
              </a:rPr>
              <a:t> </a:t>
            </a:r>
            <a:r>
              <a:rPr lang="en-US" sz="1400" dirty="0" smtClean="0">
                <a:solidFill>
                  <a:prstClr val="black">
                    <a:lumMod val="85000"/>
                    <a:lumOff val="15000"/>
                  </a:prstClr>
                </a:solidFill>
                <a:latin typeface="Trebuchet MS"/>
                <a:cs typeface="Trebuchet MS"/>
              </a:rPr>
              <a:t>(10</a:t>
            </a:r>
            <a:r>
              <a:rPr lang="en-US" sz="1400" baseline="30000" dirty="0" smtClean="0">
                <a:solidFill>
                  <a:prstClr val="black">
                    <a:lumMod val="85000"/>
                    <a:lumOff val="15000"/>
                  </a:prstClr>
                </a:solidFill>
                <a:latin typeface="Symbol" charset="2"/>
                <a:cs typeface="Symbol" charset="2"/>
              </a:rPr>
              <a:t>-</a:t>
            </a:r>
            <a:r>
              <a:rPr lang="en-US" sz="1400" baseline="30000" dirty="0" smtClean="0">
                <a:solidFill>
                  <a:prstClr val="black">
                    <a:lumMod val="85000"/>
                    <a:lumOff val="15000"/>
                  </a:prstClr>
                </a:solidFill>
                <a:latin typeface="Trebuchet MS"/>
                <a:cs typeface="Trebuchet MS"/>
              </a:rPr>
              <a:t>10</a:t>
            </a:r>
            <a:r>
              <a:rPr lang="en-US" sz="1400" dirty="0" smtClean="0">
                <a:solidFill>
                  <a:prstClr val="black">
                    <a:lumMod val="85000"/>
                    <a:lumOff val="15000"/>
                  </a:prstClr>
                </a:solidFill>
                <a:latin typeface="Trebuchet MS"/>
                <a:cs typeface="Trebuchet MS"/>
              </a:rPr>
              <a:t> </a:t>
            </a:r>
            <a:r>
              <a:rPr lang="en-US" sz="1400" dirty="0" err="1" smtClean="0">
                <a:solidFill>
                  <a:prstClr val="black">
                    <a:lumMod val="85000"/>
                    <a:lumOff val="15000"/>
                  </a:prstClr>
                </a:solidFill>
                <a:latin typeface="Trebuchet MS"/>
                <a:cs typeface="Trebuchet MS"/>
              </a:rPr>
              <a:t>s</a:t>
            </a:r>
            <a:r>
              <a:rPr lang="en-US" sz="1400" dirty="0" smtClean="0">
                <a:solidFill>
                  <a:prstClr val="black">
                    <a:lumMod val="85000"/>
                    <a:lumOff val="15000"/>
                  </a:prstClr>
                </a:solidFill>
                <a:latin typeface="Trebuchet MS"/>
                <a:cs typeface="Trebuchet MS"/>
              </a:rPr>
              <a:t> after big bang)</a:t>
            </a:r>
            <a:r>
              <a:rPr lang="en-US" sz="1800" dirty="0" smtClean="0">
                <a:solidFill>
                  <a:prstClr val="black">
                    <a:lumMod val="85000"/>
                    <a:lumOff val="15000"/>
                  </a:prstClr>
                </a:solidFill>
                <a:latin typeface="Trebuchet MS"/>
                <a:cs typeface="Trebuchet MS"/>
              </a:rPr>
              <a:t> led to </a:t>
            </a:r>
            <a:r>
              <a:rPr lang="en-US" sz="1800" dirty="0" smtClean="0">
                <a:solidFill>
                  <a:prstClr val="black">
                    <a:lumMod val="85000"/>
                    <a:lumOff val="15000"/>
                  </a:prstClr>
                </a:solidFill>
                <a:latin typeface="Symbol" charset="2"/>
                <a:cs typeface="Symbol" charset="2"/>
              </a:rPr>
              <a:t>|</a:t>
            </a:r>
            <a:r>
              <a:rPr lang="en-US" sz="1800" i="1" dirty="0" err="1" smtClean="0">
                <a:solidFill>
                  <a:prstClr val="black">
                    <a:lumMod val="85000"/>
                    <a:lumOff val="15000"/>
                  </a:prstClr>
                </a:solidFill>
                <a:latin typeface="Symbol" charset="2"/>
                <a:cs typeface="Symbol" charset="2"/>
              </a:rPr>
              <a:t>f</a:t>
            </a:r>
            <a:r>
              <a:rPr lang="en-US" sz="1800" baseline="-25000" dirty="0" err="1" smtClean="0">
                <a:solidFill>
                  <a:prstClr val="black">
                    <a:lumMod val="85000"/>
                    <a:lumOff val="15000"/>
                  </a:prstClr>
                </a:solidFill>
                <a:latin typeface="Trebuchet MS"/>
                <a:cs typeface="Trebuchet MS"/>
              </a:rPr>
              <a:t>min</a:t>
            </a:r>
            <a:r>
              <a:rPr lang="en-US" sz="1800" dirty="0" smtClean="0">
                <a:solidFill>
                  <a:prstClr val="black">
                    <a:lumMod val="85000"/>
                    <a:lumOff val="15000"/>
                  </a:prstClr>
                </a:solidFill>
                <a:latin typeface="Symbol" charset="2"/>
                <a:cs typeface="Symbol" charset="2"/>
              </a:rPr>
              <a:t>|</a:t>
            </a:r>
            <a:r>
              <a:rPr lang="en-US" sz="1800" dirty="0" smtClean="0">
                <a:solidFill>
                  <a:prstClr val="black">
                    <a:lumMod val="85000"/>
                    <a:lumOff val="15000"/>
                  </a:prstClr>
                </a:solidFill>
                <a:latin typeface="Trebuchet MS"/>
                <a:cs typeface="Trebuchet MS"/>
              </a:rPr>
              <a:t> &gt; 0  </a:t>
            </a:r>
            <a:endParaRPr lang="en-US" sz="1800" dirty="0" smtClean="0">
              <a:solidFill>
                <a:srgbClr val="595959"/>
              </a:solidFill>
              <a:latin typeface="Trebuchet MS"/>
              <a:cs typeface="Trebuchet MS"/>
            </a:endParaRPr>
          </a:p>
        </p:txBody>
      </p:sp>
      <p:graphicFrame>
        <p:nvGraphicFramePr>
          <p:cNvPr id="4993061" name="Object 37"/>
          <p:cNvGraphicFramePr>
            <a:graphicFrameLocks noChangeAspect="1"/>
          </p:cNvGraphicFramePr>
          <p:nvPr/>
        </p:nvGraphicFramePr>
        <p:xfrm>
          <a:off x="3417888" y="2809875"/>
          <a:ext cx="222250" cy="395288"/>
        </p:xfrm>
        <a:graphic>
          <a:graphicData uri="http://schemas.openxmlformats.org/presentationml/2006/ole">
            <p:oleObj spid="_x0000_s4993061" name="Equation" r:id="rId10" imgW="165100" imgH="292100" progId="Equation.DSMT4">
              <p:embed/>
            </p:oleObj>
          </a:graphicData>
        </a:graphic>
      </p:graphicFrame>
      <p:graphicFrame>
        <p:nvGraphicFramePr>
          <p:cNvPr id="4993062" name="Object 38"/>
          <p:cNvGraphicFramePr>
            <a:graphicFrameLocks noChangeAspect="1"/>
          </p:cNvGraphicFramePr>
          <p:nvPr/>
        </p:nvGraphicFramePr>
        <p:xfrm>
          <a:off x="5657850" y="4302125"/>
          <a:ext cx="222250" cy="395288"/>
        </p:xfrm>
        <a:graphic>
          <a:graphicData uri="http://schemas.openxmlformats.org/presentationml/2006/ole">
            <p:oleObj spid="_x0000_s4993062" name="Equation" r:id="rId11" imgW="165100" imgH="292100" progId="Equation.DSMT4">
              <p:embed/>
            </p:oleObj>
          </a:graphicData>
        </a:graphic>
      </p:graphicFrame>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nodeType="clickEffect">
                                  <p:stCondLst>
                                    <p:cond delay="0"/>
                                  </p:stCondLst>
                                  <p:childTnLst>
                                    <p:animEffect transition="out" filter="wipe(left)">
                                      <p:cBhvr>
                                        <p:cTn id="6" dur="1000"/>
                                        <p:tgtEl>
                                          <p:spTgt spid="191"/>
                                        </p:tgtEl>
                                      </p:cBhvr>
                                    </p:animEffect>
                                    <p:set>
                                      <p:cBhvr>
                                        <p:cTn id="7" dur="1" fill="hold">
                                          <p:stCondLst>
                                            <p:cond delay="999"/>
                                          </p:stCondLst>
                                        </p:cTn>
                                        <p:tgtEl>
                                          <p:spTgt spid="19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20"/>
                                        </p:tgtEl>
                                        <p:attrNameLst>
                                          <p:attrName>style.visibility</p:attrName>
                                        </p:attrNameLst>
                                      </p:cBhvr>
                                      <p:to>
                                        <p:strVal val="visible"/>
                                      </p:to>
                                    </p:set>
                                    <p:animEffect transition="in" filter="fade">
                                      <p:cBhvr>
                                        <p:cTn id="10" dur="1000"/>
                                        <p:tgtEl>
                                          <p:spTgt spid="22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17"/>
                                        </p:tgtEl>
                                        <p:attrNameLst>
                                          <p:attrName>style.visibility</p:attrName>
                                        </p:attrNameLst>
                                      </p:cBhvr>
                                      <p:to>
                                        <p:strVal val="visible"/>
                                      </p:to>
                                    </p:set>
                                    <p:animEffect transition="in" filter="fade">
                                      <p:cBhvr>
                                        <p:cTn id="14" dur="5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 Box 55"/>
          <p:cNvSpPr txBox="1">
            <a:spLocks noChangeArrowheads="1"/>
          </p:cNvSpPr>
          <p:nvPr/>
        </p:nvSpPr>
        <p:spPr bwMode="auto">
          <a:xfrm>
            <a:off x="0" y="638175"/>
            <a:ext cx="9144000" cy="543739"/>
          </a:xfrm>
          <a:prstGeom prst="rect">
            <a:avLst/>
          </a:prstGeom>
          <a:solidFill>
            <a:srgbClr val="FFFFFF">
              <a:alpha val="88000"/>
            </a:srgbClr>
          </a:solidFill>
          <a:ln w="12700">
            <a:noFill/>
            <a:miter lim="800000"/>
            <a:headEnd/>
            <a:tailEnd/>
          </a:ln>
          <a:effectLst/>
        </p:spPr>
        <p:txBody>
          <a:bodyPr tIns="137160" bIns="137160">
            <a:prstTxWarp prst="textNoShape">
              <a:avLst/>
            </a:prstTxWarp>
            <a:spAutoFit/>
          </a:bodyPr>
          <a:lstStyle/>
          <a:p>
            <a:pPr marL="342900" indent="-342900" algn="ctr" defTabSz="914400" fontAlgn="auto">
              <a:lnSpc>
                <a:spcPct val="110000"/>
              </a:lnSpc>
              <a:spcBef>
                <a:spcPct val="50000"/>
              </a:spcBef>
              <a:spcAft>
                <a:spcPts val="0"/>
              </a:spcAft>
              <a:defRPr/>
            </a:pPr>
            <a:r>
              <a:rPr lang="en-US" sz="1600" b="1" kern="0" dirty="0" err="1" smtClean="0">
                <a:solidFill>
                  <a:sysClr val="windowText" lastClr="000000"/>
                </a:solidFill>
                <a:latin typeface="Trebuchet MS"/>
                <a:cs typeface="Trebuchet MS"/>
              </a:rPr>
              <a:t>Englert-Brout-Higgs-Guralnik-Hagen-Kibble</a:t>
            </a:r>
            <a:r>
              <a:rPr lang="en-US" sz="1600" b="1" kern="0" dirty="0" smtClean="0">
                <a:solidFill>
                  <a:sysClr val="windowText" lastClr="000000"/>
                </a:solidFill>
                <a:latin typeface="Trebuchet MS"/>
                <a:cs typeface="Trebuchet MS"/>
              </a:rPr>
              <a:t> mechanism</a:t>
            </a:r>
            <a:endParaRPr lang="en-GB" sz="1600" b="1" kern="0" dirty="0">
              <a:solidFill>
                <a:srgbClr val="D00209"/>
              </a:solidFill>
              <a:latin typeface="Trebuchet MS"/>
              <a:cs typeface="Trebuchet MS"/>
            </a:endParaRPr>
          </a:p>
        </p:txBody>
      </p:sp>
      <p:sp>
        <p:nvSpPr>
          <p:cNvPr id="7" name="Text Box 56"/>
          <p:cNvSpPr txBox="1">
            <a:spLocks noChangeArrowheads="1"/>
          </p:cNvSpPr>
          <p:nvPr/>
        </p:nvSpPr>
        <p:spPr bwMode="auto">
          <a:xfrm>
            <a:off x="0" y="7938"/>
            <a:ext cx="9144000" cy="648512"/>
          </a:xfrm>
          <a:prstGeom prst="rect">
            <a:avLst/>
          </a:prstGeom>
          <a:solidFill>
            <a:srgbClr val="FFFFFF">
              <a:alpha val="89000"/>
            </a:srgbClr>
          </a:solidFill>
          <a:ln w="19050">
            <a:noFill/>
            <a:miter lim="800000"/>
            <a:headEnd/>
            <a:tailEnd type="none" w="sm" len="med"/>
          </a:ln>
          <a:effectLst/>
        </p:spPr>
        <p:txBody>
          <a:bodyPr lIns="90000" tIns="46800" rIns="90000" bIns="46800">
            <a:prstTxWarp prst="textNoShape">
              <a:avLst/>
            </a:prstTxWarp>
            <a:spAutoFit/>
          </a:bodyPr>
          <a:lstStyle/>
          <a:p>
            <a:pPr algn="ctr" defTabSz="914400" fontAlgn="auto">
              <a:spcBef>
                <a:spcPct val="50000"/>
              </a:spcBef>
              <a:spcAft>
                <a:spcPts val="0"/>
              </a:spcAft>
              <a:defRPr/>
            </a:pPr>
            <a:r>
              <a:rPr lang="en-GB" sz="3600" kern="0" dirty="0" smtClean="0">
                <a:solidFill>
                  <a:srgbClr val="333333"/>
                </a:solidFill>
                <a:latin typeface="Trebuchet MS"/>
                <a:ea typeface="Arial" charset="0"/>
                <a:cs typeface="Trebuchet MS"/>
              </a:rPr>
              <a:t>The Standard Model</a:t>
            </a:r>
            <a:endParaRPr lang="en-GB" sz="3600" kern="0" dirty="0">
              <a:solidFill>
                <a:srgbClr val="333333"/>
              </a:solidFill>
              <a:latin typeface="Trebuchet MS"/>
              <a:ea typeface="Arial" charset="0"/>
              <a:cs typeface="Trebuchet MS"/>
            </a:endParaRPr>
          </a:p>
        </p:txBody>
      </p:sp>
      <p:sp>
        <p:nvSpPr>
          <p:cNvPr id="8" name="Rectangle 10"/>
          <p:cNvSpPr>
            <a:spLocks noChangeArrowheads="1"/>
          </p:cNvSpPr>
          <p:nvPr/>
        </p:nvSpPr>
        <p:spPr bwMode="auto">
          <a:xfrm>
            <a:off x="0" y="1447800"/>
            <a:ext cx="9144000" cy="4953000"/>
          </a:xfrm>
          <a:prstGeom prst="rect">
            <a:avLst/>
          </a:prstGeom>
          <a:solidFill>
            <a:srgbClr val="FFFFFF"/>
          </a:solidFill>
          <a:ln w="3175">
            <a:solidFill>
              <a:srgbClr val="808080"/>
            </a:solidFill>
            <a:miter lim="800000"/>
            <a:headEnd/>
            <a:tailEnd/>
          </a:ln>
          <a:effectLst/>
        </p:spPr>
        <p:txBody>
          <a:bodyPr wrap="square" lIns="90000" tIns="46800" rIns="90000" bIns="46800" anchor="ctr">
            <a:prstTxWarp prst="textNoShape">
              <a:avLst/>
            </a:prstTxWarp>
            <a:spAutoFit/>
          </a:bodyPr>
          <a:lstStyle/>
          <a:p>
            <a:pPr defTabSz="914400" fontAlgn="auto">
              <a:spcBef>
                <a:spcPts val="0"/>
              </a:spcBef>
              <a:spcAft>
                <a:spcPts val="0"/>
              </a:spcAft>
              <a:defRPr/>
            </a:pPr>
            <a:endParaRPr lang="en-GB" sz="1800" kern="0">
              <a:solidFill>
                <a:sysClr val="windowText" lastClr="000000"/>
              </a:solidFill>
            </a:endParaRPr>
          </a:p>
        </p:txBody>
      </p:sp>
      <p:grpSp>
        <p:nvGrpSpPr>
          <p:cNvPr id="2" name="Group 13"/>
          <p:cNvGrpSpPr>
            <a:grpSpLocks/>
          </p:cNvGrpSpPr>
          <p:nvPr/>
        </p:nvGrpSpPr>
        <p:grpSpPr bwMode="auto">
          <a:xfrm>
            <a:off x="3170237" y="2430462"/>
            <a:ext cx="2917825" cy="2168526"/>
            <a:chOff x="1384" y="1117"/>
            <a:chExt cx="1838" cy="1366"/>
          </a:xfrm>
        </p:grpSpPr>
        <p:pic>
          <p:nvPicPr>
            <p:cNvPr id="185" name="Picture 14" descr="fig1"/>
            <p:cNvPicPr>
              <a:picLocks noChangeAspect="1" noChangeArrowheads="1"/>
            </p:cNvPicPr>
            <p:nvPr/>
          </p:nvPicPr>
          <p:blipFill>
            <a:blip r:embed="rId3"/>
            <a:srcRect/>
            <a:stretch>
              <a:fillRect/>
            </a:stretch>
          </p:blipFill>
          <p:spPr bwMode="auto">
            <a:xfrm>
              <a:off x="1453" y="1258"/>
              <a:ext cx="1769" cy="1202"/>
            </a:xfrm>
            <a:prstGeom prst="rect">
              <a:avLst/>
            </a:prstGeom>
            <a:noFill/>
          </p:spPr>
        </p:pic>
        <p:sp>
          <p:nvSpPr>
            <p:cNvPr id="187" name="Rectangle 16"/>
            <p:cNvSpPr>
              <a:spLocks noChangeArrowheads="1"/>
            </p:cNvSpPr>
            <p:nvPr/>
          </p:nvSpPr>
          <p:spPr bwMode="auto">
            <a:xfrm>
              <a:off x="1646" y="1117"/>
              <a:ext cx="898" cy="174"/>
            </a:xfrm>
            <a:prstGeom prst="rect">
              <a:avLst/>
            </a:prstGeom>
            <a:noFill/>
            <a:ln w="12700">
              <a:noFill/>
              <a:miter lim="800000"/>
              <a:headEnd/>
              <a:tailEnd/>
            </a:ln>
            <a:effectLst/>
          </p:spPr>
          <p:txBody>
            <a:bodyPr wrap="square">
              <a:prstTxWarp prst="textNoShape">
                <a:avLst/>
              </a:prstTxWarp>
              <a:spAutoFit/>
            </a:bodyPr>
            <a:lstStyle/>
            <a:p>
              <a:pPr marL="342900" marR="0" lvl="0" indent="-342900" algn="r" defTabSz="914400" eaLnBrk="0" fontAlgn="auto" latinLnBrk="0" hangingPunct="0">
                <a:lnSpc>
                  <a:spcPct val="100000"/>
                </a:lnSpc>
                <a:spcBef>
                  <a:spcPct val="0"/>
                </a:spcBef>
                <a:spcAft>
                  <a:spcPts val="0"/>
                </a:spcAft>
                <a:buClrTx/>
                <a:buSzTx/>
                <a:buFontTx/>
                <a:buNone/>
                <a:tabLst/>
                <a:defRPr/>
              </a:pPr>
              <a:r>
                <a:rPr kumimoji="0" lang="en-US" sz="1200" b="0" i="0" u="none" strike="noStrike" kern="0" cap="none" spc="0" normalizeH="0" baseline="0" noProof="0" dirty="0" smtClean="0">
                  <a:ln>
                    <a:noFill/>
                  </a:ln>
                  <a:solidFill>
                    <a:sysClr val="windowText" lastClr="000000"/>
                  </a:solidFill>
                  <a:effectLst/>
                  <a:uLnTx/>
                  <a:uFillTx/>
                  <a:latin typeface="Trebuchet MS"/>
                  <a:cs typeface="Trebuchet MS"/>
                </a:rPr>
                <a:t>Phase transition</a:t>
              </a:r>
              <a:endParaRPr kumimoji="0" lang="en-US" sz="1200" b="0" i="0" u="none" strike="noStrike" kern="0" cap="none" spc="0" normalizeH="0" baseline="0" noProof="0" dirty="0">
                <a:ln>
                  <a:noFill/>
                </a:ln>
                <a:solidFill>
                  <a:sysClr val="windowText" lastClr="000000"/>
                </a:solidFill>
                <a:effectLst/>
                <a:uLnTx/>
                <a:uFillTx/>
                <a:latin typeface="Trebuchet MS"/>
                <a:cs typeface="Trebuchet MS"/>
              </a:endParaRPr>
            </a:p>
          </p:txBody>
        </p:sp>
        <p:sp>
          <p:nvSpPr>
            <p:cNvPr id="188" name="Rectangle 17"/>
            <p:cNvSpPr>
              <a:spLocks noChangeArrowheads="1"/>
            </p:cNvSpPr>
            <p:nvPr/>
          </p:nvSpPr>
          <p:spPr bwMode="auto">
            <a:xfrm>
              <a:off x="1384" y="1220"/>
              <a:ext cx="163" cy="13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aphicFrame>
          <p:nvGraphicFramePr>
            <p:cNvPr id="189" name="Object 18"/>
            <p:cNvGraphicFramePr>
              <a:graphicFrameLocks noChangeAspect="1"/>
            </p:cNvGraphicFramePr>
            <p:nvPr/>
          </p:nvGraphicFramePr>
          <p:xfrm>
            <a:off x="1408" y="1368"/>
            <a:ext cx="335" cy="227"/>
          </p:xfrm>
          <a:graphic>
            <a:graphicData uri="http://schemas.openxmlformats.org/presentationml/2006/ole">
              <p:oleObj spid="_x0000_s5264387" name="Equation" r:id="rId4" imgW="393700" imgH="266700" progId="Equation.DSMT4">
                <p:embed/>
              </p:oleObj>
            </a:graphicData>
          </a:graphic>
        </p:graphicFrame>
        <p:graphicFrame>
          <p:nvGraphicFramePr>
            <p:cNvPr id="186" name="Object 15"/>
            <p:cNvGraphicFramePr>
              <a:graphicFrameLocks noChangeAspect="1"/>
            </p:cNvGraphicFramePr>
            <p:nvPr/>
          </p:nvGraphicFramePr>
          <p:xfrm>
            <a:off x="2953" y="2255"/>
            <a:ext cx="162" cy="228"/>
          </p:xfrm>
          <a:graphic>
            <a:graphicData uri="http://schemas.openxmlformats.org/presentationml/2006/ole">
              <p:oleObj spid="_x0000_s5264386" name="Equation" r:id="rId5" imgW="190500" imgH="266700" progId="Equation.DSMT4">
                <p:embed/>
              </p:oleObj>
            </a:graphicData>
          </a:graphic>
        </p:graphicFrame>
      </p:grpSp>
      <p:sp>
        <p:nvSpPr>
          <p:cNvPr id="254" name="Rectangle 253"/>
          <p:cNvSpPr/>
          <p:nvPr/>
        </p:nvSpPr>
        <p:spPr>
          <a:xfrm>
            <a:off x="5899907" y="4332178"/>
            <a:ext cx="204851" cy="1945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aphicFrame>
        <p:nvGraphicFramePr>
          <p:cNvPr id="190" name="Object 19"/>
          <p:cNvGraphicFramePr>
            <a:graphicFrameLocks noChangeAspect="1"/>
          </p:cNvGraphicFramePr>
          <p:nvPr/>
        </p:nvGraphicFramePr>
        <p:xfrm>
          <a:off x="5334000" y="3497263"/>
          <a:ext cx="703262" cy="327025"/>
        </p:xfrm>
        <a:graphic>
          <a:graphicData uri="http://schemas.openxmlformats.org/presentationml/2006/ole">
            <p:oleObj spid="_x0000_s5264388" name="Equation" r:id="rId6" imgW="520700" imgH="241300" progId="Equation.DSMT4">
              <p:embed/>
            </p:oleObj>
          </a:graphicData>
        </a:graphic>
      </p:graphicFrame>
      <p:sp>
        <p:nvSpPr>
          <p:cNvPr id="199" name="Rectangle 28"/>
          <p:cNvSpPr>
            <a:spLocks noChangeArrowheads="1"/>
          </p:cNvSpPr>
          <p:nvPr/>
        </p:nvSpPr>
        <p:spPr bwMode="auto">
          <a:xfrm>
            <a:off x="4160837" y="4025900"/>
            <a:ext cx="71438" cy="73025"/>
          </a:xfrm>
          <a:prstGeom prst="rect">
            <a:avLst/>
          </a:prstGeom>
          <a:no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00" name="Rectangle 29"/>
          <p:cNvSpPr>
            <a:spLocks noChangeArrowheads="1"/>
          </p:cNvSpPr>
          <p:nvPr/>
        </p:nvSpPr>
        <p:spPr bwMode="auto">
          <a:xfrm>
            <a:off x="5978525" y="4305300"/>
            <a:ext cx="104775" cy="103187"/>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01" name="Rectangle 30"/>
          <p:cNvSpPr>
            <a:spLocks noChangeArrowheads="1"/>
          </p:cNvSpPr>
          <p:nvPr/>
        </p:nvSpPr>
        <p:spPr bwMode="auto">
          <a:xfrm>
            <a:off x="4665662" y="4335462"/>
            <a:ext cx="144463" cy="142875"/>
          </a:xfrm>
          <a:prstGeom prst="rect">
            <a:avLst/>
          </a:prstGeom>
          <a:solidFill>
            <a:srgbClr val="FFFFFF"/>
          </a:solidFill>
          <a:ln w="12700">
            <a:solidFill>
              <a:srgbClr val="FFFFFF"/>
            </a:solidFill>
            <a:miter lim="800000"/>
            <a:headEnd/>
            <a:tailEnd/>
          </a:ln>
          <a:effectLst/>
        </p:spPr>
        <p:txBody>
          <a:bodyPr wrap="non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05" name="Rectangle 34"/>
          <p:cNvSpPr>
            <a:spLocks noChangeArrowheads="1"/>
          </p:cNvSpPr>
          <p:nvPr/>
        </p:nvSpPr>
        <p:spPr bwMode="auto">
          <a:xfrm rot="20533035">
            <a:off x="4699000" y="4518025"/>
            <a:ext cx="287337" cy="87312"/>
          </a:xfrm>
          <a:prstGeom prst="rect">
            <a:avLst/>
          </a:prstGeom>
          <a:solidFill>
            <a:srgbClr val="FFFFFF"/>
          </a:solidFill>
          <a:ln w="12700">
            <a:solidFill>
              <a:srgbClr val="FFFFFF"/>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nvGrpSpPr>
          <p:cNvPr id="5" name="Group 40"/>
          <p:cNvGrpSpPr>
            <a:grpSpLocks/>
          </p:cNvGrpSpPr>
          <p:nvPr/>
        </p:nvGrpSpPr>
        <p:grpSpPr bwMode="auto">
          <a:xfrm>
            <a:off x="3265488" y="4735520"/>
            <a:ext cx="3168650" cy="482601"/>
            <a:chOff x="1444" y="2569"/>
            <a:chExt cx="1996" cy="304"/>
          </a:xfrm>
        </p:grpSpPr>
        <p:sp>
          <p:nvSpPr>
            <p:cNvPr id="211" name="AutoShape 41"/>
            <p:cNvSpPr>
              <a:spLocks/>
            </p:cNvSpPr>
            <p:nvPr/>
          </p:nvSpPr>
          <p:spPr bwMode="auto">
            <a:xfrm rot="16200000">
              <a:off x="2324" y="1786"/>
              <a:ext cx="136" cy="1702"/>
            </a:xfrm>
            <a:prstGeom prst="leftBrace">
              <a:avLst>
                <a:gd name="adj1" fmla="val 104289"/>
                <a:gd name="adj2" fmla="val 50000"/>
              </a:avLst>
            </a:prstGeom>
            <a:noFill/>
            <a:ln w="12700">
              <a:solidFill>
                <a:srgbClr val="FF0000"/>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12" name="Text Box 42"/>
            <p:cNvSpPr txBox="1">
              <a:spLocks noChangeArrowheads="1"/>
            </p:cNvSpPr>
            <p:nvPr/>
          </p:nvSpPr>
          <p:spPr bwMode="auto">
            <a:xfrm>
              <a:off x="1444" y="2679"/>
              <a:ext cx="1996" cy="194"/>
            </a:xfrm>
            <a:prstGeom prst="rect">
              <a:avLst/>
            </a:prstGeom>
            <a:noFill/>
            <a:ln w="12700">
              <a:noFill/>
              <a:miter lim="800000"/>
              <a:headEnd/>
              <a:tailEnd/>
            </a:ln>
            <a:effectLst/>
          </p:spPr>
          <p:txBody>
            <a:bodyPr>
              <a:prstTxWarp prst="textNoShape">
                <a:avLst/>
              </a:prstTxWarp>
              <a:spAutoFit/>
            </a:bodyPr>
            <a:lstStyle/>
            <a:p>
              <a:pPr marL="342900" marR="0" lvl="0" indent="-342900" defTabSz="914400" eaLnBrk="1" fontAlgn="auto" latinLnBrk="0" hangingPunct="1">
                <a:lnSpc>
                  <a:spcPct val="12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0000"/>
                  </a:solidFill>
                  <a:effectLst/>
                  <a:uLnTx/>
                  <a:uFillTx/>
                  <a:latin typeface="Trebuchet MS"/>
                  <a:cs typeface="Trebuchet MS"/>
                </a:rPr>
                <a:t>        “spontaneous” phase </a:t>
              </a:r>
              <a:r>
                <a:rPr kumimoji="0" lang="en-US" sz="1200" b="0" i="0" u="none" strike="noStrike" kern="0" cap="none" spc="0" normalizeH="0" baseline="0" noProof="0" dirty="0" smtClean="0">
                  <a:ln>
                    <a:noFill/>
                  </a:ln>
                  <a:solidFill>
                    <a:srgbClr val="FF0000"/>
                  </a:solidFill>
                  <a:effectLst/>
                  <a:uLnTx/>
                  <a:uFillTx/>
                  <a:latin typeface="Trebuchet MS"/>
                  <a:cs typeface="Trebuchet MS"/>
                </a:rPr>
                <a:t>transition</a:t>
              </a:r>
              <a:endParaRPr kumimoji="0" lang="en-US" sz="1000" b="0" i="0" u="none" strike="noStrike" kern="0" cap="none" spc="0" normalizeH="0" baseline="0" noProof="0" dirty="0">
                <a:ln>
                  <a:noFill/>
                </a:ln>
                <a:solidFill>
                  <a:srgbClr val="FF0000"/>
                </a:solidFill>
                <a:effectLst/>
                <a:uLnTx/>
                <a:uFillTx/>
                <a:latin typeface="Trebuchet MS"/>
                <a:cs typeface="Trebuchet MS"/>
              </a:endParaRPr>
            </a:p>
          </p:txBody>
        </p:sp>
      </p:grpSp>
      <p:sp>
        <p:nvSpPr>
          <p:cNvPr id="216" name="Rectangle 46"/>
          <p:cNvSpPr>
            <a:spLocks noChangeArrowheads="1"/>
          </p:cNvSpPr>
          <p:nvPr/>
        </p:nvSpPr>
        <p:spPr bwMode="auto">
          <a:xfrm>
            <a:off x="3983037" y="4338637"/>
            <a:ext cx="338138" cy="107950"/>
          </a:xfrm>
          <a:prstGeom prst="rect">
            <a:avLst/>
          </a:prstGeom>
          <a:no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nvGrpSpPr>
          <p:cNvPr id="9" name="Group 47"/>
          <p:cNvGrpSpPr>
            <a:grpSpLocks/>
          </p:cNvGrpSpPr>
          <p:nvPr/>
        </p:nvGrpSpPr>
        <p:grpSpPr bwMode="auto">
          <a:xfrm>
            <a:off x="1335087" y="3522665"/>
            <a:ext cx="2938463" cy="502091"/>
            <a:chOff x="228" y="1805"/>
            <a:chExt cx="1851" cy="325"/>
          </a:xfrm>
        </p:grpSpPr>
        <p:sp>
          <p:nvSpPr>
            <p:cNvPr id="218" name="Text Box 48"/>
            <p:cNvSpPr txBox="1">
              <a:spLocks noChangeArrowheads="1"/>
            </p:cNvSpPr>
            <p:nvPr/>
          </p:nvSpPr>
          <p:spPr bwMode="auto">
            <a:xfrm>
              <a:off x="228" y="1805"/>
              <a:ext cx="1180" cy="179"/>
            </a:xfrm>
            <a:prstGeom prst="rect">
              <a:avLst/>
            </a:prstGeom>
            <a:noFill/>
            <a:ln w="12700">
              <a:noFill/>
              <a:miter lim="800000"/>
              <a:headEnd/>
              <a:tailEnd/>
            </a:ln>
            <a:effectLst/>
          </p:spPr>
          <p:txBody>
            <a:bodyPr wrap="square">
              <a:prstTxWarp prst="textNoShape">
                <a:avLst/>
              </a:prstTxWarp>
              <a:spAutoFit/>
            </a:bodyPr>
            <a:lstStyle/>
            <a:p>
              <a:pPr marL="342900" marR="0" lvl="0" indent="-342900" algn="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srgbClr val="3333CC"/>
                  </a:solidFill>
                  <a:effectLst/>
                  <a:uLnTx/>
                  <a:uFillTx/>
                  <a:latin typeface="Trebuchet MS"/>
                  <a:cs typeface="Trebuchet MS"/>
                </a:rPr>
                <a:t>	Potential </a:t>
              </a:r>
              <a:r>
                <a:rPr kumimoji="0" lang="en-US" sz="1200" b="0" i="0" u="none" strike="noStrike" kern="0" cap="none" spc="0" normalizeH="0" baseline="0" noProof="0" dirty="0">
                  <a:ln>
                    <a:noFill/>
                  </a:ln>
                  <a:solidFill>
                    <a:srgbClr val="3333CC"/>
                  </a:solidFill>
                  <a:effectLst/>
                  <a:uLnTx/>
                  <a:uFillTx/>
                  <a:latin typeface="Trebuchet MS"/>
                  <a:cs typeface="Trebuchet MS"/>
                </a:rPr>
                <a:t>barrier</a:t>
              </a:r>
            </a:p>
          </p:txBody>
        </p:sp>
        <p:cxnSp>
          <p:nvCxnSpPr>
            <p:cNvPr id="219" name="AutoShape 49"/>
            <p:cNvCxnSpPr>
              <a:cxnSpLocks noChangeShapeType="1"/>
              <a:stCxn id="218" idx="3"/>
              <a:endCxn id="199" idx="0"/>
            </p:cNvCxnSpPr>
            <p:nvPr/>
          </p:nvCxnSpPr>
          <p:spPr bwMode="auto">
            <a:xfrm>
              <a:off x="1408" y="1894"/>
              <a:ext cx="671" cy="236"/>
            </a:xfrm>
            <a:prstGeom prst="curvedConnector2">
              <a:avLst/>
            </a:prstGeom>
            <a:noFill/>
            <a:ln w="12700">
              <a:solidFill>
                <a:srgbClr val="3333CC"/>
              </a:solidFill>
              <a:round/>
              <a:headEnd/>
              <a:tailEnd type="triangle" w="med" len="med"/>
            </a:ln>
            <a:effectLst/>
          </p:spPr>
        </p:cxnSp>
      </p:grpSp>
      <p:grpSp>
        <p:nvGrpSpPr>
          <p:cNvPr id="10" name="Group 50"/>
          <p:cNvGrpSpPr>
            <a:grpSpLocks/>
          </p:cNvGrpSpPr>
          <p:nvPr/>
        </p:nvGrpSpPr>
        <p:grpSpPr bwMode="auto">
          <a:xfrm>
            <a:off x="1335087" y="3883025"/>
            <a:ext cx="2605088" cy="357187"/>
            <a:chOff x="228" y="2032"/>
            <a:chExt cx="1641" cy="225"/>
          </a:xfrm>
        </p:grpSpPr>
        <p:sp>
          <p:nvSpPr>
            <p:cNvPr id="221" name="Oval 51"/>
            <p:cNvSpPr>
              <a:spLocks noChangeArrowheads="1"/>
            </p:cNvSpPr>
            <p:nvPr/>
          </p:nvSpPr>
          <p:spPr bwMode="auto">
            <a:xfrm>
              <a:off x="1583" y="221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2" name="Oval 52"/>
            <p:cNvSpPr>
              <a:spLocks noChangeArrowheads="1"/>
            </p:cNvSpPr>
            <p:nvPr/>
          </p:nvSpPr>
          <p:spPr bwMode="auto">
            <a:xfrm>
              <a:off x="1778" y="2107"/>
              <a:ext cx="91" cy="91"/>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3" name="Oval 53"/>
            <p:cNvSpPr>
              <a:spLocks noChangeArrowheads="1"/>
            </p:cNvSpPr>
            <p:nvPr/>
          </p:nvSpPr>
          <p:spPr bwMode="auto">
            <a:xfrm>
              <a:off x="1725" y="2192"/>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4" name="Oval 54"/>
            <p:cNvSpPr>
              <a:spLocks noChangeArrowheads="1"/>
            </p:cNvSpPr>
            <p:nvPr/>
          </p:nvSpPr>
          <p:spPr bwMode="auto">
            <a:xfrm>
              <a:off x="1660" y="2208"/>
              <a:ext cx="45" cy="45"/>
            </a:xfrm>
            <a:prstGeom prst="ellipse">
              <a:avLst/>
            </a:prstGeom>
            <a:solidFill>
              <a:srgbClr val="3333CC">
                <a:alpha val="62000"/>
              </a:srgbClr>
            </a:solidFill>
            <a:ln w="12700">
              <a:solidFill>
                <a:srgbClr val="3333CC"/>
              </a:solidFill>
              <a:round/>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5" name="Text Box 55"/>
            <p:cNvSpPr txBox="1">
              <a:spLocks noChangeArrowheads="1"/>
            </p:cNvSpPr>
            <p:nvPr/>
          </p:nvSpPr>
          <p:spPr bwMode="auto">
            <a:xfrm>
              <a:off x="228" y="2032"/>
              <a:ext cx="1180" cy="173"/>
            </a:xfrm>
            <a:prstGeom prst="rect">
              <a:avLst/>
            </a:prstGeom>
            <a:noFill/>
            <a:ln w="12700">
              <a:noFill/>
              <a:miter lim="800000"/>
              <a:headEnd/>
              <a:tailEnd/>
            </a:ln>
            <a:effectLst/>
          </p:spPr>
          <p:txBody>
            <a:bodyPr>
              <a:prstTxWarp prst="textNoShape">
                <a:avLst/>
              </a:prstTxWarp>
              <a:spAutoFit/>
            </a:bodyPr>
            <a:lstStyle/>
            <a:p>
              <a:pPr marL="342900" marR="0" lvl="0" indent="-342900" algn="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CC"/>
                  </a:solidFill>
                  <a:effectLst/>
                  <a:uLnTx/>
                  <a:uFillTx/>
                  <a:latin typeface="Trebuchet MS"/>
                  <a:cs typeface="Trebuchet MS"/>
                </a:rPr>
                <a:t>Higgs bubble expansion</a:t>
              </a:r>
            </a:p>
          </p:txBody>
        </p:sp>
        <p:sp>
          <p:nvSpPr>
            <p:cNvPr id="226" name="Line 56"/>
            <p:cNvSpPr>
              <a:spLocks noChangeShapeType="1"/>
            </p:cNvSpPr>
            <p:nvPr/>
          </p:nvSpPr>
          <p:spPr bwMode="auto">
            <a:xfrm>
              <a:off x="1407" y="2122"/>
              <a:ext cx="318" cy="46"/>
            </a:xfrm>
            <a:prstGeom prst="line">
              <a:avLst/>
            </a:prstGeom>
            <a:noFill/>
            <a:ln w="12700">
              <a:solidFill>
                <a:srgbClr val="3333CC"/>
              </a:solidFill>
              <a:round/>
              <a:headEnd/>
              <a:tailEnd type="triangle" w="med" len="me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graphicFrame>
        <p:nvGraphicFramePr>
          <p:cNvPr id="202" name="Object 31"/>
          <p:cNvGraphicFramePr>
            <a:graphicFrameLocks noChangeAspect="1"/>
          </p:cNvGraphicFramePr>
          <p:nvPr/>
        </p:nvGraphicFramePr>
        <p:xfrm>
          <a:off x="5549900" y="3857625"/>
          <a:ext cx="701675" cy="325438"/>
        </p:xfrm>
        <a:graphic>
          <a:graphicData uri="http://schemas.openxmlformats.org/presentationml/2006/ole">
            <p:oleObj spid="_x0000_s5264390" name="Equation" r:id="rId7" imgW="520700" imgH="241300" progId="Equation.DSMT4">
              <p:embed/>
            </p:oleObj>
          </a:graphicData>
        </a:graphic>
      </p:graphicFrame>
      <p:grpSp>
        <p:nvGrpSpPr>
          <p:cNvPr id="11" name="Group 57"/>
          <p:cNvGrpSpPr>
            <a:grpSpLocks/>
          </p:cNvGrpSpPr>
          <p:nvPr/>
        </p:nvGrpSpPr>
        <p:grpSpPr bwMode="auto">
          <a:xfrm>
            <a:off x="3451225" y="3870325"/>
            <a:ext cx="2949575" cy="735012"/>
            <a:chOff x="1561" y="2024"/>
            <a:chExt cx="1858" cy="463"/>
          </a:xfrm>
        </p:grpSpPr>
        <p:sp>
          <p:nvSpPr>
            <p:cNvPr id="228" name="Rectangle 58"/>
            <p:cNvSpPr>
              <a:spLocks noChangeArrowheads="1"/>
            </p:cNvSpPr>
            <p:nvPr/>
          </p:nvSpPr>
          <p:spPr bwMode="auto">
            <a:xfrm>
              <a:off x="2653" y="2115"/>
              <a:ext cx="399" cy="161"/>
            </a:xfrm>
            <a:prstGeom prst="rect">
              <a:avLst/>
            </a:prstGeom>
            <a:solidFill>
              <a:srgbClr val="FFFFFF"/>
            </a:solidFill>
            <a:ln w="12700">
              <a:no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29" name="Rectangle 59"/>
            <p:cNvSpPr>
              <a:spLocks noChangeArrowheads="1"/>
            </p:cNvSpPr>
            <p:nvPr/>
          </p:nvSpPr>
          <p:spPr bwMode="auto">
            <a:xfrm>
              <a:off x="2789" y="2024"/>
              <a:ext cx="630" cy="203"/>
            </a:xfrm>
            <a:prstGeom prst="rect">
              <a:avLst/>
            </a:prstGeom>
            <a:solidFill>
              <a:srgbClr val="FFFFFF"/>
            </a:solidFill>
            <a:ln w="12700">
              <a:noFill/>
              <a:miter lim="800000"/>
              <a:headEnd/>
              <a:tailEnd/>
            </a:ln>
            <a:effectLst/>
          </p:spPr>
          <p:txBody>
            <a:bodyPr wrap="non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30" name="Rectangle 60"/>
            <p:cNvSpPr>
              <a:spLocks noChangeArrowheads="1"/>
            </p:cNvSpPr>
            <p:nvPr/>
          </p:nvSpPr>
          <p:spPr bwMode="auto">
            <a:xfrm>
              <a:off x="1561" y="2284"/>
              <a:ext cx="1360" cy="203"/>
            </a:xfrm>
            <a:prstGeom prst="rect">
              <a:avLst/>
            </a:prstGeom>
            <a:solidFill>
              <a:srgbClr val="FFFFFF"/>
            </a:solidFill>
            <a:ln w="12700">
              <a:noFill/>
              <a:miter lim="800000"/>
              <a:headEnd/>
              <a:tailEnd/>
            </a:ln>
            <a:effectLst/>
          </p:spPr>
          <p:txBody>
            <a:bodyPr wrap="square"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grpSp>
        <p:nvGrpSpPr>
          <p:cNvPr id="12" name="Group 61"/>
          <p:cNvGrpSpPr>
            <a:grpSpLocks/>
          </p:cNvGrpSpPr>
          <p:nvPr/>
        </p:nvGrpSpPr>
        <p:grpSpPr bwMode="auto">
          <a:xfrm>
            <a:off x="1155700" y="4389437"/>
            <a:ext cx="3779837" cy="274638"/>
            <a:chOff x="115" y="2351"/>
            <a:chExt cx="2381" cy="173"/>
          </a:xfrm>
        </p:grpSpPr>
        <p:sp>
          <p:nvSpPr>
            <p:cNvPr id="232" name="AutoShape 62"/>
            <p:cNvSpPr>
              <a:spLocks noChangeArrowheads="1"/>
            </p:cNvSpPr>
            <p:nvPr/>
          </p:nvSpPr>
          <p:spPr bwMode="auto">
            <a:xfrm>
              <a:off x="2018" y="2394"/>
              <a:ext cx="478" cy="52"/>
            </a:xfrm>
            <a:custGeom>
              <a:avLst/>
              <a:gdLst>
                <a:gd name="G0" fmla="+- 5762 0 0"/>
                <a:gd name="G1" fmla="+- 21600 0 5762"/>
                <a:gd name="G2" fmla="*/ 5762 1 2"/>
                <a:gd name="G3" fmla="+- 21600 0 G2"/>
                <a:gd name="G4" fmla="+/ 5762 21600 2"/>
                <a:gd name="G5" fmla="+/ G1 0 2"/>
                <a:gd name="G6" fmla="*/ 21600 21600 5762"/>
                <a:gd name="G7" fmla="*/ G6 1 2"/>
                <a:gd name="G8" fmla="+- 21600 0 G7"/>
                <a:gd name="G9" fmla="*/ 21600 1 2"/>
                <a:gd name="G10" fmla="+- 5762 0 G9"/>
                <a:gd name="G11" fmla="?: G10 G8 0"/>
                <a:gd name="G12" fmla="?: G10 G7 21600"/>
                <a:gd name="T0" fmla="*/ 18719 w 21600"/>
                <a:gd name="T1" fmla="*/ 10800 h 21600"/>
                <a:gd name="T2" fmla="*/ 10800 w 21600"/>
                <a:gd name="T3" fmla="*/ 21600 h 21600"/>
                <a:gd name="T4" fmla="*/ 2881 w 21600"/>
                <a:gd name="T5" fmla="*/ 10800 h 21600"/>
                <a:gd name="T6" fmla="*/ 10800 w 21600"/>
                <a:gd name="T7" fmla="*/ 0 h 21600"/>
                <a:gd name="T8" fmla="*/ 4681 w 21600"/>
                <a:gd name="T9" fmla="*/ 4681 h 21600"/>
                <a:gd name="T10" fmla="*/ 16919 w 21600"/>
                <a:gd name="T11" fmla="*/ 16919 h 21600"/>
              </a:gdLst>
              <a:ahLst/>
              <a:cxnLst>
                <a:cxn ang="0">
                  <a:pos x="T0" y="T1"/>
                </a:cxn>
                <a:cxn ang="0">
                  <a:pos x="T2" y="T3"/>
                </a:cxn>
                <a:cxn ang="0">
                  <a:pos x="T4" y="T5"/>
                </a:cxn>
                <a:cxn ang="0">
                  <a:pos x="T6" y="T7"/>
                </a:cxn>
              </a:cxnLst>
              <a:rect l="T8" t="T9" r="T10" b="T11"/>
              <a:pathLst>
                <a:path w="21600" h="21600">
                  <a:moveTo>
                    <a:pt x="0" y="0"/>
                  </a:moveTo>
                  <a:lnTo>
                    <a:pt x="5762" y="21600"/>
                  </a:lnTo>
                  <a:lnTo>
                    <a:pt x="15838" y="21600"/>
                  </a:lnTo>
                  <a:lnTo>
                    <a:pt x="21600" y="0"/>
                  </a:lnTo>
                  <a:close/>
                </a:path>
              </a:pathLst>
            </a:custGeom>
            <a:solidFill>
              <a:srgbClr val="3333CC">
                <a:alpha val="62000"/>
              </a:srgbClr>
            </a:solidFill>
            <a:ln w="12700">
              <a:solidFill>
                <a:srgbClr val="3333CC"/>
              </a:solidFill>
              <a:miter lim="800000"/>
              <a:headEnd/>
              <a:tailEnd/>
            </a:ln>
            <a:effectLst/>
          </p:spPr>
          <p:txBody>
            <a:bodyPr anchor="ct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sp>
          <p:nvSpPr>
            <p:cNvPr id="233" name="Text Box 63"/>
            <p:cNvSpPr txBox="1">
              <a:spLocks noChangeArrowheads="1"/>
            </p:cNvSpPr>
            <p:nvPr/>
          </p:nvSpPr>
          <p:spPr bwMode="auto">
            <a:xfrm>
              <a:off x="115" y="2351"/>
              <a:ext cx="1293" cy="173"/>
            </a:xfrm>
            <a:prstGeom prst="rect">
              <a:avLst/>
            </a:prstGeom>
            <a:noFill/>
            <a:ln w="12700">
              <a:noFill/>
              <a:miter lim="800000"/>
              <a:headEnd/>
              <a:tailEnd/>
            </a:ln>
            <a:effectLst/>
          </p:spPr>
          <p:txBody>
            <a:bodyPr>
              <a:prstTxWarp prst="textNoShape">
                <a:avLst/>
              </a:prstTxWarp>
              <a:spAutoFit/>
            </a:bodyPr>
            <a:lstStyle/>
            <a:p>
              <a:pPr marL="342900" marR="0" lvl="0" indent="-342900" algn="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3333CC"/>
                  </a:solidFill>
                  <a:effectLst/>
                  <a:uLnTx/>
                  <a:uFillTx/>
                  <a:latin typeface="Trebuchet MS"/>
                  <a:cs typeface="Trebuchet MS"/>
                </a:rPr>
                <a:t>Condensation of Higgs field</a:t>
              </a:r>
            </a:p>
          </p:txBody>
        </p:sp>
        <p:sp>
          <p:nvSpPr>
            <p:cNvPr id="234" name="Line 64"/>
            <p:cNvSpPr>
              <a:spLocks noChangeShapeType="1"/>
            </p:cNvSpPr>
            <p:nvPr/>
          </p:nvSpPr>
          <p:spPr bwMode="auto">
            <a:xfrm flipV="1">
              <a:off x="1407" y="2442"/>
              <a:ext cx="590" cy="0"/>
            </a:xfrm>
            <a:prstGeom prst="line">
              <a:avLst/>
            </a:prstGeom>
            <a:noFill/>
            <a:ln w="12700">
              <a:solidFill>
                <a:srgbClr val="3333CC"/>
              </a:solidFill>
              <a:round/>
              <a:headEnd/>
              <a:tailEnd type="triangle" w="med" len="me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sysClr val="windowText" lastClr="000000"/>
                </a:solidFill>
                <a:effectLst/>
                <a:uLnTx/>
                <a:uFillTx/>
              </a:endParaRPr>
            </a:p>
          </p:txBody>
        </p:sp>
      </p:grpSp>
      <p:sp>
        <p:nvSpPr>
          <p:cNvPr id="249" name="TextBox 248"/>
          <p:cNvSpPr txBox="1"/>
          <p:nvPr/>
        </p:nvSpPr>
        <p:spPr>
          <a:xfrm>
            <a:off x="304800" y="1644651"/>
            <a:ext cx="8839200" cy="646331"/>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The early universe, at </a:t>
            </a:r>
            <a:r>
              <a:rPr lang="en-US" sz="1800" i="1" dirty="0" smtClean="0">
                <a:solidFill>
                  <a:prstClr val="black">
                    <a:lumMod val="85000"/>
                    <a:lumOff val="15000"/>
                  </a:prstClr>
                </a:solidFill>
                <a:latin typeface="Trebuchet MS"/>
                <a:cs typeface="Trebuchet MS"/>
              </a:rPr>
              <a:t>T</a:t>
            </a:r>
            <a:r>
              <a:rPr lang="en-US" sz="1800" dirty="0" smtClean="0">
                <a:solidFill>
                  <a:prstClr val="black">
                    <a:lumMod val="85000"/>
                    <a:lumOff val="15000"/>
                  </a:prstClr>
                </a:solidFill>
                <a:latin typeface="Trebuchet MS"/>
                <a:cs typeface="Trebuchet MS"/>
              </a:rPr>
              <a:t> &gt; </a:t>
            </a:r>
            <a:r>
              <a:rPr lang="en-US" sz="1800" i="1" dirty="0" smtClean="0">
                <a:solidFill>
                  <a:prstClr val="black">
                    <a:lumMod val="85000"/>
                    <a:lumOff val="15000"/>
                  </a:prstClr>
                </a:solidFill>
                <a:latin typeface="Trebuchet MS"/>
                <a:cs typeface="Trebuchet MS"/>
              </a:rPr>
              <a:t>T</a:t>
            </a:r>
            <a:r>
              <a:rPr lang="en-US" sz="1800" baseline="-25000" dirty="0" smtClean="0">
                <a:solidFill>
                  <a:prstClr val="black">
                    <a:lumMod val="85000"/>
                    <a:lumOff val="15000"/>
                  </a:prstClr>
                </a:solidFill>
                <a:latin typeface="Trebuchet MS"/>
                <a:cs typeface="Trebuchet MS"/>
              </a:rPr>
              <a:t>EW</a:t>
            </a:r>
            <a:r>
              <a:rPr lang="en-US" sz="1800" dirty="0" smtClean="0">
                <a:solidFill>
                  <a:prstClr val="black">
                    <a:lumMod val="85000"/>
                    <a:lumOff val="15000"/>
                  </a:prstClr>
                </a:solidFill>
                <a:latin typeface="Trebuchet MS"/>
                <a:cs typeface="Trebuchet MS"/>
              </a:rPr>
              <a:t>, was in a symmetric phase (</a:t>
            </a:r>
            <a:r>
              <a:rPr lang="en-US" sz="1800" dirty="0" smtClean="0">
                <a:solidFill>
                  <a:prstClr val="black">
                    <a:lumMod val="85000"/>
                    <a:lumOff val="15000"/>
                  </a:prstClr>
                </a:solidFill>
                <a:latin typeface="Symbol" charset="2"/>
                <a:cs typeface="Symbol" charset="2"/>
              </a:rPr>
              <a:t>|</a:t>
            </a:r>
            <a:r>
              <a:rPr lang="en-US" sz="1800" i="1" dirty="0" err="1" smtClean="0">
                <a:solidFill>
                  <a:prstClr val="black">
                    <a:lumMod val="85000"/>
                    <a:lumOff val="15000"/>
                  </a:prstClr>
                </a:solidFill>
                <a:latin typeface="Symbol" charset="2"/>
                <a:cs typeface="Symbol" charset="2"/>
              </a:rPr>
              <a:t>f</a:t>
            </a:r>
            <a:r>
              <a:rPr lang="en-US" sz="1800" baseline="-25000" dirty="0" err="1" smtClean="0">
                <a:solidFill>
                  <a:prstClr val="black">
                    <a:lumMod val="85000"/>
                    <a:lumOff val="15000"/>
                  </a:prstClr>
                </a:solidFill>
                <a:latin typeface="Trebuchet MS"/>
                <a:cs typeface="Trebuchet MS"/>
              </a:rPr>
              <a:t>min</a:t>
            </a:r>
            <a:r>
              <a:rPr lang="en-US" sz="1800" dirty="0" smtClean="0">
                <a:solidFill>
                  <a:prstClr val="black">
                    <a:lumMod val="85000"/>
                    <a:lumOff val="15000"/>
                  </a:prstClr>
                </a:solidFill>
                <a:latin typeface="Symbol" charset="2"/>
                <a:cs typeface="Symbol" charset="2"/>
              </a:rPr>
              <a:t>|</a:t>
            </a:r>
            <a:r>
              <a:rPr lang="en-US" sz="1800" dirty="0" smtClean="0">
                <a:solidFill>
                  <a:prstClr val="black">
                    <a:lumMod val="85000"/>
                    <a:lumOff val="15000"/>
                  </a:prstClr>
                </a:solidFill>
                <a:latin typeface="Trebuchet MS"/>
                <a:cs typeface="Trebuchet MS"/>
              </a:rPr>
              <a:t> = 0)</a:t>
            </a:r>
          </a:p>
          <a:p>
            <a:pPr>
              <a:spcBef>
                <a:spcPts val="0"/>
              </a:spcBef>
            </a:pPr>
            <a:r>
              <a:rPr lang="en-US" sz="1800" dirty="0" smtClean="0">
                <a:solidFill>
                  <a:prstClr val="black">
                    <a:lumMod val="85000"/>
                    <a:lumOff val="15000"/>
                  </a:prstClr>
                </a:solidFill>
                <a:latin typeface="Trebuchet MS"/>
                <a:cs typeface="Trebuchet MS"/>
              </a:rPr>
              <a:t>A phase transition at </a:t>
            </a:r>
            <a:r>
              <a:rPr lang="en-US" sz="1800" dirty="0" smtClean="0">
                <a:solidFill>
                  <a:prstClr val="black">
                    <a:lumMod val="85000"/>
                    <a:lumOff val="15000"/>
                  </a:prstClr>
                </a:solidFill>
                <a:latin typeface="Symbol" charset="2"/>
                <a:cs typeface="Symbol" charset="2"/>
              </a:rPr>
              <a:t>~</a:t>
            </a:r>
            <a:r>
              <a:rPr lang="en-US" sz="1800" i="1" dirty="0" smtClean="0">
                <a:solidFill>
                  <a:prstClr val="black">
                    <a:lumMod val="85000"/>
                    <a:lumOff val="15000"/>
                  </a:prstClr>
                </a:solidFill>
                <a:latin typeface="Trebuchet MS"/>
                <a:cs typeface="Trebuchet MS"/>
              </a:rPr>
              <a:t>T</a:t>
            </a:r>
            <a:r>
              <a:rPr lang="en-US" sz="1800" baseline="-25000" dirty="0" smtClean="0">
                <a:solidFill>
                  <a:prstClr val="black">
                    <a:lumMod val="85000"/>
                    <a:lumOff val="15000"/>
                  </a:prstClr>
                </a:solidFill>
                <a:latin typeface="Trebuchet MS"/>
                <a:cs typeface="Trebuchet MS"/>
              </a:rPr>
              <a:t>EW</a:t>
            </a:r>
            <a:r>
              <a:rPr lang="en-US" sz="1800" dirty="0" smtClean="0">
                <a:solidFill>
                  <a:prstClr val="black">
                    <a:lumMod val="85000"/>
                    <a:lumOff val="15000"/>
                  </a:prstClr>
                </a:solidFill>
                <a:latin typeface="Trebuchet MS"/>
                <a:cs typeface="Trebuchet MS"/>
              </a:rPr>
              <a:t> </a:t>
            </a:r>
            <a:r>
              <a:rPr lang="en-US" sz="1400" dirty="0" smtClean="0">
                <a:solidFill>
                  <a:prstClr val="black">
                    <a:lumMod val="85000"/>
                    <a:lumOff val="15000"/>
                  </a:prstClr>
                </a:solidFill>
                <a:latin typeface="Trebuchet MS"/>
                <a:cs typeface="Trebuchet MS"/>
              </a:rPr>
              <a:t>(10</a:t>
            </a:r>
            <a:r>
              <a:rPr lang="en-US" sz="1400" baseline="30000" dirty="0" smtClean="0">
                <a:solidFill>
                  <a:prstClr val="black">
                    <a:lumMod val="85000"/>
                    <a:lumOff val="15000"/>
                  </a:prstClr>
                </a:solidFill>
                <a:latin typeface="Symbol" charset="2"/>
                <a:cs typeface="Symbol" charset="2"/>
              </a:rPr>
              <a:t>-</a:t>
            </a:r>
            <a:r>
              <a:rPr lang="en-US" sz="1400" baseline="30000" dirty="0" smtClean="0">
                <a:solidFill>
                  <a:prstClr val="black">
                    <a:lumMod val="85000"/>
                    <a:lumOff val="15000"/>
                  </a:prstClr>
                </a:solidFill>
                <a:latin typeface="Trebuchet MS"/>
                <a:cs typeface="Trebuchet MS"/>
              </a:rPr>
              <a:t>10</a:t>
            </a:r>
            <a:r>
              <a:rPr lang="en-US" sz="1400" dirty="0" smtClean="0">
                <a:solidFill>
                  <a:prstClr val="black">
                    <a:lumMod val="85000"/>
                    <a:lumOff val="15000"/>
                  </a:prstClr>
                </a:solidFill>
                <a:latin typeface="Trebuchet MS"/>
                <a:cs typeface="Trebuchet MS"/>
              </a:rPr>
              <a:t> </a:t>
            </a:r>
            <a:r>
              <a:rPr lang="en-US" sz="1400" dirty="0" err="1" smtClean="0">
                <a:solidFill>
                  <a:prstClr val="black">
                    <a:lumMod val="85000"/>
                    <a:lumOff val="15000"/>
                  </a:prstClr>
                </a:solidFill>
                <a:latin typeface="Trebuchet MS"/>
                <a:cs typeface="Trebuchet MS"/>
              </a:rPr>
              <a:t>s</a:t>
            </a:r>
            <a:r>
              <a:rPr lang="en-US" sz="1400" dirty="0" smtClean="0">
                <a:solidFill>
                  <a:prstClr val="black">
                    <a:lumMod val="85000"/>
                    <a:lumOff val="15000"/>
                  </a:prstClr>
                </a:solidFill>
                <a:latin typeface="Trebuchet MS"/>
                <a:cs typeface="Trebuchet MS"/>
              </a:rPr>
              <a:t> after big bang)</a:t>
            </a:r>
            <a:r>
              <a:rPr lang="en-US" sz="1800" dirty="0" smtClean="0">
                <a:solidFill>
                  <a:prstClr val="black">
                    <a:lumMod val="85000"/>
                    <a:lumOff val="15000"/>
                  </a:prstClr>
                </a:solidFill>
                <a:latin typeface="Trebuchet MS"/>
                <a:cs typeface="Trebuchet MS"/>
              </a:rPr>
              <a:t> led to </a:t>
            </a:r>
            <a:r>
              <a:rPr lang="en-US" sz="1800" dirty="0" smtClean="0">
                <a:solidFill>
                  <a:prstClr val="black">
                    <a:lumMod val="85000"/>
                    <a:lumOff val="15000"/>
                  </a:prstClr>
                </a:solidFill>
                <a:latin typeface="Symbol" charset="2"/>
                <a:cs typeface="Symbol" charset="2"/>
              </a:rPr>
              <a:t>|</a:t>
            </a:r>
            <a:r>
              <a:rPr lang="en-US" sz="1800" i="1" dirty="0" err="1" smtClean="0">
                <a:solidFill>
                  <a:prstClr val="black">
                    <a:lumMod val="85000"/>
                    <a:lumOff val="15000"/>
                  </a:prstClr>
                </a:solidFill>
                <a:latin typeface="Symbol" charset="2"/>
                <a:cs typeface="Symbol" charset="2"/>
              </a:rPr>
              <a:t>f</a:t>
            </a:r>
            <a:r>
              <a:rPr lang="en-US" sz="1800" baseline="-25000" dirty="0" err="1" smtClean="0">
                <a:solidFill>
                  <a:prstClr val="black">
                    <a:lumMod val="85000"/>
                    <a:lumOff val="15000"/>
                  </a:prstClr>
                </a:solidFill>
                <a:latin typeface="Trebuchet MS"/>
                <a:cs typeface="Trebuchet MS"/>
              </a:rPr>
              <a:t>min</a:t>
            </a:r>
            <a:r>
              <a:rPr lang="en-US" sz="1800" dirty="0" smtClean="0">
                <a:solidFill>
                  <a:prstClr val="black">
                    <a:lumMod val="85000"/>
                    <a:lumOff val="15000"/>
                  </a:prstClr>
                </a:solidFill>
                <a:latin typeface="Symbol" charset="2"/>
                <a:cs typeface="Symbol" charset="2"/>
              </a:rPr>
              <a:t>|</a:t>
            </a:r>
            <a:r>
              <a:rPr lang="en-US" sz="1800" dirty="0" smtClean="0">
                <a:solidFill>
                  <a:prstClr val="black">
                    <a:lumMod val="85000"/>
                    <a:lumOff val="15000"/>
                  </a:prstClr>
                </a:solidFill>
                <a:latin typeface="Trebuchet MS"/>
                <a:cs typeface="Trebuchet MS"/>
              </a:rPr>
              <a:t> &gt; 0  </a:t>
            </a:r>
            <a:endParaRPr lang="en-US" sz="1800" dirty="0" smtClean="0">
              <a:solidFill>
                <a:srgbClr val="595959"/>
              </a:solidFill>
              <a:latin typeface="Trebuchet MS"/>
              <a:cs typeface="Trebuchet MS"/>
            </a:endParaRPr>
          </a:p>
        </p:txBody>
      </p:sp>
      <p:grpSp>
        <p:nvGrpSpPr>
          <p:cNvPr id="13" name="Group 252"/>
          <p:cNvGrpSpPr/>
          <p:nvPr/>
        </p:nvGrpSpPr>
        <p:grpSpPr>
          <a:xfrm>
            <a:off x="304800" y="5507038"/>
            <a:ext cx="5735400" cy="544512"/>
            <a:chOff x="304800" y="5507038"/>
            <a:chExt cx="5735400" cy="544512"/>
          </a:xfrm>
        </p:grpSpPr>
        <p:sp>
          <p:nvSpPr>
            <p:cNvPr id="251" name="TextBox 250"/>
            <p:cNvSpPr txBox="1"/>
            <p:nvPr/>
          </p:nvSpPr>
          <p:spPr>
            <a:xfrm>
              <a:off x="304800" y="5602069"/>
              <a:ext cx="5735400" cy="369332"/>
            </a:xfrm>
            <a:prstGeom prst="rect">
              <a:avLst/>
            </a:prstGeom>
            <a:noFill/>
          </p:spPr>
          <p:txBody>
            <a:bodyPr wrap="square" rtlCol="0">
              <a:spAutoFit/>
            </a:bodyPr>
            <a:lstStyle/>
            <a:p>
              <a:pPr>
                <a:spcBef>
                  <a:spcPts val="1800"/>
                </a:spcBef>
              </a:pPr>
              <a:r>
                <a:rPr lang="en-US" sz="1800" dirty="0" smtClean="0">
                  <a:solidFill>
                    <a:prstClr val="black">
                      <a:lumMod val="85000"/>
                      <a:lumOff val="15000"/>
                    </a:prstClr>
                  </a:solidFill>
                  <a:latin typeface="Trebuchet MS"/>
                  <a:cs typeface="Trebuchet MS"/>
                </a:rPr>
                <a:t>Higgs potential: </a:t>
              </a:r>
              <a:endParaRPr lang="en-US" sz="1800" dirty="0" smtClean="0">
                <a:solidFill>
                  <a:srgbClr val="595959"/>
                </a:solidFill>
                <a:latin typeface="Trebuchet MS"/>
                <a:cs typeface="Trebuchet MS"/>
              </a:endParaRPr>
            </a:p>
          </p:txBody>
        </p:sp>
        <p:graphicFrame>
          <p:nvGraphicFramePr>
            <p:cNvPr id="4993060" name="Object 36"/>
            <p:cNvGraphicFramePr>
              <a:graphicFrameLocks noChangeAspect="1"/>
            </p:cNvGraphicFramePr>
            <p:nvPr/>
          </p:nvGraphicFramePr>
          <p:xfrm>
            <a:off x="2154238" y="5507038"/>
            <a:ext cx="3467100" cy="544512"/>
          </p:xfrm>
          <a:graphic>
            <a:graphicData uri="http://schemas.openxmlformats.org/presentationml/2006/ole">
              <p:oleObj spid="_x0000_s5264392" name="Equation" r:id="rId8" imgW="2133600" imgH="330200" progId="Equation.DSMT4">
                <p:embed/>
              </p:oleObj>
            </a:graphicData>
          </a:graphic>
        </p:graphicFrame>
      </p:grpSp>
      <p:sp>
        <p:nvSpPr>
          <p:cNvPr id="252" name="Rectangle 251"/>
          <p:cNvSpPr/>
          <p:nvPr/>
        </p:nvSpPr>
        <p:spPr>
          <a:xfrm>
            <a:off x="6083301" y="5396164"/>
            <a:ext cx="3060700" cy="1004636"/>
          </a:xfrm>
          <a:prstGeom prst="rect">
            <a:avLst/>
          </a:prstGeom>
          <a:solidFill>
            <a:schemeClr val="bg1">
              <a:lumMod val="95000"/>
            </a:schemeClr>
          </a:solidFill>
          <a:ln w="635" cap="flat" cmpd="sng" algn="ctr">
            <a:noFill/>
            <a:prstDash val="solid"/>
            <a:round/>
            <a:headEnd type="none" w="med" len="med"/>
            <a:tailEnd type="none" w="med" len="med"/>
          </a:ln>
          <a:effectLst/>
        </p:spPr>
        <p:txBody>
          <a:bodyPr wrap="square" lIns="216000" tIns="93600" bIns="93600">
            <a:spAutoFit/>
          </a:bodyPr>
          <a:lstStyle/>
          <a:p>
            <a:pPr lvl="0" defTabSz="914400" eaLnBrk="0" fontAlgn="auto" hangingPunct="0">
              <a:spcAft>
                <a:spcPts val="0"/>
              </a:spcAft>
              <a:defRPr/>
            </a:pPr>
            <a:r>
              <a:rPr lang="en-US" sz="1200" kern="0" dirty="0" smtClean="0">
                <a:solidFill>
                  <a:sysClr val="windowText" lastClr="000000"/>
                </a:solidFill>
                <a:latin typeface="Trebuchet MS"/>
                <a:cs typeface="Trebuchet MS"/>
              </a:rPr>
              <a:t>Simplest scalar potential that breaks ground state symmetry. Does what we need, but bears fundamental problems. </a:t>
            </a:r>
          </a:p>
          <a:p>
            <a:pPr lvl="0" defTabSz="914400" eaLnBrk="0" fontAlgn="auto" hangingPunct="0">
              <a:spcBef>
                <a:spcPts val="600"/>
              </a:spcBef>
              <a:spcAft>
                <a:spcPts val="0"/>
              </a:spcAft>
              <a:defRPr/>
            </a:pPr>
            <a:r>
              <a:rPr lang="en-US" sz="1200" b="1" kern="0" dirty="0" smtClean="0">
                <a:solidFill>
                  <a:srgbClr val="D00209"/>
                </a:solidFill>
                <a:latin typeface="Trebuchet MS"/>
                <a:cs typeface="Trebuchet MS"/>
              </a:rPr>
              <a:t>Carries the seeds for new physics …</a:t>
            </a:r>
            <a:endParaRPr lang="en-US" sz="1200" b="1" kern="0" dirty="0">
              <a:solidFill>
                <a:srgbClr val="D00209"/>
              </a:solidFill>
              <a:latin typeface="Trebuchet MS"/>
              <a:cs typeface="Trebuchet MS"/>
            </a:endParaRPr>
          </a:p>
        </p:txBody>
      </p:sp>
      <p:graphicFrame>
        <p:nvGraphicFramePr>
          <p:cNvPr id="5264395" name="Object 11"/>
          <p:cNvGraphicFramePr>
            <a:graphicFrameLocks noChangeAspect="1"/>
          </p:cNvGraphicFramePr>
          <p:nvPr/>
        </p:nvGraphicFramePr>
        <p:xfrm>
          <a:off x="5254625" y="2551113"/>
          <a:ext cx="682625" cy="360362"/>
        </p:xfrm>
        <a:graphic>
          <a:graphicData uri="http://schemas.openxmlformats.org/presentationml/2006/ole">
            <p:oleObj spid="_x0000_s5264395" name="Equation" r:id="rId9" imgW="508000" imgH="266700" progId="Equation.DSMT4">
              <p:embed/>
            </p:oleObj>
          </a:graphicData>
        </a:graphic>
      </p:graphicFrame>
      <p:graphicFrame>
        <p:nvGraphicFramePr>
          <p:cNvPr id="5264396" name="Object 12"/>
          <p:cNvGraphicFramePr>
            <a:graphicFrameLocks noChangeAspect="1"/>
          </p:cNvGraphicFramePr>
          <p:nvPr/>
        </p:nvGraphicFramePr>
        <p:xfrm>
          <a:off x="3418417" y="2810095"/>
          <a:ext cx="222250" cy="395287"/>
        </p:xfrm>
        <a:graphic>
          <a:graphicData uri="http://schemas.openxmlformats.org/presentationml/2006/ole">
            <p:oleObj spid="_x0000_s5264396" name="Equation" r:id="rId10" imgW="165100" imgH="292100" progId="Equation.DSMT4">
              <p:embed/>
            </p:oleObj>
          </a:graphicData>
        </a:graphic>
      </p:graphicFrame>
      <p:graphicFrame>
        <p:nvGraphicFramePr>
          <p:cNvPr id="5264397" name="Object 13"/>
          <p:cNvGraphicFramePr>
            <a:graphicFrameLocks noChangeAspect="1"/>
          </p:cNvGraphicFramePr>
          <p:nvPr/>
        </p:nvGraphicFramePr>
        <p:xfrm>
          <a:off x="5658380" y="4302654"/>
          <a:ext cx="222250" cy="395288"/>
        </p:xfrm>
        <a:graphic>
          <a:graphicData uri="http://schemas.openxmlformats.org/presentationml/2006/ole">
            <p:oleObj spid="_x0000_s5264397" name="Equation" r:id="rId11" imgW="165100" imgH="292100" progId="Equation.DSMT4">
              <p:embed/>
            </p:oleObj>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nodeType="withEffect">
                                  <p:stCondLst>
                                    <p:cond delay="0"/>
                                  </p:stCondLst>
                                  <p:childTnLst>
                                    <p:animEffect transition="out" filter="wipe(left)">
                                      <p:cBhvr>
                                        <p:cTn id="6" dur="1000"/>
                                        <p:tgtEl>
                                          <p:spTgt spid="11"/>
                                        </p:tgtEl>
                                      </p:cBhvr>
                                    </p:animEffect>
                                    <p:set>
                                      <p:cBhvr>
                                        <p:cTn id="7" dur="1" fill="hold">
                                          <p:stCondLst>
                                            <p:cond delay="999"/>
                                          </p:stCondLst>
                                        </p:cTn>
                                        <p:tgtEl>
                                          <p:spTgt spid="1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52"/>
                                        </p:tgtEl>
                                        <p:attrNameLst>
                                          <p:attrName>style.visibility</p:attrName>
                                        </p:attrNameLst>
                                      </p:cBhvr>
                                      <p:to>
                                        <p:strVal val="visible"/>
                                      </p:to>
                                    </p:set>
                                    <p:animEffect transition="in" filter="fade">
                                      <p:cBhvr>
                                        <p:cTn id="23" dur="1000"/>
                                        <p:tgtEl>
                                          <p:spTgt spid="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 grpId="0" animBg="1"/>
    </p:bldLst>
  </p:timing>
</p:sld>
</file>

<file path=ppt/theme/theme1.xml><?xml version="1.0" encoding="utf-8"?>
<a:theme xmlns:a="http://schemas.openxmlformats.org/drawingml/2006/main" name="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0.xml><?xml version="1.0" encoding="utf-8"?>
<a:theme xmlns:a="http://schemas.openxmlformats.org/drawingml/2006/main" name="9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1.xml><?xml version="1.0" encoding="utf-8"?>
<a:theme xmlns:a="http://schemas.openxmlformats.org/drawingml/2006/main" name="4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cap="flat" cmpd="sng" algn="ctr">
          <a:solidFill>
            <a:srgbClr val="F4F7F5"/>
          </a:solidFill>
          <a:prstDash val="solid"/>
          <a:round/>
          <a:headEnd type="none" w="med" len="med"/>
          <a:tailEnd type="none" w="med" len="med"/>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0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3.xml><?xml version="1.0" encoding="utf-8"?>
<a:theme xmlns:a="http://schemas.openxmlformats.org/drawingml/2006/main" name="11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4.xml><?xml version="1.0" encoding="utf-8"?>
<a:theme xmlns:a="http://schemas.openxmlformats.org/drawingml/2006/main" name="12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5.xml><?xml version="1.0" encoding="utf-8"?>
<a:theme xmlns:a="http://schemas.openxmlformats.org/drawingml/2006/main" name="4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16.xml><?xml version="1.0" encoding="utf-8"?>
<a:theme xmlns:a="http://schemas.openxmlformats.org/drawingml/2006/main" name="2_Modèle par défaut">
  <a:themeElements>
    <a:clrScheme name="2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800" b="0" i="0" u="none" strike="noStrike" cap="none" normalizeH="0" baseline="0">
            <a:ln>
              <a:noFill/>
            </a:ln>
            <a:solidFill>
              <a:schemeClr val="tx1"/>
            </a:solidFill>
            <a:effectLst/>
            <a:latin typeface="Arial" pitchFamily="-105" charset="0"/>
            <a:ea typeface="Arial" pitchFamily="-105" charset="0"/>
            <a:cs typeface="Arial" pitchFamily="-105" charset="0"/>
          </a:defRPr>
        </a:defPPr>
      </a:lstStyle>
    </a:spDef>
    <a:lnDef>
      <a:spPr bwMode="auto">
        <a:xfrm>
          <a:off x="0" y="0"/>
          <a:ext cx="1" cy="1"/>
        </a:xfrm>
        <a:custGeom>
          <a:avLst/>
          <a:gdLst/>
          <a:ahLst/>
          <a:cxnLst/>
          <a:rect l="0" t="0" r="0" b="0"/>
          <a:pathLst/>
        </a:custGeom>
        <a:solidFill>
          <a:schemeClr val="bg1"/>
        </a:solidFill>
        <a:ln w="3175" cap="flat" cmpd="sng" algn="ctr">
          <a:solidFill>
            <a:schemeClr val="bg2"/>
          </a:solid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fr-FR" sz="1800" b="0" i="0" u="none" strike="noStrike" cap="none" normalizeH="0" baseline="0">
            <a:ln>
              <a:noFill/>
            </a:ln>
            <a:solidFill>
              <a:schemeClr val="tx1"/>
            </a:solidFill>
            <a:effectLst/>
            <a:latin typeface="Arial" pitchFamily="-105" charset="0"/>
            <a:ea typeface="Arial" pitchFamily="-105" charset="0"/>
            <a:cs typeface="Arial" pitchFamily="-105" charset="0"/>
          </a:defRPr>
        </a:defPPr>
      </a:lstStyle>
    </a:lnDef>
  </a:objectDefaults>
  <a:extraClrSchemeLst>
    <a:extraClrScheme>
      <a:clrScheme name="2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3.xml><?xml version="1.0" encoding="utf-8"?>
<a:theme xmlns:a="http://schemas.openxmlformats.org/drawingml/2006/main" name="3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1000"/>
          </a:schemeClr>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cap="flat" cmpd="sng" algn="ctr">
          <a:solidFill>
            <a:srgbClr val="F4F7F5"/>
          </a:solidFill>
          <a:prstDash val="solid"/>
          <a:round/>
          <a:headEnd type="none" w="med" len="med"/>
          <a:tailEnd type="none" w="med" len="med"/>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6.xml><?xml version="1.0" encoding="utf-8"?>
<a:theme xmlns:a="http://schemas.openxmlformats.org/drawingml/2006/main" name="8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82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dirty="0" err="1" smtClean="0">
            <a:latin typeface="Trebuchet MS"/>
            <a:cs typeface="Trebuchet MS"/>
          </a:defRPr>
        </a:defPPr>
      </a:lstStyle>
    </a:txDef>
  </a:objectDefaults>
  <a:extraClrSchemeLst/>
</a:theme>
</file>

<file path=ppt/theme/theme7.xml><?xml version="1.0" encoding="utf-8"?>
<a:theme xmlns:a="http://schemas.openxmlformats.org/drawingml/2006/main" name="4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cap="flat" cmpd="sng" algn="ctr">
          <a:solidFill>
            <a:srgbClr val="F4F7F5"/>
          </a:solidFill>
          <a:prstDash val="solid"/>
          <a:round/>
          <a:headEnd type="none" w="med" len="med"/>
          <a:tailEnd type="none" w="med" len="med"/>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7_Office Them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E12B0D"/>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cap="flat" cmpd="sng" algn="ctr">
          <a:solidFill>
            <a:srgbClr val="F4F7F5"/>
          </a:solidFill>
          <a:prstDash val="solid"/>
          <a:round/>
          <a:headEnd type="none" w="med" len="med"/>
          <a:tailEnd type="none" w="med" len="med"/>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241720</TotalTime>
  <Words>6093</Words>
  <Application>Microsoft Macintosh PowerPoint</Application>
  <PresentationFormat>Overhead</PresentationFormat>
  <Paragraphs>738</Paragraphs>
  <Slides>77</Slides>
  <Notes>4</Notes>
  <HiddenSlides>0</HiddenSlides>
  <MMClips>0</MMClips>
  <ScaleCrop>false</ScaleCrop>
  <HeadingPairs>
    <vt:vector size="6" baseType="variant">
      <vt:variant>
        <vt:lpstr>Design Template</vt:lpstr>
      </vt:variant>
      <vt:variant>
        <vt:i4>16</vt:i4>
      </vt:variant>
      <vt:variant>
        <vt:lpstr>Embedded OLE Servers</vt:lpstr>
      </vt:variant>
      <vt:variant>
        <vt:i4>1</vt:i4>
      </vt:variant>
      <vt:variant>
        <vt:lpstr>Slide Titles</vt:lpstr>
      </vt:variant>
      <vt:variant>
        <vt:i4>77</vt:i4>
      </vt:variant>
    </vt:vector>
  </HeadingPairs>
  <TitlesOfParts>
    <vt:vector size="94" baseType="lpstr">
      <vt:lpstr>Office Theme</vt:lpstr>
      <vt:lpstr>1_Office Theme</vt:lpstr>
      <vt:lpstr>35_Office Theme</vt:lpstr>
      <vt:lpstr>42_Office Theme</vt:lpstr>
      <vt:lpstr>2_Office Theme</vt:lpstr>
      <vt:lpstr>8_Office Theme</vt:lpstr>
      <vt:lpstr>40_Office Theme</vt:lpstr>
      <vt:lpstr>7_Office Theme</vt:lpstr>
      <vt:lpstr>44_Office Theme</vt:lpstr>
      <vt:lpstr>9_Office Theme</vt:lpstr>
      <vt:lpstr>45_Office Theme</vt:lpstr>
      <vt:lpstr>10_Office Theme</vt:lpstr>
      <vt:lpstr>11_Office Theme</vt:lpstr>
      <vt:lpstr>12_Office Theme</vt:lpstr>
      <vt:lpstr>4_Office Theme</vt:lpstr>
      <vt:lpstr>2_Modèle par défaut</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vector>
  </TitlesOfParts>
  <Manager/>
  <Company>CERN</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Slide 1</dc:title>
  <dc:subject/>
  <dc:creator>Andreas Hoecker</dc:creator>
  <cp:keywords/>
  <dc:description/>
  <cp:lastModifiedBy>Andreas Hoecker</cp:lastModifiedBy>
  <cp:revision>2395</cp:revision>
  <cp:lastPrinted>2012-08-25T13:42:54Z</cp:lastPrinted>
  <dcterms:created xsi:type="dcterms:W3CDTF">2012-08-24T03:23:37Z</dcterms:created>
  <dcterms:modified xsi:type="dcterms:W3CDTF">2012-08-25T13:53:16Z</dcterms:modified>
  <cp:category/>
</cp:coreProperties>
</file>