
<file path=[Content_Types].xml><?xml version="1.0" encoding="utf-8"?>
<Types xmlns="http://schemas.openxmlformats.org/package/2006/content-types">
  <Override PartName="/ppt/slides/slide30.xml" ContentType="application/vnd.openxmlformats-officedocument.presentationml.slide+xml"/>
  <Override PartName="/ppt/slides/slide88.xml" ContentType="application/vnd.openxmlformats-officedocument.presentationml.slide+xml"/>
  <Override PartName="/ppt/theme/theme18.xml" ContentType="application/vnd.openxmlformats-officedocument.theme+xml"/>
  <Override PartName="/ppt/embeddings/oleObject28.bin" ContentType="application/vnd.openxmlformats-officedocument.oleObject"/>
  <Override PartName="/ppt/slides/slide24.xml" ContentType="application/vnd.openxmlformats-officedocument.presentationml.slide+xml"/>
  <Override PartName="/ppt/slideLayouts/slideLayout41.xml" ContentType="application/vnd.openxmlformats-officedocument.presentationml.slideLayout+xml"/>
  <Override PartName="/ppt/slides/slide72.xml" ContentType="application/vnd.openxmlformats-officedocument.presentationml.slide+xml"/>
  <Override PartName="/ppt/slideLayouts/slideLayout35.xml" ContentType="application/vnd.openxmlformats-officedocument.presentationml.slideLayout+xml"/>
  <Override PartName="/ppt/slides/slide66.xml" ContentType="application/vnd.openxmlformats-officedocument.presentationml.slide+xml"/>
  <Override PartName="/ppt/slideMasters/slideMaster9.xml" ContentType="application/vnd.openxmlformats-officedocument.presentationml.slideMaster+xml"/>
  <Override PartName="/ppt/slideLayouts/slideLayout77.xml" ContentType="application/vnd.openxmlformats-officedocument.presentationml.slideLayout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embeddings/oleObject48.bin" ContentType="application/vnd.openxmlformats-officedocument.oleObject"/>
  <Override PartName="/ppt/slides/slide44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22.xml" ContentType="application/vnd.openxmlformats-officedocument.theme+xml"/>
  <Override PartName="/ppt/slides/slide86.xml" ContentType="application/vnd.openxmlformats-officedocument.presentationml.slide+xml"/>
  <Override PartName="/ppt/theme/theme16.xml" ContentType="application/vnd.openxmlformats-officedocument.theme+xml"/>
  <Override PartName="/ppt/embeddings/oleObject26.bin" ContentType="application/vnd.openxmlformats-officedocument.oleObject"/>
  <Override PartName="/ppt/slides/slide22.xml" ContentType="application/vnd.openxmlformats-officedocument.presentationml.slide+xml"/>
  <Override PartName="/ppt/slideLayouts/slideLayout33.xml" ContentType="application/vnd.openxmlformats-officedocument.presentationml.slideLayout+xml"/>
  <Override PartName="/ppt/slideMasters/slideMaster26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7.xml" ContentType="application/vnd.openxmlformats-officedocument.presentationml.slideMaster+xml"/>
  <Override PartName="/ppt/embeddings/oleObject8.bin" ContentType="application/vnd.openxmlformats-officedocument.oleObject"/>
  <Override PartName="/ppt/embeddings/oleObject68.bin" ContentType="application/vnd.openxmlformats-officedocument.oleObject"/>
  <Override PartName="/ppt/slideLayouts/slideLayout75.xml" ContentType="application/vnd.openxmlformats-officedocument.presentationml.slideLayout+xml"/>
  <Default Extension="xml" ContentType="application/xml"/>
  <Override PartName="/ppt/slideLayouts/slideLayout11.xml" ContentType="application/vnd.openxmlformats-officedocument.presentationml.slideLayout+xml"/>
  <Override PartName="/ppt/embeddings/oleObject46.bin" ContentType="application/vnd.openxmlformats-officedocument.oleObject"/>
  <Override PartName="/ppt/slides/slide42.xml" ContentType="application/vnd.openxmlformats-officedocument.presentationml.slide+xml"/>
  <Override PartName="/ppt/slideLayouts/slideLayout53.xml" ContentType="application/vnd.openxmlformats-officedocument.presentationml.slideLayout+xml"/>
  <Override PartName="/ppt/theme/theme20.xml" ContentType="application/vnd.openxmlformats-officedocument.theme+xml"/>
  <Override PartName="/ppt/slides/slide84.xml" ContentType="application/vnd.openxmlformats-officedocument.presentationml.slide+xml"/>
  <Override PartName="/ppt/theme/theme14.xml" ContentType="application/vnd.openxmlformats-officedocument.theme+xml"/>
  <Override PartName="/ppt/embeddings/oleObject24.bin" ContentType="application/vnd.openxmlformats-officedocument.oleObject"/>
  <Override PartName="/ppt/slides/slide20.xml" ContentType="application/vnd.openxmlformats-officedocument.presentationml.slide+xml"/>
  <Override PartName="/ppt/slideLayouts/slideLayout31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5.xml" ContentType="application/vnd.openxmlformats-officedocument.presentationml.slideMaster+xml"/>
  <Override PartName="/ppt/embeddings/oleObject6.bin" ContentType="application/vnd.openxmlformats-officedocument.oleObject"/>
  <Override PartName="/ppt/embeddings/oleObject66.bin" ContentType="application/vnd.openxmlformats-officedocument.oleObject"/>
  <Override PartName="/ppt/slideMasters/slideMaster18.xml" ContentType="application/vnd.openxmlformats-officedocument.presentationml.slideMaster+xml"/>
  <Override PartName="/ppt/slideLayouts/slideLayout73.xml" ContentType="application/vnd.openxmlformats-officedocument.presentationml.slideLayout+xml"/>
  <Override PartName="/ppt/embeddings/oleObject44.bin" ContentType="application/vnd.openxmlformats-officedocument.oleObject"/>
  <Override PartName="/ppt/slides/slide40.xml" ContentType="application/vnd.openxmlformats-officedocument.presentationml.slide+xml"/>
  <Override PartName="/ppt/slides/slide102.xml" ContentType="application/vnd.openxmlformats-officedocument.presentationml.slide+xml"/>
  <Override PartName="/ppt/slides/slide9.xml" ContentType="application/vnd.openxmlformats-officedocument.presentationml.slide+xml"/>
  <Default Extension="jpeg" ContentType="image/jpeg"/>
  <Override PartName="/ppt/slideLayouts/slideLayout51.xml" ContentType="application/vnd.openxmlformats-officedocument.presentationml.slideLayout+xml"/>
  <Override PartName="/ppt/slides/slide82.xml" ContentType="application/vnd.openxmlformats-officedocument.presentationml.slide+xml"/>
  <Override PartName="/ppt/theme/theme12.xml" ContentType="application/vnd.openxmlformats-officedocument.theme+xml"/>
  <Override PartName="/ppt/embeddings/oleObject22.bin" ContentType="application/vnd.openxmlformats-officedocument.oleObject"/>
  <Override PartName="/docProps/app.xml" ContentType="application/vnd.openxmlformats-officedocument.extended-properties+xml"/>
  <Override PartName="/ppt/slideMasters/slideMaster22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3.xml" ContentType="application/vnd.openxmlformats-officedocument.presentationml.slideMaster+xml"/>
  <Override PartName="/ppt/embeddings/oleObject4.bin" ContentType="application/vnd.openxmlformats-officedocument.oleObject"/>
  <Override PartName="/ppt/embeddings/oleObject64.bin" ContentType="application/vnd.openxmlformats-officedocument.oleObject"/>
  <Override PartName="/ppt/slideMasters/slideMaster16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1.xml" ContentType="application/vnd.openxmlformats-officedocument.presentationml.slideLayout+xml"/>
  <Override PartName="/ppt/embeddings/oleObject58.bin" ContentType="application/vnd.openxmlformats-officedocument.oleObject"/>
  <Override PartName="/ppt/embeddings/oleObject42.bin" ContentType="application/vnd.openxmlformats-officedocument.oleObject"/>
  <Override PartName="/ppt/slides/slide100.xml" ContentType="application/vnd.openxmlformats-officedocument.presentationml.slide+xml"/>
  <Override PartName="/ppt/slides/slide7.xml" ContentType="application/vnd.openxmlformats-officedocument.presentationml.slide+xml"/>
  <Override PartName="/ppt/slides/slide19.xml" ContentType="application/vnd.openxmlformats-officedocument.presentationml.slide+xml"/>
  <Override PartName="/ppt/embeddings/oleObject36.bin" ContentType="application/vnd.openxmlformats-officedocument.oleObject"/>
  <Default Extension="tiff" ContentType="image/tiff"/>
  <Override PartName="/ppt/slides/slide80.xml" ContentType="application/vnd.openxmlformats-officedocument.presentationml.slide+xml"/>
  <Override PartName="/ppt/theme/theme10.xml" ContentType="application/vnd.openxmlformats-officedocument.theme+xml"/>
  <Override PartName="/ppt/embeddings/oleObject20.bin" ContentType="application/vnd.openxmlformats-officedocument.oleObject"/>
  <Override PartName="/ppt/embeddings/oleObject78.bin" ContentType="application/vnd.openxmlformats-officedocument.oleObject"/>
  <Override PartName="/ppt/slideMasters/slideMaster20.xml" ContentType="application/vnd.openxmlformats-officedocument.presentationml.slideMaster+xml"/>
  <Override PartName="/ppt/slides/slide107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9.xml" ContentType="application/vnd.openxmlformats-officedocument.theme+xml"/>
  <Override PartName="/ppt/embeddings/oleObject2.bin" ContentType="application/vnd.openxmlformats-officedocument.oleObject"/>
  <Override PartName="/ppt/slideMasters/slideMaster14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s/slide39.xml" ContentType="application/vnd.openxmlformats-officedocument.presentationml.slide+xml"/>
  <Override PartName="/ppt/embeddings/oleObject56.bin" ContentType="application/vnd.openxmlformats-officedocument.oleObject"/>
  <Override PartName="/ppt/embeddings/oleObject62.bin" ContentType="application/vnd.openxmlformats-officedocument.oleObject"/>
  <Override PartName="/ppt/slideLayouts/slideLayout63.xml" ContentType="application/vnd.openxmlformats-officedocument.presentationml.slideLayout+xml"/>
  <Override PartName="/ppt/embeddings/oleObject40.bin" ContentType="application/vnd.openxmlformats-officedocument.oleObject"/>
  <Override PartName="/ppt/slides/slide94.xml" ContentType="application/vnd.openxmlformats-officedocument.presentationml.slide+xml"/>
  <Override PartName="/ppt/slides/slide5.xml" ContentType="application/vnd.openxmlformats-officedocument.presentationml.slide+xml"/>
  <Override PartName="/ppt/slides/slide17.xml" ContentType="application/vnd.openxmlformats-officedocument.presentationml.slide+xml"/>
  <Override PartName="/ppt/embeddings/oleObject34.bin" ContentType="application/vnd.openxmlformats-officedocument.oleObject"/>
  <Override PartName="/ppt/embeddings/oleObject82.bin" ContentType="application/vnd.openxmlformats-officedocument.oleObject"/>
  <Override PartName="/ppt/slideLayouts/slideLayout28.xml" ContentType="application/vnd.openxmlformats-officedocument.presentationml.slideLayout+xml"/>
  <Override PartName="/ppt/slides/slide59.xml" ContentType="application/vnd.openxmlformats-officedocument.presentationml.slide+xml"/>
  <Override PartName="/ppt/embeddings/oleObject76.bin" ContentType="application/vnd.openxmlformats-officedocument.oleObject"/>
  <Override PartName="/ppt/embeddings/oleObject12.bin" ContentType="application/vnd.openxmlformats-officedocument.oleObject"/>
  <Override PartName="/ppt/slides/slide105.xml" ContentType="application/vnd.openxmlformats-officedocument.presentationml.slide+xml"/>
  <Override PartName="/ppt/embeddings/oleObject60.bin" ContentType="application/vnd.openxmlformats-officedocument.oleObject"/>
  <Override PartName="/ppt/theme/theme7.xml" ContentType="application/vnd.openxmlformats-officedocument.theme+xml"/>
  <Override PartName="/ppt/slideLayouts/slideLayout4.xml" ContentType="application/vnd.openxmlformats-officedocument.presentationml.slideLayout+xml"/>
  <Override PartName="/ppt/slides/slide37.xml" ContentType="application/vnd.openxmlformats-officedocument.presentationml.slide+xml"/>
  <Override PartName="/ppt/slideMasters/slideMaster12.xml" ContentType="application/vnd.openxmlformats-officedocument.presentationml.slideMaster+xml"/>
  <Default Extension="pdf" ContentType="application/pdf"/>
  <Override PartName="/ppt/embeddings/oleObject54.bin" ContentType="application/vnd.openxmlformats-officedocument.oleObject"/>
  <Override PartName="/ppt/slideLayouts/slideLayout48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s/slide79.xml" ContentType="application/vnd.openxmlformats-officedocument.presentationml.slide+xml"/>
  <Override PartName="/ppt/slides/slide92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embeddings/oleObject19.bin" ContentType="application/vnd.openxmlformats-officedocument.oleObject"/>
  <Override PartName="/ppt/embeddings/oleObject32.bin" ContentType="application/vnd.openxmlformats-officedocument.oleObject"/>
  <Override PartName="/ppt/embeddings/oleObject80.bin" ContentType="application/vnd.openxmlformats-officedocument.oleObject"/>
  <Override PartName="/ppt/slideLayouts/slideLayout26.xml" ContentType="application/vnd.openxmlformats-officedocument.presentationml.slideLayout+xml"/>
  <Override PartName="/ppt/slides/slide57.xml" ContentType="application/vnd.openxmlformats-officedocument.presentationml.slide+xml"/>
  <Override PartName="/ppt/slides/slide70.xml" ContentType="application/vnd.openxmlformats-officedocument.presentationml.slide+xml"/>
  <Override PartName="/ppt/embeddings/oleObject74.bin" ContentType="application/vnd.openxmlformats-officedocument.oleObject"/>
  <Override PartName="/ppt/embeddings/oleObject10.bin" ContentType="application/vnd.openxmlformats-officedocument.oleObject"/>
  <Override PartName="/ppt/slideLayouts/slideLayout68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s/slide99.xml" ContentType="application/vnd.openxmlformats-officedocument.presentationml.slide+xml"/>
  <Override PartName="/ppt/theme/theme5.xml" ContentType="application/vnd.openxmlformats-officedocument.theme+xml"/>
  <Override PartName="/ppt/embeddings/oleObject39.bin" ContentType="application/vnd.openxmlformats-officedocument.oleObject"/>
  <Override PartName="/ppt/slideMasters/slideMaster10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s/slide35.xml" ContentType="application/vnd.openxmlformats-officedocument.presentationml.slide+xml"/>
  <Override PartName="/ppt/embeddings/oleObject52.bin" ContentType="application/vnd.openxmlformats-officedocument.oleObject"/>
  <Override PartName="/ppt/slides/slide29.xml" ContentType="application/vnd.openxmlformats-officedocument.presentationml.slide+xml"/>
  <Override PartName="/ppt/slideLayouts/slideLayout46.xml" ContentType="application/vnd.openxmlformats-officedocument.presentationml.slideLayout+xml"/>
  <Override PartName="/ppt/slides/slide77.xml" ContentType="application/vnd.openxmlformats-officedocument.presentationml.slide+xml"/>
  <Override PartName="/ppt/slides/slide90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embeddings/oleObject17.bin" ContentType="application/vnd.openxmlformats-officedocument.oleObject"/>
  <Override PartName="/ppt/embeddings/oleObject30.bin" ContentType="application/vnd.openxmlformats-officedocument.oleObject"/>
  <Override PartName="/ppt/slideLayouts/slideLayout24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embeddings/oleObject72.bin" ContentType="application/vnd.openxmlformats-officedocument.oleObject"/>
  <Override PartName="/ppt/slides/slide49.xml" ContentType="application/vnd.openxmlformats-officedocument.presentationml.slide+xml"/>
  <Override PartName="/ppt/slideLayouts/slideLayout66.xml" ContentType="application/vnd.openxmlformats-officedocument.presentationml.slideLayout+xml"/>
  <Override PartName="/ppt/slides/slide97.xml" ContentType="application/vnd.openxmlformats-officedocument.presentationml.slide+xml"/>
  <Override PartName="/ppt/theme/theme3.xml" ContentType="application/vnd.openxmlformats-officedocument.theme+xml"/>
  <Override PartName="/ppt/theme/theme27.xml" ContentType="application/vnd.openxmlformats-officedocument.theme+xml"/>
  <Override PartName="/ppt/slides/slide33.xml" ContentType="application/vnd.openxmlformats-officedocument.presentationml.slide+xml"/>
  <Override PartName="/ppt/viewProps.xml" ContentType="application/vnd.openxmlformats-officedocument.presentationml.viewProps+xml"/>
  <Override PartName="/ppt/embeddings/oleObject50.bin" ContentType="application/vnd.openxmlformats-officedocument.oleObject"/>
  <Override PartName="/ppt/slideLayouts/slideLayout44.xml" ContentType="application/vnd.openxmlformats-officedocument.presentationml.slideLayout+xml"/>
  <Override PartName="/ppt/slides/slide2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docProps/core.xml" ContentType="application/vnd.openxmlformats-package.core-properties+xml"/>
  <Override PartName="/ppt/embeddings/oleObject15.bin" ContentType="application/vnd.openxmlformats-officedocument.oleObject"/>
  <Override PartName="/ppt/slides/slide11.xml" ContentType="application/vnd.openxmlformats-officedocument.presentationml.slide+xml"/>
  <Override PartName="/ppt/slides/slide69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embeddings/oleObject70.bin" ContentType="application/vnd.openxmlformats-officedocument.oleObject"/>
  <Override PartName="/ppt/slides/slide47.xml" ContentType="application/vnd.openxmlformats-officedocument.presentationml.slide+xml"/>
  <Override PartName="/ppt/slideLayouts/slideLayout58.xml" ContentType="application/vnd.openxmlformats-officedocument.presentationml.slideLayout+xml"/>
  <Override PartName="/ppt/theme/theme1.xml" ContentType="application/vnd.openxmlformats-officedocument.theme+xml"/>
  <Override PartName="/ppt/theme/theme25.xml" ContentType="application/vnd.openxmlformats-officedocument.theme+xml"/>
  <Override PartName="/ppt/slides/slide31.xml" ContentType="application/vnd.openxmlformats-officedocument.presentationml.slide+xml"/>
  <Override PartName="/ppt/slides/slide89.xml" ContentType="application/vnd.openxmlformats-officedocument.presentationml.slide+xml"/>
  <Override PartName="/ppt/theme/theme19.xml" ContentType="application/vnd.openxmlformats-officedocument.theme+xml"/>
  <Override PartName="/ppt/embeddings/oleObject29.bin" ContentType="application/vnd.openxmlformats-officedocument.oleObject"/>
  <Override PartName="/ppt/slides/slide25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73.xml" ContentType="application/vnd.openxmlformats-officedocument.presentationml.slide+xml"/>
  <Override PartName="/ppt/slideLayouts/slideLayout36.xml" ContentType="application/vnd.openxmlformats-officedocument.presentationml.slideLayout+xml"/>
  <Override PartName="/ppt/embeddings/oleObject13.bin" ContentType="application/vnd.openxmlformats-officedocument.oleObject"/>
  <Override PartName="/ppt/slides/slide67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embeddings/oleObject49.bin" ContentType="application/vnd.openxmlformats-officedocument.oleObject"/>
  <Override PartName="/ppt/slides/slide45.xml" ContentType="application/vnd.openxmlformats-officedocument.presentationml.slide+xml"/>
  <Override PartName="/ppt/slideLayouts/slideLayout56.xml" ContentType="application/vnd.openxmlformats-officedocument.presentationml.slideLayout+xml"/>
  <Override PartName="/ppt/theme/theme23.xml" ContentType="application/vnd.openxmlformats-officedocument.theme+xml"/>
  <Override PartName="/ppt/slides/slide87.xml" ContentType="application/vnd.openxmlformats-officedocument.presentationml.slide+xml"/>
  <Override PartName="/ppt/theme/theme17.xml" ContentType="application/vnd.openxmlformats-officedocument.theme+xml"/>
  <Override PartName="/ppt/embeddings/oleObject27.bin" ContentType="application/vnd.openxmlformats-officedocument.oleObject"/>
  <Override PartName="/ppt/slides/slide23.xml" ContentType="application/vnd.openxmlformats-officedocument.presentationml.slide+xml"/>
  <Override PartName="/ppt/slideLayouts/slideLayout40.xml" ContentType="application/vnd.openxmlformats-officedocument.presentationml.slideLayout+xml"/>
  <Default Extension="pict" ContentType="image/pict"/>
  <Override PartName="/ppt/slideLayouts/slideLayout34.xml" ContentType="application/vnd.openxmlformats-officedocument.presentationml.slideLayout+xml"/>
  <Override PartName="/ppt/embeddings/oleObject69.bin" ContentType="application/vnd.openxmlformats-officedocument.oleObject"/>
  <Override PartName="/ppt/slides/slide65.xml" ContentType="application/vnd.openxmlformats-officedocument.presentationml.slide+xml"/>
  <Override PartName="/ppt/slideMasters/slideMaster8.xml" ContentType="application/vnd.openxmlformats-officedocument.presentationml.slideMaster+xml"/>
  <Override PartName="/ppt/embeddings/oleObject9.bin" ContentType="application/vnd.openxmlformats-officedocument.oleObject"/>
  <Override PartName="/ppt/slideLayouts/slideLayout76.xml" ContentType="application/vnd.openxmlformats-officedocument.presentationml.slideLayout+xml"/>
  <Override PartName="/ppt/slideLayouts/slideLayout12.xml" ContentType="application/vnd.openxmlformats-officedocument.presentationml.slideLayout+xml"/>
  <Override PartName="/ppt/embeddings/oleObject47.bin" ContentType="application/vnd.openxmlformats-officedocument.oleObject"/>
  <Override PartName="/ppt/slides/slide43.xml" ContentType="application/vnd.openxmlformats-officedocument.presentationml.slide+xml"/>
  <Override PartName="/ppt/slideLayouts/slideLayout54.xml" ContentType="application/vnd.openxmlformats-officedocument.presentationml.slideLayout+xml"/>
  <Override PartName="/ppt/theme/theme21.xml" ContentType="application/vnd.openxmlformats-officedocument.theme+xml"/>
  <Override PartName="/ppt/slides/slide85.xml" ContentType="application/vnd.openxmlformats-officedocument.presentationml.slide+xml"/>
  <Override PartName="/ppt/theme/theme15.xml" ContentType="application/vnd.openxmlformats-officedocument.theme+xml"/>
  <Override PartName="/ppt/embeddings/oleObject25.bin" ContentType="application/vnd.openxmlformats-officedocument.oleObject"/>
  <Override PartName="/ppt/slides/slide21.xml" ContentType="application/vnd.openxmlformats-officedocument.presentationml.slide+xml"/>
  <Override PartName="/ppt/slideLayouts/slideLayout32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Masters/slideMaster25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.xml" ContentType="application/vnd.openxmlformats-officedocument.presentationml.slideMaster+xml"/>
  <Override PartName="/ppt/embeddings/oleObject7.bin" ContentType="application/vnd.openxmlformats-officedocument.oleObject"/>
  <Override PartName="/ppt/embeddings/oleObject67.bin" ContentType="application/vnd.openxmlformats-officedocument.oleObject"/>
  <Override PartName="/ppt/slideMasters/slideMaster19.xml" ContentType="application/vnd.openxmlformats-officedocument.presentationml.slideMaster+xml"/>
  <Override PartName="/ppt/slideLayouts/slideLayout74.xml" ContentType="application/vnd.openxmlformats-officedocument.presentationml.slideLayout+xml"/>
  <Override PartName="/ppt/slideLayouts/slideLayout10.xml" ContentType="application/vnd.openxmlformats-officedocument.presentationml.slideLayout+xml"/>
  <Override PartName="/ppt/embeddings/oleObject45.bin" ContentType="application/vnd.openxmlformats-officedocument.oleObject"/>
  <Override PartName="/ppt/slides/slide41.xml" ContentType="application/vnd.openxmlformats-officedocument.presentationml.slide+xml"/>
  <Override PartName="/ppt/slides/slide103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52.xml" ContentType="application/vnd.openxmlformats-officedocument.presentationml.slideLayout+xml"/>
  <Override PartName="/ppt/slides/slide83.xml" ContentType="application/vnd.openxmlformats-officedocument.presentationml.slide+xml"/>
  <Override PartName="/ppt/theme/theme13.xml" ContentType="application/vnd.openxmlformats-officedocument.theme+xml"/>
  <Override PartName="/ppt/embeddings/oleObject23.bin" ContentType="application/vnd.openxmlformats-officedocument.oleObject"/>
  <Override PartName="/ppt/slideLayouts/slideLayout30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4.xml" ContentType="application/vnd.openxmlformats-officedocument.presentationml.slideMaster+xml"/>
  <Override PartName="/ppt/embeddings/oleObject5.bin" ContentType="application/vnd.openxmlformats-officedocument.oleObject"/>
  <Override PartName="/ppt/embeddings/oleObject65.bin" ContentType="application/vnd.openxmlformats-officedocument.oleObject"/>
  <Override PartName="/ppt/slideMasters/slideMaster17.xml" ContentType="application/vnd.openxmlformats-officedocument.presentationml.slideMaster+xml"/>
  <Override PartName="/ppt/slideLayouts/slideLayout72.xml" ContentType="application/vnd.openxmlformats-officedocument.presentationml.slideLayout+xml"/>
  <Override PartName="/ppt/slideLayouts/slideLayout9.xml" ContentType="application/vnd.openxmlformats-officedocument.presentationml.slideLayout+xml"/>
  <Override PartName="/ppt/embeddings/oleObject59.bin" ContentType="application/vnd.openxmlformats-officedocument.oleObject"/>
  <Override PartName="/ppt/embeddings/oleObject43.bin" ContentType="application/vnd.openxmlformats-officedocument.oleObject"/>
  <Override PartName="/ppt/slides/slide101.xml" ContentType="application/vnd.openxmlformats-officedocument.presentationml.slide+xml"/>
  <Override PartName="/ppt/slides/slide8.xml" ContentType="application/vnd.openxmlformats-officedocument.presentationml.slide+xml"/>
  <Override PartName="/ppt/embeddings/oleObject37.bin" ContentType="application/vnd.openxmlformats-officedocument.oleObject"/>
  <Override PartName="/ppt/slideLayouts/slideLayout50.xml" ContentType="application/vnd.openxmlformats-officedocument.presentationml.slideLayout+xml"/>
  <Override PartName="/ppt/slides/slide81.xml" ContentType="application/vnd.openxmlformats-officedocument.presentationml.slide+xml"/>
  <Override PartName="/ppt/theme/theme11.xml" ContentType="application/vnd.openxmlformats-officedocument.theme+xml"/>
  <Override PartName="/ppt/embeddings/oleObject21.bin" ContentType="application/vnd.openxmlformats-officedocument.oleObject"/>
  <Override PartName="/ppt/embeddings/oleObject79.bin" ContentType="application/vnd.openxmlformats-officedocument.oleObject"/>
  <Override PartName="/ppt/slides/slide108.xml" ContentType="application/vnd.openxmlformats-officedocument.presentationml.slide+xml"/>
  <Override PartName="/ppt/slideMasters/slideMaster21.xml" ContentType="application/vnd.openxmlformats-officedocument.presentationml.slideMaster+xml"/>
  <Override PartName="/ppt/slideMasters/slideMaster2.xml" ContentType="application/vnd.openxmlformats-officedocument.presentationml.slideMaster+xml"/>
  <Override PartName="/ppt/embeddings/oleObject3.bin" ContentType="application/vnd.openxmlformats-officedocument.oleObject"/>
  <Override PartName="/ppt/embeddings/oleObject63.bin" ContentType="application/vnd.openxmlformats-officedocument.oleObject"/>
  <Override PartName="/ppt/slideMasters/slideMaster15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embeddings/oleObject57.bin" ContentType="application/vnd.openxmlformats-officedocument.oleObject"/>
  <Override PartName="/ppt/slideLayouts/slideLayout64.xml" ContentType="application/vnd.openxmlformats-officedocument.presentationml.slideLayout+xml"/>
  <Override PartName="/ppt/embeddings/oleObject41.bin" ContentType="application/vnd.openxmlformats-officedocument.oleObject"/>
  <Override PartName="/ppt/slides/slide95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embeddings/oleObject35.bin" ContentType="application/vnd.openxmlformats-officedocument.oleObject"/>
  <Override PartName="/ppt/slideLayouts/slideLayout29.xml" ContentType="application/vnd.openxmlformats-officedocument.presentationml.slideLayout+xml"/>
  <Default Extension="vml" ContentType="application/vnd.openxmlformats-officedocument.vmlDrawing"/>
  <Override PartName="/ppt/embeddings/oleObject77.bin" ContentType="application/vnd.openxmlformats-officedocument.oleObject"/>
  <Override PartName="/ppt/slides/slide106.xml" ContentType="application/vnd.openxmlformats-officedocument.presentationml.slide+xml"/>
  <Override PartName="/ppt/embeddings/oleObject61.bin" ContentType="application/vnd.openxmlformats-officedocument.oleObject"/>
  <Override PartName="/ppt/theme/theme8.xml" ContentType="application/vnd.openxmlformats-officedocument.theme+xml"/>
  <Override PartName="/ppt/tableStyles.xml" ContentType="application/vnd.openxmlformats-officedocument.presentationml.tableStyles+xml"/>
  <Override PartName="/ppt/embeddings/oleObject1.bin" ContentType="application/vnd.openxmlformats-officedocument.oleObject"/>
  <Override PartName="/ppt/slideMasters/slideMaster13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38.xml" ContentType="application/vnd.openxmlformats-officedocument.presentationml.slide+xml"/>
  <Override PartName="/ppt/embeddings/oleObject55.bin" ContentType="application/vnd.openxmlformats-officedocument.oleObject"/>
  <Override PartName="/ppt/slideLayouts/slideLayout49.xml" ContentType="application/vnd.openxmlformats-officedocument.presentationml.slideLayout+xml"/>
  <Override PartName="/ppt/slideLayouts/slideLayout62.xml" ContentType="application/vnd.openxmlformats-officedocument.presentationml.slideLayout+xml"/>
  <Default Extension="bin" ContentType="application/vnd.openxmlformats-officedocument.presentationml.printerSettings"/>
  <Override PartName="/ppt/slides/slide93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embeddings/oleObject33.bin" ContentType="application/vnd.openxmlformats-officedocument.oleObject"/>
  <Override PartName="/ppt/embeddings/oleObject81.bin" ContentType="application/vnd.openxmlformats-officedocument.oleObject"/>
  <Override PartName="/ppt/slideLayouts/slideLayout27.xml" ContentType="application/vnd.openxmlformats-officedocument.presentationml.slideLayout+xml"/>
  <Override PartName="/ppt/slides/slide58.xml" ContentType="application/vnd.openxmlformats-officedocument.presentationml.slide+xml"/>
  <Override PartName="/ppt/slides/slide71.xml" ContentType="application/vnd.openxmlformats-officedocument.presentationml.slide+xml"/>
  <Override PartName="/ppt/embeddings/oleObject75.bin" ContentType="application/vnd.openxmlformats-officedocument.oleObject"/>
  <Override PartName="/ppt/embeddings/oleObject11.bin" ContentType="application/vnd.openxmlformats-officedocument.oleObject"/>
  <Override PartName="/ppt/slideLayouts/slideLayout69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s/slide104.xml" ContentType="application/vnd.openxmlformats-officedocument.presentationml.slide+xml"/>
  <Override PartName="/ppt/theme/theme6.xml" ContentType="application/vnd.openxmlformats-officedocument.theme+xml"/>
  <Override PartName="/ppt/slideMasters/slideMaster1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36.xml" ContentType="application/vnd.openxmlformats-officedocument.presentationml.slide+xml"/>
  <Override PartName="/ppt/embeddings/oleObject53.bin" ContentType="application/vnd.openxmlformats-officedocument.oleObject"/>
  <Override PartName="/ppt/slideLayouts/slideLayout47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78.xml" ContentType="application/vnd.openxmlformats-officedocument.presentationml.slide+xml"/>
  <Override PartName="/ppt/slides/slide91.xml" ContentType="application/vnd.openxmlformats-officedocument.presentationml.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embeddings/oleObject18.bin" ContentType="application/vnd.openxmlformats-officedocument.oleObject"/>
  <Override PartName="/ppt/embeddings/oleObject31.bin" ContentType="application/vnd.openxmlformats-officedocument.oleObject"/>
  <Override PartName="/ppt/slideLayouts/slideLayout25.xml" ContentType="application/vnd.openxmlformats-officedocument.presentationml.slideLayout+xml"/>
  <Override PartName="/ppt/slides/slide56.xml" ContentType="application/vnd.openxmlformats-officedocument.presentationml.slide+xml"/>
  <Override PartName="/ppt/slideLayouts/slideLayout19.xml" ContentType="application/vnd.openxmlformats-officedocument.presentationml.slideLayout+xml"/>
  <Override PartName="/ppt/embeddings/oleObject73.bin" ContentType="application/vnd.openxmlformats-officedocument.oleObject"/>
  <Override PartName="/ppt/slideLayouts/slideLayout67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98.xml" ContentType="application/vnd.openxmlformats-officedocument.presentationml.slide+xml"/>
  <Override PartName="/ppt/theme/theme4.xml" ContentType="application/vnd.openxmlformats-officedocument.theme+xml"/>
  <Override PartName="/ppt/embeddings/oleObject38.bin" ContentType="application/vnd.openxmlformats-officedocument.oleObject"/>
  <Override PartName="/ppt/slideLayouts/slideLayout1.xml" ContentType="application/vnd.openxmlformats-officedocument.presentationml.slideLayout+xml"/>
  <Override PartName="/ppt/slides/slide34.xml" ContentType="application/vnd.openxmlformats-officedocument.presentationml.slide+xml"/>
  <Override PartName="/ppt/embeddings/oleObject51.bin" ContentType="application/vnd.openxmlformats-officedocument.oleObject"/>
  <Override PartName="/ppt/slides/slide28.xml" ContentType="application/vnd.openxmlformats-officedocument.presentationml.slide+xml"/>
  <Override PartName="/ppt/slideLayouts/slideLayout45.xml" ContentType="application/vnd.openxmlformats-officedocument.presentationml.slideLayout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embeddings/oleObject16.bin" ContentType="application/vnd.openxmlformats-officedocument.oleObject"/>
  <Default Extension="png" ContentType="image/png"/>
  <Override PartName="/ppt/slides/slide12.xml" ContentType="application/vnd.openxmlformats-officedocument.presentationml.slide+xml"/>
  <Default Extension="wmf" ContentType="image/x-wmf"/>
  <Override PartName="/ppt/slideLayouts/slideLayout23.xml" ContentType="application/vnd.openxmlformats-officedocument.presentationml.slideLayout+xml"/>
  <Override PartName="/ppt/slides/slide54.xml" ContentType="application/vnd.openxmlformats-officedocument.presentationml.slide+xml"/>
  <Override PartName="/ppt/slideLayouts/slideLayout17.xml" ContentType="application/vnd.openxmlformats-officedocument.presentationml.slideLayout+xml"/>
  <Override PartName="/ppt/embeddings/oleObject71.bin" ContentType="application/vnd.openxmlformats-officedocument.oleObject"/>
  <Default Extension="rels" ContentType="application/vnd.openxmlformats-package.relationships+xml"/>
  <Override PartName="/ppt/slides/slide48.xml" ContentType="application/vnd.openxmlformats-officedocument.presentationml.slide+xml"/>
  <Override PartName="/ppt/slideLayouts/slideLayout65.xml" ContentType="application/vnd.openxmlformats-officedocument.presentationml.slideLayout+xml"/>
  <Override PartName="/ppt/slides/slide96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theme/theme26.xml" ContentType="application/vnd.openxmlformats-officedocument.theme+xml"/>
  <Override PartName="/ppt/slides/slide32.xml" ContentType="application/vnd.openxmlformats-officedocument.presentationml.slide+xml"/>
  <Override PartName="/ppt/slideLayouts/slideLayout43.xml" ContentType="application/vnd.openxmlformats-officedocument.presentationml.slideLayout+xml"/>
  <Override PartName="/ppt/slides/slide26.xml" ContentType="application/vnd.openxmlformats-officedocument.presentationml.slide+xml"/>
  <Override PartName="/ppt/slides/slide74.xml" ContentType="application/vnd.openxmlformats-officedocument.presentationml.slide+xml"/>
  <Override PartName="/ppt/slideLayouts/slideLayout37.xml" ContentType="application/vnd.openxmlformats-officedocument.presentationml.slideLayout+xml"/>
  <Override PartName="/ppt/embeddings/oleObject14.bin" ContentType="application/vnd.openxmlformats-officedocument.oleObject"/>
  <Override PartName="/ppt/slides/slide10.xml" ContentType="application/vnd.openxmlformats-officedocument.presentationml.slide+xml"/>
  <Override PartName="/ppt/slides/slide68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7.xml" ContentType="application/vnd.openxmlformats-officedocument.presentationml.slideLayout+xml"/>
  <Override PartName="/ppt/theme/theme2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3660" r:id="rId2"/>
    <p:sldMasterId id="2147485739" r:id="rId3"/>
    <p:sldMasterId id="2147485743" r:id="rId4"/>
    <p:sldMasterId id="2147485756" r:id="rId5"/>
    <p:sldMasterId id="2147485767" r:id="rId6"/>
    <p:sldMasterId id="2147485769" r:id="rId7"/>
    <p:sldMasterId id="2147485780" r:id="rId8"/>
    <p:sldMasterId id="2147485782" r:id="rId9"/>
    <p:sldMasterId id="2147485795" r:id="rId10"/>
    <p:sldMasterId id="2147485799" r:id="rId11"/>
    <p:sldMasterId id="2147485811" r:id="rId12"/>
    <p:sldMasterId id="2147485813" r:id="rId13"/>
    <p:sldMasterId id="2147485823" r:id="rId14"/>
    <p:sldMasterId id="2147485826" r:id="rId15"/>
    <p:sldMasterId id="2147485879" r:id="rId16"/>
    <p:sldMasterId id="2147485881" r:id="rId17"/>
    <p:sldMasterId id="2147485883" r:id="rId18"/>
    <p:sldMasterId id="2147485887" r:id="rId19"/>
    <p:sldMasterId id="2147485889" r:id="rId20"/>
    <p:sldMasterId id="2147485891" r:id="rId21"/>
    <p:sldMasterId id="2147485893" r:id="rId22"/>
    <p:sldMasterId id="2147485895" r:id="rId23"/>
    <p:sldMasterId id="2147485897" r:id="rId24"/>
    <p:sldMasterId id="2147485899" r:id="rId25"/>
    <p:sldMasterId id="2147485901" r:id="rId26"/>
  </p:sldMasterIdLst>
  <p:notesMasterIdLst>
    <p:notesMasterId r:id="rId135"/>
  </p:notesMasterIdLst>
  <p:sldIdLst>
    <p:sldId id="615" r:id="rId27"/>
    <p:sldId id="802" r:id="rId28"/>
    <p:sldId id="1207" r:id="rId29"/>
    <p:sldId id="1208" r:id="rId30"/>
    <p:sldId id="1122" r:id="rId31"/>
    <p:sldId id="1123" r:id="rId32"/>
    <p:sldId id="815" r:id="rId33"/>
    <p:sldId id="813" r:id="rId34"/>
    <p:sldId id="1160" r:id="rId35"/>
    <p:sldId id="1210" r:id="rId36"/>
    <p:sldId id="1162" r:id="rId37"/>
    <p:sldId id="1211" r:id="rId38"/>
    <p:sldId id="1163" r:id="rId39"/>
    <p:sldId id="1213" r:id="rId40"/>
    <p:sldId id="1214" r:id="rId41"/>
    <p:sldId id="1215" r:id="rId42"/>
    <p:sldId id="1216" r:id="rId43"/>
    <p:sldId id="1217" r:id="rId44"/>
    <p:sldId id="1219" r:id="rId45"/>
    <p:sldId id="1220" r:id="rId46"/>
    <p:sldId id="1221" r:id="rId47"/>
    <p:sldId id="1222" r:id="rId48"/>
    <p:sldId id="1224" r:id="rId49"/>
    <p:sldId id="1229" r:id="rId50"/>
    <p:sldId id="1232" r:id="rId51"/>
    <p:sldId id="1233" r:id="rId52"/>
    <p:sldId id="1234" r:id="rId53"/>
    <p:sldId id="1248" r:id="rId54"/>
    <p:sldId id="816" r:id="rId55"/>
    <p:sldId id="819" r:id="rId56"/>
    <p:sldId id="827" r:id="rId57"/>
    <p:sldId id="828" r:id="rId58"/>
    <p:sldId id="806" r:id="rId59"/>
    <p:sldId id="834" r:id="rId60"/>
    <p:sldId id="840" r:id="rId61"/>
    <p:sldId id="1135" r:id="rId62"/>
    <p:sldId id="841" r:id="rId63"/>
    <p:sldId id="835" r:id="rId64"/>
    <p:sldId id="1184" r:id="rId65"/>
    <p:sldId id="1195" r:id="rId66"/>
    <p:sldId id="1036" r:id="rId67"/>
    <p:sldId id="1075" r:id="rId68"/>
    <p:sldId id="1084" r:id="rId69"/>
    <p:sldId id="1085" r:id="rId70"/>
    <p:sldId id="1106" r:id="rId71"/>
    <p:sldId id="1107" r:id="rId72"/>
    <p:sldId id="1108" r:id="rId73"/>
    <p:sldId id="1092" r:id="rId74"/>
    <p:sldId id="1091" r:id="rId75"/>
    <p:sldId id="1090" r:id="rId76"/>
    <p:sldId id="1099" r:id="rId77"/>
    <p:sldId id="1098" r:id="rId78"/>
    <p:sldId id="1102" r:id="rId79"/>
    <p:sldId id="861" r:id="rId80"/>
    <p:sldId id="1240" r:id="rId81"/>
    <p:sldId id="864" r:id="rId82"/>
    <p:sldId id="865" r:id="rId83"/>
    <p:sldId id="868" r:id="rId84"/>
    <p:sldId id="869" r:id="rId85"/>
    <p:sldId id="1264" r:id="rId86"/>
    <p:sldId id="1263" r:id="rId87"/>
    <p:sldId id="1252" r:id="rId88"/>
    <p:sldId id="1254" r:id="rId89"/>
    <p:sldId id="1255" r:id="rId90"/>
    <p:sldId id="1246" r:id="rId91"/>
    <p:sldId id="882" r:id="rId92"/>
    <p:sldId id="884" r:id="rId93"/>
    <p:sldId id="1257" r:id="rId94"/>
    <p:sldId id="885" r:id="rId95"/>
    <p:sldId id="1237" r:id="rId96"/>
    <p:sldId id="889" r:id="rId97"/>
    <p:sldId id="890" r:id="rId98"/>
    <p:sldId id="1175" r:id="rId99"/>
    <p:sldId id="1256" r:id="rId100"/>
    <p:sldId id="892" r:id="rId101"/>
    <p:sldId id="902" r:id="rId102"/>
    <p:sldId id="903" r:id="rId103"/>
    <p:sldId id="904" r:id="rId104"/>
    <p:sldId id="905" r:id="rId105"/>
    <p:sldId id="907" r:id="rId106"/>
    <p:sldId id="908" r:id="rId107"/>
    <p:sldId id="1197" r:id="rId108"/>
    <p:sldId id="1242" r:id="rId109"/>
    <p:sldId id="910" r:id="rId110"/>
    <p:sldId id="1245" r:id="rId111"/>
    <p:sldId id="911" r:id="rId112"/>
    <p:sldId id="1259" r:id="rId113"/>
    <p:sldId id="1243" r:id="rId114"/>
    <p:sldId id="1244" r:id="rId115"/>
    <p:sldId id="1203" r:id="rId116"/>
    <p:sldId id="1268" r:id="rId117"/>
    <p:sldId id="915" r:id="rId118"/>
    <p:sldId id="1262" r:id="rId119"/>
    <p:sldId id="926" r:id="rId120"/>
    <p:sldId id="938" r:id="rId121"/>
    <p:sldId id="939" r:id="rId122"/>
    <p:sldId id="1205" r:id="rId123"/>
    <p:sldId id="978" r:id="rId124"/>
    <p:sldId id="1146" r:id="rId125"/>
    <p:sldId id="1145" r:id="rId126"/>
    <p:sldId id="1130" r:id="rId127"/>
    <p:sldId id="1270" r:id="rId128"/>
    <p:sldId id="1176" r:id="rId129"/>
    <p:sldId id="1141" r:id="rId130"/>
    <p:sldId id="1142" r:id="rId131"/>
    <p:sldId id="1266" r:id="rId132"/>
    <p:sldId id="1267" r:id="rId133"/>
    <p:sldId id="1265" r:id="rId134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00005C"/>
    <a:srgbClr val="000066"/>
    <a:srgbClr val="D1FF00"/>
    <a:srgbClr val="A5FF02"/>
    <a:srgbClr val="040073"/>
    <a:srgbClr val="3333CC"/>
    <a:srgbClr val="C5FF25"/>
    <a:srgbClr val="D00209"/>
    <a:srgbClr val="EB0007"/>
    <a:srgbClr val="FF8000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8651" autoAdjust="0"/>
    <p:restoredTop sz="94660"/>
  </p:normalViewPr>
  <p:slideViewPr>
    <p:cSldViewPr snapToObjects="1">
      <p:cViewPr varScale="1">
        <p:scale>
          <a:sx n="125" d="100"/>
          <a:sy n="125" d="100"/>
        </p:scale>
        <p:origin x="-2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408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0" Type="http://schemas.openxmlformats.org/officeDocument/2006/relationships/slide" Target="slides/slide34.xml"/><Relationship Id="rId61" Type="http://schemas.openxmlformats.org/officeDocument/2006/relationships/slide" Target="slides/slide35.xml"/><Relationship Id="rId62" Type="http://schemas.openxmlformats.org/officeDocument/2006/relationships/slide" Target="slides/slide36.xml"/><Relationship Id="rId63" Type="http://schemas.openxmlformats.org/officeDocument/2006/relationships/slide" Target="slides/slide37.xml"/><Relationship Id="rId64" Type="http://schemas.openxmlformats.org/officeDocument/2006/relationships/slide" Target="slides/slide38.xml"/><Relationship Id="rId65" Type="http://schemas.openxmlformats.org/officeDocument/2006/relationships/slide" Target="slides/slide39.xml"/><Relationship Id="rId66" Type="http://schemas.openxmlformats.org/officeDocument/2006/relationships/slide" Target="slides/slide40.xml"/><Relationship Id="rId67" Type="http://schemas.openxmlformats.org/officeDocument/2006/relationships/slide" Target="slides/slide41.xml"/><Relationship Id="rId68" Type="http://schemas.openxmlformats.org/officeDocument/2006/relationships/slide" Target="slides/slide42.xml"/><Relationship Id="rId69" Type="http://schemas.openxmlformats.org/officeDocument/2006/relationships/slide" Target="slides/slide43.xml"/><Relationship Id="rId120" Type="http://schemas.openxmlformats.org/officeDocument/2006/relationships/slide" Target="slides/slide94.xml"/><Relationship Id="rId121" Type="http://schemas.openxmlformats.org/officeDocument/2006/relationships/slide" Target="slides/slide95.xml"/><Relationship Id="rId122" Type="http://schemas.openxmlformats.org/officeDocument/2006/relationships/slide" Target="slides/slide96.xml"/><Relationship Id="rId123" Type="http://schemas.openxmlformats.org/officeDocument/2006/relationships/slide" Target="slides/slide97.xml"/><Relationship Id="rId124" Type="http://schemas.openxmlformats.org/officeDocument/2006/relationships/slide" Target="slides/slide98.xml"/><Relationship Id="rId125" Type="http://schemas.openxmlformats.org/officeDocument/2006/relationships/slide" Target="slides/slide99.xml"/><Relationship Id="rId126" Type="http://schemas.openxmlformats.org/officeDocument/2006/relationships/slide" Target="slides/slide100.xml"/><Relationship Id="rId127" Type="http://schemas.openxmlformats.org/officeDocument/2006/relationships/slide" Target="slides/slide101.xml"/><Relationship Id="rId128" Type="http://schemas.openxmlformats.org/officeDocument/2006/relationships/slide" Target="slides/slide102.xml"/><Relationship Id="rId129" Type="http://schemas.openxmlformats.org/officeDocument/2006/relationships/slide" Target="slides/slide103.xml"/><Relationship Id="rId40" Type="http://schemas.openxmlformats.org/officeDocument/2006/relationships/slide" Target="slides/slide14.xml"/><Relationship Id="rId41" Type="http://schemas.openxmlformats.org/officeDocument/2006/relationships/slide" Target="slides/slide15.xml"/><Relationship Id="rId42" Type="http://schemas.openxmlformats.org/officeDocument/2006/relationships/slide" Target="slides/slide16.xml"/><Relationship Id="rId90" Type="http://schemas.openxmlformats.org/officeDocument/2006/relationships/slide" Target="slides/slide64.xml"/><Relationship Id="rId91" Type="http://schemas.openxmlformats.org/officeDocument/2006/relationships/slide" Target="slides/slide65.xml"/><Relationship Id="rId92" Type="http://schemas.openxmlformats.org/officeDocument/2006/relationships/slide" Target="slides/slide66.xml"/><Relationship Id="rId93" Type="http://schemas.openxmlformats.org/officeDocument/2006/relationships/slide" Target="slides/slide67.xml"/><Relationship Id="rId94" Type="http://schemas.openxmlformats.org/officeDocument/2006/relationships/slide" Target="slides/slide68.xml"/><Relationship Id="rId95" Type="http://schemas.openxmlformats.org/officeDocument/2006/relationships/slide" Target="slides/slide69.xml"/><Relationship Id="rId96" Type="http://schemas.openxmlformats.org/officeDocument/2006/relationships/slide" Target="slides/slide70.xml"/><Relationship Id="rId101" Type="http://schemas.openxmlformats.org/officeDocument/2006/relationships/slide" Target="slides/slide75.xml"/><Relationship Id="rId102" Type="http://schemas.openxmlformats.org/officeDocument/2006/relationships/slide" Target="slides/slide76.xml"/><Relationship Id="rId103" Type="http://schemas.openxmlformats.org/officeDocument/2006/relationships/slide" Target="slides/slide77.xml"/><Relationship Id="rId104" Type="http://schemas.openxmlformats.org/officeDocument/2006/relationships/slide" Target="slides/slide78.xml"/><Relationship Id="rId105" Type="http://schemas.openxmlformats.org/officeDocument/2006/relationships/slide" Target="slides/slide79.xml"/><Relationship Id="rId106" Type="http://schemas.openxmlformats.org/officeDocument/2006/relationships/slide" Target="slides/slide80.xml"/><Relationship Id="rId107" Type="http://schemas.openxmlformats.org/officeDocument/2006/relationships/slide" Target="slides/slide81.xml"/><Relationship Id="rId108" Type="http://schemas.openxmlformats.org/officeDocument/2006/relationships/slide" Target="slides/slide82.xml"/><Relationship Id="rId109" Type="http://schemas.openxmlformats.org/officeDocument/2006/relationships/slide" Target="slides/slide83.xml"/><Relationship Id="rId97" Type="http://schemas.openxmlformats.org/officeDocument/2006/relationships/slide" Target="slides/slide71.xml"/><Relationship Id="rId98" Type="http://schemas.openxmlformats.org/officeDocument/2006/relationships/slide" Target="slides/slide72.xml"/><Relationship Id="rId99" Type="http://schemas.openxmlformats.org/officeDocument/2006/relationships/slide" Target="slides/slide73.xml"/><Relationship Id="rId43" Type="http://schemas.openxmlformats.org/officeDocument/2006/relationships/slide" Target="slides/slide17.xml"/><Relationship Id="rId44" Type="http://schemas.openxmlformats.org/officeDocument/2006/relationships/slide" Target="slides/slide18.xml"/><Relationship Id="rId45" Type="http://schemas.openxmlformats.org/officeDocument/2006/relationships/slide" Target="slides/slide19.xml"/><Relationship Id="rId46" Type="http://schemas.openxmlformats.org/officeDocument/2006/relationships/slide" Target="slides/slide20.xml"/><Relationship Id="rId47" Type="http://schemas.openxmlformats.org/officeDocument/2006/relationships/slide" Target="slides/slide21.xml"/><Relationship Id="rId48" Type="http://schemas.openxmlformats.org/officeDocument/2006/relationships/slide" Target="slides/slide22.xml"/><Relationship Id="rId49" Type="http://schemas.openxmlformats.org/officeDocument/2006/relationships/slide" Target="slides/slide23.xml"/><Relationship Id="rId100" Type="http://schemas.openxmlformats.org/officeDocument/2006/relationships/slide" Target="slides/slide74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70" Type="http://schemas.openxmlformats.org/officeDocument/2006/relationships/slide" Target="slides/slide44.xml"/><Relationship Id="rId71" Type="http://schemas.openxmlformats.org/officeDocument/2006/relationships/slide" Target="slides/slide45.xml"/><Relationship Id="rId72" Type="http://schemas.openxmlformats.org/officeDocument/2006/relationships/slide" Target="slides/slide46.xml"/><Relationship Id="rId73" Type="http://schemas.openxmlformats.org/officeDocument/2006/relationships/slide" Target="slides/slide47.xml"/><Relationship Id="rId74" Type="http://schemas.openxmlformats.org/officeDocument/2006/relationships/slide" Target="slides/slide48.xml"/><Relationship Id="rId75" Type="http://schemas.openxmlformats.org/officeDocument/2006/relationships/slide" Target="slides/slide49.xml"/><Relationship Id="rId76" Type="http://schemas.openxmlformats.org/officeDocument/2006/relationships/slide" Target="slides/slide50.xml"/><Relationship Id="rId77" Type="http://schemas.openxmlformats.org/officeDocument/2006/relationships/slide" Target="slides/slide51.xml"/><Relationship Id="rId78" Type="http://schemas.openxmlformats.org/officeDocument/2006/relationships/slide" Target="slides/slide52.xml"/><Relationship Id="rId79" Type="http://schemas.openxmlformats.org/officeDocument/2006/relationships/slide" Target="slides/slide53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Master" Target="slideMasters/slideMaster26.xml"/><Relationship Id="rId27" Type="http://schemas.openxmlformats.org/officeDocument/2006/relationships/slide" Target="slides/slide1.xml"/><Relationship Id="rId28" Type="http://schemas.openxmlformats.org/officeDocument/2006/relationships/slide" Target="slides/slide2.xml"/><Relationship Id="rId29" Type="http://schemas.openxmlformats.org/officeDocument/2006/relationships/slide" Target="slides/slide3.xml"/><Relationship Id="rId130" Type="http://schemas.openxmlformats.org/officeDocument/2006/relationships/slide" Target="slides/slide104.xml"/><Relationship Id="rId131" Type="http://schemas.openxmlformats.org/officeDocument/2006/relationships/slide" Target="slides/slide105.xml"/><Relationship Id="rId132" Type="http://schemas.openxmlformats.org/officeDocument/2006/relationships/slide" Target="slides/slide106.xml"/><Relationship Id="rId133" Type="http://schemas.openxmlformats.org/officeDocument/2006/relationships/slide" Target="slides/slide107.xml"/><Relationship Id="rId134" Type="http://schemas.openxmlformats.org/officeDocument/2006/relationships/slide" Target="slides/slide108.xml"/><Relationship Id="rId135" Type="http://schemas.openxmlformats.org/officeDocument/2006/relationships/notesMaster" Target="notesMasters/notesMaster1.xml"/><Relationship Id="rId136" Type="http://schemas.openxmlformats.org/officeDocument/2006/relationships/printerSettings" Target="printerSettings/printerSettings1.bin"/><Relationship Id="rId137" Type="http://schemas.openxmlformats.org/officeDocument/2006/relationships/presProps" Target="presProps.xml"/><Relationship Id="rId138" Type="http://schemas.openxmlformats.org/officeDocument/2006/relationships/viewProps" Target="viewProps.xml"/><Relationship Id="rId13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50" Type="http://schemas.openxmlformats.org/officeDocument/2006/relationships/slide" Target="slides/slide24.xml"/><Relationship Id="rId51" Type="http://schemas.openxmlformats.org/officeDocument/2006/relationships/slide" Target="slides/slide25.xml"/><Relationship Id="rId52" Type="http://schemas.openxmlformats.org/officeDocument/2006/relationships/slide" Target="slides/slide26.xml"/><Relationship Id="rId53" Type="http://schemas.openxmlformats.org/officeDocument/2006/relationships/slide" Target="slides/slide27.xml"/><Relationship Id="rId54" Type="http://schemas.openxmlformats.org/officeDocument/2006/relationships/slide" Target="slides/slide28.xml"/><Relationship Id="rId55" Type="http://schemas.openxmlformats.org/officeDocument/2006/relationships/slide" Target="slides/slide29.xml"/><Relationship Id="rId56" Type="http://schemas.openxmlformats.org/officeDocument/2006/relationships/slide" Target="slides/slide30.xml"/><Relationship Id="rId57" Type="http://schemas.openxmlformats.org/officeDocument/2006/relationships/slide" Target="slides/slide31.xml"/><Relationship Id="rId58" Type="http://schemas.openxmlformats.org/officeDocument/2006/relationships/slide" Target="slides/slide32.xml"/><Relationship Id="rId59" Type="http://schemas.openxmlformats.org/officeDocument/2006/relationships/slide" Target="slides/slide33.xml"/><Relationship Id="rId110" Type="http://schemas.openxmlformats.org/officeDocument/2006/relationships/slide" Target="slides/slide84.xml"/><Relationship Id="rId111" Type="http://schemas.openxmlformats.org/officeDocument/2006/relationships/slide" Target="slides/slide85.xml"/><Relationship Id="rId112" Type="http://schemas.openxmlformats.org/officeDocument/2006/relationships/slide" Target="slides/slide86.xml"/><Relationship Id="rId113" Type="http://schemas.openxmlformats.org/officeDocument/2006/relationships/slide" Target="slides/slide87.xml"/><Relationship Id="rId114" Type="http://schemas.openxmlformats.org/officeDocument/2006/relationships/slide" Target="slides/slide88.xml"/><Relationship Id="rId115" Type="http://schemas.openxmlformats.org/officeDocument/2006/relationships/slide" Target="slides/slide89.xml"/><Relationship Id="rId116" Type="http://schemas.openxmlformats.org/officeDocument/2006/relationships/slide" Target="slides/slide90.xml"/><Relationship Id="rId117" Type="http://schemas.openxmlformats.org/officeDocument/2006/relationships/slide" Target="slides/slide91.xml"/><Relationship Id="rId118" Type="http://schemas.openxmlformats.org/officeDocument/2006/relationships/slide" Target="slides/slide92.xml"/><Relationship Id="rId119" Type="http://schemas.openxmlformats.org/officeDocument/2006/relationships/slide" Target="slides/slide93.xml"/><Relationship Id="rId30" Type="http://schemas.openxmlformats.org/officeDocument/2006/relationships/slide" Target="slides/slide4.xml"/><Relationship Id="rId31" Type="http://schemas.openxmlformats.org/officeDocument/2006/relationships/slide" Target="slides/slide5.xml"/><Relationship Id="rId32" Type="http://schemas.openxmlformats.org/officeDocument/2006/relationships/slide" Target="slides/slide6.xml"/><Relationship Id="rId33" Type="http://schemas.openxmlformats.org/officeDocument/2006/relationships/slide" Target="slides/slide7.xml"/><Relationship Id="rId34" Type="http://schemas.openxmlformats.org/officeDocument/2006/relationships/slide" Target="slides/slide8.xml"/><Relationship Id="rId35" Type="http://schemas.openxmlformats.org/officeDocument/2006/relationships/slide" Target="slides/slide9.xml"/><Relationship Id="rId36" Type="http://schemas.openxmlformats.org/officeDocument/2006/relationships/slide" Target="slides/slide10.xml"/><Relationship Id="rId37" Type="http://schemas.openxmlformats.org/officeDocument/2006/relationships/slide" Target="slides/slide11.xml"/><Relationship Id="rId38" Type="http://schemas.openxmlformats.org/officeDocument/2006/relationships/slide" Target="slides/slide12.xml"/><Relationship Id="rId39" Type="http://schemas.openxmlformats.org/officeDocument/2006/relationships/slide" Target="slides/slide13.xml"/><Relationship Id="rId80" Type="http://schemas.openxmlformats.org/officeDocument/2006/relationships/slide" Target="slides/slide54.xml"/><Relationship Id="rId81" Type="http://schemas.openxmlformats.org/officeDocument/2006/relationships/slide" Target="slides/slide55.xml"/><Relationship Id="rId82" Type="http://schemas.openxmlformats.org/officeDocument/2006/relationships/slide" Target="slides/slide56.xml"/><Relationship Id="rId83" Type="http://schemas.openxmlformats.org/officeDocument/2006/relationships/slide" Target="slides/slide57.xml"/><Relationship Id="rId84" Type="http://schemas.openxmlformats.org/officeDocument/2006/relationships/slide" Target="slides/slide58.xml"/><Relationship Id="rId85" Type="http://schemas.openxmlformats.org/officeDocument/2006/relationships/slide" Target="slides/slide59.xml"/><Relationship Id="rId86" Type="http://schemas.openxmlformats.org/officeDocument/2006/relationships/slide" Target="slides/slide60.xml"/><Relationship Id="rId87" Type="http://schemas.openxmlformats.org/officeDocument/2006/relationships/slide" Target="slides/slide61.xml"/><Relationship Id="rId88" Type="http://schemas.openxmlformats.org/officeDocument/2006/relationships/slide" Target="slides/slide62.xml"/><Relationship Id="rId89" Type="http://schemas.openxmlformats.org/officeDocument/2006/relationships/slide" Target="slides/slide63.xml"/><Relationship Id="rId14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ict"/><Relationship Id="rId2" Type="http://schemas.openxmlformats.org/officeDocument/2006/relationships/image" Target="../media/image7.wmf"/><Relationship Id="rId3" Type="http://schemas.openxmlformats.org/officeDocument/2006/relationships/image" Target="../media/image8.pict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ict"/><Relationship Id="rId4" Type="http://schemas.openxmlformats.org/officeDocument/2006/relationships/image" Target="../media/image60.pict"/><Relationship Id="rId5" Type="http://schemas.openxmlformats.org/officeDocument/2006/relationships/image" Target="../media/image61.pict"/><Relationship Id="rId1" Type="http://schemas.openxmlformats.org/officeDocument/2006/relationships/image" Target="../media/image57.pict"/><Relationship Id="rId2" Type="http://schemas.openxmlformats.org/officeDocument/2006/relationships/image" Target="../media/image58.pict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ict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ict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ict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ict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ict"/><Relationship Id="rId4" Type="http://schemas.openxmlformats.org/officeDocument/2006/relationships/image" Target="../media/image82.pict"/><Relationship Id="rId5" Type="http://schemas.openxmlformats.org/officeDocument/2006/relationships/image" Target="../media/image83.pict"/><Relationship Id="rId6" Type="http://schemas.openxmlformats.org/officeDocument/2006/relationships/image" Target="../media/image84.pict"/><Relationship Id="rId7" Type="http://schemas.openxmlformats.org/officeDocument/2006/relationships/image" Target="../media/image85.pict"/><Relationship Id="rId8" Type="http://schemas.openxmlformats.org/officeDocument/2006/relationships/image" Target="../media/image86.pict"/><Relationship Id="rId9" Type="http://schemas.openxmlformats.org/officeDocument/2006/relationships/image" Target="../media/image87.pict"/><Relationship Id="rId1" Type="http://schemas.openxmlformats.org/officeDocument/2006/relationships/image" Target="../media/image79.pict"/><Relationship Id="rId2" Type="http://schemas.openxmlformats.org/officeDocument/2006/relationships/image" Target="../media/image80.pict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ict"/><Relationship Id="rId4" Type="http://schemas.openxmlformats.org/officeDocument/2006/relationships/image" Target="../media/image82.pict"/><Relationship Id="rId5" Type="http://schemas.openxmlformats.org/officeDocument/2006/relationships/image" Target="../media/image83.pict"/><Relationship Id="rId6" Type="http://schemas.openxmlformats.org/officeDocument/2006/relationships/image" Target="../media/image84.pict"/><Relationship Id="rId7" Type="http://schemas.openxmlformats.org/officeDocument/2006/relationships/image" Target="../media/image89.pict"/><Relationship Id="rId8" Type="http://schemas.openxmlformats.org/officeDocument/2006/relationships/image" Target="../media/image90.pict"/><Relationship Id="rId9" Type="http://schemas.openxmlformats.org/officeDocument/2006/relationships/image" Target="../media/image87.pict"/><Relationship Id="rId1" Type="http://schemas.openxmlformats.org/officeDocument/2006/relationships/image" Target="../media/image79.pict"/><Relationship Id="rId2" Type="http://schemas.openxmlformats.org/officeDocument/2006/relationships/image" Target="../media/image80.pict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pict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pict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5.pict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4" Type="http://schemas.openxmlformats.org/officeDocument/2006/relationships/image" Target="../media/image13.wmf"/><Relationship Id="rId5" Type="http://schemas.openxmlformats.org/officeDocument/2006/relationships/image" Target="../media/image14.wmf"/><Relationship Id="rId6" Type="http://schemas.openxmlformats.org/officeDocument/2006/relationships/image" Target="../media/image15.wmf"/><Relationship Id="rId7" Type="http://schemas.openxmlformats.org/officeDocument/2006/relationships/image" Target="../media/image16.wmf"/><Relationship Id="rId8" Type="http://schemas.openxmlformats.org/officeDocument/2006/relationships/image" Target="../media/image17.wmf"/><Relationship Id="rId9" Type="http://schemas.openxmlformats.org/officeDocument/2006/relationships/image" Target="../media/image7.wmf"/><Relationship Id="rId1" Type="http://schemas.openxmlformats.org/officeDocument/2006/relationships/image" Target="../media/image10.wmf"/><Relationship Id="rId2" Type="http://schemas.openxmlformats.org/officeDocument/2006/relationships/image" Target="../media/image11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8.pict"/><Relationship Id="rId2" Type="http://schemas.openxmlformats.org/officeDocument/2006/relationships/image" Target="../media/image119.pict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0.pict"/><Relationship Id="rId2" Type="http://schemas.openxmlformats.org/officeDocument/2006/relationships/image" Target="../media/image121.pict"/><Relationship Id="rId3" Type="http://schemas.openxmlformats.org/officeDocument/2006/relationships/image" Target="../media/image122.pict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5.pict"/><Relationship Id="rId2" Type="http://schemas.openxmlformats.org/officeDocument/2006/relationships/image" Target="../media/image166.pict"/><Relationship Id="rId3" Type="http://schemas.openxmlformats.org/officeDocument/2006/relationships/image" Target="../media/image167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8.pict"/><Relationship Id="rId2" Type="http://schemas.openxmlformats.org/officeDocument/2006/relationships/image" Target="../media/image179.pict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4.pict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3.pict"/><Relationship Id="rId2" Type="http://schemas.openxmlformats.org/officeDocument/2006/relationships/image" Target="../media/image214.pict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9.pict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3.pict"/><Relationship Id="rId2" Type="http://schemas.openxmlformats.org/officeDocument/2006/relationships/image" Target="../media/image224.pict"/><Relationship Id="rId3" Type="http://schemas.openxmlformats.org/officeDocument/2006/relationships/image" Target="../media/image225.pict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0.pict"/><Relationship Id="rId2" Type="http://schemas.openxmlformats.org/officeDocument/2006/relationships/image" Target="../media/image231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ict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ict"/><Relationship Id="rId4" Type="http://schemas.openxmlformats.org/officeDocument/2006/relationships/image" Target="../media/image25.pict"/><Relationship Id="rId1" Type="http://schemas.openxmlformats.org/officeDocument/2006/relationships/image" Target="../media/image22.pict"/><Relationship Id="rId2" Type="http://schemas.openxmlformats.org/officeDocument/2006/relationships/image" Target="../media/image23.pict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ict"/><Relationship Id="rId4" Type="http://schemas.openxmlformats.org/officeDocument/2006/relationships/image" Target="../media/image37.pict"/><Relationship Id="rId1" Type="http://schemas.openxmlformats.org/officeDocument/2006/relationships/image" Target="../media/image34.pict"/><Relationship Id="rId2" Type="http://schemas.openxmlformats.org/officeDocument/2006/relationships/image" Target="../media/image35.pict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ict"/><Relationship Id="rId2" Type="http://schemas.openxmlformats.org/officeDocument/2006/relationships/image" Target="../media/image45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ict"/><Relationship Id="rId2" Type="http://schemas.openxmlformats.org/officeDocument/2006/relationships/image" Target="../media/image47.pict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ict"/><Relationship Id="rId2" Type="http://schemas.openxmlformats.org/officeDocument/2006/relationships/image" Target="../media/image47.pict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ict"/><Relationship Id="rId2" Type="http://schemas.openxmlformats.org/officeDocument/2006/relationships/image" Target="../media/image52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75BA168-7537-2444-B134-A5D166C5164D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6EF60B2-4669-4B4A-A3A8-F4F26DF8A8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0C9E6F3-7632-6042-8A26-72E7F288DD66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CE56877-0B3D-A347-BE07-BB9E341FEE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5EB72E8-D750-634F-B336-1CDDEE2D080C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5B0B33B-83F3-C448-9140-53BB95D29B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8ACFAE99-17FB-D344-A9F5-EFAA1A08AE7F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28F3A24-4987-C644-8468-3533495615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7272454-886F-5A4A-B7DD-CDB1DA532BE2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45E7EB-846C-4F46-A1DF-1AC638147E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7B125F08-9214-5240-8FD1-2665EBE61938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56ABED0-13C7-0049-A7C1-A286792B20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D109CDA-27AC-0C42-B9FD-10ED9C06F862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CC97641-BB58-CF4E-94CE-E43EBA90C9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035A96-96C3-6940-A9F7-C2BB234C79DE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E1BC400-7FDE-3F44-8DF5-615B8D24C1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5CBE6B0-201D-8E46-AD76-5F892076D03C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7AD067D0-0BEC-8F44-89C0-FD276C3168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FDA9B41-F68A-5240-908E-627E4169E86C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13656D8-50EB-C649-9EDA-EBEA8FAE69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8591C21-D66B-7B45-AD5F-0682FA6DB0AC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EB9F7C-C651-7B41-8C34-FDF7CA0C57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D03E1217-5790-5648-9C87-4EE1212C4239}" type="datetimeFigureOut">
              <a:rPr lang="en-US" sz="18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3/1/11</a:t>
            </a:fld>
            <a:endParaRPr lang="en-GB" sz="1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sz="1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FE5E44B-20D6-B944-B596-0B2280AA9D8A}" type="slidenum">
              <a:rPr lang="en-GB" sz="18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1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8F51C356-5E11-F64A-8026-CBBEC4DA6899}" type="datetime1">
              <a:rPr lang="en-US" smtClean="0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3/1/11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3/1/11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theme" Target="../theme/theme11.xml"/><Relationship Id="rId3" Type="http://schemas.openxmlformats.org/officeDocument/2006/relationships/image" Target="../media/image1.jpeg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theme" Target="../theme/theme13.xml"/><Relationship Id="rId3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theme" Target="../theme/theme14.xml"/><Relationship Id="rId3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70.xml"/><Relationship Id="rId2" Type="http://schemas.openxmlformats.org/officeDocument/2006/relationships/slideLayout" Target="../slideLayouts/slideLayout71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Relationship Id="rId2" Type="http://schemas.openxmlformats.org/officeDocument/2006/relationships/theme" Target="../theme/theme16.xml"/><Relationship Id="rId3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Relationship Id="rId2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Relationship Id="rId2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Relationship Id="rId2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theme" Target="../theme/theme24.xml"/></Relationships>
</file>

<file path=ppt/slideMasters/_rels/slideMaster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Relationship Id="rId2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theme" Target="../theme/theme26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theme" Target="../theme/theme4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Relationship Id="rId11" Type="http://schemas.openxmlformats.org/officeDocument/2006/relationships/theme" Target="../theme/theme5.xml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3.xml"/><Relationship Id="rId11" Type="http://schemas.openxmlformats.org/officeDocument/2006/relationships/theme" Target="../theme/theme7.xml"/><Relationship Id="rId1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5.xml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1.xml"/><Relationship Id="rId8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4.xml"/><Relationship Id="rId11" Type="http://schemas.openxmlformats.org/officeDocument/2006/relationships/theme" Target="../theme/theme9.xml"/><Relationship Id="rId1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73" r:id="rId1"/>
    <p:sldLayoutId id="2147485674" r:id="rId2"/>
    <p:sldLayoutId id="2147485675" r:id="rId3"/>
    <p:sldLayoutId id="2147485676" r:id="rId4"/>
    <p:sldLayoutId id="2147485677" r:id="rId5"/>
    <p:sldLayoutId id="2147485678" r:id="rId6"/>
    <p:sldLayoutId id="2147485679" r:id="rId7"/>
    <p:sldLayoutId id="2147485680" r:id="rId8"/>
    <p:sldLayoutId id="2147485681" r:id="rId9"/>
    <p:sldLayoutId id="2147485682" r:id="rId10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6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HC-ATLAS"/>
          <p:cNvPicPr>
            <a:picLocks noChangeAspect="1" noChangeArrowheads="1"/>
          </p:cNvPicPr>
          <p:nvPr userDrawn="1"/>
        </p:nvPicPr>
        <p:blipFill>
          <a:blip r:embed="rId3">
            <a:grayscl/>
            <a:lum bright="38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2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HC-ATLAS"/>
          <p:cNvPicPr>
            <a:picLocks noChangeAspect="1" noChangeArrowheads="1"/>
          </p:cNvPicPr>
          <p:nvPr userDrawn="1"/>
        </p:nvPicPr>
        <p:blipFill>
          <a:blip r:embed="rId3">
            <a:grayscl/>
            <a:lum bright="38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4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2"/>
          <p:cNvPicPr>
            <a:picLocks noChangeAspect="1"/>
          </p:cNvPicPr>
          <p:nvPr userDrawn="1"/>
        </p:nvPicPr>
        <p:blipFill>
          <a:blip r:embed="rId3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24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4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27" r:id="rId1"/>
    <p:sldLayoutId id="214748586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2"/>
          <p:cNvPicPr>
            <a:picLocks noChangeAspect="1"/>
          </p:cNvPicPr>
          <p:nvPr userDrawn="1"/>
        </p:nvPicPr>
        <p:blipFill>
          <a:blip r:embed="rId3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25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22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23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2" r:id="rId1"/>
  </p:sldLayoutIdLst>
  <p:transition spd="slow">
    <p:fade/>
  </p:transition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4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8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2"/>
          <p:cNvSpPr>
            <a:spLocks noChangeShapeType="1"/>
          </p:cNvSpPr>
          <p:nvPr userDrawn="1"/>
        </p:nvSpPr>
        <p:spPr bwMode="auto">
          <a:xfrm>
            <a:off x="685800" y="1066800"/>
            <a:ext cx="76962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26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83" r:id="rId1"/>
    <p:sldLayoutId id="2147485684" r:id="rId2"/>
    <p:sldLayoutId id="2147485685" r:id="rId3"/>
    <p:sldLayoutId id="2147485686" r:id="rId4"/>
    <p:sldLayoutId id="2147485687" r:id="rId5"/>
    <p:sldLayoutId id="2147485688" r:id="rId6"/>
    <p:sldLayoutId id="2147485689" r:id="rId7"/>
    <p:sldLayoutId id="2147485690" r:id="rId8"/>
    <p:sldLayoutId id="2147485691" r:id="rId9"/>
    <p:sldLayoutId id="2147485692" r:id="rId10"/>
    <p:sldLayoutId id="2147485693" r:id="rId1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2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4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6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8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0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902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4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44" r:id="rId1"/>
    <p:sldLayoutId id="2147485745" r:id="rId2"/>
    <p:sldLayoutId id="2147485746" r:id="rId3"/>
    <p:sldLayoutId id="2147485747" r:id="rId4"/>
    <p:sldLayoutId id="2147485748" r:id="rId5"/>
    <p:sldLayoutId id="2147485749" r:id="rId6"/>
    <p:sldLayoutId id="2147485750" r:id="rId7"/>
    <p:sldLayoutId id="2147485751" r:id="rId8"/>
    <p:sldLayoutId id="2147485752" r:id="rId9"/>
    <p:sldLayoutId id="2147485753" r:id="rId10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7" r:id="rId1"/>
    <p:sldLayoutId id="2147485758" r:id="rId2"/>
    <p:sldLayoutId id="2147485759" r:id="rId3"/>
    <p:sldLayoutId id="2147485760" r:id="rId4"/>
    <p:sldLayoutId id="2147485761" r:id="rId5"/>
    <p:sldLayoutId id="2147485762" r:id="rId6"/>
    <p:sldLayoutId id="2147485763" r:id="rId7"/>
    <p:sldLayoutId id="2147485764" r:id="rId8"/>
    <p:sldLayoutId id="2147485765" r:id="rId9"/>
    <p:sldLayoutId id="2147485766" r:id="rId10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68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0" r:id="rId1"/>
    <p:sldLayoutId id="2147485771" r:id="rId2"/>
    <p:sldLayoutId id="2147485772" r:id="rId3"/>
    <p:sldLayoutId id="2147485773" r:id="rId4"/>
    <p:sldLayoutId id="2147485774" r:id="rId5"/>
    <p:sldLayoutId id="2147485775" r:id="rId6"/>
    <p:sldLayoutId id="2147485776" r:id="rId7"/>
    <p:sldLayoutId id="2147485777" r:id="rId8"/>
    <p:sldLayoutId id="2147485778" r:id="rId9"/>
    <p:sldLayoutId id="2147485779" r:id="rId10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81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SLAC Seminar, March 2011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Quest for the Higgs boson, last round LHC?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83" r:id="rId1"/>
    <p:sldLayoutId id="2147485784" r:id="rId2"/>
    <p:sldLayoutId id="2147485785" r:id="rId3"/>
    <p:sldLayoutId id="2147485786" r:id="rId4"/>
    <p:sldLayoutId id="2147485787" r:id="rId5"/>
    <p:sldLayoutId id="2147485788" r:id="rId6"/>
    <p:sldLayoutId id="2147485789" r:id="rId7"/>
    <p:sldLayoutId id="2147485790" r:id="rId8"/>
    <p:sldLayoutId id="2147485791" r:id="rId9"/>
    <p:sldLayoutId id="2147485792" r:id="rId10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6" Type="http://schemas.openxmlformats.org/officeDocument/2006/relationships/oleObject" Target="../embeddings/oleObject20.bin"/><Relationship Id="rId7" Type="http://schemas.openxmlformats.org/officeDocument/2006/relationships/oleObject" Target="../embeddings/oleObject21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65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image" Target="../media/image220.pdf"/><Relationship Id="rId3" Type="http://schemas.openxmlformats.org/officeDocument/2006/relationships/image" Target="../media/image221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image" Target="../media/image222.jpeg"/><Relationship Id="rId3" Type="http://schemas.openxmlformats.org/officeDocument/2006/relationships/image" Target="../media/image92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df"/><Relationship Id="rId4" Type="http://schemas.openxmlformats.org/officeDocument/2006/relationships/image" Target="../media/image227.png"/><Relationship Id="rId5" Type="http://schemas.openxmlformats.org/officeDocument/2006/relationships/image" Target="../media/image228.pdf"/><Relationship Id="rId6" Type="http://schemas.openxmlformats.org/officeDocument/2006/relationships/image" Target="../media/image229.png"/><Relationship Id="rId7" Type="http://schemas.openxmlformats.org/officeDocument/2006/relationships/oleObject" Target="../embeddings/oleObject78.bin"/><Relationship Id="rId8" Type="http://schemas.openxmlformats.org/officeDocument/2006/relationships/oleObject" Target="../embeddings/oleObject79.bin"/><Relationship Id="rId9" Type="http://schemas.openxmlformats.org/officeDocument/2006/relationships/oleObject" Target="../embeddings/oleObject80.bin"/><Relationship Id="rId1" Type="http://schemas.openxmlformats.org/officeDocument/2006/relationships/vmlDrawing" Target="../drawings/vmlDrawing27.vml"/><Relationship Id="rId2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4" Type="http://schemas.openxmlformats.org/officeDocument/2006/relationships/oleObject" Target="../embeddings/oleObject82.bin"/><Relationship Id="rId5" Type="http://schemas.openxmlformats.org/officeDocument/2006/relationships/image" Target="../media/image232.wmf"/><Relationship Id="rId1" Type="http://schemas.openxmlformats.org/officeDocument/2006/relationships/vmlDrawing" Target="../drawings/vmlDrawing28.vml"/><Relationship Id="rId2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3.wmf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image" Target="../media/image234.pdf"/><Relationship Id="rId3" Type="http://schemas.openxmlformats.org/officeDocument/2006/relationships/image" Target="../media/image235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image" Target="../media/image234.pdf"/><Relationship Id="rId3" Type="http://schemas.openxmlformats.org/officeDocument/2006/relationships/image" Target="../media/image235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df"/><Relationship Id="rId4" Type="http://schemas.openxmlformats.org/officeDocument/2006/relationships/image" Target="../media/image237.png"/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12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image" Target="../media/image27.pdf"/><Relationship Id="rId3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wmf"/><Relationship Id="rId1" Type="http://schemas.openxmlformats.org/officeDocument/2006/relationships/slideLayout" Target="../slideLayouts/slideLayout60.xml"/><Relationship Id="rId2" Type="http://schemas.openxmlformats.org/officeDocument/2006/relationships/image" Target="../media/image29.pd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image" Target="../media/image32.pdf"/><Relationship Id="rId3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4.bin"/><Relationship Id="rId12" Type="http://schemas.openxmlformats.org/officeDocument/2006/relationships/oleObject" Target="../embeddings/oleObject25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60.xml"/><Relationship Id="rId3" Type="http://schemas.openxmlformats.org/officeDocument/2006/relationships/image" Target="../media/image38.wmf"/><Relationship Id="rId4" Type="http://schemas.openxmlformats.org/officeDocument/2006/relationships/image" Target="../media/image39.wmf"/><Relationship Id="rId5" Type="http://schemas.openxmlformats.org/officeDocument/2006/relationships/image" Target="../media/image40.png"/><Relationship Id="rId6" Type="http://schemas.openxmlformats.org/officeDocument/2006/relationships/image" Target="../media/image41.wmf"/><Relationship Id="rId7" Type="http://schemas.openxmlformats.org/officeDocument/2006/relationships/image" Target="../media/image42.png"/><Relationship Id="rId8" Type="http://schemas.openxmlformats.org/officeDocument/2006/relationships/image" Target="../media/image43.wmf"/><Relationship Id="rId9" Type="http://schemas.openxmlformats.org/officeDocument/2006/relationships/oleObject" Target="../embeddings/oleObject22.bin"/><Relationship Id="rId10" Type="http://schemas.openxmlformats.org/officeDocument/2006/relationships/oleObject" Target="../embeddings/oleObject2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4" Type="http://schemas.openxmlformats.org/officeDocument/2006/relationships/image" Target="../media/image39.wmf"/><Relationship Id="rId5" Type="http://schemas.openxmlformats.org/officeDocument/2006/relationships/image" Target="../media/image40.png"/><Relationship Id="rId6" Type="http://schemas.openxmlformats.org/officeDocument/2006/relationships/image" Target="../media/image41.wmf"/><Relationship Id="rId7" Type="http://schemas.openxmlformats.org/officeDocument/2006/relationships/image" Target="../media/image42.png"/><Relationship Id="rId8" Type="http://schemas.openxmlformats.org/officeDocument/2006/relationships/image" Target="../media/image43.wmf"/><Relationship Id="rId9" Type="http://schemas.openxmlformats.org/officeDocument/2006/relationships/oleObject" Target="../embeddings/oleObject26.bin"/><Relationship Id="rId10" Type="http://schemas.openxmlformats.org/officeDocument/2006/relationships/oleObject" Target="../embeddings/oleObject27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wmf"/><Relationship Id="rId5" Type="http://schemas.openxmlformats.org/officeDocument/2006/relationships/image" Target="../media/image38.wmf"/><Relationship Id="rId6" Type="http://schemas.openxmlformats.org/officeDocument/2006/relationships/image" Target="../media/image39.wmf"/><Relationship Id="rId7" Type="http://schemas.openxmlformats.org/officeDocument/2006/relationships/image" Target="../media/image40.png"/><Relationship Id="rId8" Type="http://schemas.openxmlformats.org/officeDocument/2006/relationships/image" Target="../media/image41.wmf"/><Relationship Id="rId9" Type="http://schemas.openxmlformats.org/officeDocument/2006/relationships/oleObject" Target="../embeddings/oleObject28.bin"/><Relationship Id="rId10" Type="http://schemas.openxmlformats.org/officeDocument/2006/relationships/oleObject" Target="../embeddings/oleObject29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wmf"/><Relationship Id="rId5" Type="http://schemas.openxmlformats.org/officeDocument/2006/relationships/image" Target="../media/image38.wmf"/><Relationship Id="rId6" Type="http://schemas.openxmlformats.org/officeDocument/2006/relationships/image" Target="../media/image39.wmf"/><Relationship Id="rId7" Type="http://schemas.openxmlformats.org/officeDocument/2006/relationships/image" Target="../media/image40.png"/><Relationship Id="rId8" Type="http://schemas.openxmlformats.org/officeDocument/2006/relationships/image" Target="../media/image41.wmf"/><Relationship Id="rId9" Type="http://schemas.openxmlformats.org/officeDocument/2006/relationships/oleObject" Target="../embeddings/oleObject30.bin"/><Relationship Id="rId10" Type="http://schemas.openxmlformats.org/officeDocument/2006/relationships/oleObject" Target="../embeddings/oleObject31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df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60.xml"/><Relationship Id="rId2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image" Target="../media/image53.pdf"/><Relationship Id="rId6" Type="http://schemas.openxmlformats.org/officeDocument/2006/relationships/image" Target="../media/image54.png"/><Relationship Id="rId7" Type="http://schemas.openxmlformats.org/officeDocument/2006/relationships/image" Target="../media/image55.pdf"/><Relationship Id="rId8" Type="http://schemas.openxmlformats.org/officeDocument/2006/relationships/image" Target="../media/image56.pn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oleObject" Target="../embeddings/oleObject34.bin"/><Relationship Id="rId5" Type="http://schemas.openxmlformats.org/officeDocument/2006/relationships/oleObject" Target="../embeddings/oleObject35.bin"/><Relationship Id="rId6" Type="http://schemas.openxmlformats.org/officeDocument/2006/relationships/oleObject" Target="../embeddings/oleObject36.bin"/><Relationship Id="rId7" Type="http://schemas.openxmlformats.org/officeDocument/2006/relationships/oleObject" Target="../embeddings/oleObject37.bin"/><Relationship Id="rId8" Type="http://schemas.openxmlformats.org/officeDocument/2006/relationships/oleObject" Target="../embeddings/oleObject38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7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4" Type="http://schemas.openxmlformats.org/officeDocument/2006/relationships/image" Target="../media/image66.png"/><Relationship Id="rId5" Type="http://schemas.openxmlformats.org/officeDocument/2006/relationships/image" Target="../media/image68.png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7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4" Type="http://schemas.openxmlformats.org/officeDocument/2006/relationships/image" Target="../media/image69.png"/><Relationship Id="rId5" Type="http://schemas.openxmlformats.org/officeDocument/2006/relationships/image" Target="../media/image66.png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7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4" Type="http://schemas.openxmlformats.org/officeDocument/2006/relationships/image" Target="../media/image69.png"/><Relationship Id="rId5" Type="http://schemas.openxmlformats.org/officeDocument/2006/relationships/image" Target="../media/image66.png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7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image" Target="../media/image71.pdf"/><Relationship Id="rId3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4" Type="http://schemas.openxmlformats.org/officeDocument/2006/relationships/image" Target="../media/image76.jpeg"/><Relationship Id="rId5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8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9.bin"/><Relationship Id="rId12" Type="http://schemas.openxmlformats.org/officeDocument/2006/relationships/oleObject" Target="../embeddings/oleObject50.bin"/><Relationship Id="rId13" Type="http://schemas.openxmlformats.org/officeDocument/2006/relationships/oleObject" Target="../embeddings/oleObject51.bin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.jpeg"/><Relationship Id="rId4" Type="http://schemas.openxmlformats.org/officeDocument/2006/relationships/image" Target="../media/image88.png"/><Relationship Id="rId5" Type="http://schemas.openxmlformats.org/officeDocument/2006/relationships/oleObject" Target="../embeddings/oleObject43.bin"/><Relationship Id="rId6" Type="http://schemas.openxmlformats.org/officeDocument/2006/relationships/oleObject" Target="../embeddings/oleObject44.bin"/><Relationship Id="rId7" Type="http://schemas.openxmlformats.org/officeDocument/2006/relationships/oleObject" Target="../embeddings/oleObject45.bin"/><Relationship Id="rId8" Type="http://schemas.openxmlformats.org/officeDocument/2006/relationships/oleObject" Target="../embeddings/oleObject46.bin"/><Relationship Id="rId9" Type="http://schemas.openxmlformats.org/officeDocument/2006/relationships/oleObject" Target="../embeddings/oleObject47.bin"/><Relationship Id="rId10" Type="http://schemas.openxmlformats.org/officeDocument/2006/relationships/oleObject" Target="../embeddings/oleObject48.bin"/></Relationships>
</file>

<file path=ppt/slides/_rels/slide39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8.bin"/><Relationship Id="rId12" Type="http://schemas.openxmlformats.org/officeDocument/2006/relationships/oleObject" Target="../embeddings/oleObject59.bin"/><Relationship Id="rId13" Type="http://schemas.openxmlformats.org/officeDocument/2006/relationships/oleObject" Target="../embeddings/oleObject60.bin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.jpeg"/><Relationship Id="rId4" Type="http://schemas.openxmlformats.org/officeDocument/2006/relationships/image" Target="../media/image88.png"/><Relationship Id="rId5" Type="http://schemas.openxmlformats.org/officeDocument/2006/relationships/oleObject" Target="../embeddings/oleObject52.bin"/><Relationship Id="rId6" Type="http://schemas.openxmlformats.org/officeDocument/2006/relationships/oleObject" Target="../embeddings/oleObject53.bin"/><Relationship Id="rId7" Type="http://schemas.openxmlformats.org/officeDocument/2006/relationships/oleObject" Target="../embeddings/oleObject54.bin"/><Relationship Id="rId8" Type="http://schemas.openxmlformats.org/officeDocument/2006/relationships/oleObject" Target="../embeddings/oleObject55.bin"/><Relationship Id="rId9" Type="http://schemas.openxmlformats.org/officeDocument/2006/relationships/oleObject" Target="../embeddings/oleObject56.bin"/><Relationship Id="rId10" Type="http://schemas.openxmlformats.org/officeDocument/2006/relationships/oleObject" Target="../embeddings/oleObject5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9.jpeg"/><Relationship Id="rId5" Type="http://schemas.openxmlformats.org/officeDocument/2006/relationships/oleObject" Target="../embeddings/oleObject2.bin"/><Relationship Id="rId6" Type="http://schemas.openxmlformats.org/officeDocument/2006/relationships/oleObject" Target="../embeddings/oleObject3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4" Type="http://schemas.openxmlformats.org/officeDocument/2006/relationships/image" Target="../media/image92.jpeg"/><Relationship Id="rId5" Type="http://schemas.openxmlformats.org/officeDocument/2006/relationships/image" Target="../media/image93.png"/><Relationship Id="rId6" Type="http://schemas.openxmlformats.org/officeDocument/2006/relationships/image" Target="../media/image94.png"/><Relationship Id="rId1" Type="http://schemas.openxmlformats.org/officeDocument/2006/relationships/slideLayout" Target="../slideLayouts/slideLayout71.xml"/><Relationship Id="rId2" Type="http://schemas.openxmlformats.org/officeDocument/2006/relationships/image" Target="../media/image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4" Type="http://schemas.openxmlformats.org/officeDocument/2006/relationships/image" Target="../media/image97.pdf"/><Relationship Id="rId5" Type="http://schemas.openxmlformats.org/officeDocument/2006/relationships/image" Target="../media/image98.png"/><Relationship Id="rId1" Type="http://schemas.openxmlformats.org/officeDocument/2006/relationships/slideLayout" Target="../slideLayouts/slideLayout70.xml"/><Relationship Id="rId2" Type="http://schemas.openxmlformats.org/officeDocument/2006/relationships/image" Target="../media/image95.pd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Relationship Id="rId2" Type="http://schemas.openxmlformats.org/officeDocument/2006/relationships/image" Target="../media/image99.pdf"/><Relationship Id="rId3" Type="http://schemas.openxmlformats.org/officeDocument/2006/relationships/image" Target="../media/image10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4.png"/><Relationship Id="rId5" Type="http://schemas.openxmlformats.org/officeDocument/2006/relationships/oleObject" Target="../embeddings/oleObject61.bin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6.png"/><Relationship Id="rId5" Type="http://schemas.openxmlformats.org/officeDocument/2006/relationships/oleObject" Target="../embeddings/oleObject62.bin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0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Relationship Id="rId2" Type="http://schemas.openxmlformats.org/officeDocument/2006/relationships/image" Target="../media/image113.pdf"/><Relationship Id="rId3" Type="http://schemas.openxmlformats.org/officeDocument/2006/relationships/image" Target="../media/image11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4" Type="http://schemas.openxmlformats.org/officeDocument/2006/relationships/image" Target="../media/image116.pdf"/><Relationship Id="rId5" Type="http://schemas.openxmlformats.org/officeDocument/2006/relationships/image" Target="../media/image117.png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7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4" Type="http://schemas.openxmlformats.org/officeDocument/2006/relationships/oleObject" Target="../embeddings/oleObject65.bin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2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4" Type="http://schemas.openxmlformats.org/officeDocument/2006/relationships/image" Target="../media/image123.png"/><Relationship Id="rId5" Type="http://schemas.openxmlformats.org/officeDocument/2006/relationships/image" Target="../media/image124.png"/><Relationship Id="rId6" Type="http://schemas.openxmlformats.org/officeDocument/2006/relationships/oleObject" Target="../embeddings/oleObject67.bin"/><Relationship Id="rId7" Type="http://schemas.openxmlformats.org/officeDocument/2006/relationships/image" Target="../media/image125.png"/><Relationship Id="rId8" Type="http://schemas.openxmlformats.org/officeDocument/2006/relationships/oleObject" Target="../embeddings/oleObject68.bin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2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26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27.pn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2.bin"/><Relationship Id="rId12" Type="http://schemas.openxmlformats.org/officeDocument/2006/relationships/oleObject" Target="../embeddings/oleObject13.bin"/><Relationship Id="rId13" Type="http://schemas.openxmlformats.org/officeDocument/2006/relationships/oleObject" Target="../embeddings/oleObject14.bin"/><Relationship Id="rId14" Type="http://schemas.openxmlformats.org/officeDocument/2006/relationships/image" Target="../media/image9.jpeg"/><Relationship Id="rId15" Type="http://schemas.openxmlformats.org/officeDocument/2006/relationships/oleObject" Target="../embeddings/oleObject15.bin"/><Relationship Id="rId16" Type="http://schemas.openxmlformats.org/officeDocument/2006/relationships/oleObject" Target="../embeddings/oleObject16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4.bin"/><Relationship Id="rId4" Type="http://schemas.openxmlformats.org/officeDocument/2006/relationships/oleObject" Target="../embeddings/oleObject5.bin"/><Relationship Id="rId5" Type="http://schemas.openxmlformats.org/officeDocument/2006/relationships/oleObject" Target="../embeddings/oleObject6.bin"/><Relationship Id="rId6" Type="http://schemas.openxmlformats.org/officeDocument/2006/relationships/oleObject" Target="../embeddings/oleObject7.bin"/><Relationship Id="rId7" Type="http://schemas.openxmlformats.org/officeDocument/2006/relationships/oleObject" Target="../embeddings/oleObject8.bin"/><Relationship Id="rId8" Type="http://schemas.openxmlformats.org/officeDocument/2006/relationships/oleObject" Target="../embeddings/oleObject9.bin"/><Relationship Id="rId9" Type="http://schemas.openxmlformats.org/officeDocument/2006/relationships/oleObject" Target="../embeddings/oleObject10.bin"/><Relationship Id="rId10" Type="http://schemas.openxmlformats.org/officeDocument/2006/relationships/oleObject" Target="../embeddings/oleObject11.bin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2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2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4" Type="http://schemas.openxmlformats.org/officeDocument/2006/relationships/image" Target="../media/image133.png"/><Relationship Id="rId5" Type="http://schemas.openxmlformats.org/officeDocument/2006/relationships/hyperlink" Target="http://tevnphwg.fnal.gov/results/SMHPubWinter2010/gghtheoryreplies_may2010.html" TargetMode="External"/><Relationship Id="rId6" Type="http://schemas.openxmlformats.org/officeDocument/2006/relationships/hyperlink" Target="http://tevnphwg.fnal.gov/results/SM_Higgs_Summer_10/addendumresponse_oct2010.html" TargetMode="External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31.pd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4" Type="http://schemas.openxmlformats.org/officeDocument/2006/relationships/image" Target="../media/image131.pdf"/><Relationship Id="rId5" Type="http://schemas.openxmlformats.org/officeDocument/2006/relationships/image" Target="../media/image132.pn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34.pd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26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image" Target="../media/image136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37.png"/><Relationship Id="rId3" Type="http://schemas.openxmlformats.org/officeDocument/2006/relationships/image" Target="../media/image13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4" Type="http://schemas.openxmlformats.org/officeDocument/2006/relationships/image" Target="../media/image140.pdf"/><Relationship Id="rId5" Type="http://schemas.openxmlformats.org/officeDocument/2006/relationships/image" Target="../media/image141.pn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26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26.png"/></Relationships>
</file>

<file path=ppt/slides/_rels/slide6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1.pdf"/><Relationship Id="rId12" Type="http://schemas.openxmlformats.org/officeDocument/2006/relationships/image" Target="../media/image152.png"/><Relationship Id="rId13" Type="http://schemas.openxmlformats.org/officeDocument/2006/relationships/image" Target="../media/image153.pdf"/><Relationship Id="rId14" Type="http://schemas.openxmlformats.org/officeDocument/2006/relationships/image" Target="../media/image154.png"/><Relationship Id="rId15" Type="http://schemas.openxmlformats.org/officeDocument/2006/relationships/image" Target="../media/image155.pdf"/><Relationship Id="rId16" Type="http://schemas.openxmlformats.org/officeDocument/2006/relationships/image" Target="../media/image156.png"/><Relationship Id="rId17" Type="http://schemas.openxmlformats.org/officeDocument/2006/relationships/image" Target="../media/image157.pdf"/><Relationship Id="rId18" Type="http://schemas.openxmlformats.org/officeDocument/2006/relationships/image" Target="../media/image158.pn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42.jpeg"/><Relationship Id="rId3" Type="http://schemas.openxmlformats.org/officeDocument/2006/relationships/image" Target="../media/image143.jpeg"/><Relationship Id="rId4" Type="http://schemas.openxmlformats.org/officeDocument/2006/relationships/image" Target="../media/image144.png"/><Relationship Id="rId5" Type="http://schemas.openxmlformats.org/officeDocument/2006/relationships/image" Target="../media/image145.png"/><Relationship Id="rId6" Type="http://schemas.openxmlformats.org/officeDocument/2006/relationships/image" Target="../media/image146.png"/><Relationship Id="rId7" Type="http://schemas.openxmlformats.org/officeDocument/2006/relationships/image" Target="../media/image147.pdf"/><Relationship Id="rId8" Type="http://schemas.openxmlformats.org/officeDocument/2006/relationships/image" Target="../media/image148.png"/><Relationship Id="rId9" Type="http://schemas.openxmlformats.org/officeDocument/2006/relationships/image" Target="../media/image149.pdf"/><Relationship Id="rId10" Type="http://schemas.openxmlformats.org/officeDocument/2006/relationships/image" Target="../media/image15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59.pdf"/><Relationship Id="rId3" Type="http://schemas.openxmlformats.org/officeDocument/2006/relationships/image" Target="../media/image160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8.pdf"/><Relationship Id="rId3" Type="http://schemas.openxmlformats.org/officeDocument/2006/relationships/image" Target="../media/image19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6.png"/><Relationship Id="rId3" Type="http://schemas.openxmlformats.org/officeDocument/2006/relationships/image" Target="../media/image161.tif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tiff"/><Relationship Id="rId4" Type="http://schemas.openxmlformats.org/officeDocument/2006/relationships/image" Target="../media/image162.pdf"/><Relationship Id="rId5" Type="http://schemas.openxmlformats.org/officeDocument/2006/relationships/image" Target="../media/image163.png"/><Relationship Id="rId1" Type="http://schemas.openxmlformats.org/officeDocument/2006/relationships/slideLayout" Target="../slideLayouts/slideLayout77.xml"/><Relationship Id="rId2" Type="http://schemas.openxmlformats.org/officeDocument/2006/relationships/image" Target="../media/image136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4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4" Type="http://schemas.openxmlformats.org/officeDocument/2006/relationships/image" Target="../media/image169.png"/><Relationship Id="rId5" Type="http://schemas.openxmlformats.org/officeDocument/2006/relationships/image" Target="../media/image170.png"/><Relationship Id="rId6" Type="http://schemas.openxmlformats.org/officeDocument/2006/relationships/image" Target="../media/image171.png"/><Relationship Id="rId7" Type="http://schemas.openxmlformats.org/officeDocument/2006/relationships/image" Target="../media/image172.png"/><Relationship Id="rId8" Type="http://schemas.openxmlformats.org/officeDocument/2006/relationships/image" Target="../media/image173.png"/><Relationship Id="rId9" Type="http://schemas.openxmlformats.org/officeDocument/2006/relationships/oleObject" Target="../embeddings/oleObject69.bin"/><Relationship Id="rId10" Type="http://schemas.openxmlformats.org/officeDocument/2006/relationships/oleObject" Target="../embeddings/oleObject70.bin"/><Relationship Id="rId11" Type="http://schemas.openxmlformats.org/officeDocument/2006/relationships/oleObject" Target="../embeddings/oleObject71.bin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4.pdf"/><Relationship Id="rId3" Type="http://schemas.openxmlformats.org/officeDocument/2006/relationships/image" Target="../media/image175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6.pdf"/><Relationship Id="rId3" Type="http://schemas.openxmlformats.org/officeDocument/2006/relationships/image" Target="../media/image17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2.bin"/><Relationship Id="rId4" Type="http://schemas.openxmlformats.org/officeDocument/2006/relationships/oleObject" Target="../embeddings/oleObject73.bin"/><Relationship Id="rId1" Type="http://schemas.openxmlformats.org/officeDocument/2006/relationships/vmlDrawing" Target="../drawings/vmlDrawing23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image" Target="../media/image18.pdf"/><Relationship Id="rId3" Type="http://schemas.openxmlformats.org/officeDocument/2006/relationships/image" Target="../media/image19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0.png"/><Relationship Id="rId3" Type="http://schemas.openxmlformats.org/officeDocument/2006/relationships/image" Target="../media/image18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4" Type="http://schemas.openxmlformats.org/officeDocument/2006/relationships/image" Target="../media/image184.pdf"/><Relationship Id="rId5" Type="http://schemas.openxmlformats.org/officeDocument/2006/relationships/image" Target="../media/image185.png"/><Relationship Id="rId6" Type="http://schemas.openxmlformats.org/officeDocument/2006/relationships/image" Target="../media/image186.pdf"/><Relationship Id="rId7" Type="http://schemas.openxmlformats.org/officeDocument/2006/relationships/image" Target="../media/image187.png"/><Relationship Id="rId8" Type="http://schemas.openxmlformats.org/officeDocument/2006/relationships/image" Target="../media/image188.pdf"/><Relationship Id="rId9" Type="http://schemas.openxmlformats.org/officeDocument/2006/relationships/image" Target="../media/image18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2.pdf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0.pdf"/><Relationship Id="rId3" Type="http://schemas.openxmlformats.org/officeDocument/2006/relationships/image" Target="../media/image191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0.pdf"/><Relationship Id="rId3" Type="http://schemas.openxmlformats.org/officeDocument/2006/relationships/image" Target="../media/image191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2.pdf"/><Relationship Id="rId3" Type="http://schemas.openxmlformats.org/officeDocument/2006/relationships/image" Target="../media/image19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4" Type="http://schemas.openxmlformats.org/officeDocument/2006/relationships/image" Target="../media/image139.png"/><Relationship Id="rId1" Type="http://schemas.openxmlformats.org/officeDocument/2006/relationships/vmlDrawing" Target="../drawings/vmlDrawing24.vml"/><Relationship Id="rId2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5.pdf"/><Relationship Id="rId3" Type="http://schemas.openxmlformats.org/officeDocument/2006/relationships/image" Target="../media/image19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4" Type="http://schemas.openxmlformats.org/officeDocument/2006/relationships/image" Target="../media/image199.pdf"/><Relationship Id="rId5" Type="http://schemas.openxmlformats.org/officeDocument/2006/relationships/image" Target="../media/image200.png"/><Relationship Id="rId6" Type="http://schemas.openxmlformats.org/officeDocument/2006/relationships/image" Target="../media/image201.pdf"/><Relationship Id="rId7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7.pdf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4" Type="http://schemas.openxmlformats.org/officeDocument/2006/relationships/image" Target="../media/image199.pdf"/><Relationship Id="rId5" Type="http://schemas.openxmlformats.org/officeDocument/2006/relationships/image" Target="../media/image200.png"/><Relationship Id="rId6" Type="http://schemas.openxmlformats.org/officeDocument/2006/relationships/image" Target="../media/image201.pdf"/><Relationship Id="rId7" Type="http://schemas.openxmlformats.org/officeDocument/2006/relationships/image" Target="../media/image202.png"/><Relationship Id="rId8" Type="http://schemas.openxmlformats.org/officeDocument/2006/relationships/image" Target="../media/image203.pdf"/><Relationship Id="rId9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7.pd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4" Type="http://schemas.openxmlformats.org/officeDocument/2006/relationships/image" Target="../media/image199.pdf"/><Relationship Id="rId5" Type="http://schemas.openxmlformats.org/officeDocument/2006/relationships/image" Target="../media/image200.png"/><Relationship Id="rId6" Type="http://schemas.openxmlformats.org/officeDocument/2006/relationships/image" Target="../media/image201.pdf"/><Relationship Id="rId7" Type="http://schemas.openxmlformats.org/officeDocument/2006/relationships/image" Target="../media/image202.png"/><Relationship Id="rId8" Type="http://schemas.openxmlformats.org/officeDocument/2006/relationships/image" Target="../media/image203.pdf"/><Relationship Id="rId9" Type="http://schemas.openxmlformats.org/officeDocument/2006/relationships/image" Target="../media/image204.png"/><Relationship Id="rId10" Type="http://schemas.openxmlformats.org/officeDocument/2006/relationships/image" Target="../media/image205.pdf"/><Relationship Id="rId11" Type="http://schemas.openxmlformats.org/officeDocument/2006/relationships/image" Target="../media/image206.png"/><Relationship Id="rId1" Type="http://schemas.openxmlformats.org/officeDocument/2006/relationships/slideLayout" Target="../slideLayouts/slideLayout75.xml"/><Relationship Id="rId2" Type="http://schemas.openxmlformats.org/officeDocument/2006/relationships/image" Target="../media/image197.pd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9.jpeg"/><Relationship Id="rId5" Type="http://schemas.openxmlformats.org/officeDocument/2006/relationships/oleObject" Target="../embeddings/oleObject17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6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7.pdf"/><Relationship Id="rId3" Type="http://schemas.openxmlformats.org/officeDocument/2006/relationships/image" Target="../media/image208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Relationship Id="rId2" Type="http://schemas.openxmlformats.org/officeDocument/2006/relationships/image" Target="../media/image209.pdf"/><Relationship Id="rId3" Type="http://schemas.openxmlformats.org/officeDocument/2006/relationships/image" Target="../media/image210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1.pdf"/><Relationship Id="rId3" Type="http://schemas.openxmlformats.org/officeDocument/2006/relationships/image" Target="../media/image212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image" Target="../media/image211.pdf"/><Relationship Id="rId3" Type="http://schemas.openxmlformats.org/officeDocument/2006/relationships/image" Target="../media/image212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4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oleObject" Target="../embeddings/oleObject75.bin"/><Relationship Id="rId5" Type="http://schemas.openxmlformats.org/officeDocument/2006/relationships/oleObject" Target="../embeddings/oleObject76.bin"/><Relationship Id="rId1" Type="http://schemas.openxmlformats.org/officeDocument/2006/relationships/vmlDrawing" Target="../drawings/vmlDrawing25.vml"/><Relationship Id="rId2" Type="http://schemas.openxmlformats.org/officeDocument/2006/relationships/slideLayout" Target="../slideLayouts/slideLayout6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df"/><Relationship Id="rId4" Type="http://schemas.openxmlformats.org/officeDocument/2006/relationships/image" Target="../media/image217.png"/><Relationship Id="rId1" Type="http://schemas.openxmlformats.org/officeDocument/2006/relationships/slideLayout" Target="../slideLayouts/slideLayout65.xml"/><Relationship Id="rId2" Type="http://schemas.openxmlformats.org/officeDocument/2006/relationships/image" Target="../media/image215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df"/><Relationship Id="rId4" Type="http://schemas.openxmlformats.org/officeDocument/2006/relationships/image" Target="../media/image217.png"/><Relationship Id="rId1" Type="http://schemas.openxmlformats.org/officeDocument/2006/relationships/slideLayout" Target="../slideLayouts/slideLayout65.xml"/><Relationship Id="rId2" Type="http://schemas.openxmlformats.org/officeDocument/2006/relationships/image" Target="../media/image215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8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oleObject" Target="../embeddings/oleObject77.bin"/><Relationship Id="rId1" Type="http://schemas.openxmlformats.org/officeDocument/2006/relationships/vmlDrawing" Target="../drawings/vmlDrawing26.vml"/><Relationship Id="rId2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 l="51667" t="49855" r="15139" b="965"/>
          <a:stretch>
            <a:fillRect/>
          </a:stretch>
        </p:blipFill>
        <p:spPr bwMode="auto">
          <a:xfrm>
            <a:off x="-1" y="3330816"/>
            <a:ext cx="3048001" cy="324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 descr="atlas-muon-toroid"/>
          <p:cNvPicPr>
            <a:picLocks noChangeAspect="1" noChangeArrowheads="1"/>
          </p:cNvPicPr>
          <p:nvPr/>
        </p:nvPicPr>
        <p:blipFill>
          <a:blip r:embed="rId3">
            <a:grayscl/>
            <a:lum bright="32000"/>
          </a:blip>
          <a:srcRect l="7185" r="6794"/>
          <a:stretch>
            <a:fillRect/>
          </a:stretch>
        </p:blipFill>
        <p:spPr bwMode="auto">
          <a:xfrm>
            <a:off x="3048000" y="4203941"/>
            <a:ext cx="3048000" cy="2372611"/>
          </a:xfrm>
          <a:prstGeom prst="rect">
            <a:avLst/>
          </a:prstGeom>
          <a:noFill/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grayscl/>
            <a:lum bright="38000"/>
          </a:blip>
          <a:srcRect l="5764" r="8566"/>
          <a:stretch>
            <a:fillRect/>
          </a:stretch>
        </p:blipFill>
        <p:spPr>
          <a:xfrm>
            <a:off x="6096000" y="4203940"/>
            <a:ext cx="3048000" cy="2372612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0" y="3289541"/>
            <a:ext cx="9144000" cy="914399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0" y="3238075"/>
            <a:ext cx="9144000" cy="96586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0" y="0"/>
            <a:ext cx="9144000" cy="2743200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660857"/>
            <a:ext cx="9144000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Quest for the Higgs Boson </a:t>
            </a:r>
          </a:p>
          <a:p>
            <a:pPr algn="ctr">
              <a:spcBef>
                <a:spcPts val="600"/>
              </a:spcBef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Last Round LHC ?</a:t>
            </a:r>
            <a:endParaRPr lang="en-GB" sz="40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39" name="Rectangle 3"/>
          <p:cNvSpPr>
            <a:spLocks noChangeArrowheads="1"/>
          </p:cNvSpPr>
          <p:nvPr/>
        </p:nvSpPr>
        <p:spPr bwMode="auto">
          <a:xfrm>
            <a:off x="0" y="3384004"/>
            <a:ext cx="9144000" cy="68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Andreas Hoecker (</a:t>
            </a:r>
            <a:r>
              <a:rPr lang="en-GB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CERN, ATLAS Collaboration)</a:t>
            </a:r>
            <a:endParaRPr lang="en-GB" sz="14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algn="ctr"/>
            <a:endParaRPr lang="en-GB" sz="4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Seminar, 5 March 2011, Stanford, CA</a:t>
            </a:r>
            <a:endParaRPr lang="en-GB" sz="14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9" name="Picture 7" descr="Blue-banner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6508"/>
          <a:stretch>
            <a:fillRect/>
          </a:stretch>
        </p:blipFill>
        <p:spPr bwMode="auto">
          <a:xfrm>
            <a:off x="0" y="0"/>
            <a:ext cx="914558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Vacuum Stability</a:t>
            </a:r>
            <a:endParaRPr lang="en-US" sz="28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0" name="Line 2"/>
          <p:cNvSpPr>
            <a:spLocks noChangeShapeType="1"/>
          </p:cNvSpPr>
          <p:nvPr/>
        </p:nvSpPr>
        <p:spPr bwMode="auto">
          <a:xfrm>
            <a:off x="457200" y="949948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04800" y="1318260"/>
            <a:ext cx="83058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0" lvl="1" indent="-269875" defTabSz="91440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Requiring that the SM cannot develop a minimum deeper than the electroweak vacuum up to the Planck scale (i.e., </a:t>
            </a: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charset="2"/>
                <a:cs typeface="Symbol" charset="2"/>
              </a:rPr>
              <a:t>l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charset="2"/>
                <a:cs typeface="Symbol" charset="2"/>
              </a:rPr>
              <a:t>(</a:t>
            </a: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charset="2"/>
                <a:cs typeface="Symbol" charset="2"/>
              </a:rPr>
              <a:t>m</a:t>
            </a:r>
            <a:r>
              <a:rPr kumimoji="0" lang="en-US" sz="5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charset="2"/>
                <a:cs typeface="Symbol" charset="2"/>
              </a:rPr>
              <a:t>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charset="2"/>
                <a:cs typeface="Symbol" charset="2"/>
              </a:rPr>
              <a:t>)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&gt; 0, for all </a:t>
            </a: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charset="2"/>
                <a:cs typeface="Symbol" charset="2"/>
              </a:rPr>
              <a:t>m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&lt;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charset="2"/>
                <a:cs typeface="Symbol" charset="2"/>
              </a:rPr>
              <a:t>L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) gives the 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D00209"/>
                </a:solidFill>
                <a:effectLst/>
                <a:uLnTx/>
                <a:uFillTx/>
              </a:rPr>
              <a:t>stability bound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ea typeface="Times New Roman" charset="0"/>
              <a:cs typeface="Times New Roman" charset="0"/>
            </a:endParaRPr>
          </a:p>
        </p:txBody>
      </p:sp>
      <p:grpSp>
        <p:nvGrpSpPr>
          <p:cNvPr id="32" name="Group 23"/>
          <p:cNvGrpSpPr/>
          <p:nvPr/>
        </p:nvGrpSpPr>
        <p:grpSpPr>
          <a:xfrm>
            <a:off x="228600" y="164960"/>
            <a:ext cx="1397000" cy="825640"/>
            <a:chOff x="2995637" y="5489385"/>
            <a:chExt cx="1684606" cy="970268"/>
          </a:xfrm>
        </p:grpSpPr>
        <p:pic>
          <p:nvPicPr>
            <p:cNvPr id="33" name="Picture 34" descr="higgs_pot"/>
            <p:cNvPicPr>
              <a:picLocks noChangeAspect="1" noChangeArrowheads="1"/>
            </p:cNvPicPr>
            <p:nvPr/>
          </p:nvPicPr>
          <p:blipFill>
            <a:blip r:embed="rId3"/>
            <a:srcRect l="57031" t="50255" r="6810" b="14140"/>
            <a:stretch>
              <a:fillRect/>
            </a:stretch>
          </p:blipFill>
          <p:spPr bwMode="auto">
            <a:xfrm>
              <a:off x="3345693" y="5634013"/>
              <a:ext cx="971595" cy="624460"/>
            </a:xfrm>
            <a:prstGeom prst="rect">
              <a:avLst/>
            </a:prstGeom>
            <a:noFill/>
          </p:spPr>
        </p:pic>
        <p:sp>
          <p:nvSpPr>
            <p:cNvPr id="34" name="Rectangle 57"/>
            <p:cNvSpPr>
              <a:spLocks noChangeArrowheads="1"/>
            </p:cNvSpPr>
            <p:nvPr/>
          </p:nvSpPr>
          <p:spPr bwMode="auto">
            <a:xfrm>
              <a:off x="3501043" y="5895450"/>
              <a:ext cx="186946" cy="85154"/>
            </a:xfrm>
            <a:prstGeom prst="rect">
              <a:avLst/>
            </a:prstGeom>
            <a:solidFill>
              <a:sysClr val="window" lastClr="FFFFFF"/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Rectangle 58"/>
            <p:cNvSpPr>
              <a:spLocks noChangeArrowheads="1"/>
            </p:cNvSpPr>
            <p:nvPr/>
          </p:nvSpPr>
          <p:spPr bwMode="auto">
            <a:xfrm>
              <a:off x="3986840" y="5895450"/>
              <a:ext cx="186946" cy="85154"/>
            </a:xfrm>
            <a:prstGeom prst="rect">
              <a:avLst/>
            </a:prstGeom>
            <a:solidFill>
              <a:sysClr val="window" lastClr="FFFFFF"/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36" name="Group 62"/>
            <p:cNvGrpSpPr>
              <a:grpSpLocks/>
            </p:cNvGrpSpPr>
            <p:nvPr/>
          </p:nvGrpSpPr>
          <p:grpSpPr bwMode="auto">
            <a:xfrm>
              <a:off x="3445686" y="5497513"/>
              <a:ext cx="1015039" cy="242567"/>
              <a:chOff x="3369" y="3438"/>
              <a:chExt cx="771" cy="136"/>
            </a:xfrm>
          </p:grpSpPr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4004" y="3438"/>
                <a:ext cx="136" cy="13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ysClr val="window" lastClr="FFFFFF"/>
                </a:solidFill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3369" y="3438"/>
                <a:ext cx="136" cy="13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ysClr val="window" lastClr="FFFFFF"/>
                </a:solidFill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37" name="AutoShape 37"/>
            <p:cNvSpPr>
              <a:spLocks noChangeArrowheads="1"/>
            </p:cNvSpPr>
            <p:nvPr/>
          </p:nvSpPr>
          <p:spPr bwMode="auto">
            <a:xfrm rot="21280225">
              <a:off x="4261588" y="5489385"/>
              <a:ext cx="418655" cy="970268"/>
            </a:xfrm>
            <a:custGeom>
              <a:avLst/>
              <a:gdLst>
                <a:gd name="G0" fmla="+- -2862255 0 0"/>
                <a:gd name="G1" fmla="+- -9826676 0 0"/>
                <a:gd name="G2" fmla="+- -2862255 0 -9826676"/>
                <a:gd name="G3" fmla="+- 10800 0 0"/>
                <a:gd name="G4" fmla="+- 0 0 -2862255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10026 0 0"/>
                <a:gd name="G9" fmla="+- 0 0 -9826676"/>
                <a:gd name="G10" fmla="+- 10026 0 2700"/>
                <a:gd name="G11" fmla="cos G10 -2862255"/>
                <a:gd name="G12" fmla="sin G10 -2862255"/>
                <a:gd name="G13" fmla="cos 13500 -2862255"/>
                <a:gd name="G14" fmla="sin 13500 -2862255"/>
                <a:gd name="G15" fmla="+- G11 10800 0"/>
                <a:gd name="G16" fmla="+- G12 10800 0"/>
                <a:gd name="G17" fmla="+- G13 10800 0"/>
                <a:gd name="G18" fmla="+- G14 10800 0"/>
                <a:gd name="G19" fmla="*/ 10026 1 2"/>
                <a:gd name="G20" fmla="+- G19 5400 0"/>
                <a:gd name="G21" fmla="cos G20 -2862255"/>
                <a:gd name="G22" fmla="sin G20 -2862255"/>
                <a:gd name="G23" fmla="+- G21 10800 0"/>
                <a:gd name="G24" fmla="+- G12 G23 G22"/>
                <a:gd name="G25" fmla="+- G22 G23 G11"/>
                <a:gd name="G26" fmla="cos 10800 -2862255"/>
                <a:gd name="G27" fmla="sin 10800 -2862255"/>
                <a:gd name="G28" fmla="cos 10026 -2862255"/>
                <a:gd name="G29" fmla="sin 10026 -2862255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9826676"/>
                <a:gd name="G36" fmla="sin G34 -9826676"/>
                <a:gd name="G37" fmla="+/ -9826676 -2862255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10026 G39"/>
                <a:gd name="G43" fmla="sin 100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519 w 21600"/>
                <a:gd name="T5" fmla="*/ 76 h 21600"/>
                <a:gd name="T6" fmla="*/ 1787 w 21600"/>
                <a:gd name="T7" fmla="*/ 5584 h 21600"/>
                <a:gd name="T8" fmla="*/ 9611 w 21600"/>
                <a:gd name="T9" fmla="*/ 844 h 21600"/>
                <a:gd name="T10" fmla="*/ 20564 w 21600"/>
                <a:gd name="T11" fmla="*/ 1477 h 21600"/>
                <a:gd name="T12" fmla="*/ 20462 w 21600"/>
                <a:gd name="T13" fmla="*/ 5842 h 21600"/>
                <a:gd name="T14" fmla="*/ 16098 w 21600"/>
                <a:gd name="T15" fmla="*/ 574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51" y="3876"/>
                  </a:moveTo>
                  <a:cubicBezTo>
                    <a:pt x="16159" y="1895"/>
                    <a:pt x="13539" y="773"/>
                    <a:pt x="10800" y="773"/>
                  </a:cubicBezTo>
                  <a:cubicBezTo>
                    <a:pt x="7221" y="773"/>
                    <a:pt x="3914" y="2681"/>
                    <a:pt x="2122" y="5778"/>
                  </a:cubicBezTo>
                  <a:lnTo>
                    <a:pt x="1452" y="5390"/>
                  </a:lnTo>
                  <a:cubicBezTo>
                    <a:pt x="3382" y="2054"/>
                    <a:pt x="6945" y="-1"/>
                    <a:pt x="10800" y="-1"/>
                  </a:cubicBezTo>
                  <a:cubicBezTo>
                    <a:pt x="13751" y="-1"/>
                    <a:pt x="16573" y="1207"/>
                    <a:pt x="18611" y="3341"/>
                  </a:cubicBezTo>
                  <a:lnTo>
                    <a:pt x="20564" y="1477"/>
                  </a:lnTo>
                  <a:lnTo>
                    <a:pt x="20462" y="5842"/>
                  </a:lnTo>
                  <a:lnTo>
                    <a:pt x="16098" y="5740"/>
                  </a:lnTo>
                  <a:lnTo>
                    <a:pt x="18051" y="3876"/>
                  </a:ln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ysClr val="window" lastClr="FFFFFF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AutoShape 38"/>
            <p:cNvSpPr>
              <a:spLocks noChangeArrowheads="1"/>
            </p:cNvSpPr>
            <p:nvPr/>
          </p:nvSpPr>
          <p:spPr bwMode="auto">
            <a:xfrm rot="319775" flipH="1">
              <a:off x="2995637" y="5489385"/>
              <a:ext cx="418655" cy="970268"/>
            </a:xfrm>
            <a:custGeom>
              <a:avLst/>
              <a:gdLst>
                <a:gd name="G0" fmla="+- -2862255 0 0"/>
                <a:gd name="G1" fmla="+- -9826676 0 0"/>
                <a:gd name="G2" fmla="+- -2862255 0 -9826676"/>
                <a:gd name="G3" fmla="+- 10800 0 0"/>
                <a:gd name="G4" fmla="+- 0 0 -2862255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10026 0 0"/>
                <a:gd name="G9" fmla="+- 0 0 -9826676"/>
                <a:gd name="G10" fmla="+- 10026 0 2700"/>
                <a:gd name="G11" fmla="cos G10 -2862255"/>
                <a:gd name="G12" fmla="sin G10 -2862255"/>
                <a:gd name="G13" fmla="cos 13500 -2862255"/>
                <a:gd name="G14" fmla="sin 13500 -2862255"/>
                <a:gd name="G15" fmla="+- G11 10800 0"/>
                <a:gd name="G16" fmla="+- G12 10800 0"/>
                <a:gd name="G17" fmla="+- G13 10800 0"/>
                <a:gd name="G18" fmla="+- G14 10800 0"/>
                <a:gd name="G19" fmla="*/ 10026 1 2"/>
                <a:gd name="G20" fmla="+- G19 5400 0"/>
                <a:gd name="G21" fmla="cos G20 -2862255"/>
                <a:gd name="G22" fmla="sin G20 -2862255"/>
                <a:gd name="G23" fmla="+- G21 10800 0"/>
                <a:gd name="G24" fmla="+- G12 G23 G22"/>
                <a:gd name="G25" fmla="+- G22 G23 G11"/>
                <a:gd name="G26" fmla="cos 10800 -2862255"/>
                <a:gd name="G27" fmla="sin 10800 -2862255"/>
                <a:gd name="G28" fmla="cos 10026 -2862255"/>
                <a:gd name="G29" fmla="sin 10026 -2862255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9826676"/>
                <a:gd name="G36" fmla="sin G34 -9826676"/>
                <a:gd name="G37" fmla="+/ -9826676 -2862255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10026 G39"/>
                <a:gd name="G43" fmla="sin 100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519 w 21600"/>
                <a:gd name="T5" fmla="*/ 76 h 21600"/>
                <a:gd name="T6" fmla="*/ 1787 w 21600"/>
                <a:gd name="T7" fmla="*/ 5584 h 21600"/>
                <a:gd name="T8" fmla="*/ 9611 w 21600"/>
                <a:gd name="T9" fmla="*/ 844 h 21600"/>
                <a:gd name="T10" fmla="*/ 20564 w 21600"/>
                <a:gd name="T11" fmla="*/ 1477 h 21600"/>
                <a:gd name="T12" fmla="*/ 20462 w 21600"/>
                <a:gd name="T13" fmla="*/ 5842 h 21600"/>
                <a:gd name="T14" fmla="*/ 16098 w 21600"/>
                <a:gd name="T15" fmla="*/ 574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51" y="3876"/>
                  </a:moveTo>
                  <a:cubicBezTo>
                    <a:pt x="16159" y="1895"/>
                    <a:pt x="13539" y="773"/>
                    <a:pt x="10800" y="773"/>
                  </a:cubicBezTo>
                  <a:cubicBezTo>
                    <a:pt x="7221" y="773"/>
                    <a:pt x="3914" y="2681"/>
                    <a:pt x="2122" y="5778"/>
                  </a:cubicBezTo>
                  <a:lnTo>
                    <a:pt x="1452" y="5390"/>
                  </a:lnTo>
                  <a:cubicBezTo>
                    <a:pt x="3382" y="2054"/>
                    <a:pt x="6945" y="-1"/>
                    <a:pt x="10800" y="-1"/>
                  </a:cubicBezTo>
                  <a:cubicBezTo>
                    <a:pt x="13751" y="-1"/>
                    <a:pt x="16573" y="1207"/>
                    <a:pt x="18611" y="3341"/>
                  </a:cubicBezTo>
                  <a:lnTo>
                    <a:pt x="20564" y="1477"/>
                  </a:lnTo>
                  <a:lnTo>
                    <a:pt x="20462" y="5842"/>
                  </a:lnTo>
                  <a:lnTo>
                    <a:pt x="16098" y="5740"/>
                  </a:lnTo>
                  <a:lnTo>
                    <a:pt x="18051" y="3876"/>
                  </a:ln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ysClr val="window" lastClr="FFFFFF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aphicFrame>
        <p:nvGraphicFramePr>
          <p:cNvPr id="41" name="Object 3"/>
          <p:cNvGraphicFramePr>
            <a:graphicFrameLocks noChangeAspect="1"/>
          </p:cNvGraphicFramePr>
          <p:nvPr/>
        </p:nvGraphicFramePr>
        <p:xfrm>
          <a:off x="6848475" y="618161"/>
          <a:ext cx="1933575" cy="346075"/>
        </p:xfrm>
        <a:graphic>
          <a:graphicData uri="http://schemas.openxmlformats.org/presentationml/2006/ole">
            <p:oleObj spid="_x0000_s2823175" name="Equation" r:id="rId4" imgW="1905000" imgH="342900" progId="Equation.DSMT4">
              <p:embed/>
            </p:oleObj>
          </a:graphicData>
        </a:graphic>
      </p:graphicFrame>
      <p:graphicFrame>
        <p:nvGraphicFramePr>
          <p:cNvPr id="42" name="Object 4"/>
          <p:cNvGraphicFramePr>
            <a:graphicFrameLocks noChangeAspect="1"/>
          </p:cNvGraphicFramePr>
          <p:nvPr/>
        </p:nvGraphicFramePr>
        <p:xfrm>
          <a:off x="817880" y="2021523"/>
          <a:ext cx="7593012" cy="668337"/>
        </p:xfrm>
        <a:graphic>
          <a:graphicData uri="http://schemas.openxmlformats.org/presentationml/2006/ole">
            <p:oleObj spid="_x0000_s2823176" name="Equation" r:id="rId5" imgW="5562600" imgH="495300" progId="Equation.DSMT4">
              <p:embed/>
            </p:oleObj>
          </a:graphicData>
        </a:graphic>
      </p:graphicFrame>
      <p:graphicFrame>
        <p:nvGraphicFramePr>
          <p:cNvPr id="43" name="Object 5"/>
          <p:cNvGraphicFramePr>
            <a:graphicFrameLocks noChangeAspect="1"/>
          </p:cNvGraphicFramePr>
          <p:nvPr/>
        </p:nvGraphicFramePr>
        <p:xfrm>
          <a:off x="812800" y="3675063"/>
          <a:ext cx="7645400" cy="668337"/>
        </p:xfrm>
        <a:graphic>
          <a:graphicData uri="http://schemas.openxmlformats.org/presentationml/2006/ole">
            <p:oleObj spid="_x0000_s2823177" name="Equation" r:id="rId6" imgW="5600700" imgH="495300" progId="Equation.DSMT4">
              <p:embed/>
            </p:oleObj>
          </a:graphicData>
        </a:graphic>
      </p:graphicFrame>
      <p:graphicFrame>
        <p:nvGraphicFramePr>
          <p:cNvPr id="44" name="Object 6"/>
          <p:cNvGraphicFramePr>
            <a:graphicFrameLocks noChangeAspect="1"/>
          </p:cNvGraphicFramePr>
          <p:nvPr/>
        </p:nvGraphicFramePr>
        <p:xfrm>
          <a:off x="812800" y="5334000"/>
          <a:ext cx="7645400" cy="668337"/>
        </p:xfrm>
        <a:graphic>
          <a:graphicData uri="http://schemas.openxmlformats.org/presentationml/2006/ole">
            <p:oleObj spid="_x0000_s2823178" name="Equation" r:id="rId7" imgW="5600700" imgH="495300" progId="Equation.DSMT4">
              <p:embed/>
            </p:oleObj>
          </a:graphicData>
        </a:graphic>
      </p:graphicFrame>
      <p:sp>
        <p:nvSpPr>
          <p:cNvPr id="45" name="Rectangle 44"/>
          <p:cNvSpPr/>
          <p:nvPr/>
        </p:nvSpPr>
        <p:spPr>
          <a:xfrm>
            <a:off x="304800" y="4648200"/>
            <a:ext cx="8763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0" lvl="1" indent="-269875" defTabSz="91440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ea typeface="Times New Roman" charset="0"/>
                <a:cs typeface="Times New Roman" charset="0"/>
              </a:rPr>
              <a:t>Requiring the local SM minimum to be stable against thermal fluctuations up to temperatures as large as the Planck scale translates into 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D00209"/>
                </a:solidFill>
                <a:effectLst/>
                <a:uLnTx/>
                <a:uFillTx/>
                <a:ea typeface="Times New Roman" charset="0"/>
                <a:cs typeface="Times New Roman" charset="0"/>
              </a:rPr>
              <a:t>finite-T </a:t>
            </a:r>
            <a:r>
              <a:rPr kumimoji="0" lang="en-US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D00209"/>
                </a:solidFill>
                <a:effectLst/>
                <a:uLnTx/>
                <a:uFillTx/>
                <a:ea typeface="Times New Roman" charset="0"/>
                <a:cs typeface="Times New Roman" charset="0"/>
              </a:rPr>
              <a:t>metastability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D00209"/>
                </a:solidFill>
                <a:effectLst/>
                <a:uLnTx/>
                <a:uFillTx/>
                <a:ea typeface="Times New Roman" charset="0"/>
                <a:cs typeface="Times New Roman" charset="0"/>
              </a:rPr>
              <a:t> bound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ea typeface="Times New Roman" charset="0"/>
                <a:cs typeface="Times New Roman" charset="0"/>
              </a:rPr>
              <a:t>: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ea typeface="Times New Roman" charset="0"/>
              <a:cs typeface="Times New Roman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04800" y="2971800"/>
            <a:ext cx="8763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0" lvl="1" indent="-269875" defTabSz="91440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ea typeface="Times New Roman" charset="0"/>
                <a:cs typeface="Times New Roman" charset="0"/>
              </a:rPr>
              <a:t>Requiring that the local EW vacuum survives for a time longer than the age of the universe, before quantum tunneling into the deeper vacuum, gives 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D00209"/>
                </a:solidFill>
                <a:effectLst/>
                <a:uLnTx/>
                <a:uFillTx/>
                <a:ea typeface="Times New Roman" charset="0"/>
                <a:cs typeface="Times New Roman" charset="0"/>
              </a:rPr>
              <a:t>zero-T </a:t>
            </a:r>
            <a:r>
              <a:rPr kumimoji="0" lang="en-US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D00209"/>
                </a:solidFill>
                <a:effectLst/>
                <a:uLnTx/>
                <a:uFillTx/>
                <a:ea typeface="Times New Roman" charset="0"/>
                <a:cs typeface="Times New Roman" charset="0"/>
              </a:rPr>
              <a:t>metastability</a:t>
            </a: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D00209"/>
                </a:solidFill>
                <a:effectLst/>
                <a:uLnTx/>
                <a:uFillTx/>
                <a:ea typeface="Times New Roman" charset="0"/>
                <a:cs typeface="Times New Roman" charset="0"/>
              </a:rPr>
              <a:t> bound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ea typeface="Times New Roman" charset="0"/>
                <a:cs typeface="Times New Roman" charset="0"/>
              </a:rPr>
              <a:t>: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ea typeface="Times New Roman" charset="0"/>
              <a:cs typeface="Times New Roman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456768" y="2861732"/>
            <a:ext cx="20002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E12B0D"/>
                </a:solidFill>
                <a:effectLst/>
                <a:uLnTx/>
                <a:uFillTx/>
              </a:rPr>
              <a:t>Theoretical error from missing higher order corrections in the RGE  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rgbClr val="E12B0D"/>
              </a:solidFill>
              <a:effectLst/>
              <a:uLnTx/>
              <a:uFillTx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7315200" y="2096076"/>
            <a:ext cx="1122680" cy="1165879"/>
            <a:chOff x="7315200" y="2096076"/>
            <a:chExt cx="1122680" cy="1165879"/>
          </a:xfrm>
        </p:grpSpPr>
        <p:sp>
          <p:nvSpPr>
            <p:cNvPr id="49" name="Oval 48"/>
            <p:cNvSpPr/>
            <p:nvPr/>
          </p:nvSpPr>
          <p:spPr>
            <a:xfrm>
              <a:off x="7625080" y="2096076"/>
              <a:ext cx="812800" cy="479484"/>
            </a:xfrm>
            <a:prstGeom prst="ellipse">
              <a:avLst/>
            </a:prstGeom>
            <a:noFill/>
            <a:ln w="25400" cap="flat" cmpd="sng" algn="ctr">
              <a:solidFill>
                <a:srgbClr val="E12B0D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0" name="Curved Connector 28"/>
            <p:cNvCxnSpPr>
              <a:endCxn id="49" idx="4"/>
            </p:cNvCxnSpPr>
            <p:nvPr/>
          </p:nvCxnSpPr>
          <p:spPr>
            <a:xfrm flipV="1">
              <a:off x="7315200" y="2575560"/>
              <a:ext cx="716280" cy="686395"/>
            </a:xfrm>
            <a:prstGeom prst="curvedConnector2">
              <a:avLst/>
            </a:prstGeom>
            <a:noFill/>
            <a:ln w="25400" cap="flat" cmpd="sng" algn="ctr">
              <a:solidFill>
                <a:srgbClr val="E12B0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51" name="TextBox 50"/>
          <p:cNvSpPr txBox="1"/>
          <p:nvPr/>
        </p:nvSpPr>
        <p:spPr>
          <a:xfrm>
            <a:off x="4800600" y="6230779"/>
            <a:ext cx="4343400" cy="246221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Calculations based on NLO Higgs potential: J. Ellis et al., arXiv:0906.0954</a:t>
            </a:r>
          </a:p>
        </p:txBody>
      </p:sp>
      <p:sp>
        <p:nvSpPr>
          <p:cNvPr id="53" name="Rounded Rectangular Callout 52"/>
          <p:cNvSpPr/>
          <p:nvPr/>
        </p:nvSpPr>
        <p:spPr>
          <a:xfrm>
            <a:off x="533400" y="2971800"/>
            <a:ext cx="6553200" cy="1600200"/>
          </a:xfrm>
          <a:prstGeom prst="wedgeRoundRectCallout">
            <a:avLst>
              <a:gd name="adj1" fmla="val -39119"/>
              <a:gd name="adj2" fmla="val -78530"/>
              <a:gd name="adj3" fmla="val 16667"/>
            </a:avLst>
          </a:prstGeom>
          <a:solidFill>
            <a:sysClr val="window" lastClr="FFFFFF">
              <a:lumMod val="95000"/>
            </a:sysClr>
          </a:solidFill>
          <a:ln w="127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50000"/>
                <a:lumOff val="50000"/>
                <a:alpha val="88000"/>
              </a:schemeClr>
            </a:glow>
            <a:outerShdw blurRad="431800" dist="38100" dir="2700000">
              <a:srgbClr val="000000">
                <a:alpha val="44000"/>
              </a:srgbClr>
            </a:outerShdw>
          </a:effectLst>
        </p:spPr>
        <p:txBody>
          <a:bodyPr rtlCol="0" anchor="ctr"/>
          <a:lstStyle/>
          <a:p>
            <a:pPr marL="271463">
              <a:spcBef>
                <a:spcPts val="600"/>
              </a:spcBef>
            </a:pPr>
            <a:r>
              <a:rPr lang="en-US" sz="1600" dirty="0" smtClean="0">
                <a:solidFill>
                  <a:srgbClr val="18579B"/>
                </a:solidFill>
                <a:latin typeface="Arial"/>
                <a:cs typeface="Arial"/>
              </a:rPr>
              <a:t>The “unstable” region is not necessarily incompatible with our existence, as long as the electroweak vacuum survives for a time longer than the age of the universe, before quantum tunneling.</a:t>
            </a:r>
          </a:p>
          <a:p>
            <a:pPr marL="271463">
              <a:spcBef>
                <a:spcPts val="6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D00209"/>
                </a:solidFill>
                <a:latin typeface="Arial"/>
                <a:cs typeface="Arial"/>
                <a:sym typeface="Wingdings"/>
              </a:rPr>
              <a:t> </a:t>
            </a:r>
            <a:r>
              <a:rPr lang="en-US" sz="1600" dirty="0" err="1" smtClean="0">
                <a:solidFill>
                  <a:srgbClr val="D00209"/>
                </a:solidFill>
                <a:latin typeface="Arial"/>
                <a:cs typeface="Arial"/>
                <a:sym typeface="Wingdings"/>
              </a:rPr>
              <a:t>Metastability</a:t>
            </a:r>
            <a:r>
              <a:rPr lang="en-US" sz="1600" dirty="0" smtClean="0">
                <a:solidFill>
                  <a:srgbClr val="D00209"/>
                </a:solidFill>
                <a:latin typeface="Arial"/>
                <a:cs typeface="Arial"/>
                <a:sym typeface="Wingdings"/>
              </a:rPr>
              <a:t> (at zero, or finite temperature)</a:t>
            </a:r>
            <a:endParaRPr lang="en-US" sz="1600" dirty="0" smtClean="0">
              <a:solidFill>
                <a:srgbClr val="D00209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7" grpId="1"/>
      <p:bldP spid="53" grpId="0" animBg="1"/>
      <p:bldP spid="53" grpId="1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76200" y="2514602"/>
            <a:ext cx="8915400" cy="874088"/>
          </a:xfrm>
          <a:prstGeom prst="roundRect">
            <a:avLst>
              <a:gd name="adj" fmla="val 16667"/>
            </a:avLst>
          </a:prstGeom>
          <a:noFill/>
          <a:ln w="3175">
            <a:noFill/>
            <a:round/>
            <a:headEnd/>
            <a:tailEnd/>
          </a:ln>
          <a:effectLst/>
        </p:spPr>
        <p:txBody>
          <a:bodyPr wrap="square" lIns="90000" tIns="46800" rIns="90000" bIns="12600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4000" b="1" dirty="0" err="1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GB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4000" b="1" dirty="0" err="1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x</a:t>
            </a:r>
            <a:r>
              <a:rPr lang="en-GB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4000" b="1" dirty="0" err="1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GB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4000" b="1" dirty="0" err="1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r</a:t>
            </a:r>
            <a:r>
              <a:rPr lang="en-GB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 a   </a:t>
            </a:r>
            <a:r>
              <a:rPr lang="en-GB" sz="4000" b="1" dirty="0" err="1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s</a:t>
            </a:r>
            <a:r>
              <a:rPr lang="en-GB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4000" b="1" dirty="0" err="1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l</a:t>
            </a:r>
            <a:r>
              <a:rPr lang="en-GB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4000" b="1" dirty="0" err="1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i</a:t>
            </a:r>
            <a:r>
              <a:rPr lang="en-GB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4000" b="1" dirty="0" err="1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d</a:t>
            </a:r>
            <a:r>
              <a:rPr lang="en-GB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4000" b="1" dirty="0" err="1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GB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4000" b="1" dirty="0" err="1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s</a:t>
            </a:r>
            <a:endParaRPr lang="en-GB" sz="4000" b="1" dirty="0">
              <a:solidFill>
                <a:prstClr val="white"/>
              </a:solidFill>
              <a:effectLst>
                <a:reflection stA="50000" endPos="75000" dist="12700" dir="5400000" sy="-100000" algn="bl" rotWithShape="0"/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HCOutlook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93660" y="1219200"/>
            <a:ext cx="8469340" cy="5181600"/>
          </a:xfrm>
          <a:prstGeom prst="rect">
            <a:avLst/>
          </a:prstGeom>
          <a:effectLst>
            <a:outerShdw blurRad="203200" dir="2700000">
              <a:schemeClr val="bg1"/>
            </a:outerShdw>
          </a:effec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93675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 smtClean="0">
                <a:effectLst>
                  <a:glow rad="317500">
                    <a:schemeClr val="bg1"/>
                  </a:glow>
                </a:effectLst>
                <a:latin typeface="Trebuchet MS"/>
                <a:cs typeface="Trebuchet MS"/>
              </a:rPr>
              <a:t>The </a:t>
            </a:r>
            <a:r>
              <a:rPr lang="en-US" sz="3200" dirty="0">
                <a:effectLst>
                  <a:glow rad="317500">
                    <a:schemeClr val="bg1"/>
                  </a:glow>
                </a:effectLst>
                <a:latin typeface="Trebuchet MS"/>
                <a:cs typeface="Trebuchet MS"/>
              </a:rPr>
              <a:t>LHC </a:t>
            </a:r>
            <a:r>
              <a:rPr lang="en-US" sz="3200" dirty="0" err="1">
                <a:effectLst>
                  <a:glow rad="317500">
                    <a:schemeClr val="bg1"/>
                  </a:glow>
                </a:effectLst>
                <a:latin typeface="Trebuchet MS"/>
                <a:cs typeface="Trebuchet MS"/>
              </a:rPr>
              <a:t>Programme</a:t>
            </a:r>
            <a:r>
              <a:rPr lang="en-US" sz="3200" dirty="0">
                <a:effectLst>
                  <a:glow rad="317500">
                    <a:schemeClr val="bg1"/>
                  </a:glow>
                </a:effectLst>
                <a:latin typeface="Trebuchet MS"/>
                <a:cs typeface="Trebuchet MS"/>
              </a:rPr>
              <a:t> in a </a:t>
            </a:r>
            <a:r>
              <a:rPr lang="en-US" sz="3200" dirty="0" smtClean="0">
                <a:effectLst>
                  <a:glow rad="317500">
                    <a:schemeClr val="bg1"/>
                  </a:glow>
                </a:effectLst>
                <a:latin typeface="Trebuchet MS"/>
                <a:cs typeface="Trebuchet MS"/>
              </a:rPr>
              <a:t>Nutshell</a:t>
            </a:r>
            <a:endParaRPr lang="en-US" sz="1400" dirty="0">
              <a:effectLst>
                <a:glow rad="317500">
                  <a:schemeClr val="bg1"/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0244" y="914400"/>
            <a:ext cx="5007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800" b="1" dirty="0" smtClean="0">
                <a:solidFill>
                  <a:srgbClr val="D00209"/>
                </a:solidFill>
                <a:effectLst>
                  <a:glow rad="317500">
                    <a:schemeClr val="bg1">
                      <a:alpha val="80000"/>
                    </a:schemeClr>
                  </a:glow>
                </a:effectLst>
                <a:latin typeface="Trebuchet MS"/>
                <a:cs typeface="Trebuchet MS"/>
              </a:rPr>
              <a:t>Only look at the luminosity – not the dates !!</a:t>
            </a:r>
            <a:endParaRPr lang="en-GB" sz="1800" b="1" dirty="0">
              <a:solidFill>
                <a:srgbClr val="D00209"/>
              </a:solidFill>
              <a:effectLst>
                <a:glow rad="317500">
                  <a:schemeClr val="bg1">
                    <a:alpha val="80000"/>
                  </a:schemeClr>
                </a:glow>
              </a:effectLst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103" descr="Atlas_Gold_displa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44" t="9892" b="9178"/>
          <a:stretch>
            <a:fillRect/>
          </a:stretch>
        </p:blipFill>
        <p:spPr bwMode="auto">
          <a:xfrm>
            <a:off x="0" y="433388"/>
            <a:ext cx="9144000" cy="5707062"/>
          </a:xfrm>
          <a:prstGeom prst="rect">
            <a:avLst/>
          </a:prstGeom>
          <a:noFill/>
        </p:spPr>
      </p:pic>
      <p:sp>
        <p:nvSpPr>
          <p:cNvPr id="52" name="Text Box 104"/>
          <p:cNvSpPr txBox="1">
            <a:spLocks noChangeArrowheads="1"/>
          </p:cNvSpPr>
          <p:nvPr/>
        </p:nvSpPr>
        <p:spPr bwMode="auto">
          <a:xfrm>
            <a:off x="26988" y="2652713"/>
            <a:ext cx="9144000" cy="695769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936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T h e   </a:t>
            </a:r>
            <a:r>
              <a:rPr lang="fr-FR" sz="3600" b="1">
                <a:solidFill>
                  <a:srgbClr val="333333"/>
                </a:solidFill>
                <a:ea typeface="Arial" charset="0"/>
                <a:cs typeface="Arial" charset="0"/>
              </a:rPr>
              <a:t>A T L A S</a:t>
            </a: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   E x p e r i m e n t</a:t>
            </a:r>
          </a:p>
        </p:txBody>
      </p:sp>
      <p:pic>
        <p:nvPicPr>
          <p:cNvPr id="53" name="Picture 105" descr="Atlas_Gold_displa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  <a:grayscl/>
          </a:blip>
          <a:srcRect l="2744" t="9892" b="9178"/>
          <a:stretch>
            <a:fillRect/>
          </a:stretch>
        </p:blipFill>
        <p:spPr bwMode="auto">
          <a:xfrm>
            <a:off x="0" y="425450"/>
            <a:ext cx="9144000" cy="5707063"/>
          </a:xfrm>
          <a:prstGeom prst="rect">
            <a:avLst/>
          </a:prstGeom>
          <a:noFill/>
        </p:spPr>
      </p:pic>
      <p:sp>
        <p:nvSpPr>
          <p:cNvPr id="54" name="Rectangle 106"/>
          <p:cNvSpPr>
            <a:spLocks noChangeArrowheads="1"/>
          </p:cNvSpPr>
          <p:nvPr/>
        </p:nvSpPr>
        <p:spPr bwMode="auto">
          <a:xfrm>
            <a:off x="0" y="0"/>
            <a:ext cx="9144000" cy="1133475"/>
          </a:xfrm>
          <a:prstGeom prst="rect">
            <a:avLst/>
          </a:prstGeom>
          <a:solidFill>
            <a:srgbClr val="FFFFFF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pic>
        <p:nvPicPr>
          <p:cNvPr id="55" name="Picture 107" descr="ATLAS_White_560x720_0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3763" y="0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</p:spPr>
      </p:pic>
      <p:sp>
        <p:nvSpPr>
          <p:cNvPr id="56" name="Text Box 108"/>
          <p:cNvSpPr txBox="1">
            <a:spLocks noChangeArrowheads="1"/>
          </p:cNvSpPr>
          <p:nvPr/>
        </p:nvSpPr>
        <p:spPr bwMode="auto">
          <a:xfrm>
            <a:off x="2057400" y="5859463"/>
            <a:ext cx="7015163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kern="0">
                <a:solidFill>
                  <a:srgbClr val="EF5D03"/>
                </a:solidFill>
              </a:rPr>
              <a:t>Toroid Magnets</a:t>
            </a:r>
            <a:r>
              <a:rPr lang="en-GB" sz="1400" b="1" kern="0">
                <a:solidFill>
                  <a:sysClr val="windowText" lastClr="000000"/>
                </a:solidFill>
              </a:rPr>
              <a:t>    </a:t>
            </a:r>
            <a:r>
              <a:rPr lang="en-GB" sz="1400" b="1" kern="0">
                <a:solidFill>
                  <a:srgbClr val="5F5F5F"/>
                </a:solidFill>
              </a:rPr>
              <a:t>Solenoid Magnet</a:t>
            </a:r>
            <a:r>
              <a:rPr lang="en-GB" sz="1400" b="1" kern="0">
                <a:solidFill>
                  <a:sysClr val="windowText" lastClr="000000"/>
                </a:solidFill>
              </a:rPr>
              <a:t>    </a:t>
            </a:r>
            <a:r>
              <a:rPr lang="en-GB" sz="1400" b="1" kern="0">
                <a:solidFill>
                  <a:srgbClr val="FF0000"/>
                </a:solidFill>
              </a:rPr>
              <a:t>SCT Tracker</a:t>
            </a:r>
            <a:r>
              <a:rPr lang="en-GB" sz="1400" b="1" kern="0">
                <a:solidFill>
                  <a:sysClr val="windowText" lastClr="000000"/>
                </a:solidFill>
              </a:rPr>
              <a:t>     </a:t>
            </a:r>
            <a:r>
              <a:rPr lang="en-GB" sz="1400" b="1" kern="0">
                <a:solidFill>
                  <a:srgbClr val="FF5B5B"/>
                </a:solidFill>
              </a:rPr>
              <a:t>Pixel Detector</a:t>
            </a:r>
            <a:r>
              <a:rPr lang="en-GB" sz="1400" b="1" kern="0">
                <a:solidFill>
                  <a:sysClr val="windowText" lastClr="000000"/>
                </a:solidFill>
              </a:rPr>
              <a:t>    </a:t>
            </a:r>
            <a:r>
              <a:rPr lang="en-GB" sz="1400" b="1" kern="0">
                <a:solidFill>
                  <a:srgbClr val="918E00"/>
                </a:solidFill>
              </a:rPr>
              <a:t>TRT Tracker</a:t>
            </a:r>
          </a:p>
        </p:txBody>
      </p:sp>
      <p:sp>
        <p:nvSpPr>
          <p:cNvPr id="57" name="Text Box 109"/>
          <p:cNvSpPr txBox="1">
            <a:spLocks noChangeArrowheads="1"/>
          </p:cNvSpPr>
          <p:nvPr/>
        </p:nvSpPr>
        <p:spPr bwMode="auto">
          <a:xfrm>
            <a:off x="1071563" y="468313"/>
            <a:ext cx="6524625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kern="0">
                <a:solidFill>
                  <a:srgbClr val="3333CC"/>
                </a:solidFill>
              </a:rPr>
              <a:t>Muon Detectors</a:t>
            </a:r>
            <a:r>
              <a:rPr lang="en-GB" sz="1400" b="1" kern="0">
                <a:solidFill>
                  <a:sysClr val="windowText" lastClr="000000"/>
                </a:solidFill>
              </a:rPr>
              <a:t>                  </a:t>
            </a:r>
            <a:r>
              <a:rPr lang="en-GB" sz="1400" b="1" kern="0">
                <a:solidFill>
                  <a:srgbClr val="008000"/>
                </a:solidFill>
              </a:rPr>
              <a:t>Tile Calorimeter</a:t>
            </a:r>
            <a:r>
              <a:rPr lang="en-GB" sz="1400" b="1" kern="0">
                <a:solidFill>
                  <a:sysClr val="windowText" lastClr="000000"/>
                </a:solidFill>
              </a:rPr>
              <a:t>           </a:t>
            </a:r>
            <a:r>
              <a:rPr lang="en-GB" sz="1400" b="1" kern="0">
                <a:solidFill>
                  <a:srgbClr val="936231"/>
                </a:solidFill>
              </a:rPr>
              <a:t>Liquid Argon Calorimeters</a:t>
            </a:r>
          </a:p>
        </p:txBody>
      </p:sp>
      <p:sp>
        <p:nvSpPr>
          <p:cNvPr id="58" name="Line 110"/>
          <p:cNvSpPr>
            <a:spLocks noChangeShapeType="1"/>
          </p:cNvSpPr>
          <p:nvPr/>
        </p:nvSpPr>
        <p:spPr bwMode="auto">
          <a:xfrm flipH="1">
            <a:off x="1285875" y="728663"/>
            <a:ext cx="585788" cy="14398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59" name="Line 111"/>
          <p:cNvSpPr>
            <a:spLocks noChangeShapeType="1"/>
          </p:cNvSpPr>
          <p:nvPr/>
        </p:nvSpPr>
        <p:spPr bwMode="auto">
          <a:xfrm>
            <a:off x="1871663" y="728663"/>
            <a:ext cx="1395412" cy="107950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0" name="Line 112"/>
          <p:cNvSpPr>
            <a:spLocks noChangeShapeType="1"/>
          </p:cNvSpPr>
          <p:nvPr/>
        </p:nvSpPr>
        <p:spPr bwMode="auto">
          <a:xfrm>
            <a:off x="3941763" y="728663"/>
            <a:ext cx="1035050" cy="19351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1" name="Line 113"/>
          <p:cNvSpPr>
            <a:spLocks noChangeShapeType="1"/>
          </p:cNvSpPr>
          <p:nvPr/>
        </p:nvSpPr>
        <p:spPr bwMode="auto">
          <a:xfrm>
            <a:off x="3941763" y="728663"/>
            <a:ext cx="269875" cy="20256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2" name="Line 114"/>
          <p:cNvSpPr>
            <a:spLocks noChangeShapeType="1"/>
          </p:cNvSpPr>
          <p:nvPr/>
        </p:nvSpPr>
        <p:spPr bwMode="auto">
          <a:xfrm flipH="1">
            <a:off x="5157788" y="728663"/>
            <a:ext cx="719137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3" name="Line 115"/>
          <p:cNvSpPr>
            <a:spLocks noChangeShapeType="1"/>
          </p:cNvSpPr>
          <p:nvPr/>
        </p:nvSpPr>
        <p:spPr bwMode="auto">
          <a:xfrm flipH="1">
            <a:off x="5607050" y="728663"/>
            <a:ext cx="269875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4" name="Line 116"/>
          <p:cNvSpPr>
            <a:spLocks noChangeShapeType="1"/>
          </p:cNvSpPr>
          <p:nvPr/>
        </p:nvSpPr>
        <p:spPr bwMode="auto">
          <a:xfrm flipH="1" flipV="1">
            <a:off x="5240338" y="3176588"/>
            <a:ext cx="2887662" cy="26828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5" name="Line 117"/>
          <p:cNvSpPr>
            <a:spLocks noChangeShapeType="1"/>
          </p:cNvSpPr>
          <p:nvPr/>
        </p:nvSpPr>
        <p:spPr bwMode="auto">
          <a:xfrm flipH="1" flipV="1">
            <a:off x="4916488" y="3133725"/>
            <a:ext cx="1995487" cy="272573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6" name="Line 118"/>
          <p:cNvSpPr>
            <a:spLocks noChangeShapeType="1"/>
          </p:cNvSpPr>
          <p:nvPr/>
        </p:nvSpPr>
        <p:spPr bwMode="auto">
          <a:xfrm flipH="1" flipV="1">
            <a:off x="4702175" y="3178175"/>
            <a:ext cx="1039813" cy="268128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7" name="Line 119"/>
          <p:cNvSpPr>
            <a:spLocks noChangeShapeType="1"/>
          </p:cNvSpPr>
          <p:nvPr/>
        </p:nvSpPr>
        <p:spPr bwMode="auto">
          <a:xfrm flipV="1">
            <a:off x="4392613" y="3384550"/>
            <a:ext cx="44450" cy="247491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8" name="Line 120"/>
          <p:cNvSpPr>
            <a:spLocks noChangeShapeType="1"/>
          </p:cNvSpPr>
          <p:nvPr/>
        </p:nvSpPr>
        <p:spPr bwMode="auto">
          <a:xfrm flipV="1">
            <a:off x="2997200" y="3338513"/>
            <a:ext cx="630238" cy="25209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9" name="Line 121"/>
          <p:cNvSpPr>
            <a:spLocks noChangeShapeType="1"/>
          </p:cNvSpPr>
          <p:nvPr/>
        </p:nvSpPr>
        <p:spPr bwMode="auto">
          <a:xfrm flipV="1">
            <a:off x="2997200" y="1854200"/>
            <a:ext cx="630238" cy="400526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70" name="Line 122"/>
          <p:cNvSpPr>
            <a:spLocks noChangeShapeType="1"/>
          </p:cNvSpPr>
          <p:nvPr/>
        </p:nvSpPr>
        <p:spPr bwMode="auto">
          <a:xfrm flipV="1">
            <a:off x="250825" y="1314450"/>
            <a:ext cx="0" cy="1349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71" name="Line 123"/>
          <p:cNvSpPr>
            <a:spLocks noChangeShapeType="1"/>
          </p:cNvSpPr>
          <p:nvPr/>
        </p:nvSpPr>
        <p:spPr bwMode="auto">
          <a:xfrm>
            <a:off x="250825" y="3068638"/>
            <a:ext cx="0" cy="2251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72" name="Text Box 124"/>
          <p:cNvSpPr txBox="1">
            <a:spLocks noChangeArrowheads="1"/>
          </p:cNvSpPr>
          <p:nvPr/>
        </p:nvSpPr>
        <p:spPr bwMode="auto">
          <a:xfrm>
            <a:off x="0" y="2695575"/>
            <a:ext cx="637912" cy="38799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936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>
                <a:solidFill>
                  <a:sysClr val="windowText" lastClr="000000"/>
                </a:solidFill>
              </a:rPr>
              <a:t>22 m</a:t>
            </a:r>
          </a:p>
        </p:txBody>
      </p:sp>
      <p:sp>
        <p:nvSpPr>
          <p:cNvPr id="73" name="Line 125"/>
          <p:cNvSpPr>
            <a:spLocks noChangeShapeType="1"/>
          </p:cNvSpPr>
          <p:nvPr/>
        </p:nvSpPr>
        <p:spPr bwMode="auto">
          <a:xfrm flipV="1">
            <a:off x="5246688" y="4846638"/>
            <a:ext cx="3240087" cy="406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74" name="Line 126"/>
          <p:cNvSpPr>
            <a:spLocks noChangeShapeType="1"/>
          </p:cNvSpPr>
          <p:nvPr/>
        </p:nvSpPr>
        <p:spPr bwMode="auto">
          <a:xfrm flipH="1">
            <a:off x="1730375" y="5332413"/>
            <a:ext cx="2840038" cy="346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75" name="Text Box 127"/>
          <p:cNvSpPr txBox="1">
            <a:spLocks noChangeArrowheads="1"/>
          </p:cNvSpPr>
          <p:nvPr/>
        </p:nvSpPr>
        <p:spPr bwMode="auto">
          <a:xfrm>
            <a:off x="4610100" y="5148263"/>
            <a:ext cx="633413" cy="3365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>
                <a:solidFill>
                  <a:sysClr val="windowText" lastClr="000000"/>
                </a:solidFill>
              </a:rPr>
              <a:t>46 m</a:t>
            </a:r>
          </a:p>
        </p:txBody>
      </p:sp>
      <p:sp>
        <p:nvSpPr>
          <p:cNvPr id="92" name="Line 144"/>
          <p:cNvSpPr>
            <a:spLocks noChangeShapeType="1"/>
          </p:cNvSpPr>
          <p:nvPr/>
        </p:nvSpPr>
        <p:spPr bwMode="auto">
          <a:xfrm flipH="1">
            <a:off x="5440363" y="728663"/>
            <a:ext cx="436562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93" name="Line 145"/>
          <p:cNvSpPr>
            <a:spLocks noChangeShapeType="1"/>
          </p:cNvSpPr>
          <p:nvPr/>
        </p:nvSpPr>
        <p:spPr bwMode="auto">
          <a:xfrm flipH="1">
            <a:off x="5651500" y="728663"/>
            <a:ext cx="225425" cy="23272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9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1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2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3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4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60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6" grpId="0"/>
      <p:bldP spid="57" grpId="0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/>
      <p:bldP spid="73" grpId="0" animBg="1"/>
      <p:bldP spid="74" grpId="0" animBg="1"/>
      <p:bldP spid="75" grpId="0"/>
      <p:bldP spid="92" grpId="0" animBg="1"/>
      <p:bldP spid="93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Ratio of “</a:t>
            </a:r>
            <a:r>
              <a:rPr lang="en-US" sz="1800" dirty="0" err="1" smtClean="0">
                <a:solidFill>
                  <a:srgbClr val="18579B"/>
                </a:solidFill>
                <a:ea typeface="Arial" charset="0"/>
                <a:cs typeface="Arial" charset="0"/>
              </a:rPr>
              <a:t>parton</a:t>
            </a:r>
            <a:r>
              <a:rPr lang="en-US" sz="18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luminosities” of LHC-to-Tevatron and LHC 7 TeV-to-14 </a:t>
            </a:r>
            <a:r>
              <a:rPr lang="en-US" sz="1800" dirty="0" err="1" smtClean="0">
                <a:solidFill>
                  <a:srgbClr val="18579B"/>
                </a:solidFill>
                <a:ea typeface="Arial" charset="0"/>
                <a:cs typeface="Arial" charset="0"/>
              </a:rPr>
              <a:t>TeV</a:t>
            </a:r>
            <a:endParaRPr lang="en-US" sz="1800" i="1" baseline="-25000" dirty="0" smtClean="0">
              <a:solidFill>
                <a:srgbClr val="18579B"/>
              </a:solidFill>
              <a:ea typeface="Arial" charset="0"/>
              <a:cs typeface="Arial" charset="0"/>
            </a:endParaRP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Parton Luminosities at LHC and Tevatron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877484"/>
            <a:ext cx="9117592" cy="3644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lhclumi714_2009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509539" y="1702636"/>
            <a:ext cx="3567661" cy="358268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895170" y="4185849"/>
            <a:ext cx="1132418" cy="707886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 smtClean="0">
                <a:solidFill>
                  <a:srgbClr val="FFFFFF"/>
                </a:solidFill>
              </a:rPr>
              <a:t>J. </a:t>
            </a:r>
            <a:r>
              <a:rPr lang="en-US" sz="1000" i="1" dirty="0" err="1" smtClean="0">
                <a:solidFill>
                  <a:srgbClr val="FFFFFF"/>
                </a:solidFill>
              </a:rPr>
              <a:t>Stirling</a:t>
            </a:r>
            <a:r>
              <a:rPr lang="en-US" sz="1000" i="1" dirty="0" smtClean="0">
                <a:solidFill>
                  <a:srgbClr val="FFFFFF"/>
                </a:solidFill>
              </a:rPr>
              <a:t>: http://</a:t>
            </a:r>
            <a:r>
              <a:rPr lang="en-US" sz="1000" i="1" dirty="0" err="1" smtClean="0">
                <a:solidFill>
                  <a:srgbClr val="FFFFFF"/>
                </a:solidFill>
              </a:rPr>
              <a:t>projects.hepforge.org/mstwpdf/plots/plots.html</a:t>
            </a:r>
            <a:endParaRPr lang="en-GB" sz="1000" i="1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17750" y="1998135"/>
            <a:ext cx="306917" cy="158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304800" y="5306483"/>
            <a:ext cx="499533" cy="3323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cmp_5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291243" y="1752237"/>
            <a:ext cx="3930779" cy="3635172"/>
          </a:xfrm>
          <a:prstGeom prst="rect">
            <a:avLst/>
          </a:prstGeom>
        </p:spPr>
      </p:pic>
      <p:grpSp>
        <p:nvGrpSpPr>
          <p:cNvPr id="2" name="Group 21"/>
          <p:cNvGrpSpPr/>
          <p:nvPr/>
        </p:nvGrpSpPr>
        <p:grpSpPr>
          <a:xfrm>
            <a:off x="6858000" y="2738174"/>
            <a:ext cx="2201442" cy="457200"/>
            <a:chOff x="2536697" y="3929856"/>
            <a:chExt cx="2201442" cy="457200"/>
          </a:xfrm>
        </p:grpSpPr>
        <p:sp>
          <p:nvSpPr>
            <p:cNvPr id="23" name="Rounded Rectangle 22"/>
            <p:cNvSpPr/>
            <p:nvPr/>
          </p:nvSpPr>
          <p:spPr>
            <a:xfrm>
              <a:off x="2536697" y="3929856"/>
              <a:ext cx="2201442" cy="457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24" name="Object 2"/>
            <p:cNvGraphicFramePr>
              <a:graphicFrameLocks noChangeAspect="1"/>
            </p:cNvGraphicFramePr>
            <p:nvPr/>
          </p:nvGraphicFramePr>
          <p:xfrm>
            <a:off x="2992310" y="4010025"/>
            <a:ext cx="1184275" cy="252413"/>
          </p:xfrm>
          <a:graphic>
            <a:graphicData uri="http://schemas.openxmlformats.org/presentationml/2006/ole">
              <p:oleObj spid="_x0000_s2546690" name="Equation" r:id="rId7" imgW="1028700" imgH="215900" progId="Equation.DSMT4">
                <p:embed/>
              </p:oleObj>
            </a:graphicData>
          </a:graphic>
        </p:graphicFrame>
      </p:grpSp>
      <p:grpSp>
        <p:nvGrpSpPr>
          <p:cNvPr id="4" name="Group 24"/>
          <p:cNvGrpSpPr/>
          <p:nvPr/>
        </p:nvGrpSpPr>
        <p:grpSpPr>
          <a:xfrm>
            <a:off x="6858276" y="3304118"/>
            <a:ext cx="2201166" cy="457200"/>
            <a:chOff x="2536972" y="3929856"/>
            <a:chExt cx="2201166" cy="457200"/>
          </a:xfrm>
        </p:grpSpPr>
        <p:sp>
          <p:nvSpPr>
            <p:cNvPr id="26" name="Rounded Rectangle 25"/>
            <p:cNvSpPr/>
            <p:nvPr/>
          </p:nvSpPr>
          <p:spPr>
            <a:xfrm>
              <a:off x="2536972" y="3929856"/>
              <a:ext cx="2201166" cy="457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27" name="Object 2"/>
            <p:cNvGraphicFramePr>
              <a:graphicFrameLocks noChangeAspect="1"/>
            </p:cNvGraphicFramePr>
            <p:nvPr/>
          </p:nvGraphicFramePr>
          <p:xfrm>
            <a:off x="2657346" y="4058444"/>
            <a:ext cx="1944688" cy="236537"/>
          </p:xfrm>
          <a:graphic>
            <a:graphicData uri="http://schemas.openxmlformats.org/presentationml/2006/ole">
              <p:oleObj spid="_x0000_s2546691" name="Equation" r:id="rId8" imgW="1689100" imgH="203200" progId="Equation.DSMT4">
                <p:embed/>
              </p:oleObj>
            </a:graphicData>
          </a:graphic>
        </p:graphicFrame>
      </p:grpSp>
      <p:grpSp>
        <p:nvGrpSpPr>
          <p:cNvPr id="5" name="Group 27"/>
          <p:cNvGrpSpPr/>
          <p:nvPr/>
        </p:nvGrpSpPr>
        <p:grpSpPr>
          <a:xfrm>
            <a:off x="1600200" y="4089403"/>
            <a:ext cx="2692233" cy="457200"/>
            <a:chOff x="2045905" y="3929856"/>
            <a:chExt cx="2692233" cy="457200"/>
          </a:xfrm>
        </p:grpSpPr>
        <p:sp>
          <p:nvSpPr>
            <p:cNvPr id="29" name="Rounded Rectangle 28"/>
            <p:cNvSpPr/>
            <p:nvPr/>
          </p:nvSpPr>
          <p:spPr>
            <a:xfrm>
              <a:off x="2045905" y="3929856"/>
              <a:ext cx="2692233" cy="457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30" name="Object 2"/>
            <p:cNvGraphicFramePr>
              <a:graphicFrameLocks noChangeAspect="1"/>
            </p:cNvGraphicFramePr>
            <p:nvPr/>
          </p:nvGraphicFramePr>
          <p:xfrm>
            <a:off x="2143271" y="4030398"/>
            <a:ext cx="2470150" cy="250825"/>
          </p:xfrm>
          <a:graphic>
            <a:graphicData uri="http://schemas.openxmlformats.org/presentationml/2006/ole">
              <p:oleObj spid="_x0000_s2546692" name="Equation" r:id="rId9" imgW="2146300" imgH="215900" progId="Equation.DSMT4">
                <p:embed/>
              </p:oleObj>
            </a:graphicData>
          </a:graphic>
        </p:graphicFrame>
      </p:grpSp>
      <p:sp>
        <p:nvSpPr>
          <p:cNvPr id="31" name="Rectangle 30"/>
          <p:cNvSpPr/>
          <p:nvPr/>
        </p:nvSpPr>
        <p:spPr>
          <a:xfrm>
            <a:off x="260349" y="5552812"/>
            <a:ext cx="73914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High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US" sz="16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X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production through gluon fusion requires large CM energy</a:t>
            </a:r>
          </a:p>
          <a:p>
            <a:pPr marL="360363" indent="-360363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Less so for quark-</a:t>
            </a:r>
            <a:r>
              <a:rPr lang="en-GB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antiquark</a:t>
            </a: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scattering which has slow rise for </a:t>
            </a:r>
            <a:r>
              <a:rPr lang="en-GB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GB" sz="16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X</a:t>
            </a: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&lt; 300 GeV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Hypothesis Testing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" y="1143000"/>
            <a:ext cx="8686800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/>
              <a:t>The observed data are subjected to a likelihood-ratio test of 2 hypotheses:</a:t>
            </a:r>
          </a:p>
          <a:p>
            <a:pPr marL="360363" lvl="1" indent="-276225">
              <a:spcBef>
                <a:spcPts val="6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E12B0D"/>
                </a:solidFill>
              </a:rPr>
              <a:t>Background scenario </a:t>
            </a:r>
            <a:r>
              <a:rPr lang="en-US" sz="1800" dirty="0" smtClean="0"/>
              <a:t>(no Higgs signal assumed)</a:t>
            </a:r>
          </a:p>
          <a:p>
            <a:pPr marL="360363" lvl="1" indent="-276225">
              <a:spcBef>
                <a:spcPts val="3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008000"/>
                </a:solidFill>
              </a:rPr>
              <a:t>Signal + Background scenario </a:t>
            </a:r>
            <a:r>
              <a:rPr lang="en-US" sz="1800" dirty="0" smtClean="0"/>
              <a:t>(Higgs signal with assumed mass added)</a:t>
            </a:r>
            <a:endParaRPr lang="en-GB" sz="1800" dirty="0" smtClean="0">
              <a:solidFill>
                <a:srgbClr val="E12B0D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7200" y="2362200"/>
            <a:ext cx="388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/>
              <a:t>Statistical analysis of </a:t>
            </a:r>
            <a:r>
              <a:rPr lang="en-US" sz="1800" i="1" dirty="0" smtClean="0"/>
              <a:t>hypothesis M</a:t>
            </a:r>
            <a:r>
              <a:rPr lang="en-US" sz="1800" i="1" baseline="-25000" dirty="0" smtClean="0"/>
              <a:t>H</a:t>
            </a:r>
            <a:r>
              <a:rPr lang="en-US" sz="1800" dirty="0" smtClean="0"/>
              <a:t> is based on likelihood ratio: </a:t>
            </a:r>
          </a:p>
        </p:txBody>
      </p:sp>
      <p:graphicFrame>
        <p:nvGraphicFramePr>
          <p:cNvPr id="789506" name="Object 2"/>
          <p:cNvGraphicFramePr>
            <a:graphicFrameLocks noChangeAspect="1"/>
          </p:cNvGraphicFramePr>
          <p:nvPr/>
        </p:nvGraphicFramePr>
        <p:xfrm>
          <a:off x="1143000" y="3048000"/>
          <a:ext cx="1800225" cy="738188"/>
        </p:xfrm>
        <a:graphic>
          <a:graphicData uri="http://schemas.openxmlformats.org/presentationml/2006/ole">
            <p:oleObj spid="_x0000_s2188290" name="Equation" r:id="rId3" imgW="1193800" imgH="482600" progId="Equation.DSMT4">
              <p:embed/>
            </p:oleObj>
          </a:graphicData>
        </a:graphic>
      </p:graphicFrame>
      <p:sp>
        <p:nvSpPr>
          <p:cNvPr id="18" name="Rectangle 17"/>
          <p:cNvSpPr/>
          <p:nvPr/>
        </p:nvSpPr>
        <p:spPr>
          <a:xfrm>
            <a:off x="457201" y="3886200"/>
            <a:ext cx="327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/>
              <a:t>Use the log-likelihood ratio</a:t>
            </a:r>
            <a:endParaRPr lang="en-US" sz="1800" dirty="0" smtClean="0">
              <a:solidFill>
                <a:srgbClr val="E12B0D"/>
              </a:solidFill>
            </a:endParaRPr>
          </a:p>
          <a:p>
            <a:pPr marL="0" lvl="1"/>
            <a:endParaRPr lang="en-US" sz="1800" dirty="0" smtClean="0">
              <a:solidFill>
                <a:srgbClr val="E12B0D"/>
              </a:solidFill>
            </a:endParaRPr>
          </a:p>
          <a:p>
            <a:pPr marL="0" lvl="1"/>
            <a:endParaRPr lang="en-US" sz="1800" dirty="0" smtClean="0"/>
          </a:p>
          <a:p>
            <a:pPr marL="0" lvl="1"/>
            <a:r>
              <a:rPr lang="en-US" sz="1800" dirty="0" smtClean="0"/>
              <a:t>as </a:t>
            </a:r>
            <a:r>
              <a:rPr lang="en-US" sz="1800" i="1" dirty="0" smtClean="0"/>
              <a:t>test statistics</a:t>
            </a:r>
          </a:p>
        </p:txBody>
      </p:sp>
      <p:graphicFrame>
        <p:nvGraphicFramePr>
          <p:cNvPr id="789507" name="Object 3"/>
          <p:cNvGraphicFramePr>
            <a:graphicFrameLocks noChangeAspect="1"/>
          </p:cNvGraphicFramePr>
          <p:nvPr/>
        </p:nvGraphicFramePr>
        <p:xfrm>
          <a:off x="922864" y="4319588"/>
          <a:ext cx="2125663" cy="368300"/>
        </p:xfrm>
        <a:graphic>
          <a:graphicData uri="http://schemas.openxmlformats.org/presentationml/2006/ole">
            <p:oleObj spid="_x0000_s2188291" name="Equation" r:id="rId4" imgW="1409700" imgH="241300" progId="Equation.DSMT4">
              <p:embed/>
            </p:oleObj>
          </a:graphicData>
        </a:graphic>
      </p:graphicFrame>
      <p:sp>
        <p:nvSpPr>
          <p:cNvPr id="27" name="Rectangle 26"/>
          <p:cNvSpPr/>
          <p:nvPr/>
        </p:nvSpPr>
        <p:spPr>
          <a:xfrm>
            <a:off x="4724400" y="2419350"/>
            <a:ext cx="4419600" cy="382905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8" name="Picture 1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400" y="2561898"/>
            <a:ext cx="3644900" cy="3619752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cxnSp>
        <p:nvCxnSpPr>
          <p:cNvPr id="32" name="Straight Arrow Connector 31"/>
          <p:cNvCxnSpPr/>
          <p:nvPr/>
        </p:nvCxnSpPr>
        <p:spPr>
          <a:xfrm flipV="1">
            <a:off x="6314286" y="3494344"/>
            <a:ext cx="465667" cy="349250"/>
          </a:xfrm>
          <a:prstGeom prst="straightConnector1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791200" y="3733800"/>
            <a:ext cx="563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Data</a:t>
            </a:r>
            <a:endParaRPr lang="en-GB" sz="1400" dirty="0"/>
          </a:p>
        </p:txBody>
      </p:sp>
      <p:cxnSp>
        <p:nvCxnSpPr>
          <p:cNvPr id="36" name="Straight Arrow Connector 35"/>
          <p:cNvCxnSpPr/>
          <p:nvPr/>
        </p:nvCxnSpPr>
        <p:spPr>
          <a:xfrm rot="10800000" flipV="1">
            <a:off x="7239000" y="3498850"/>
            <a:ext cx="412750" cy="317501"/>
          </a:xfrm>
          <a:prstGeom prst="straightConnector1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665455" y="3189414"/>
            <a:ext cx="1404459" cy="692497"/>
          </a:xfrm>
          <a:prstGeom prst="rect">
            <a:avLst/>
          </a:prstGeom>
          <a:solidFill>
            <a:srgbClr val="FFFFFF"/>
          </a:solidFill>
          <a:effectLst>
            <a:outerShdw blurRad="127000" dist="38100" dir="2700000">
              <a:srgbClr val="000000">
                <a:alpha val="10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Expectation for background (</a:t>
            </a:r>
            <a:r>
              <a:rPr lang="en-GB" sz="1400" i="1" dirty="0" smtClean="0"/>
              <a:t>B</a:t>
            </a:r>
            <a:r>
              <a:rPr lang="en-GB" sz="1400" dirty="0" smtClean="0"/>
              <a:t>)               </a:t>
            </a:r>
            <a:r>
              <a:rPr lang="en-GB" sz="1100" dirty="0" smtClean="0"/>
              <a:t>(</a:t>
            </a:r>
            <a:r>
              <a:rPr lang="en-GB" sz="1100" i="1" dirty="0" smtClean="0"/>
              <a:t>M</a:t>
            </a:r>
            <a:r>
              <a:rPr lang="en-GB" sz="1100" i="1" baseline="-25000" dirty="0" smtClean="0"/>
              <a:t>H</a:t>
            </a:r>
            <a:r>
              <a:rPr lang="en-GB" sz="1100" dirty="0" smtClean="0"/>
              <a:t> </a:t>
            </a:r>
            <a:r>
              <a:rPr lang="en-US" sz="1100" dirty="0" err="1" smtClean="0">
                <a:sym typeface="Wingdings"/>
              </a:rPr>
              <a:t></a:t>
            </a:r>
            <a:r>
              <a:rPr lang="en-US" sz="1100" dirty="0" smtClean="0">
                <a:sym typeface="Wingdings"/>
              </a:rPr>
              <a:t> ∞)</a:t>
            </a:r>
            <a:endParaRPr lang="en-GB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5834541" y="4267200"/>
            <a:ext cx="1404459" cy="523220"/>
          </a:xfrm>
          <a:prstGeom prst="rect">
            <a:avLst/>
          </a:prstGeom>
          <a:solidFill>
            <a:srgbClr val="FFFFFF"/>
          </a:solidFill>
          <a:effectLst>
            <a:outerShdw blurRad="127000" dist="38100" dir="2700000">
              <a:srgbClr val="000000">
                <a:alpha val="10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Expectation for </a:t>
            </a:r>
            <a:r>
              <a:rPr lang="en-GB" sz="1400" i="1" dirty="0" smtClean="0"/>
              <a:t>S</a:t>
            </a:r>
            <a:r>
              <a:rPr lang="en-GB" sz="1400" dirty="0" smtClean="0"/>
              <a:t> + </a:t>
            </a:r>
            <a:r>
              <a:rPr lang="en-GB" sz="1400" i="1" dirty="0" smtClean="0"/>
              <a:t>B</a:t>
            </a:r>
            <a:r>
              <a:rPr lang="en-GB" sz="1400" dirty="0" smtClean="0"/>
              <a:t> </a:t>
            </a:r>
            <a:r>
              <a:rPr lang="en-GB" sz="1100" dirty="0" smtClean="0"/>
              <a:t>(</a:t>
            </a:r>
            <a:r>
              <a:rPr lang="en-GB" sz="1100" i="1" dirty="0" smtClean="0"/>
              <a:t>M</a:t>
            </a:r>
            <a:r>
              <a:rPr lang="en-GB" sz="1100" i="1" baseline="-25000" dirty="0" smtClean="0"/>
              <a:t>H</a:t>
            </a:r>
            <a:r>
              <a:rPr lang="en-US" sz="1100" dirty="0" smtClean="0">
                <a:sym typeface="Wingdings"/>
              </a:rPr>
              <a:t>)</a:t>
            </a:r>
            <a:endParaRPr lang="en-GB" sz="1400" dirty="0"/>
          </a:p>
        </p:txBody>
      </p:sp>
      <p:cxnSp>
        <p:nvCxnSpPr>
          <p:cNvPr id="41" name="Straight Arrow Connector 40"/>
          <p:cNvCxnSpPr>
            <a:stCxn id="40" idx="3"/>
          </p:cNvCxnSpPr>
          <p:nvPr/>
        </p:nvCxnSpPr>
        <p:spPr>
          <a:xfrm>
            <a:off x="7239000" y="4528810"/>
            <a:ext cx="338667" cy="282373"/>
          </a:xfrm>
          <a:prstGeom prst="straightConnector1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57199" y="5181600"/>
            <a:ext cx="38862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/>
              <a:t>The expected distribution (PDF) of LLR(</a:t>
            </a:r>
            <a:r>
              <a:rPr lang="en-US" sz="1800" i="1" dirty="0" smtClean="0"/>
              <a:t>M</a:t>
            </a:r>
            <a:r>
              <a:rPr lang="en-US" sz="1800" i="1" baseline="-25000" dirty="0" smtClean="0"/>
              <a:t>H</a:t>
            </a:r>
            <a:r>
              <a:rPr lang="en-US" sz="1800" dirty="0" smtClean="0"/>
              <a:t>) is obtained from MC and compared to data</a:t>
            </a:r>
            <a:endParaRPr lang="en-US" sz="1800" dirty="0" smtClean="0">
              <a:solidFill>
                <a:srgbClr val="E12B0D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4648200" y="4280862"/>
            <a:ext cx="4273550" cy="1906155"/>
          </a:xfrm>
          <a:prstGeom prst="rect">
            <a:avLst/>
          </a:prstGeom>
          <a:solidFill>
            <a:schemeClr val="bg1">
              <a:lumMod val="95000"/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457199" y="4280862"/>
            <a:ext cx="4040718" cy="1906155"/>
          </a:xfrm>
          <a:prstGeom prst="rect">
            <a:avLst/>
          </a:prstGeom>
          <a:solidFill>
            <a:schemeClr val="bg1">
              <a:lumMod val="95000"/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5791200" y="1142999"/>
            <a:ext cx="3129998" cy="293469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Hypothesis Testing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7199" y="1143000"/>
            <a:ext cx="5300134" cy="2569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/>
              <a:t>Quantify the level of agreement of the data</a:t>
            </a:r>
          </a:p>
          <a:p>
            <a:pPr marL="360363" lvl="1" indent="-276225">
              <a:spcBef>
                <a:spcPts val="9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000000"/>
                </a:solidFill>
              </a:rPr>
              <a:t>with the </a:t>
            </a:r>
            <a:r>
              <a:rPr lang="en-US" sz="1800" dirty="0" smtClean="0">
                <a:solidFill>
                  <a:srgbClr val="E12B0D"/>
                </a:solidFill>
              </a:rPr>
              <a:t>“</a:t>
            </a:r>
            <a:r>
              <a:rPr lang="en-US" sz="1800" i="1" dirty="0" err="1" smtClean="0">
                <a:solidFill>
                  <a:srgbClr val="E12B0D"/>
                </a:solidFill>
              </a:rPr>
              <a:t>b</a:t>
            </a:r>
            <a:r>
              <a:rPr lang="en-US" sz="1800" dirty="0" smtClean="0">
                <a:solidFill>
                  <a:srgbClr val="E12B0D"/>
                </a:solidFill>
              </a:rPr>
              <a:t> only” hypothesis </a:t>
            </a:r>
            <a:r>
              <a:rPr lang="en-US" sz="1800" dirty="0" smtClean="0">
                <a:solidFill>
                  <a:srgbClr val="000000"/>
                </a:solidFill>
              </a:rPr>
              <a:t>by estimating</a:t>
            </a:r>
          </a:p>
          <a:p>
            <a:pPr marL="360363" lvl="1" indent="-276225">
              <a:spcBef>
                <a:spcPts val="600"/>
              </a:spcBef>
            </a:pPr>
            <a:r>
              <a:rPr lang="en-US" sz="1800" dirty="0" smtClean="0">
                <a:solidFill>
                  <a:srgbClr val="E12B0D"/>
                </a:solidFill>
              </a:rPr>
              <a:t>			</a:t>
            </a:r>
            <a:r>
              <a:rPr lang="en-US" sz="1800" dirty="0" err="1" smtClean="0">
                <a:solidFill>
                  <a:srgbClr val="E12B0D"/>
                </a:solidFill>
              </a:rPr>
              <a:t>CL</a:t>
            </a:r>
            <a:r>
              <a:rPr lang="en-US" sz="1800" i="1" baseline="-25000" dirty="0" err="1" smtClean="0">
                <a:solidFill>
                  <a:srgbClr val="E12B0D"/>
                </a:solidFill>
              </a:rPr>
              <a:t>b</a:t>
            </a:r>
            <a:r>
              <a:rPr lang="en-US" sz="1800" dirty="0" smtClean="0">
                <a:solidFill>
                  <a:srgbClr val="E12B0D"/>
                </a:solidFill>
              </a:rPr>
              <a:t> = 1 – </a:t>
            </a:r>
            <a:r>
              <a:rPr lang="en-US" sz="1800" i="1" dirty="0" smtClean="0">
                <a:solidFill>
                  <a:srgbClr val="E12B0D"/>
                </a:solidFill>
              </a:rPr>
              <a:t>P</a:t>
            </a:r>
            <a:r>
              <a:rPr lang="en-US" sz="1800" dirty="0" smtClean="0">
                <a:solidFill>
                  <a:srgbClr val="E12B0D"/>
                </a:solidFill>
              </a:rPr>
              <a:t>(LLR &lt; </a:t>
            </a:r>
            <a:r>
              <a:rPr lang="en-US" sz="1800" dirty="0" err="1" smtClean="0">
                <a:solidFill>
                  <a:srgbClr val="E12B0D"/>
                </a:solidFill>
              </a:rPr>
              <a:t>LLR</a:t>
            </a:r>
            <a:r>
              <a:rPr lang="en-US" sz="1800" baseline="-25000" dirty="0" err="1" smtClean="0">
                <a:solidFill>
                  <a:srgbClr val="E12B0D"/>
                </a:solidFill>
              </a:rPr>
              <a:t>Data</a:t>
            </a:r>
            <a:r>
              <a:rPr lang="en-US" sz="1800" dirty="0" smtClean="0">
                <a:solidFill>
                  <a:srgbClr val="E12B0D"/>
                </a:solidFill>
              </a:rPr>
              <a:t> | </a:t>
            </a:r>
            <a:r>
              <a:rPr lang="en-US" sz="1800" i="1" dirty="0" smtClean="0">
                <a:solidFill>
                  <a:srgbClr val="E12B0D"/>
                </a:solidFill>
              </a:rPr>
              <a:t>B</a:t>
            </a:r>
            <a:r>
              <a:rPr lang="en-US" sz="1800" dirty="0" smtClean="0">
                <a:solidFill>
                  <a:srgbClr val="E12B0D"/>
                </a:solidFill>
              </a:rPr>
              <a:t>) 	</a:t>
            </a:r>
          </a:p>
          <a:p>
            <a:pPr marL="360363" lvl="1" indent="-276225">
              <a:spcBef>
                <a:spcPts val="600"/>
              </a:spcBef>
            </a:pPr>
            <a:r>
              <a:rPr lang="en-US" sz="1800" dirty="0" smtClean="0">
                <a:solidFill>
                  <a:srgbClr val="000000"/>
                </a:solidFill>
              </a:rPr>
              <a:t>	using pseudo (“toy”) MC experiments</a:t>
            </a:r>
          </a:p>
          <a:p>
            <a:pPr marL="360363" lvl="1" indent="-276225">
              <a:spcBef>
                <a:spcPts val="900"/>
              </a:spcBef>
              <a:buFont typeface="Arial"/>
              <a:buChar char="•"/>
            </a:pPr>
            <a:r>
              <a:rPr lang="en-US" sz="1800" dirty="0" smtClean="0"/>
              <a:t>with the </a:t>
            </a:r>
            <a:r>
              <a:rPr lang="en-US" sz="1800" dirty="0" smtClean="0">
                <a:solidFill>
                  <a:srgbClr val="008000"/>
                </a:solidFill>
              </a:rPr>
              <a:t>“</a:t>
            </a:r>
            <a:r>
              <a:rPr lang="en-US" sz="1800" i="1" dirty="0" err="1" smtClean="0">
                <a:solidFill>
                  <a:srgbClr val="008000"/>
                </a:solidFill>
              </a:rPr>
              <a:t>s</a:t>
            </a:r>
            <a:r>
              <a:rPr lang="en-US" sz="1800" dirty="0" err="1" smtClean="0">
                <a:solidFill>
                  <a:srgbClr val="008000"/>
                </a:solidFill>
              </a:rPr>
              <a:t>+</a:t>
            </a:r>
            <a:r>
              <a:rPr lang="en-US" sz="1800" i="1" dirty="0" err="1" smtClean="0">
                <a:solidFill>
                  <a:srgbClr val="008000"/>
                </a:solidFill>
              </a:rPr>
              <a:t>b</a:t>
            </a:r>
            <a:r>
              <a:rPr lang="en-US" sz="1800" dirty="0" smtClean="0">
                <a:solidFill>
                  <a:srgbClr val="008000"/>
                </a:solidFill>
              </a:rPr>
              <a:t>” hypothesis </a:t>
            </a:r>
            <a:r>
              <a:rPr lang="en-US" sz="1800" dirty="0" smtClean="0">
                <a:solidFill>
                  <a:srgbClr val="000000"/>
                </a:solidFill>
              </a:rPr>
              <a:t>by estimating</a:t>
            </a:r>
          </a:p>
          <a:p>
            <a:pPr marL="360363" lvl="1" indent="-276225">
              <a:spcBef>
                <a:spcPts val="600"/>
              </a:spcBef>
            </a:pPr>
            <a:r>
              <a:rPr lang="en-US" sz="1800" dirty="0" smtClean="0">
                <a:solidFill>
                  <a:srgbClr val="008000"/>
                </a:solidFill>
              </a:rPr>
              <a:t>			</a:t>
            </a:r>
            <a:r>
              <a:rPr lang="en-US" sz="1800" dirty="0" err="1" smtClean="0">
                <a:solidFill>
                  <a:srgbClr val="008000"/>
                </a:solidFill>
              </a:rPr>
              <a:t>CL</a:t>
            </a:r>
            <a:r>
              <a:rPr lang="en-US" sz="1800" i="1" baseline="-25000" dirty="0" err="1" smtClean="0">
                <a:solidFill>
                  <a:srgbClr val="008000"/>
                </a:solidFill>
              </a:rPr>
              <a:t>s</a:t>
            </a:r>
            <a:r>
              <a:rPr lang="en-US" sz="1800" baseline="-25000" dirty="0" err="1" smtClean="0">
                <a:solidFill>
                  <a:srgbClr val="008000"/>
                </a:solidFill>
              </a:rPr>
              <a:t>+</a:t>
            </a:r>
            <a:r>
              <a:rPr lang="en-US" sz="1800" i="1" baseline="-25000" dirty="0" err="1" smtClean="0">
                <a:solidFill>
                  <a:srgbClr val="008000"/>
                </a:solidFill>
              </a:rPr>
              <a:t>b</a:t>
            </a:r>
            <a:r>
              <a:rPr lang="en-US" sz="1800" dirty="0" smtClean="0">
                <a:solidFill>
                  <a:srgbClr val="008000"/>
                </a:solidFill>
              </a:rPr>
              <a:t> = </a:t>
            </a:r>
            <a:r>
              <a:rPr lang="en-US" sz="1800" i="1" dirty="0" smtClean="0">
                <a:solidFill>
                  <a:srgbClr val="008000"/>
                </a:solidFill>
              </a:rPr>
              <a:t>P</a:t>
            </a:r>
            <a:r>
              <a:rPr lang="en-US" sz="1800" dirty="0" smtClean="0">
                <a:solidFill>
                  <a:srgbClr val="008000"/>
                </a:solidFill>
              </a:rPr>
              <a:t>(LLR &gt; </a:t>
            </a:r>
            <a:r>
              <a:rPr lang="en-US" sz="1800" dirty="0" err="1" smtClean="0">
                <a:solidFill>
                  <a:srgbClr val="008000"/>
                </a:solidFill>
              </a:rPr>
              <a:t>LLR</a:t>
            </a:r>
            <a:r>
              <a:rPr lang="en-US" sz="1800" baseline="-25000" dirty="0" err="1" smtClean="0">
                <a:solidFill>
                  <a:srgbClr val="008000"/>
                </a:solidFill>
              </a:rPr>
              <a:t>Data</a:t>
            </a:r>
            <a:r>
              <a:rPr lang="en-US" sz="1800" dirty="0" smtClean="0">
                <a:solidFill>
                  <a:srgbClr val="008000"/>
                </a:solidFill>
              </a:rPr>
              <a:t> | </a:t>
            </a:r>
            <a:r>
              <a:rPr lang="en-US" sz="1800" i="1" dirty="0" smtClean="0">
                <a:solidFill>
                  <a:srgbClr val="008000"/>
                </a:solidFill>
              </a:rPr>
              <a:t>S</a:t>
            </a:r>
            <a:r>
              <a:rPr lang="en-US" sz="1800" dirty="0" smtClean="0">
                <a:solidFill>
                  <a:srgbClr val="008000"/>
                </a:solidFill>
              </a:rPr>
              <a:t>+</a:t>
            </a:r>
            <a:r>
              <a:rPr lang="en-US" sz="1800" i="1" dirty="0" smtClean="0">
                <a:solidFill>
                  <a:srgbClr val="008000"/>
                </a:solidFill>
              </a:rPr>
              <a:t>B</a:t>
            </a:r>
            <a:r>
              <a:rPr lang="en-US" sz="1800" dirty="0" smtClean="0">
                <a:solidFill>
                  <a:srgbClr val="008000"/>
                </a:solidFill>
              </a:rPr>
              <a:t>) </a:t>
            </a:r>
          </a:p>
          <a:p>
            <a:pPr marL="360363" lvl="1" indent="-276225">
              <a:spcBef>
                <a:spcPts val="600"/>
              </a:spcBef>
            </a:pPr>
            <a:r>
              <a:rPr lang="en-US" sz="1800" dirty="0" smtClean="0">
                <a:solidFill>
                  <a:srgbClr val="000000"/>
                </a:solidFill>
              </a:rPr>
              <a:t>	using pseudo MC experiments</a:t>
            </a:r>
          </a:p>
        </p:txBody>
      </p:sp>
      <p:pic>
        <p:nvPicPr>
          <p:cNvPr id="29" name="Picture 19"/>
          <p:cNvPicPr>
            <a:picLocks noChangeAspect="1" noChangeArrowheads="1"/>
          </p:cNvPicPr>
          <p:nvPr/>
        </p:nvPicPr>
        <p:blipFill>
          <a:blip r:embed="rId2"/>
          <a:srcRect l="2151" t="4108" r="2554" b="2037"/>
          <a:stretch>
            <a:fillRect/>
          </a:stretch>
        </p:blipFill>
        <p:spPr bwMode="auto">
          <a:xfrm>
            <a:off x="5863167" y="1244600"/>
            <a:ext cx="2931583" cy="2804583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</p:spPr>
      </p:pic>
      <p:sp>
        <p:nvSpPr>
          <p:cNvPr id="31" name="Rectangle 30"/>
          <p:cNvSpPr/>
          <p:nvPr/>
        </p:nvSpPr>
        <p:spPr>
          <a:xfrm>
            <a:off x="457200" y="4280862"/>
            <a:ext cx="4114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/>
              <a:t>A </a:t>
            </a:r>
            <a:r>
              <a:rPr lang="en-US" sz="1800" dirty="0" err="1" smtClean="0"/>
              <a:t>frequentist</a:t>
            </a:r>
            <a:r>
              <a:rPr lang="en-US" sz="1800" dirty="0" smtClean="0"/>
              <a:t> exclusion limit is usually computed using </a:t>
            </a:r>
            <a:r>
              <a:rPr lang="en-US" sz="1800" dirty="0" err="1" smtClean="0"/>
              <a:t>CL</a:t>
            </a:r>
            <a:r>
              <a:rPr lang="en-US" sz="1800" i="1" baseline="-25000" dirty="0" err="1" smtClean="0"/>
              <a:t>s</a:t>
            </a:r>
            <a:r>
              <a:rPr lang="en-US" sz="1800" baseline="-25000" dirty="0" err="1" smtClean="0"/>
              <a:t>+</a:t>
            </a:r>
            <a:r>
              <a:rPr lang="en-US" sz="1800" i="1" baseline="-25000" dirty="0" err="1" smtClean="0"/>
              <a:t>b</a:t>
            </a:r>
            <a:endParaRPr lang="en-US" sz="1800" i="1" baseline="-25000" dirty="0" smtClean="0"/>
          </a:p>
          <a:p>
            <a:pPr marL="457200" lvl="2">
              <a:spcBef>
                <a:spcPts val="1200"/>
              </a:spcBef>
            </a:pPr>
            <a:r>
              <a:rPr lang="en-US" sz="1400" dirty="0" smtClean="0"/>
              <a:t>The “</a:t>
            </a:r>
            <a:r>
              <a:rPr lang="en-US" sz="1400" i="1" dirty="0" err="1" smtClean="0"/>
              <a:t>s</a:t>
            </a:r>
            <a:r>
              <a:rPr lang="en-US" sz="1400" dirty="0" err="1" smtClean="0"/>
              <a:t>+</a:t>
            </a:r>
            <a:r>
              <a:rPr lang="en-US" sz="1400" i="1" dirty="0" err="1" smtClean="0"/>
              <a:t>b</a:t>
            </a:r>
            <a:r>
              <a:rPr lang="en-US" sz="1400" dirty="0" smtClean="0"/>
              <a:t>” hypothesis is excluded at              95% CL if </a:t>
            </a:r>
            <a:r>
              <a:rPr lang="en-US" sz="1400" dirty="0" err="1" smtClean="0"/>
              <a:t>CL</a:t>
            </a:r>
            <a:r>
              <a:rPr lang="en-US" sz="1400" i="1" baseline="-25000" dirty="0" err="1" smtClean="0"/>
              <a:t>s</a:t>
            </a:r>
            <a:r>
              <a:rPr lang="en-US" sz="1400" baseline="-25000" dirty="0" err="1" smtClean="0"/>
              <a:t>+</a:t>
            </a:r>
            <a:r>
              <a:rPr lang="en-US" sz="1400" i="1" baseline="-25000" dirty="0" err="1" smtClean="0"/>
              <a:t>b</a:t>
            </a:r>
            <a:r>
              <a:rPr lang="en-US" sz="1400" dirty="0" smtClean="0"/>
              <a:t>&lt; 0.05</a:t>
            </a:r>
          </a:p>
          <a:p>
            <a:pPr marL="0" lvl="1">
              <a:spcBef>
                <a:spcPts val="1200"/>
              </a:spcBef>
            </a:pPr>
            <a:r>
              <a:rPr lang="en-US" sz="1400" dirty="0" smtClean="0"/>
              <a:t>However, if the data undershoot the background, then </a:t>
            </a:r>
            <a:r>
              <a:rPr lang="en-US" sz="1400" dirty="0" err="1" smtClean="0"/>
              <a:t>CL</a:t>
            </a:r>
            <a:r>
              <a:rPr lang="en-US" sz="1400" i="1" baseline="-25000" dirty="0" err="1" smtClean="0"/>
              <a:t>s</a:t>
            </a:r>
            <a:r>
              <a:rPr lang="en-US" sz="1400" baseline="-25000" dirty="0" err="1" smtClean="0"/>
              <a:t>+</a:t>
            </a:r>
            <a:r>
              <a:rPr lang="en-US" sz="1400" i="1" baseline="-25000" dirty="0" err="1" smtClean="0"/>
              <a:t>b</a:t>
            </a:r>
            <a:r>
              <a:rPr lang="en-US" sz="1400" dirty="0" smtClean="0"/>
              <a:t> small even if no sensitivity to signal !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724400" y="4280862"/>
            <a:ext cx="42672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/>
              <a:t>As a protection, collaborations use</a:t>
            </a:r>
          </a:p>
          <a:p>
            <a:pPr marL="0" lvl="1">
              <a:spcBef>
                <a:spcPts val="600"/>
              </a:spcBef>
            </a:pPr>
            <a:r>
              <a:rPr lang="en-US" sz="1800" dirty="0" smtClean="0"/>
              <a:t>	</a:t>
            </a:r>
            <a:r>
              <a:rPr lang="en-US" sz="1800" dirty="0" err="1" smtClean="0">
                <a:solidFill>
                  <a:srgbClr val="E12B0D"/>
                </a:solidFill>
              </a:rPr>
              <a:t>CL</a:t>
            </a:r>
            <a:r>
              <a:rPr lang="en-US" sz="1800" i="1" baseline="-25000" dirty="0" err="1" smtClean="0">
                <a:solidFill>
                  <a:srgbClr val="E12B0D"/>
                </a:solidFill>
              </a:rPr>
              <a:t>s</a:t>
            </a:r>
            <a:r>
              <a:rPr lang="en-US" sz="1800" i="1" baseline="-25000" dirty="0" smtClean="0">
                <a:solidFill>
                  <a:srgbClr val="E12B0D"/>
                </a:solidFill>
              </a:rPr>
              <a:t> </a:t>
            </a:r>
            <a:r>
              <a:rPr lang="en-US" sz="1800" dirty="0" smtClean="0">
                <a:solidFill>
                  <a:srgbClr val="E12B0D"/>
                </a:solidFill>
              </a:rPr>
              <a:t>= </a:t>
            </a:r>
            <a:r>
              <a:rPr lang="en-US" sz="1800" dirty="0" err="1" smtClean="0">
                <a:solidFill>
                  <a:srgbClr val="E12B0D"/>
                </a:solidFill>
              </a:rPr>
              <a:t>CL</a:t>
            </a:r>
            <a:r>
              <a:rPr lang="en-US" sz="1800" i="1" baseline="-25000" dirty="0" err="1" smtClean="0">
                <a:solidFill>
                  <a:srgbClr val="E12B0D"/>
                </a:solidFill>
              </a:rPr>
              <a:t>s</a:t>
            </a:r>
            <a:r>
              <a:rPr lang="en-US" sz="1800" baseline="-25000" dirty="0" err="1" smtClean="0">
                <a:solidFill>
                  <a:srgbClr val="E12B0D"/>
                </a:solidFill>
              </a:rPr>
              <a:t>+</a:t>
            </a:r>
            <a:r>
              <a:rPr lang="en-US" sz="1800" i="1" baseline="-25000" dirty="0" err="1" smtClean="0">
                <a:solidFill>
                  <a:srgbClr val="E12B0D"/>
                </a:solidFill>
              </a:rPr>
              <a:t>b</a:t>
            </a:r>
            <a:r>
              <a:rPr lang="en-US" sz="1800" i="1" baseline="-25000" dirty="0" smtClean="0">
                <a:solidFill>
                  <a:srgbClr val="E12B0D"/>
                </a:solidFill>
              </a:rPr>
              <a:t> </a:t>
            </a:r>
            <a:r>
              <a:rPr lang="en-US" sz="1800" dirty="0" smtClean="0">
                <a:solidFill>
                  <a:srgbClr val="E12B0D"/>
                </a:solidFill>
              </a:rPr>
              <a:t>/</a:t>
            </a:r>
            <a:r>
              <a:rPr lang="en-US" sz="900" dirty="0" smtClean="0">
                <a:solidFill>
                  <a:srgbClr val="E12B0D"/>
                </a:solidFill>
              </a:rPr>
              <a:t> </a:t>
            </a:r>
            <a:r>
              <a:rPr lang="en-US" sz="1800" dirty="0" err="1" smtClean="0">
                <a:solidFill>
                  <a:srgbClr val="E12B0D"/>
                </a:solidFill>
              </a:rPr>
              <a:t>CL</a:t>
            </a:r>
            <a:r>
              <a:rPr lang="en-US" sz="1800" i="1" baseline="-25000" dirty="0" err="1" smtClean="0">
                <a:solidFill>
                  <a:srgbClr val="E12B0D"/>
                </a:solidFill>
              </a:rPr>
              <a:t>b</a:t>
            </a:r>
            <a:r>
              <a:rPr lang="en-US" sz="1800" dirty="0" smtClean="0">
                <a:solidFill>
                  <a:srgbClr val="E12B0D"/>
                </a:solidFill>
              </a:rPr>
              <a:t> </a:t>
            </a:r>
          </a:p>
          <a:p>
            <a:pPr marL="0" lvl="1">
              <a:spcBef>
                <a:spcPts val="600"/>
              </a:spcBef>
            </a:pPr>
            <a:r>
              <a:rPr lang="en-US" sz="1800" dirty="0" smtClean="0"/>
              <a:t>for exclusion limits </a:t>
            </a:r>
          </a:p>
          <a:p>
            <a:pPr marL="360363" lvl="1" indent="-276225">
              <a:spcBef>
                <a:spcPts val="600"/>
              </a:spcBef>
              <a:buFont typeface="Arial"/>
              <a:buChar char="•"/>
            </a:pPr>
            <a:r>
              <a:rPr lang="en-US" sz="1400" i="1" dirty="0" smtClean="0"/>
              <a:t>Modified </a:t>
            </a:r>
            <a:r>
              <a:rPr lang="en-US" sz="1400" i="1" dirty="0" err="1" smtClean="0"/>
              <a:t>frequentist</a:t>
            </a:r>
            <a:r>
              <a:rPr lang="en-US" sz="1400" i="1" dirty="0" smtClean="0"/>
              <a:t> approach       </a:t>
            </a:r>
            <a:r>
              <a:rPr lang="en-US" sz="1400" dirty="0" smtClean="0"/>
              <a:t>(conservative, as: </a:t>
            </a:r>
            <a:r>
              <a:rPr lang="en-US" sz="1400" dirty="0" err="1" smtClean="0"/>
              <a:t>CL</a:t>
            </a:r>
            <a:r>
              <a:rPr lang="en-US" sz="1400" i="1" baseline="-25000" dirty="0" err="1" smtClean="0"/>
              <a:t>s</a:t>
            </a:r>
            <a:r>
              <a:rPr lang="en-US" sz="1400" dirty="0" smtClean="0"/>
              <a:t> &gt; </a:t>
            </a:r>
            <a:r>
              <a:rPr lang="en-US" sz="1400" dirty="0" err="1" smtClean="0"/>
              <a:t>CL</a:t>
            </a:r>
            <a:r>
              <a:rPr lang="en-US" sz="1400" i="1" baseline="-25000" dirty="0" err="1" smtClean="0"/>
              <a:t>s</a:t>
            </a:r>
            <a:r>
              <a:rPr lang="en-US" sz="1400" baseline="-25000" dirty="0" err="1" smtClean="0"/>
              <a:t>+</a:t>
            </a:r>
            <a:r>
              <a:rPr lang="en-US" sz="1400" i="1" baseline="-25000" dirty="0" err="1" smtClean="0"/>
              <a:t>b</a:t>
            </a:r>
            <a:r>
              <a:rPr lang="en-US" sz="1400" dirty="0" smtClean="0"/>
              <a:t>)</a:t>
            </a:r>
          </a:p>
          <a:p>
            <a:pPr marL="360363" lvl="1" indent="-276225">
              <a:spcBef>
                <a:spcPts val="600"/>
              </a:spcBef>
              <a:buFont typeface="Arial"/>
              <a:buChar char="•"/>
            </a:pPr>
            <a:r>
              <a:rPr lang="en-US" sz="1400" dirty="0" smtClean="0"/>
              <a:t>If </a:t>
            </a:r>
            <a:r>
              <a:rPr lang="en-US" sz="1400" dirty="0" err="1" smtClean="0"/>
              <a:t>CL</a:t>
            </a:r>
            <a:r>
              <a:rPr lang="en-US" sz="1400" i="1" baseline="-25000" dirty="0" err="1" smtClean="0"/>
              <a:t>s</a:t>
            </a:r>
            <a:r>
              <a:rPr lang="en-US" sz="1400" dirty="0" smtClean="0"/>
              <a:t>&lt;0.05: “hypothesis excluded at 95% CL”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677153" y="2069068"/>
            <a:ext cx="7057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8000"/>
                </a:solidFill>
              </a:rPr>
              <a:t>“</a:t>
            </a:r>
            <a:r>
              <a:rPr lang="en-US" sz="1800" i="1" dirty="0" err="1" smtClean="0">
                <a:solidFill>
                  <a:srgbClr val="008000"/>
                </a:solidFill>
              </a:rPr>
              <a:t>s</a:t>
            </a:r>
            <a:r>
              <a:rPr lang="en-US" sz="1800" dirty="0" err="1" smtClean="0">
                <a:solidFill>
                  <a:srgbClr val="008000"/>
                </a:solidFill>
              </a:rPr>
              <a:t>+</a:t>
            </a:r>
            <a:r>
              <a:rPr lang="en-US" sz="1800" i="1" dirty="0" err="1" smtClean="0">
                <a:solidFill>
                  <a:srgbClr val="008000"/>
                </a:solidFill>
              </a:rPr>
              <a:t>b</a:t>
            </a:r>
            <a:r>
              <a:rPr lang="en-US" sz="1800" dirty="0" smtClean="0">
                <a:solidFill>
                  <a:srgbClr val="008000"/>
                </a:solidFill>
              </a:rPr>
              <a:t>”</a:t>
            </a:r>
            <a:endParaRPr lang="en-GB" sz="1800" dirty="0"/>
          </a:p>
        </p:txBody>
      </p:sp>
      <p:sp>
        <p:nvSpPr>
          <p:cNvPr id="42" name="Rectangle 41"/>
          <p:cNvSpPr/>
          <p:nvPr/>
        </p:nvSpPr>
        <p:spPr>
          <a:xfrm>
            <a:off x="8177868" y="2069068"/>
            <a:ext cx="7057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E12B0D"/>
                </a:solidFill>
              </a:rPr>
              <a:t>“</a:t>
            </a:r>
            <a:r>
              <a:rPr lang="en-US" sz="1800" i="1" dirty="0" err="1" smtClean="0">
                <a:solidFill>
                  <a:srgbClr val="E12B0D"/>
                </a:solidFill>
              </a:rPr>
              <a:t>b</a:t>
            </a:r>
            <a:r>
              <a:rPr lang="en-US" sz="1800" dirty="0" smtClean="0">
                <a:solidFill>
                  <a:srgbClr val="E12B0D"/>
                </a:solidFill>
              </a:rPr>
              <a:t>”</a:t>
            </a:r>
            <a:endParaRPr lang="en-GB" sz="1800" dirty="0">
              <a:solidFill>
                <a:srgbClr val="E12B0D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4" grpId="0" animBg="1"/>
      <p:bldP spid="31" grpId="0"/>
      <p:bldP spid="33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1722120"/>
            <a:ext cx="9144000" cy="46024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Exclusion Potential vs. Luminosity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631418" y="2353539"/>
            <a:ext cx="147828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ATL-PHYS-PUB-2010-015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8900" y="1967468"/>
            <a:ext cx="2057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Further improvement from combination of ATLAS and CMS 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86442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400" b="1" dirty="0" smtClean="0">
                <a:solidFill>
                  <a:srgbClr val="D00209"/>
                </a:solidFill>
              </a:rPr>
              <a:t>Each doubling of luminosity can reduce lower limit by ~ 7 GeV</a:t>
            </a:r>
            <a:endParaRPr lang="en-GB" sz="1400" b="1" baseline="30000" dirty="0">
              <a:solidFill>
                <a:srgbClr val="D00209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7200" y="1143000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ATLAS combination of all considered channels at 7 </a:t>
            </a:r>
            <a:r>
              <a:rPr lang="en-US" sz="1800" dirty="0" err="1" smtClean="0">
                <a:solidFill>
                  <a:prstClr val="black"/>
                </a:solidFill>
              </a:rPr>
              <a:t>TeV</a:t>
            </a:r>
            <a:r>
              <a:rPr lang="en-US" sz="1800" dirty="0" smtClean="0">
                <a:solidFill>
                  <a:prstClr val="black"/>
                </a:solidFill>
              </a:rPr>
              <a:t> with 1, 2, 5 </a:t>
            </a:r>
            <a:r>
              <a:rPr lang="en-US" sz="1800" dirty="0" err="1" smtClean="0">
                <a:solidFill>
                  <a:prstClr val="black"/>
                </a:solidFill>
              </a:rPr>
              <a:t>fb</a:t>
            </a:r>
            <a:r>
              <a:rPr lang="en-US" sz="1800" baseline="30000" dirty="0" smtClean="0">
                <a:solidFill>
                  <a:prstClr val="black"/>
                </a:solidFill>
              </a:rPr>
              <a:t>–1</a:t>
            </a:r>
            <a:r>
              <a:rPr lang="en-US" sz="1800" dirty="0" smtClean="0">
                <a:solidFill>
                  <a:prstClr val="black"/>
                </a:solidFill>
              </a:rPr>
              <a:t> luminosity</a:t>
            </a:r>
          </a:p>
        </p:txBody>
      </p:sp>
      <p:pic>
        <p:nvPicPr>
          <p:cNvPr id="26" name="Picture 25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2901" t="16667" r="50383" b="65555"/>
              <a:stretch>
                <a:fillRect/>
              </a:stretch>
            </p:blipFill>
          </mc:Choice>
          <mc:Fallback>
            <p:blipFill>
              <a:blip r:embed="rId3"/>
              <a:srcRect l="12901" t="16667" r="50383" b="65555"/>
              <a:stretch>
                <a:fillRect/>
              </a:stretch>
            </p:blipFill>
          </mc:Fallback>
        </mc:AlternateContent>
        <p:spPr>
          <a:xfrm>
            <a:off x="590550" y="1825228"/>
            <a:ext cx="5676900" cy="388920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1722120"/>
            <a:ext cx="9144000" cy="46024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s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Evidence Potential vs. Luminosity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631418" y="2353539"/>
            <a:ext cx="147828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ATL-PHYS-PUB-2010-015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8900" y="1967468"/>
            <a:ext cx="2057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Further improvement from combination of ATLAS and CMS 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86442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400" b="1" dirty="0" smtClean="0">
                <a:solidFill>
                  <a:srgbClr val="D00209"/>
                </a:solidFill>
              </a:rPr>
              <a:t>For 1 </a:t>
            </a:r>
            <a:r>
              <a:rPr lang="en-US" sz="1400" b="1" dirty="0" err="1" smtClean="0">
                <a:solidFill>
                  <a:srgbClr val="D00209"/>
                </a:solidFill>
              </a:rPr>
              <a:t>fb</a:t>
            </a:r>
            <a:r>
              <a:rPr lang="en-US" sz="1400" b="1" baseline="30000" dirty="0" smtClean="0">
                <a:solidFill>
                  <a:srgbClr val="D00209"/>
                </a:solidFill>
              </a:rPr>
              <a:t>–1</a:t>
            </a:r>
            <a:r>
              <a:rPr lang="en-US" sz="1400" b="1" dirty="0" smtClean="0">
                <a:solidFill>
                  <a:srgbClr val="D00209"/>
                </a:solidFill>
              </a:rPr>
              <a:t>, 3</a:t>
            </a:r>
            <a:r>
              <a:rPr lang="en-US" sz="1400" b="1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US" sz="1400" b="1" dirty="0" smtClean="0">
                <a:solidFill>
                  <a:srgbClr val="D00209"/>
                </a:solidFill>
              </a:rPr>
              <a:t> evidence possible for 139–180 GeV, for ATLAS &amp; CMS </a:t>
            </a:r>
            <a:r>
              <a:rPr lang="en-US" sz="1400" b="1" dirty="0" err="1" smtClean="0">
                <a:solidFill>
                  <a:srgbClr val="D00209"/>
                </a:solidFill>
                <a:sym typeface="Wingdings"/>
              </a:rPr>
              <a:t></a:t>
            </a:r>
            <a:r>
              <a:rPr lang="en-US" sz="1400" b="1" dirty="0" smtClean="0">
                <a:solidFill>
                  <a:srgbClr val="D00209"/>
                </a:solidFill>
                <a:sym typeface="Wingdings"/>
              </a:rPr>
              <a:t> down to 131 GeV </a:t>
            </a:r>
            <a:endParaRPr lang="en-GB" sz="1400" b="1" baseline="30000" dirty="0">
              <a:solidFill>
                <a:srgbClr val="D00209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7200" y="1143000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ATLAS combination of all considered channels at 7 </a:t>
            </a:r>
            <a:r>
              <a:rPr lang="en-US" sz="1800" dirty="0" err="1" smtClean="0">
                <a:solidFill>
                  <a:prstClr val="black"/>
                </a:solidFill>
              </a:rPr>
              <a:t>TeV</a:t>
            </a:r>
            <a:r>
              <a:rPr lang="en-US" sz="1800" dirty="0" smtClean="0">
                <a:solidFill>
                  <a:prstClr val="black"/>
                </a:solidFill>
              </a:rPr>
              <a:t> with 1, 2, 5 </a:t>
            </a:r>
            <a:r>
              <a:rPr lang="en-US" sz="1800" dirty="0" err="1" smtClean="0">
                <a:solidFill>
                  <a:prstClr val="black"/>
                </a:solidFill>
              </a:rPr>
              <a:t>fb</a:t>
            </a:r>
            <a:r>
              <a:rPr lang="en-US" sz="1800" baseline="30000" dirty="0" smtClean="0">
                <a:solidFill>
                  <a:prstClr val="black"/>
                </a:solidFill>
              </a:rPr>
              <a:t>–1</a:t>
            </a:r>
            <a:r>
              <a:rPr lang="en-US" sz="1800" dirty="0" smtClean="0">
                <a:solidFill>
                  <a:prstClr val="black"/>
                </a:solidFill>
              </a:rPr>
              <a:t> luminosity</a:t>
            </a:r>
          </a:p>
        </p:txBody>
      </p:sp>
      <p:pic>
        <p:nvPicPr>
          <p:cNvPr id="27" name="Picture 26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50694" t="16667" r="11477" b="65555"/>
              <a:stretch>
                <a:fillRect/>
              </a:stretch>
            </p:blipFill>
          </mc:Choice>
          <mc:Fallback>
            <p:blipFill>
              <a:blip r:embed="rId3"/>
              <a:srcRect l="50694" t="16667" r="11477" b="65555"/>
              <a:stretch>
                <a:fillRect/>
              </a:stretch>
            </p:blipFill>
          </mc:Fallback>
        </mc:AlternateContent>
        <p:spPr>
          <a:xfrm>
            <a:off x="622807" y="1824650"/>
            <a:ext cx="5850467" cy="389078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2133600"/>
            <a:ext cx="9144000" cy="419100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A 4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Generation?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828800" y="2421467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5943600" y="2421467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5181600" y="2700867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2514600" y="5063067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1143000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Gluon fusion is very sensitive to additional heavy quarks, which do not decouple in the high-mass limit, and thus contribute ~ as the top quark to the triangular anomaly</a:t>
            </a:r>
            <a:endParaRPr lang="en-US" sz="1400" dirty="0" smtClean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1" y="2438400"/>
            <a:ext cx="16764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595959"/>
                </a:solidFill>
              </a:rPr>
              <a:t>Exclusion found for a particular 4</a:t>
            </a:r>
            <a:r>
              <a:rPr lang="en-GB" sz="1400" baseline="30000" dirty="0" smtClean="0">
                <a:solidFill>
                  <a:srgbClr val="595959"/>
                </a:solidFill>
              </a:rPr>
              <a:t>th</a:t>
            </a:r>
            <a:r>
              <a:rPr lang="en-GB" sz="1400" dirty="0" smtClean="0">
                <a:solidFill>
                  <a:srgbClr val="595959"/>
                </a:solidFill>
              </a:rPr>
              <a:t> generation model.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Tevatron data already exclude </a:t>
            </a:r>
            <a:r>
              <a:rPr lang="en-GB" sz="1400" i="1" dirty="0" smtClean="0">
                <a:solidFill>
                  <a:srgbClr val="D00209"/>
                </a:solidFill>
              </a:rPr>
              <a:t>M</a:t>
            </a:r>
            <a:r>
              <a:rPr lang="en-GB" sz="1400" i="1" baseline="-25000" dirty="0" smtClean="0">
                <a:solidFill>
                  <a:srgbClr val="D00209"/>
                </a:solidFill>
              </a:rPr>
              <a:t>H</a:t>
            </a:r>
            <a:r>
              <a:rPr lang="en-GB" sz="1400" i="1" dirty="0" smtClean="0">
                <a:solidFill>
                  <a:srgbClr val="D00209"/>
                </a:solidFill>
              </a:rPr>
              <a:t> </a:t>
            </a:r>
            <a:r>
              <a:rPr lang="en-GB" sz="1400" dirty="0" smtClean="0">
                <a:solidFill>
                  <a:srgbClr val="D00209"/>
                </a:solidFill>
              </a:rPr>
              <a:t>between </a:t>
            </a:r>
            <a:r>
              <a:rPr lang="en-US" sz="1400" dirty="0" smtClean="0">
                <a:solidFill>
                  <a:srgbClr val="D00209"/>
                </a:solidFill>
              </a:rPr>
              <a:t>131 and 204 GeV for 4</a:t>
            </a:r>
            <a:r>
              <a:rPr lang="en-US" sz="1400" baseline="30000" dirty="0" smtClean="0">
                <a:solidFill>
                  <a:srgbClr val="D00209"/>
                </a:solidFill>
              </a:rPr>
              <a:t>th</a:t>
            </a:r>
            <a:r>
              <a:rPr lang="en-US" sz="1400" dirty="0" smtClean="0">
                <a:solidFill>
                  <a:srgbClr val="D00209"/>
                </a:solidFill>
              </a:rPr>
              <a:t> generation.</a:t>
            </a:r>
            <a:endParaRPr lang="en-GB" sz="1400" dirty="0" smtClean="0">
              <a:solidFill>
                <a:srgbClr val="D00209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651" y="2688167"/>
            <a:ext cx="1530350" cy="13081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86600" y="3176256"/>
            <a:ext cx="6972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smtClean="0">
                <a:solidFill>
                  <a:srgbClr val="E12B0D"/>
                </a:solidFill>
              </a:rPr>
              <a:t>u</a:t>
            </a:r>
            <a:r>
              <a:rPr lang="en-GB" sz="1200" baseline="-25000" dirty="0" smtClean="0">
                <a:solidFill>
                  <a:srgbClr val="E12B0D"/>
                </a:solidFill>
              </a:rPr>
              <a:t>4</a:t>
            </a:r>
            <a:r>
              <a:rPr lang="en-GB" sz="1200" dirty="0" smtClean="0">
                <a:solidFill>
                  <a:srgbClr val="E12B0D"/>
                </a:solidFill>
              </a:rPr>
              <a:t>, </a:t>
            </a:r>
            <a:r>
              <a:rPr lang="en-GB" sz="1200" i="1" dirty="0" smtClean="0">
                <a:solidFill>
                  <a:srgbClr val="E12B0D"/>
                </a:solidFill>
              </a:rPr>
              <a:t>d</a:t>
            </a:r>
            <a:r>
              <a:rPr lang="en-GB" sz="1200" baseline="-25000" dirty="0" smtClean="0">
                <a:solidFill>
                  <a:srgbClr val="E12B0D"/>
                </a:solidFill>
              </a:rPr>
              <a:t>4</a:t>
            </a:r>
            <a:r>
              <a:rPr lang="en-GB" sz="1200" dirty="0" smtClean="0">
                <a:solidFill>
                  <a:srgbClr val="E12B0D"/>
                </a:solidFill>
              </a:rPr>
              <a:t> ?</a:t>
            </a:r>
            <a:endParaRPr lang="en-GB" sz="1200" dirty="0">
              <a:solidFill>
                <a:srgbClr val="E12B0D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86600" y="4191113"/>
            <a:ext cx="19389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</a:rPr>
              <a:t>4</a:t>
            </a:r>
            <a:r>
              <a:rPr lang="en-GB" sz="1600" baseline="30000" dirty="0" smtClean="0">
                <a:solidFill>
                  <a:srgbClr val="D00209"/>
                </a:solidFill>
              </a:rPr>
              <a:t>th</a:t>
            </a:r>
            <a:r>
              <a:rPr lang="en-GB" sz="1600" dirty="0" smtClean="0">
                <a:solidFill>
                  <a:srgbClr val="D00209"/>
                </a:solidFill>
              </a:rPr>
              <a:t> generation: </a:t>
            </a:r>
          </a:p>
          <a:p>
            <a:r>
              <a:rPr lang="en-GB" sz="1600" i="1" dirty="0" smtClean="0">
                <a:solidFill>
                  <a:srgbClr val="D00209"/>
                </a:solidFill>
              </a:rPr>
              <a:t>K</a:t>
            </a:r>
            <a:r>
              <a:rPr lang="en-GB" sz="1600" dirty="0" smtClean="0">
                <a:solidFill>
                  <a:srgbClr val="D00209"/>
                </a:solidFill>
              </a:rPr>
              <a:t>-factor of ~3</a:t>
            </a:r>
            <a:r>
              <a:rPr lang="en-GB" sz="1600" baseline="30000" dirty="0" smtClean="0">
                <a:solidFill>
                  <a:srgbClr val="D00209"/>
                </a:solidFill>
              </a:rPr>
              <a:t>2</a:t>
            </a:r>
            <a:r>
              <a:rPr lang="en-GB" sz="1600" dirty="0" smtClean="0">
                <a:solidFill>
                  <a:srgbClr val="D00209"/>
                </a:solidFill>
              </a:rPr>
              <a:t> = 9 </a:t>
            </a:r>
            <a:r>
              <a:rPr lang="en-GB" sz="1200" dirty="0" smtClean="0">
                <a:solidFill>
                  <a:srgbClr val="D00209"/>
                </a:solidFill>
              </a:rPr>
              <a:t>using sequential model</a:t>
            </a:r>
            <a:endParaRPr lang="en-GB" sz="1600" dirty="0">
              <a:solidFill>
                <a:srgbClr val="D00209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51180" t="25544" r="12001" b="55287"/>
              <a:stretch>
                <a:fillRect/>
              </a:stretch>
            </p:blipFill>
          </mc:Choice>
          <mc:Fallback>
            <p:blipFill>
              <a:blip r:embed="rId4"/>
              <a:srcRect l="51180" t="25544" r="12001" b="55287"/>
              <a:stretch>
                <a:fillRect/>
              </a:stretch>
            </p:blipFill>
          </mc:Fallback>
        </mc:AlternateContent>
        <p:spPr>
          <a:xfrm>
            <a:off x="2208356" y="2580640"/>
            <a:ext cx="4954444" cy="333809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048000" y="3220720"/>
            <a:ext cx="869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smtClean="0">
                <a:solidFill>
                  <a:srgbClr val="D00209"/>
                </a:solidFill>
              </a:rPr>
              <a:t>H </a:t>
            </a:r>
            <a:r>
              <a:rPr lang="en-GB" sz="12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®</a:t>
            </a:r>
            <a:r>
              <a:rPr lang="en-GB" sz="1200" i="1" dirty="0" smtClean="0">
                <a:solidFill>
                  <a:srgbClr val="D00209"/>
                </a:solidFill>
              </a:rPr>
              <a:t> WW</a:t>
            </a:r>
          </a:p>
          <a:p>
            <a:r>
              <a:rPr lang="en-GB" sz="1200" dirty="0" smtClean="0">
                <a:solidFill>
                  <a:srgbClr val="D00209"/>
                </a:solidFill>
              </a:rPr>
              <a:t>only</a:t>
            </a:r>
            <a:endParaRPr lang="en-GB" sz="1200" dirty="0">
              <a:solidFill>
                <a:srgbClr val="D00209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7441" y="4504440"/>
            <a:ext cx="146806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CDF &amp; D0, </a:t>
            </a:r>
            <a:r>
              <a:rPr lang="en-US" sz="800" i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i="1" kern="0" dirty="0" smtClean="0">
                <a:solidFill>
                  <a:srgbClr val="FFFFFF"/>
                </a:solidFill>
              </a:rPr>
              <a:t>: 1005.3216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0" y="1143000"/>
            <a:ext cx="9144000" cy="419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Driving the SM to the Planck Scale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pSp>
        <p:nvGrpSpPr>
          <p:cNvPr id="2" name="Group 60"/>
          <p:cNvGrpSpPr/>
          <p:nvPr/>
        </p:nvGrpSpPr>
        <p:grpSpPr>
          <a:xfrm>
            <a:off x="0" y="5562600"/>
            <a:ext cx="9144000" cy="762000"/>
            <a:chOff x="0" y="5628217"/>
            <a:chExt cx="9144000" cy="762000"/>
          </a:xfrm>
        </p:grpSpPr>
        <p:sp>
          <p:nvSpPr>
            <p:cNvPr id="18" name="Rectangle 17"/>
            <p:cNvSpPr/>
            <p:nvPr/>
          </p:nvSpPr>
          <p:spPr>
            <a:xfrm>
              <a:off x="0" y="5628217"/>
              <a:ext cx="9144000" cy="762000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 Box 4"/>
            <p:cNvSpPr txBox="1">
              <a:spLocks noChangeArrowheads="1"/>
            </p:cNvSpPr>
            <p:nvPr/>
          </p:nvSpPr>
          <p:spPr bwMode="auto">
            <a:xfrm>
              <a:off x="934870" y="5669861"/>
              <a:ext cx="6955370" cy="6485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GB" sz="18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The SM Higgs must steer a narrow course between two disastrous situations if it is to survive up to the Planck scale </a:t>
              </a:r>
              <a:r>
                <a:rPr lang="en-GB" sz="1800" i="1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M</a:t>
              </a:r>
              <a:r>
                <a:rPr lang="en-GB" sz="1800" i="1" baseline="-250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P</a:t>
              </a:r>
              <a:r>
                <a:rPr lang="en-GB" sz="18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 ~ 2×10</a:t>
              </a:r>
              <a:r>
                <a:rPr lang="en-GB" sz="1800" baseline="300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18</a:t>
              </a:r>
              <a:r>
                <a:rPr lang="en-GB" sz="18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 GeV</a:t>
              </a:r>
            </a:p>
          </p:txBody>
        </p:sp>
      </p:grpSp>
      <p:sp>
        <p:nvSpPr>
          <p:cNvPr id="59" name="Rectangle 58"/>
          <p:cNvSpPr/>
          <p:nvPr/>
        </p:nvSpPr>
        <p:spPr>
          <a:xfrm>
            <a:off x="990600" y="5057001"/>
            <a:ext cx="8153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marR="0" lvl="1" indent="-6350" algn="r" defTabSz="91440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ct val="100000"/>
              <a:buFontTx/>
              <a:buNone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Figures use NLO Higgs potential. The widths of bands account for errors in </a:t>
            </a:r>
            <a:r>
              <a:rPr kumimoji="0" lang="en-US" sz="12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Symbol" charset="2"/>
                <a:cs typeface="Symbol" charset="2"/>
              </a:rPr>
              <a:t>a</a:t>
            </a:r>
            <a:r>
              <a:rPr kumimoji="0" lang="en-US" sz="1200" b="0" i="1" u="none" strike="noStrike" kern="0" cap="none" spc="0" normalizeH="0" baseline="-2500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S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, </a:t>
            </a:r>
            <a:r>
              <a:rPr kumimoji="0" lang="en-US" sz="12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m</a:t>
            </a:r>
            <a:r>
              <a:rPr kumimoji="0" lang="en-US" sz="1200" b="0" i="1" u="none" strike="noStrike" kern="0" cap="none" spc="0" normalizeH="0" baseline="-2500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 and theory.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ea typeface="Times New Roman" charset="0"/>
              <a:cs typeface="Times New Roman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63255" y="1284544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srgbClr val="000066"/>
                </a:solidFill>
              </a:rPr>
              <a:t>Perturbativity and (</a:t>
            </a:r>
            <a:r>
              <a:rPr lang="en-US" sz="1800" dirty="0" err="1" smtClean="0">
                <a:solidFill>
                  <a:srgbClr val="000066"/>
                </a:solidFill>
              </a:rPr>
              <a:t>meta)stability</a:t>
            </a:r>
            <a:r>
              <a:rPr lang="en-US" sz="1800" dirty="0" smtClean="0">
                <a:solidFill>
                  <a:srgbClr val="000066"/>
                </a:solidFill>
              </a:rPr>
              <a:t> bounds versus the SM cut-off scale </a:t>
            </a:r>
            <a:r>
              <a:rPr lang="en-US" sz="1800" dirty="0" smtClean="0">
                <a:solidFill>
                  <a:srgbClr val="000066"/>
                </a:solidFill>
                <a:latin typeface="Symbol" charset="2"/>
                <a:cs typeface="Symbol" charset="2"/>
              </a:rPr>
              <a:t>L</a:t>
            </a:r>
            <a:endParaRPr lang="en-US" sz="1800" dirty="0" smtClean="0">
              <a:solidFill>
                <a:srgbClr val="000066"/>
              </a:solidFill>
            </a:endParaRPr>
          </a:p>
        </p:txBody>
      </p:sp>
      <p:pic>
        <p:nvPicPr>
          <p:cNvPr id="15" name="Picture 8" descr="MH_vs_Lambda_bounds_big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8568" y="1751280"/>
            <a:ext cx="4818385" cy="332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149801" y="3214300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31053" y="3214300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0" y="1143000"/>
            <a:ext cx="9144000" cy="419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Driving the SM to the Planck Scale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pSp>
        <p:nvGrpSpPr>
          <p:cNvPr id="2" name="Group 60"/>
          <p:cNvGrpSpPr/>
          <p:nvPr/>
        </p:nvGrpSpPr>
        <p:grpSpPr>
          <a:xfrm>
            <a:off x="0" y="5562600"/>
            <a:ext cx="9144000" cy="762000"/>
            <a:chOff x="0" y="5628217"/>
            <a:chExt cx="9144000" cy="762000"/>
          </a:xfrm>
        </p:grpSpPr>
        <p:sp>
          <p:nvSpPr>
            <p:cNvPr id="18" name="Rectangle 17"/>
            <p:cNvSpPr/>
            <p:nvPr/>
          </p:nvSpPr>
          <p:spPr>
            <a:xfrm>
              <a:off x="0" y="5628217"/>
              <a:ext cx="9144000" cy="762000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 Box 4"/>
            <p:cNvSpPr txBox="1">
              <a:spLocks noChangeArrowheads="1"/>
            </p:cNvSpPr>
            <p:nvPr/>
          </p:nvSpPr>
          <p:spPr bwMode="auto">
            <a:xfrm>
              <a:off x="934870" y="5669861"/>
              <a:ext cx="7370930" cy="6485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GB" sz="18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If </a:t>
              </a:r>
              <a:r>
                <a:rPr lang="en-GB" sz="18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an </a:t>
              </a:r>
              <a:r>
                <a:rPr lang="en-GB" sz="18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SM Higgs of 115 GeV is found, there must be new physics at around 10</a:t>
              </a:r>
              <a:r>
                <a:rPr lang="en-GB" sz="1800" baseline="300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9</a:t>
              </a:r>
              <a:r>
                <a:rPr lang="en-GB" sz="18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 GeV or the electroweak vacuum would be </a:t>
              </a:r>
              <a:r>
                <a:rPr lang="en-GB" sz="1800" dirty="0" err="1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metastable</a:t>
              </a:r>
              <a:endParaRPr lang="en-GB" sz="1800" dirty="0" smtClean="0">
                <a:solidFill>
                  <a:srgbClr val="D00209"/>
                </a:solidFill>
                <a:ea typeface="Arial" charset="0"/>
                <a:cs typeface="Arial" charset="0"/>
              </a:endParaRPr>
            </a:p>
          </p:txBody>
        </p:sp>
      </p:grpSp>
      <p:pic>
        <p:nvPicPr>
          <p:cNvPr id="58" name="Picture 9" descr="MH_vs_Lambda_bounds_zoom.gi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1981200" y="1752600"/>
            <a:ext cx="5090160" cy="3447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Rectangle 58"/>
          <p:cNvSpPr/>
          <p:nvPr/>
        </p:nvSpPr>
        <p:spPr>
          <a:xfrm>
            <a:off x="7391400" y="4549914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marR="0" lvl="1" indent="-6350" defTabSz="91440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ct val="100000"/>
              <a:buFontTx/>
              <a:buNone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Figures use NLO Higgs potential. Theoretical</a:t>
            </a:r>
            <a:r>
              <a:rPr kumimoji="0" lang="en-US" sz="1000" b="0" i="0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errors </a:t>
            </a:r>
            <a:r>
              <a:rPr lang="en-US" sz="1000" kern="0" noProof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from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sz="10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Symbol" charset="2"/>
                <a:cs typeface="Symbol" charset="2"/>
              </a:rPr>
              <a:t>a</a:t>
            </a:r>
            <a:r>
              <a:rPr kumimoji="0" lang="en-US" sz="1000" b="0" i="1" u="none" strike="noStrike" kern="0" cap="none" spc="0" normalizeH="0" baseline="-2500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S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, </a:t>
            </a:r>
            <a:r>
              <a:rPr kumimoji="0" lang="en-US" sz="10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m</a:t>
            </a:r>
            <a:r>
              <a:rPr kumimoji="0" lang="en-US" sz="1000" b="0" i="1" u="none" strike="noStrike" kern="0" cap="none" spc="0" normalizeH="0" baseline="-2500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t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 uncertainties</a:t>
            </a:r>
            <a:r>
              <a:rPr kumimoji="0" lang="en-US" sz="1000" b="0" i="0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included.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 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ea typeface="Times New Roman" charset="0"/>
              <a:cs typeface="Times New Roman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63255" y="1284544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srgbClr val="000066"/>
                </a:solidFill>
              </a:rPr>
              <a:t>Limits on cut-off scale </a:t>
            </a:r>
            <a:r>
              <a:rPr lang="en-US" sz="1800" dirty="0" smtClean="0">
                <a:solidFill>
                  <a:srgbClr val="000066"/>
                </a:solidFill>
                <a:latin typeface="Symbol" charset="2"/>
                <a:cs typeface="Symbol" charset="2"/>
              </a:rPr>
              <a:t>L </a:t>
            </a:r>
            <a:r>
              <a:rPr lang="en-US" sz="1800" dirty="0" smtClean="0">
                <a:solidFill>
                  <a:srgbClr val="000066"/>
                </a:solidFill>
                <a:latin typeface="Arial"/>
                <a:cs typeface="Arial"/>
              </a:rPr>
              <a:t>when requiring absolute vacuum stability</a:t>
            </a:r>
            <a:endParaRPr lang="en-US" sz="1800" dirty="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207376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000066"/>
                </a:solidFill>
                <a:ea typeface="Arial" charset="0"/>
                <a:cs typeface="Arial" charset="0"/>
              </a:rPr>
              <a:t>Electroweak precision observables measured at the </a:t>
            </a:r>
            <a:r>
              <a:rPr lang="en-US" sz="1800" i="1" dirty="0" smtClean="0">
                <a:solidFill>
                  <a:srgbClr val="000066"/>
                </a:solidFill>
                <a:ea typeface="Arial" charset="0"/>
                <a:cs typeface="Arial" charset="0"/>
              </a:rPr>
              <a:t>Z</a:t>
            </a:r>
            <a:r>
              <a:rPr lang="en-US" sz="900" i="1" dirty="0" smtClean="0">
                <a:solidFill>
                  <a:srgbClr val="000066"/>
                </a:solidFill>
                <a:ea typeface="Arial" charset="0"/>
                <a:cs typeface="Arial" charset="0"/>
              </a:rPr>
              <a:t> </a:t>
            </a:r>
            <a:r>
              <a:rPr lang="en-US" sz="1800" baseline="30000" dirty="0" smtClean="0">
                <a:solidFill>
                  <a:srgbClr val="000066"/>
                </a:solidFill>
                <a:ea typeface="Arial" charset="0"/>
                <a:cs typeface="Arial" charset="0"/>
              </a:rPr>
              <a:t>0</a:t>
            </a:r>
            <a:r>
              <a:rPr lang="en-US" sz="1800" dirty="0" smtClean="0">
                <a:solidFill>
                  <a:srgbClr val="000066"/>
                </a:solidFill>
                <a:ea typeface="Arial" charset="0"/>
                <a:cs typeface="Arial" charset="0"/>
              </a:rPr>
              <a:t> resonance (LEP, SLC) and at the Tevatron can be used to constrain the Higgs boson mass</a:t>
            </a:r>
          </a:p>
        </p:txBody>
      </p:sp>
      <p:pic>
        <p:nvPicPr>
          <p:cNvPr id="36" name="Picture 35" descr="zmas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3944"/>
              <a:stretch>
                <a:fillRect/>
              </a:stretch>
            </p:blipFill>
          </mc:Choice>
          <mc:Fallback>
            <p:blipFill>
              <a:blip r:embed="rId3"/>
              <a:srcRect r="3944"/>
              <a:stretch>
                <a:fillRect/>
              </a:stretch>
            </p:blipFill>
          </mc:Fallback>
        </mc:AlternateContent>
        <p:spPr>
          <a:xfrm>
            <a:off x="304800" y="2209800"/>
            <a:ext cx="5519486" cy="4114800"/>
          </a:xfrm>
          <a:prstGeom prst="rect">
            <a:avLst/>
          </a:prstGeom>
        </p:spPr>
      </p:pic>
      <p:grpSp>
        <p:nvGrpSpPr>
          <p:cNvPr id="63" name="Group 62"/>
          <p:cNvGrpSpPr/>
          <p:nvPr/>
        </p:nvGrpSpPr>
        <p:grpSpPr>
          <a:xfrm>
            <a:off x="6205548" y="3276600"/>
            <a:ext cx="2252652" cy="1523999"/>
            <a:chOff x="6477000" y="2514600"/>
            <a:chExt cx="2252652" cy="1523999"/>
          </a:xfrm>
        </p:grpSpPr>
        <p:pic>
          <p:nvPicPr>
            <p:cNvPr id="61" name="Picture 1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477000" y="2514600"/>
              <a:ext cx="2252652" cy="1523999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sp>
          <p:nvSpPr>
            <p:cNvPr id="62" name="Rectangle 61"/>
            <p:cNvSpPr/>
            <p:nvPr/>
          </p:nvSpPr>
          <p:spPr>
            <a:xfrm>
              <a:off x="7337732" y="3391193"/>
              <a:ext cx="539075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i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ea typeface="ＭＳ Ｐゴシック" charset="-128"/>
                  <a:cs typeface="Arial"/>
                </a:rPr>
                <a:t>Z /</a:t>
              </a:r>
              <a:r>
                <a:rPr lang="en-GB" sz="1400" i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Symbol" charset="2"/>
                  <a:ea typeface="ＭＳ Ｐゴシック" charset="-128"/>
                  <a:cs typeface="Symbol" charset="2"/>
                </a:rPr>
                <a:t> </a:t>
              </a:r>
              <a:r>
                <a:rPr lang="en-GB" sz="1400" i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Symbol" charset="2"/>
                  <a:ea typeface="ＭＳ Ｐゴシック" charset="-128"/>
                  <a:cs typeface="Symbol" charset="2"/>
                </a:rPr>
                <a:t>g</a:t>
              </a:r>
              <a:endPara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12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Constraints from EW Precision Data</a:t>
            </a:r>
            <a:endParaRPr lang="en-GB" sz="36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6428601"/>
            <a:ext cx="3718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prstClr val="white">
                    <a:lumMod val="75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 </a:t>
            </a:r>
            <a:r>
              <a:rPr lang="en-GB" sz="1200" i="1" dirty="0">
                <a:solidFill>
                  <a:prstClr val="white">
                    <a:lumMod val="75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Z</a:t>
            </a:r>
            <a:r>
              <a:rPr lang="en-GB" sz="1200" dirty="0">
                <a:solidFill>
                  <a:prstClr val="white">
                    <a:lumMod val="75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US" sz="1200" dirty="0" err="1">
                <a:solidFill>
                  <a:prstClr val="white">
                    <a:lumMod val="75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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 </a:t>
            </a:r>
            <a:r>
              <a:rPr lang="en-US" sz="1200" i="1" dirty="0">
                <a:solidFill>
                  <a:prstClr val="white">
                    <a:lumMod val="75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bb 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event with displaced vertices seen in SLD</a:t>
            </a:r>
            <a:endParaRPr lang="en-GB" sz="1200" dirty="0">
              <a:solidFill>
                <a:prstClr val="white">
                  <a:lumMod val="75000"/>
                </a:prst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4" descr="Zbb-SL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52775" y="505599"/>
            <a:ext cx="8061197" cy="56666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62698" y="3244334"/>
            <a:ext cx="618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Taiki</a:t>
            </a:r>
            <a:endParaRPr lang="en-GB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1" y="5417403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276225" fontAlgn="base">
              <a:spcBef>
                <a:spcPts val="600"/>
              </a:spcBef>
              <a:spcAft>
                <a:spcPct val="0"/>
              </a:spcAft>
            </a:pPr>
            <a:r>
              <a:rPr lang="en-US" sz="1600" dirty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	which is </a:t>
            </a:r>
            <a:r>
              <a:rPr lang="en-US" sz="1600" dirty="0" smtClean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18</a:t>
            </a:r>
            <a:r>
              <a:rPr lang="en-US" sz="900" dirty="0" smtClean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 </a:t>
            </a:r>
            <a:r>
              <a:rPr lang="en-US" sz="1600" dirty="0" err="1" smtClean="0">
                <a:solidFill>
                  <a:srgbClr val="E12B0D"/>
                </a:solidFill>
                <a:latin typeface="Symbol" charset="2"/>
                <a:ea typeface="ＭＳ Ｐゴシック" charset="-128"/>
                <a:cs typeface="Symbol" charset="2"/>
              </a:rPr>
              <a:t>s</a:t>
            </a:r>
            <a:r>
              <a:rPr lang="en-US" sz="1600" dirty="0" smtClean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 </a:t>
            </a:r>
            <a:r>
              <a:rPr lang="en-US" sz="1600" dirty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away from the experimental value obtained by combining all asymmetry measurements: </a:t>
            </a:r>
            <a:endParaRPr lang="en-US" sz="1400" dirty="0">
              <a:solidFill>
                <a:srgbClr val="18579B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143500" y="1219199"/>
            <a:ext cx="4000500" cy="5204884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>
              <a:solidFill>
                <a:sysClr val="windowText" lastClr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1295400"/>
            <a:ext cx="502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Radiative corrections –                             </a:t>
            </a:r>
            <a:r>
              <a:rPr lang="en-US" sz="2000" dirty="0">
                <a:solidFill>
                  <a:srgbClr val="E12B0D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modifying propagators and vertices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rgbClr val="E12B0D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lvl="0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Electroweak Physics at the </a:t>
            </a:r>
            <a:r>
              <a:rPr lang="en-US" sz="3600" b="1" i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Z </a:t>
            </a:r>
            <a:r>
              <a:rPr lang="en-US" sz="3600" b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Pole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 t="7963"/>
          <a:stretch>
            <a:fillRect/>
          </a:stretch>
        </p:blipFill>
        <p:spPr bwMode="auto">
          <a:xfrm>
            <a:off x="5275135" y="1384722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/>
          <a:srcRect b="6848"/>
          <a:stretch>
            <a:fillRect/>
          </a:stretch>
        </p:blipFill>
        <p:spPr bwMode="auto">
          <a:xfrm>
            <a:off x="5257800" y="2622431"/>
            <a:ext cx="1964227" cy="108004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7654" y="2364204"/>
            <a:ext cx="1964227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8523" y="1336040"/>
            <a:ext cx="1777158" cy="999652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96278" y="3727451"/>
            <a:ext cx="1906003" cy="132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77194" y="5048243"/>
            <a:ext cx="1973969" cy="127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304800" y="2263914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Significance of radiative corrections can be illustrated by verifying tree level relation: </a:t>
            </a:r>
          </a:p>
        </p:txBody>
      </p:sp>
      <p:graphicFrame>
        <p:nvGraphicFramePr>
          <p:cNvPr id="15" name="Object 11"/>
          <p:cNvGraphicFramePr>
            <a:graphicFrameLocks noChangeAspect="1"/>
          </p:cNvGraphicFramePr>
          <p:nvPr/>
        </p:nvGraphicFramePr>
        <p:xfrm>
          <a:off x="1524000" y="3124200"/>
          <a:ext cx="1733550" cy="774700"/>
        </p:xfrm>
        <a:graphic>
          <a:graphicData uri="http://schemas.openxmlformats.org/presentationml/2006/ole">
            <p:oleObj spid="_x0000_s2827266" name="Equation" r:id="rId9" imgW="1066800" imgH="495300" progId="Equation.DSMT4">
              <p:embed/>
            </p:oleObj>
          </a:graphicData>
        </a:graphic>
      </p:graphicFrame>
      <p:graphicFrame>
        <p:nvGraphicFramePr>
          <p:cNvPr id="16" name="Object 12"/>
          <p:cNvGraphicFramePr>
            <a:graphicFrameLocks noChangeAspect="1"/>
          </p:cNvGraphicFramePr>
          <p:nvPr/>
        </p:nvGraphicFramePr>
        <p:xfrm>
          <a:off x="1295400" y="4402475"/>
          <a:ext cx="2609850" cy="626725"/>
        </p:xfrm>
        <a:graphic>
          <a:graphicData uri="http://schemas.openxmlformats.org/presentationml/2006/ole">
            <p:oleObj spid="_x0000_s2827267" name="Equation" r:id="rId10" imgW="1981200" imgH="495300" progId="Equation.DSMT4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304800" y="5059509"/>
            <a:ext cx="16383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363" indent="-276225" fontAlgn="base">
              <a:spcBef>
                <a:spcPts val="600"/>
              </a:spcBef>
              <a:spcAft>
                <a:spcPct val="0"/>
              </a:spcAft>
            </a:pPr>
            <a:r>
              <a:rPr lang="en-US" sz="1600" dirty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	one predicts:  </a:t>
            </a:r>
            <a:endParaRPr lang="en-US" sz="1400" dirty="0">
              <a:solidFill>
                <a:srgbClr val="18579B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" y="400484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363" indent="-276225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Using the measurements:</a:t>
            </a:r>
          </a:p>
        </p:txBody>
      </p:sp>
      <p:graphicFrame>
        <p:nvGraphicFramePr>
          <p:cNvPr id="19" name="Object 14"/>
          <p:cNvGraphicFramePr>
            <a:graphicFrameLocks noChangeAspect="1"/>
          </p:cNvGraphicFramePr>
          <p:nvPr/>
        </p:nvGraphicFramePr>
        <p:xfrm>
          <a:off x="2193925" y="5924550"/>
          <a:ext cx="2443163" cy="320675"/>
        </p:xfrm>
        <a:graphic>
          <a:graphicData uri="http://schemas.openxmlformats.org/presentationml/2006/ole">
            <p:oleObj spid="_x0000_s2827268" name="Equation" r:id="rId11" imgW="1854200" imgH="254000" progId="Equation.DSMT4">
              <p:embed/>
            </p:oleObj>
          </a:graphicData>
        </a:graphic>
      </p:graphicFrame>
      <p:graphicFrame>
        <p:nvGraphicFramePr>
          <p:cNvPr id="20" name="Object 15"/>
          <p:cNvGraphicFramePr>
            <a:graphicFrameLocks noChangeAspect="1"/>
          </p:cNvGraphicFramePr>
          <p:nvPr/>
        </p:nvGraphicFramePr>
        <p:xfrm>
          <a:off x="2011363" y="5087938"/>
          <a:ext cx="2444750" cy="320675"/>
        </p:xfrm>
        <a:graphic>
          <a:graphicData uri="http://schemas.openxmlformats.org/presentationml/2006/ole">
            <p:oleObj spid="_x0000_s2827269" name="Equation" r:id="rId12" imgW="1854200" imgH="2540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43500" y="1219199"/>
            <a:ext cx="4000500" cy="5204884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>
              <a:solidFill>
                <a:sysClr val="windowText" lastClr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295400"/>
            <a:ext cx="502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Radiative corrections –                             </a:t>
            </a:r>
            <a:r>
              <a:rPr lang="en-US" sz="2000" dirty="0">
                <a:solidFill>
                  <a:srgbClr val="E12B0D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modifying propagators and vertices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rgbClr val="E12B0D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lvl="0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Electroweak Physics at the </a:t>
            </a:r>
            <a:r>
              <a:rPr lang="en-US" sz="3600" b="1" i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Z </a:t>
            </a:r>
            <a:r>
              <a:rPr lang="en-US" sz="3600" b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Pole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 t="7963"/>
          <a:stretch>
            <a:fillRect/>
          </a:stretch>
        </p:blipFill>
        <p:spPr bwMode="auto">
          <a:xfrm>
            <a:off x="5275135" y="1384722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 b="6848"/>
          <a:stretch>
            <a:fillRect/>
          </a:stretch>
        </p:blipFill>
        <p:spPr bwMode="auto">
          <a:xfrm>
            <a:off x="5257800" y="2622431"/>
            <a:ext cx="1964227" cy="108004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7654" y="2364204"/>
            <a:ext cx="1964227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8523" y="1336040"/>
            <a:ext cx="1777158" cy="999652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96278" y="3727451"/>
            <a:ext cx="1906003" cy="132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77194" y="5048243"/>
            <a:ext cx="1973969" cy="127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304800" y="2263914"/>
            <a:ext cx="6096000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Parametrisation of radiative corrections: “electroweak form-factors”: </a:t>
            </a:r>
            <a:r>
              <a:rPr lang="en-US" sz="2000" b="1" i="1" dirty="0" err="1">
                <a:solidFill>
                  <a:srgbClr val="E12B0D"/>
                </a:solidFill>
                <a:latin typeface="Symbol" charset="2"/>
                <a:ea typeface="ＭＳ Ｐゴシック" charset="-128"/>
                <a:cs typeface="Symbol" charset="2"/>
              </a:rPr>
              <a:t>r</a:t>
            </a:r>
            <a:r>
              <a:rPr lang="en-US" sz="2000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, </a:t>
            </a:r>
            <a:r>
              <a:rPr lang="en-US" sz="2000" b="1" i="1" dirty="0" err="1">
                <a:solidFill>
                  <a:srgbClr val="E12B0D"/>
                </a:solidFill>
                <a:latin typeface="Symbol" charset="2"/>
                <a:ea typeface="ＭＳ Ｐゴシック" charset="-128"/>
                <a:cs typeface="Symbol" charset="2"/>
              </a:rPr>
              <a:t>k</a:t>
            </a:r>
            <a:r>
              <a:rPr lang="en-US" sz="2000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, </a:t>
            </a:r>
            <a:r>
              <a:rPr lang="en-US" sz="2000" b="1" dirty="0">
                <a:solidFill>
                  <a:srgbClr val="E12B0D"/>
                </a:solidFill>
                <a:latin typeface="Symbol" charset="2"/>
                <a:ea typeface="ＭＳ Ｐゴシック" charset="-128"/>
                <a:cs typeface="Symbol" charset="2"/>
              </a:rPr>
              <a:t>D</a:t>
            </a:r>
            <a:r>
              <a:rPr lang="en-US" sz="2000" b="1" i="1" dirty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r</a:t>
            </a:r>
          </a:p>
          <a:p>
            <a:pPr marL="360363" indent="-276225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Modified (“effective”) couplings at the </a:t>
            </a:r>
            <a:r>
              <a:rPr lang="en-US" sz="1600" i="1" dirty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Z</a:t>
            </a:r>
            <a:r>
              <a:rPr lang="en-US" sz="1600" dirty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 pole:</a:t>
            </a:r>
          </a:p>
          <a:p>
            <a:pPr marL="360363" indent="-276225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endParaRPr lang="en-US" sz="1600" dirty="0">
              <a:solidFill>
                <a:srgbClr val="E12B0D"/>
              </a:solidFill>
              <a:latin typeface="Arial"/>
              <a:ea typeface="ＭＳ Ｐゴシック" charset="-128"/>
              <a:cs typeface="Arial"/>
            </a:endParaRPr>
          </a:p>
          <a:p>
            <a:pPr marL="360363" indent="-276225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endParaRPr lang="en-US" sz="1600" dirty="0">
              <a:solidFill>
                <a:srgbClr val="E12B0D"/>
              </a:solidFill>
              <a:latin typeface="Arial"/>
              <a:ea typeface="ＭＳ Ｐゴシック" charset="-128"/>
              <a:cs typeface="Arial"/>
            </a:endParaRPr>
          </a:p>
          <a:p>
            <a:pPr marL="360363" indent="-276225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endParaRPr lang="en-US" sz="1600" dirty="0">
              <a:solidFill>
                <a:srgbClr val="E12B0D"/>
              </a:solidFill>
              <a:latin typeface="Arial"/>
              <a:ea typeface="ＭＳ Ｐゴシック" charset="-128"/>
              <a:cs typeface="Arial"/>
            </a:endParaRPr>
          </a:p>
          <a:p>
            <a:pPr marL="360363" indent="-276225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endParaRPr lang="en-US" sz="1600" dirty="0">
              <a:solidFill>
                <a:srgbClr val="E12B0D"/>
              </a:solidFill>
              <a:latin typeface="Arial"/>
              <a:ea typeface="ＭＳ Ｐゴシック" charset="-128"/>
              <a:cs typeface="Arial"/>
            </a:endParaRPr>
          </a:p>
          <a:p>
            <a:pPr marL="360363" indent="-276225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endParaRPr lang="en-US" sz="1600" dirty="0">
              <a:solidFill>
                <a:srgbClr val="E12B0D"/>
              </a:solidFill>
              <a:latin typeface="Arial"/>
              <a:ea typeface="ＭＳ Ｐゴシック" charset="-128"/>
              <a:cs typeface="Arial"/>
            </a:endParaRPr>
          </a:p>
          <a:p>
            <a:pPr marL="360363" indent="-276225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Modified </a:t>
            </a:r>
            <a:r>
              <a:rPr lang="en-US" sz="1600" i="1" dirty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W</a:t>
            </a:r>
            <a:r>
              <a:rPr lang="en-US" sz="1600" dirty="0">
                <a:solidFill>
                  <a:srgbClr val="E12B0D"/>
                </a:solidFill>
                <a:latin typeface="Arial"/>
                <a:ea typeface="ＭＳ Ｐゴシック" charset="-128"/>
                <a:cs typeface="Arial"/>
              </a:rPr>
              <a:t> mass: </a:t>
            </a:r>
            <a:endParaRPr lang="en-US" sz="1400" dirty="0">
              <a:solidFill>
                <a:srgbClr val="18579B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14" name="Object 6"/>
          <p:cNvGraphicFramePr>
            <a:graphicFrameLocks noChangeAspect="1"/>
          </p:cNvGraphicFramePr>
          <p:nvPr/>
        </p:nvGraphicFramePr>
        <p:xfrm>
          <a:off x="762000" y="3352800"/>
          <a:ext cx="3324225" cy="1398588"/>
        </p:xfrm>
        <a:graphic>
          <a:graphicData uri="http://schemas.openxmlformats.org/presentationml/2006/ole">
            <p:oleObj spid="_x0000_s2828290" name="Equation" r:id="rId9" imgW="2044700" imgH="889000" progId="Equation.DSMT4">
              <p:embed/>
            </p:oleObj>
          </a:graphicData>
        </a:graphic>
      </p:graphicFrame>
      <p:sp>
        <p:nvSpPr>
          <p:cNvPr id="15" name="Rectangle 21"/>
          <p:cNvSpPr>
            <a:spLocks noChangeArrowheads="1"/>
          </p:cNvSpPr>
          <p:nvPr/>
        </p:nvSpPr>
        <p:spPr bwMode="auto">
          <a:xfrm>
            <a:off x="3407833" y="4047245"/>
            <a:ext cx="2230967" cy="6411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3000"/>
              </a:srgbClr>
            </a:outerShdw>
          </a:effectLst>
        </p:spPr>
        <p:txBody>
          <a:bodyPr wrap="square" tIns="72000" bIns="93600">
            <a:prstTxWarp prst="textNoShape">
              <a:avLst/>
            </a:prstTxWarp>
            <a:spAutoFit/>
          </a:bodyPr>
          <a:lstStyle/>
          <a:p>
            <a:pPr marL="84138" lvl="1" fontAlgn="base">
              <a:spcBef>
                <a:spcPct val="20000"/>
              </a:spcBef>
              <a:spcAft>
                <a:spcPct val="0"/>
              </a:spcAft>
            </a:pPr>
            <a:r>
              <a:rPr lang="en-US" sz="1400" b="1" i="1" dirty="0" err="1">
                <a:solidFill>
                  <a:srgbClr val="E12B0D"/>
                </a:solidFill>
                <a:latin typeface="Symbol" charset="2"/>
                <a:ea typeface="ＭＳ Ｐゴシック" charset="-128"/>
                <a:cs typeface="ＭＳ Ｐゴシック" charset="-128"/>
              </a:rPr>
              <a:t>r</a:t>
            </a:r>
            <a:r>
              <a:rPr lang="en-US" sz="1400" b="1" i="1" dirty="0">
                <a:solidFill>
                  <a:srgbClr val="E12B0D"/>
                </a:solidFill>
                <a:latin typeface="Symbol" charset="2"/>
                <a:ea typeface="ＭＳ Ｐゴシック" charset="-128"/>
                <a:cs typeface="ＭＳ Ｐゴシック" charset="-128"/>
              </a:rPr>
              <a:t> </a:t>
            </a:r>
            <a:r>
              <a:rPr lang="en-US" sz="1400" dirty="0">
                <a:solidFill>
                  <a:srgbClr val="E12B0D"/>
                </a:solidFill>
                <a:latin typeface="Arial" charset="0"/>
                <a:ea typeface="ＭＳ Ｐゴシック" charset="-128"/>
                <a:cs typeface="ＭＳ Ｐゴシック" charset="-128"/>
              </a:rPr>
              <a:t>: overall scale </a:t>
            </a:r>
          </a:p>
          <a:p>
            <a:pPr marL="84138" lvl="1" fontAlgn="base">
              <a:spcBef>
                <a:spcPct val="20000"/>
              </a:spcBef>
              <a:spcAft>
                <a:spcPct val="0"/>
              </a:spcAft>
            </a:pPr>
            <a:r>
              <a:rPr lang="en-US" sz="1400" b="1" i="1" dirty="0" err="1">
                <a:solidFill>
                  <a:srgbClr val="E12B0D"/>
                </a:solidFill>
                <a:latin typeface="Symbol" charset="2"/>
                <a:ea typeface="ＭＳ Ｐゴシック" charset="-128"/>
                <a:cs typeface="ＭＳ Ｐゴシック" charset="-128"/>
              </a:rPr>
              <a:t>k</a:t>
            </a:r>
            <a:r>
              <a:rPr lang="en-US" sz="1400" i="1" dirty="0">
                <a:solidFill>
                  <a:srgbClr val="E12B0D"/>
                </a:solidFill>
                <a:latin typeface="Symbol" charset="2"/>
                <a:ea typeface="ＭＳ Ｐゴシック" charset="-128"/>
                <a:cs typeface="ＭＳ Ｐゴシック" charset="-128"/>
              </a:rPr>
              <a:t> </a:t>
            </a:r>
            <a:r>
              <a:rPr lang="en-US" sz="1400" dirty="0">
                <a:solidFill>
                  <a:srgbClr val="E12B0D"/>
                </a:solidFill>
                <a:latin typeface="Arial" charset="0"/>
                <a:ea typeface="ＭＳ Ｐゴシック" charset="-128"/>
                <a:cs typeface="ＭＳ Ｐゴシック" charset="-128"/>
              </a:rPr>
              <a:t>: on-shell mixing angle</a:t>
            </a:r>
          </a:p>
        </p:txBody>
      </p:sp>
      <p:graphicFrame>
        <p:nvGraphicFramePr>
          <p:cNvPr id="16" name="Object 8"/>
          <p:cNvGraphicFramePr>
            <a:graphicFrameLocks noChangeAspect="1"/>
          </p:cNvGraphicFramePr>
          <p:nvPr/>
        </p:nvGraphicFramePr>
        <p:xfrm>
          <a:off x="774700" y="5319713"/>
          <a:ext cx="3840163" cy="960437"/>
        </p:xfrm>
        <a:graphic>
          <a:graphicData uri="http://schemas.openxmlformats.org/presentationml/2006/ole">
            <p:oleObj spid="_x0000_s2828291" name="Equation" r:id="rId10" imgW="2362200" imgH="609600" progId="Equation.DSMT4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5019992" y="5844115"/>
            <a:ext cx="86264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D</a:t>
            </a:r>
            <a:r>
              <a:rPr lang="en-US" sz="1200" i="1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r</a:t>
            </a:r>
            <a:r>
              <a:rPr lang="en-US" sz="1200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 </a:t>
            </a:r>
            <a:r>
              <a:rPr lang="en-US" sz="1200" dirty="0" err="1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func-tion</a:t>
            </a:r>
            <a:r>
              <a:rPr lang="en-US" sz="12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 of </a:t>
            </a:r>
            <a:r>
              <a:rPr lang="en-US" sz="1200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D</a:t>
            </a:r>
            <a:r>
              <a:rPr lang="en-US" sz="1200" i="1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r</a:t>
            </a:r>
            <a:endParaRPr lang="en-GB" i="1" dirty="0">
              <a:solidFill>
                <a:srgbClr val="E12548"/>
              </a:solidFill>
              <a:latin typeface="Symbol" charset="2"/>
              <a:ea typeface="ＭＳ Ｐゴシック" charset="-128"/>
              <a:cs typeface="Symbol" charset="2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0800000">
            <a:off x="4597400" y="5986355"/>
            <a:ext cx="442912" cy="1588"/>
          </a:xfrm>
          <a:prstGeom prst="straightConnector1">
            <a:avLst/>
          </a:prstGeom>
          <a:ln w="12700" cap="flat" cmpd="sng" algn="ctr">
            <a:solidFill>
              <a:srgbClr val="E12548"/>
            </a:solidFill>
            <a:prstDash val="solid"/>
            <a:round/>
            <a:headEnd type="none" w="med" len="med"/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295400"/>
            <a:ext cx="502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Radiative corrections –                             </a:t>
            </a:r>
            <a:r>
              <a:rPr lang="en-US" sz="2000" dirty="0">
                <a:solidFill>
                  <a:srgbClr val="E12B0D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modifying propagators and vertices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rgbClr val="E12B0D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Electroweak Physics at the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Z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Pole</a:t>
            </a:r>
            <a:endParaRPr lang="en-US" sz="36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ea typeface="Calibri" charset="0"/>
              <a:cs typeface="Calibri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263914"/>
            <a:ext cx="483870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Leading order terms </a:t>
            </a:r>
            <a:r>
              <a:rPr lang="en-US" sz="1600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</a:t>
            </a:r>
            <a:r>
              <a:rPr lang="en-US" sz="1600" i="1" dirty="0" smtClean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1600" i="1" baseline="-25000" dirty="0" smtClean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</a:t>
            </a:r>
            <a:r>
              <a:rPr lang="en-US" sz="1600" dirty="0" smtClean="0">
                <a:solidFill>
                  <a:srgbClr val="18579B"/>
                </a:solidFill>
                <a:latin typeface="Arial"/>
                <a:ea typeface="ＭＳ Ｐゴシック" charset="-128"/>
                <a:cs typeface="Arial"/>
              </a:rPr>
              <a:t> </a:t>
            </a:r>
            <a:r>
              <a:rPr lang="en-GB" sz="1600" dirty="0">
                <a:solidFill>
                  <a:srgbClr val="18579B"/>
                </a:solidFill>
                <a:latin typeface="Symbol" charset="2"/>
                <a:ea typeface="ＭＳ Ｐゴシック" charset="-128"/>
                <a:cs typeface="Symbol" charset="2"/>
              </a:rPr>
              <a:t>≪</a:t>
            </a:r>
            <a:r>
              <a:rPr lang="en-GB" sz="1600" i="1" dirty="0">
                <a:solidFill>
                  <a:srgbClr val="18579B"/>
                </a:solidFill>
                <a:latin typeface="Symbol" charset="2"/>
                <a:ea typeface="ＭＳ Ｐゴシック" charset="-128"/>
                <a:cs typeface="Symbol" charset="2"/>
              </a:rPr>
              <a:t> </a:t>
            </a:r>
            <a:r>
              <a:rPr lang="en-US" sz="1600" i="1" dirty="0" smtClean="0">
                <a:solidFill>
                  <a:srgbClr val="18579B"/>
                </a:solidFill>
                <a:latin typeface="Arial"/>
                <a:ea typeface="ＭＳ Ｐゴシック" charset="-128"/>
                <a:cs typeface="Arial"/>
              </a:rPr>
              <a:t>M</a:t>
            </a:r>
            <a:r>
              <a:rPr lang="en-US" sz="1600" i="1" baseline="-25000" dirty="0" smtClean="0">
                <a:solidFill>
                  <a:srgbClr val="18579B"/>
                </a:solidFill>
                <a:latin typeface="Arial"/>
                <a:ea typeface="ＭＳ Ｐゴシック" charset="-128"/>
                <a:cs typeface="Arial"/>
              </a:rPr>
              <a:t>H</a:t>
            </a:r>
            <a:r>
              <a:rPr lang="en-US" sz="1600" dirty="0" smtClean="0">
                <a:solidFill>
                  <a:srgbClr val="18579B"/>
                </a:solidFill>
                <a:latin typeface="Arial"/>
                <a:ea typeface="ＭＳ Ｐゴシック" charset="-128"/>
                <a:cs typeface="Arial"/>
              </a:rPr>
              <a:t>)</a:t>
            </a:r>
            <a:endParaRPr lang="en-US" sz="2000" dirty="0">
              <a:solidFill>
                <a:srgbClr val="18579B"/>
              </a:solidFill>
              <a:latin typeface="Symbol" charset="2"/>
              <a:ea typeface="ＭＳ Ｐゴシック" charset="-128"/>
              <a:cs typeface="Symbol" charset="2"/>
            </a:endParaRPr>
          </a:p>
          <a:p>
            <a:pPr marL="360363" indent="-276225" fontAlgn="base">
              <a:spcBef>
                <a:spcPts val="12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i="1" dirty="0" err="1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r</a:t>
            </a:r>
            <a:r>
              <a:rPr lang="en-US" sz="1600" i="1" baseline="-25000" dirty="0" err="1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Z</a:t>
            </a:r>
            <a:r>
              <a:rPr lang="en-US" sz="1600" dirty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 and </a:t>
            </a:r>
            <a:r>
              <a:rPr lang="en-US" sz="1600" i="1" dirty="0" err="1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k</a:t>
            </a:r>
            <a:r>
              <a:rPr lang="en-US" sz="1600" i="1" baseline="-25000" dirty="0" err="1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Z</a:t>
            </a:r>
            <a:r>
              <a:rPr lang="en-US" sz="1600" dirty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 can be split into sum of universal contributions from propagator self-energies:</a:t>
            </a:r>
            <a:endParaRPr lang="en-US" sz="1600" i="1" dirty="0">
              <a:solidFill>
                <a:prstClr val="black"/>
              </a:solidFill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143500" y="1219199"/>
            <a:ext cx="4000500" cy="5204884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>
              <a:solidFill>
                <a:sysClr val="windowText" lastClr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6278" y="3727451"/>
            <a:ext cx="1906003" cy="132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77194" y="5048243"/>
            <a:ext cx="1973969" cy="127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/>
          <a:srcRect t="7963"/>
          <a:stretch>
            <a:fillRect/>
          </a:stretch>
        </p:blipFill>
        <p:spPr bwMode="auto">
          <a:xfrm>
            <a:off x="5275135" y="1384722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/>
          <a:srcRect b="6848"/>
          <a:stretch>
            <a:fillRect/>
          </a:stretch>
        </p:blipFill>
        <p:spPr bwMode="auto">
          <a:xfrm>
            <a:off x="5257800" y="2622431"/>
            <a:ext cx="1964227" cy="108004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77654" y="2364204"/>
            <a:ext cx="1964227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88523" y="1336040"/>
            <a:ext cx="1777158" cy="999652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762000" y="3429000"/>
          <a:ext cx="4141788" cy="1416050"/>
        </p:xfrm>
        <a:graphic>
          <a:graphicData uri="http://schemas.openxmlformats.org/presentationml/2006/ole">
            <p:oleObj spid="_x0000_s2829314" name="Equation" r:id="rId9" imgW="3162300" imgH="1079500" progId="Equation.DSMT4">
              <p:embed/>
            </p:oleObj>
          </a:graphicData>
        </a:graphic>
      </p:graphicFrame>
      <p:sp>
        <p:nvSpPr>
          <p:cNvPr id="15" name="Rectangle 14"/>
          <p:cNvSpPr/>
          <p:nvPr/>
        </p:nvSpPr>
        <p:spPr>
          <a:xfrm>
            <a:off x="304800" y="4975125"/>
            <a:ext cx="4838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276225" fontAlgn="base">
              <a:spcBef>
                <a:spcPts val="12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and </a:t>
            </a:r>
            <a:r>
              <a:rPr lang="en-US" sz="1600" dirty="0" err="1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flavour</a:t>
            </a:r>
            <a:r>
              <a:rPr lang="en-US" sz="1600" dirty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-specific vertex corrections, which are very small, except for top quarks,</a:t>
            </a:r>
            <a:r>
              <a:rPr lang="en-US" sz="1600" dirty="0" smtClean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 owing to </a:t>
            </a:r>
            <a:r>
              <a:rPr lang="en-US" sz="1600" dirty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large</a:t>
            </a:r>
            <a:r>
              <a:rPr lang="en-US" sz="1600" dirty="0" smtClean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 mass and |</a:t>
            </a:r>
            <a:r>
              <a:rPr lang="en-US" sz="1600" i="1" dirty="0" err="1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V</a:t>
            </a:r>
            <a:r>
              <a:rPr lang="en-US" sz="1600" i="1" baseline="-25000" dirty="0" err="1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tb</a:t>
            </a:r>
            <a:r>
              <a:rPr lang="en-US" sz="1600" dirty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| CKM element</a:t>
            </a:r>
            <a:endParaRPr lang="en-US" sz="1600" i="1" dirty="0">
              <a:solidFill>
                <a:prstClr val="black"/>
              </a:solidFill>
              <a:latin typeface="Arial"/>
              <a:ea typeface="ＭＳ Ｐゴシック" charset="-128"/>
              <a:cs typeface="Arial"/>
            </a:endParaRP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754063" y="5791200"/>
          <a:ext cx="2362200" cy="631825"/>
        </p:xfrm>
        <a:graphic>
          <a:graphicData uri="http://schemas.openxmlformats.org/presentationml/2006/ole">
            <p:oleObj spid="_x0000_s2829315" name="Equation" r:id="rId10" imgW="1803400" imgH="4826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295400"/>
            <a:ext cx="502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Radiative corrections –                             </a:t>
            </a:r>
            <a:r>
              <a:rPr lang="en-US" sz="2000" dirty="0">
                <a:solidFill>
                  <a:srgbClr val="E12B0D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modifying propagators and vertices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rgbClr val="E12B0D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Electroweak Physics at the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Z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Pole</a:t>
            </a:r>
            <a:endParaRPr lang="en-US" sz="36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ea typeface="Calibri" charset="0"/>
              <a:cs typeface="Calibri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263914"/>
            <a:ext cx="483870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Leading order terms </a:t>
            </a:r>
            <a:r>
              <a:rPr lang="en-US" sz="1600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</a:t>
            </a:r>
            <a:r>
              <a:rPr lang="en-US" sz="1600" i="1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1600" i="1" baseline="-25000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</a:t>
            </a:r>
            <a:r>
              <a:rPr lang="en-US" sz="1600" dirty="0">
                <a:solidFill>
                  <a:srgbClr val="18579B"/>
                </a:solidFill>
                <a:latin typeface="Arial"/>
                <a:ea typeface="ＭＳ Ｐゴシック" charset="-128"/>
                <a:cs typeface="Arial"/>
              </a:rPr>
              <a:t> </a:t>
            </a:r>
            <a:r>
              <a:rPr lang="en-GB" sz="1600" dirty="0">
                <a:solidFill>
                  <a:srgbClr val="18579B"/>
                </a:solidFill>
                <a:latin typeface="Symbol" charset="2"/>
                <a:ea typeface="ＭＳ Ｐゴシック" charset="-128"/>
                <a:cs typeface="Symbol" charset="2"/>
              </a:rPr>
              <a:t>≪</a:t>
            </a:r>
            <a:r>
              <a:rPr lang="en-GB" sz="1600" i="1" dirty="0">
                <a:solidFill>
                  <a:srgbClr val="18579B"/>
                </a:solidFill>
                <a:latin typeface="Symbol" charset="2"/>
                <a:ea typeface="ＭＳ Ｐゴシック" charset="-128"/>
                <a:cs typeface="Symbol" charset="2"/>
              </a:rPr>
              <a:t> </a:t>
            </a:r>
            <a:r>
              <a:rPr lang="en-US" sz="1600" i="1" dirty="0">
                <a:solidFill>
                  <a:srgbClr val="18579B"/>
                </a:solidFill>
                <a:latin typeface="Arial"/>
                <a:ea typeface="ＭＳ Ｐゴシック" charset="-128"/>
                <a:cs typeface="Arial"/>
              </a:rPr>
              <a:t>M</a:t>
            </a:r>
            <a:r>
              <a:rPr lang="en-US" sz="1600" i="1" baseline="-25000" dirty="0">
                <a:solidFill>
                  <a:srgbClr val="18579B"/>
                </a:solidFill>
                <a:latin typeface="Arial"/>
                <a:ea typeface="ＭＳ Ｐゴシック" charset="-128"/>
                <a:cs typeface="Arial"/>
              </a:rPr>
              <a:t>W</a:t>
            </a:r>
            <a:r>
              <a:rPr lang="en-US" sz="1600" dirty="0">
                <a:solidFill>
                  <a:srgbClr val="18579B"/>
                </a:solidFill>
                <a:latin typeface="Arial"/>
                <a:ea typeface="ＭＳ Ｐゴシック" charset="-128"/>
                <a:cs typeface="Arial"/>
              </a:rPr>
              <a:t>)</a:t>
            </a:r>
            <a:endParaRPr lang="en-US" sz="2000" dirty="0">
              <a:solidFill>
                <a:srgbClr val="18579B"/>
              </a:solidFill>
              <a:latin typeface="Symbol" charset="2"/>
              <a:ea typeface="ＭＳ Ｐゴシック" charset="-128"/>
              <a:cs typeface="Symbol" charset="2"/>
            </a:endParaRPr>
          </a:p>
          <a:p>
            <a:pPr marL="360363" indent="-276225" fontAlgn="base">
              <a:spcBef>
                <a:spcPts val="12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i="1" dirty="0" err="1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r</a:t>
            </a:r>
            <a:r>
              <a:rPr lang="en-US" sz="1600" i="1" baseline="-25000" dirty="0" err="1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Z</a:t>
            </a:r>
            <a:r>
              <a:rPr lang="en-US" sz="1600" dirty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 and </a:t>
            </a:r>
            <a:r>
              <a:rPr lang="en-US" sz="1600" i="1" dirty="0" err="1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k</a:t>
            </a:r>
            <a:r>
              <a:rPr lang="en-US" sz="1600" i="1" baseline="-25000" dirty="0" err="1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Z</a:t>
            </a:r>
            <a:r>
              <a:rPr lang="en-US" sz="1600" dirty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 can be split into sum of universal contributions from propagator self-energies:</a:t>
            </a:r>
            <a:endParaRPr lang="en-US" sz="1600" i="1" dirty="0">
              <a:solidFill>
                <a:prstClr val="black"/>
              </a:solidFill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143500" y="1219199"/>
            <a:ext cx="4000500" cy="5204884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>
              <a:solidFill>
                <a:sysClr val="windowText" lastClr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6278" y="3727451"/>
            <a:ext cx="1906003" cy="132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77194" y="5048243"/>
            <a:ext cx="1973969" cy="127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/>
          <a:srcRect t="7963"/>
          <a:stretch>
            <a:fillRect/>
          </a:stretch>
        </p:blipFill>
        <p:spPr bwMode="auto">
          <a:xfrm>
            <a:off x="5275135" y="1384722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/>
          <a:srcRect b="6848"/>
          <a:stretch>
            <a:fillRect/>
          </a:stretch>
        </p:blipFill>
        <p:spPr bwMode="auto">
          <a:xfrm>
            <a:off x="5257800" y="2622431"/>
            <a:ext cx="1964227" cy="108004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77654" y="2364204"/>
            <a:ext cx="1964227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88523" y="1336040"/>
            <a:ext cx="1777158" cy="999652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762000" y="3429000"/>
          <a:ext cx="4141788" cy="1416050"/>
        </p:xfrm>
        <a:graphic>
          <a:graphicData uri="http://schemas.openxmlformats.org/presentationml/2006/ole">
            <p:oleObj spid="_x0000_s2830338" name="Equation" r:id="rId9" imgW="3162300" imgH="1079500" progId="Equation.DSMT4">
              <p:embed/>
            </p:oleObj>
          </a:graphicData>
        </a:graphic>
      </p:graphicFrame>
      <p:sp>
        <p:nvSpPr>
          <p:cNvPr id="15" name="Rectangle 14"/>
          <p:cNvSpPr/>
          <p:nvPr/>
        </p:nvSpPr>
        <p:spPr>
          <a:xfrm>
            <a:off x="304800" y="4975125"/>
            <a:ext cx="4838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276225" fontAlgn="base">
              <a:spcBef>
                <a:spcPts val="12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and </a:t>
            </a:r>
            <a:r>
              <a:rPr lang="en-US" sz="1600" dirty="0" err="1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flavour</a:t>
            </a:r>
            <a:r>
              <a:rPr lang="en-US" sz="1600" dirty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-specific vertex corrections, which are very small, except for top quarks, due to large |</a:t>
            </a:r>
            <a:r>
              <a:rPr lang="en-US" sz="1600" i="1" dirty="0" err="1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V</a:t>
            </a:r>
            <a:r>
              <a:rPr lang="en-US" sz="1600" i="1" baseline="-25000" dirty="0" err="1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tb</a:t>
            </a:r>
            <a:r>
              <a:rPr lang="en-US" sz="1600" dirty="0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| CKM element</a:t>
            </a:r>
            <a:endParaRPr lang="en-US" sz="1600" i="1" dirty="0">
              <a:solidFill>
                <a:prstClr val="black"/>
              </a:solidFill>
              <a:latin typeface="Arial"/>
              <a:ea typeface="ＭＳ Ｐゴシック" charset="-128"/>
              <a:cs typeface="Arial"/>
            </a:endParaRP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754063" y="5791200"/>
          <a:ext cx="2362200" cy="631825"/>
        </p:xfrm>
        <a:graphic>
          <a:graphicData uri="http://schemas.openxmlformats.org/presentationml/2006/ole">
            <p:oleObj spid="_x0000_s2830339" name="Equation" r:id="rId10" imgW="1803400" imgH="482600" progId="Equation.DSMT4">
              <p:embed/>
            </p:oleObj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97694" y="2286000"/>
            <a:ext cx="4903789" cy="4176310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tIns="795600" bIns="13896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>
                <a:solidFill>
                  <a:srgbClr val="E12548"/>
                </a:solidFill>
                <a:effectLst>
                  <a:glow rad="101600">
                    <a:prstClr val="white">
                      <a:alpha val="75000"/>
                    </a:prstClr>
                  </a:glow>
                </a:effectLst>
                <a:latin typeface="Arial" charset="0"/>
                <a:ea typeface="ＭＳ Ｐゴシック" charset="-128"/>
                <a:cs typeface="ＭＳ Ｐゴシック" charset="-128"/>
              </a:rPr>
              <a:t>Radiative corrections allow us to test the SM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>
                <a:solidFill>
                  <a:srgbClr val="E12548"/>
                </a:solidFill>
                <a:effectLst>
                  <a:glow rad="101600">
                    <a:prstClr val="white">
                      <a:alpha val="75000"/>
                    </a:prstClr>
                  </a:glow>
                </a:effectLst>
                <a:latin typeface="Arial" charset="0"/>
                <a:ea typeface="ＭＳ Ｐゴシック" charset="-128"/>
                <a:cs typeface="ＭＳ Ｐゴシック" charset="-128"/>
              </a:rPr>
              <a:t>and to constrain unknown SM parameters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839200" cy="476246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>
                <a:solidFill>
                  <a:srgbClr val="18579B"/>
                </a:solidFill>
                <a:latin typeface="Arial" charset="0"/>
                <a:ea typeface="Arial" charset="0"/>
                <a:cs typeface="Arial" charset="0"/>
              </a:rPr>
              <a:t>Experimental results:</a:t>
            </a:r>
            <a:endParaRPr lang="en-US" sz="2000" dirty="0">
              <a:solidFill>
                <a:srgbClr val="404040"/>
              </a:solidFill>
              <a:latin typeface="Arial" charset="0"/>
              <a:ea typeface="Arial" charset="0"/>
              <a:cs typeface="Arial" charset="0"/>
            </a:endParaRPr>
          </a:p>
          <a:p>
            <a:pPr marL="355600" lvl="1" indent="-269875" fontAlgn="base">
              <a:spcBef>
                <a:spcPct val="50000"/>
              </a:spcBef>
              <a:spcAft>
                <a:spcPct val="0"/>
              </a:spcAft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Z</a:t>
            </a:r>
            <a:r>
              <a:rPr lang="en-US" sz="1600" dirty="0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-pole observables</a:t>
            </a:r>
            <a:r>
              <a:rPr lang="en-US" sz="16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: </a:t>
            </a:r>
            <a:r>
              <a:rPr lang="en-US" sz="1600" dirty="0">
                <a:solidFill>
                  <a:prstClr val="black"/>
                </a:solidFill>
                <a:latin typeface="Arial" charset="0"/>
                <a:ea typeface="Times New Roman" charset="0"/>
                <a:cs typeface="Times New Roman" charset="0"/>
              </a:rPr>
              <a:t>LEP/SLD results (corrected for ISR/FSR QED effects) </a:t>
            </a:r>
          </a:p>
          <a:p>
            <a:pPr marL="355600" lvl="1" indent="-269875" fontAlgn="base">
              <a:spcBef>
                <a:spcPts val="100"/>
              </a:spcBef>
              <a:spcAft>
                <a:spcPct val="0"/>
              </a:spcAft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4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	</a:t>
            </a:r>
            <a:r>
              <a:rPr lang="en-US" sz="11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[ADLO &amp; SLD, Phys. Rept. 427, 257 (2006)]</a:t>
            </a:r>
            <a:endParaRPr lang="en-US" sz="1400" dirty="0">
              <a:solidFill>
                <a:srgbClr val="404040"/>
              </a:solidFill>
              <a:latin typeface="Arial" charset="0"/>
              <a:ea typeface="Times New Roman" charset="0"/>
              <a:cs typeface="Times New Roman" charset="0"/>
            </a:endParaRPr>
          </a:p>
          <a:p>
            <a:pPr marL="817563" lvl="1" indent="-276225" defTabSz="914400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Total and partial cross sections </a:t>
            </a: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around </a:t>
            </a:r>
            <a:r>
              <a:rPr lang="en-US" sz="1600" i="1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Z</a:t>
            </a: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: </a:t>
            </a:r>
            <a:r>
              <a:rPr lang="en-US" sz="1600" i="1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M</a:t>
            </a:r>
            <a:r>
              <a:rPr lang="en-US" sz="1600" i="1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Z</a:t>
            </a:r>
            <a:r>
              <a:rPr lang="en-US" sz="1600" kern="0" dirty="0">
                <a:solidFill>
                  <a:srgbClr val="2C2C2C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US" sz="1600" kern="0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G</a:t>
            </a:r>
            <a:r>
              <a:rPr lang="en-US" sz="1600" i="1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Z</a:t>
            </a:r>
            <a:r>
              <a:rPr lang="en-US" sz="1600" kern="0" dirty="0">
                <a:solidFill>
                  <a:srgbClr val="2C2C2C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US" sz="1600" kern="0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s</a:t>
            </a:r>
            <a:r>
              <a:rPr lang="en-US" sz="1600" kern="0" baseline="30000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0</a:t>
            </a:r>
            <a:r>
              <a:rPr lang="en-US" sz="1600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had</a:t>
            </a:r>
            <a:r>
              <a:rPr lang="en-US" sz="1600" kern="0" dirty="0">
                <a:solidFill>
                  <a:srgbClr val="2C2C2C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US" sz="1600" i="1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R</a:t>
            </a:r>
            <a:r>
              <a:rPr lang="en-US" sz="1600" i="1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l</a:t>
            </a:r>
            <a:r>
              <a:rPr lang="en-US" sz="1600" kern="0" baseline="30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0</a:t>
            </a:r>
            <a:r>
              <a:rPr lang="en-US" sz="1600" kern="0" dirty="0">
                <a:solidFill>
                  <a:srgbClr val="2C2C2C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US" sz="1600" i="1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R</a:t>
            </a:r>
            <a:r>
              <a:rPr lang="en-US" sz="1600" i="1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c</a:t>
            </a:r>
            <a:r>
              <a:rPr lang="en-US" sz="1600" kern="0" baseline="30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0</a:t>
            </a:r>
            <a:r>
              <a:rPr lang="en-US" sz="1600" kern="0" dirty="0">
                <a:solidFill>
                  <a:srgbClr val="2C2C2C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US" sz="1600" i="1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R</a:t>
            </a:r>
            <a:r>
              <a:rPr lang="en-US" sz="1600" i="1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b</a:t>
            </a:r>
            <a:r>
              <a:rPr lang="en-US" sz="1600" kern="0" baseline="30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0</a:t>
            </a:r>
          </a:p>
          <a:p>
            <a:pPr marL="817563" lvl="1" indent="-276225" defTabSz="914400" fontAlgn="base">
              <a:spcBef>
                <a:spcPts val="600"/>
              </a:spcBef>
              <a:spcAft>
                <a:spcPct val="0"/>
              </a:spcAft>
            </a:pPr>
            <a:r>
              <a:rPr lang="en-US" sz="12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	Sensitive to the total coupling strength of the </a:t>
            </a:r>
            <a:r>
              <a:rPr lang="en-US" sz="1200" i="1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Z</a:t>
            </a:r>
            <a:r>
              <a:rPr lang="en-US" sz="12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 to fermions</a:t>
            </a:r>
          </a:p>
          <a:p>
            <a:pPr marL="817563" lvl="1" indent="-276225" defTabSz="914400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kern="0" dirty="0">
                <a:solidFill>
                  <a:srgbClr val="F70101"/>
                </a:solidFill>
                <a:latin typeface="Arial"/>
                <a:ea typeface="ＭＳ Ｐゴシック" charset="-128"/>
                <a:cs typeface="Arial"/>
              </a:rPr>
              <a:t>Asymmetries</a:t>
            </a:r>
            <a:r>
              <a:rPr lang="en-US" sz="1600" kern="0" dirty="0">
                <a:solidFill>
                  <a:srgbClr val="244A58"/>
                </a:solidFill>
                <a:latin typeface="Arial"/>
                <a:ea typeface="ＭＳ Ｐゴシック" charset="-128"/>
                <a:cs typeface="Arial"/>
              </a:rPr>
              <a:t> </a:t>
            </a: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on the </a:t>
            </a:r>
            <a:r>
              <a:rPr lang="en-US" sz="1600" i="1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Z</a:t>
            </a: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 pole: </a:t>
            </a:r>
            <a:r>
              <a:rPr lang="en-US" sz="1600" i="1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A</a:t>
            </a:r>
            <a:r>
              <a:rPr lang="en-US" sz="1600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FB</a:t>
            </a:r>
            <a:r>
              <a:rPr lang="en-US" sz="1600" kern="0" baseline="30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0,</a:t>
            </a:r>
            <a:r>
              <a:rPr lang="en-US" sz="1600" i="1" kern="0" baseline="30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l</a:t>
            </a:r>
            <a:r>
              <a:rPr lang="en-US" sz="1600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,</a:t>
            </a:r>
            <a:r>
              <a:rPr lang="en-US" sz="1600" kern="0" dirty="0">
                <a:solidFill>
                  <a:srgbClr val="2C2C2C"/>
                </a:solidFill>
                <a:latin typeface="Arial"/>
                <a:ea typeface="ＭＳ Ｐゴシック" charset="-128"/>
                <a:cs typeface="Arial"/>
              </a:rPr>
              <a:t> </a:t>
            </a:r>
            <a:r>
              <a:rPr lang="en-US" sz="1600" i="1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A</a:t>
            </a:r>
            <a:r>
              <a:rPr lang="en-US" sz="1600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FB</a:t>
            </a:r>
            <a:r>
              <a:rPr lang="en-US" sz="1600" kern="0" baseline="30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0,</a:t>
            </a:r>
            <a:r>
              <a:rPr lang="en-US" sz="1600" i="1" kern="0" baseline="30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b</a:t>
            </a:r>
            <a:r>
              <a:rPr lang="en-US" sz="1600" kern="0" dirty="0">
                <a:solidFill>
                  <a:srgbClr val="2C2C2C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US" sz="1600" i="1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A</a:t>
            </a:r>
            <a:r>
              <a:rPr lang="en-US" sz="1600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FB</a:t>
            </a:r>
            <a:r>
              <a:rPr lang="en-US" sz="1600" kern="0" baseline="30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0,</a:t>
            </a:r>
            <a:r>
              <a:rPr lang="en-US" sz="1600" i="1" kern="0" baseline="30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c</a:t>
            </a:r>
            <a:r>
              <a:rPr lang="en-US" sz="1600" kern="0" dirty="0">
                <a:solidFill>
                  <a:srgbClr val="2C2C2C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US" sz="1600" i="1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A</a:t>
            </a:r>
            <a:r>
              <a:rPr lang="en-US" sz="1600" i="1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l</a:t>
            </a:r>
            <a:r>
              <a:rPr lang="en-US" sz="1600" kern="0" dirty="0">
                <a:solidFill>
                  <a:srgbClr val="2C2C2C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US" sz="1600" i="1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A</a:t>
            </a:r>
            <a:r>
              <a:rPr lang="en-US" sz="1600" i="1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c</a:t>
            </a:r>
            <a:r>
              <a:rPr lang="en-US" sz="1600" kern="0" dirty="0">
                <a:solidFill>
                  <a:srgbClr val="2C2C2C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US" sz="1600" i="1" kern="0" dirty="0" err="1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A</a:t>
            </a:r>
            <a:r>
              <a:rPr lang="en-US" sz="1600" i="1" kern="0" baseline="-25000" dirty="0" err="1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b</a:t>
            </a:r>
            <a:r>
              <a:rPr lang="en-US" sz="1600" kern="0" dirty="0">
                <a:solidFill>
                  <a:srgbClr val="2C2C2C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US" sz="1600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sin</a:t>
            </a:r>
            <a:r>
              <a:rPr lang="en-US" sz="1600" kern="0" baseline="30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2</a:t>
            </a:r>
            <a:r>
              <a:rPr lang="en-US" sz="1600" kern="0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q</a:t>
            </a:r>
            <a:r>
              <a:rPr lang="en-US" sz="1600" i="1" kern="0" baseline="30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l</a:t>
            </a:r>
            <a:r>
              <a:rPr lang="en-US" sz="1600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eff </a:t>
            </a:r>
            <a:r>
              <a:rPr lang="en-US" sz="1600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(</a:t>
            </a:r>
            <a:r>
              <a:rPr lang="en-US" sz="1600" i="1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Q</a:t>
            </a:r>
            <a:r>
              <a:rPr lang="en-US" sz="1600" kern="0" baseline="-2500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FB</a:t>
            </a:r>
            <a:r>
              <a:rPr lang="en-US" sz="1600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)</a:t>
            </a:r>
            <a:endParaRPr lang="en-US" sz="1600" kern="0" baseline="30000" dirty="0">
              <a:solidFill>
                <a:srgbClr val="E12548"/>
              </a:solidFill>
              <a:latin typeface="Arial"/>
              <a:ea typeface="ＭＳ Ｐゴシック" charset="-128"/>
              <a:cs typeface="Arial"/>
            </a:endParaRPr>
          </a:p>
          <a:p>
            <a:pPr marL="817563" lvl="1" indent="-276225" defTabSz="914400" fontAlgn="base">
              <a:spcBef>
                <a:spcPts val="600"/>
              </a:spcBef>
              <a:spcAft>
                <a:spcPct val="0"/>
              </a:spcAft>
            </a:pPr>
            <a:r>
              <a:rPr lang="en-US" sz="12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	Sensitive to the ratio of the </a:t>
            </a:r>
            <a:r>
              <a:rPr lang="en-US" sz="1200" i="1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Z</a:t>
            </a:r>
            <a:r>
              <a:rPr lang="en-US" sz="12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 vector to axial-vector couplings (</a:t>
            </a:r>
            <a:r>
              <a:rPr lang="en-US" sz="1200" i="1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i.e. </a:t>
            </a:r>
            <a:r>
              <a:rPr lang="en-US" sz="12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sin</a:t>
            </a:r>
            <a:r>
              <a:rPr lang="en-US" sz="1200" kern="0" baseline="3000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2</a:t>
            </a:r>
            <a:r>
              <a:rPr lang="en-US" sz="1200" i="1" kern="0" dirty="0">
                <a:solidFill>
                  <a:srgbClr val="000000"/>
                </a:solidFill>
                <a:latin typeface="Symbol" charset="2"/>
                <a:ea typeface="ＭＳ Ｐゴシック" charset="-128"/>
                <a:cs typeface="Symbol" charset="2"/>
              </a:rPr>
              <a:t>q</a:t>
            </a:r>
            <a:r>
              <a:rPr lang="en-US" sz="1200" kern="0" baseline="-2500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eff</a:t>
            </a:r>
            <a:r>
              <a:rPr lang="en-US" sz="12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) </a:t>
            </a:r>
            <a:r>
              <a:rPr lang="en-US" sz="1200" kern="0" dirty="0" err="1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  <a:sym typeface="Wingdings"/>
              </a:rPr>
              <a:t></a:t>
            </a:r>
            <a:r>
              <a:rPr lang="en-US" sz="12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  <a:sym typeface="Wingdings"/>
              </a:rPr>
              <a:t> parity violation</a:t>
            </a:r>
            <a:endParaRPr lang="en-US" sz="1200" kern="0" dirty="0">
              <a:solidFill>
                <a:srgbClr val="000000"/>
              </a:solidFill>
              <a:latin typeface="Arial"/>
              <a:ea typeface="ＭＳ Ｐゴシック" charset="-128"/>
              <a:cs typeface="Arial"/>
            </a:endParaRPr>
          </a:p>
          <a:p>
            <a:pPr marL="355600" lvl="1" indent="-269875" fontAlgn="base">
              <a:spcBef>
                <a:spcPct val="50000"/>
              </a:spcBef>
              <a:spcAft>
                <a:spcPct val="0"/>
              </a:spcAft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 dirty="0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W</a:t>
            </a:r>
            <a:r>
              <a:rPr lang="en-US" sz="16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and </a:t>
            </a:r>
            <a:r>
              <a:rPr lang="en-US" sz="1600" dirty="0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  <a:sym typeface="Symbol" charset="2"/>
              </a:rPr>
              <a:t></a:t>
            </a:r>
            <a:r>
              <a:rPr lang="en-US" sz="1600" i="1" baseline="-25000" dirty="0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W</a:t>
            </a:r>
            <a:r>
              <a:rPr lang="en-US" sz="1600" i="1" baseline="-25000" dirty="0">
                <a:solidFill>
                  <a:srgbClr val="FF0000"/>
                </a:solidFill>
                <a:latin typeface="Arial" charset="0"/>
                <a:ea typeface="Times New Roman" charset="0"/>
                <a:cs typeface="Times New Roman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: LEP + Tevatron average</a:t>
            </a:r>
          </a:p>
          <a:p>
            <a:pPr marL="355600" lvl="1" indent="-269875" fontAlgn="base">
              <a:spcBef>
                <a:spcPts val="100"/>
              </a:spcBef>
              <a:spcAft>
                <a:spcPct val="0"/>
              </a:spcAft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4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	</a:t>
            </a:r>
            <a:r>
              <a:rPr lang="en-US" sz="11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[ADLO, hep-ex/0612034] [CDF, Phys. </a:t>
            </a:r>
            <a:r>
              <a:rPr lang="en-US" sz="1100" dirty="0" err="1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Lett</a:t>
            </a:r>
            <a:r>
              <a:rPr lang="en-US" sz="11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. 100, 071801 (2008)]</a:t>
            </a:r>
          </a:p>
          <a:p>
            <a:pPr marL="355600" lvl="1" indent="-269875" fontAlgn="base">
              <a:spcBef>
                <a:spcPts val="100"/>
              </a:spcBef>
              <a:spcAft>
                <a:spcPct val="0"/>
              </a:spcAft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1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	[CDF &amp; D0, Phys. Rev. D 70, 092008 (2004)] [CDF &amp; D0, arXiv:0908.1374v1]</a:t>
            </a:r>
            <a:endParaRPr lang="en-US" sz="1400" dirty="0">
              <a:solidFill>
                <a:srgbClr val="404040"/>
              </a:solidFill>
              <a:latin typeface="Arial" charset="0"/>
              <a:ea typeface="Times New Roman" charset="0"/>
              <a:cs typeface="Times New Roman" charset="0"/>
            </a:endParaRPr>
          </a:p>
          <a:p>
            <a:pPr marL="355600" lvl="1" indent="-269875" fontAlgn="base">
              <a:spcBef>
                <a:spcPct val="50000"/>
              </a:spcBef>
              <a:spcAft>
                <a:spcPct val="0"/>
              </a:spcAft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 err="1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 dirty="0" err="1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t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: latest Tevatron average </a:t>
            </a:r>
            <a:r>
              <a:rPr lang="en-US" sz="11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[CDF &amp; D0, new combination for ICHEP 2010, arXiv:1007.3178]</a:t>
            </a:r>
            <a:endParaRPr lang="en-US" sz="1600" dirty="0">
              <a:solidFill>
                <a:srgbClr val="404040"/>
              </a:solidFill>
              <a:latin typeface="Arial" charset="0"/>
              <a:ea typeface="Times New Roman" charset="0"/>
              <a:cs typeface="Times New Roman" charset="0"/>
            </a:endParaRPr>
          </a:p>
          <a:p>
            <a:pPr marL="355600" lvl="1" indent="-269875" fontAlgn="base">
              <a:spcBef>
                <a:spcPct val="50000"/>
              </a:spcBef>
              <a:spcAft>
                <a:spcPct val="0"/>
              </a:spcAft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 dirty="0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c</a:t>
            </a:r>
            <a:r>
              <a:rPr lang="en-US" sz="16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,</a:t>
            </a:r>
            <a:r>
              <a:rPr lang="en-US" sz="1600" dirty="0">
                <a:solidFill>
                  <a:srgbClr val="FF0000"/>
                </a:solidFill>
                <a:latin typeface="Arial" charset="0"/>
                <a:ea typeface="Times New Roman" charset="0"/>
                <a:cs typeface="Times New Roman" charset="0"/>
              </a:rPr>
              <a:t> </a:t>
            </a:r>
            <a:r>
              <a:rPr lang="en-US" sz="1600" i="1" dirty="0" err="1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 dirty="0" err="1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b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: world averages </a:t>
            </a:r>
            <a:r>
              <a:rPr lang="en-US" sz="11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[PDG, Phys. </a:t>
            </a:r>
            <a:r>
              <a:rPr lang="en-US" sz="1100" dirty="0" err="1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Lett</a:t>
            </a:r>
            <a:r>
              <a:rPr lang="en-US" sz="11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. B667, 1 (2008) and 2009 partial update for the 2010 edition]</a:t>
            </a:r>
            <a:endParaRPr lang="en-US" sz="1600" dirty="0">
              <a:solidFill>
                <a:srgbClr val="404040"/>
              </a:solidFill>
              <a:latin typeface="Arial" charset="0"/>
              <a:ea typeface="Times New Roman" charset="0"/>
              <a:cs typeface="Times New Roman" charset="0"/>
            </a:endParaRPr>
          </a:p>
          <a:p>
            <a:pPr marL="355600" lvl="1" indent="-269875" fontAlgn="base">
              <a:spcBef>
                <a:spcPct val="50000"/>
              </a:spcBef>
              <a:spcAft>
                <a:spcPct val="0"/>
              </a:spcAft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err="1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  <a:sym typeface="Symbol" charset="2"/>
              </a:rPr>
              <a:t></a:t>
            </a:r>
            <a:r>
              <a:rPr lang="en-US" sz="1600" baseline="-25000" dirty="0" err="1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had</a:t>
            </a:r>
            <a:r>
              <a:rPr lang="en-US" sz="1600" dirty="0" err="1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(</a:t>
            </a:r>
            <a:r>
              <a:rPr lang="en-US" sz="1600" i="1" dirty="0" err="1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 dirty="0" err="1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Z</a:t>
            </a:r>
            <a:r>
              <a:rPr lang="en-US" sz="1600" dirty="0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)</a:t>
            </a:r>
            <a:r>
              <a:rPr lang="en-US" sz="16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: </a:t>
            </a:r>
            <a:r>
              <a:rPr lang="en-US" sz="1100" dirty="0" smtClean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[DHMZ arXiv:1010.4180 (2010)] </a:t>
            </a:r>
            <a:r>
              <a:rPr lang="en-US" sz="12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+ rescaling mechanism to account for </a:t>
            </a:r>
            <a:r>
              <a:rPr lang="en-US" sz="1200" dirty="0" err="1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  <a:sym typeface="Symbol" charset="2"/>
              </a:rPr>
              <a:t></a:t>
            </a:r>
            <a:r>
              <a:rPr lang="en-US" sz="1200" i="1" baseline="-25000" dirty="0" err="1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s</a:t>
            </a:r>
            <a:r>
              <a:rPr lang="en-US" sz="12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 dependency</a:t>
            </a:r>
            <a:endParaRPr lang="en-US" sz="1600" dirty="0">
              <a:solidFill>
                <a:srgbClr val="404040"/>
              </a:solidFill>
              <a:latin typeface="Arial" charset="0"/>
              <a:ea typeface="Times New Roman" charset="0"/>
              <a:cs typeface="Times New Roman" charset="0"/>
            </a:endParaRPr>
          </a:p>
          <a:p>
            <a:pPr marL="355600" lvl="1" indent="-269875" fontAlgn="base">
              <a:spcBef>
                <a:spcPct val="50000"/>
              </a:spcBef>
              <a:spcAft>
                <a:spcPct val="0"/>
              </a:spcAft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Direct Higgs searches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at LEP and Tevatron 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(ICHEP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2010 average)</a:t>
            </a:r>
          </a:p>
          <a:p>
            <a:pPr marL="355600" lvl="1" indent="-269875" fontAlgn="base">
              <a:spcBef>
                <a:spcPts val="100"/>
              </a:spcBef>
              <a:spcAft>
                <a:spcPct val="0"/>
              </a:spcAft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4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	</a:t>
            </a:r>
            <a:r>
              <a:rPr lang="en-US" sz="11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[ADLO: Phys. </a:t>
            </a:r>
            <a:r>
              <a:rPr lang="en-US" sz="1100" dirty="0" err="1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Lett</a:t>
            </a:r>
            <a:r>
              <a:rPr lang="en-US" sz="11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. B565, 61 (2003)] [CDF &amp; D0</a:t>
            </a:r>
            <a:r>
              <a:rPr lang="en-US" sz="1100" dirty="0" smtClean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: arXiv:1007.4587 (2010)] </a:t>
            </a:r>
            <a:endParaRPr lang="en-US" sz="1100" dirty="0">
              <a:solidFill>
                <a:srgbClr val="404040"/>
              </a:solidFill>
              <a:latin typeface="Arial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Observables in the Global Fit</a:t>
            </a:r>
            <a:endParaRPr lang="en-US" sz="36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ea typeface="Calibri" charset="0"/>
              <a:cs typeface="Calibri" charset="0"/>
            </a:endParaRP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7940" y="4265311"/>
            <a:ext cx="3116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_</a:t>
            </a:r>
            <a:endParaRPr lang="en-GB" sz="2400" dirty="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6585" y="4267200"/>
            <a:ext cx="3116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E12548"/>
                </a:solidFill>
                <a:latin typeface="Arial" charset="0"/>
                <a:ea typeface="Times New Roman" charset="0"/>
                <a:cs typeface="Times New Roman" charset="0"/>
              </a:rPr>
              <a:t>_</a:t>
            </a:r>
            <a:endParaRPr lang="en-GB" sz="2400" dirty="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1219200" y="2209800"/>
            <a:ext cx="6781800" cy="2133600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483360" y="2466312"/>
            <a:ext cx="6400800" cy="161800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447675" indent="-447675">
              <a:spcBef>
                <a:spcPct val="50000"/>
              </a:spcBef>
              <a:buFontTx/>
              <a:buAutoNum type="romanUcPeriod"/>
            </a:pPr>
            <a:r>
              <a:rPr lang="en-US" sz="1800" dirty="0" smtClean="0">
                <a:latin typeface="Trebuchet MS"/>
                <a:cs typeface="Trebuchet MS"/>
              </a:rPr>
              <a:t>Higgs Mechanism</a:t>
            </a:r>
          </a:p>
          <a:p>
            <a:pPr marL="447675" indent="-447675">
              <a:spcBef>
                <a:spcPct val="50000"/>
              </a:spcBef>
              <a:buFontTx/>
              <a:buAutoNum type="romanUcPeriod"/>
            </a:pP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Indirect constraints on the Higgs boson mass</a:t>
            </a:r>
            <a:endParaRPr lang="en-US" sz="1800" i="1" dirty="0" smtClean="0">
              <a:latin typeface="Trebuchet MS"/>
              <a:cs typeface="Trebuchet MS"/>
              <a:sym typeface="Symbol" charset="2"/>
            </a:endParaRPr>
          </a:p>
          <a:p>
            <a:pPr marL="447675" indent="-447675">
              <a:spcBef>
                <a:spcPct val="50000"/>
              </a:spcBef>
              <a:buFontTx/>
              <a:buAutoNum type="romanUcPeriod"/>
            </a:pP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ATLAS and the LHC</a:t>
            </a:r>
            <a:endParaRPr lang="en-US" sz="1800" dirty="0" smtClean="0">
              <a:latin typeface="Trebuchet MS"/>
              <a:cs typeface="Trebuchet MS"/>
              <a:sym typeface="Symbol" charset="2"/>
            </a:endParaRPr>
          </a:p>
          <a:p>
            <a:pPr marL="447675" indent="-447675">
              <a:spcBef>
                <a:spcPct val="50000"/>
              </a:spcBef>
              <a:buFontTx/>
              <a:buAutoNum type="romanUcPeriod"/>
            </a:pP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Higgs boson searches at the LEP, Tevatron and the LHC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15888"/>
            <a:ext cx="9144000" cy="634214"/>
          </a:xfrm>
          <a:prstGeom prst="rect">
            <a:avLst/>
          </a:prstGeom>
          <a:solidFill>
            <a:schemeClr val="bg1">
              <a:alpha val="76077"/>
            </a:schemeClr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936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 smtClean="0">
                <a:solidFill>
                  <a:srgbClr val="4D4D4D"/>
                </a:solidFill>
                <a:latin typeface="Trebuchet MS"/>
                <a:cs typeface="Trebuchet MS"/>
              </a:rPr>
              <a:t>Seminar Themes</a:t>
            </a:r>
            <a:endParaRPr lang="en-US" sz="2000" dirty="0">
              <a:solidFill>
                <a:srgbClr val="4D4D4D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The Global Electroweak Fit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04800" y="3352800"/>
            <a:ext cx="8610600" cy="1371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Fit parameters</a:t>
            </a:r>
          </a:p>
          <a:p>
            <a:pPr marL="360363" lvl="1" indent="-276225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40404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 principle, </a:t>
            </a:r>
            <a:r>
              <a:rPr lang="en-US" sz="16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 parameters used in theory predictions are varying freely in fit</a:t>
            </a:r>
          </a:p>
          <a:p>
            <a:pPr marL="360363" lvl="1" indent="-276225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40404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Masses of leptons and light quarks fixed to world-averages from PDG</a:t>
            </a:r>
          </a:p>
          <a:p>
            <a:pPr marL="360363" lvl="1" indent="-276225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40404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Free are running charm, bottom and top masses </a:t>
            </a:r>
            <a:r>
              <a:rPr lang="en-US" sz="1600" dirty="0" err="1">
                <a:solidFill>
                  <a:srgbClr val="404040"/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</a:t>
            </a:r>
            <a:r>
              <a:rPr lang="en-US" sz="1600" dirty="0">
                <a:solidFill>
                  <a:srgbClr val="404040"/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 </a:t>
            </a:r>
            <a:r>
              <a:rPr lang="en-US" sz="1600" i="1" dirty="0" err="1">
                <a:solidFill>
                  <a:srgbClr val="404040"/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m</a:t>
            </a:r>
            <a:r>
              <a:rPr lang="en-US" sz="1600" i="1" baseline="-25000" dirty="0" err="1">
                <a:solidFill>
                  <a:srgbClr val="404040"/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t</a:t>
            </a:r>
            <a:r>
              <a:rPr lang="en-US" sz="1600" dirty="0">
                <a:solidFill>
                  <a:srgbClr val="404040"/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 strongest impact on fit !</a:t>
            </a:r>
            <a:endParaRPr lang="en-US" sz="1600" dirty="0">
              <a:solidFill>
                <a:srgbClr val="40404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47800" y="5029200"/>
            <a:ext cx="5511800" cy="960120"/>
          </a:xfrm>
          <a:prstGeom prst="rect">
            <a:avLst/>
          </a:prstGeom>
          <a:solidFill>
            <a:srgbClr val="FFFF00"/>
          </a:solidFill>
          <a:ln w="25400">
            <a:noFill/>
            <a:miter lim="800000"/>
            <a:headEnd/>
            <a:tailEnd/>
          </a:ln>
          <a:effectLst>
            <a:outerShdw blurRad="152400" dist="38100" dir="2700000">
              <a:srgbClr val="000000">
                <a:alpha val="12000"/>
              </a:srgbClr>
            </a:outerShdw>
          </a:effectLst>
        </p:spPr>
        <p:txBody>
          <a:bodyPr tIns="93600" bIns="46800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244A5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 List of freely varying parameters in the SM fit:</a:t>
            </a:r>
            <a:endParaRPr lang="en-US" sz="2000" dirty="0">
              <a:solidFill>
                <a:srgbClr val="E12B0D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pPr marL="342900" indent="-342900" algn="ctr" fontAlgn="base">
              <a:spcBef>
                <a:spcPts val="600"/>
              </a:spcBef>
              <a:spcAft>
                <a:spcPct val="0"/>
              </a:spcAft>
            </a:pPr>
            <a:r>
              <a:rPr lang="en-US" sz="2000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ＭＳ Ｐゴシック" charset="-128"/>
              </a:rPr>
              <a:t> D</a:t>
            </a:r>
            <a:r>
              <a:rPr lang="en-US" sz="2000" i="1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ＭＳ Ｐゴシック" charset="-128"/>
              </a:rPr>
              <a:t>a</a:t>
            </a:r>
            <a:r>
              <a:rPr lang="en-US" sz="2000" baseline="-25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had</a:t>
            </a:r>
            <a:r>
              <a:rPr lang="en-US" sz="2000" baseline="30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(5)</a:t>
            </a:r>
            <a:r>
              <a:rPr lang="en-US" sz="2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</a:t>
            </a:r>
            <a:r>
              <a:rPr lang="en-US" sz="2000" i="1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2000" i="1" baseline="-25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Z</a:t>
            </a:r>
            <a:r>
              <a:rPr lang="en-US" sz="2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), </a:t>
            </a:r>
            <a:r>
              <a:rPr lang="en-US" sz="2000" i="1" dirty="0" err="1">
                <a:solidFill>
                  <a:srgbClr val="E12548"/>
                </a:solidFill>
                <a:latin typeface="Symbol" charset="2"/>
                <a:ea typeface="ＭＳ Ｐゴシック" charset="-128"/>
                <a:cs typeface="ＭＳ Ｐゴシック" charset="-128"/>
              </a:rPr>
              <a:t>a</a:t>
            </a:r>
            <a:r>
              <a:rPr lang="en-US" sz="2000" i="1" baseline="-25000" dirty="0" err="1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</a:t>
            </a:r>
            <a:r>
              <a:rPr lang="en-US" sz="2000" dirty="0" err="1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</a:t>
            </a:r>
            <a:r>
              <a:rPr lang="en-US" sz="2000" i="1" dirty="0" err="1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2000" i="1" baseline="-25000" dirty="0" err="1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Z</a:t>
            </a:r>
            <a:r>
              <a:rPr lang="en-US" sz="2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), </a:t>
            </a:r>
            <a:r>
              <a:rPr lang="en-US" sz="2000" i="1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2000" i="1" baseline="-25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Z</a:t>
            </a:r>
            <a:r>
              <a:rPr lang="en-US" sz="2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, </a:t>
            </a:r>
            <a:r>
              <a:rPr lang="en-US" sz="2000" i="1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2000" i="1" baseline="-25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</a:t>
            </a:r>
            <a:r>
              <a:rPr lang="en-US" sz="2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, </a:t>
            </a:r>
            <a:r>
              <a:rPr lang="en-US" sz="2000" i="1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2000" i="1" baseline="-25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</a:t>
            </a:r>
            <a:r>
              <a:rPr lang="en-US" sz="2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, </a:t>
            </a:r>
            <a:r>
              <a:rPr lang="en-US" sz="2000" i="1" dirty="0" err="1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2000" i="1" baseline="-25000" dirty="0" err="1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</a:t>
            </a:r>
            <a:r>
              <a:rPr lang="en-US" sz="2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, </a:t>
            </a:r>
            <a:r>
              <a:rPr lang="en-US" sz="2000" i="1" dirty="0" err="1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2000" i="1" baseline="-25000" dirty="0" err="1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</a:t>
            </a:r>
            <a:endParaRPr lang="en-US" sz="2000" i="1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endParaRPr lang="en-US" sz="2000" dirty="0">
              <a:solidFill>
                <a:srgbClr val="244A5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457200" y="5283200"/>
            <a:ext cx="762000" cy="457200"/>
          </a:xfrm>
          <a:prstGeom prst="rightArrow">
            <a:avLst>
              <a:gd name="adj1" fmla="val 50000"/>
              <a:gd name="adj2" fmla="val 41667"/>
            </a:avLst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rgbClr val="FFFF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21000"/>
              </a:srgbClr>
            </a:outerShdw>
          </a:effectLst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5334846" y="5582920"/>
            <a:ext cx="152400" cy="0"/>
          </a:xfrm>
          <a:prstGeom prst="line">
            <a:avLst/>
          </a:prstGeom>
          <a:noFill/>
          <a:ln w="25400">
            <a:solidFill>
              <a:srgbClr val="E12548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5770880" y="5582920"/>
            <a:ext cx="152400" cy="0"/>
          </a:xfrm>
          <a:prstGeom prst="line">
            <a:avLst/>
          </a:prstGeom>
          <a:noFill/>
          <a:ln w="25400">
            <a:solidFill>
              <a:srgbClr val="E12548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610600" cy="206428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b="1" dirty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Theory predictions </a:t>
            </a:r>
            <a:r>
              <a:rPr lang="en-US" sz="20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– </a:t>
            </a:r>
            <a:r>
              <a:rPr lang="en-US" sz="2000" dirty="0">
                <a:solidFill>
                  <a:srgbClr val="E12548"/>
                </a:solidFill>
                <a:latin typeface="Arial" charset="0"/>
                <a:ea typeface="Arial" charset="0"/>
                <a:cs typeface="Arial" charset="0"/>
              </a:rPr>
              <a:t>state-of-the art calculations, in particular:</a:t>
            </a:r>
          </a:p>
          <a:p>
            <a:pPr marL="355600" lvl="1" indent="-269875" fontAlgn="base">
              <a:spcBef>
                <a:spcPct val="50000"/>
              </a:spcBef>
              <a:spcAft>
                <a:spcPct val="0"/>
              </a:spcAft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>
                <a:solidFill>
                  <a:srgbClr val="CC0000"/>
                </a:solidFill>
                <a:latin typeface="Arial" charset="0"/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 dirty="0">
                <a:solidFill>
                  <a:srgbClr val="CC0000"/>
                </a:solidFill>
                <a:latin typeface="Arial" charset="0"/>
                <a:ea typeface="Times New Roman" charset="0"/>
                <a:cs typeface="Times New Roman" charset="0"/>
              </a:rPr>
              <a:t>W</a:t>
            </a:r>
            <a:r>
              <a:rPr lang="en-US" sz="1600" baseline="-25000" dirty="0">
                <a:solidFill>
                  <a:srgbClr val="CC0000"/>
                </a:solidFill>
                <a:latin typeface="Arial" charset="0"/>
                <a:ea typeface="Times New Roman" charset="0"/>
                <a:cs typeface="Times New Roman" charset="0"/>
              </a:rPr>
              <a:t> </a:t>
            </a:r>
            <a:r>
              <a:rPr lang="en-US" sz="16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and </a:t>
            </a:r>
            <a:r>
              <a:rPr lang="en-US" sz="1600" dirty="0">
                <a:solidFill>
                  <a:srgbClr val="CC0000"/>
                </a:solidFill>
                <a:latin typeface="Arial" charset="0"/>
                <a:ea typeface="Times New Roman" charset="0"/>
                <a:cs typeface="Times New Roman" charset="0"/>
              </a:rPr>
              <a:t>sin</a:t>
            </a:r>
            <a:r>
              <a:rPr lang="en-US" sz="1600" baseline="30000" dirty="0">
                <a:solidFill>
                  <a:srgbClr val="CC0000"/>
                </a:solidFill>
                <a:latin typeface="Arial" charset="0"/>
                <a:ea typeface="Times New Roman" charset="0"/>
                <a:cs typeface="Times New Roman" charset="0"/>
              </a:rPr>
              <a:t>2</a:t>
            </a:r>
            <a:r>
              <a:rPr lang="en-US" sz="1600" dirty="0">
                <a:solidFill>
                  <a:srgbClr val="CC0000"/>
                </a:solidFill>
                <a:latin typeface="Arial" charset="0"/>
                <a:ea typeface="Times New Roman" charset="0"/>
                <a:cs typeface="Times New Roman" charset="0"/>
                <a:sym typeface="Symbol" charset="2"/>
              </a:rPr>
              <a:t></a:t>
            </a:r>
            <a:r>
              <a:rPr lang="en-US" sz="1600" i="1" baseline="30000" dirty="0">
                <a:solidFill>
                  <a:srgbClr val="CC0000"/>
                </a:solidFill>
                <a:latin typeface="Arial" charset="0"/>
                <a:ea typeface="Times New Roman" charset="0"/>
                <a:cs typeface="Times New Roman" charset="0"/>
              </a:rPr>
              <a:t>f</a:t>
            </a:r>
            <a:r>
              <a:rPr lang="en-US" sz="1600" baseline="-25000" dirty="0">
                <a:solidFill>
                  <a:srgbClr val="CC0000"/>
                </a:solidFill>
                <a:latin typeface="Arial" charset="0"/>
                <a:ea typeface="Times New Roman" charset="0"/>
                <a:cs typeface="Times New Roman" charset="0"/>
              </a:rPr>
              <a:t>eff </a:t>
            </a:r>
            <a:r>
              <a:rPr lang="en-US" sz="16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: full two-loop + leading beyond-two-loop form factor corrections 	</a:t>
            </a:r>
          </a:p>
          <a:p>
            <a:pPr marL="355600" lvl="1" indent="-269875" fontAlgn="base">
              <a:spcBef>
                <a:spcPct val="50000"/>
              </a:spcBef>
              <a:spcAft>
                <a:spcPct val="0"/>
              </a:spcAft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	[M. </a:t>
            </a:r>
            <a:r>
              <a:rPr lang="en-US" sz="1200" dirty="0" err="1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Awramik</a:t>
            </a:r>
            <a:r>
              <a:rPr lang="en-US" sz="12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 et al., Phys. Rev D69, 053006 (2004) and ref.] [M. </a:t>
            </a:r>
            <a:r>
              <a:rPr lang="en-US" sz="1200" dirty="0" err="1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Awramik</a:t>
            </a:r>
            <a:r>
              <a:rPr lang="en-US" sz="12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 et al., JHEP 11, 048 (2006) and refs.]</a:t>
            </a:r>
            <a:endParaRPr lang="en-US" sz="2000" dirty="0">
              <a:solidFill>
                <a:srgbClr val="404040"/>
              </a:solidFill>
              <a:latin typeface="Arial" charset="0"/>
              <a:ea typeface="Times New Roman" charset="0"/>
              <a:cs typeface="Times New Roman" charset="0"/>
            </a:endParaRPr>
          </a:p>
          <a:p>
            <a:pPr marL="355600" lvl="1" indent="-269875" fontAlgn="base">
              <a:spcBef>
                <a:spcPct val="50000"/>
              </a:spcBef>
              <a:spcAft>
                <a:spcPct val="0"/>
              </a:spcAft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CC0000"/>
                </a:solidFill>
                <a:latin typeface="Arial" charset="0"/>
                <a:ea typeface="Times New Roman" charset="0"/>
                <a:cs typeface="Times New Roman" charset="0"/>
              </a:rPr>
              <a:t>Radiator functions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: 3</a:t>
            </a:r>
            <a:r>
              <a:rPr lang="en-US" sz="16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NLO prediction of the </a:t>
            </a:r>
            <a:r>
              <a:rPr lang="en-US" sz="1600" dirty="0" err="1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massless</a:t>
            </a:r>
            <a:r>
              <a:rPr lang="en-US" sz="16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 QCD cross section </a:t>
            </a:r>
          </a:p>
          <a:p>
            <a:pPr marL="355600" lvl="1" indent="-269875" fontAlgn="base">
              <a:spcBef>
                <a:spcPct val="50000"/>
              </a:spcBef>
              <a:spcAft>
                <a:spcPct val="0"/>
              </a:spcAft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	[P.A. </a:t>
            </a:r>
            <a:r>
              <a:rPr lang="en-US" sz="1200" dirty="0" err="1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Baikov</a:t>
            </a:r>
            <a:r>
              <a:rPr lang="en-US" sz="12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 et al., Phys. Rev. </a:t>
            </a:r>
            <a:r>
              <a:rPr lang="en-US" sz="1200" dirty="0" err="1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Lett</a:t>
            </a:r>
            <a:r>
              <a:rPr lang="en-US" sz="12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. 101 (2008) 012022]</a:t>
            </a:r>
          </a:p>
          <a:p>
            <a:pPr marL="355600" lvl="1" indent="-269875" fontAlgn="base">
              <a:spcBef>
                <a:spcPct val="50000"/>
              </a:spcBef>
              <a:spcAft>
                <a:spcPct val="0"/>
              </a:spcAft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CC0000"/>
                </a:solidFill>
                <a:latin typeface="Arial" charset="0"/>
                <a:ea typeface="Times New Roman" charset="0"/>
                <a:cs typeface="Times New Roman" charset="0"/>
              </a:rPr>
              <a:t>Theoretical uncertainties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: </a:t>
            </a:r>
            <a:r>
              <a:rPr lang="en-US" sz="1600" i="1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W</a:t>
            </a:r>
            <a:r>
              <a:rPr lang="en-US" sz="1600" i="1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(</a:t>
            </a:r>
            <a:r>
              <a:rPr lang="en-US" sz="1600" dirty="0" err="1">
                <a:solidFill>
                  <a:srgbClr val="000000"/>
                </a:solidFill>
                <a:latin typeface="Symbol" charset="2"/>
                <a:ea typeface="Times New Roman" charset="0"/>
                <a:cs typeface="Symbol" charset="2"/>
              </a:rPr>
              <a:t>d</a:t>
            </a:r>
            <a:r>
              <a:rPr lang="en-US" sz="1600" baseline="-25000" dirty="0" err="1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theo</a:t>
            </a:r>
            <a:r>
              <a:rPr lang="en-US" sz="1600" dirty="0" err="1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(</a:t>
            </a:r>
            <a:r>
              <a:rPr lang="en-US" sz="1600" i="1" dirty="0" err="1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 dirty="0" err="1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H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) = 4–6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MeV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), sin</a:t>
            </a:r>
            <a:r>
              <a:rPr lang="en-US" sz="1600" baseline="300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2</a:t>
            </a:r>
            <a:r>
              <a:rPr lang="en-US" sz="1600" i="1" dirty="0">
                <a:solidFill>
                  <a:srgbClr val="000000"/>
                </a:solidFill>
                <a:latin typeface="Symbol" charset="2"/>
                <a:ea typeface="Times New Roman" charset="0"/>
                <a:cs typeface="Symbol" charset="2"/>
              </a:rPr>
              <a:t>q</a:t>
            </a:r>
            <a:r>
              <a:rPr lang="en-US" sz="700" i="1" dirty="0">
                <a:solidFill>
                  <a:srgbClr val="000000"/>
                </a:solidFill>
                <a:latin typeface="Symbol" charset="2"/>
                <a:ea typeface="Times New Roman" charset="0"/>
                <a:cs typeface="Symbol" charset="2"/>
              </a:rPr>
              <a:t> </a:t>
            </a:r>
            <a:r>
              <a:rPr lang="en-US" sz="1600" i="1" baseline="30000" dirty="0" err="1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l</a:t>
            </a:r>
            <a:r>
              <a:rPr lang="en-US" sz="1600" baseline="-25000" dirty="0" err="1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eff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Symbol" charset="2"/>
                <a:ea typeface="Times New Roman" charset="0"/>
                <a:cs typeface="Symbol" charset="2"/>
              </a:rPr>
              <a:t>d</a:t>
            </a:r>
            <a:r>
              <a:rPr lang="en-US" sz="1600" baseline="-25000" dirty="0" err="1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theo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 = 4.7·10</a:t>
            </a:r>
            <a:r>
              <a:rPr lang="en-US" sz="1600" baseline="300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–5</a:t>
            </a:r>
            <a:r>
              <a:rPr lang="en-US" sz="1600" dirty="0">
                <a:solidFill>
                  <a:srgbClr val="000000"/>
                </a:solidFill>
                <a:latin typeface="Arial" charset="0"/>
                <a:ea typeface="Times New Roman" charset="0"/>
                <a:cs typeface="Times New Roman" charset="0"/>
              </a:rPr>
              <a:t>)</a:t>
            </a:r>
            <a:r>
              <a:rPr lang="en-US" sz="1600" dirty="0">
                <a:solidFill>
                  <a:srgbClr val="404040"/>
                </a:solidFill>
                <a:latin typeface="Arial" charset="0"/>
                <a:ea typeface="Times New Roman" charset="0"/>
                <a:cs typeface="Times New Roman" charset="0"/>
              </a:rPr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838200" y="0"/>
            <a:ext cx="7467600" cy="68580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3009335" y="3173449"/>
            <a:ext cx="6858000" cy="51110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>
            <a:outerShdw blurRad="165100" dist="38100" dir="9480000">
              <a:srgbClr val="000000">
                <a:alpha val="16000"/>
              </a:srgbClr>
            </a:outerShdw>
          </a:effectLst>
        </p:spPr>
        <p:txBody>
          <a:bodyPr wrap="square" lIns="90000" tIns="46800" rIns="90000" bIns="93600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375275" algn="l"/>
              </a:tabLst>
            </a:pPr>
            <a:r>
              <a:rPr lang="en-GB" sz="2400" dirty="0">
                <a:solidFill>
                  <a:prstClr val="white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Experimental Input and Fit Results</a:t>
            </a:r>
          </a:p>
        </p:txBody>
      </p:sp>
      <p:pic>
        <p:nvPicPr>
          <p:cNvPr id="6" name="Picture 5" descr="Gfitter-result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11066" t="13361" r="11617" b="30370"/>
              <a:stretch>
                <a:fillRect/>
              </a:stretch>
            </p:blipFill>
          </mc:Choice>
          <mc:Fallback>
            <p:blipFill>
              <a:blip r:embed="rId4"/>
              <a:srcRect l="11066" t="13361" r="11617" b="30370"/>
              <a:stretch>
                <a:fillRect/>
              </a:stretch>
            </p:blipFill>
          </mc:Fallback>
        </mc:AlternateContent>
        <p:spPr>
          <a:xfrm>
            <a:off x="974692" y="81279"/>
            <a:ext cx="7163467" cy="674654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5611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960688"/>
            <a:ext cx="9144000" cy="33639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Higgs Mass Constraints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28600" y="993775"/>
            <a:ext cx="4160838" cy="1068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 dirty="0">
                <a:solidFill>
                  <a:srgbClr val="3F67A7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M</a:t>
            </a:r>
            <a:r>
              <a:rPr lang="en-US" sz="2000" i="1" baseline="-25000" dirty="0">
                <a:solidFill>
                  <a:srgbClr val="3F67A7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H</a:t>
            </a:r>
            <a:r>
              <a:rPr lang="en-US" sz="2000" dirty="0">
                <a:solidFill>
                  <a:srgbClr val="3F67A7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 from </a:t>
            </a:r>
            <a:r>
              <a:rPr lang="en-US" sz="2000" b="1" i="1" dirty="0">
                <a:solidFill>
                  <a:srgbClr val="3F67A7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Standard fit</a:t>
            </a:r>
            <a:r>
              <a:rPr lang="en-US" sz="2000" dirty="0">
                <a:solidFill>
                  <a:srgbClr val="3F67A7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:</a:t>
            </a:r>
          </a:p>
          <a:p>
            <a:pPr marL="288925" indent="-288925" fontAlgn="base">
              <a:spcBef>
                <a:spcPct val="50000"/>
              </a:spcBef>
              <a:spcAft>
                <a:spcPct val="0"/>
              </a:spcAft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Central value ±1: </a:t>
            </a:r>
          </a:p>
          <a:p>
            <a:pPr marL="288925" indent="-288925" fontAlgn="base">
              <a:spcBef>
                <a:spcPts val="363"/>
              </a:spcBef>
              <a:spcAft>
                <a:spcPct val="0"/>
              </a:spcAft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95% CL upper limit: 170 GeV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4953000" y="2209800"/>
            <a:ext cx="3606800" cy="523220"/>
          </a:xfrm>
          <a:prstGeom prst="rect">
            <a:avLst/>
          </a:prstGeom>
          <a:solidFill>
            <a:schemeClr val="accent6">
              <a:lumMod val="50000"/>
              <a:alpha val="59999"/>
            </a:schemeClr>
          </a:solidFill>
          <a:ln w="635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203200" dist="38100" dir="2700000">
              <a:srgbClr val="000000">
                <a:alpha val="27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Font typeface="Wingdings" charset="2"/>
              <a:buNone/>
            </a:pPr>
            <a:r>
              <a:rPr lang="en-US" sz="1400" b="1" dirty="0">
                <a:solidFill>
                  <a:prstClr val="white"/>
                </a:solidFill>
                <a:latin typeface="Arial" charset="0"/>
                <a:ea typeface="Times New Roman" charset="0"/>
                <a:cs typeface="Times New Roman" charset="0"/>
              </a:rPr>
              <a:t>Illustrate effect from new </a:t>
            </a:r>
            <a:r>
              <a:rPr lang="en-US" sz="1400" b="1" dirty="0" err="1">
                <a:solidFill>
                  <a:prstClr val="white"/>
                </a:solidFill>
                <a:latin typeface="Symbol" charset="2"/>
                <a:ea typeface="Times New Roman" charset="0"/>
                <a:cs typeface="Symbol" charset="2"/>
              </a:rPr>
              <a:t>Da</a:t>
            </a:r>
            <a:r>
              <a:rPr lang="en-US" sz="1400" b="1" baseline="-25000" dirty="0" err="1">
                <a:solidFill>
                  <a:prstClr val="white"/>
                </a:solidFill>
                <a:latin typeface="Arial" charset="0"/>
                <a:ea typeface="Times New Roman" charset="0"/>
                <a:cs typeface="Times New Roman" charset="0"/>
              </a:rPr>
              <a:t>had</a:t>
            </a:r>
            <a:r>
              <a:rPr lang="en-US" sz="1400" b="1" dirty="0">
                <a:solidFill>
                  <a:prstClr val="white"/>
                </a:solidFill>
                <a:latin typeface="Arial" charset="0"/>
                <a:ea typeface="Times New Roman" charset="0"/>
                <a:cs typeface="Times New Roman" charset="0"/>
              </a:rPr>
              <a:t> precision determination (reduced EM coupling !)</a:t>
            </a:r>
            <a:endParaRPr lang="de-DE" sz="1400" b="1" baseline="-25000" dirty="0">
              <a:solidFill>
                <a:prstClr val="white"/>
              </a:solidFill>
              <a:latin typeface="Arial" charset="0"/>
              <a:ea typeface="Times New Roman" charset="0"/>
              <a:cs typeface="Times New Roman" charset="0"/>
              <a:sym typeface="Symbol" charset="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876800" y="993775"/>
            <a:ext cx="3962400" cy="1068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i="1" dirty="0">
                <a:solidFill>
                  <a:srgbClr val="3F67A7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M</a:t>
            </a:r>
            <a:r>
              <a:rPr lang="en-US" sz="2000" i="1" baseline="-25000" dirty="0">
                <a:solidFill>
                  <a:srgbClr val="3F67A7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H</a:t>
            </a:r>
            <a:r>
              <a:rPr lang="en-US" sz="2000" dirty="0">
                <a:solidFill>
                  <a:srgbClr val="3F67A7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 from </a:t>
            </a:r>
            <a:r>
              <a:rPr lang="en-US" sz="2000" b="1" i="1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old </a:t>
            </a:r>
            <a:r>
              <a:rPr lang="en-US" sz="2000" b="1" i="1" dirty="0">
                <a:solidFill>
                  <a:srgbClr val="3F67A7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Standard fit</a:t>
            </a:r>
            <a:r>
              <a:rPr lang="en-US" sz="2000" dirty="0">
                <a:solidFill>
                  <a:srgbClr val="3F67A7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:</a:t>
            </a:r>
          </a:p>
          <a:p>
            <a:pPr marL="288925" indent="-288925" fontAlgn="base">
              <a:spcBef>
                <a:spcPct val="50000"/>
              </a:spcBef>
              <a:spcAft>
                <a:spcPct val="0"/>
              </a:spcAft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Central value ±1: </a:t>
            </a:r>
          </a:p>
          <a:p>
            <a:pPr marL="288925" indent="-288925" fontAlgn="base">
              <a:spcBef>
                <a:spcPts val="363"/>
              </a:spcBef>
              <a:spcAft>
                <a:spcPct val="0"/>
              </a:spcAft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95% CL upper limit: 164 GeV</a:t>
            </a: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7069138" y="1435100"/>
          <a:ext cx="1528762" cy="338138"/>
        </p:xfrm>
        <a:graphic>
          <a:graphicData uri="http://schemas.openxmlformats.org/presentationml/2006/ole">
            <p:oleObj spid="_x0000_s2835458" name="Equation" r:id="rId3" imgW="1143000" imgH="254000" progId="Equation.DSMT4">
              <p:embed/>
            </p:oleObj>
          </a:graphicData>
        </a:graphic>
      </p:graphicFrame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2354263" y="1444625"/>
          <a:ext cx="1527175" cy="338138"/>
        </p:xfrm>
        <a:graphic>
          <a:graphicData uri="http://schemas.openxmlformats.org/presentationml/2006/ole">
            <p:oleObj spid="_x0000_s2835459" name="Equation" r:id="rId4" imgW="1143000" imgH="254000" progId="Equation.DSMT4">
              <p:embed/>
            </p:oleObj>
          </a:graphicData>
        </a:graphic>
      </p:graphicFrame>
      <p:pic>
        <p:nvPicPr>
          <p:cNvPr id="11" name="Picture 20" descr="2009_03_19_HiggsScan_logo.gi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 bwMode="auto">
          <a:xfrm>
            <a:off x="4514850" y="3113315"/>
            <a:ext cx="4629148" cy="313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0" descr="2009_03_19_HiggsScan_logo.gi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rcRect r="2771"/>
              <a:stretch>
                <a:fillRect/>
              </a:stretch>
            </p:blipFill>
          </mc:Choice>
          <mc:Fallback>
            <p:blipFill>
              <a:blip r:embed="rId8"/>
              <a:srcRect r="2771"/>
              <a:stretch>
                <a:fillRect/>
              </a:stretch>
            </p:blipFill>
          </mc:Fallback>
        </mc:AlternateContent>
        <p:spPr bwMode="auto">
          <a:xfrm>
            <a:off x="0" y="3113315"/>
            <a:ext cx="4500880" cy="313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8089408" y="3032139"/>
            <a:ext cx="87044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000" i="1" dirty="0">
                <a:solidFill>
                  <a:srgbClr val="7F7F7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Standard fit</a:t>
            </a:r>
          </a:p>
        </p:txBody>
      </p:sp>
      <p:sp>
        <p:nvSpPr>
          <p:cNvPr id="14" name="TextBox 15"/>
          <p:cNvSpPr txBox="1">
            <a:spLocks noChangeArrowheads="1"/>
          </p:cNvSpPr>
          <p:nvPr/>
        </p:nvSpPr>
        <p:spPr bwMode="auto">
          <a:xfrm>
            <a:off x="3582988" y="3032139"/>
            <a:ext cx="8699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000" i="1" dirty="0">
                <a:solidFill>
                  <a:srgbClr val="7F7F7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Standard fit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317500" y="2209800"/>
            <a:ext cx="3606800" cy="530225"/>
          </a:xfrm>
          <a:prstGeom prst="rect">
            <a:avLst/>
          </a:prstGeom>
          <a:solidFill>
            <a:srgbClr val="CCFF33">
              <a:alpha val="59999"/>
            </a:srgbClr>
          </a:solidFill>
          <a:ln w="12700">
            <a:solidFill>
              <a:srgbClr val="6699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Font typeface="Wingdings" charset="2"/>
              <a:buNone/>
            </a:pPr>
            <a:r>
              <a:rPr lang="en-US" sz="1400" dirty="0">
                <a:solidFill>
                  <a:prstClr val="black"/>
                </a:solidFill>
                <a:latin typeface="Arial" charset="0"/>
                <a:ea typeface="Times New Roman" charset="0"/>
                <a:cs typeface="Times New Roman" charset="0"/>
              </a:rPr>
              <a:t>Green band due to </a:t>
            </a:r>
            <a:r>
              <a:rPr lang="en-US" sz="1400" i="1" dirty="0" err="1">
                <a:solidFill>
                  <a:prstClr val="black"/>
                </a:solidFill>
                <a:latin typeface="Arial" charset="0"/>
                <a:ea typeface="Times New Roman" charset="0"/>
                <a:cs typeface="Times New Roman" charset="0"/>
              </a:rPr>
              <a:t>R</a:t>
            </a:r>
            <a:r>
              <a:rPr lang="en-US" sz="1400" dirty="0" err="1">
                <a:solidFill>
                  <a:prstClr val="black"/>
                </a:solidFill>
                <a:latin typeface="Arial" charset="0"/>
                <a:ea typeface="Times New Roman" charset="0"/>
                <a:cs typeface="Times New Roman" charset="0"/>
              </a:rPr>
              <a:t>fit</a:t>
            </a:r>
            <a:r>
              <a:rPr lang="en-US" sz="1400" dirty="0">
                <a:solidFill>
                  <a:prstClr val="black"/>
                </a:solidFill>
                <a:latin typeface="Arial" charset="0"/>
                <a:ea typeface="Times New Roman" charset="0"/>
                <a:cs typeface="Times New Roman" charset="0"/>
              </a:rPr>
              <a:t> treatment of theory errors, fixed errors lead to larger </a:t>
            </a:r>
            <a:r>
              <a:rPr lang="en-US" sz="1400" dirty="0">
                <a:solidFill>
                  <a:prstClr val="black"/>
                </a:solidFill>
                <a:latin typeface="Arial" charset="0"/>
                <a:ea typeface="Times New Roman" charset="0"/>
                <a:cs typeface="Times New Roman" charset="0"/>
                <a:sym typeface="Symbol" charset="2"/>
              </a:rPr>
              <a:t></a:t>
            </a:r>
            <a:r>
              <a:rPr lang="en-US" sz="1400" baseline="30000" dirty="0">
                <a:solidFill>
                  <a:prstClr val="black"/>
                </a:solidFill>
                <a:latin typeface="Arial" charset="0"/>
                <a:ea typeface="Times New Roman" charset="0"/>
                <a:cs typeface="Times New Roman" charset="0"/>
                <a:sym typeface="Symbol" charset="2"/>
              </a:rPr>
              <a:t>2</a:t>
            </a:r>
            <a:r>
              <a:rPr lang="en-US" sz="1400" baseline="-25000" dirty="0">
                <a:solidFill>
                  <a:prstClr val="black"/>
                </a:solidFill>
                <a:latin typeface="Arial" charset="0"/>
                <a:ea typeface="Times New Roman" charset="0"/>
                <a:cs typeface="Times New Roman" charset="0"/>
                <a:sym typeface="Symbol" charset="2"/>
              </a:rPr>
              <a:t>min</a:t>
            </a:r>
            <a:endParaRPr lang="de-DE" sz="1400" baseline="-25000" dirty="0">
              <a:solidFill>
                <a:prstClr val="black"/>
              </a:solidFill>
              <a:latin typeface="Arial" charset="0"/>
              <a:ea typeface="Times New Roman" charset="0"/>
              <a:cs typeface="Times New Roman" charset="0"/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3600" b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Calibri" charset="0"/>
                <a:cs typeface="Calibri" charset="0"/>
              </a:rPr>
              <a:t>Oblique Corrections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93674" y="1219200"/>
            <a:ext cx="4286886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defTabSz="914400">
              <a:buClr>
                <a:srgbClr val="800000"/>
              </a:buClr>
              <a:defRPr/>
            </a:pPr>
            <a:r>
              <a:rPr lang="en-GB" sz="1800" kern="0" dirty="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rPr>
              <a:t>At low energies, BSM physics appears dominantly through vacuum polarisation</a:t>
            </a:r>
          </a:p>
          <a:p>
            <a:pPr marL="360363" indent="-276225" defTabSz="914400">
              <a:spcBef>
                <a:spcPts val="600"/>
              </a:spcBef>
              <a:buClr>
                <a:srgbClr val="800000"/>
              </a:buClr>
              <a:buFontTx/>
              <a:buChar char="•"/>
            </a:pPr>
            <a:r>
              <a:rPr lang="en-GB" sz="1600" kern="0" dirty="0">
                <a:solidFill>
                  <a:srgbClr val="333333"/>
                </a:solidFill>
                <a:latin typeface="Arial"/>
                <a:ea typeface="ＭＳ Ｐゴシック" charset="-128"/>
                <a:cs typeface="Arial"/>
              </a:rPr>
              <a:t>Aka, </a:t>
            </a:r>
            <a:r>
              <a:rPr lang="en-GB" sz="1600" i="1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oblique corrections</a:t>
            </a:r>
          </a:p>
          <a:p>
            <a:pPr marL="360363" indent="-276225" defTabSz="914400">
              <a:spcBef>
                <a:spcPts val="600"/>
              </a:spcBef>
              <a:buClr>
                <a:srgbClr val="800000"/>
              </a:buClr>
              <a:buFontTx/>
              <a:buChar char="•"/>
            </a:pPr>
            <a:endParaRPr lang="en-GB" sz="1200" i="1" kern="0" dirty="0">
              <a:solidFill>
                <a:srgbClr val="E12548"/>
              </a:solidFill>
              <a:latin typeface="Arial"/>
              <a:ea typeface="ＭＳ Ｐゴシック" charset="-128"/>
              <a:cs typeface="Arial"/>
            </a:endParaRPr>
          </a:p>
          <a:p>
            <a:pPr marL="360363" indent="-276225" defTabSz="914400">
              <a:spcBef>
                <a:spcPts val="600"/>
              </a:spcBef>
              <a:buClr>
                <a:srgbClr val="800000"/>
              </a:buClr>
              <a:buFontTx/>
              <a:buChar char="•"/>
            </a:pPr>
            <a:endParaRPr lang="en-GB" sz="1200" i="1" kern="0" dirty="0">
              <a:solidFill>
                <a:srgbClr val="E12548"/>
              </a:solidFill>
              <a:latin typeface="Arial"/>
              <a:ea typeface="ＭＳ Ｐゴシック" charset="-128"/>
              <a:cs typeface="Arial"/>
            </a:endParaRPr>
          </a:p>
          <a:p>
            <a:pPr marL="360363" indent="-276225" defTabSz="914400">
              <a:spcBef>
                <a:spcPts val="600"/>
              </a:spcBef>
              <a:buClr>
                <a:srgbClr val="800000"/>
              </a:buClr>
              <a:buFontTx/>
              <a:buChar char="•"/>
            </a:pPr>
            <a:endParaRPr lang="en-GB" sz="1200" i="1" kern="0" dirty="0" smtClean="0">
              <a:solidFill>
                <a:srgbClr val="E12548"/>
              </a:solidFill>
              <a:latin typeface="Arial"/>
              <a:ea typeface="ＭＳ Ｐゴシック" charset="-128"/>
              <a:cs typeface="Arial"/>
            </a:endParaRPr>
          </a:p>
          <a:p>
            <a:pPr marL="360363" indent="-276225" defTabSz="914400">
              <a:spcBef>
                <a:spcPts val="600"/>
              </a:spcBef>
              <a:buClr>
                <a:srgbClr val="800000"/>
              </a:buClr>
              <a:buFontTx/>
              <a:buChar char="•"/>
            </a:pPr>
            <a:endParaRPr lang="en-GB" sz="900" dirty="0" smtClean="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pPr marL="360363" indent="-276225" defTabSz="914400">
              <a:spcBef>
                <a:spcPts val="600"/>
              </a:spcBef>
              <a:buClr>
                <a:srgbClr val="800000"/>
              </a:buClr>
              <a:buFontTx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Direct </a:t>
            </a:r>
            <a:r>
              <a:rPr lang="en-GB" sz="16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corrections (vertex, box, </a:t>
            </a:r>
            <a:r>
              <a:rPr lang="en-GB" sz="1600" dirty="0" err="1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brems-strahlung</a:t>
            </a:r>
            <a:r>
              <a:rPr lang="en-GB" sz="16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) generally suppressed by </a:t>
            </a:r>
            <a:r>
              <a:rPr lang="en-GB" sz="1600" i="1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GB" sz="1600" i="1" baseline="-250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</a:t>
            </a:r>
            <a:r>
              <a:rPr lang="en-GB" sz="1600" i="1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GB" sz="16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/ </a:t>
            </a:r>
            <a:r>
              <a:rPr lang="en-GB" sz="1600" dirty="0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L</a:t>
            </a:r>
            <a:endParaRPr lang="en-GB" sz="1600" kern="0" dirty="0">
              <a:solidFill>
                <a:sysClr val="windowText" lastClr="000000"/>
              </a:solidFill>
              <a:latin typeface="Arial"/>
              <a:ea typeface="ＭＳ Ｐゴシック" charset="-128"/>
              <a:cs typeface="Arial"/>
            </a:endParaRPr>
          </a:p>
          <a:p>
            <a:pPr defTabSz="914400">
              <a:spcBef>
                <a:spcPts val="1800"/>
              </a:spcBef>
              <a:buClr>
                <a:srgbClr val="800000"/>
              </a:buClr>
              <a:defRPr/>
            </a:pPr>
            <a:r>
              <a:rPr lang="en-GB" sz="1800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Oblique corrections reabsorbed into electroweak parameters </a:t>
            </a:r>
            <a:r>
              <a:rPr lang="en-GB" sz="1800" kern="0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D</a:t>
            </a:r>
            <a:r>
              <a:rPr lang="en-GB" sz="1800" i="1" kern="0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r</a:t>
            </a:r>
            <a:r>
              <a:rPr lang="en-GB" sz="1800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GB" sz="1800" kern="0" dirty="0" err="1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D</a:t>
            </a:r>
            <a:r>
              <a:rPr lang="en-GB" sz="1800" i="1" kern="0" dirty="0" err="1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k</a:t>
            </a:r>
            <a:r>
              <a:rPr lang="en-GB" sz="1800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GB" sz="1800" kern="0" dirty="0">
                <a:solidFill>
                  <a:srgbClr val="E12548"/>
                </a:solidFill>
                <a:latin typeface="Symbol" charset="2"/>
                <a:ea typeface="ＭＳ Ｐゴシック" charset="-128"/>
                <a:cs typeface="Symbol" charset="2"/>
              </a:rPr>
              <a:t>D</a:t>
            </a:r>
            <a:r>
              <a:rPr lang="en-GB" sz="1800" i="1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r</a:t>
            </a:r>
            <a:r>
              <a:rPr lang="en-GB" sz="1800" kern="0" dirty="0">
                <a:solidFill>
                  <a:srgbClr val="E12548"/>
                </a:solidFill>
                <a:latin typeface="Arial"/>
                <a:ea typeface="ＭＳ Ｐゴシック" charset="-128"/>
                <a:cs typeface="Arial"/>
              </a:rPr>
              <a:t> </a:t>
            </a:r>
          </a:p>
          <a:p>
            <a:pPr defTabSz="914400">
              <a:spcBef>
                <a:spcPts val="1800"/>
              </a:spcBef>
              <a:buClr>
                <a:srgbClr val="800000"/>
              </a:buClr>
              <a:defRPr/>
            </a:pPr>
            <a:r>
              <a:rPr lang="en-GB" sz="1800" kern="0" dirty="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rPr>
              <a:t>Electroweak fit sensitive to BSM physics through oblique corrections</a:t>
            </a:r>
          </a:p>
          <a:p>
            <a:pPr marL="360363" indent="-276225" defTabSz="914400">
              <a:spcBef>
                <a:spcPts val="600"/>
              </a:spcBef>
              <a:buClr>
                <a:srgbClr val="800000"/>
              </a:buClr>
              <a:buFontTx/>
              <a:buChar char="•"/>
            </a:pPr>
            <a:r>
              <a:rPr lang="en-GB" sz="1600" kern="0" dirty="0">
                <a:solidFill>
                  <a:srgbClr val="333333"/>
                </a:solidFill>
                <a:latin typeface="Arial"/>
                <a:ea typeface="ＭＳ Ｐゴシック" charset="-128"/>
                <a:cs typeface="Arial"/>
              </a:rPr>
              <a:t>In direct competition                                      with Higgs loop                                    corrections</a:t>
            </a:r>
          </a:p>
        </p:txBody>
      </p: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2286000" y="5281613"/>
            <a:ext cx="2246508" cy="1179512"/>
            <a:chOff x="1295400" y="762000"/>
            <a:chExt cx="2246508" cy="1179512"/>
          </a:xfrm>
        </p:grpSpPr>
        <p:sp>
          <p:nvSpPr>
            <p:cNvPr id="7" name="Oval 28"/>
            <p:cNvSpPr>
              <a:spLocks noChangeAspect="1"/>
            </p:cNvSpPr>
            <p:nvPr/>
          </p:nvSpPr>
          <p:spPr bwMode="auto">
            <a:xfrm>
              <a:off x="1968500" y="1149350"/>
              <a:ext cx="823913" cy="771525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342900" indent="-342900" defTabSz="914400">
                <a:defRPr/>
              </a:pPr>
              <a:endParaRPr lang="en-GB" kern="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endParaRPr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1900238" y="1530350"/>
              <a:ext cx="960437" cy="411162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342900" indent="-342900" defTabSz="914400">
                <a:defRPr/>
              </a:pPr>
              <a:endParaRPr lang="en-GB" kern="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endParaRPr>
            </a:p>
          </p:txBody>
        </p:sp>
        <p:sp>
          <p:nvSpPr>
            <p:cNvPr id="9" name="Freeform 24"/>
            <p:cNvSpPr>
              <a:spLocks noChangeArrowheads="1"/>
            </p:cNvSpPr>
            <p:nvPr/>
          </p:nvSpPr>
          <p:spPr bwMode="auto">
            <a:xfrm>
              <a:off x="1600200" y="1489075"/>
              <a:ext cx="1568450" cy="117475"/>
            </a:xfrm>
            <a:custGeom>
              <a:avLst/>
              <a:gdLst>
                <a:gd name="T0" fmla="*/ 0 w 1789546"/>
                <a:gd name="T1" fmla="*/ 0 h 359833"/>
                <a:gd name="T2" fmla="*/ 2876 w 1789546"/>
                <a:gd name="T3" fmla="*/ 0 h 359833"/>
                <a:gd name="T4" fmla="*/ 6325 w 1789546"/>
                <a:gd name="T5" fmla="*/ 0 h 359833"/>
                <a:gd name="T6" fmla="*/ 8914 w 1789546"/>
                <a:gd name="T7" fmla="*/ 0 h 359833"/>
                <a:gd name="T8" fmla="*/ 11501 w 1789546"/>
                <a:gd name="T9" fmla="*/ 0 h 359833"/>
                <a:gd name="T10" fmla="*/ 14089 w 1789546"/>
                <a:gd name="T11" fmla="*/ 0 h 359833"/>
                <a:gd name="T12" fmla="*/ 16677 w 1789546"/>
                <a:gd name="T13" fmla="*/ 0 h 359833"/>
                <a:gd name="T14" fmla="*/ 19552 w 1789546"/>
                <a:gd name="T15" fmla="*/ 0 h 359833"/>
                <a:gd name="T16" fmla="*/ 21852 w 1789546"/>
                <a:gd name="T17" fmla="*/ 0 h 359833"/>
                <a:gd name="T18" fmla="*/ 24727 w 1789546"/>
                <a:gd name="T19" fmla="*/ 0 h 359833"/>
                <a:gd name="T20" fmla="*/ 27028 w 1789546"/>
                <a:gd name="T21" fmla="*/ 0 h 359833"/>
                <a:gd name="T22" fmla="*/ 29903 w 1789546"/>
                <a:gd name="T23" fmla="*/ 0 h 359833"/>
                <a:gd name="T24" fmla="*/ 32203 w 1789546"/>
                <a:gd name="T25" fmla="*/ 0 h 359833"/>
                <a:gd name="T26" fmla="*/ 35366 w 1789546"/>
                <a:gd name="T27" fmla="*/ 0 h 359833"/>
                <a:gd name="T28" fmla="*/ 37666 w 1789546"/>
                <a:gd name="T29" fmla="*/ 0 h 359833"/>
                <a:gd name="T30" fmla="*/ 40255 w 1789546"/>
                <a:gd name="T31" fmla="*/ 0 h 359833"/>
                <a:gd name="T32" fmla="*/ 42267 w 1789546"/>
                <a:gd name="T33" fmla="*/ 0 h 359833"/>
                <a:gd name="T34" fmla="*/ 44568 w 1789546"/>
                <a:gd name="T35" fmla="*/ 0 h 3598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89546"/>
                <a:gd name="T55" fmla="*/ 0 h 359833"/>
                <a:gd name="T56" fmla="*/ 1789546 w 1789546"/>
                <a:gd name="T57" fmla="*/ 359833 h 3598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89546" h="359833">
                  <a:moveTo>
                    <a:pt x="0" y="48106"/>
                  </a:moveTo>
                  <a:cubicBezTo>
                    <a:pt x="36561" y="203969"/>
                    <a:pt x="73122" y="359833"/>
                    <a:pt x="115455" y="359833"/>
                  </a:cubicBezTo>
                  <a:cubicBezTo>
                    <a:pt x="157788" y="359833"/>
                    <a:pt x="213591" y="50030"/>
                    <a:pt x="254000" y="48106"/>
                  </a:cubicBezTo>
                  <a:cubicBezTo>
                    <a:pt x="294409" y="46182"/>
                    <a:pt x="323273" y="348287"/>
                    <a:pt x="357909" y="348287"/>
                  </a:cubicBezTo>
                  <a:cubicBezTo>
                    <a:pt x="392545" y="348287"/>
                    <a:pt x="427182" y="50030"/>
                    <a:pt x="461818" y="48106"/>
                  </a:cubicBezTo>
                  <a:cubicBezTo>
                    <a:pt x="496454" y="46182"/>
                    <a:pt x="531091" y="336742"/>
                    <a:pt x="565727" y="336742"/>
                  </a:cubicBezTo>
                  <a:cubicBezTo>
                    <a:pt x="600363" y="336742"/>
                    <a:pt x="633076" y="48106"/>
                    <a:pt x="669637" y="48106"/>
                  </a:cubicBezTo>
                  <a:cubicBezTo>
                    <a:pt x="706198" y="48106"/>
                    <a:pt x="750455" y="336742"/>
                    <a:pt x="785091" y="336742"/>
                  </a:cubicBezTo>
                  <a:cubicBezTo>
                    <a:pt x="819727" y="336742"/>
                    <a:pt x="842819" y="50030"/>
                    <a:pt x="877455" y="48106"/>
                  </a:cubicBezTo>
                  <a:cubicBezTo>
                    <a:pt x="912091" y="46182"/>
                    <a:pt x="958273" y="327121"/>
                    <a:pt x="992909" y="325197"/>
                  </a:cubicBezTo>
                  <a:cubicBezTo>
                    <a:pt x="1027545" y="323273"/>
                    <a:pt x="1050637" y="34636"/>
                    <a:pt x="1085273" y="36560"/>
                  </a:cubicBezTo>
                  <a:cubicBezTo>
                    <a:pt x="1119909" y="38484"/>
                    <a:pt x="1166091" y="336742"/>
                    <a:pt x="1200727" y="336742"/>
                  </a:cubicBezTo>
                  <a:cubicBezTo>
                    <a:pt x="1235363" y="336742"/>
                    <a:pt x="1256530" y="38484"/>
                    <a:pt x="1293091" y="36560"/>
                  </a:cubicBezTo>
                  <a:cubicBezTo>
                    <a:pt x="1329652" y="34636"/>
                    <a:pt x="1383530" y="327121"/>
                    <a:pt x="1420091" y="325197"/>
                  </a:cubicBezTo>
                  <a:cubicBezTo>
                    <a:pt x="1456652" y="323273"/>
                    <a:pt x="1479743" y="21167"/>
                    <a:pt x="1512455" y="25015"/>
                  </a:cubicBezTo>
                  <a:cubicBezTo>
                    <a:pt x="1545167" y="28863"/>
                    <a:pt x="1585576" y="348287"/>
                    <a:pt x="1616364" y="348287"/>
                  </a:cubicBezTo>
                  <a:cubicBezTo>
                    <a:pt x="1647152" y="348287"/>
                    <a:pt x="1668318" y="50030"/>
                    <a:pt x="1697182" y="25015"/>
                  </a:cubicBezTo>
                  <a:cubicBezTo>
                    <a:pt x="1726046" y="0"/>
                    <a:pt x="1757796" y="99098"/>
                    <a:pt x="1789546" y="198197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342900" indent="-342900" defTabSz="914400">
                <a:defRPr/>
              </a:pPr>
              <a:endParaRPr lang="en-GB" kern="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endParaRPr>
            </a:p>
          </p:txBody>
        </p:sp>
        <p:sp>
          <p:nvSpPr>
            <p:cNvPr id="10" name="Rectangle 14"/>
            <p:cNvSpPr>
              <a:spLocks noChangeArrowheads="1"/>
            </p:cNvSpPr>
            <p:nvPr/>
          </p:nvSpPr>
          <p:spPr bwMode="auto">
            <a:xfrm>
              <a:off x="3195637" y="1368425"/>
              <a:ext cx="34627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914400">
                <a:buFont typeface="Wingdings" charset="2"/>
                <a:buNone/>
                <a:defRPr/>
              </a:pPr>
              <a:r>
                <a:rPr lang="en-GB" sz="1600" i="1" kern="0" dirty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Z</a:t>
              </a:r>
              <a:endParaRPr lang="en-GB" sz="1600" i="1" kern="0" baseline="30000" dirty="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endParaRPr>
            </a:p>
          </p:txBody>
        </p:sp>
        <p:sp>
          <p:nvSpPr>
            <p:cNvPr id="11" name="Rectangle 26"/>
            <p:cNvSpPr>
              <a:spLocks noChangeArrowheads="1"/>
            </p:cNvSpPr>
            <p:nvPr/>
          </p:nvSpPr>
          <p:spPr bwMode="auto">
            <a:xfrm>
              <a:off x="2220912" y="762000"/>
              <a:ext cx="522288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>
                <a:buFont typeface="Wingdings" charset="2"/>
                <a:buNone/>
                <a:defRPr/>
              </a:pPr>
              <a:r>
                <a:rPr lang="en-GB" sz="1600" i="1" ker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H</a:t>
              </a:r>
              <a:endParaRPr lang="en-GB" sz="1600" i="1" kern="0" baseline="3000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endParaRPr>
            </a:p>
          </p:txBody>
        </p:sp>
        <p:sp>
          <p:nvSpPr>
            <p:cNvPr id="12" name="Rectangle 16"/>
            <p:cNvSpPr>
              <a:spLocks noChangeArrowheads="1"/>
            </p:cNvSpPr>
            <p:nvPr/>
          </p:nvSpPr>
          <p:spPr bwMode="auto">
            <a:xfrm>
              <a:off x="1295400" y="1368425"/>
              <a:ext cx="34627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914400">
                <a:buFont typeface="Wingdings" charset="2"/>
                <a:buNone/>
                <a:defRPr/>
              </a:pPr>
              <a:r>
                <a:rPr lang="en-GB" sz="1600" i="1" ker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Z</a:t>
              </a:r>
              <a:endParaRPr lang="en-GB" sz="1600" i="1" kern="0" baseline="3000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endParaRPr>
            </a:p>
          </p:txBody>
        </p:sp>
      </p:grpSp>
      <p:grpSp>
        <p:nvGrpSpPr>
          <p:cNvPr id="13" name="Group 23"/>
          <p:cNvGrpSpPr/>
          <p:nvPr/>
        </p:nvGrpSpPr>
        <p:grpSpPr>
          <a:xfrm>
            <a:off x="543983" y="2270821"/>
            <a:ext cx="3149071" cy="772160"/>
            <a:chOff x="6194964" y="152400"/>
            <a:chExt cx="3149071" cy="772160"/>
          </a:xfrm>
        </p:grpSpPr>
        <p:sp>
          <p:nvSpPr>
            <p:cNvPr id="14" name="Rectangle 2"/>
            <p:cNvSpPr>
              <a:spLocks noChangeArrowheads="1"/>
            </p:cNvSpPr>
            <p:nvPr/>
          </p:nvSpPr>
          <p:spPr bwMode="auto">
            <a:xfrm>
              <a:off x="6194964" y="152400"/>
              <a:ext cx="2565855" cy="772160"/>
            </a:xfrm>
            <a:prstGeom prst="rect">
              <a:avLst/>
            </a:prstGeom>
            <a:solidFill>
              <a:srgbClr val="FFFFFF"/>
            </a:solidFill>
            <a:ln w="63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defTabSz="914400">
                <a:defRPr/>
              </a:pPr>
              <a:endParaRPr lang="en-GB" kern="0">
                <a:solidFill>
                  <a:sysClr val="windowText" lastClr="000000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55745" y="188099"/>
              <a:ext cx="1361320" cy="707886"/>
            </a:xfrm>
            <a:prstGeom prst="rect">
              <a:avLst/>
            </a:prstGeom>
            <a:solidFill>
              <a:schemeClr val="bg1"/>
            </a:solidFill>
            <a:ln w="127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</p:pic>
        <p:graphicFrame>
          <p:nvGraphicFramePr>
            <p:cNvPr id="16" name="Object 2"/>
            <p:cNvGraphicFramePr>
              <a:graphicFrameLocks noChangeAspect="1"/>
            </p:cNvGraphicFramePr>
            <p:nvPr/>
          </p:nvGraphicFramePr>
          <p:xfrm>
            <a:off x="6299165" y="264465"/>
            <a:ext cx="181653" cy="209214"/>
          </p:xfrm>
          <a:graphic>
            <a:graphicData uri="http://schemas.openxmlformats.org/presentationml/2006/ole">
              <p:oleObj spid="_x0000_s2837506" name="Equation" r:id="rId4" imgW="139700" imgH="165100" progId="Equation.DSMT4">
                <p:embed/>
              </p:oleObj>
            </a:graphicData>
          </a:graphic>
        </p:graphicFrame>
        <p:graphicFrame>
          <p:nvGraphicFramePr>
            <p:cNvPr id="17" name="Object 3"/>
            <p:cNvGraphicFramePr>
              <a:graphicFrameLocks noChangeAspect="1"/>
            </p:cNvGraphicFramePr>
            <p:nvPr/>
          </p:nvGraphicFramePr>
          <p:xfrm>
            <a:off x="6289640" y="629590"/>
            <a:ext cx="197548" cy="209809"/>
          </p:xfrm>
          <a:graphic>
            <a:graphicData uri="http://schemas.openxmlformats.org/presentationml/2006/ole">
              <p:oleObj spid="_x0000_s2837507" name="Equation" r:id="rId5" imgW="152400" imgH="165100" progId="Equation.DSMT4">
                <p:embed/>
              </p:oleObj>
            </a:graphicData>
          </a:graphic>
        </p:graphicFrame>
        <p:graphicFrame>
          <p:nvGraphicFramePr>
            <p:cNvPr id="18" name="Object 4"/>
            <p:cNvGraphicFramePr>
              <a:graphicFrameLocks noChangeAspect="1"/>
            </p:cNvGraphicFramePr>
            <p:nvPr/>
          </p:nvGraphicFramePr>
          <p:xfrm>
            <a:off x="7416765" y="284028"/>
            <a:ext cx="164850" cy="177111"/>
          </p:xfrm>
          <a:graphic>
            <a:graphicData uri="http://schemas.openxmlformats.org/presentationml/2006/ole">
              <p:oleObj spid="_x0000_s2837508" name="Equation" r:id="rId6" imgW="127000" imgH="139700" progId="Equation.DSMT4">
                <p:embed/>
              </p:oleObj>
            </a:graphicData>
          </a:graphic>
        </p:graphicFrame>
        <p:graphicFrame>
          <p:nvGraphicFramePr>
            <p:cNvPr id="19" name="Object 5"/>
            <p:cNvGraphicFramePr>
              <a:graphicFrameLocks noChangeAspect="1"/>
            </p:cNvGraphicFramePr>
            <p:nvPr/>
          </p:nvGraphicFramePr>
          <p:xfrm>
            <a:off x="7397714" y="629590"/>
            <a:ext cx="197548" cy="209809"/>
          </p:xfrm>
          <a:graphic>
            <a:graphicData uri="http://schemas.openxmlformats.org/presentationml/2006/ole">
              <p:oleObj spid="_x0000_s2837509" name="Equation" r:id="rId7" imgW="152400" imgH="165100" progId="Equation.DSMT4">
                <p:embed/>
              </p:oleObj>
            </a:graphicData>
          </a:graphic>
        </p:graphicFrame>
        <p:graphicFrame>
          <p:nvGraphicFramePr>
            <p:cNvPr id="20" name="Object 6"/>
            <p:cNvGraphicFramePr>
              <a:graphicFrameLocks noChangeAspect="1"/>
            </p:cNvGraphicFramePr>
            <p:nvPr/>
          </p:nvGraphicFramePr>
          <p:xfrm>
            <a:off x="7734310" y="334010"/>
            <a:ext cx="1609725" cy="414338"/>
          </p:xfrm>
          <a:graphic>
            <a:graphicData uri="http://schemas.openxmlformats.org/presentationml/2006/ole">
              <p:oleObj spid="_x0000_s2837510" name="Equation" r:id="rId8" imgW="1066800" imgH="279400" progId="Equation.DSMT4">
                <p:embed/>
              </p:oleObj>
            </a:graphicData>
          </a:graphic>
        </p:graphicFrame>
      </p:grpSp>
      <p:grpSp>
        <p:nvGrpSpPr>
          <p:cNvPr id="21" name="Group 26"/>
          <p:cNvGrpSpPr/>
          <p:nvPr/>
        </p:nvGrpSpPr>
        <p:grpSpPr>
          <a:xfrm>
            <a:off x="4713288" y="1222693"/>
            <a:ext cx="4430712" cy="5009832"/>
            <a:chOff x="4713288" y="1314768"/>
            <a:chExt cx="4430712" cy="5009832"/>
          </a:xfrm>
        </p:grpSpPr>
        <p:sp>
          <p:nvSpPr>
            <p:cNvPr id="22" name="Rectangle 6" descr="Newsprint"/>
            <p:cNvSpPr>
              <a:spLocks noChangeArrowheads="1"/>
            </p:cNvSpPr>
            <p:nvPr/>
          </p:nvSpPr>
          <p:spPr bwMode="auto">
            <a:xfrm>
              <a:off x="4892675" y="2294566"/>
              <a:ext cx="4251325" cy="286586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>
                <a:defRPr/>
              </a:pPr>
              <a:endParaRPr lang="en-GB" kern="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endParaRPr>
            </a:p>
          </p:txBody>
        </p:sp>
        <p:sp>
          <p:nvSpPr>
            <p:cNvPr id="23" name="Rectangle 3"/>
            <p:cNvSpPr txBox="1">
              <a:spLocks noChangeArrowheads="1"/>
            </p:cNvSpPr>
            <p:nvPr/>
          </p:nvSpPr>
          <p:spPr bwMode="auto">
            <a:xfrm>
              <a:off x="4713288" y="1314768"/>
              <a:ext cx="4430712" cy="5009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60363" indent="-276225" defTabSz="914400" fontAlgn="base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"/>
                <a:buChar char="•"/>
                <a:defRPr/>
              </a:pPr>
              <a:r>
                <a:rPr lang="en-GB" sz="1600" kern="0" dirty="0">
                  <a:solidFill>
                    <a:srgbClr val="000000"/>
                  </a:solidFill>
                  <a:latin typeface="Arial"/>
                  <a:ea typeface="Times New Roman"/>
                  <a:cs typeface="Arial"/>
                </a:rPr>
                <a:t>Oblique corrections from New Physics </a:t>
              </a:r>
              <a:br>
                <a:rPr lang="en-GB" sz="1600" kern="0" dirty="0">
                  <a:solidFill>
                    <a:srgbClr val="000000"/>
                  </a:solidFill>
                  <a:latin typeface="Arial"/>
                  <a:ea typeface="Times New Roman"/>
                  <a:cs typeface="Arial"/>
                </a:rPr>
              </a:br>
              <a:r>
                <a:rPr lang="en-GB" sz="1600" kern="0" dirty="0">
                  <a:solidFill>
                    <a:srgbClr val="000000"/>
                  </a:solidFill>
                  <a:latin typeface="Arial"/>
                  <a:ea typeface="Times New Roman"/>
                  <a:cs typeface="Arial"/>
                </a:rPr>
                <a:t>described through </a:t>
              </a:r>
              <a:r>
                <a:rPr lang="en-GB" sz="1600" b="1" i="1" kern="0" dirty="0">
                  <a:solidFill>
                    <a:srgbClr val="0033CC"/>
                  </a:solidFill>
                  <a:latin typeface="Arial"/>
                  <a:ea typeface="Times New Roman"/>
                  <a:cs typeface="Arial"/>
                </a:rPr>
                <a:t>STU </a:t>
              </a:r>
              <a:r>
                <a:rPr lang="en-GB" sz="1600" b="1" kern="0" dirty="0">
                  <a:solidFill>
                    <a:srgbClr val="0033CC"/>
                  </a:solidFill>
                  <a:latin typeface="Arial"/>
                  <a:ea typeface="Times New Roman"/>
                  <a:cs typeface="Arial"/>
                </a:rPr>
                <a:t>parameters</a:t>
              </a:r>
              <a:endParaRPr lang="en-GB" b="1" kern="0" dirty="0">
                <a:solidFill>
                  <a:srgbClr val="000000"/>
                </a:solidFill>
                <a:latin typeface="Arial"/>
                <a:ea typeface="Times New Roman"/>
                <a:cs typeface="Arial"/>
              </a:endParaRPr>
            </a:p>
            <a:p>
              <a:pPr marL="360363" indent="-360363" defTabSz="914400" fontAlgn="base">
                <a:spcBef>
                  <a:spcPts val="400"/>
                </a:spcBef>
                <a:spcAft>
                  <a:spcPct val="0"/>
                </a:spcAft>
                <a:buClr>
                  <a:srgbClr val="800000"/>
                </a:buClr>
                <a:defRPr/>
              </a:pPr>
              <a:r>
                <a:rPr lang="en-GB" sz="1000" kern="0" dirty="0">
                  <a:solidFill>
                    <a:srgbClr val="000000"/>
                  </a:solidFill>
                  <a:latin typeface="Arial"/>
                  <a:ea typeface="Times New Roman"/>
                  <a:cs typeface="Arial"/>
                </a:rPr>
                <a:t>	[</a:t>
              </a:r>
              <a:r>
                <a:rPr lang="en-GB" sz="1000" kern="0" dirty="0" err="1">
                  <a:solidFill>
                    <a:srgbClr val="000000"/>
                  </a:solidFill>
                  <a:latin typeface="Arial"/>
                  <a:ea typeface="Times New Roman"/>
                  <a:cs typeface="Arial"/>
                </a:rPr>
                <a:t>Peskin</a:t>
              </a:r>
              <a:r>
                <a:rPr lang="en-GB" sz="1000" kern="0" dirty="0">
                  <a:solidFill>
                    <a:srgbClr val="000000"/>
                  </a:solidFill>
                  <a:latin typeface="Arial"/>
                  <a:ea typeface="Times New Roman"/>
                  <a:cs typeface="Arial"/>
                </a:rPr>
                <a:t>-Takeuchi, Phys. Rev. D46</a:t>
              </a:r>
              <a:r>
                <a:rPr lang="en-GB" sz="1000" kern="0">
                  <a:solidFill>
                    <a:srgbClr val="000000"/>
                  </a:solidFill>
                  <a:latin typeface="Arial"/>
                  <a:ea typeface="Times New Roman"/>
                  <a:cs typeface="Arial"/>
                </a:rPr>
                <a:t>, 381 (1992)</a:t>
              </a:r>
              <a:r>
                <a:rPr lang="en-GB" sz="1000" kern="0" dirty="0">
                  <a:solidFill>
                    <a:srgbClr val="000000"/>
                  </a:solidFill>
                  <a:latin typeface="Arial"/>
                  <a:ea typeface="Times New Roman"/>
                  <a:cs typeface="Arial"/>
                </a:rPr>
                <a:t>]</a:t>
              </a:r>
            </a:p>
          </p:txBody>
        </p:sp>
        <p:sp>
          <p:nvSpPr>
            <p:cNvPr id="24" name="Rounded Rectangle 9"/>
            <p:cNvSpPr>
              <a:spLocks noChangeArrowheads="1"/>
            </p:cNvSpPr>
            <p:nvPr/>
          </p:nvSpPr>
          <p:spPr bwMode="auto">
            <a:xfrm>
              <a:off x="5033963" y="2505475"/>
              <a:ext cx="3927157" cy="404813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rgbClr val="00009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342900" indent="-342900" defTabSz="914400">
                <a:defRPr/>
              </a:pPr>
              <a:endParaRPr lang="en-GB" kern="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713288" y="2515963"/>
              <a:ext cx="4430712" cy="25607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1" indent="-342900" defTabSz="914400" fontAlgn="base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defRPr/>
              </a:pPr>
              <a:r>
                <a:rPr lang="en-GB" sz="1600" i="1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	</a:t>
              </a:r>
              <a:r>
                <a:rPr lang="en-GB" sz="1600" i="1" kern="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O</a:t>
              </a:r>
              <a:r>
                <a:rPr lang="en-GB" sz="1600" kern="0" baseline="-2500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meas</a:t>
              </a: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 = </a:t>
              </a:r>
              <a:r>
                <a:rPr lang="en-GB" sz="1600" i="1" kern="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O</a:t>
              </a:r>
              <a:r>
                <a:rPr lang="en-GB" sz="1600" kern="0" baseline="-2500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SM,ref</a:t>
              </a:r>
              <a:r>
                <a:rPr lang="en-GB" sz="1600" kern="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(</a:t>
              </a:r>
              <a:r>
                <a:rPr lang="en-GB" sz="1600" i="1" kern="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M</a:t>
              </a:r>
              <a:r>
                <a:rPr lang="en-GB" sz="1600" i="1" kern="0" baseline="-2500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H</a:t>
              </a:r>
              <a:r>
                <a:rPr lang="en-GB" sz="1600" kern="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,</a:t>
              </a:r>
              <a:r>
                <a:rPr lang="en-GB" sz="1600" i="1" kern="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m</a:t>
              </a:r>
              <a:r>
                <a:rPr lang="en-GB" sz="1600" i="1" kern="0" baseline="-2500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t</a:t>
              </a: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) + </a:t>
              </a:r>
              <a:r>
                <a:rPr lang="en-GB" sz="1600" i="1" kern="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c</a:t>
              </a:r>
              <a:r>
                <a:rPr lang="en-GB" sz="1600" i="1" kern="0" baseline="-2500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S</a:t>
              </a:r>
              <a:r>
                <a:rPr lang="en-GB" sz="1600" i="1" kern="0" dirty="0" err="1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S</a:t>
              </a:r>
              <a:r>
                <a:rPr lang="en-GB" sz="1600" i="1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 </a:t>
              </a: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+ </a:t>
              </a:r>
              <a:r>
                <a:rPr lang="en-GB" sz="1600" kern="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c</a:t>
              </a:r>
              <a:r>
                <a:rPr lang="en-GB" sz="1600" kern="0" baseline="-2500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T</a:t>
              </a:r>
              <a:r>
                <a:rPr lang="en-GB" sz="1600" b="1" i="1" kern="0" dirty="0" err="1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T</a:t>
              </a: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 + </a:t>
              </a:r>
              <a:r>
                <a:rPr lang="en-GB" sz="1600" i="1" kern="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c</a:t>
              </a:r>
              <a:r>
                <a:rPr lang="en-GB" sz="1600" i="1" kern="0" baseline="-25000" dirty="0" err="1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U</a:t>
              </a:r>
              <a:r>
                <a:rPr lang="en-GB" sz="1600" b="1" i="1" kern="0" dirty="0" err="1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U</a:t>
              </a:r>
              <a:endParaRPr lang="en-GB" sz="1600" b="1" i="1" kern="0" dirty="0">
                <a:solidFill>
                  <a:srgbClr val="E12548"/>
                </a:solidFill>
                <a:latin typeface="Arial"/>
                <a:ea typeface="Times New Roman"/>
                <a:cs typeface="Arial"/>
              </a:endParaRPr>
            </a:p>
            <a:p>
              <a:pPr marL="342900" lvl="1" indent="-342900" defTabSz="914400" fontAlgn="base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Wingdings" charset="2"/>
                <a:buChar char="§"/>
                <a:defRPr/>
              </a:pPr>
              <a:endParaRPr lang="en-GB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endParaRPr>
            </a:p>
            <a:p>
              <a:pPr marL="800100" lvl="2" indent="-342900" defTabSz="914400" fontAlgn="base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</a:pPr>
              <a:r>
                <a:rPr lang="en-GB" sz="1600" b="1" i="1" kern="0" dirty="0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S</a:t>
              </a: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 : 		</a:t>
              </a:r>
              <a:r>
                <a:rPr lang="en-GB" sz="1600" kern="0" dirty="0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(</a:t>
              </a:r>
              <a:r>
                <a:rPr lang="en-GB" sz="1600" i="1" kern="0" dirty="0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S</a:t>
              </a:r>
              <a:r>
                <a:rPr lang="en-GB" sz="1600" kern="0" dirty="0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+</a:t>
              </a:r>
              <a:r>
                <a:rPr lang="en-GB" sz="1600" i="1" kern="0" dirty="0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U</a:t>
              </a:r>
              <a:r>
                <a:rPr lang="en-GB" sz="1600" kern="0" dirty="0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)</a:t>
              </a:r>
              <a:r>
                <a:rPr lang="en-GB" sz="1600" i="1" kern="0" dirty="0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 </a:t>
              </a: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New Physics contributions </a:t>
              </a:r>
              <a:b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</a:b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	to </a:t>
              </a:r>
              <a:r>
                <a:rPr lang="en-GB" sz="1600" kern="0" dirty="0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neutral (charged) currents</a:t>
              </a:r>
            </a:p>
            <a:p>
              <a:pPr marL="800100" lvl="2" indent="-342900" defTabSz="914400" fontAlgn="base">
                <a:spcBef>
                  <a:spcPts val="600"/>
                </a:spcBef>
                <a:spcAft>
                  <a:spcPct val="0"/>
                </a:spcAft>
                <a:buClr>
                  <a:srgbClr val="800000"/>
                </a:buClr>
              </a:pPr>
              <a:r>
                <a:rPr lang="en-GB" sz="1600" b="1" i="1" kern="0" dirty="0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T</a:t>
              </a: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 : 		Difference between neutral and </a:t>
              </a:r>
              <a:b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</a:b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 	charged current processes –  </a:t>
              </a:r>
              <a:b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</a:b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 	sensitive to </a:t>
              </a:r>
              <a:r>
                <a:rPr lang="en-GB" sz="1600" kern="0" dirty="0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weak </a:t>
              </a:r>
              <a:r>
                <a:rPr lang="en-GB" sz="1600" kern="0" dirty="0" err="1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isospin</a:t>
              </a:r>
              <a:r>
                <a:rPr lang="en-GB" sz="1600" kern="0" dirty="0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 violation</a:t>
              </a:r>
            </a:p>
            <a:p>
              <a:pPr marL="900113" lvl="2" indent="-442913" defTabSz="914400" fontAlgn="base">
                <a:spcBef>
                  <a:spcPts val="600"/>
                </a:spcBef>
                <a:spcAft>
                  <a:spcPct val="0"/>
                </a:spcAft>
                <a:buClr>
                  <a:srgbClr val="800000"/>
                </a:buClr>
              </a:pPr>
              <a:r>
                <a:rPr lang="en-GB" sz="1600" b="1" i="1" kern="0" dirty="0">
                  <a:solidFill>
                    <a:srgbClr val="E12548"/>
                  </a:solidFill>
                  <a:latin typeface="Arial"/>
                  <a:ea typeface="Times New Roman"/>
                  <a:cs typeface="Arial"/>
                </a:rPr>
                <a:t>U</a:t>
              </a: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 : 		Constrained by </a:t>
              </a:r>
              <a:r>
                <a:rPr lang="en-US" sz="1600" i="1" dirty="0">
                  <a:solidFill>
                    <a:prstClr val="black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M</a:t>
              </a:r>
              <a:r>
                <a:rPr lang="en-US" sz="1600" i="1" baseline="-25000" dirty="0">
                  <a:solidFill>
                    <a:prstClr val="black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W</a:t>
              </a:r>
              <a:r>
                <a:rPr lang="en-US" sz="1600" i="1" dirty="0">
                  <a:solidFill>
                    <a:prstClr val="black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 </a:t>
              </a:r>
              <a:r>
                <a:rPr lang="en-US" sz="1600" dirty="0">
                  <a:solidFill>
                    <a:prstClr val="black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and </a:t>
              </a:r>
              <a:r>
                <a:rPr lang="en-US" sz="1600" dirty="0">
                  <a:solidFill>
                    <a:prstClr val="black"/>
                  </a:solidFill>
                  <a:latin typeface="Symbol" charset="2"/>
                  <a:ea typeface="ＭＳ Ｐゴシック" charset="-128"/>
                  <a:cs typeface="Symbol" charset="2"/>
                </a:rPr>
                <a:t>G</a:t>
              </a:r>
              <a:r>
                <a:rPr lang="en-US" sz="1600" i="1" baseline="-25000" dirty="0">
                  <a:solidFill>
                    <a:prstClr val="black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W</a:t>
              </a: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. Usually very small in NP models (often: </a:t>
              </a:r>
              <a:r>
                <a:rPr lang="en-GB" sz="1600" i="1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U</a:t>
              </a:r>
              <a:r>
                <a:rPr lang="en-GB" sz="1600" kern="0" dirty="0">
                  <a:solidFill>
                    <a:srgbClr val="333333"/>
                  </a:solidFill>
                  <a:latin typeface="Arial"/>
                  <a:ea typeface="Times New Roman"/>
                  <a:cs typeface="Arial"/>
                </a:rPr>
                <a:t>=0)</a:t>
              </a:r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2865868"/>
            <a:ext cx="9144000" cy="345873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28600" y="152400"/>
            <a:ext cx="8915400" cy="5254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2800" b="1" kern="0" dirty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The Oblique Parameters in the Standard Model</a:t>
            </a:r>
            <a:endParaRPr lang="en-US" sz="1600" baseline="-25000" dirty="0">
              <a:solidFill>
                <a:srgbClr val="404040"/>
              </a:solidFill>
              <a:latin typeface="Calibri"/>
              <a:cs typeface="Calibri"/>
              <a:sym typeface="Symbol" charset="2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228601" y="762000"/>
            <a:ext cx="3810000" cy="15795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buClr>
                <a:srgbClr val="800000"/>
              </a:buClr>
            </a:pPr>
            <a:r>
              <a:rPr lang="en-US" sz="1800" i="1" dirty="0">
                <a:solidFill>
                  <a:prstClr val="black"/>
                </a:solidFill>
              </a:rPr>
              <a:t>STU </a:t>
            </a:r>
            <a:r>
              <a:rPr lang="en-US" sz="1800" dirty="0">
                <a:solidFill>
                  <a:prstClr val="black"/>
                </a:solidFill>
              </a:rPr>
              <a:t>references in SM obtained from fit to EW observables</a:t>
            </a:r>
          </a:p>
          <a:p>
            <a:pPr marL="360363" indent="-276225">
              <a:spcBef>
                <a:spcPts val="600"/>
              </a:spcBef>
              <a:buClr>
                <a:srgbClr val="800000"/>
              </a:buClr>
              <a:buFontTx/>
              <a:buChar char="•"/>
            </a:pPr>
            <a:r>
              <a:rPr lang="en-US" sz="1600" dirty="0" err="1">
                <a:solidFill>
                  <a:srgbClr val="0033CC"/>
                </a:solidFill>
              </a:rPr>
              <a:t>SM</a:t>
            </a:r>
            <a:r>
              <a:rPr lang="en-US" sz="1600" baseline="-25000" dirty="0" err="1">
                <a:solidFill>
                  <a:srgbClr val="0033CC"/>
                </a:solidFill>
              </a:rPr>
              <a:t>ref</a:t>
            </a:r>
            <a:r>
              <a:rPr lang="en-US" sz="1600" dirty="0">
                <a:solidFill>
                  <a:srgbClr val="0033CC"/>
                </a:solidFill>
              </a:rPr>
              <a:t> chosen at: </a:t>
            </a:r>
          </a:p>
          <a:p>
            <a:pPr marL="360363" indent="-276225">
              <a:spcBef>
                <a:spcPts val="300"/>
              </a:spcBef>
              <a:buClr>
                <a:srgbClr val="800000"/>
              </a:buClr>
            </a:pPr>
            <a:r>
              <a:rPr lang="en-US" sz="1600" i="1" dirty="0">
                <a:solidFill>
                  <a:srgbClr val="0033CC"/>
                </a:solidFill>
              </a:rPr>
              <a:t>	M</a:t>
            </a:r>
            <a:r>
              <a:rPr lang="en-US" sz="1600" i="1" baseline="-25000" dirty="0">
                <a:solidFill>
                  <a:srgbClr val="0033CC"/>
                </a:solidFill>
              </a:rPr>
              <a:t>H</a:t>
            </a:r>
            <a:r>
              <a:rPr lang="en-US" sz="1600" dirty="0">
                <a:solidFill>
                  <a:srgbClr val="0033CC"/>
                </a:solidFill>
              </a:rPr>
              <a:t> = 120 GeV and </a:t>
            </a:r>
            <a:r>
              <a:rPr lang="en-US" sz="1600" i="1" dirty="0" err="1">
                <a:solidFill>
                  <a:srgbClr val="0033CC"/>
                </a:solidFill>
              </a:rPr>
              <a:t>m</a:t>
            </a:r>
            <a:r>
              <a:rPr lang="en-US" sz="1600" i="1" baseline="-25000" dirty="0" err="1">
                <a:solidFill>
                  <a:srgbClr val="0033CC"/>
                </a:solidFill>
              </a:rPr>
              <a:t>t</a:t>
            </a:r>
            <a:r>
              <a:rPr lang="en-US" sz="1600" baseline="-25000" dirty="0">
                <a:solidFill>
                  <a:srgbClr val="0033CC"/>
                </a:solidFill>
              </a:rPr>
              <a:t> </a:t>
            </a:r>
            <a:r>
              <a:rPr lang="en-US" sz="1600" dirty="0">
                <a:solidFill>
                  <a:srgbClr val="0033CC"/>
                </a:solidFill>
              </a:rPr>
              <a:t>= 173.1</a:t>
            </a:r>
            <a:r>
              <a:rPr lang="en-US" sz="1600" dirty="0">
                <a:solidFill>
                  <a:srgbClr val="0033CC"/>
                </a:solidFill>
                <a:ea typeface="Tahoma" charset="0"/>
                <a:cs typeface="Tahoma" charset="0"/>
              </a:rPr>
              <a:t> GeV</a:t>
            </a:r>
          </a:p>
          <a:p>
            <a:pPr marL="360363" indent="-276225">
              <a:spcBef>
                <a:spcPts val="600"/>
              </a:spcBef>
              <a:buClr>
                <a:srgbClr val="800000"/>
              </a:buClr>
              <a:buFontTx/>
              <a:buChar char="•"/>
            </a:pPr>
            <a:r>
              <a:rPr lang="en-US" sz="1600" dirty="0">
                <a:solidFill>
                  <a:srgbClr val="09213B"/>
                </a:solidFill>
                <a:sym typeface="Wingdings" charset="2"/>
              </a:rPr>
              <a:t>This defines</a:t>
            </a:r>
            <a:r>
              <a:rPr lang="en-US" sz="1600" dirty="0">
                <a:solidFill>
                  <a:srgbClr val="09213B"/>
                </a:solidFill>
              </a:rPr>
              <a:t> </a:t>
            </a:r>
            <a:r>
              <a:rPr lang="en-US" sz="1600" dirty="0">
                <a:solidFill>
                  <a:srgbClr val="E12548"/>
                </a:solidFill>
              </a:rPr>
              <a:t>(</a:t>
            </a:r>
            <a:r>
              <a:rPr lang="en-US" sz="1600" i="1" dirty="0">
                <a:solidFill>
                  <a:srgbClr val="E12548"/>
                </a:solidFill>
              </a:rPr>
              <a:t>S</a:t>
            </a:r>
            <a:r>
              <a:rPr lang="en-US" sz="1600" dirty="0">
                <a:solidFill>
                  <a:srgbClr val="E12548"/>
                </a:solidFill>
              </a:rPr>
              <a:t>,</a:t>
            </a:r>
            <a:r>
              <a:rPr lang="en-US" sz="1600" i="1" dirty="0">
                <a:solidFill>
                  <a:srgbClr val="E12548"/>
                </a:solidFill>
              </a:rPr>
              <a:t>T</a:t>
            </a:r>
            <a:r>
              <a:rPr lang="en-US" sz="1600" dirty="0">
                <a:solidFill>
                  <a:srgbClr val="E12548"/>
                </a:solidFill>
              </a:rPr>
              <a:t>,</a:t>
            </a:r>
            <a:r>
              <a:rPr lang="en-US" sz="1600" i="1" dirty="0">
                <a:solidFill>
                  <a:srgbClr val="E12548"/>
                </a:solidFill>
              </a:rPr>
              <a:t>U</a:t>
            </a:r>
            <a:r>
              <a:rPr lang="en-US" sz="1600" dirty="0">
                <a:solidFill>
                  <a:srgbClr val="E12548"/>
                </a:solidFill>
              </a:rPr>
              <a:t>) = (0,0,0)</a:t>
            </a:r>
            <a:endParaRPr lang="en-US" sz="1600" dirty="0">
              <a:solidFill>
                <a:srgbClr val="E12548"/>
              </a:solidFill>
              <a:ea typeface="Tahoma" charset="0"/>
              <a:cs typeface="Tahoma" charset="0"/>
            </a:endParaRPr>
          </a:p>
        </p:txBody>
      </p:sp>
      <p:pic>
        <p:nvPicPr>
          <p:cNvPr id="9" name="Picture 8" descr="S_vs_T_logo.png"/>
          <p:cNvPicPr>
            <a:picLocks noChangeAspect="1"/>
          </p:cNvPicPr>
          <p:nvPr/>
        </p:nvPicPr>
        <p:blipFill>
          <a:blip r:embed="rId2"/>
          <a:srcRect t="2117"/>
          <a:stretch>
            <a:fillRect/>
          </a:stretch>
        </p:blipFill>
        <p:spPr>
          <a:xfrm>
            <a:off x="1143000" y="2939232"/>
            <a:ext cx="4949952" cy="328579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843503" y="5396682"/>
            <a:ext cx="1640417" cy="349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3"/>
          <a:srcRect l="20847" t="23875" r="34387" b="51282"/>
          <a:stretch>
            <a:fillRect/>
          </a:stretch>
        </p:blipFill>
        <p:spPr bwMode="auto">
          <a:xfrm>
            <a:off x="5943600" y="3070466"/>
            <a:ext cx="1501775" cy="554037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EAEAEA">
                <a:alpha val="74998"/>
              </a:srgbClr>
            </a:outerShdw>
          </a:effectLst>
        </p:spPr>
      </p:pic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5176429" y="1241425"/>
            <a:ext cx="1844675" cy="1077913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/>
            <a:r>
              <a:rPr lang="en-US" sz="1600" i="1" dirty="0">
                <a:solidFill>
                  <a:srgbClr val="000000"/>
                </a:solidFill>
              </a:rPr>
              <a:t>S</a:t>
            </a:r>
            <a:r>
              <a:rPr lang="en-US" sz="1600" dirty="0">
                <a:solidFill>
                  <a:srgbClr val="000000"/>
                </a:solidFill>
              </a:rPr>
              <a:t> = 0.02 </a:t>
            </a:r>
            <a:r>
              <a:rPr lang="en-US" sz="1600" dirty="0">
                <a:solidFill>
                  <a:srgbClr val="000000"/>
                </a:solidFill>
                <a:ea typeface="Arial" charset="0"/>
                <a:cs typeface="Arial" charset="0"/>
              </a:rPr>
              <a:t>± 0.11</a:t>
            </a:r>
          </a:p>
          <a:p>
            <a:pPr marL="342900" indent="-342900"/>
            <a:endParaRPr lang="en-US" sz="800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 marL="342900" indent="-342900"/>
            <a:r>
              <a:rPr lang="en-US" sz="1600" i="1" dirty="0">
                <a:solidFill>
                  <a:srgbClr val="000000"/>
                </a:solidFill>
                <a:ea typeface="Arial" charset="0"/>
                <a:cs typeface="Arial" charset="0"/>
              </a:rPr>
              <a:t>T</a:t>
            </a:r>
            <a:r>
              <a:rPr lang="en-US" sz="1600" dirty="0">
                <a:solidFill>
                  <a:srgbClr val="000000"/>
                </a:solidFill>
                <a:ea typeface="Arial" charset="0"/>
                <a:cs typeface="Arial" charset="0"/>
              </a:rPr>
              <a:t> = 0.05 ± 0.12</a:t>
            </a:r>
          </a:p>
          <a:p>
            <a:pPr marL="342900" indent="-342900"/>
            <a:endParaRPr lang="en-US" sz="800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 marL="342900" indent="-342900"/>
            <a:r>
              <a:rPr lang="en-US" sz="1600" i="1" dirty="0">
                <a:solidFill>
                  <a:srgbClr val="000000"/>
                </a:solidFill>
                <a:ea typeface="Arial" charset="0"/>
                <a:cs typeface="Arial" charset="0"/>
              </a:rPr>
              <a:t>U </a:t>
            </a:r>
            <a:r>
              <a:rPr lang="en-US" sz="1600" dirty="0">
                <a:solidFill>
                  <a:srgbClr val="000000"/>
                </a:solidFill>
                <a:ea typeface="Arial" charset="0"/>
                <a:cs typeface="Arial" charset="0"/>
              </a:rPr>
              <a:t>= 0.07 ± 0.12</a:t>
            </a:r>
          </a:p>
        </p:txBody>
      </p:sp>
      <p:graphicFrame>
        <p:nvGraphicFramePr>
          <p:cNvPr id="16" name="Group 135"/>
          <p:cNvGraphicFramePr>
            <a:graphicFrameLocks noGrp="1"/>
          </p:cNvGraphicFramePr>
          <p:nvPr/>
        </p:nvGraphicFramePr>
        <p:xfrm>
          <a:off x="6942664" y="1246715"/>
          <a:ext cx="1981200" cy="1097280"/>
        </p:xfrm>
        <a:graphic>
          <a:graphicData uri="http://schemas.openxmlformats.org/drawingml/2006/table">
            <a:tbl>
              <a:tblPr/>
              <a:tblGrid>
                <a:gridCol w="306388"/>
                <a:gridCol w="379412"/>
                <a:gridCol w="609600"/>
                <a:gridCol w="68580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U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S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0.88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–0.47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T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–0.72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U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4032793" y="1612627"/>
            <a:ext cx="762000" cy="457200"/>
          </a:xfrm>
          <a:prstGeom prst="rightArrow">
            <a:avLst>
              <a:gd name="adj1" fmla="val 50000"/>
              <a:gd name="adj2" fmla="val 41667"/>
            </a:avLst>
          </a:prstGeom>
          <a:solidFill>
            <a:schemeClr val="bg1">
              <a:lumMod val="85000"/>
            </a:schemeClr>
          </a:solidFill>
          <a:ln w="127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21000"/>
              </a:srgbClr>
            </a:outerShdw>
          </a:effectLst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060016" y="1157815"/>
            <a:ext cx="3941236" cy="1280585"/>
          </a:xfrm>
          <a:prstGeom prst="roundRect">
            <a:avLst/>
          </a:prstGeom>
          <a:noFill/>
          <a:ln w="127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9971" y="891672"/>
            <a:ext cx="35429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prstClr val="black">
                    <a:lumMod val="65000"/>
                    <a:lumOff val="35000"/>
                  </a:prstClr>
                </a:solidFill>
              </a:rPr>
              <a:t>Results from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2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, </a:t>
            </a:r>
            <a:r>
              <a:rPr lang="en-GB" sz="12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, </a:t>
            </a:r>
            <a:r>
              <a:rPr lang="en-GB" sz="12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U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fit to all the EW observables:</a:t>
            </a:r>
            <a:endParaRPr lang="en-GB" sz="12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11464" y="4769367"/>
            <a:ext cx="32325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i="1" dirty="0">
                <a:solidFill>
                  <a:prstClr val="black"/>
                </a:solidFill>
              </a:rPr>
              <a:t>S</a:t>
            </a:r>
            <a:r>
              <a:rPr lang="en-GB" sz="1400" dirty="0">
                <a:solidFill>
                  <a:prstClr val="black"/>
                </a:solidFill>
              </a:rPr>
              <a:t>, </a:t>
            </a:r>
            <a:r>
              <a:rPr lang="en-GB" sz="1400" i="1" dirty="0">
                <a:solidFill>
                  <a:prstClr val="black"/>
                </a:solidFill>
              </a:rPr>
              <a:t>T</a:t>
            </a:r>
            <a:r>
              <a:rPr lang="en-GB" sz="1400" dirty="0">
                <a:solidFill>
                  <a:prstClr val="black"/>
                </a:solidFill>
              </a:rPr>
              <a:t> depend logarithmically on </a:t>
            </a:r>
            <a:r>
              <a:rPr lang="en-GB" sz="1400" i="1" dirty="0">
                <a:solidFill>
                  <a:prstClr val="black"/>
                </a:solidFill>
              </a:rPr>
              <a:t>M</a:t>
            </a:r>
            <a:r>
              <a:rPr lang="en-GB" sz="1400" i="1" baseline="-25000" dirty="0">
                <a:solidFill>
                  <a:prstClr val="black"/>
                </a:solidFill>
              </a:rPr>
              <a:t>H</a:t>
            </a:r>
            <a:endParaRPr lang="en-GB" sz="1400" dirty="0">
              <a:solidFill>
                <a:prstClr val="black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1400" dirty="0">
                <a:solidFill>
                  <a:prstClr val="black"/>
                </a:solidFill>
              </a:rPr>
              <a:t>Preference for low </a:t>
            </a:r>
            <a:r>
              <a:rPr lang="en-GB" sz="1400" i="1" dirty="0">
                <a:solidFill>
                  <a:prstClr val="black"/>
                </a:solidFill>
              </a:rPr>
              <a:t>M</a:t>
            </a:r>
            <a:r>
              <a:rPr lang="en-GB" sz="1400" i="1" baseline="-25000" dirty="0">
                <a:solidFill>
                  <a:prstClr val="black"/>
                </a:solidFill>
              </a:rPr>
              <a:t>H</a:t>
            </a:r>
            <a:r>
              <a:rPr lang="en-GB" sz="1400" i="1" dirty="0">
                <a:solidFill>
                  <a:prstClr val="black"/>
                </a:solidFill>
              </a:rPr>
              <a:t> </a:t>
            </a:r>
            <a:r>
              <a:rPr lang="en-GB" sz="1400" dirty="0">
                <a:solidFill>
                  <a:prstClr val="black"/>
                </a:solidFill>
              </a:rPr>
              <a:t>values</a:t>
            </a:r>
          </a:p>
          <a:p>
            <a:pPr>
              <a:spcBef>
                <a:spcPts val="600"/>
              </a:spcBef>
            </a:pPr>
            <a:r>
              <a:rPr lang="en-GB" sz="1400" dirty="0">
                <a:solidFill>
                  <a:srgbClr val="E12548"/>
                </a:solidFill>
              </a:rPr>
              <a:t>Accommodate large </a:t>
            </a:r>
            <a:r>
              <a:rPr lang="en-GB" sz="1400" i="1" dirty="0">
                <a:solidFill>
                  <a:srgbClr val="E12548"/>
                </a:solidFill>
              </a:rPr>
              <a:t>M</a:t>
            </a:r>
            <a:r>
              <a:rPr lang="en-GB" sz="1400" i="1" baseline="-25000" dirty="0">
                <a:solidFill>
                  <a:srgbClr val="E12548"/>
                </a:solidFill>
              </a:rPr>
              <a:t>H</a:t>
            </a:r>
            <a:r>
              <a:rPr lang="en-GB" sz="1400" i="1" dirty="0">
                <a:solidFill>
                  <a:srgbClr val="E12548"/>
                </a:solidFill>
              </a:rPr>
              <a:t> </a:t>
            </a:r>
            <a:r>
              <a:rPr lang="en-GB" sz="1400" dirty="0">
                <a:solidFill>
                  <a:srgbClr val="E12548"/>
                </a:solidFill>
              </a:rPr>
              <a:t>values by shifting </a:t>
            </a:r>
            <a:r>
              <a:rPr lang="en-GB" sz="1400" i="1" dirty="0">
                <a:solidFill>
                  <a:srgbClr val="E12548"/>
                </a:solidFill>
              </a:rPr>
              <a:t>T</a:t>
            </a:r>
            <a:r>
              <a:rPr lang="en-GB" sz="1400" dirty="0">
                <a:solidFill>
                  <a:srgbClr val="E12548"/>
                </a:solidFill>
              </a:rPr>
              <a:t> (</a:t>
            </a:r>
            <a:r>
              <a:rPr lang="en-GB" sz="1400" i="1" dirty="0">
                <a:solidFill>
                  <a:srgbClr val="E12548"/>
                </a:solidFill>
              </a:rPr>
              <a:t>S</a:t>
            </a:r>
            <a:r>
              <a:rPr lang="en-GB" sz="1400" dirty="0">
                <a:solidFill>
                  <a:srgbClr val="E12548"/>
                </a:solidFill>
              </a:rPr>
              <a:t>) positive (negative)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18360" y="3200400"/>
            <a:ext cx="1601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E2751D">
                    <a:lumMod val="75000"/>
                  </a:srgbClr>
                </a:solidFill>
              </a:rPr>
              <a:t>Current experimental constraint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82235" y="5181600"/>
            <a:ext cx="1601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SM prediction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2865868"/>
            <a:ext cx="9144000" cy="345873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28600" y="152400"/>
            <a:ext cx="8915400" cy="5254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2800" b="1" kern="0" dirty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Fourth</a:t>
            </a:r>
            <a:r>
              <a:rPr lang="en-US" sz="2800" kern="0" dirty="0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 (sequential) </a:t>
            </a:r>
            <a:r>
              <a:rPr lang="en-US" sz="2800" b="1" kern="0" dirty="0" err="1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Fermion</a:t>
            </a:r>
            <a:r>
              <a:rPr lang="en-US" sz="2800" b="1" kern="0" dirty="0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 </a:t>
            </a:r>
            <a:r>
              <a:rPr lang="en-US" sz="2800" b="1" kern="0" dirty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Generation</a:t>
            </a:r>
            <a:endParaRPr lang="en-US" sz="1600" baseline="-25000" dirty="0">
              <a:solidFill>
                <a:srgbClr val="404040"/>
              </a:solidFill>
              <a:latin typeface="Calibri"/>
              <a:cs typeface="Calibri"/>
              <a:sym typeface="Symbol" charset="2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228600" y="762000"/>
            <a:ext cx="4495800" cy="2025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ct val="20000"/>
              </a:spcBef>
              <a:buClr>
                <a:srgbClr val="800000"/>
              </a:buClr>
            </a:pPr>
            <a:r>
              <a:rPr lang="en-US" sz="1800" dirty="0">
                <a:solidFill>
                  <a:srgbClr val="000000"/>
                </a:solidFill>
                <a:latin typeface="Arial"/>
                <a:ea typeface="Times New Roman" charset="0"/>
                <a:cs typeface="Arial"/>
              </a:rPr>
              <a:t>Introduce new lepton and quark states</a:t>
            </a:r>
          </a:p>
          <a:p>
            <a:pPr defTabSz="914400" eaLnBrk="0" hangingPunct="0">
              <a:spcBef>
                <a:spcPct val="20000"/>
              </a:spcBef>
              <a:buClr>
                <a:srgbClr val="800000"/>
              </a:buClr>
            </a:pPr>
            <a:r>
              <a:rPr lang="en-US" sz="1800" dirty="0">
                <a:solidFill>
                  <a:srgbClr val="000000"/>
                </a:solidFill>
                <a:latin typeface="Arial"/>
                <a:ea typeface="Times New Roman" charset="0"/>
                <a:cs typeface="Arial"/>
              </a:rPr>
              <a:t>Free parameters: </a:t>
            </a:r>
          </a:p>
          <a:p>
            <a:pPr marL="817563" lvl="1" indent="-276225" defTabSz="914400" eaLnBrk="0" hangingPunct="0">
              <a:spcBef>
                <a:spcPct val="20000"/>
              </a:spcBef>
              <a:buFont typeface="Lucida Grande"/>
              <a:buChar char="﹣"/>
            </a:pPr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Times New Roman" charset="0"/>
                <a:cs typeface="Arial"/>
              </a:rPr>
              <a:t>Assume: no mixing of extra fermions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Shift </a:t>
            </a:r>
            <a:r>
              <a:rPr lang="en-US" sz="1600" kern="0" dirty="0">
                <a:solidFill>
                  <a:srgbClr val="333333"/>
                </a:solidFill>
                <a:latin typeface="Symbol" charset="2"/>
                <a:ea typeface="Times New Roman"/>
                <a:cs typeface="Symbol" charset="2"/>
              </a:rPr>
              <a:t>D</a:t>
            </a:r>
            <a:r>
              <a:rPr lang="en-US" sz="1600" i="1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S</a:t>
            </a: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 ≈ 0.21 from heavy generation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Sensitive to mass difference between up- and down-type fields </a:t>
            </a:r>
            <a:r>
              <a:rPr lang="en-US" sz="12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(not to absolute mass scale)</a:t>
            </a:r>
            <a:endParaRPr lang="en-US" sz="1600" dirty="0">
              <a:solidFill>
                <a:srgbClr val="000000"/>
              </a:solidFill>
              <a:latin typeface="Arial"/>
              <a:ea typeface="Times New Roman" charset="0"/>
              <a:cs typeface="Arial"/>
            </a:endParaRPr>
          </a:p>
          <a:p>
            <a:pPr>
              <a:lnSpc>
                <a:spcPct val="90000"/>
              </a:lnSpc>
              <a:buClr>
                <a:srgbClr val="800000"/>
              </a:buClr>
            </a:pPr>
            <a:endParaRPr lang="en-US" sz="1600" dirty="0">
              <a:solidFill>
                <a:srgbClr val="000000"/>
              </a:solidFill>
              <a:latin typeface="Arial"/>
              <a:ea typeface="Times New Roman" charset="0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0889" y="5396682"/>
            <a:ext cx="1640417" cy="349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4724400" y="0"/>
            <a:ext cx="4419600" cy="24622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algn="r"/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[H. He et al., Phys. Rev. D 64, 053004 (2001)]</a:t>
            </a: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572000" y="764552"/>
            <a:ext cx="4572000" cy="14671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342900" indent="-342900" defTabSz="914400" eaLnBrk="0" hangingPunct="0">
              <a:spcBef>
                <a:spcPct val="20000"/>
              </a:spcBef>
              <a:buClr>
                <a:srgbClr val="800000"/>
              </a:buClr>
            </a:pPr>
            <a:r>
              <a:rPr lang="en-US" sz="1800" i="1" kern="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Results</a:t>
            </a:r>
            <a:r>
              <a:rPr lang="en-US" sz="1800" kern="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: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With appropriate mass differences: fourth </a:t>
            </a:r>
            <a:r>
              <a:rPr lang="en-US" sz="1600" kern="0" dirty="0" err="1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fermion</a:t>
            </a: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 model consistent with EW data</a:t>
            </a:r>
          </a:p>
          <a:p>
            <a:pPr marL="817563" lvl="2" indent="-276225" defTabSz="914400" eaLnBrk="0" hangingPunct="0">
              <a:spcBef>
                <a:spcPct val="20000"/>
              </a:spcBef>
              <a:buFont typeface="Lucida Grande"/>
              <a:buChar char="﹣"/>
            </a:pPr>
            <a:r>
              <a:rPr lang="en-US" sz="1400" kern="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In particular a large </a:t>
            </a:r>
            <a:r>
              <a:rPr lang="en-US" sz="1400" i="1" kern="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M</a:t>
            </a:r>
            <a:r>
              <a:rPr lang="en-US" sz="1400" i="1" kern="0" baseline="-2500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H</a:t>
            </a:r>
            <a:r>
              <a:rPr lang="en-US" sz="1400" kern="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 is allowed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5+ generations </a:t>
            </a:r>
            <a:r>
              <a:rPr lang="en-US" sz="1600" kern="0" dirty="0" smtClean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disfavored</a:t>
            </a:r>
            <a:endParaRPr lang="en-US" sz="1600" kern="0" dirty="0">
              <a:solidFill>
                <a:srgbClr val="333333"/>
              </a:solidFill>
              <a:latin typeface="Arial"/>
              <a:ea typeface="Times New Roman"/>
              <a:cs typeface="Arial"/>
            </a:endParaRPr>
          </a:p>
        </p:txBody>
      </p:sp>
      <p:graphicFrame>
        <p:nvGraphicFramePr>
          <p:cNvPr id="958466" name="Object 2"/>
          <p:cNvGraphicFramePr>
            <a:graphicFrameLocks noChangeAspect="1"/>
          </p:cNvGraphicFramePr>
          <p:nvPr/>
        </p:nvGraphicFramePr>
        <p:xfrm>
          <a:off x="2133600" y="1126067"/>
          <a:ext cx="1808813" cy="406400"/>
        </p:xfrm>
        <a:graphic>
          <a:graphicData uri="http://schemas.openxmlformats.org/presentationml/2006/ole">
            <p:oleObj spid="_x0000_s2853890" name="Equation" r:id="rId3" imgW="1244600" imgH="279400" progId="Equation.DSMT4">
              <p:embed/>
            </p:oleObj>
          </a:graphicData>
        </a:graphic>
      </p:graphicFrame>
      <p:pic>
        <p:nvPicPr>
          <p:cNvPr id="13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6471" y="3055471"/>
            <a:ext cx="4421445" cy="30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559301" y="3055409"/>
            <a:ext cx="4404782" cy="310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6324600" y="4212166"/>
            <a:ext cx="1524000" cy="307777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 charset="2"/>
              <a:buNone/>
            </a:pPr>
            <a:r>
              <a:rPr lang="en-US" sz="1400" i="1" dirty="0">
                <a:solidFill>
                  <a:prstClr val="black"/>
                </a:solidFill>
              </a:rPr>
              <a:t>M</a:t>
            </a:r>
            <a:r>
              <a:rPr lang="en-US" sz="1400" i="1" baseline="-25000" dirty="0">
                <a:solidFill>
                  <a:prstClr val="black"/>
                </a:solidFill>
              </a:rPr>
              <a:t>H</a:t>
            </a:r>
            <a:r>
              <a:rPr lang="en-US" sz="1400" i="1" baseline="-25000" dirty="0">
                <a:solidFill>
                  <a:prstClr val="black"/>
                </a:solidFill>
                <a:latin typeface="Symbol" charset="2"/>
              </a:rPr>
              <a:t> </a:t>
            </a:r>
            <a:r>
              <a:rPr lang="en-US" sz="1400" dirty="0">
                <a:solidFill>
                  <a:prstClr val="black"/>
                </a:solidFill>
              </a:rPr>
              <a:t>= 120 GeV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2865868"/>
            <a:ext cx="9144000" cy="345873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28600" y="152400"/>
            <a:ext cx="8915400" cy="5254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2800" b="1" kern="0" dirty="0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Fourth</a:t>
            </a:r>
            <a:r>
              <a:rPr lang="en-US" sz="2800" kern="0" dirty="0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 (sequential) </a:t>
            </a:r>
            <a:r>
              <a:rPr lang="en-US" sz="2800" b="1" kern="0" dirty="0" err="1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Fermion</a:t>
            </a:r>
            <a:r>
              <a:rPr lang="en-US" sz="2800" b="1" kern="0" dirty="0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 Generation</a:t>
            </a:r>
            <a:endParaRPr lang="en-US" sz="1600" baseline="-25000" dirty="0">
              <a:solidFill>
                <a:srgbClr val="404040"/>
              </a:solidFill>
              <a:latin typeface="Calibri"/>
              <a:cs typeface="Calibri"/>
              <a:sym typeface="Symbol" charset="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0889" y="5396682"/>
            <a:ext cx="1640417" cy="349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572000" y="764552"/>
            <a:ext cx="4572000" cy="14671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342900" indent="-342900" defTabSz="914400" eaLnBrk="0" hangingPunct="0">
              <a:spcBef>
                <a:spcPct val="20000"/>
              </a:spcBef>
              <a:buClr>
                <a:srgbClr val="800000"/>
              </a:buClr>
            </a:pPr>
            <a:r>
              <a:rPr lang="en-US" sz="1800" i="1" kern="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Results</a:t>
            </a:r>
            <a:r>
              <a:rPr lang="en-US" sz="1800" kern="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: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With appropriate mass differences: fourth </a:t>
            </a:r>
            <a:r>
              <a:rPr lang="en-US" sz="1600" kern="0" dirty="0" err="1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fermion</a:t>
            </a: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 model consistent with EW data</a:t>
            </a:r>
          </a:p>
          <a:p>
            <a:pPr marL="817563" lvl="2" indent="-276225" defTabSz="914400" eaLnBrk="0" hangingPunct="0">
              <a:spcBef>
                <a:spcPct val="20000"/>
              </a:spcBef>
              <a:buFont typeface="Lucida Grande"/>
              <a:buChar char="﹣"/>
            </a:pPr>
            <a:r>
              <a:rPr lang="en-US" sz="1400" kern="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In particular a large </a:t>
            </a:r>
            <a:r>
              <a:rPr lang="en-US" sz="1400" i="1" kern="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M</a:t>
            </a:r>
            <a:r>
              <a:rPr lang="en-US" sz="1400" i="1" kern="0" baseline="-2500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H</a:t>
            </a:r>
            <a:r>
              <a:rPr lang="en-US" sz="1400" kern="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 is allowed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5+ generations </a:t>
            </a:r>
            <a:r>
              <a:rPr lang="en-US" sz="1600" kern="0" dirty="0" smtClean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disfavored</a:t>
            </a:r>
            <a:endParaRPr lang="en-US" sz="1600" kern="0" dirty="0">
              <a:solidFill>
                <a:srgbClr val="333333"/>
              </a:solidFill>
              <a:latin typeface="Arial"/>
              <a:ea typeface="Times New Roman"/>
              <a:cs typeface="Arial"/>
            </a:endParaRPr>
          </a:p>
        </p:txBody>
      </p:sp>
      <p:graphicFrame>
        <p:nvGraphicFramePr>
          <p:cNvPr id="958466" name="Object 2"/>
          <p:cNvGraphicFramePr>
            <a:graphicFrameLocks noChangeAspect="1"/>
          </p:cNvGraphicFramePr>
          <p:nvPr/>
        </p:nvGraphicFramePr>
        <p:xfrm>
          <a:off x="2133600" y="1126067"/>
          <a:ext cx="1808813" cy="406400"/>
        </p:xfrm>
        <a:graphic>
          <a:graphicData uri="http://schemas.openxmlformats.org/presentationml/2006/ole">
            <p:oleObj spid="_x0000_s2854914" name="Equation" r:id="rId3" imgW="1244600" imgH="279400" progId="Equation.DSMT4">
              <p:embed/>
            </p:oleObj>
          </a:graphicData>
        </a:graphic>
      </p:graphicFrame>
      <p:pic>
        <p:nvPicPr>
          <p:cNvPr id="13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6471" y="3055471"/>
            <a:ext cx="4421445" cy="30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559301" y="3055409"/>
            <a:ext cx="4404782" cy="310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6324600" y="4212166"/>
            <a:ext cx="1524000" cy="307777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 charset="2"/>
              <a:buNone/>
            </a:pPr>
            <a:r>
              <a:rPr lang="en-US" sz="1400" i="1" dirty="0">
                <a:solidFill>
                  <a:prstClr val="black"/>
                </a:solidFill>
              </a:rPr>
              <a:t>M</a:t>
            </a:r>
            <a:r>
              <a:rPr lang="en-US" sz="1400" i="1" baseline="-25000" dirty="0">
                <a:solidFill>
                  <a:prstClr val="black"/>
                </a:solidFill>
              </a:rPr>
              <a:t>H</a:t>
            </a:r>
            <a:r>
              <a:rPr lang="en-US" sz="1400" baseline="-25000" dirty="0">
                <a:solidFill>
                  <a:prstClr val="black"/>
                </a:solidFill>
                <a:latin typeface="Symbol" charset="2"/>
              </a:rPr>
              <a:t> </a:t>
            </a:r>
            <a:r>
              <a:rPr lang="en-US" sz="1400" dirty="0">
                <a:solidFill>
                  <a:prstClr val="black"/>
                </a:solidFill>
              </a:rPr>
              <a:t>= 350 GeV</a:t>
            </a: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4724400" y="0"/>
            <a:ext cx="4419600" cy="24622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algn="r"/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[H. He et al., Phys. Rev. D 64, 053004 (2001)]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28600" y="762000"/>
            <a:ext cx="4495800" cy="2025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ct val="20000"/>
              </a:spcBef>
              <a:buClr>
                <a:srgbClr val="800000"/>
              </a:buClr>
            </a:pPr>
            <a:r>
              <a:rPr lang="en-US" sz="1800" dirty="0">
                <a:solidFill>
                  <a:srgbClr val="000000"/>
                </a:solidFill>
                <a:latin typeface="Arial"/>
                <a:ea typeface="Times New Roman" charset="0"/>
                <a:cs typeface="Arial"/>
              </a:rPr>
              <a:t>Introduce new lepton and quark states</a:t>
            </a:r>
          </a:p>
          <a:p>
            <a:pPr defTabSz="914400" eaLnBrk="0" hangingPunct="0">
              <a:spcBef>
                <a:spcPct val="20000"/>
              </a:spcBef>
              <a:buClr>
                <a:srgbClr val="800000"/>
              </a:buClr>
            </a:pPr>
            <a:r>
              <a:rPr lang="en-US" sz="1800" dirty="0">
                <a:solidFill>
                  <a:srgbClr val="000000"/>
                </a:solidFill>
                <a:latin typeface="Arial"/>
                <a:ea typeface="Times New Roman" charset="0"/>
                <a:cs typeface="Arial"/>
              </a:rPr>
              <a:t>Free parameters: </a:t>
            </a:r>
          </a:p>
          <a:p>
            <a:pPr marL="817563" lvl="1" indent="-276225" defTabSz="914400" eaLnBrk="0" hangingPunct="0">
              <a:spcBef>
                <a:spcPct val="20000"/>
              </a:spcBef>
              <a:buFont typeface="Lucida Grande"/>
              <a:buChar char="﹣"/>
            </a:pPr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Times New Roman" charset="0"/>
                <a:cs typeface="Arial"/>
              </a:rPr>
              <a:t>Assume: no mixing of extra fermions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Shift </a:t>
            </a:r>
            <a:r>
              <a:rPr lang="en-US" sz="1600" kern="0" dirty="0">
                <a:solidFill>
                  <a:srgbClr val="333333"/>
                </a:solidFill>
                <a:latin typeface="Symbol" charset="2"/>
                <a:ea typeface="Times New Roman"/>
                <a:cs typeface="Symbol" charset="2"/>
              </a:rPr>
              <a:t>D</a:t>
            </a:r>
            <a:r>
              <a:rPr lang="en-US" sz="1600" i="1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S</a:t>
            </a: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 ≈ 0.21 from heavy generation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Sensitive to mass difference between up- and down-type fields </a:t>
            </a:r>
            <a:r>
              <a:rPr lang="en-US" sz="12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(not to absolute mass scale)</a:t>
            </a:r>
            <a:endParaRPr lang="en-US" sz="1600" dirty="0">
              <a:solidFill>
                <a:srgbClr val="000000"/>
              </a:solidFill>
              <a:latin typeface="Arial"/>
              <a:ea typeface="Times New Roman" charset="0"/>
              <a:cs typeface="Arial"/>
            </a:endParaRPr>
          </a:p>
          <a:p>
            <a:pPr>
              <a:lnSpc>
                <a:spcPct val="90000"/>
              </a:lnSpc>
              <a:buClr>
                <a:srgbClr val="800000"/>
              </a:buClr>
            </a:pPr>
            <a:endParaRPr lang="en-US" sz="1600" dirty="0">
              <a:solidFill>
                <a:srgbClr val="000000"/>
              </a:solidFill>
              <a:latin typeface="Arial"/>
              <a:ea typeface="Times New Roman" charset="0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2865868"/>
            <a:ext cx="9144000" cy="345873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28600" y="152400"/>
            <a:ext cx="8915400" cy="5254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2800" b="1" kern="0" dirty="0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Fourth</a:t>
            </a:r>
            <a:r>
              <a:rPr lang="en-US" sz="2800" kern="0" dirty="0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 (sequential) </a:t>
            </a:r>
            <a:r>
              <a:rPr lang="en-US" sz="2800" b="1" kern="0" dirty="0" err="1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Fermion</a:t>
            </a:r>
            <a:r>
              <a:rPr lang="en-US" sz="2800" b="1" kern="0" dirty="0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 Generation</a:t>
            </a:r>
            <a:endParaRPr lang="en-US" sz="1600" baseline="-25000" dirty="0">
              <a:solidFill>
                <a:srgbClr val="404040"/>
              </a:solidFill>
              <a:latin typeface="Calibri"/>
              <a:cs typeface="Calibri"/>
              <a:sym typeface="Symbol" charset="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0889" y="5396682"/>
            <a:ext cx="1640417" cy="349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572000" y="764552"/>
            <a:ext cx="4572000" cy="14671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342900" indent="-342900" defTabSz="914400" eaLnBrk="0" hangingPunct="0">
              <a:spcBef>
                <a:spcPct val="20000"/>
              </a:spcBef>
              <a:buClr>
                <a:srgbClr val="800000"/>
              </a:buClr>
            </a:pPr>
            <a:r>
              <a:rPr lang="en-US" sz="1800" i="1" kern="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Results</a:t>
            </a:r>
            <a:r>
              <a:rPr lang="en-US" sz="1800" kern="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: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With appropriate mass differences: fourth </a:t>
            </a:r>
            <a:r>
              <a:rPr lang="en-US" sz="1600" kern="0" dirty="0" err="1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fermion</a:t>
            </a: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 model consistent with EW data</a:t>
            </a:r>
          </a:p>
          <a:p>
            <a:pPr marL="817563" lvl="2" indent="-276225" defTabSz="914400" eaLnBrk="0" hangingPunct="0">
              <a:spcBef>
                <a:spcPct val="20000"/>
              </a:spcBef>
              <a:buFont typeface="Lucida Grande"/>
              <a:buChar char="﹣"/>
            </a:pPr>
            <a:r>
              <a:rPr lang="en-US" sz="1400" kern="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In particular a large </a:t>
            </a:r>
            <a:r>
              <a:rPr lang="en-US" sz="1400" i="1" kern="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M</a:t>
            </a:r>
            <a:r>
              <a:rPr lang="en-US" sz="1400" i="1" kern="0" baseline="-2500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H</a:t>
            </a:r>
            <a:r>
              <a:rPr lang="en-US" sz="1400" kern="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 is allowed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5+ generations </a:t>
            </a:r>
            <a:r>
              <a:rPr lang="en-US" sz="1600" kern="0" dirty="0" smtClean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disfavored</a:t>
            </a:r>
            <a:endParaRPr lang="en-US" sz="1600" kern="0" dirty="0">
              <a:solidFill>
                <a:srgbClr val="333333"/>
              </a:solidFill>
              <a:latin typeface="Arial"/>
              <a:ea typeface="Times New Roman"/>
              <a:cs typeface="Arial"/>
            </a:endParaRPr>
          </a:p>
        </p:txBody>
      </p:sp>
      <p:graphicFrame>
        <p:nvGraphicFramePr>
          <p:cNvPr id="958466" name="Object 2"/>
          <p:cNvGraphicFramePr>
            <a:graphicFrameLocks noChangeAspect="1"/>
          </p:cNvGraphicFramePr>
          <p:nvPr/>
        </p:nvGraphicFramePr>
        <p:xfrm>
          <a:off x="2133600" y="1126067"/>
          <a:ext cx="1808813" cy="406400"/>
        </p:xfrm>
        <a:graphic>
          <a:graphicData uri="http://schemas.openxmlformats.org/presentationml/2006/ole">
            <p:oleObj spid="_x0000_s2855938" name="Equation" r:id="rId3" imgW="1244600" imgH="279400" progId="Equation.DSMT4">
              <p:embed/>
            </p:oleObj>
          </a:graphicData>
        </a:graphic>
      </p:graphicFrame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4724400" y="0"/>
            <a:ext cx="4419600" cy="24622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algn="r"/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[H. He et al., Phys. Rev. D 64, 053004 (2001)]</a:t>
            </a:r>
          </a:p>
        </p:txBody>
      </p:sp>
      <p:pic>
        <p:nvPicPr>
          <p:cNvPr id="23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559302" y="3055409"/>
            <a:ext cx="4404780" cy="310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6324600" y="4212166"/>
            <a:ext cx="1524000" cy="307777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 charset="2"/>
              <a:buNone/>
            </a:pPr>
            <a:r>
              <a:rPr lang="en-US" sz="1400" i="1" dirty="0">
                <a:solidFill>
                  <a:prstClr val="black"/>
                </a:solidFill>
              </a:rPr>
              <a:t>M</a:t>
            </a:r>
            <a:r>
              <a:rPr lang="en-US" sz="1400" i="1" baseline="-25000" dirty="0">
                <a:solidFill>
                  <a:prstClr val="black"/>
                </a:solidFill>
              </a:rPr>
              <a:t>H</a:t>
            </a:r>
            <a:r>
              <a:rPr lang="en-US" sz="1400" baseline="-25000" dirty="0">
                <a:solidFill>
                  <a:prstClr val="black"/>
                </a:solidFill>
                <a:latin typeface="Symbol" charset="2"/>
              </a:rPr>
              <a:t> </a:t>
            </a:r>
            <a:r>
              <a:rPr lang="en-US" sz="1400" dirty="0">
                <a:solidFill>
                  <a:prstClr val="black"/>
                </a:solidFill>
              </a:rPr>
              <a:t>= 600 GeV</a:t>
            </a:r>
          </a:p>
        </p:txBody>
      </p:sp>
      <p:pic>
        <p:nvPicPr>
          <p:cNvPr id="26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76471" y="3055471"/>
            <a:ext cx="4421445" cy="30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28600" y="762000"/>
            <a:ext cx="4495800" cy="2025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ct val="20000"/>
              </a:spcBef>
              <a:buClr>
                <a:srgbClr val="800000"/>
              </a:buClr>
            </a:pPr>
            <a:r>
              <a:rPr lang="en-US" sz="1800" dirty="0">
                <a:solidFill>
                  <a:srgbClr val="000000"/>
                </a:solidFill>
                <a:latin typeface="Arial"/>
                <a:ea typeface="Times New Roman" charset="0"/>
                <a:cs typeface="Arial"/>
              </a:rPr>
              <a:t>Introduce new lepton and quark states</a:t>
            </a:r>
          </a:p>
          <a:p>
            <a:pPr defTabSz="914400" eaLnBrk="0" hangingPunct="0">
              <a:spcBef>
                <a:spcPct val="20000"/>
              </a:spcBef>
              <a:buClr>
                <a:srgbClr val="800000"/>
              </a:buClr>
            </a:pPr>
            <a:r>
              <a:rPr lang="en-US" sz="1800" dirty="0">
                <a:solidFill>
                  <a:srgbClr val="000000"/>
                </a:solidFill>
                <a:latin typeface="Arial"/>
                <a:ea typeface="Times New Roman" charset="0"/>
                <a:cs typeface="Arial"/>
              </a:rPr>
              <a:t>Free parameters: </a:t>
            </a:r>
          </a:p>
          <a:p>
            <a:pPr marL="817563" lvl="1" indent="-276225" defTabSz="914400" eaLnBrk="0" hangingPunct="0">
              <a:spcBef>
                <a:spcPct val="20000"/>
              </a:spcBef>
              <a:buFont typeface="Lucida Grande"/>
              <a:buChar char="﹣"/>
            </a:pPr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Times New Roman" charset="0"/>
                <a:cs typeface="Arial"/>
              </a:rPr>
              <a:t>Assume: no mixing of extra fermions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Shift </a:t>
            </a:r>
            <a:r>
              <a:rPr lang="en-US" sz="1600" kern="0" dirty="0">
                <a:solidFill>
                  <a:srgbClr val="333333"/>
                </a:solidFill>
                <a:latin typeface="Symbol" charset="2"/>
                <a:ea typeface="Times New Roman"/>
                <a:cs typeface="Symbol" charset="2"/>
              </a:rPr>
              <a:t>D</a:t>
            </a:r>
            <a:r>
              <a:rPr lang="en-US" sz="1600" i="1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S</a:t>
            </a: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 ≈ 0.21 from heavy generation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Sensitive to mass difference between up- and down-type fields </a:t>
            </a:r>
            <a:r>
              <a:rPr lang="en-US" sz="12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(not to absolute mass scale)</a:t>
            </a:r>
            <a:endParaRPr lang="en-US" sz="1600" dirty="0">
              <a:solidFill>
                <a:srgbClr val="000000"/>
              </a:solidFill>
              <a:latin typeface="Arial"/>
              <a:ea typeface="Times New Roman" charset="0"/>
              <a:cs typeface="Arial"/>
            </a:endParaRPr>
          </a:p>
          <a:p>
            <a:pPr>
              <a:lnSpc>
                <a:spcPct val="90000"/>
              </a:lnSpc>
              <a:buClr>
                <a:srgbClr val="800000"/>
              </a:buClr>
            </a:pPr>
            <a:endParaRPr lang="en-US" sz="1600" dirty="0">
              <a:solidFill>
                <a:srgbClr val="000000"/>
              </a:solidFill>
              <a:latin typeface="Arial"/>
              <a:ea typeface="Times New Roman" charset="0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2865868"/>
            <a:ext cx="9144000" cy="345873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28600" y="152400"/>
            <a:ext cx="8915400" cy="5254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2800" b="1" kern="0" dirty="0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Fourth</a:t>
            </a:r>
            <a:r>
              <a:rPr lang="en-US" sz="2800" kern="0" dirty="0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 (sequential) </a:t>
            </a:r>
            <a:r>
              <a:rPr lang="en-US" sz="2800" b="1" kern="0" dirty="0" err="1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Fermion</a:t>
            </a:r>
            <a:r>
              <a:rPr lang="en-US" sz="2800" b="1" kern="0" dirty="0" smtClean="0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 Generation</a:t>
            </a:r>
            <a:endParaRPr lang="en-US" sz="1600" baseline="-25000" dirty="0">
              <a:solidFill>
                <a:srgbClr val="404040"/>
              </a:solidFill>
              <a:latin typeface="Calibri"/>
              <a:cs typeface="Calibri"/>
              <a:sym typeface="Symbol" charset="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0889" y="5396682"/>
            <a:ext cx="1640417" cy="349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572000" y="764552"/>
            <a:ext cx="4572000" cy="14671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342900" indent="-342900" defTabSz="914400" eaLnBrk="0" hangingPunct="0">
              <a:spcBef>
                <a:spcPct val="20000"/>
              </a:spcBef>
              <a:buClr>
                <a:srgbClr val="800000"/>
              </a:buClr>
            </a:pPr>
            <a:r>
              <a:rPr lang="en-US" sz="1800" i="1" kern="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Results</a:t>
            </a:r>
            <a:r>
              <a:rPr lang="en-US" sz="1800" kern="0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: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With appropriate mass differences: fourth </a:t>
            </a:r>
            <a:r>
              <a:rPr lang="en-US" sz="1600" kern="0" dirty="0" err="1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fermion</a:t>
            </a: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 model consistent with EW data</a:t>
            </a:r>
          </a:p>
          <a:p>
            <a:pPr marL="817563" lvl="2" indent="-276225" defTabSz="914400" eaLnBrk="0" hangingPunct="0">
              <a:spcBef>
                <a:spcPct val="20000"/>
              </a:spcBef>
              <a:buFont typeface="Lucida Grande"/>
              <a:buChar char="﹣"/>
            </a:pPr>
            <a:r>
              <a:rPr lang="en-US" sz="1400" kern="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In particular a large </a:t>
            </a:r>
            <a:r>
              <a:rPr lang="en-US" sz="1400" i="1" kern="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M</a:t>
            </a:r>
            <a:r>
              <a:rPr lang="en-US" sz="1400" i="1" kern="0" baseline="-2500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H</a:t>
            </a:r>
            <a:r>
              <a:rPr lang="en-US" sz="1400" kern="0" dirty="0">
                <a:solidFill>
                  <a:srgbClr val="5F5F5F"/>
                </a:solidFill>
                <a:latin typeface="Arial"/>
                <a:ea typeface="Times New Roman"/>
                <a:cs typeface="Arial"/>
              </a:rPr>
              <a:t> is allowed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5+ generations </a:t>
            </a:r>
            <a:r>
              <a:rPr lang="en-US" sz="1600" kern="0" dirty="0" smtClean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disfavored</a:t>
            </a:r>
            <a:endParaRPr lang="en-US" sz="1600" kern="0" dirty="0">
              <a:solidFill>
                <a:srgbClr val="333333"/>
              </a:solidFill>
              <a:latin typeface="Arial"/>
              <a:ea typeface="Times New Roman"/>
              <a:cs typeface="Arial"/>
            </a:endParaRPr>
          </a:p>
        </p:txBody>
      </p:sp>
      <p:graphicFrame>
        <p:nvGraphicFramePr>
          <p:cNvPr id="958466" name="Object 2"/>
          <p:cNvGraphicFramePr>
            <a:graphicFrameLocks noChangeAspect="1"/>
          </p:cNvGraphicFramePr>
          <p:nvPr/>
        </p:nvGraphicFramePr>
        <p:xfrm>
          <a:off x="2133600" y="1126067"/>
          <a:ext cx="1808813" cy="406400"/>
        </p:xfrm>
        <a:graphic>
          <a:graphicData uri="http://schemas.openxmlformats.org/presentationml/2006/ole">
            <p:oleObj spid="_x0000_s2883586" name="Equation" r:id="rId3" imgW="1244600" imgH="279400" progId="Equation.DSMT4">
              <p:embed/>
            </p:oleObj>
          </a:graphicData>
        </a:graphic>
      </p:graphicFrame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4724400" y="0"/>
            <a:ext cx="4419600" cy="24622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algn="r"/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[H. He et al., Phys. Rev. D 64, 053004 (2001)]</a:t>
            </a:r>
          </a:p>
        </p:txBody>
      </p:sp>
      <p:pic>
        <p:nvPicPr>
          <p:cNvPr id="23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559302" y="3055409"/>
            <a:ext cx="4404780" cy="310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6324600" y="4212166"/>
            <a:ext cx="1524000" cy="307777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 charset="2"/>
              <a:buNone/>
            </a:pPr>
            <a:r>
              <a:rPr lang="en-US" sz="1400" i="1" dirty="0">
                <a:solidFill>
                  <a:prstClr val="black"/>
                </a:solidFill>
              </a:rPr>
              <a:t>M</a:t>
            </a:r>
            <a:r>
              <a:rPr lang="en-US" sz="1400" i="1" baseline="-25000" dirty="0">
                <a:solidFill>
                  <a:prstClr val="black"/>
                </a:solidFill>
              </a:rPr>
              <a:t>H</a:t>
            </a:r>
            <a:r>
              <a:rPr lang="en-US" sz="1400" baseline="-25000" dirty="0">
                <a:solidFill>
                  <a:prstClr val="black"/>
                </a:solidFill>
                <a:latin typeface="Symbol" charset="2"/>
              </a:rPr>
              <a:t> </a:t>
            </a:r>
            <a:r>
              <a:rPr lang="en-US" sz="1400" dirty="0">
                <a:solidFill>
                  <a:prstClr val="black"/>
                </a:solidFill>
              </a:rPr>
              <a:t>= 600 GeV</a:t>
            </a:r>
          </a:p>
        </p:txBody>
      </p:sp>
      <p:pic>
        <p:nvPicPr>
          <p:cNvPr id="26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76471" y="3055471"/>
            <a:ext cx="4421445" cy="30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28600" y="762000"/>
            <a:ext cx="4495800" cy="2025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ct val="20000"/>
              </a:spcBef>
              <a:buClr>
                <a:srgbClr val="800000"/>
              </a:buClr>
            </a:pPr>
            <a:r>
              <a:rPr lang="en-US" sz="1800" dirty="0">
                <a:solidFill>
                  <a:srgbClr val="000000"/>
                </a:solidFill>
                <a:latin typeface="Arial"/>
                <a:ea typeface="Times New Roman" charset="0"/>
                <a:cs typeface="Arial"/>
              </a:rPr>
              <a:t>Introduce new lepton and quark states</a:t>
            </a:r>
          </a:p>
          <a:p>
            <a:pPr defTabSz="914400" eaLnBrk="0" hangingPunct="0">
              <a:spcBef>
                <a:spcPct val="20000"/>
              </a:spcBef>
              <a:buClr>
                <a:srgbClr val="800000"/>
              </a:buClr>
            </a:pPr>
            <a:r>
              <a:rPr lang="en-US" sz="1800" dirty="0">
                <a:solidFill>
                  <a:srgbClr val="000000"/>
                </a:solidFill>
                <a:latin typeface="Arial"/>
                <a:ea typeface="Times New Roman" charset="0"/>
                <a:cs typeface="Arial"/>
              </a:rPr>
              <a:t>Free parameters: </a:t>
            </a:r>
          </a:p>
          <a:p>
            <a:pPr marL="817563" lvl="1" indent="-276225" defTabSz="914400" eaLnBrk="0" hangingPunct="0">
              <a:spcBef>
                <a:spcPct val="20000"/>
              </a:spcBef>
              <a:buFont typeface="Lucida Grande"/>
              <a:buChar char="﹣"/>
            </a:pPr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ea typeface="Times New Roman" charset="0"/>
                <a:cs typeface="Arial"/>
              </a:rPr>
              <a:t>Assume: no mixing of extra fermions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Shift </a:t>
            </a:r>
            <a:r>
              <a:rPr lang="en-US" sz="1600" kern="0" dirty="0">
                <a:solidFill>
                  <a:srgbClr val="333333"/>
                </a:solidFill>
                <a:latin typeface="Symbol" charset="2"/>
                <a:ea typeface="Times New Roman"/>
                <a:cs typeface="Symbol" charset="2"/>
              </a:rPr>
              <a:t>D</a:t>
            </a:r>
            <a:r>
              <a:rPr lang="en-US" sz="1600" i="1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S</a:t>
            </a: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 ≈ 0.21 from heavy generation</a:t>
            </a:r>
          </a:p>
          <a:p>
            <a:pPr marL="360363" indent="-276225" defTabSz="914400" eaLnBrk="0" hangingPunct="0">
              <a:spcBef>
                <a:spcPct val="20000"/>
              </a:spcBef>
              <a:buClr>
                <a:srgbClr val="800000"/>
              </a:buClr>
              <a:buFontTx/>
              <a:buChar char="•"/>
            </a:pPr>
            <a:r>
              <a:rPr lang="en-US" sz="16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Sensitive to mass difference between up- and down-type fields </a:t>
            </a:r>
            <a:r>
              <a:rPr lang="en-US" sz="1200" kern="0" dirty="0">
                <a:solidFill>
                  <a:srgbClr val="333333"/>
                </a:solidFill>
                <a:latin typeface="Arial"/>
                <a:ea typeface="Times New Roman"/>
                <a:cs typeface="Arial"/>
              </a:rPr>
              <a:t>(not to absolute mass scale)</a:t>
            </a:r>
            <a:endParaRPr lang="en-US" sz="1600" dirty="0">
              <a:solidFill>
                <a:srgbClr val="000000"/>
              </a:solidFill>
              <a:latin typeface="Arial"/>
              <a:ea typeface="Times New Roman" charset="0"/>
              <a:cs typeface="Arial"/>
            </a:endParaRPr>
          </a:p>
          <a:p>
            <a:pPr>
              <a:lnSpc>
                <a:spcPct val="90000"/>
              </a:lnSpc>
              <a:buClr>
                <a:srgbClr val="800000"/>
              </a:buClr>
            </a:pPr>
            <a:endParaRPr lang="en-US" sz="1600" dirty="0">
              <a:solidFill>
                <a:srgbClr val="000000"/>
              </a:solidFill>
              <a:latin typeface="Arial"/>
              <a:ea typeface="Times New Roman" charset="0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2960688"/>
            <a:ext cx="9144000" cy="33639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200400"/>
            <a:ext cx="9144000" cy="24314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1200"/>
              </a:spcBef>
            </a:pPr>
            <a:endParaRPr lang="en-GB" dirty="0" smtClean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</a:endParaRPr>
          </a:p>
          <a:p>
            <a:pPr algn="ctr">
              <a:spcBef>
                <a:spcPts val="0"/>
              </a:spcBef>
            </a:pPr>
            <a:r>
              <a:rPr lang="en-GB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</a:rPr>
              <a:t>In </a:t>
            </a:r>
            <a:r>
              <a:rPr lang="en-GB" dirty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</a:rPr>
              <a:t>the Standard Model the Higgs must be light </a:t>
            </a:r>
            <a:r>
              <a:rPr lang="en-GB" sz="1800" dirty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</a:rPr>
              <a:t>(&lt; 155 GeV at 95% CL).</a:t>
            </a:r>
            <a:endParaRPr lang="en-GB" dirty="0" smtClean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</a:endParaRPr>
          </a:p>
          <a:p>
            <a:pPr algn="ctr">
              <a:spcBef>
                <a:spcPts val="1200"/>
              </a:spcBef>
            </a:pPr>
            <a:r>
              <a:rPr lang="en-GB" b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</a:rPr>
              <a:t>BUT</a:t>
            </a:r>
            <a:r>
              <a:rPr lang="en-GB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</a:rPr>
              <a:t>: Beyond </a:t>
            </a:r>
            <a:r>
              <a:rPr lang="en-GB" dirty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</a:rPr>
              <a:t>the Standard Model the Higgs can be heavy !</a:t>
            </a:r>
          </a:p>
          <a:p>
            <a:pPr algn="ctr">
              <a:spcBef>
                <a:spcPts val="1200"/>
              </a:spcBef>
            </a:pPr>
            <a:r>
              <a:rPr lang="en-US" b="1" dirty="0" err="1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sym typeface="Wingdings"/>
              </a:rPr>
              <a:t></a:t>
            </a:r>
            <a:r>
              <a:rPr lang="en-US" b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sym typeface="Wingdings"/>
              </a:rPr>
              <a:t> MUST NOT </a:t>
            </a:r>
            <a:r>
              <a:rPr lang="en-US" b="1" dirty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sym typeface="Wingdings"/>
              </a:rPr>
              <a:t>stop searching for heavy Higgs boson !</a:t>
            </a:r>
            <a:endParaRPr lang="en-GB" b="1" dirty="0" smtClean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</a:endParaRPr>
          </a:p>
          <a:p>
            <a:pPr algn="ctr">
              <a:spcBef>
                <a:spcPts val="1200"/>
              </a:spcBef>
            </a:pPr>
            <a:r>
              <a:rPr lang="en-GB" sz="16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</a:rPr>
              <a:t>[ Weak </a:t>
            </a:r>
            <a:r>
              <a:rPr lang="en-GB" sz="1600" dirty="0" err="1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</a:rPr>
              <a:t>isospin</a:t>
            </a:r>
            <a:r>
              <a:rPr lang="en-GB" sz="16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</a:rPr>
              <a:t> violating new physics contributions may cancel </a:t>
            </a:r>
          </a:p>
          <a:p>
            <a:pPr algn="ctr">
              <a:spcBef>
                <a:spcPts val="0"/>
              </a:spcBef>
            </a:pPr>
            <a:r>
              <a:rPr lang="en-GB" sz="16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</a:rPr>
              <a:t>heavy Higgs effects on electroweak precision data ! ]</a:t>
            </a:r>
            <a:endParaRPr lang="en-GB" sz="1600" dirty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9715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609600" y="1676400"/>
            <a:ext cx="7848600" cy="1418918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Once the Higgs boson is discovered </a:t>
            </a:r>
          </a:p>
          <a:p>
            <a:pPr algn="ctr">
              <a:defRPr/>
            </a:pPr>
            <a:r>
              <a:rPr lang="en-GB" sz="3600" dirty="0" smtClean="0">
                <a:solidFill>
                  <a:srgbClr val="FF0000"/>
                </a:solidFill>
                <a:latin typeface="Trebuchet MS"/>
                <a:ea typeface="Calibri" charset="0"/>
                <a:cs typeface="Trebuchet MS"/>
              </a:rPr>
              <a:t>The Standard Model is complete</a:t>
            </a:r>
            <a:endParaRPr lang="en-GB" sz="3600" dirty="0">
              <a:solidFill>
                <a:srgbClr val="FF0000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609600" y="3393112"/>
            <a:ext cx="7848600" cy="874088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4000" b="1" dirty="0" smtClean="0">
                <a:latin typeface="Calibri" charset="0"/>
                <a:ea typeface="Calibri" charset="0"/>
                <a:cs typeface="Calibri" charset="0"/>
              </a:rPr>
              <a:t>But … does it hold tight ?</a:t>
            </a:r>
            <a:endParaRPr lang="en-GB" sz="4000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Elementary particle physics is successfully described by </a:t>
            </a:r>
            <a:r>
              <a:rPr lang="en-US" sz="1600" b="1" kern="0" dirty="0" smtClean="0">
                <a:solidFill>
                  <a:srgbClr val="E12B0D"/>
                </a:solidFill>
                <a:latin typeface="Trebuchet MS"/>
                <a:cs typeface="Trebuchet MS"/>
              </a:rPr>
              <a:t>local gauge theories</a:t>
            </a:r>
            <a:endParaRPr lang="en-GB" sz="1600" b="1" kern="0" dirty="0">
              <a:solidFill>
                <a:srgbClr val="E12B0D"/>
              </a:solidFill>
              <a:latin typeface="Trebuchet MS"/>
              <a:cs typeface="Trebuchet MS"/>
            </a:endParaRPr>
          </a:p>
        </p:txBody>
      </p:sp>
      <p:sp>
        <p:nvSpPr>
          <p:cNvPr id="4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53" name="Rectangle 10"/>
          <p:cNvSpPr>
            <a:spLocks noChangeArrowheads="1"/>
          </p:cNvSpPr>
          <p:nvPr/>
        </p:nvSpPr>
        <p:spPr bwMode="auto">
          <a:xfrm>
            <a:off x="0" y="1673224"/>
            <a:ext cx="9144000" cy="4270376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04800" y="1874520"/>
            <a:ext cx="85344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</a:rPr>
              <a:t>Take a gauge group </a:t>
            </a:r>
            <a:r>
              <a:rPr lang="en-US" sz="1800" b="1" i="1" dirty="0" smtClean="0">
                <a:solidFill>
                  <a:prstClr val="black"/>
                </a:solidFill>
              </a:rPr>
              <a:t>G</a:t>
            </a:r>
          </a:p>
          <a:p>
            <a:pPr marL="265113" indent="-265113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18579B"/>
                </a:solidFill>
              </a:rPr>
              <a:t>The interactions (gauge bosons) are given by the generators of the group</a:t>
            </a:r>
          </a:p>
          <a:p>
            <a:pPr marL="265113" indent="-265113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</a:rPr>
              <a:t>The fermions are arranged in </a:t>
            </a:r>
            <a:r>
              <a:rPr lang="en-US" sz="1800" dirty="0" err="1" smtClean="0">
                <a:solidFill>
                  <a:prstClr val="black"/>
                </a:solidFill>
              </a:rPr>
              <a:t>multiplets</a:t>
            </a:r>
            <a:r>
              <a:rPr lang="en-US" sz="1800" dirty="0" smtClean="0">
                <a:solidFill>
                  <a:prstClr val="black"/>
                </a:solidFill>
              </a:rPr>
              <a:t> on which the gauge bosons act</a:t>
            </a:r>
          </a:p>
          <a:p>
            <a:pPr marL="265113" indent="-265113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18579B"/>
                </a:solidFill>
              </a:rPr>
              <a:t>The gauge group of the Standard Model is: SU(3)</a:t>
            </a:r>
            <a:r>
              <a:rPr lang="en-US" sz="1800" i="1" baseline="-25000" dirty="0" smtClean="0">
                <a:solidFill>
                  <a:srgbClr val="18579B"/>
                </a:solidFill>
              </a:rPr>
              <a:t>C</a:t>
            </a:r>
            <a:r>
              <a:rPr lang="en-US" sz="1800" dirty="0" smtClean="0">
                <a:solidFill>
                  <a:srgbClr val="18579B"/>
                </a:solidFill>
              </a:rPr>
              <a:t> × SU(2)</a:t>
            </a:r>
            <a:r>
              <a:rPr lang="en-US" sz="1800" i="1" baseline="-25000" dirty="0" smtClean="0">
                <a:solidFill>
                  <a:srgbClr val="18579B"/>
                </a:solidFill>
              </a:rPr>
              <a:t>L</a:t>
            </a:r>
            <a:r>
              <a:rPr lang="en-US" sz="1800" dirty="0" smtClean="0">
                <a:solidFill>
                  <a:srgbClr val="18579B"/>
                </a:solidFill>
              </a:rPr>
              <a:t> × U(1)</a:t>
            </a:r>
            <a:r>
              <a:rPr lang="en-US" sz="1800" i="1" baseline="-25000" dirty="0" smtClean="0">
                <a:solidFill>
                  <a:srgbClr val="18579B"/>
                </a:solidFill>
              </a:rPr>
              <a:t>Y</a:t>
            </a:r>
          </a:p>
          <a:p>
            <a:pPr marL="804863" lvl="1" indent="-347663">
              <a:spcBef>
                <a:spcPts val="1200"/>
              </a:spcBef>
              <a:buFont typeface="Lucida Grande"/>
              <a:buChar char="﹣"/>
              <a:tabLst>
                <a:tab pos="2865438" algn="l"/>
              </a:tabLst>
            </a:pPr>
            <a:r>
              <a:rPr lang="en-US" sz="1600" dirty="0" smtClean="0">
                <a:solidFill>
                  <a:srgbClr val="18579B"/>
                </a:solidFill>
              </a:rPr>
              <a:t>SU(3)</a:t>
            </a:r>
            <a:r>
              <a:rPr lang="en-US" sz="1600" i="1" baseline="-25000" dirty="0" smtClean="0">
                <a:solidFill>
                  <a:srgbClr val="18579B"/>
                </a:solidFill>
              </a:rPr>
              <a:t>C </a:t>
            </a:r>
            <a:r>
              <a:rPr lang="en-US" sz="1600" dirty="0" smtClean="0">
                <a:solidFill>
                  <a:srgbClr val="18579B"/>
                </a:solidFill>
              </a:rPr>
              <a:t>: 	strong interactions with coupling </a:t>
            </a:r>
            <a:r>
              <a:rPr lang="en-US" sz="1600" i="1" dirty="0" err="1" smtClean="0">
                <a:solidFill>
                  <a:srgbClr val="18579B"/>
                </a:solidFill>
                <a:latin typeface="Symbol" charset="2"/>
                <a:cs typeface="Symbol" charset="2"/>
              </a:rPr>
              <a:t>a</a:t>
            </a:r>
            <a:r>
              <a:rPr lang="en-US" sz="1600" i="1" baseline="-25000" dirty="0" err="1" smtClean="0">
                <a:solidFill>
                  <a:srgbClr val="18579B"/>
                </a:solidFill>
              </a:rPr>
              <a:t>S</a:t>
            </a:r>
            <a:endParaRPr lang="en-US" sz="1600" i="1" baseline="-25000" dirty="0" smtClean="0">
              <a:solidFill>
                <a:srgbClr val="18579B"/>
              </a:solidFill>
            </a:endParaRPr>
          </a:p>
          <a:p>
            <a:pPr marL="804863" lvl="1" indent="-347663">
              <a:spcBef>
                <a:spcPts val="600"/>
              </a:spcBef>
              <a:buFont typeface="Lucida Grande"/>
              <a:buChar char="﹣"/>
              <a:tabLst>
                <a:tab pos="2865438" algn="l"/>
              </a:tabLst>
            </a:pPr>
            <a:r>
              <a:rPr lang="en-US" sz="1600" dirty="0" smtClean="0">
                <a:solidFill>
                  <a:srgbClr val="18579B"/>
                </a:solidFill>
              </a:rPr>
              <a:t>SU(2)</a:t>
            </a:r>
            <a:r>
              <a:rPr lang="en-US" sz="1600" i="1" baseline="-25000" dirty="0" smtClean="0">
                <a:solidFill>
                  <a:srgbClr val="18579B"/>
                </a:solidFill>
              </a:rPr>
              <a:t>L</a:t>
            </a:r>
            <a:r>
              <a:rPr lang="en-US" sz="1600" dirty="0" smtClean="0">
                <a:solidFill>
                  <a:srgbClr val="18579B"/>
                </a:solidFill>
              </a:rPr>
              <a:t> × U(1)</a:t>
            </a:r>
            <a:r>
              <a:rPr lang="en-US" sz="1600" i="1" baseline="-25000" dirty="0" smtClean="0">
                <a:solidFill>
                  <a:srgbClr val="18579B"/>
                </a:solidFill>
              </a:rPr>
              <a:t>Y </a:t>
            </a:r>
            <a:r>
              <a:rPr lang="en-US" sz="1600" dirty="0" smtClean="0">
                <a:solidFill>
                  <a:srgbClr val="18579B"/>
                </a:solidFill>
              </a:rPr>
              <a:t>: 	electroweak interactions with couplings </a:t>
            </a:r>
            <a:r>
              <a:rPr lang="en-US" sz="1600" i="1" dirty="0" err="1" smtClean="0">
                <a:solidFill>
                  <a:srgbClr val="18579B"/>
                </a:solidFill>
              </a:rPr>
              <a:t>g</a:t>
            </a:r>
            <a:r>
              <a:rPr lang="en-US" sz="1600" dirty="0" smtClean="0">
                <a:solidFill>
                  <a:srgbClr val="18579B"/>
                </a:solidFill>
              </a:rPr>
              <a:t>, </a:t>
            </a:r>
            <a:r>
              <a:rPr lang="en-US" sz="1600" i="1" dirty="0" err="1" smtClean="0">
                <a:solidFill>
                  <a:srgbClr val="18579B"/>
                </a:solidFill>
              </a:rPr>
              <a:t>g</a:t>
            </a:r>
            <a:r>
              <a:rPr lang="en-US" sz="1600" dirty="0" smtClean="0">
                <a:solidFill>
                  <a:srgbClr val="18579B"/>
                </a:solidFill>
              </a:rPr>
              <a:t>’</a:t>
            </a:r>
          </a:p>
          <a:p>
            <a:pPr marL="804863" lvl="1" indent="-347663">
              <a:spcBef>
                <a:spcPts val="1200"/>
              </a:spcBef>
              <a:buFont typeface="Lucida Grande"/>
              <a:buChar char="﹣"/>
              <a:tabLst>
                <a:tab pos="2865438" algn="l"/>
              </a:tabLst>
            </a:pPr>
            <a:r>
              <a:rPr lang="en-US" sz="1600" dirty="0" smtClean="0">
                <a:solidFill>
                  <a:srgbClr val="18579B"/>
                </a:solidFill>
              </a:rPr>
              <a:t>SU(2)</a:t>
            </a:r>
            <a:r>
              <a:rPr lang="en-US" sz="1600" i="1" baseline="-25000" dirty="0" smtClean="0">
                <a:solidFill>
                  <a:srgbClr val="18579B"/>
                </a:solidFill>
              </a:rPr>
              <a:t>L </a:t>
            </a:r>
            <a:r>
              <a:rPr lang="en-US" sz="1600" dirty="0" smtClean="0">
                <a:solidFill>
                  <a:srgbClr val="18579B"/>
                </a:solidFill>
              </a:rPr>
              <a:t>[ </a:t>
            </a:r>
            <a:r>
              <a:rPr lang="en-US" sz="1600" i="1" dirty="0" smtClean="0">
                <a:solidFill>
                  <a:srgbClr val="18579B"/>
                </a:solidFill>
              </a:rPr>
              <a:t>W</a:t>
            </a:r>
            <a:r>
              <a:rPr lang="en-US" sz="1600" baseline="30000" dirty="0" smtClean="0">
                <a:solidFill>
                  <a:srgbClr val="18579B"/>
                </a:solidFill>
              </a:rPr>
              <a:t>+</a:t>
            </a:r>
            <a:r>
              <a:rPr lang="en-US" sz="1600" dirty="0" smtClean="0">
                <a:solidFill>
                  <a:srgbClr val="18579B"/>
                </a:solidFill>
              </a:rPr>
              <a:t>, </a:t>
            </a:r>
            <a:r>
              <a:rPr lang="en-US" sz="1600" i="1" dirty="0" smtClean="0">
                <a:solidFill>
                  <a:srgbClr val="18579B"/>
                </a:solidFill>
              </a:rPr>
              <a:t>W</a:t>
            </a:r>
            <a:r>
              <a:rPr lang="en-US" sz="1600" baseline="30000" dirty="0" smtClean="0">
                <a:solidFill>
                  <a:srgbClr val="18579B"/>
                </a:solidFill>
              </a:rPr>
              <a:t>0</a:t>
            </a:r>
            <a:r>
              <a:rPr lang="en-US" sz="1600" dirty="0" smtClean="0">
                <a:solidFill>
                  <a:srgbClr val="18579B"/>
                </a:solidFill>
              </a:rPr>
              <a:t>, </a:t>
            </a:r>
            <a:r>
              <a:rPr lang="en-US" sz="1600" i="1" dirty="0" smtClean="0">
                <a:solidFill>
                  <a:srgbClr val="18579B"/>
                </a:solidFill>
              </a:rPr>
              <a:t>W</a:t>
            </a:r>
            <a:r>
              <a:rPr lang="en-US" sz="1600" baseline="30000" dirty="0" smtClean="0">
                <a:solidFill>
                  <a:srgbClr val="18579B"/>
                </a:solidFill>
              </a:rPr>
              <a:t>–</a:t>
            </a:r>
            <a:r>
              <a:rPr lang="en-US" sz="1600" dirty="0" smtClean="0">
                <a:solidFill>
                  <a:srgbClr val="18579B"/>
                </a:solidFill>
              </a:rPr>
              <a:t> ]	couples to left-handed </a:t>
            </a:r>
            <a:r>
              <a:rPr lang="en-US" sz="1600" dirty="0" err="1" smtClean="0">
                <a:solidFill>
                  <a:srgbClr val="18579B"/>
                </a:solidFill>
              </a:rPr>
              <a:t>fermion</a:t>
            </a:r>
            <a:r>
              <a:rPr lang="en-US" sz="1600" dirty="0" smtClean="0">
                <a:solidFill>
                  <a:srgbClr val="18579B"/>
                </a:solidFill>
              </a:rPr>
              <a:t> doublets only</a:t>
            </a:r>
          </a:p>
          <a:p>
            <a:pPr marL="804863" lvl="1" indent="-347663">
              <a:spcBef>
                <a:spcPts val="600"/>
              </a:spcBef>
              <a:buFont typeface="Lucida Grande"/>
              <a:buChar char="﹣"/>
              <a:tabLst>
                <a:tab pos="2865438" algn="l"/>
              </a:tabLst>
            </a:pPr>
            <a:r>
              <a:rPr lang="en-US" sz="1600" dirty="0" smtClean="0">
                <a:solidFill>
                  <a:srgbClr val="18579B"/>
                </a:solidFill>
              </a:rPr>
              <a:t>U(1)</a:t>
            </a:r>
            <a:r>
              <a:rPr lang="en-US" sz="1600" i="1" baseline="-25000" dirty="0" smtClean="0">
                <a:solidFill>
                  <a:srgbClr val="18579B"/>
                </a:solidFill>
              </a:rPr>
              <a:t>Y</a:t>
            </a:r>
            <a:r>
              <a:rPr lang="en-US" sz="1600" dirty="0" smtClean="0">
                <a:solidFill>
                  <a:srgbClr val="18579B"/>
                </a:solidFill>
              </a:rPr>
              <a:t> [ </a:t>
            </a:r>
            <a:r>
              <a:rPr lang="en-US" sz="1600" i="1" dirty="0" smtClean="0">
                <a:solidFill>
                  <a:srgbClr val="18579B"/>
                </a:solidFill>
              </a:rPr>
              <a:t>B</a:t>
            </a:r>
            <a:r>
              <a:rPr lang="en-US" sz="1600" dirty="0" smtClean="0">
                <a:solidFill>
                  <a:srgbClr val="18579B"/>
                </a:solidFill>
              </a:rPr>
              <a:t> ] 	couples to left and right-handed fermions</a:t>
            </a:r>
          </a:p>
          <a:p>
            <a:pPr marL="265113" indent="-265113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</a:rPr>
              <a:t>In this scheme </a:t>
            </a:r>
            <a:r>
              <a:rPr lang="en-US" sz="1800" dirty="0" smtClean="0">
                <a:solidFill>
                  <a:srgbClr val="D00209"/>
                </a:solidFill>
              </a:rPr>
              <a:t>all SM particles must be </a:t>
            </a:r>
            <a:r>
              <a:rPr lang="en-US" sz="1800" dirty="0" err="1" smtClean="0">
                <a:solidFill>
                  <a:srgbClr val="D00209"/>
                </a:solidFill>
              </a:rPr>
              <a:t>massless</a:t>
            </a:r>
            <a:r>
              <a:rPr lang="en-US" sz="1800" dirty="0" smtClean="0">
                <a:solidFill>
                  <a:srgbClr val="D00209"/>
                </a:solidFill>
              </a:rPr>
              <a:t> </a:t>
            </a:r>
            <a:r>
              <a:rPr lang="en-US" sz="1400" dirty="0" smtClean="0">
                <a:solidFill>
                  <a:prstClr val="black"/>
                </a:solidFill>
              </a:rPr>
              <a:t>(otherwise: gauge non-invariance)</a:t>
            </a:r>
            <a:endParaRPr lang="en-US" sz="18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9715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0" y="1447800"/>
            <a:ext cx="9144000" cy="41910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257174" y="1665086"/>
            <a:ext cx="8886826" cy="37995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Excited fundamental bosons or quarks 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have been excluded up to the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TeV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scale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Electroweak unification 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has been verified at, below and above the </a:t>
            </a:r>
            <a:r>
              <a:rPr lang="en-GB" sz="18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Z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-boson scale 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Universality of weak interaction 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has been verified at the per-mil level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Asymptotic freedom of strong interaction 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has been verified at the percent level 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All observations of </a:t>
            </a:r>
            <a:r>
              <a:rPr lang="en-US" sz="1800" i="1" dirty="0" smtClean="0">
                <a:solidFill>
                  <a:srgbClr val="D00209"/>
                </a:solidFill>
                <a:ea typeface="Arial" charset="0"/>
                <a:cs typeface="Arial" charset="0"/>
              </a:rPr>
              <a:t>CP </a:t>
            </a:r>
            <a:r>
              <a:rPr lang="en-US" sz="18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violation 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are described by a single complex parameter in the quark mixing matrix (</a:t>
            </a:r>
            <a:r>
              <a:rPr lang="en-US" sz="18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all ?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)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</a:rPr>
              <a:t>The </a:t>
            </a:r>
            <a:r>
              <a:rPr lang="en-GB" sz="1800" dirty="0" smtClean="0">
                <a:solidFill>
                  <a:srgbClr val="D00209"/>
                </a:solidFill>
              </a:rPr>
              <a:t>tininess of elementary electric dipole moments </a:t>
            </a:r>
            <a:r>
              <a:rPr lang="en-GB" sz="1800" dirty="0" smtClean="0">
                <a:solidFill>
                  <a:prstClr val="black"/>
                </a:solidFill>
              </a:rPr>
              <a:t>has been verified to 10</a:t>
            </a:r>
            <a:r>
              <a:rPr lang="en-GB" sz="1800" baseline="30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-</a:t>
            </a:r>
            <a:r>
              <a:rPr lang="en-GB" sz="1800" baseline="30000" dirty="0" smtClean="0">
                <a:solidFill>
                  <a:prstClr val="black"/>
                </a:solidFill>
              </a:rPr>
              <a:t>27</a:t>
            </a:r>
            <a:r>
              <a:rPr lang="en-GB" sz="1800" dirty="0" smtClean="0">
                <a:solidFill>
                  <a:prstClr val="black"/>
                </a:solidFill>
              </a:rPr>
              <a:t> </a:t>
            </a:r>
            <a:r>
              <a:rPr lang="en-GB" sz="1800" dirty="0" err="1" smtClean="0">
                <a:solidFill>
                  <a:prstClr val="black"/>
                </a:solidFill>
              </a:rPr>
              <a:t>ecm</a:t>
            </a:r>
            <a:endParaRPr lang="en-GB" sz="1800" dirty="0" smtClean="0">
              <a:solidFill>
                <a:prstClr val="black"/>
              </a:solidFill>
            </a:endParaRP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</a:rPr>
              <a:t>The </a:t>
            </a:r>
            <a:r>
              <a:rPr lang="en-GB" sz="1800" dirty="0" smtClean="0">
                <a:solidFill>
                  <a:srgbClr val="D00209"/>
                </a:solidFill>
              </a:rPr>
              <a:t>electron and muon magnetic moments </a:t>
            </a:r>
            <a:r>
              <a:rPr lang="en-GB" sz="1800" dirty="0" smtClean="0">
                <a:solidFill>
                  <a:prstClr val="black"/>
                </a:solidFill>
              </a:rPr>
              <a:t>have been verified at the </a:t>
            </a:r>
            <a:r>
              <a:rPr lang="en-GB" sz="1800" dirty="0" err="1" smtClean="0">
                <a:solidFill>
                  <a:prstClr val="black"/>
                </a:solidFill>
              </a:rPr>
              <a:t>ppm</a:t>
            </a:r>
            <a:r>
              <a:rPr lang="en-GB" sz="1800" dirty="0" smtClean="0">
                <a:solidFill>
                  <a:prstClr val="black"/>
                </a:solidFill>
              </a:rPr>
              <a:t> level...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Examples only, there are many more successful tests …</a:t>
            </a: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609600" y="228600"/>
            <a:ext cx="7848600" cy="874088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4000" b="1" dirty="0" smtClean="0">
                <a:latin typeface="Calibri" charset="0"/>
                <a:ea typeface="Calibri" charset="0"/>
                <a:cs typeface="Calibri" charset="0"/>
              </a:rPr>
              <a:t>It does !</a:t>
            </a:r>
            <a:endParaRPr lang="en-GB" sz="4000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31800" y="914400"/>
            <a:ext cx="5086350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609600" y="976312"/>
            <a:ext cx="472440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Muon magnetic moment: comparison between measurement (blue band) and predictions (dots) 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angle 33"/>
          <p:cNvSpPr>
            <a:spLocks noChangeArrowheads="1"/>
          </p:cNvSpPr>
          <p:nvPr/>
        </p:nvSpPr>
        <p:spPr bwMode="auto">
          <a:xfrm>
            <a:off x="5867400" y="2043112"/>
            <a:ext cx="2590800" cy="1941173"/>
          </a:xfrm>
          <a:prstGeom prst="rect">
            <a:avLst/>
          </a:prstGeom>
          <a:solidFill>
            <a:schemeClr val="bg1">
              <a:alpha val="96077"/>
            </a:schemeClr>
          </a:solidFill>
          <a:ln w="3175">
            <a:noFill/>
            <a:miter lim="800000"/>
            <a:headEnd/>
            <a:tailEnd/>
          </a:ln>
          <a:effectLst>
            <a:outerShdw blurRad="165100" dist="38100" dir="2700000">
              <a:srgbClr val="000000">
                <a:alpha val="4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</a:rPr>
              <a:t>The </a:t>
            </a:r>
            <a:r>
              <a:rPr lang="en-GB" dirty="0" smtClean="0">
                <a:solidFill>
                  <a:srgbClr val="D00209"/>
                </a:solidFill>
              </a:rPr>
              <a:t>magnetic moment of the muon </a:t>
            </a:r>
            <a:r>
              <a:rPr lang="en-GB" dirty="0" smtClean="0">
                <a:solidFill>
                  <a:prstClr val="black"/>
                </a:solidFill>
              </a:rPr>
              <a:t>is predicted to a precision of several 10</a:t>
            </a:r>
            <a:r>
              <a:rPr lang="en-GB" baseline="300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-</a:t>
            </a:r>
            <a:r>
              <a:rPr lang="en-GB" baseline="30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6</a:t>
            </a:r>
            <a:r>
              <a:rPr lang="en-GB" dirty="0" smtClean="0">
                <a:solidFill>
                  <a:prstClr val="black"/>
                </a:solidFill>
                <a:ea typeface="Arial" charset="0"/>
                <a:cs typeface="Arial" charset="0"/>
              </a:rPr>
              <a:t>, …</a:t>
            </a:r>
            <a:endParaRPr lang="en-GB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14" name="Rectangle 33"/>
          <p:cNvSpPr>
            <a:spLocks noChangeArrowheads="1"/>
          </p:cNvSpPr>
          <p:nvPr/>
        </p:nvSpPr>
        <p:spPr bwMode="auto">
          <a:xfrm>
            <a:off x="5867400" y="4129346"/>
            <a:ext cx="2590800" cy="648512"/>
          </a:xfrm>
          <a:prstGeom prst="rect">
            <a:avLst/>
          </a:prstGeom>
          <a:solidFill>
            <a:schemeClr val="bg1">
              <a:alpha val="96077"/>
            </a:schemeClr>
          </a:solidFill>
          <a:ln w="3175">
            <a:noFill/>
            <a:miter lim="800000"/>
            <a:headEnd/>
            <a:tailEnd/>
          </a:ln>
          <a:effectLst>
            <a:outerShdw blurRad="165100" dist="38100" dir="2700000">
              <a:srgbClr val="000000">
                <a:alpha val="4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 i="1" dirty="0" smtClean="0">
                <a:solidFill>
                  <a:prstClr val="black"/>
                </a:solidFill>
              </a:rPr>
              <a:t>… but some tension exists …</a:t>
            </a:r>
            <a:endParaRPr lang="en-GB" sz="1800" i="1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pic>
        <p:nvPicPr>
          <p:cNvPr id="18" name="Picture 57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491068" y="1595410"/>
            <a:ext cx="4957214" cy="402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57200" y="5439102"/>
            <a:ext cx="21714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DMHZ, arXiv:1010.4180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23837" y="2667309"/>
            <a:ext cx="8742413" cy="837891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wrap="square" lIns="90000" tIns="46800" rIns="90000" bIns="93600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GB" sz="4000" b="1" dirty="0" smtClean="0">
                <a:solidFill>
                  <a:prstClr val="black"/>
                </a:solidFill>
              </a:rPr>
              <a:t>Let’s find that Higgs boson !</a:t>
            </a:r>
            <a:endParaRPr lang="en-GB" sz="40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11" descr="9809018_01-A4-at-144-dpi"/>
          <p:cNvPicPr>
            <a:picLocks noChangeAspect="1" noChangeArrowheads="1"/>
          </p:cNvPicPr>
          <p:nvPr/>
        </p:nvPicPr>
        <p:blipFill>
          <a:blip r:embed="rId2">
            <a:lum bright="12000" contrast="6000"/>
          </a:blip>
          <a:srcRect/>
          <a:stretch>
            <a:fillRect/>
          </a:stretch>
        </p:blipFill>
        <p:spPr bwMode="auto">
          <a:xfrm>
            <a:off x="0" y="438150"/>
            <a:ext cx="9144000" cy="6096000"/>
          </a:xfrm>
          <a:prstGeom prst="rect">
            <a:avLst/>
          </a:prstGeom>
          <a:noFill/>
        </p:spPr>
      </p:pic>
      <p:pic>
        <p:nvPicPr>
          <p:cNvPr id="7" name="Picture 12" descr="9809018_01-A4-at-144-dpi"/>
          <p:cNvPicPr>
            <a:picLocks noChangeAspect="1" noChangeArrowheads="1"/>
          </p:cNvPicPr>
          <p:nvPr/>
        </p:nvPicPr>
        <p:blipFill>
          <a:blip r:embed="rId2">
            <a:lum bright="30000"/>
            <a:grayscl/>
          </a:blip>
          <a:srcRect/>
          <a:stretch>
            <a:fillRect/>
          </a:stretch>
        </p:blipFill>
        <p:spPr bwMode="auto">
          <a:xfrm>
            <a:off x="0" y="439738"/>
            <a:ext cx="9144000" cy="6096000"/>
          </a:xfrm>
          <a:prstGeom prst="rect">
            <a:avLst/>
          </a:prstGeom>
          <a:noFill/>
        </p:spPr>
      </p:pic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0" y="53975"/>
            <a:ext cx="9144000" cy="168433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 b="1" dirty="0">
                <a:solidFill>
                  <a:srgbClr val="4D4D4D"/>
                </a:solidFill>
                <a:latin typeface="Trebuchet MS"/>
                <a:ea typeface="Arial" charset="0"/>
                <a:cs typeface="Trebuchet MS"/>
              </a:rPr>
              <a:t>C E R N ,   t h e   L H C   a n d   A T L A S   </a:t>
            </a:r>
            <a:endParaRPr lang="fr-FR" sz="5400" b="1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fr-FR" sz="3600" b="1" dirty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E x p e r i m e n t a l   C h a l l e n g e s</a:t>
            </a:r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>
            <a:off x="3627438" y="901700"/>
            <a:ext cx="1979612" cy="0"/>
          </a:xfrm>
          <a:prstGeom prst="line">
            <a:avLst/>
          </a:prstGeom>
          <a:noFill/>
          <a:ln w="25400">
            <a:solidFill>
              <a:srgbClr val="292929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5" descr="DSCF4296"/>
          <p:cNvPicPr>
            <a:picLocks noChangeAspect="1" noChangeArrowheads="1"/>
          </p:cNvPicPr>
          <p:nvPr/>
        </p:nvPicPr>
        <p:blipFill>
          <a:blip r:embed="rId2">
            <a:lum bright="6000"/>
            <a:grayscl/>
          </a:blip>
          <a:srcRect b="4723"/>
          <a:stretch>
            <a:fillRect/>
          </a:stretch>
        </p:blipFill>
        <p:spPr bwMode="auto">
          <a:xfrm>
            <a:off x="0" y="0"/>
            <a:ext cx="9144000" cy="654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/>
                <a:cs typeface="Trebuchet MS"/>
              </a:rPr>
              <a:t>Accelerators for the LHC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4" name="Oval 16"/>
          <p:cNvSpPr>
            <a:spLocks noChangeArrowheads="1"/>
          </p:cNvSpPr>
          <p:nvPr/>
        </p:nvSpPr>
        <p:spPr bwMode="auto">
          <a:xfrm>
            <a:off x="1828800" y="4154488"/>
            <a:ext cx="2819400" cy="552450"/>
          </a:xfrm>
          <a:prstGeom prst="ellips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 sz="2000">
              <a:latin typeface="Comic Sans MS" charset="0"/>
            </a:endParaRPr>
          </a:p>
        </p:txBody>
      </p:sp>
      <p:sp>
        <p:nvSpPr>
          <p:cNvPr id="45" name="Text Box 7"/>
          <p:cNvSpPr txBox="1">
            <a:spLocks noChangeArrowheads="1"/>
          </p:cNvSpPr>
          <p:nvPr/>
        </p:nvSpPr>
        <p:spPr bwMode="auto">
          <a:xfrm>
            <a:off x="4941888" y="3878263"/>
            <a:ext cx="485775" cy="3667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99FF"/>
                </a:solidFill>
                <a:effectLst/>
                <a:uLnTx/>
                <a:uFillTx/>
              </a:rPr>
              <a:t>PS</a:t>
            </a:r>
          </a:p>
        </p:txBody>
      </p:sp>
      <p:sp>
        <p:nvSpPr>
          <p:cNvPr id="46" name="Text Box 8"/>
          <p:cNvSpPr txBox="1">
            <a:spLocks noChangeArrowheads="1"/>
          </p:cNvSpPr>
          <p:nvPr/>
        </p:nvSpPr>
        <p:spPr bwMode="auto">
          <a:xfrm>
            <a:off x="2997200" y="4329113"/>
            <a:ext cx="638175" cy="3667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</a:rPr>
              <a:t>SPS</a:t>
            </a:r>
          </a:p>
        </p:txBody>
      </p:sp>
      <p:sp>
        <p:nvSpPr>
          <p:cNvPr id="47" name="Text Box 9"/>
          <p:cNvSpPr txBox="1">
            <a:spLocks noChangeArrowheads="1"/>
          </p:cNvSpPr>
          <p:nvPr/>
        </p:nvSpPr>
        <p:spPr bwMode="auto">
          <a:xfrm>
            <a:off x="1692275" y="3743325"/>
            <a:ext cx="638175" cy="3667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66FFFF"/>
                </a:solidFill>
                <a:effectLst/>
                <a:uLnTx/>
                <a:uFillTx/>
              </a:rPr>
              <a:t>LHC</a:t>
            </a:r>
          </a:p>
        </p:txBody>
      </p:sp>
      <p:sp>
        <p:nvSpPr>
          <p:cNvPr id="48" name="Arc 10"/>
          <p:cNvSpPr>
            <a:spLocks/>
          </p:cNvSpPr>
          <p:nvPr/>
        </p:nvSpPr>
        <p:spPr bwMode="auto">
          <a:xfrm>
            <a:off x="0" y="4103688"/>
            <a:ext cx="5021263" cy="1019175"/>
          </a:xfrm>
          <a:custGeom>
            <a:avLst/>
            <a:gdLst>
              <a:gd name="G0" fmla="+- 16853 0 0"/>
              <a:gd name="G1" fmla="+- 21600 0 0"/>
              <a:gd name="G2" fmla="+- 21600 0 0"/>
              <a:gd name="T0" fmla="*/ 0 w 38453"/>
              <a:gd name="T1" fmla="*/ 8089 h 31202"/>
              <a:gd name="T2" fmla="*/ 36201 w 38453"/>
              <a:gd name="T3" fmla="*/ 31202 h 31202"/>
              <a:gd name="T4" fmla="*/ 16853 w 38453"/>
              <a:gd name="T5" fmla="*/ 21600 h 31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53" h="31202" fill="none" extrusionOk="0">
                <a:moveTo>
                  <a:pt x="0" y="8089"/>
                </a:moveTo>
                <a:cubicBezTo>
                  <a:pt x="4099" y="2975"/>
                  <a:pt x="10299" y="-1"/>
                  <a:pt x="16853" y="-1"/>
                </a:cubicBezTo>
                <a:cubicBezTo>
                  <a:pt x="28782" y="0"/>
                  <a:pt x="38453" y="9670"/>
                  <a:pt x="38453" y="21600"/>
                </a:cubicBezTo>
                <a:cubicBezTo>
                  <a:pt x="38453" y="24931"/>
                  <a:pt x="37682" y="28217"/>
                  <a:pt x="36201" y="31202"/>
                </a:cubicBezTo>
              </a:path>
              <a:path w="38453" h="31202" stroke="0" extrusionOk="0">
                <a:moveTo>
                  <a:pt x="0" y="8089"/>
                </a:moveTo>
                <a:cubicBezTo>
                  <a:pt x="4099" y="2975"/>
                  <a:pt x="10299" y="-1"/>
                  <a:pt x="16853" y="-1"/>
                </a:cubicBezTo>
                <a:cubicBezTo>
                  <a:pt x="28782" y="0"/>
                  <a:pt x="38453" y="9670"/>
                  <a:pt x="38453" y="21600"/>
                </a:cubicBezTo>
                <a:cubicBezTo>
                  <a:pt x="38453" y="24931"/>
                  <a:pt x="37682" y="28217"/>
                  <a:pt x="36201" y="31202"/>
                </a:cubicBezTo>
                <a:lnTo>
                  <a:pt x="16853" y="21600"/>
                </a:lnTo>
                <a:close/>
              </a:path>
            </a:pathLst>
          </a:custGeom>
          <a:noFill/>
          <a:ln w="28575">
            <a:solidFill>
              <a:srgbClr val="66FFFF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Text Box 13"/>
          <p:cNvSpPr txBox="1">
            <a:spLocks noChangeArrowheads="1"/>
          </p:cNvSpPr>
          <p:nvPr/>
        </p:nvSpPr>
        <p:spPr bwMode="auto">
          <a:xfrm>
            <a:off x="2232025" y="6103938"/>
            <a:ext cx="6661150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20 minutes are required to accelerate a proton in the LHC from 450 GeV to 7 TeV </a:t>
            </a:r>
          </a:p>
        </p:txBody>
      </p:sp>
      <p:sp>
        <p:nvSpPr>
          <p:cNvPr id="50" name="Text Box 14"/>
          <p:cNvSpPr txBox="1">
            <a:spLocks noChangeArrowheads="1"/>
          </p:cNvSpPr>
          <p:nvPr/>
        </p:nvSpPr>
        <p:spPr bwMode="auto">
          <a:xfrm>
            <a:off x="0" y="1089025"/>
            <a:ext cx="9144000" cy="3667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LHC has 4 large experiments: ATLAS, CMS, LHCb, ALICE</a:t>
            </a:r>
          </a:p>
        </p:txBody>
      </p:sp>
      <p:pic>
        <p:nvPicPr>
          <p:cNvPr id="51" name="Picture 15" descr="CERN-logo"/>
          <p:cNvPicPr>
            <a:picLocks noChangeAspect="1" noChangeArrowheads="1"/>
          </p:cNvPicPr>
          <p:nvPr/>
        </p:nvPicPr>
        <p:blipFill>
          <a:blip r:embed="rId3">
            <a:lum bright="24000"/>
            <a:grayscl/>
          </a:blip>
          <a:srcRect/>
          <a:stretch>
            <a:fillRect/>
          </a:stretch>
        </p:blipFill>
        <p:spPr bwMode="auto">
          <a:xfrm>
            <a:off x="8442325" y="188913"/>
            <a:ext cx="492125" cy="495300"/>
          </a:xfrm>
          <a:prstGeom prst="rect">
            <a:avLst/>
          </a:prstGeom>
          <a:noFill/>
          <a:effectLst/>
        </p:spPr>
      </p:pic>
      <p:sp>
        <p:nvSpPr>
          <p:cNvPr id="52" name="Oval 16"/>
          <p:cNvSpPr>
            <a:spLocks noChangeArrowheads="1"/>
          </p:cNvSpPr>
          <p:nvPr/>
        </p:nvSpPr>
        <p:spPr bwMode="auto">
          <a:xfrm>
            <a:off x="4637088" y="4194175"/>
            <a:ext cx="339725" cy="84138"/>
          </a:xfrm>
          <a:prstGeom prst="ellipse">
            <a:avLst/>
          </a:prstGeom>
          <a:noFill/>
          <a:ln w="28575">
            <a:solidFill>
              <a:srgbClr val="FF97FF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53" name="Group 17"/>
          <p:cNvGrpSpPr>
            <a:grpSpLocks/>
          </p:cNvGrpSpPr>
          <p:nvPr/>
        </p:nvGrpSpPr>
        <p:grpSpPr bwMode="auto">
          <a:xfrm>
            <a:off x="0" y="1493838"/>
            <a:ext cx="9144000" cy="5181600"/>
            <a:chOff x="0" y="941"/>
            <a:chExt cx="5760" cy="3264"/>
          </a:xfrm>
        </p:grpSpPr>
        <p:pic>
          <p:nvPicPr>
            <p:cNvPr id="54" name="Picture 18" descr="0609031-A4-at-144-dpi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9435"/>
            <a:stretch>
              <a:fillRect/>
            </a:stretch>
          </p:blipFill>
          <p:spPr bwMode="auto">
            <a:xfrm>
              <a:off x="0" y="941"/>
              <a:ext cx="5760" cy="3264"/>
            </a:xfrm>
            <a:prstGeom prst="rect">
              <a:avLst/>
            </a:prstGeom>
            <a:noFill/>
          </p:spPr>
        </p:pic>
        <p:sp>
          <p:nvSpPr>
            <p:cNvPr id="55" name="Text Box 19"/>
            <p:cNvSpPr txBox="1">
              <a:spLocks noChangeArrowheads="1"/>
            </p:cNvSpPr>
            <p:nvPr/>
          </p:nvSpPr>
          <p:spPr bwMode="auto">
            <a:xfrm>
              <a:off x="2985" y="2518"/>
              <a:ext cx="434" cy="173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ATLAS</a:t>
              </a:r>
            </a:p>
          </p:txBody>
        </p:sp>
        <p:sp>
          <p:nvSpPr>
            <p:cNvPr id="56" name="Text Box 20"/>
            <p:cNvSpPr txBox="1">
              <a:spLocks noChangeArrowheads="1"/>
            </p:cNvSpPr>
            <p:nvPr/>
          </p:nvSpPr>
          <p:spPr bwMode="auto">
            <a:xfrm>
              <a:off x="1646" y="3680"/>
              <a:ext cx="327" cy="173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CMS</a:t>
              </a:r>
            </a:p>
          </p:txBody>
        </p:sp>
        <p:sp>
          <p:nvSpPr>
            <p:cNvPr id="57" name="Text Box 21"/>
            <p:cNvSpPr txBox="1">
              <a:spLocks noChangeArrowheads="1"/>
            </p:cNvSpPr>
            <p:nvPr/>
          </p:nvSpPr>
          <p:spPr bwMode="auto">
            <a:xfrm>
              <a:off x="4269" y="2833"/>
              <a:ext cx="402" cy="173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ALICE</a:t>
              </a:r>
            </a:p>
          </p:txBody>
        </p:sp>
        <p:sp>
          <p:nvSpPr>
            <p:cNvPr id="58" name="Text Box 22"/>
            <p:cNvSpPr txBox="1">
              <a:spLocks noChangeArrowheads="1"/>
            </p:cNvSpPr>
            <p:nvPr/>
          </p:nvSpPr>
          <p:spPr bwMode="auto">
            <a:xfrm>
              <a:off x="2171" y="2518"/>
              <a:ext cx="370" cy="173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LHCb</a:t>
              </a:r>
            </a:p>
          </p:txBody>
        </p:sp>
        <p:sp>
          <p:nvSpPr>
            <p:cNvPr id="59" name="Line 23"/>
            <p:cNvSpPr>
              <a:spLocks noChangeShapeType="1"/>
            </p:cNvSpPr>
            <p:nvPr/>
          </p:nvSpPr>
          <p:spPr bwMode="auto">
            <a:xfrm>
              <a:off x="555" y="2302"/>
              <a:ext cx="114" cy="1531"/>
            </a:xfrm>
            <a:prstGeom prst="line">
              <a:avLst/>
            </a:prstGeom>
            <a:noFill/>
            <a:ln w="25400">
              <a:solidFill>
                <a:sysClr val="window" lastClr="FFFFFF"/>
              </a:solidFill>
              <a:round/>
              <a:headEnd type="triangle" w="med" len="lg"/>
              <a:tailEnd type="triangle" w="med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Text Box 24"/>
            <p:cNvSpPr txBox="1">
              <a:spLocks noChangeArrowheads="1"/>
            </p:cNvSpPr>
            <p:nvPr/>
          </p:nvSpPr>
          <p:spPr bwMode="auto">
            <a:xfrm rot="5161468">
              <a:off x="388" y="2954"/>
              <a:ext cx="615" cy="173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max: 150 m</a:t>
              </a:r>
            </a:p>
          </p:txBody>
        </p:sp>
      </p:grpSp>
      <p:sp>
        <p:nvSpPr>
          <p:cNvPr id="61" name="Rectangle 25"/>
          <p:cNvSpPr>
            <a:spLocks noChangeArrowheads="1"/>
          </p:cNvSpPr>
          <p:nvPr/>
        </p:nvSpPr>
        <p:spPr bwMode="auto">
          <a:xfrm>
            <a:off x="-19050" y="0"/>
            <a:ext cx="1530350" cy="6546850"/>
          </a:xfrm>
          <a:prstGeom prst="rect">
            <a:avLst/>
          </a:prstGeom>
          <a:solidFill>
            <a:sysClr val="window" lastClr="FFFFFF">
              <a:alpha val="80000"/>
            </a:sysClr>
          </a:solidFill>
          <a:ln w="3175">
            <a:solidFill>
              <a:srgbClr val="EEECE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2" name="Group 26"/>
          <p:cNvGrpSpPr>
            <a:grpSpLocks/>
          </p:cNvGrpSpPr>
          <p:nvPr/>
        </p:nvGrpSpPr>
        <p:grpSpPr bwMode="auto">
          <a:xfrm>
            <a:off x="225425" y="188913"/>
            <a:ext cx="1298575" cy="6196012"/>
            <a:chOff x="142" y="119"/>
            <a:chExt cx="818" cy="3903"/>
          </a:xfrm>
        </p:grpSpPr>
        <p:sp>
          <p:nvSpPr>
            <p:cNvPr id="63" name="Text Box 27"/>
            <p:cNvSpPr txBox="1">
              <a:spLocks noChangeArrowheads="1"/>
            </p:cNvSpPr>
            <p:nvPr/>
          </p:nvSpPr>
          <p:spPr bwMode="auto">
            <a:xfrm>
              <a:off x="499" y="2796"/>
              <a:ext cx="461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Luxi Sans" charset="0"/>
                </a:rPr>
                <a:t>LIN-</a:t>
              </a:r>
            </a:p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Luxi Sans" charset="0"/>
                </a:rPr>
                <a:t>AC2</a:t>
              </a:r>
            </a:p>
          </p:txBody>
        </p:sp>
        <p:sp>
          <p:nvSpPr>
            <p:cNvPr id="64" name="Text Box 28"/>
            <p:cNvSpPr txBox="1">
              <a:spLocks noChangeArrowheads="1"/>
            </p:cNvSpPr>
            <p:nvPr/>
          </p:nvSpPr>
          <p:spPr bwMode="auto">
            <a:xfrm>
              <a:off x="499" y="2180"/>
              <a:ext cx="397" cy="14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Luxi Sans" charset="0"/>
                </a:rPr>
                <a:t>BOO-</a:t>
              </a:r>
            </a:p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Luxi Sans" charset="0"/>
                </a:rPr>
                <a:t>STER</a:t>
              </a:r>
            </a:p>
          </p:txBody>
        </p:sp>
        <p:sp>
          <p:nvSpPr>
            <p:cNvPr id="65" name="Text Box 29"/>
            <p:cNvSpPr txBox="1">
              <a:spLocks noChangeArrowheads="1"/>
            </p:cNvSpPr>
            <p:nvPr/>
          </p:nvSpPr>
          <p:spPr bwMode="auto">
            <a:xfrm>
              <a:off x="499" y="1634"/>
              <a:ext cx="171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Luxi Sans" charset="0"/>
                </a:rPr>
                <a:t>PS</a:t>
              </a:r>
            </a:p>
          </p:txBody>
        </p:sp>
        <p:sp>
          <p:nvSpPr>
            <p:cNvPr id="66" name="Text Box 30"/>
            <p:cNvSpPr txBox="1">
              <a:spLocks noChangeArrowheads="1"/>
            </p:cNvSpPr>
            <p:nvPr/>
          </p:nvSpPr>
          <p:spPr bwMode="auto">
            <a:xfrm>
              <a:off x="499" y="1038"/>
              <a:ext cx="257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Luxi Sans" charset="0"/>
                </a:rPr>
                <a:t>SPS</a:t>
              </a:r>
            </a:p>
          </p:txBody>
        </p:sp>
        <p:sp>
          <p:nvSpPr>
            <p:cNvPr id="67" name="Text Box 31"/>
            <p:cNvSpPr txBox="1">
              <a:spLocks noChangeArrowheads="1"/>
            </p:cNvSpPr>
            <p:nvPr/>
          </p:nvSpPr>
          <p:spPr bwMode="auto">
            <a:xfrm>
              <a:off x="499" y="443"/>
              <a:ext cx="263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Luxi Sans" charset="0"/>
                </a:rPr>
                <a:t>LHC</a:t>
              </a:r>
            </a:p>
          </p:txBody>
        </p:sp>
        <p:sp>
          <p:nvSpPr>
            <p:cNvPr id="68" name="Line 32"/>
            <p:cNvSpPr>
              <a:spLocks noChangeShapeType="1"/>
            </p:cNvSpPr>
            <p:nvPr/>
          </p:nvSpPr>
          <p:spPr bwMode="auto">
            <a:xfrm flipV="1">
              <a:off x="404" y="2719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Text Box 33"/>
            <p:cNvSpPr txBox="1">
              <a:spLocks noChangeArrowheads="1"/>
            </p:cNvSpPr>
            <p:nvPr/>
          </p:nvSpPr>
          <p:spPr bwMode="auto">
            <a:xfrm>
              <a:off x="168" y="2523"/>
              <a:ext cx="441" cy="14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Luxi Sans" charset="0"/>
                </a:rPr>
                <a:t>50 MeV</a:t>
              </a:r>
            </a:p>
          </p:txBody>
        </p:sp>
        <p:sp>
          <p:nvSpPr>
            <p:cNvPr id="70" name="Line 34"/>
            <p:cNvSpPr>
              <a:spLocks noChangeShapeType="1"/>
            </p:cNvSpPr>
            <p:nvPr/>
          </p:nvSpPr>
          <p:spPr bwMode="auto">
            <a:xfrm flipV="1">
              <a:off x="405" y="2106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Text Box 35"/>
            <p:cNvSpPr txBox="1">
              <a:spLocks noChangeArrowheads="1"/>
            </p:cNvSpPr>
            <p:nvPr/>
          </p:nvSpPr>
          <p:spPr bwMode="auto">
            <a:xfrm>
              <a:off x="169" y="1910"/>
              <a:ext cx="506" cy="171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Luxi Sans" charset="0"/>
                </a:rPr>
                <a:t>1.4 GeV</a:t>
              </a:r>
            </a:p>
          </p:txBody>
        </p:sp>
        <p:sp>
          <p:nvSpPr>
            <p:cNvPr id="72" name="Line 36"/>
            <p:cNvSpPr>
              <a:spLocks noChangeShapeType="1"/>
            </p:cNvSpPr>
            <p:nvPr/>
          </p:nvSpPr>
          <p:spPr bwMode="auto">
            <a:xfrm flipV="1">
              <a:off x="405" y="1517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Text Box 37"/>
            <p:cNvSpPr txBox="1">
              <a:spLocks noChangeArrowheads="1"/>
            </p:cNvSpPr>
            <p:nvPr/>
          </p:nvSpPr>
          <p:spPr bwMode="auto">
            <a:xfrm>
              <a:off x="170" y="1321"/>
              <a:ext cx="433" cy="14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Luxi Sans" charset="0"/>
                </a:rPr>
                <a:t>26 GeV</a:t>
              </a:r>
            </a:p>
          </p:txBody>
        </p:sp>
        <p:sp>
          <p:nvSpPr>
            <p:cNvPr id="74" name="Line 38"/>
            <p:cNvSpPr>
              <a:spLocks noChangeShapeType="1"/>
            </p:cNvSpPr>
            <p:nvPr/>
          </p:nvSpPr>
          <p:spPr bwMode="auto">
            <a:xfrm flipV="1">
              <a:off x="405" y="904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Text Box 39"/>
            <p:cNvSpPr txBox="1">
              <a:spLocks noChangeArrowheads="1"/>
            </p:cNvSpPr>
            <p:nvPr/>
          </p:nvSpPr>
          <p:spPr bwMode="auto">
            <a:xfrm>
              <a:off x="169" y="709"/>
              <a:ext cx="505" cy="14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Luxi Sans" charset="0"/>
                </a:rPr>
                <a:t>450 GeV</a:t>
              </a:r>
            </a:p>
          </p:txBody>
        </p:sp>
        <p:sp>
          <p:nvSpPr>
            <p:cNvPr id="76" name="Line 40"/>
            <p:cNvSpPr>
              <a:spLocks noChangeShapeType="1"/>
            </p:cNvSpPr>
            <p:nvPr/>
          </p:nvSpPr>
          <p:spPr bwMode="auto">
            <a:xfrm flipV="1">
              <a:off x="405" y="315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Text Box 41"/>
            <p:cNvSpPr txBox="1">
              <a:spLocks noChangeArrowheads="1"/>
            </p:cNvSpPr>
            <p:nvPr/>
          </p:nvSpPr>
          <p:spPr bwMode="auto">
            <a:xfrm>
              <a:off x="191" y="119"/>
              <a:ext cx="432" cy="14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Luxi Sans" charset="0"/>
                </a:rPr>
                <a:t>7 TeV</a:t>
              </a:r>
            </a:p>
          </p:txBody>
        </p:sp>
        <p:pic>
          <p:nvPicPr>
            <p:cNvPr id="78" name="Picture 4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2" y="3158"/>
              <a:ext cx="510" cy="864"/>
            </a:xfrm>
            <a:prstGeom prst="rect">
              <a:avLst/>
            </a:prstGeom>
            <a:noFill/>
            <a:ln w="9525">
              <a:solidFill>
                <a:srgbClr val="EEECE1"/>
              </a:solidFill>
              <a:round/>
              <a:headEnd/>
              <a:tailEnd/>
            </a:ln>
            <a:effectLst/>
          </p:spPr>
        </p:pic>
        <p:sp>
          <p:nvSpPr>
            <p:cNvPr id="79" name="Text Box 43"/>
            <p:cNvSpPr txBox="1">
              <a:spLocks noChangeArrowheads="1"/>
            </p:cNvSpPr>
            <p:nvPr/>
          </p:nvSpPr>
          <p:spPr bwMode="auto">
            <a:xfrm>
              <a:off x="196" y="3537"/>
              <a:ext cx="454" cy="10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6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rgbClr val="333366"/>
                  </a:solidFill>
                  <a:effectLst/>
                  <a:uLnTx/>
                  <a:uFillTx/>
                  <a:latin typeface="Lucida Sans Typewriter" charset="0"/>
                </a:rPr>
                <a:t>PROTONS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61" grpId="0" animBg="1"/>
      <p:bldP spid="61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0510029_01-A4-at-144-dpi"/>
          <p:cNvPicPr>
            <a:picLocks noChangeAspect="1" noChangeArrowheads="1"/>
          </p:cNvPicPr>
          <p:nvPr/>
        </p:nvPicPr>
        <p:blipFill>
          <a:blip r:embed="rId2"/>
          <a:srcRect l="9282"/>
          <a:stretch>
            <a:fillRect/>
          </a:stretch>
        </p:blipFill>
        <p:spPr bwMode="auto">
          <a:xfrm>
            <a:off x="0" y="0"/>
            <a:ext cx="9144000" cy="6543675"/>
          </a:xfrm>
          <a:prstGeom prst="rect">
            <a:avLst/>
          </a:prstGeom>
          <a:noFill/>
        </p:spPr>
      </p:pic>
      <p:pic>
        <p:nvPicPr>
          <p:cNvPr id="10" name="Picture 3" descr="0510029_01-A4-at-144-dpi"/>
          <p:cNvPicPr>
            <a:picLocks noChangeAspect="1" noChangeArrowheads="1"/>
          </p:cNvPicPr>
          <p:nvPr/>
        </p:nvPicPr>
        <p:blipFill>
          <a:blip r:embed="rId2">
            <a:lum bright="18000"/>
            <a:grayscl/>
          </a:blip>
          <a:srcRect l="9282"/>
          <a:stretch>
            <a:fillRect/>
          </a:stretch>
        </p:blipFill>
        <p:spPr bwMode="auto">
          <a:xfrm>
            <a:off x="0" y="0"/>
            <a:ext cx="9144000" cy="6543675"/>
          </a:xfrm>
          <a:prstGeom prst="rect">
            <a:avLst/>
          </a:prstGeom>
          <a:noFill/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5638800" y="4800601"/>
            <a:ext cx="3355975" cy="1563688"/>
          </a:xfrm>
          <a:prstGeom prst="rect">
            <a:avLst/>
          </a:prstGeom>
          <a:solidFill>
            <a:srgbClr val="000000">
              <a:alpha val="44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ysClr val="window" lastClr="FFFFFF">
              <a:alpha val="89000"/>
            </a:sys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The LHC Dipole Sections</a:t>
            </a:r>
            <a:endParaRPr kumimoji="0" lang="en-GB" sz="3600" b="0" i="0" u="none" strike="noStrike" kern="0" cap="none" spc="0" normalizeH="0" baseline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5702298" y="4779434"/>
            <a:ext cx="3355974" cy="157184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1232 superconducting </a:t>
            </a: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dipoles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0" noProof="0" dirty="0" smtClean="0">
                <a:solidFill>
                  <a:srgbClr val="FFFFFF"/>
                </a:solidFill>
              </a:rPr>
              <a:t>14.3 </a:t>
            </a:r>
            <a:r>
              <a:rPr lang="en-GB" sz="1600" kern="0" noProof="0" dirty="0" err="1" smtClean="0">
                <a:solidFill>
                  <a:srgbClr val="FFFFFF"/>
                </a:solidFill>
              </a:rPr>
              <a:t>m</a:t>
            </a:r>
            <a:r>
              <a:rPr lang="en-GB" sz="1600" kern="0" noProof="0" dirty="0" smtClean="0">
                <a:solidFill>
                  <a:srgbClr val="FFFFFF"/>
                </a:solidFill>
              </a:rPr>
              <a:t> length, 1.9 K cold</a:t>
            </a:r>
            <a:endParaRPr kumimoji="0" lang="en-GB" sz="1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8.3 Tesla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Wingdings" charset="2"/>
              </a:rPr>
              <a:t>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  <a:r>
              <a:rPr kumimoji="0" lang="en-GB" sz="16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E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= 7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TeV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11850 A</a:t>
            </a: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total current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392 focusing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quadrupoles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3700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multipole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corrector magnets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0510029_01-A4-at-144-dpi"/>
          <p:cNvPicPr>
            <a:picLocks noChangeAspect="1" noChangeArrowheads="1"/>
          </p:cNvPicPr>
          <p:nvPr/>
        </p:nvPicPr>
        <p:blipFill>
          <a:blip r:embed="rId2">
            <a:lum bright="18000"/>
            <a:grayscl/>
          </a:blip>
          <a:srcRect l="9282"/>
          <a:stretch>
            <a:fillRect/>
          </a:stretch>
        </p:blipFill>
        <p:spPr bwMode="auto">
          <a:xfrm>
            <a:off x="0" y="0"/>
            <a:ext cx="9144000" cy="6543675"/>
          </a:xfrm>
          <a:prstGeom prst="rect">
            <a:avLst/>
          </a:prstGeom>
          <a:noFill/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ysClr val="window" lastClr="FFFFFF">
              <a:alpha val="89000"/>
            </a:sys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The LHC Dipole Sections</a:t>
            </a:r>
            <a:endParaRPr kumimoji="0" lang="en-GB" sz="3600" b="0" i="0" u="none" strike="noStrike" kern="0" cap="none" spc="0" normalizeH="0" baseline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2057400"/>
            <a:ext cx="9144000" cy="251460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152401" y="2328208"/>
            <a:ext cx="8991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Trebuchet MS"/>
                <a:cs typeface="Trebuchet MS"/>
              </a:rPr>
              <a:t>As a consequence of an accident on September 2008, the dipole currents cannot presently be raised to full power. The LHC is thus constrained to run at 7 </a:t>
            </a:r>
            <a:r>
              <a:rPr lang="en-GB" dirty="0" err="1" smtClean="0">
                <a:solidFill>
                  <a:srgbClr val="FF0000"/>
                </a:solidFill>
                <a:latin typeface="Trebuchet MS"/>
                <a:cs typeface="Trebuchet MS"/>
              </a:rPr>
              <a:t>TeV</a:t>
            </a:r>
            <a:r>
              <a:rPr lang="en-GB" dirty="0" smtClean="0">
                <a:solidFill>
                  <a:srgbClr val="FF0000"/>
                </a:solidFill>
                <a:latin typeface="Trebuchet MS"/>
                <a:cs typeface="Trebuchet MS"/>
              </a:rPr>
              <a:t> CM energy in 2010 and 2011, possibly being raised to 8 </a:t>
            </a:r>
            <a:r>
              <a:rPr lang="en-GB" dirty="0" err="1" smtClean="0">
                <a:solidFill>
                  <a:srgbClr val="FF0000"/>
                </a:solidFill>
                <a:latin typeface="Trebuchet MS"/>
                <a:cs typeface="Trebuchet MS"/>
              </a:rPr>
              <a:t>TeV</a:t>
            </a:r>
            <a:r>
              <a:rPr lang="en-GB" dirty="0" smtClean="0">
                <a:solidFill>
                  <a:srgbClr val="FF0000"/>
                </a:solidFill>
                <a:latin typeface="Trebuchet MS"/>
                <a:cs typeface="Trebuchet MS"/>
              </a:rPr>
              <a:t> in 2012. After a repair in 2013        14 </a:t>
            </a:r>
            <a:r>
              <a:rPr lang="en-GB" dirty="0" err="1" smtClean="0">
                <a:solidFill>
                  <a:srgbClr val="FF0000"/>
                </a:solidFill>
                <a:latin typeface="Trebuchet MS"/>
                <a:cs typeface="Trebuchet MS"/>
              </a:rPr>
              <a:t>TeV</a:t>
            </a:r>
            <a:r>
              <a:rPr lang="en-GB" dirty="0" smtClean="0">
                <a:solidFill>
                  <a:srgbClr val="FF0000"/>
                </a:solidFill>
                <a:latin typeface="Trebuchet MS"/>
                <a:cs typeface="Trebuchet MS"/>
              </a:rPr>
              <a:t> CM energy will be targeted in 2014.</a:t>
            </a:r>
            <a:endParaRPr lang="en-GB" dirty="0">
              <a:solidFill>
                <a:srgbClr val="FF0000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atlas-muon-toroid"/>
          <p:cNvPicPr>
            <a:picLocks noChangeAspect="1" noChangeArrowheads="1"/>
          </p:cNvPicPr>
          <p:nvPr/>
        </p:nvPicPr>
        <p:blipFill>
          <a:blip r:embed="rId2">
            <a:lum bright="18000"/>
            <a:grayscl/>
          </a:blip>
          <a:srcRect l="2744" r="3732"/>
          <a:stretch>
            <a:fillRect/>
          </a:stretch>
        </p:blipFill>
        <p:spPr bwMode="auto">
          <a:xfrm>
            <a:off x="0" y="0"/>
            <a:ext cx="9144000" cy="6546850"/>
          </a:xfrm>
          <a:prstGeom prst="rect">
            <a:avLst/>
          </a:prstGeom>
          <a:noFill/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0" y="1452563"/>
            <a:ext cx="9144000" cy="928782"/>
          </a:xfrm>
          <a:prstGeom prst="rect">
            <a:avLst/>
          </a:prstGeom>
          <a:solidFill>
            <a:srgbClr val="FFFFFF">
              <a:alpha val="95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1872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30000"/>
              </a:lnSpc>
              <a:spcBef>
                <a:spcPct val="50000"/>
              </a:spcBef>
            </a:pPr>
            <a:r>
              <a:rPr lang="fr-FR" sz="3600" b="1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High–</a:t>
            </a:r>
            <a:r>
              <a:rPr lang="fr-FR" sz="3600" b="1" i="1" dirty="0" err="1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fr-FR" sz="3600" b="1" i="1" baseline="-25000" dirty="0" err="1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fr-FR" sz="3600" b="1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 LHC Detectors</a:t>
            </a:r>
            <a:endParaRPr lang="fr-FR" sz="3600" b="1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2754313"/>
            <a:ext cx="9144000" cy="1670201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	ATLAS and CMS are “general purpose detectors”, capable of adequately covering the entire physics programme reachable with high-luminosity 14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TeV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 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pp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 collisions 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Arial" charset="0"/>
              <a:cs typeface="Trebuchet MS"/>
            </a:endParaRPr>
          </a:p>
          <a:p>
            <a:pPr marL="360363" marR="0" lvl="1" defTabSz="914400" eaLnBrk="1" fontAlgn="auto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600" kern="0" dirty="0" smtClean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</a:rPr>
              <a:t>	</a:t>
            </a: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From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charm and beauty physics at lowest transverse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momenta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 (~3 GeV) </a:t>
            </a: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…</a:t>
            </a:r>
            <a:r>
              <a:rPr lang="en-GB" sz="1600" i="1" kern="0" dirty="0" smtClean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	</a:t>
            </a:r>
          </a:p>
          <a:p>
            <a:pPr marL="360363" marR="0" lvl="1" defTabSz="914400" eaLnBrk="1" fontAlgn="auto" latinLnBrk="0" hangingPunct="1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  <a:sym typeface="Symbol" charset="2"/>
              </a:rPr>
              <a:t>	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… to new physics searches up to the highest reachable scales </a:t>
            </a: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(</a:t>
            </a:r>
            <a:r>
              <a:rPr lang="en-GB" sz="1600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several</a:t>
            </a: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TeV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)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HC-ATLAS"/>
          <p:cNvPicPr>
            <a:picLocks noChangeAspect="1" noChangeArrowheads="1"/>
          </p:cNvPicPr>
          <p:nvPr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Text Box 162"/>
          <p:cNvSpPr txBox="1">
            <a:spLocks noChangeArrowheads="1"/>
          </p:cNvSpPr>
          <p:nvPr/>
        </p:nvSpPr>
        <p:spPr bwMode="auto">
          <a:xfrm>
            <a:off x="0" y="-3175"/>
            <a:ext cx="9144000" cy="675250"/>
          </a:xfrm>
          <a:prstGeom prst="rect">
            <a:avLst/>
          </a:prstGeom>
          <a:solidFill>
            <a:schemeClr val="bg1">
              <a:alpha val="8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93600">
            <a:prstTxWarp prst="textNoShape">
              <a:avLst/>
            </a:prstTxWarp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sz="3200" i="1" dirty="0" err="1" smtClean="0">
                <a:solidFill>
                  <a:srgbClr val="000066"/>
                </a:solidFill>
                <a:latin typeface="Trebuchet MS"/>
                <a:cs typeface="Trebuchet MS"/>
              </a:rPr>
              <a:t>pp</a:t>
            </a:r>
            <a:r>
              <a:rPr lang="en-US" sz="3200" dirty="0" err="1" smtClean="0">
                <a:solidFill>
                  <a:srgbClr val="000066"/>
                </a:solidFill>
                <a:latin typeface="Trebuchet MS"/>
                <a:cs typeface="Trebuchet MS"/>
              </a:rPr>
              <a:t>(bar</a:t>
            </a:r>
            <a:r>
              <a:rPr lang="en-US" sz="3200" dirty="0" smtClean="0">
                <a:solidFill>
                  <a:srgbClr val="000066"/>
                </a:solidFill>
                <a:latin typeface="Trebuchet MS"/>
                <a:cs typeface="Trebuchet MS"/>
              </a:rPr>
              <a:t>) Cross Sections</a:t>
            </a:r>
          </a:p>
        </p:txBody>
      </p:sp>
      <p:sp>
        <p:nvSpPr>
          <p:cNvPr id="166" name="Rectangle 3"/>
          <p:cNvSpPr>
            <a:spLocks noChangeArrowheads="1"/>
          </p:cNvSpPr>
          <p:nvPr/>
        </p:nvSpPr>
        <p:spPr bwMode="auto">
          <a:xfrm>
            <a:off x="0" y="773113"/>
            <a:ext cx="9144000" cy="5773737"/>
          </a:xfrm>
          <a:prstGeom prst="rect">
            <a:avLst/>
          </a:prstGeom>
          <a:solidFill>
            <a:schemeClr val="bg1">
              <a:alpha val="83920"/>
            </a:schemeClr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/>
          </a:p>
        </p:txBody>
      </p:sp>
      <p:sp>
        <p:nvSpPr>
          <p:cNvPr id="167" name="Rectangle 166"/>
          <p:cNvSpPr/>
          <p:nvPr/>
        </p:nvSpPr>
        <p:spPr>
          <a:xfrm>
            <a:off x="110068" y="773113"/>
            <a:ext cx="3871912" cy="57737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65100" dist="23000" dir="5400000" rotWithShape="0">
              <a:srgbClr val="000000">
                <a:alpha val="2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 sz="1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6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9ECF0"/>
              </a:clrFrom>
              <a:clrTo>
                <a:srgbClr val="D9ECF0">
                  <a:alpha val="0"/>
                </a:srgbClr>
              </a:clrTo>
            </a:clrChange>
          </a:blip>
          <a:srcRect l="9737" r="16466"/>
          <a:stretch>
            <a:fillRect/>
          </a:stretch>
        </p:blipFill>
        <p:spPr bwMode="auto">
          <a:xfrm>
            <a:off x="168805" y="863600"/>
            <a:ext cx="3584575" cy="563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9" name="Line 125"/>
          <p:cNvSpPr>
            <a:spLocks noChangeShapeType="1"/>
          </p:cNvSpPr>
          <p:nvPr/>
        </p:nvSpPr>
        <p:spPr bwMode="auto">
          <a:xfrm flipH="1">
            <a:off x="2584980" y="1344613"/>
            <a:ext cx="0" cy="4657725"/>
          </a:xfrm>
          <a:prstGeom prst="line">
            <a:avLst/>
          </a:prstGeom>
          <a:noFill/>
          <a:ln w="22225">
            <a:solidFill>
              <a:srgbClr val="01CB14"/>
            </a:solidFill>
            <a:prstDash val="sysDot"/>
            <a:round/>
            <a:headEnd/>
            <a:tailEnd/>
          </a:ln>
          <a:effectLst>
            <a:outerShdw blurRad="50800" dist="38100" dir="13140000">
              <a:srgbClr val="000000">
                <a:alpha val="24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 sz="180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323" name="Line 125"/>
          <p:cNvSpPr>
            <a:spLocks noChangeShapeType="1"/>
          </p:cNvSpPr>
          <p:nvPr/>
        </p:nvSpPr>
        <p:spPr bwMode="auto">
          <a:xfrm flipH="1">
            <a:off x="2818343" y="1336675"/>
            <a:ext cx="0" cy="4713288"/>
          </a:xfrm>
          <a:prstGeom prst="line">
            <a:avLst/>
          </a:prstGeom>
          <a:noFill/>
          <a:ln w="22225">
            <a:solidFill>
              <a:srgbClr val="3366FF"/>
            </a:solidFill>
            <a:prstDash val="sysDot"/>
            <a:round/>
            <a:headEnd/>
            <a:tailEnd/>
          </a:ln>
          <a:effectLst>
            <a:outerShdw blurRad="50800" dist="38100" dir="13140000">
              <a:srgbClr val="000000">
                <a:alpha val="24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 sz="180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graphicFrame>
        <p:nvGraphicFramePr>
          <p:cNvPr id="327" name="Table 326"/>
          <p:cNvGraphicFramePr>
            <a:graphicFrameLocks noGrp="1"/>
          </p:cNvGraphicFramePr>
          <p:nvPr/>
        </p:nvGraphicFramePr>
        <p:xfrm>
          <a:off x="4572000" y="1162050"/>
          <a:ext cx="4267200" cy="4181475"/>
        </p:xfrm>
        <a:graphic>
          <a:graphicData uri="http://schemas.openxmlformats.org/drawingml/2006/table">
            <a:tbl>
              <a:tblPr/>
              <a:tblGrid>
                <a:gridCol w="1422400"/>
                <a:gridCol w="1422400"/>
                <a:gridCol w="14224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Process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Cross section (nb) 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at 14 TeV CM energy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Production rates (Hz)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at </a:t>
                      </a:r>
                      <a:r>
                        <a:rPr kumimoji="0" lang="en-GB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L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=10</a:t>
                      </a:r>
                      <a:r>
                        <a:rPr kumimoji="0" lang="en-GB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34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cm</a:t>
                      </a:r>
                      <a:r>
                        <a:rPr kumimoji="0" lang="en-GB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−2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</a:t>
                      </a:r>
                      <a:r>
                        <a:rPr kumimoji="0" lang="en-GB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−2</a:t>
                      </a:r>
                      <a:endParaRPr kumimoji="0" lang="en-GB" sz="16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Inelastic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5×10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5×10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D00209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D00209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8" name="Object 2"/>
          <p:cNvGraphicFramePr>
            <a:graphicFrameLocks noChangeAspect="1"/>
          </p:cNvGraphicFramePr>
          <p:nvPr/>
        </p:nvGraphicFramePr>
        <p:xfrm>
          <a:off x="4638675" y="2401888"/>
          <a:ext cx="304800" cy="285750"/>
        </p:xfrm>
        <a:graphic>
          <a:graphicData uri="http://schemas.openxmlformats.org/presentationml/2006/ole">
            <p:oleObj spid="_x0000_s635942" name="Equation" r:id="rId5" imgW="228600" imgH="215900" progId="Equation.DSMT4">
              <p:embed/>
            </p:oleObj>
          </a:graphicData>
        </a:graphic>
      </p:graphicFrame>
      <p:graphicFrame>
        <p:nvGraphicFramePr>
          <p:cNvPr id="329" name="Object 3"/>
          <p:cNvGraphicFramePr>
            <a:graphicFrameLocks noChangeAspect="1"/>
          </p:cNvGraphicFramePr>
          <p:nvPr/>
        </p:nvGraphicFramePr>
        <p:xfrm>
          <a:off x="4648200" y="2817813"/>
          <a:ext cx="758825" cy="236537"/>
        </p:xfrm>
        <a:graphic>
          <a:graphicData uri="http://schemas.openxmlformats.org/presentationml/2006/ole">
            <p:oleObj spid="_x0000_s635943" name="Equation" r:id="rId6" imgW="571500" imgH="177800" progId="Equation.DSMT4">
              <p:embed/>
            </p:oleObj>
          </a:graphicData>
        </a:graphic>
      </p:graphicFrame>
      <p:graphicFrame>
        <p:nvGraphicFramePr>
          <p:cNvPr id="330" name="Object 4"/>
          <p:cNvGraphicFramePr>
            <a:graphicFrameLocks noChangeAspect="1"/>
          </p:cNvGraphicFramePr>
          <p:nvPr/>
        </p:nvGraphicFramePr>
        <p:xfrm>
          <a:off x="4638675" y="3194050"/>
          <a:ext cx="657225" cy="219075"/>
        </p:xfrm>
        <a:graphic>
          <a:graphicData uri="http://schemas.openxmlformats.org/presentationml/2006/ole">
            <p:oleObj spid="_x0000_s635944" name="Equation" r:id="rId7" imgW="495300" imgH="165100" progId="Equation.DSMT4">
              <p:embed/>
            </p:oleObj>
          </a:graphicData>
        </a:graphic>
      </p:graphicFrame>
      <p:graphicFrame>
        <p:nvGraphicFramePr>
          <p:cNvPr id="331" name="Object 5"/>
          <p:cNvGraphicFramePr>
            <a:graphicFrameLocks noChangeAspect="1"/>
          </p:cNvGraphicFramePr>
          <p:nvPr/>
        </p:nvGraphicFramePr>
        <p:xfrm>
          <a:off x="4648200" y="3508375"/>
          <a:ext cx="236538" cy="287338"/>
        </p:xfrm>
        <a:graphic>
          <a:graphicData uri="http://schemas.openxmlformats.org/presentationml/2006/ole">
            <p:oleObj spid="_x0000_s635945" name="Equation" r:id="rId8" imgW="177800" imgH="215900" progId="Equation.DSMT4">
              <p:embed/>
            </p:oleObj>
          </a:graphicData>
        </a:graphic>
      </p:graphicFrame>
      <p:graphicFrame>
        <p:nvGraphicFramePr>
          <p:cNvPr id="332" name="Object 6"/>
          <p:cNvGraphicFramePr>
            <a:graphicFrameLocks noChangeAspect="1"/>
          </p:cNvGraphicFramePr>
          <p:nvPr/>
        </p:nvGraphicFramePr>
        <p:xfrm>
          <a:off x="4638675" y="3935413"/>
          <a:ext cx="977900" cy="269875"/>
        </p:xfrm>
        <a:graphic>
          <a:graphicData uri="http://schemas.openxmlformats.org/presentationml/2006/ole">
            <p:oleObj spid="_x0000_s635946" name="Equation" r:id="rId9" imgW="736600" imgH="203200" progId="Equation.DSMT4">
              <p:embed/>
            </p:oleObj>
          </a:graphicData>
        </a:graphic>
      </p:graphicFrame>
      <p:graphicFrame>
        <p:nvGraphicFramePr>
          <p:cNvPr id="333" name="Object 7"/>
          <p:cNvGraphicFramePr>
            <a:graphicFrameLocks noChangeAspect="1"/>
          </p:cNvGraphicFramePr>
          <p:nvPr/>
        </p:nvGraphicFramePr>
        <p:xfrm>
          <a:off x="4638675" y="4291013"/>
          <a:ext cx="1012825" cy="287337"/>
        </p:xfrm>
        <a:graphic>
          <a:graphicData uri="http://schemas.openxmlformats.org/presentationml/2006/ole">
            <p:oleObj spid="_x0000_s635947" name="Equation" r:id="rId10" imgW="762000" imgH="215900" progId="Equation.DSMT4">
              <p:embed/>
            </p:oleObj>
          </a:graphicData>
        </a:graphic>
      </p:graphicFrame>
      <p:graphicFrame>
        <p:nvGraphicFramePr>
          <p:cNvPr id="334" name="Object 8"/>
          <p:cNvGraphicFramePr>
            <a:graphicFrameLocks noChangeAspect="1"/>
          </p:cNvGraphicFramePr>
          <p:nvPr/>
        </p:nvGraphicFramePr>
        <p:xfrm>
          <a:off x="4648200" y="4679950"/>
          <a:ext cx="1198563" cy="269875"/>
        </p:xfrm>
        <a:graphic>
          <a:graphicData uri="http://schemas.openxmlformats.org/presentationml/2006/ole">
            <p:oleObj spid="_x0000_s635948" name="Equation" r:id="rId11" imgW="901700" imgH="203200" progId="Equation.DSMT4">
              <p:embed/>
            </p:oleObj>
          </a:graphicData>
        </a:graphic>
      </p:graphicFrame>
      <p:graphicFrame>
        <p:nvGraphicFramePr>
          <p:cNvPr id="335" name="Object 9"/>
          <p:cNvGraphicFramePr>
            <a:graphicFrameLocks noChangeAspect="1"/>
          </p:cNvGraphicFramePr>
          <p:nvPr/>
        </p:nvGraphicFramePr>
        <p:xfrm>
          <a:off x="4648200" y="5040313"/>
          <a:ext cx="1198563" cy="269875"/>
        </p:xfrm>
        <a:graphic>
          <a:graphicData uri="http://schemas.openxmlformats.org/presentationml/2006/ole">
            <p:oleObj spid="_x0000_s635949" name="Equation" r:id="rId12" imgW="901700" imgH="203200" progId="Equation.DSMT4">
              <p:embed/>
            </p:oleObj>
          </a:graphicData>
        </a:graphic>
      </p:graphicFrame>
      <p:graphicFrame>
        <p:nvGraphicFramePr>
          <p:cNvPr id="336" name="Object 10"/>
          <p:cNvGraphicFramePr>
            <a:graphicFrameLocks noChangeAspect="1"/>
          </p:cNvGraphicFramePr>
          <p:nvPr/>
        </p:nvGraphicFramePr>
        <p:xfrm>
          <a:off x="4594225" y="5429250"/>
          <a:ext cx="2479675" cy="819150"/>
        </p:xfrm>
        <a:graphic>
          <a:graphicData uri="http://schemas.openxmlformats.org/presentationml/2006/ole">
            <p:oleObj spid="_x0000_s635950" name="Equation" r:id="rId13" imgW="2184400" imgH="723900" progId="Equation.DSMT4">
              <p:embed/>
            </p:oleObj>
          </a:graphicData>
        </a:graphic>
      </p:graphicFrame>
      <p:sp>
        <p:nvSpPr>
          <p:cNvPr id="19" name="Oval 26"/>
          <p:cNvSpPr>
            <a:spLocks noChangeAspect="1" noChangeArrowheads="1"/>
          </p:cNvSpPr>
          <p:nvPr/>
        </p:nvSpPr>
        <p:spPr bwMode="auto">
          <a:xfrm>
            <a:off x="3287713" y="4640263"/>
            <a:ext cx="96838" cy="88900"/>
          </a:xfrm>
          <a:prstGeom prst="ellipse">
            <a:avLst/>
          </a:prstGeom>
          <a:solidFill>
            <a:srgbClr val="66CCF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HC-ATLAS"/>
          <p:cNvPicPr>
            <a:picLocks noChangeAspect="1" noChangeArrowheads="1"/>
          </p:cNvPicPr>
          <p:nvPr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Text Box 162"/>
          <p:cNvSpPr txBox="1">
            <a:spLocks noChangeArrowheads="1"/>
          </p:cNvSpPr>
          <p:nvPr/>
        </p:nvSpPr>
        <p:spPr bwMode="auto">
          <a:xfrm>
            <a:off x="0" y="-3175"/>
            <a:ext cx="9144000" cy="675250"/>
          </a:xfrm>
          <a:prstGeom prst="rect">
            <a:avLst/>
          </a:prstGeom>
          <a:solidFill>
            <a:schemeClr val="bg1">
              <a:alpha val="8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93600">
            <a:prstTxWarp prst="textNoShape">
              <a:avLst/>
            </a:prstTxWarp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sz="3200" i="1" dirty="0" err="1" smtClean="0">
                <a:solidFill>
                  <a:srgbClr val="000066"/>
                </a:solidFill>
                <a:latin typeface="Trebuchet MS"/>
                <a:cs typeface="Trebuchet MS"/>
              </a:rPr>
              <a:t>pp</a:t>
            </a:r>
            <a:r>
              <a:rPr lang="en-US" sz="3200" dirty="0" err="1" smtClean="0">
                <a:solidFill>
                  <a:srgbClr val="000066"/>
                </a:solidFill>
                <a:latin typeface="Trebuchet MS"/>
                <a:cs typeface="Trebuchet MS"/>
              </a:rPr>
              <a:t>(bar</a:t>
            </a:r>
            <a:r>
              <a:rPr lang="en-US" sz="3200" dirty="0" smtClean="0">
                <a:solidFill>
                  <a:srgbClr val="000066"/>
                </a:solidFill>
                <a:latin typeface="Trebuchet MS"/>
                <a:cs typeface="Trebuchet MS"/>
              </a:rPr>
              <a:t>) Cross Sections</a:t>
            </a:r>
          </a:p>
        </p:txBody>
      </p:sp>
      <p:sp>
        <p:nvSpPr>
          <p:cNvPr id="166" name="Rectangle 3"/>
          <p:cNvSpPr>
            <a:spLocks noChangeArrowheads="1"/>
          </p:cNvSpPr>
          <p:nvPr/>
        </p:nvSpPr>
        <p:spPr bwMode="auto">
          <a:xfrm>
            <a:off x="0" y="773113"/>
            <a:ext cx="9144000" cy="5773737"/>
          </a:xfrm>
          <a:prstGeom prst="rect">
            <a:avLst/>
          </a:prstGeom>
          <a:solidFill>
            <a:schemeClr val="bg1">
              <a:alpha val="83920"/>
            </a:schemeClr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/>
          </a:p>
        </p:txBody>
      </p:sp>
      <p:sp>
        <p:nvSpPr>
          <p:cNvPr id="167" name="Rectangle 166"/>
          <p:cNvSpPr/>
          <p:nvPr/>
        </p:nvSpPr>
        <p:spPr>
          <a:xfrm>
            <a:off x="110068" y="773113"/>
            <a:ext cx="3871912" cy="57737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65100" dist="23000" dir="5400000" rotWithShape="0">
              <a:srgbClr val="000000">
                <a:alpha val="2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 sz="1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6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9ECF0"/>
              </a:clrFrom>
              <a:clrTo>
                <a:srgbClr val="D9ECF0">
                  <a:alpha val="0"/>
                </a:srgbClr>
              </a:clrTo>
            </a:clrChange>
          </a:blip>
          <a:srcRect l="9737" r="16466"/>
          <a:stretch>
            <a:fillRect/>
          </a:stretch>
        </p:blipFill>
        <p:spPr bwMode="auto">
          <a:xfrm>
            <a:off x="168805" y="863600"/>
            <a:ext cx="3584575" cy="563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9" name="Line 125"/>
          <p:cNvSpPr>
            <a:spLocks noChangeShapeType="1"/>
          </p:cNvSpPr>
          <p:nvPr/>
        </p:nvSpPr>
        <p:spPr bwMode="auto">
          <a:xfrm flipH="1">
            <a:off x="2584980" y="1344613"/>
            <a:ext cx="0" cy="4657725"/>
          </a:xfrm>
          <a:prstGeom prst="line">
            <a:avLst/>
          </a:prstGeom>
          <a:noFill/>
          <a:ln w="22225">
            <a:solidFill>
              <a:srgbClr val="01CB14"/>
            </a:solidFill>
            <a:prstDash val="sysDot"/>
            <a:round/>
            <a:headEnd/>
            <a:tailEnd/>
          </a:ln>
          <a:effectLst>
            <a:outerShdw blurRad="50800" dist="38100" dir="13140000">
              <a:srgbClr val="000000">
                <a:alpha val="24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 sz="180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323" name="Line 125"/>
          <p:cNvSpPr>
            <a:spLocks noChangeShapeType="1"/>
          </p:cNvSpPr>
          <p:nvPr/>
        </p:nvSpPr>
        <p:spPr bwMode="auto">
          <a:xfrm flipH="1">
            <a:off x="2818343" y="1336675"/>
            <a:ext cx="0" cy="4713288"/>
          </a:xfrm>
          <a:prstGeom prst="line">
            <a:avLst/>
          </a:prstGeom>
          <a:noFill/>
          <a:ln w="22225">
            <a:solidFill>
              <a:srgbClr val="3366FF"/>
            </a:solidFill>
            <a:prstDash val="sysDot"/>
            <a:round/>
            <a:headEnd/>
            <a:tailEnd/>
          </a:ln>
          <a:effectLst>
            <a:outerShdw blurRad="50800" dist="38100" dir="13140000">
              <a:srgbClr val="000000">
                <a:alpha val="24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 sz="180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graphicFrame>
        <p:nvGraphicFramePr>
          <p:cNvPr id="327" name="Table 326"/>
          <p:cNvGraphicFramePr>
            <a:graphicFrameLocks noGrp="1"/>
          </p:cNvGraphicFramePr>
          <p:nvPr/>
        </p:nvGraphicFramePr>
        <p:xfrm>
          <a:off x="4572000" y="1162050"/>
          <a:ext cx="4267200" cy="4181475"/>
        </p:xfrm>
        <a:graphic>
          <a:graphicData uri="http://schemas.openxmlformats.org/drawingml/2006/table">
            <a:tbl>
              <a:tblPr/>
              <a:tblGrid>
                <a:gridCol w="1422400"/>
                <a:gridCol w="1422400"/>
                <a:gridCol w="14224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Process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Cross section (nb) 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at 14 TeV CM energy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Production rates (Hz)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at </a:t>
                      </a:r>
                      <a:r>
                        <a:rPr kumimoji="0" lang="en-GB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L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=10</a:t>
                      </a:r>
                      <a:r>
                        <a:rPr kumimoji="0" lang="en-GB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34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cm</a:t>
                      </a:r>
                      <a:r>
                        <a:rPr kumimoji="0" lang="en-GB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−2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</a:t>
                      </a:r>
                      <a:r>
                        <a:rPr kumimoji="0" lang="en-GB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−2</a:t>
                      </a:r>
                      <a:endParaRPr kumimoji="0" lang="en-GB" sz="16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Inelastic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5×10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5×10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D00209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D00209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8" name="Object 2"/>
          <p:cNvGraphicFramePr>
            <a:graphicFrameLocks noChangeAspect="1"/>
          </p:cNvGraphicFramePr>
          <p:nvPr/>
        </p:nvGraphicFramePr>
        <p:xfrm>
          <a:off x="4638675" y="2401888"/>
          <a:ext cx="304800" cy="285750"/>
        </p:xfrm>
        <a:graphic>
          <a:graphicData uri="http://schemas.openxmlformats.org/presentationml/2006/ole">
            <p:oleObj spid="_x0000_s2562050" name="Equation" r:id="rId5" imgW="228600" imgH="215900" progId="Equation.DSMT4">
              <p:embed/>
            </p:oleObj>
          </a:graphicData>
        </a:graphic>
      </p:graphicFrame>
      <p:graphicFrame>
        <p:nvGraphicFramePr>
          <p:cNvPr id="329" name="Object 3"/>
          <p:cNvGraphicFramePr>
            <a:graphicFrameLocks noChangeAspect="1"/>
          </p:cNvGraphicFramePr>
          <p:nvPr/>
        </p:nvGraphicFramePr>
        <p:xfrm>
          <a:off x="4648200" y="2817813"/>
          <a:ext cx="758825" cy="236537"/>
        </p:xfrm>
        <a:graphic>
          <a:graphicData uri="http://schemas.openxmlformats.org/presentationml/2006/ole">
            <p:oleObj spid="_x0000_s2562051" name="Equation" r:id="rId6" imgW="571500" imgH="177800" progId="Equation.DSMT4">
              <p:embed/>
            </p:oleObj>
          </a:graphicData>
        </a:graphic>
      </p:graphicFrame>
      <p:graphicFrame>
        <p:nvGraphicFramePr>
          <p:cNvPr id="330" name="Object 4"/>
          <p:cNvGraphicFramePr>
            <a:graphicFrameLocks noChangeAspect="1"/>
          </p:cNvGraphicFramePr>
          <p:nvPr/>
        </p:nvGraphicFramePr>
        <p:xfrm>
          <a:off x="4638675" y="3194050"/>
          <a:ext cx="657225" cy="219075"/>
        </p:xfrm>
        <a:graphic>
          <a:graphicData uri="http://schemas.openxmlformats.org/presentationml/2006/ole">
            <p:oleObj spid="_x0000_s2562052" name="Equation" r:id="rId7" imgW="495300" imgH="165100" progId="Equation.DSMT4">
              <p:embed/>
            </p:oleObj>
          </a:graphicData>
        </a:graphic>
      </p:graphicFrame>
      <p:graphicFrame>
        <p:nvGraphicFramePr>
          <p:cNvPr id="331" name="Object 5"/>
          <p:cNvGraphicFramePr>
            <a:graphicFrameLocks noChangeAspect="1"/>
          </p:cNvGraphicFramePr>
          <p:nvPr/>
        </p:nvGraphicFramePr>
        <p:xfrm>
          <a:off x="4648200" y="3508375"/>
          <a:ext cx="236538" cy="287338"/>
        </p:xfrm>
        <a:graphic>
          <a:graphicData uri="http://schemas.openxmlformats.org/presentationml/2006/ole">
            <p:oleObj spid="_x0000_s2562053" name="Equation" r:id="rId8" imgW="177800" imgH="215900" progId="Equation.DSMT4">
              <p:embed/>
            </p:oleObj>
          </a:graphicData>
        </a:graphic>
      </p:graphicFrame>
      <p:graphicFrame>
        <p:nvGraphicFramePr>
          <p:cNvPr id="332" name="Object 6"/>
          <p:cNvGraphicFramePr>
            <a:graphicFrameLocks noChangeAspect="1"/>
          </p:cNvGraphicFramePr>
          <p:nvPr/>
        </p:nvGraphicFramePr>
        <p:xfrm>
          <a:off x="4638675" y="3935413"/>
          <a:ext cx="977900" cy="269875"/>
        </p:xfrm>
        <a:graphic>
          <a:graphicData uri="http://schemas.openxmlformats.org/presentationml/2006/ole">
            <p:oleObj spid="_x0000_s2562054" name="Equation" r:id="rId9" imgW="736600" imgH="203200" progId="Equation.DSMT4">
              <p:embed/>
            </p:oleObj>
          </a:graphicData>
        </a:graphic>
      </p:graphicFrame>
      <p:graphicFrame>
        <p:nvGraphicFramePr>
          <p:cNvPr id="333" name="Object 7"/>
          <p:cNvGraphicFramePr>
            <a:graphicFrameLocks noChangeAspect="1"/>
          </p:cNvGraphicFramePr>
          <p:nvPr/>
        </p:nvGraphicFramePr>
        <p:xfrm>
          <a:off x="4638675" y="4291013"/>
          <a:ext cx="1012825" cy="287337"/>
        </p:xfrm>
        <a:graphic>
          <a:graphicData uri="http://schemas.openxmlformats.org/presentationml/2006/ole">
            <p:oleObj spid="_x0000_s2562055" name="Equation" r:id="rId10" imgW="762000" imgH="215900" progId="Equation.DSMT4">
              <p:embed/>
            </p:oleObj>
          </a:graphicData>
        </a:graphic>
      </p:graphicFrame>
      <p:graphicFrame>
        <p:nvGraphicFramePr>
          <p:cNvPr id="334" name="Object 8"/>
          <p:cNvGraphicFramePr>
            <a:graphicFrameLocks noChangeAspect="1"/>
          </p:cNvGraphicFramePr>
          <p:nvPr/>
        </p:nvGraphicFramePr>
        <p:xfrm>
          <a:off x="4648200" y="4679950"/>
          <a:ext cx="1198563" cy="269875"/>
        </p:xfrm>
        <a:graphic>
          <a:graphicData uri="http://schemas.openxmlformats.org/presentationml/2006/ole">
            <p:oleObj spid="_x0000_s2562056" name="Equation" r:id="rId11" imgW="901700" imgH="203200" progId="Equation.DSMT4">
              <p:embed/>
            </p:oleObj>
          </a:graphicData>
        </a:graphic>
      </p:graphicFrame>
      <p:graphicFrame>
        <p:nvGraphicFramePr>
          <p:cNvPr id="335" name="Object 9"/>
          <p:cNvGraphicFramePr>
            <a:graphicFrameLocks noChangeAspect="1"/>
          </p:cNvGraphicFramePr>
          <p:nvPr/>
        </p:nvGraphicFramePr>
        <p:xfrm>
          <a:off x="4648200" y="5040313"/>
          <a:ext cx="1198563" cy="269875"/>
        </p:xfrm>
        <a:graphic>
          <a:graphicData uri="http://schemas.openxmlformats.org/presentationml/2006/ole">
            <p:oleObj spid="_x0000_s2562057" name="Equation" r:id="rId12" imgW="901700" imgH="203200" progId="Equation.DSMT4">
              <p:embed/>
            </p:oleObj>
          </a:graphicData>
        </a:graphic>
      </p:graphicFrame>
      <p:grpSp>
        <p:nvGrpSpPr>
          <p:cNvPr id="2" name="Group 159"/>
          <p:cNvGrpSpPr>
            <a:grpSpLocks/>
          </p:cNvGrpSpPr>
          <p:nvPr/>
        </p:nvGrpSpPr>
        <p:grpSpPr bwMode="auto">
          <a:xfrm>
            <a:off x="385763" y="2286002"/>
            <a:ext cx="8199437" cy="2200276"/>
            <a:chOff x="-125" y="1384"/>
            <a:chExt cx="5165" cy="1386"/>
          </a:xfrm>
        </p:grpSpPr>
        <p:sp>
          <p:nvSpPr>
            <p:cNvPr id="340" name="Rectangle 160"/>
            <p:cNvSpPr>
              <a:spLocks noChangeArrowheads="1"/>
            </p:cNvSpPr>
            <p:nvPr/>
          </p:nvSpPr>
          <p:spPr bwMode="auto">
            <a:xfrm>
              <a:off x="-16" y="1384"/>
              <a:ext cx="5056" cy="1386"/>
            </a:xfrm>
            <a:prstGeom prst="rect">
              <a:avLst/>
            </a:prstGeom>
            <a:solidFill>
              <a:srgbClr val="FF6600"/>
            </a:solidFill>
            <a:ln w="63500">
              <a:solidFill>
                <a:srgbClr val="FF9933"/>
              </a:solidFill>
              <a:miter lim="800000"/>
              <a:headEnd/>
              <a:tailEnd/>
            </a:ln>
            <a:effectLst>
              <a:outerShdw blurRad="546100" dist="107763" dir="2700000" algn="ctr" rotWithShape="0">
                <a:srgbClr val="000000">
                  <a:alpha val="51000"/>
                </a:srgbClr>
              </a:outerShdw>
            </a:effectLst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341" name="Rectangle 161"/>
            <p:cNvSpPr>
              <a:spLocks noChangeArrowheads="1"/>
            </p:cNvSpPr>
            <p:nvPr/>
          </p:nvSpPr>
          <p:spPr bwMode="auto">
            <a:xfrm>
              <a:off x="-125" y="1523"/>
              <a:ext cx="5050" cy="10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457200" indent="-457200">
                <a:spcBef>
                  <a:spcPct val="50000"/>
                </a:spcBef>
              </a:pPr>
              <a:r>
                <a:rPr lang="en-US" sz="2400" dirty="0">
                  <a:solidFill>
                    <a:schemeClr val="bg1"/>
                  </a:solidFill>
                  <a:latin typeface="Trebuchet MS"/>
                  <a:cs typeface="Trebuchet MS"/>
                </a:rPr>
                <a:t> 	Many orders of magnitude between QCD background and primary physics channels </a:t>
              </a:r>
              <a:r>
                <a:rPr lang="en-US" sz="24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	</a:t>
              </a:r>
              <a:r>
                <a:rPr lang="en-US" sz="18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(only one in five billion events is Higgs – Tevatron: only every trillionth event!)</a:t>
              </a:r>
              <a:r>
                <a:rPr lang="en-US" sz="24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	</a:t>
              </a:r>
              <a:r>
                <a:rPr lang="en-US" sz="2400" dirty="0">
                  <a:solidFill>
                    <a:schemeClr val="bg1"/>
                  </a:solidFill>
                  <a:latin typeface="Trebuchet MS"/>
                  <a:cs typeface="Trebuchet MS"/>
                </a:rPr>
                <a:t>		    </a:t>
              </a:r>
            </a:p>
            <a:p>
              <a:pPr marL="457200" indent="-457200">
                <a:lnSpc>
                  <a:spcPct val="80000"/>
                </a:lnSpc>
                <a:spcBef>
                  <a:spcPct val="50000"/>
                </a:spcBef>
              </a:pPr>
              <a:r>
                <a:rPr lang="en-US" sz="2400" dirty="0">
                  <a:solidFill>
                    <a:schemeClr val="bg1"/>
                  </a:solidFill>
                  <a:latin typeface="Trebuchet MS"/>
                  <a:cs typeface="Trebuchet MS"/>
                </a:rPr>
                <a:t> 	</a:t>
              </a:r>
              <a:r>
                <a:rPr lang="en-US" sz="2400" dirty="0" err="1">
                  <a:solidFill>
                    <a:schemeClr val="bg1"/>
                  </a:solidFill>
                  <a:latin typeface="Trebuchet MS"/>
                  <a:cs typeface="Trebuchet MS"/>
                  <a:sym typeface="Wingdings" charset="2"/>
                </a:rPr>
                <a:t></a:t>
              </a:r>
              <a:r>
                <a:rPr lang="en-US" sz="2400" dirty="0">
                  <a:solidFill>
                    <a:schemeClr val="bg1"/>
                  </a:solidFill>
                  <a:latin typeface="Trebuchet MS"/>
                  <a:cs typeface="Trebuchet MS"/>
                  <a:sym typeface="Wingdings" charset="2"/>
                </a:rPr>
                <a:t> </a:t>
              </a:r>
              <a:r>
                <a:rPr lang="en-US" sz="2400" b="1" dirty="0">
                  <a:solidFill>
                    <a:schemeClr val="bg1"/>
                  </a:solidFill>
                  <a:latin typeface="Trebuchet MS"/>
                  <a:cs typeface="Trebuchet MS"/>
                  <a:sym typeface="Wingdings" charset="2"/>
                </a:rPr>
                <a:t>This fact drives the detector design</a:t>
              </a:r>
              <a:endParaRPr lang="en-US" sz="2000" b="1" dirty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endParaRPr>
            </a:p>
          </p:txBody>
        </p:sp>
      </p:grpSp>
      <p:graphicFrame>
        <p:nvGraphicFramePr>
          <p:cNvPr id="182299" name="Object 13"/>
          <p:cNvGraphicFramePr>
            <a:graphicFrameLocks noChangeAspect="1"/>
          </p:cNvGraphicFramePr>
          <p:nvPr/>
        </p:nvGraphicFramePr>
        <p:xfrm>
          <a:off x="4594225" y="5429250"/>
          <a:ext cx="2479675" cy="819150"/>
        </p:xfrm>
        <a:graphic>
          <a:graphicData uri="http://schemas.openxmlformats.org/presentationml/2006/ole">
            <p:oleObj spid="_x0000_s2562061" name="Equation" r:id="rId13" imgW="2184400" imgH="723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2"/>
          <p:cNvSpPr>
            <a:spLocks noChangeArrowheads="1"/>
          </p:cNvSpPr>
          <p:nvPr/>
        </p:nvSpPr>
        <p:spPr bwMode="auto">
          <a:xfrm>
            <a:off x="457201" y="3352800"/>
            <a:ext cx="8381999" cy="27847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2"/>
            </a:solidFill>
            <a:miter lim="800000"/>
            <a:headEnd/>
            <a:tailEnd/>
          </a:ln>
          <a:effectLst>
            <a:outerShdw blurRad="190500" dist="38100" dir="2700000">
              <a:srgbClr val="000000">
                <a:alpha val="16000"/>
              </a:srgbClr>
            </a:outerShdw>
          </a:effectLst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“Higgs Mechanism”</a:t>
            </a:r>
            <a:endParaRPr lang="en-US" sz="36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04800" y="1295400"/>
            <a:ext cx="8839200" cy="17872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How to give mass without breaking gauge invariance?</a:t>
            </a:r>
            <a:endParaRPr lang="en-GB" sz="2000" dirty="0" smtClean="0">
              <a:solidFill>
                <a:srgbClr val="E12B0D"/>
              </a:solidFill>
              <a:ea typeface="Arial" charset="0"/>
              <a:cs typeface="Arial" charset="0"/>
            </a:endParaRPr>
          </a:p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The answer is the </a:t>
            </a:r>
            <a:r>
              <a:rPr lang="en-GB" sz="2000" dirty="0" smtClean="0">
                <a:solidFill>
                  <a:srgbClr val="E12B0D"/>
                </a:solidFill>
                <a:ea typeface="Arial" charset="0"/>
                <a:cs typeface="Arial" charset="0"/>
              </a:rPr>
              <a:t>Higgs mechanism</a:t>
            </a: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, which is based on the observation    that scalar mass terms are gauge invariant.</a:t>
            </a:r>
            <a:endParaRPr lang="en-GB" sz="2000" dirty="0" smtClean="0">
              <a:solidFill>
                <a:srgbClr val="18579B"/>
              </a:solidFill>
              <a:ea typeface="Arial" charset="0"/>
              <a:cs typeface="Arial" charset="0"/>
              <a:sym typeface="Wingdings"/>
            </a:endParaRPr>
          </a:p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  <a:sym typeface="Wingdings"/>
              </a:rPr>
              <a:t>This is exploited to give mass to the gauge bosons </a:t>
            </a:r>
            <a:r>
              <a:rPr lang="en-GB" sz="2000" i="1" dirty="0" smtClean="0">
                <a:solidFill>
                  <a:srgbClr val="18579B"/>
                </a:solidFill>
                <a:ea typeface="Arial" charset="0"/>
                <a:cs typeface="Arial" charset="0"/>
                <a:sym typeface="Wingdings"/>
              </a:rPr>
              <a:t>through the back door</a:t>
            </a: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  <a:sym typeface="Wingdings"/>
              </a:rPr>
              <a:t>…</a:t>
            </a:r>
          </a:p>
        </p:txBody>
      </p:sp>
      <p:sp>
        <p:nvSpPr>
          <p:cNvPr id="8" name="Rectangle 7"/>
          <p:cNvSpPr/>
          <p:nvPr/>
        </p:nvSpPr>
        <p:spPr>
          <a:xfrm>
            <a:off x="5638799" y="3352800"/>
            <a:ext cx="3200401" cy="27847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9" name="Object 57"/>
          <p:cNvGraphicFramePr>
            <a:graphicFrameLocks noChangeAspect="1"/>
          </p:cNvGraphicFramePr>
          <p:nvPr/>
        </p:nvGraphicFramePr>
        <p:xfrm>
          <a:off x="5978525" y="5437188"/>
          <a:ext cx="2552700" cy="569912"/>
        </p:xfrm>
        <a:graphic>
          <a:graphicData uri="http://schemas.openxmlformats.org/presentationml/2006/ole">
            <p:oleObj spid="_x0000_s2821122" name="Equation" r:id="rId3" imgW="2095500" imgH="469900" progId="Equation.DSMT4">
              <p:embed/>
            </p:oleObj>
          </a:graphicData>
        </a:graphic>
      </p:graphicFrame>
      <p:grpSp>
        <p:nvGrpSpPr>
          <p:cNvPr id="10" name="Group 96"/>
          <p:cNvGrpSpPr>
            <a:grpSpLocks/>
          </p:cNvGrpSpPr>
          <p:nvPr/>
        </p:nvGrpSpPr>
        <p:grpSpPr bwMode="auto">
          <a:xfrm>
            <a:off x="5894917" y="3510732"/>
            <a:ext cx="2635250" cy="1812685"/>
            <a:chOff x="4038" y="1119"/>
            <a:chExt cx="1409" cy="860"/>
          </a:xfrm>
        </p:grpSpPr>
        <p:pic>
          <p:nvPicPr>
            <p:cNvPr id="11" name="Picture 97" descr="higgs_po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7031" t="50255" r="6810" b="14140"/>
            <a:stretch>
              <a:fillRect/>
            </a:stretch>
          </p:blipFill>
          <p:spPr bwMode="auto">
            <a:xfrm>
              <a:off x="4038" y="1174"/>
              <a:ext cx="1390" cy="787"/>
            </a:xfrm>
            <a:prstGeom prst="rect">
              <a:avLst/>
            </a:prstGeom>
            <a:noFill/>
          </p:spPr>
        </p:pic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4059" y="1124"/>
              <a:ext cx="392" cy="6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5055" y="1119"/>
              <a:ext cx="392" cy="6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202" y="1797"/>
              <a:ext cx="527" cy="18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61" y="1797"/>
              <a:ext cx="527" cy="18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pic>
        <p:nvPicPr>
          <p:cNvPr id="16" name="Picture 102" descr="higgs_pot"/>
          <p:cNvPicPr>
            <a:picLocks noChangeAspect="1" noChangeArrowheads="1"/>
          </p:cNvPicPr>
          <p:nvPr/>
        </p:nvPicPr>
        <p:blipFill>
          <a:blip r:embed="rId4"/>
          <a:srcRect l="57031" t="50255" r="6810" b="14140"/>
          <a:stretch>
            <a:fillRect/>
          </a:stretch>
        </p:blipFill>
        <p:spPr bwMode="auto">
          <a:xfrm>
            <a:off x="5906394" y="3521315"/>
            <a:ext cx="2585143" cy="1798398"/>
          </a:xfrm>
          <a:prstGeom prst="rect">
            <a:avLst/>
          </a:prstGeom>
          <a:noFill/>
        </p:spPr>
      </p:pic>
      <p:graphicFrame>
        <p:nvGraphicFramePr>
          <p:cNvPr id="17" name="Object 109"/>
          <p:cNvGraphicFramePr>
            <a:graphicFrameLocks noChangeAspect="1"/>
          </p:cNvGraphicFramePr>
          <p:nvPr/>
        </p:nvGraphicFramePr>
        <p:xfrm>
          <a:off x="8375196" y="4953000"/>
          <a:ext cx="311604" cy="260354"/>
        </p:xfrm>
        <a:graphic>
          <a:graphicData uri="http://schemas.openxmlformats.org/presentationml/2006/ole">
            <p:oleObj spid="_x0000_s2821123" name="Equation" r:id="rId5" imgW="241200" imgH="203040" progId="Equation.DSMT4">
              <p:embed/>
            </p:oleObj>
          </a:graphicData>
        </a:graphic>
      </p:graphicFrame>
      <p:sp>
        <p:nvSpPr>
          <p:cNvPr id="18" name="Rectangle 17"/>
          <p:cNvSpPr/>
          <p:nvPr/>
        </p:nvSpPr>
        <p:spPr>
          <a:xfrm>
            <a:off x="533400" y="3521315"/>
            <a:ext cx="510539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/>
                </a:solidFill>
                <a:ea typeface="Arial" charset="0"/>
                <a:cs typeface="Arial" charset="0"/>
                <a:sym typeface="Wingdings"/>
              </a:rPr>
              <a:t>Potential</a:t>
            </a:r>
            <a:r>
              <a:rPr lang="en-GB" sz="1600" i="1" dirty="0" smtClean="0">
                <a:solidFill>
                  <a:prstClr val="black"/>
                </a:solidFill>
                <a:ea typeface="Arial" charset="0"/>
                <a:cs typeface="Arial" charset="0"/>
                <a:sym typeface="Wingdings"/>
              </a:rPr>
              <a:t> </a:t>
            </a:r>
            <a:r>
              <a:rPr lang="en-GB" sz="1600" i="1" dirty="0" err="1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V</a:t>
            </a:r>
            <a:r>
              <a:rPr lang="en-GB" sz="1600" dirty="0" err="1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(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700" i="1" dirty="0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GB" sz="1600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) = 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m</a:t>
            </a:r>
            <a:r>
              <a:rPr lang="en-GB" sz="600" i="1" dirty="0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GB" sz="1600" baseline="30000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2</a:t>
            </a:r>
            <a:r>
              <a:rPr lang="en-GB" sz="700" i="1" dirty="0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GB" sz="1600" i="1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|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700" i="1" dirty="0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GB" sz="1600" i="1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|</a:t>
            </a:r>
            <a:r>
              <a:rPr lang="en-GB" sz="1600" i="1" baseline="30000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2</a:t>
            </a:r>
            <a:r>
              <a:rPr lang="en-GB" sz="1600" i="1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 + 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l</a:t>
            </a:r>
            <a:r>
              <a:rPr lang="en-GB" sz="700" i="1" dirty="0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GB" sz="1600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|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700" i="1" dirty="0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GB" sz="1600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|</a:t>
            </a:r>
            <a:r>
              <a:rPr lang="en-GB" sz="1600" baseline="30000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4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, </a:t>
            </a:r>
            <a:r>
              <a:rPr lang="en-GB" sz="1600" i="1" dirty="0" err="1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1600" i="1" dirty="0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 scalar field doublet</a:t>
            </a:r>
          </a:p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For </a:t>
            </a:r>
            <a:r>
              <a:rPr lang="en-GB" sz="1600" i="1" dirty="0" err="1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m</a:t>
            </a:r>
            <a:r>
              <a:rPr lang="en-GB" sz="600" i="1" dirty="0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GB" sz="1600" baseline="300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2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&lt;</a:t>
            </a:r>
            <a:r>
              <a:rPr lang="en-GB" sz="11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0, the minimum moves away from </a:t>
            </a:r>
            <a:r>
              <a:rPr lang="en-GB" sz="1600" i="1" dirty="0" err="1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 = 0</a:t>
            </a:r>
          </a:p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The ground state (</a:t>
            </a:r>
            <a:r>
              <a:rPr lang="en-GB" sz="1600" i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 = 0) acquires a non-zero                              </a:t>
            </a:r>
            <a:r>
              <a:rPr lang="en-GB" sz="1600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vacuum expectation value (</a:t>
            </a:r>
            <a:r>
              <a:rPr lang="en-GB" sz="1600" dirty="0" err="1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vev</a:t>
            </a:r>
            <a:r>
              <a:rPr lang="en-GB" sz="1600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) 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u</a:t>
            </a:r>
            <a:endParaRPr lang="en-GB" sz="1600" dirty="0" smtClean="0">
              <a:solidFill>
                <a:srgbClr val="E12B0D"/>
              </a:solidFill>
              <a:latin typeface="Arial"/>
              <a:ea typeface="Arial" charset="0"/>
              <a:cs typeface="Arial"/>
              <a:sym typeface="Wingdings"/>
            </a:endParaRPr>
          </a:p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Perturbation theory around ground state: 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900" i="1" dirty="0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GB" sz="1600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 </a:t>
            </a:r>
            <a:r>
              <a:rPr lang="en-GB" sz="1600" dirty="0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µ</a:t>
            </a:r>
            <a:r>
              <a:rPr lang="en-GB" sz="1600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 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u</a:t>
            </a:r>
            <a:r>
              <a:rPr lang="en-GB" sz="1600" i="1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 + H</a:t>
            </a:r>
            <a:endParaRPr lang="en-GB" sz="1600" dirty="0" smtClean="0">
              <a:solidFill>
                <a:srgbClr val="E12B0D"/>
              </a:solidFill>
              <a:latin typeface="Arial"/>
              <a:ea typeface="Arial" charset="0"/>
              <a:cs typeface="Arial"/>
              <a:sym typeface="Wingdings"/>
            </a:endParaRPr>
          </a:p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i="1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H</a:t>
            </a:r>
            <a:r>
              <a:rPr lang="en-GB" sz="1600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is the </a:t>
            </a:r>
            <a:r>
              <a:rPr lang="en-GB" sz="1600" dirty="0" smtClean="0">
                <a:solidFill>
                  <a:srgbClr val="E12B0D"/>
                </a:solidFill>
                <a:latin typeface="Arial"/>
                <a:ea typeface="Arial" charset="0"/>
                <a:cs typeface="Arial"/>
                <a:sym typeface="Wingdings"/>
              </a:rPr>
              <a:t>Higgs boson.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The other 3 components of the doublet </a:t>
            </a:r>
            <a:r>
              <a:rPr lang="en-GB" sz="1600" i="1" dirty="0" err="1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 are absorbed to give mass to </a:t>
            </a:r>
            <a:r>
              <a:rPr lang="en-GB" sz="1600" i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W</a:t>
            </a:r>
            <a:r>
              <a:rPr lang="en-GB" sz="700" i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 </a:t>
            </a:r>
            <a:r>
              <a:rPr lang="en-GB" sz="1600" i="1" baseline="300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 and </a:t>
            </a:r>
            <a:r>
              <a:rPr lang="en-GB" sz="1600" i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  <a:sym typeface="Wingdings"/>
              </a:rPr>
              <a:t>Z</a:t>
            </a:r>
          </a:p>
        </p:txBody>
      </p:sp>
      <p:graphicFrame>
        <p:nvGraphicFramePr>
          <p:cNvPr id="19" name="Object 4"/>
          <p:cNvGraphicFramePr>
            <a:graphicFrameLocks noChangeAspect="1"/>
          </p:cNvGraphicFramePr>
          <p:nvPr/>
        </p:nvGraphicFramePr>
        <p:xfrm>
          <a:off x="7848600" y="3508375"/>
          <a:ext cx="504825" cy="503238"/>
        </p:xfrm>
        <a:graphic>
          <a:graphicData uri="http://schemas.openxmlformats.org/presentationml/2006/ole">
            <p:oleObj spid="_x0000_s2821124" name="Equation" r:id="rId6" imgW="444500" imgH="444500" progId="Equation.DSMT4">
              <p:embed/>
            </p:oleObj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311900" y="6148000"/>
            <a:ext cx="2639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err="1" smtClean="0">
                <a:latin typeface="Symbol" charset="2"/>
                <a:cs typeface="Symbol" charset="2"/>
              </a:rPr>
              <a:t>u</a:t>
            </a:r>
            <a:r>
              <a:rPr lang="en-GB" sz="1200" dirty="0" smtClean="0"/>
              <a:t> precisely known from muon decay</a:t>
            </a:r>
            <a:endParaRPr lang="en-GB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36600" y="838200"/>
            <a:ext cx="81131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F. </a:t>
            </a:r>
            <a:r>
              <a:rPr 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Englert</a:t>
            </a:r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R. </a:t>
            </a:r>
            <a:r>
              <a:rPr 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Brout</a:t>
            </a:r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PRL 13 (1964) 321; P.W. Higgs, PL 12 (1964) 132; PRL 13 (1964) 508; G. S. </a:t>
            </a:r>
            <a:r>
              <a:rPr 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Guralnik</a:t>
            </a:r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C.R. Hagan, T.W.B. Kibble, PRL 13 (1964) 585</a:t>
            </a:r>
            <a:endParaRPr lang="en-GB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/>
      <p:bldP spid="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362419"/>
            <a:ext cx="9144000" cy="695769"/>
          </a:xfrm>
          <a:prstGeom prst="rect">
            <a:avLst/>
          </a:prstGeom>
          <a:solidFill>
            <a:sysClr val="window" lastClr="FFFFFF">
              <a:alpha val="89000"/>
            </a:sys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93600">
            <a:prstTxWarp prst="textNoShape">
              <a:avLst/>
            </a:prstTxWarp>
            <a:spAutoFit/>
          </a:bodyPr>
          <a:lstStyle/>
          <a:p>
            <a:pPr algn="ctr" defTabSz="914400" eaLnBrk="0" hangingPunct="0"/>
            <a:r>
              <a:rPr lang="en-US" sz="3600" dirty="0" smtClean="0">
                <a:solidFill>
                  <a:srgbClr val="000066"/>
                </a:solidFill>
                <a:latin typeface="Trebuchet MS"/>
                <a:cs typeface="Trebuchet MS"/>
              </a:rPr>
              <a:t>ATLAS &amp; CMS: Design Choices</a:t>
            </a:r>
            <a:endParaRPr lang="en-US" sz="3600" dirty="0">
              <a:solidFill>
                <a:srgbClr val="000066"/>
              </a:solidFill>
              <a:latin typeface="Trebuchet MS"/>
              <a:cs typeface="Trebuchet MS"/>
            </a:endParaRPr>
          </a:p>
        </p:txBody>
      </p:sp>
      <p:grpSp>
        <p:nvGrpSpPr>
          <p:cNvPr id="5" name="Group 99"/>
          <p:cNvGrpSpPr>
            <a:grpSpLocks/>
          </p:cNvGrpSpPr>
          <p:nvPr/>
        </p:nvGrpSpPr>
        <p:grpSpPr bwMode="auto">
          <a:xfrm>
            <a:off x="339725" y="1600200"/>
            <a:ext cx="8507415" cy="4343401"/>
            <a:chOff x="214" y="813"/>
            <a:chExt cx="5359" cy="2736"/>
          </a:xfrm>
        </p:grpSpPr>
        <p:grpSp>
          <p:nvGrpSpPr>
            <p:cNvPr id="6" name="Group 100"/>
            <p:cNvGrpSpPr>
              <a:grpSpLocks/>
            </p:cNvGrpSpPr>
            <p:nvPr/>
          </p:nvGrpSpPr>
          <p:grpSpPr bwMode="auto">
            <a:xfrm>
              <a:off x="214" y="813"/>
              <a:ext cx="5359" cy="2736"/>
              <a:chOff x="214" y="910"/>
              <a:chExt cx="5359" cy="2497"/>
            </a:xfrm>
          </p:grpSpPr>
          <p:sp>
            <p:nvSpPr>
              <p:cNvPr id="10" name="Rectangle 101"/>
              <p:cNvSpPr>
                <a:spLocks noChangeArrowheads="1"/>
              </p:cNvSpPr>
              <p:nvPr/>
            </p:nvSpPr>
            <p:spPr bwMode="auto">
              <a:xfrm>
                <a:off x="214" y="913"/>
                <a:ext cx="5359" cy="2494"/>
              </a:xfrm>
              <a:prstGeom prst="rect">
                <a:avLst/>
              </a:prstGeom>
              <a:solidFill>
                <a:srgbClr val="339966"/>
              </a:solidFill>
              <a:ln w="63500">
                <a:solidFill>
                  <a:srgbClr val="CCFF33"/>
                </a:solidFill>
                <a:miter lim="800000"/>
                <a:headEnd/>
                <a:tailEnd/>
              </a:ln>
              <a:effectLst>
                <a:outerShdw blurRad="355600" dist="107763" dir="2700000" algn="ctr" rotWithShape="0">
                  <a:schemeClr val="tx1">
                    <a:alpha val="50000"/>
                  </a:schemeClr>
                </a:outerShdw>
              </a:effectLst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defTabSz="914400"/>
                <a:endParaRPr lang="en-GB" sz="1800" smtClean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11" name="Picture 102" descr="Atlas_Gold_1024x768"/>
              <p:cNvPicPr>
                <a:picLocks noChangeAspect="1" noChangeArrowheads="1"/>
              </p:cNvPicPr>
              <p:nvPr/>
            </p:nvPicPr>
            <p:blipFill>
              <a:blip r:embed="rId3"/>
              <a:stretch>
                <a:fillRect/>
              </a:stretch>
            </p:blipFill>
            <p:spPr bwMode="auto">
              <a:xfrm>
                <a:off x="613" y="910"/>
                <a:ext cx="2209" cy="1461"/>
              </a:xfrm>
              <a:prstGeom prst="rect">
                <a:avLst/>
              </a:prstGeom>
              <a:noFill/>
            </p:spPr>
          </p:pic>
          <p:pic>
            <p:nvPicPr>
              <p:cNvPr id="12" name="Picture 103" descr="ATLAS_White_560x720_01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alphaModFix amt="75000"/>
              </a:blip>
              <a:srcRect/>
              <a:stretch>
                <a:fillRect/>
              </a:stretch>
            </p:blipFill>
            <p:spPr bwMode="auto">
              <a:xfrm>
                <a:off x="329" y="1139"/>
                <a:ext cx="287" cy="369"/>
              </a:xfrm>
              <a:prstGeom prst="rect">
                <a:avLst/>
              </a:prstGeom>
              <a:solidFill>
                <a:schemeClr val="bg1">
                  <a:alpha val="75000"/>
                </a:schemeClr>
              </a:solidFill>
              <a:ln w="9525">
                <a:solidFill>
                  <a:srgbClr val="9BDEFF"/>
                </a:solidFill>
                <a:miter lim="800000"/>
                <a:headEnd/>
                <a:tailEnd/>
              </a:ln>
            </p:spPr>
          </p:pic>
          <p:sp>
            <p:nvSpPr>
              <p:cNvPr id="13" name="Text Box 104"/>
              <p:cNvSpPr txBox="1">
                <a:spLocks noChangeArrowheads="1"/>
              </p:cNvSpPr>
              <p:nvPr/>
            </p:nvSpPr>
            <p:spPr bwMode="auto">
              <a:xfrm>
                <a:off x="3192" y="2310"/>
                <a:ext cx="2069" cy="527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914400"/>
                <a:r>
                  <a:rPr lang="en-GB" sz="1800" b="1">
                    <a:solidFill>
                      <a:srgbClr val="FFABAB"/>
                    </a:solidFill>
                  </a:rPr>
                  <a:t>CMS:</a:t>
                </a:r>
                <a:r>
                  <a:rPr lang="en-GB" sz="1800" b="1">
                    <a:solidFill>
                      <a:prstClr val="white"/>
                    </a:solidFill>
                  </a:rPr>
                  <a:t> </a:t>
                </a:r>
                <a:r>
                  <a:rPr lang="en-GB" sz="1800">
                    <a:solidFill>
                      <a:prstClr val="white"/>
                    </a:solidFill>
                  </a:rPr>
                  <a:t>emphasis on excellent electron/photon and tracking (muon) resolution</a:t>
                </a:r>
              </a:p>
            </p:txBody>
          </p:sp>
          <p:sp>
            <p:nvSpPr>
              <p:cNvPr id="14" name="Rectangle 105"/>
              <p:cNvSpPr>
                <a:spLocks noChangeArrowheads="1"/>
              </p:cNvSpPr>
              <p:nvPr/>
            </p:nvSpPr>
            <p:spPr bwMode="auto">
              <a:xfrm>
                <a:off x="754" y="2310"/>
                <a:ext cx="2211" cy="685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914400"/>
                <a:r>
                  <a:rPr lang="en-GB" sz="1800" b="1" dirty="0">
                    <a:solidFill>
                      <a:srgbClr val="BDDEFF"/>
                    </a:solidFill>
                  </a:rPr>
                  <a:t>ATLAS:</a:t>
                </a:r>
                <a:r>
                  <a:rPr lang="en-GB" sz="1800" b="1" dirty="0">
                    <a:solidFill>
                      <a:prstClr val="white"/>
                    </a:solidFill>
                  </a:rPr>
                  <a:t> </a:t>
                </a:r>
                <a:r>
                  <a:rPr lang="en-GB" sz="1800" dirty="0">
                    <a:solidFill>
                      <a:prstClr val="white"/>
                    </a:solidFill>
                  </a:rPr>
                  <a:t>emphasis on excellent jet and missing-</a:t>
                </a:r>
                <a:r>
                  <a:rPr lang="en-GB" sz="1800" i="1" dirty="0">
                    <a:solidFill>
                      <a:prstClr val="white"/>
                    </a:solidFill>
                  </a:rPr>
                  <a:t>E</a:t>
                </a:r>
                <a:r>
                  <a:rPr lang="en-GB" sz="1800" i="1" baseline="-25000" dirty="0">
                    <a:solidFill>
                      <a:prstClr val="white"/>
                    </a:solidFill>
                  </a:rPr>
                  <a:t>T</a:t>
                </a:r>
                <a:r>
                  <a:rPr lang="en-GB" sz="1800" dirty="0">
                    <a:solidFill>
                      <a:prstClr val="white"/>
                    </a:solidFill>
                  </a:rPr>
                  <a:t> resolution, particle identification, and standalone muon measurement</a:t>
                </a:r>
              </a:p>
            </p:txBody>
          </p:sp>
          <p:pic>
            <p:nvPicPr>
              <p:cNvPr id="15" name="Picture 106" descr="Slice_black_hires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3065" y="1057"/>
                <a:ext cx="1797" cy="1156"/>
              </a:xfrm>
              <a:prstGeom prst="rect">
                <a:avLst/>
              </a:prstGeom>
              <a:noFill/>
            </p:spPr>
          </p:pic>
          <p:pic>
            <p:nvPicPr>
              <p:cNvPr id="16" name="Picture 107" descr="cms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006" y="1095"/>
                <a:ext cx="283" cy="283"/>
              </a:xfrm>
              <a:prstGeom prst="rect">
                <a:avLst/>
              </a:prstGeom>
              <a:noFill/>
              <a:ln w="9525">
                <a:solidFill>
                  <a:srgbClr val="CCFF33"/>
                </a:solidFill>
                <a:miter lim="800000"/>
                <a:headEnd/>
                <a:tailEnd/>
              </a:ln>
            </p:spPr>
          </p:pic>
        </p:grpSp>
        <p:sp>
          <p:nvSpPr>
            <p:cNvPr id="8" name="Text Box 108"/>
            <p:cNvSpPr txBox="1">
              <a:spLocks noChangeArrowheads="1"/>
            </p:cNvSpPr>
            <p:nvPr/>
          </p:nvSpPr>
          <p:spPr bwMode="auto">
            <a:xfrm>
              <a:off x="214" y="3184"/>
              <a:ext cx="535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defTabSz="914400"/>
              <a:r>
                <a:rPr lang="en-GB" sz="1800" b="1" dirty="0">
                  <a:solidFill>
                    <a:prstClr val="white"/>
                  </a:solidFill>
                </a:rPr>
                <a:t>Both</a:t>
              </a:r>
              <a:r>
                <a:rPr lang="en-GB" sz="1800" dirty="0">
                  <a:solidFill>
                    <a:prstClr val="white"/>
                  </a:solidFill>
                </a:rPr>
                <a:t>: excellent </a:t>
              </a:r>
              <a:r>
                <a:rPr lang="en-GB" sz="1800" dirty="0" err="1">
                  <a:solidFill>
                    <a:prstClr val="white"/>
                  </a:solidFill>
                </a:rPr>
                <a:t>hermeticity</a:t>
              </a:r>
              <a:r>
                <a:rPr lang="en-GB" sz="1800" dirty="0" smtClean="0">
                  <a:solidFill>
                    <a:prstClr val="white"/>
                  </a:solidFill>
                </a:rPr>
                <a:t> and forward acceptance – </a:t>
              </a:r>
              <a:r>
                <a:rPr lang="en-GB" sz="1800" dirty="0">
                  <a:solidFill>
                    <a:prstClr val="white"/>
                  </a:solidFill>
                </a:rPr>
                <a:t>very few “cracks” 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at 7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in 2010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Measured with forward detectors, calibrated with beam separation scans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7572"/>
              <a:stretch>
                <a:fillRect/>
              </a:stretch>
            </p:blipFill>
          </mc:Choice>
          <mc:Fallback>
            <p:blipFill>
              <a:blip r:embed="rId3"/>
              <a:srcRect r="7572"/>
              <a:stretch>
                <a:fillRect/>
              </a:stretch>
            </p:blipFill>
          </mc:Fallback>
        </mc:AlternateContent>
        <p:spPr>
          <a:xfrm>
            <a:off x="163040" y="1926929"/>
            <a:ext cx="4485160" cy="3483271"/>
          </a:xfrm>
          <a:prstGeom prst="rect">
            <a:avLst/>
          </a:prstGeom>
        </p:spPr>
      </p:pic>
      <p:pic>
        <p:nvPicPr>
          <p:cNvPr id="12" name="Picture 11" descr="dummy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r="7988"/>
              <a:stretch>
                <a:fillRect/>
              </a:stretch>
            </p:blipFill>
          </mc:Choice>
          <mc:Fallback>
            <p:blipFill>
              <a:blip r:embed="rId5"/>
              <a:srcRect r="7988"/>
              <a:stretch>
                <a:fillRect/>
              </a:stretch>
            </p:blipFill>
          </mc:Fallback>
        </mc:AlternateContent>
        <p:spPr>
          <a:xfrm>
            <a:off x="4572000" y="1926929"/>
            <a:ext cx="4464996" cy="3483271"/>
          </a:xfrm>
          <a:prstGeom prst="rect">
            <a:avLst/>
          </a:prstGeom>
        </p:spPr>
      </p:pic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634306" y="5562600"/>
            <a:ext cx="8433494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10</a:t>
            </a:r>
            <a:r>
              <a:rPr lang="en-US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32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cm</a:t>
            </a:r>
            <a:r>
              <a:rPr lang="en-US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–2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</a:t>
            </a:r>
            <a:r>
              <a:rPr lang="en-US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–1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instantaneous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luminosity corresponds to an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integrated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luminosity of 0.1 </a:t>
            </a:r>
            <a:r>
              <a:rPr lang="en-U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nb</a:t>
            </a:r>
            <a:r>
              <a:rPr lang="en-US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–1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per second</a:t>
            </a:r>
            <a:endParaRPr lang="en-US" sz="9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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 180 </a:t>
            </a:r>
            <a:r>
              <a:rPr lang="en-U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pb</a:t>
            </a:r>
            <a:r>
              <a:rPr lang="en-US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–1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 per month (assuming 70% LHC efficiency for physics)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32633" y="1752600"/>
            <a:ext cx="4013692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ATLAS integrated luminosity </a:t>
            </a:r>
            <a:r>
              <a:rPr lang="en-US" sz="1200" dirty="0" err="1" smtClean="0">
                <a:solidFill>
                  <a:srgbClr val="595959"/>
                </a:solidFill>
              </a:rPr>
              <a:t>vs</a:t>
            </a:r>
            <a:r>
              <a:rPr lang="en-US" sz="1200" dirty="0" smtClean="0">
                <a:solidFill>
                  <a:srgbClr val="595959"/>
                </a:solidFill>
              </a:rPr>
              <a:t> time in </a:t>
            </a:r>
            <a:r>
              <a:rPr lang="en-US" sz="1200" b="1" dirty="0" smtClean="0">
                <a:solidFill>
                  <a:srgbClr val="595959"/>
                </a:solidFill>
              </a:rPr>
              <a:t>linear scale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159890" y="1752600"/>
            <a:ext cx="367931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ATLAS integrated luminosity </a:t>
            </a:r>
            <a:r>
              <a:rPr lang="en-US" sz="1200" dirty="0" err="1" smtClean="0">
                <a:solidFill>
                  <a:srgbClr val="595959"/>
                </a:solidFill>
              </a:rPr>
              <a:t>vs</a:t>
            </a:r>
            <a:r>
              <a:rPr lang="en-US" sz="1200" dirty="0" smtClean="0">
                <a:solidFill>
                  <a:srgbClr val="595959"/>
                </a:solidFill>
              </a:rPr>
              <a:t> time in </a:t>
            </a:r>
            <a:r>
              <a:rPr lang="en-US" sz="1200" b="1" dirty="0" smtClean="0">
                <a:solidFill>
                  <a:srgbClr val="595959"/>
                </a:solidFill>
              </a:rPr>
              <a:t>log scale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5460077" y="2789459"/>
            <a:ext cx="3278217" cy="1574054"/>
          </a:xfrm>
          <a:prstGeom prst="line">
            <a:avLst/>
          </a:prstGeom>
          <a:ln w="25400" cap="flat" cmpd="sng" algn="ctr">
            <a:solidFill>
              <a:srgbClr val="EB0007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324600" y="3908792"/>
            <a:ext cx="220980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Logarithmic rise of luminosity in 2010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Expect </a:t>
            </a:r>
            <a:r>
              <a:rPr lang="en-GB" sz="1400" i="1" dirty="0" smtClean="0">
                <a:solidFill>
                  <a:srgbClr val="D00209"/>
                </a:solidFill>
              </a:rPr>
              <a:t>O</a:t>
            </a:r>
            <a:r>
              <a:rPr lang="en-GB" sz="1400" dirty="0" smtClean="0">
                <a:solidFill>
                  <a:srgbClr val="D00209"/>
                </a:solidFill>
              </a:rPr>
              <a:t>(1 </a:t>
            </a:r>
            <a:r>
              <a:rPr lang="en-GB" sz="1400" dirty="0" err="1" smtClean="0">
                <a:solidFill>
                  <a:srgbClr val="D00209"/>
                </a:solidFill>
              </a:rPr>
              <a:t>fb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) in 2011 </a:t>
            </a:r>
            <a:endParaRPr lang="en-GB" sz="1400" dirty="0">
              <a:solidFill>
                <a:srgbClr val="D00209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66800" y="3429000"/>
            <a:ext cx="335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 luminosity: 2.1×10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32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  <a:endParaRPr lang="en-GB" sz="1400" baseline="30000" dirty="0">
              <a:solidFill>
                <a:srgbClr val="D00209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66800" y="3807023"/>
            <a:ext cx="2819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Difference between del. and rec. luminosity from trigger </a:t>
            </a:r>
            <a:r>
              <a:rPr lang="en-GB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deadtime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and detector inefficiency </a:t>
            </a:r>
            <a:endParaRPr lang="en-GB" sz="1400" baseline="30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10000" b="5481"/>
              <a:stretch>
                <a:fillRect/>
              </a:stretch>
            </p:blipFill>
          </mc:Choice>
          <mc:Fallback>
            <p:blipFill>
              <a:blip r:embed="rId3"/>
              <a:srcRect t="10000" b="5481"/>
              <a:stretch>
                <a:fillRect/>
              </a:stretch>
            </p:blipFill>
          </mc:Fallback>
        </mc:AlternateContent>
        <p:spPr>
          <a:xfrm>
            <a:off x="340077" y="804989"/>
            <a:ext cx="8458200" cy="5361559"/>
          </a:xfrm>
          <a:prstGeom prst="rect">
            <a:avLst/>
          </a:prstGeom>
          <a:effectLst>
            <a:outerShdw blurRad="444500" dist="38100" dir="2700000">
              <a:srgbClr val="000000">
                <a:alpha val="41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152400"/>
            <a:ext cx="9144000" cy="510012"/>
          </a:xfrm>
          <a:prstGeom prst="rect">
            <a:avLst/>
          </a:prstGeom>
          <a:solidFill>
            <a:srgbClr val="FFFFFF">
              <a:alpha val="57000"/>
            </a:srgbClr>
          </a:solidFill>
        </p:spPr>
        <p:txBody>
          <a:bodyPr wrap="square" bIns="93600" rtlCol="0">
            <a:spAutoFit/>
          </a:bodyPr>
          <a:lstStyle/>
          <a:p>
            <a:pPr algn="ctr"/>
            <a:r>
              <a:rPr lang="en-GB" dirty="0" smtClean="0">
                <a:solidFill>
                  <a:prstClr val="black"/>
                </a:solidFill>
                <a:latin typeface="Trebuchet MS"/>
                <a:cs typeface="Trebuchet MS"/>
              </a:rPr>
              <a:t>SM particles rediscovered in 2010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(taken from CMS)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3984" y="6166548"/>
            <a:ext cx="31778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© P. </a:t>
            </a:r>
            <a:r>
              <a:rPr lang="en-GB" sz="12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Schieferdecker</a:t>
            </a:r>
            <a:r>
              <a:rPr lang="en-GB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, Dec 17, 2010 at CERN</a:t>
            </a:r>
            <a:endParaRPr lang="en-GB" sz="12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3450"/>
            <a:ext cx="9144000" cy="4781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38745"/>
            <a:ext cx="70839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</a:rPr>
              <a:t>A beautiful </a:t>
            </a:r>
            <a:r>
              <a:rPr lang="en-GB" sz="1600" dirty="0" err="1" smtClean="0">
                <a:solidFill>
                  <a:prstClr val="white">
                    <a:lumMod val="95000"/>
                  </a:prstClr>
                </a:solidFill>
              </a:rPr>
              <a:t>dijet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</a:rPr>
              <a:t> event from ATLAS: </a:t>
            </a:r>
            <a:r>
              <a:rPr lang="en-GB" sz="1600" i="1" dirty="0" err="1" smtClean="0">
                <a:solidFill>
                  <a:prstClr val="white">
                    <a:lumMod val="95000"/>
                  </a:prstClr>
                </a:solidFill>
              </a:rPr>
              <a:t>m</a:t>
            </a:r>
            <a:r>
              <a:rPr lang="en-GB" sz="1600" dirty="0" err="1" smtClean="0">
                <a:solidFill>
                  <a:prstClr val="white">
                    <a:lumMod val="95000"/>
                  </a:prstClr>
                </a:solidFill>
              </a:rPr>
              <a:t>(jet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</a:rPr>
              <a:t>-jet) = 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</a:rPr>
              <a:t>1.9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</a:rPr>
              <a:t>TeV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</a:rPr>
              <a:t>, </a:t>
            </a:r>
            <a:r>
              <a:rPr lang="en-US" sz="1600" i="1" dirty="0" err="1" smtClean="0">
                <a:solidFill>
                  <a:prstClr val="white">
                    <a:lumMod val="95000"/>
                  </a:prstClr>
                </a:solidFill>
              </a:rPr>
              <a:t>p</a:t>
            </a:r>
            <a:r>
              <a:rPr lang="en-US" sz="1600" i="1" baseline="-25000" dirty="0" err="1" smtClean="0">
                <a:solidFill>
                  <a:prstClr val="white">
                    <a:lumMod val="95000"/>
                  </a:prstClr>
                </a:solidFill>
              </a:rPr>
              <a:t>T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</a:rPr>
              <a:t> : 0.9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</a:rPr>
              <a:t>TeV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</a:rPr>
              <a:t>, 0.8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</a:rPr>
              <a:t>TeV</a:t>
            </a:r>
            <a:endParaRPr lang="en-GB" sz="12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86957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rgbClr val="FFFF00"/>
                </a:solidFill>
              </a:rPr>
              <a:t>… by now found event with 3.1 </a:t>
            </a:r>
            <a:r>
              <a:rPr lang="en-GB" sz="1600" dirty="0" err="1" smtClean="0">
                <a:solidFill>
                  <a:srgbClr val="FFFF00"/>
                </a:solidFill>
              </a:rPr>
              <a:t>TeV</a:t>
            </a:r>
            <a:r>
              <a:rPr lang="en-GB" sz="1600" dirty="0" smtClean="0">
                <a:solidFill>
                  <a:srgbClr val="FFFF00"/>
                </a:solidFill>
              </a:rPr>
              <a:t> (4.0 </a:t>
            </a:r>
            <a:r>
              <a:rPr lang="en-GB" sz="1600" dirty="0" err="1" smtClean="0">
                <a:solidFill>
                  <a:srgbClr val="FFFF00"/>
                </a:solidFill>
              </a:rPr>
              <a:t>TeV</a:t>
            </a:r>
            <a:r>
              <a:rPr lang="en-GB" sz="1600" dirty="0" smtClean="0">
                <a:solidFill>
                  <a:srgbClr val="FFFF00"/>
                </a:solidFill>
              </a:rPr>
              <a:t>) </a:t>
            </a:r>
            <a:r>
              <a:rPr lang="en-GB" sz="1600" dirty="0" err="1" smtClean="0">
                <a:solidFill>
                  <a:srgbClr val="FFFF00"/>
                </a:solidFill>
              </a:rPr>
              <a:t>di</a:t>
            </a:r>
            <a:r>
              <a:rPr lang="en-GB" sz="1600" dirty="0" smtClean="0">
                <a:solidFill>
                  <a:srgbClr val="FFFF00"/>
                </a:solidFill>
              </a:rPr>
              <a:t>-jet mass for central (forward) jets </a:t>
            </a:r>
          </a:p>
          <a:p>
            <a:pPr algn="ctr"/>
            <a:r>
              <a:rPr lang="en-GB" sz="1600" dirty="0" smtClean="0">
                <a:solidFill>
                  <a:srgbClr val="FFFF00"/>
                </a:solidFill>
              </a:rPr>
              <a:t>…and a highest-</a:t>
            </a:r>
            <a:r>
              <a:rPr lang="en-GB" sz="1600" i="1" dirty="0" err="1" smtClean="0">
                <a:solidFill>
                  <a:srgbClr val="FFFF00"/>
                </a:solidFill>
              </a:rPr>
              <a:t>p</a:t>
            </a:r>
            <a:r>
              <a:rPr lang="en-GB" sz="1600" i="1" baseline="-25000" dirty="0" err="1" smtClean="0">
                <a:solidFill>
                  <a:srgbClr val="FFFF00"/>
                </a:solidFill>
              </a:rPr>
              <a:t>T</a:t>
            </a:r>
            <a:r>
              <a:rPr lang="en-GB" sz="1600" i="1" dirty="0" smtClean="0">
                <a:solidFill>
                  <a:srgbClr val="FFFF00"/>
                </a:solidFill>
              </a:rPr>
              <a:t> </a:t>
            </a:r>
            <a:r>
              <a:rPr lang="en-GB" sz="1600" dirty="0" err="1" smtClean="0">
                <a:solidFill>
                  <a:srgbClr val="FFFF00"/>
                </a:solidFill>
              </a:rPr>
              <a:t>di</a:t>
            </a:r>
            <a:r>
              <a:rPr lang="en-GB" sz="1600" dirty="0" smtClean="0">
                <a:solidFill>
                  <a:srgbClr val="FFFF00"/>
                </a:solidFill>
              </a:rPr>
              <a:t>-jet event with 1.5 </a:t>
            </a:r>
            <a:r>
              <a:rPr lang="en-GB" sz="1600" dirty="0" err="1" smtClean="0">
                <a:solidFill>
                  <a:srgbClr val="FFFF00"/>
                </a:solidFill>
              </a:rPr>
              <a:t>TeV</a:t>
            </a:r>
            <a:r>
              <a:rPr lang="en-GB" sz="1600" dirty="0" smtClean="0">
                <a:solidFill>
                  <a:srgbClr val="FFFF00"/>
                </a:solidFill>
              </a:rPr>
              <a:t> </a:t>
            </a:r>
            <a:endParaRPr lang="en-GB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9165"/>
            <a:ext cx="9144000" cy="47701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38745"/>
            <a:ext cx="795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 smtClean="0">
                <a:solidFill>
                  <a:prstClr val="white">
                    <a:lumMod val="95000"/>
                  </a:prstClr>
                </a:solidFill>
              </a:rPr>
              <a:t>Multijet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</a:rPr>
              <a:t> event seen by ATLAS: 4 jets with </a:t>
            </a:r>
            <a:r>
              <a:rPr lang="en-GB" sz="1600" i="1" dirty="0" err="1" smtClean="0">
                <a:solidFill>
                  <a:prstClr val="white">
                    <a:lumMod val="95000"/>
                  </a:prstClr>
                </a:solidFill>
              </a:rPr>
              <a:t>p</a:t>
            </a:r>
            <a:r>
              <a:rPr lang="en-GB" sz="1600" i="1" baseline="-25000" dirty="0" err="1" smtClean="0">
                <a:solidFill>
                  <a:prstClr val="white">
                    <a:lumMod val="95000"/>
                  </a:prstClr>
                </a:solidFill>
              </a:rPr>
              <a:t>T</a:t>
            </a:r>
            <a:r>
              <a:rPr lang="en-GB" sz="1600" i="1" dirty="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</a:rPr>
              <a:t>&gt; 200 GeV, and 6 jets with </a:t>
            </a:r>
            <a:r>
              <a:rPr lang="en-GB" sz="1600" i="1" dirty="0" err="1" smtClean="0">
                <a:solidFill>
                  <a:prstClr val="white">
                    <a:lumMod val="95000"/>
                  </a:prstClr>
                </a:solidFill>
              </a:rPr>
              <a:t>p</a:t>
            </a:r>
            <a:r>
              <a:rPr lang="en-GB" sz="1600" i="1" baseline="-25000" dirty="0" err="1" smtClean="0">
                <a:solidFill>
                  <a:prstClr val="white">
                    <a:lumMod val="95000"/>
                  </a:prstClr>
                </a:solidFill>
              </a:rPr>
              <a:t>T</a:t>
            </a:r>
            <a:r>
              <a:rPr lang="en-GB" sz="1600" i="1" dirty="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</a:rPr>
              <a:t>&gt; 100 GeV </a:t>
            </a:r>
            <a:endParaRPr lang="en-GB" sz="1200" dirty="0">
              <a:solidFill>
                <a:prstClr val="white">
                  <a:lumMod val="9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GB" i="1" dirty="0" smtClean="0">
                <a:latin typeface="Trebuchet MS"/>
                <a:cs typeface="Trebuchet MS"/>
              </a:rPr>
              <a:t>Z</a:t>
            </a:r>
            <a:r>
              <a:rPr lang="en-GB" dirty="0" smtClean="0">
                <a:latin typeface="Trebuchet MS"/>
                <a:cs typeface="Trebuchet MS"/>
              </a:rPr>
              <a:t> boson production </a:t>
            </a:r>
            <a:r>
              <a:rPr lang="en-GB" b="1" dirty="0" smtClean="0">
                <a:latin typeface="Trebuchet MS"/>
                <a:cs typeface="Trebuchet MS"/>
              </a:rPr>
              <a:t>on the mass shell</a:t>
            </a:r>
            <a:r>
              <a:rPr lang="en-GB" dirty="0" smtClean="0">
                <a:latin typeface="Trebuchet MS"/>
                <a:cs typeface="Trebuchet MS"/>
              </a:rPr>
              <a:t>, seen in </a:t>
            </a:r>
            <a:r>
              <a:rPr lang="en-US" dirty="0" smtClean="0">
                <a:latin typeface="Trebuchet MS"/>
                <a:cs typeface="Trebuchet MS"/>
              </a:rPr>
              <a:t>April 1983 by UA1</a:t>
            </a:r>
            <a:r>
              <a:rPr lang="en-GB" dirty="0" smtClean="0">
                <a:latin typeface="Trebuchet MS"/>
                <a:cs typeface="Trebuchet MS"/>
              </a:rPr>
              <a:t> </a:t>
            </a:r>
            <a:endParaRPr lang="en-GB" dirty="0">
              <a:latin typeface="Trebuchet MS"/>
              <a:cs typeface="Trebuchet M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1295400"/>
            <a:ext cx="6019800" cy="4296632"/>
          </a:xfrm>
          <a:prstGeom prst="rect">
            <a:avLst/>
          </a:prstGeom>
          <a:effectLst>
            <a:outerShdw blurRad="228600" dist="38100" dir="2700000">
              <a:srgbClr val="000000">
                <a:alpha val="51000"/>
              </a:srgbClr>
            </a:outerShdw>
          </a:effectLst>
        </p:spPr>
      </p:pic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5510213" y="5226050"/>
          <a:ext cx="2012950" cy="336550"/>
        </p:xfrm>
        <a:graphic>
          <a:graphicData uri="http://schemas.openxmlformats.org/presentationml/2006/ole">
            <p:oleObj spid="_x0000_s1852418" name="Equation" r:id="rId5" imgW="1447800" imgH="241300" progId="Equation.DSMT4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00200" y="5331768"/>
            <a:ext cx="12768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chemeClr val="bg1">
                    <a:lumMod val="75000"/>
                  </a:schemeClr>
                </a:solidFill>
              </a:rPr>
              <a:t>UA1 @ CERN, 1983</a:t>
            </a:r>
            <a:endParaRPr lang="en-GB" sz="9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3852332" y="4648200"/>
            <a:ext cx="9635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chemeClr val="bg1"/>
                </a:solidFill>
                <a:latin typeface="Arial" charset="0"/>
              </a:rPr>
              <a:t>electron</a:t>
            </a:r>
            <a:endParaRPr lang="en-GB" sz="1600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5334000" y="1447800"/>
            <a:ext cx="9635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chemeClr val="bg1"/>
                </a:solidFill>
                <a:latin typeface="Arial" charset="0"/>
              </a:rPr>
              <a:t>electron</a:t>
            </a:r>
            <a:endParaRPr lang="en-GB" sz="1600" i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00200" y="1295400"/>
            <a:ext cx="6019800" cy="4267200"/>
          </a:xfrm>
          <a:prstGeom prst="rect">
            <a:avLst/>
          </a:prstGeom>
          <a:solidFill>
            <a:srgbClr val="000000">
              <a:alpha val="82000"/>
            </a:srgbClr>
          </a:solidFill>
          <a:ln>
            <a:noFill/>
          </a:ln>
          <a:effectLst>
            <a:outerShdw blurRad="241300" dist="38100" dir="2700000">
              <a:srgbClr val="000000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w-event"/>
          <p:cNvPicPr>
            <a:picLocks noChangeAspect="1" noChangeArrowheads="1"/>
          </p:cNvPicPr>
          <p:nvPr/>
        </p:nvPicPr>
        <p:blipFill>
          <a:blip r:embed="rId4"/>
          <a:srcRect t="7088" b="8440"/>
          <a:stretch>
            <a:fillRect/>
          </a:stretch>
        </p:blipFill>
        <p:spPr bwMode="auto">
          <a:xfrm>
            <a:off x="1741155" y="1365250"/>
            <a:ext cx="5782007" cy="408516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GB" i="1" dirty="0" smtClean="0">
                <a:latin typeface="Trebuchet MS"/>
                <a:cs typeface="Trebuchet MS"/>
              </a:rPr>
              <a:t>W</a:t>
            </a:r>
            <a:r>
              <a:rPr lang="en-GB" dirty="0" smtClean="0">
                <a:latin typeface="Trebuchet MS"/>
                <a:cs typeface="Trebuchet MS"/>
              </a:rPr>
              <a:t> boson production on the mass shell, seen in Jan. </a:t>
            </a:r>
            <a:r>
              <a:rPr lang="en-US" dirty="0" smtClean="0">
                <a:latin typeface="Trebuchet MS"/>
                <a:cs typeface="Trebuchet MS"/>
              </a:rPr>
              <a:t>1983 by UA1</a:t>
            </a:r>
            <a:r>
              <a:rPr lang="en-GB" dirty="0" smtClean="0">
                <a:latin typeface="Trebuchet MS"/>
                <a:cs typeface="Trebuchet MS"/>
              </a:rPr>
              <a:t> </a:t>
            </a:r>
            <a:endParaRPr lang="en-GB" dirty="0">
              <a:latin typeface="Trebuchet MS"/>
              <a:cs typeface="Trebuchet MS"/>
            </a:endParaRPr>
          </a:p>
        </p:txBody>
      </p:sp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5485870" y="5174191"/>
          <a:ext cx="2047875" cy="409575"/>
        </p:xfrm>
        <a:graphic>
          <a:graphicData uri="http://schemas.openxmlformats.org/presentationml/2006/ole">
            <p:oleObj spid="_x0000_s1853442" name="Equation" r:id="rId5" imgW="1485900" imgH="266700" progId="Equation.DSMT4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00200" y="5331768"/>
            <a:ext cx="123840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chemeClr val="bg1">
                    <a:lumMod val="75000"/>
                  </a:schemeClr>
                </a:solidFill>
              </a:rPr>
              <a:t>UA1 @ CERN, 1982</a:t>
            </a:r>
            <a:endParaRPr lang="en-GB" sz="9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391384" y="2252246"/>
            <a:ext cx="26284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chemeClr val="bg1"/>
                </a:solidFill>
                <a:latin typeface="Arial" charset="0"/>
              </a:rPr>
              <a:t>Missing transverse energy</a:t>
            </a:r>
            <a:endParaRPr lang="en-GB" sz="1600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3623732" y="4876800"/>
            <a:ext cx="9635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chemeClr val="bg1"/>
                </a:solidFill>
                <a:latin typeface="Arial" charset="0"/>
              </a:rPr>
              <a:t>electron</a:t>
            </a:r>
            <a:endParaRPr lang="en-GB" sz="1600" i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00200" y="1524000"/>
            <a:ext cx="6019800" cy="4267200"/>
          </a:xfrm>
          <a:prstGeom prst="rect">
            <a:avLst/>
          </a:prstGeom>
          <a:solidFill>
            <a:srgbClr val="000000">
              <a:alpha val="82000"/>
            </a:srgbClr>
          </a:solidFill>
          <a:ln>
            <a:noFill/>
          </a:ln>
          <a:effectLst>
            <a:outerShdw blurRad="241300" dist="38100" dir="2700000">
              <a:srgbClr val="000000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GB" i="1" dirty="0" smtClean="0">
                <a:latin typeface="Trebuchet MS"/>
                <a:cs typeface="Trebuchet MS"/>
              </a:rPr>
              <a:t>W</a:t>
            </a:r>
            <a:r>
              <a:rPr lang="en-GB" dirty="0" smtClean="0">
                <a:latin typeface="Trebuchet MS"/>
                <a:cs typeface="Trebuchet MS"/>
              </a:rPr>
              <a:t> boson production on the mass shell, seen in Jan. </a:t>
            </a:r>
            <a:r>
              <a:rPr lang="en-US" dirty="0" smtClean="0">
                <a:latin typeface="Trebuchet MS"/>
                <a:cs typeface="Trebuchet MS"/>
              </a:rPr>
              <a:t>1983 by UA1</a:t>
            </a:r>
            <a:r>
              <a:rPr lang="en-GB" dirty="0" smtClean="0">
                <a:latin typeface="Trebuchet MS"/>
                <a:cs typeface="Trebuchet MS"/>
              </a:rPr>
              <a:t> </a:t>
            </a:r>
            <a:endParaRPr lang="en-GB" dirty="0">
              <a:latin typeface="Trebuchet MS"/>
              <a:cs typeface="Trebuchet MS"/>
            </a:endParaRPr>
          </a:p>
        </p:txBody>
      </p:sp>
      <p:grpSp>
        <p:nvGrpSpPr>
          <p:cNvPr id="2" name="Group 26"/>
          <p:cNvGrpSpPr/>
          <p:nvPr/>
        </p:nvGrpSpPr>
        <p:grpSpPr>
          <a:xfrm>
            <a:off x="1600200" y="1524000"/>
            <a:ext cx="6128521" cy="4267200"/>
            <a:chOff x="1600200" y="1295400"/>
            <a:chExt cx="6128521" cy="426720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rcRect t="29261"/>
            <a:stretch>
              <a:fillRect/>
            </a:stretch>
          </p:blipFill>
          <p:spPr>
            <a:xfrm flipH="1">
              <a:off x="1600200" y="1295400"/>
              <a:ext cx="6005558" cy="426720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755916" y="1905000"/>
              <a:ext cx="879968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solidFill>
                    <a:srgbClr val="FFFFFF"/>
                  </a:solidFill>
                </a:rPr>
                <a:t>Carlo </a:t>
              </a:r>
            </a:p>
            <a:p>
              <a:r>
                <a:rPr lang="en-GB" sz="1600" b="1" dirty="0" smtClean="0">
                  <a:solidFill>
                    <a:srgbClr val="FFFFFF"/>
                  </a:solidFill>
                </a:rPr>
                <a:t>Rubbia</a:t>
              </a:r>
              <a:endParaRPr lang="en-GB" sz="1600" b="1" dirty="0">
                <a:solidFill>
                  <a:srgbClr val="FFFFFF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603870" y="2064603"/>
              <a:ext cx="166333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srgbClr val="FFFFFF"/>
                  </a:solidFill>
                </a:rPr>
                <a:t>Simon </a:t>
              </a:r>
            </a:p>
            <a:p>
              <a:r>
                <a:rPr lang="en-US" sz="1600" b="1" dirty="0" smtClean="0">
                  <a:solidFill>
                    <a:srgbClr val="FFFFFF"/>
                  </a:solidFill>
                </a:rPr>
                <a:t>van </a:t>
              </a:r>
              <a:r>
                <a:rPr lang="en-US" sz="1600" b="1" dirty="0" err="1" smtClean="0">
                  <a:solidFill>
                    <a:srgbClr val="FFFFFF"/>
                  </a:solidFill>
                </a:rPr>
                <a:t>der</a:t>
              </a:r>
              <a:r>
                <a:rPr lang="en-US" sz="1600" b="1" dirty="0" smtClean="0">
                  <a:solidFill>
                    <a:srgbClr val="FFFFFF"/>
                  </a:solidFill>
                </a:rPr>
                <a:t> </a:t>
              </a:r>
            </a:p>
            <a:p>
              <a:r>
                <a:rPr lang="en-US" sz="1600" b="1" dirty="0" smtClean="0">
                  <a:solidFill>
                    <a:srgbClr val="FFFFFF"/>
                  </a:solidFill>
                </a:rPr>
                <a:t>Meer</a:t>
              </a:r>
              <a:endParaRPr lang="en-GB" sz="1600" b="1" dirty="0">
                <a:solidFill>
                  <a:srgbClr val="FFFFFF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810000" y="2328446"/>
              <a:ext cx="182664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FFFFFF"/>
                  </a:solidFill>
                </a:rPr>
                <a:t>H. </a:t>
              </a:r>
              <a:r>
                <a:rPr lang="en-US" sz="1600" dirty="0" err="1" smtClean="0">
                  <a:solidFill>
                    <a:srgbClr val="FFFFFF"/>
                  </a:solidFill>
                </a:rPr>
                <a:t>Schopper</a:t>
              </a:r>
              <a:r>
                <a:rPr lang="en-US" sz="1600" dirty="0" smtClean="0">
                  <a:solidFill>
                    <a:srgbClr val="FFFFFF"/>
                  </a:solidFill>
                </a:rPr>
                <a:t> (DG)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049422" y="2023646"/>
              <a:ext cx="194075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FFFFFF"/>
                  </a:solidFill>
                </a:rPr>
                <a:t>E. </a:t>
              </a:r>
              <a:r>
                <a:rPr lang="en-US" sz="1600" dirty="0" err="1" smtClean="0">
                  <a:solidFill>
                    <a:srgbClr val="FFFFFF"/>
                  </a:solidFill>
                </a:rPr>
                <a:t>Gabathuler</a:t>
              </a:r>
              <a:r>
                <a:rPr lang="en-US" sz="1600" dirty="0" smtClean="0">
                  <a:solidFill>
                    <a:srgbClr val="FFFFFF"/>
                  </a:solidFill>
                </a:rPr>
                <a:t> (RD)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019800" y="2328446"/>
              <a:ext cx="170892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FFFFFF"/>
                  </a:solidFill>
                </a:rPr>
                <a:t>P. </a:t>
              </a:r>
              <a:r>
                <a:rPr lang="en-US" sz="1600" dirty="0" err="1" smtClean="0">
                  <a:solidFill>
                    <a:srgbClr val="FFFFFF"/>
                  </a:solidFill>
                </a:rPr>
                <a:t>Darriulat</a:t>
              </a:r>
              <a:r>
                <a:rPr lang="en-US" sz="1600" dirty="0" smtClean="0">
                  <a:solidFill>
                    <a:srgbClr val="FFFFFF"/>
                  </a:solidFill>
                </a:rPr>
                <a:t> (UA2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133600" y="1752600"/>
            <a:ext cx="920211" cy="307777"/>
          </a:xfrm>
          <a:prstGeom prst="rect">
            <a:avLst/>
          </a:prstGeom>
          <a:solidFill>
            <a:srgbClr val="FF0000"/>
          </a:solidFill>
          <a:effectLst>
            <a:glow rad="139700">
              <a:schemeClr val="bg1">
                <a:alpha val="91000"/>
              </a:schemeClr>
            </a:glow>
            <a:softEdge rad="25400"/>
          </a:effectLst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rgbClr val="FFFFFF"/>
                </a:solidFill>
              </a:rPr>
              <a:t>NP 1984</a:t>
            </a:r>
            <a:endParaRPr lang="en-GB" sz="1400" i="1" dirty="0">
              <a:solidFill>
                <a:srgbClr val="FFFF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21238" y="5206424"/>
            <a:ext cx="32559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FFFF"/>
                </a:solidFill>
              </a:rPr>
              <a:t>CERN press conferences </a:t>
            </a:r>
          </a:p>
          <a:p>
            <a:r>
              <a:rPr lang="en-GB" sz="1600" dirty="0" smtClean="0">
                <a:solidFill>
                  <a:srgbClr val="FFFFFF"/>
                </a:solidFill>
              </a:rPr>
              <a:t>on </a:t>
            </a:r>
            <a:r>
              <a:rPr lang="en-GB" sz="1600" i="1" dirty="0" smtClean="0">
                <a:solidFill>
                  <a:srgbClr val="FFFFFF"/>
                </a:solidFill>
              </a:rPr>
              <a:t>W</a:t>
            </a:r>
            <a:r>
              <a:rPr lang="en-GB" sz="1600" dirty="0" smtClean="0">
                <a:solidFill>
                  <a:srgbClr val="FFFFFF"/>
                </a:solidFill>
              </a:rPr>
              <a:t> discovery, </a:t>
            </a:r>
            <a:r>
              <a:rPr lang="en-US" sz="1600" dirty="0" smtClean="0">
                <a:solidFill>
                  <a:srgbClr val="FFFFFF"/>
                </a:solidFill>
              </a:rPr>
              <a:t>25 Jan 1983</a:t>
            </a:r>
            <a:endParaRPr lang="en-GB" sz="1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33400"/>
            <a:ext cx="9143998" cy="537971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Higgs Mechanism</a:t>
            </a:r>
            <a:endParaRPr lang="en-US" sz="36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04800" y="1295400"/>
            <a:ext cx="8610600" cy="31722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Let’s imagine all particles have zero mass </a:t>
            </a:r>
            <a:r>
              <a:rPr lang="en-US" sz="2000" dirty="0" err="1" smtClean="0">
                <a:solidFill>
                  <a:srgbClr val="18579B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  <a:sym typeface="Wingdings"/>
              </a:rPr>
              <a:t> gauge symmetry is respected</a:t>
            </a:r>
            <a:endParaRPr lang="en-GB" sz="2000" dirty="0" smtClean="0">
              <a:solidFill>
                <a:srgbClr val="E12B0D"/>
              </a:solidFill>
              <a:ea typeface="Arial" charset="0"/>
              <a:cs typeface="Arial" charset="0"/>
            </a:endParaRPr>
          </a:p>
          <a:p>
            <a:pPr>
              <a:spcBef>
                <a:spcPts val="24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A </a:t>
            </a:r>
            <a:r>
              <a:rPr lang="en-GB" sz="2000" b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Higgs field fills all space time</a:t>
            </a:r>
            <a:r>
              <a:rPr lang="en-GB" sz="16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(but w/o orientation as spin=0)</a:t>
            </a:r>
            <a:endParaRPr lang="en-GB" sz="2000" dirty="0" smtClean="0">
              <a:solidFill>
                <a:srgbClr val="18579B"/>
              </a:solidFill>
              <a:ea typeface="Arial" charset="0"/>
              <a:cs typeface="Arial" charset="0"/>
              <a:sym typeface="Wingdings"/>
            </a:endParaRPr>
          </a:p>
          <a:p>
            <a:pPr>
              <a:spcBef>
                <a:spcPts val="24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  <a:sym typeface="Wingdings"/>
              </a:rPr>
              <a:t>The particles interact with the Higgs field thus reducing their velocity, </a:t>
            </a:r>
            <a:r>
              <a:rPr lang="en-GB" sz="2000" b="1" dirty="0" smtClean="0">
                <a:solidFill>
                  <a:srgbClr val="18579B"/>
                </a:solidFill>
                <a:ea typeface="Arial" charset="0"/>
                <a:cs typeface="Arial" charset="0"/>
                <a:sym typeface="Wingdings"/>
              </a:rPr>
              <a:t>which is equivalent to acquiring a mass </a:t>
            </a:r>
          </a:p>
          <a:p>
            <a:pPr>
              <a:spcBef>
                <a:spcPts val="24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  <a:sym typeface="Wingdings"/>
              </a:rPr>
              <a:t>The action of the Higgs field creates a </a:t>
            </a:r>
            <a:r>
              <a:rPr lang="en-GB" sz="2000" i="1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vacuum viscosity</a:t>
            </a:r>
          </a:p>
          <a:p>
            <a:pPr>
              <a:spcBef>
                <a:spcPts val="24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  <a:sym typeface="Wingdings"/>
              </a:rPr>
              <a:t>Weak interaction becomes short-ranged </a:t>
            </a:r>
            <a:endParaRPr lang="en-GB" sz="2000" i="1" dirty="0" smtClean="0">
              <a:solidFill>
                <a:srgbClr val="D00209"/>
              </a:solidFill>
              <a:ea typeface="Arial" charset="0"/>
              <a:cs typeface="Arial" charset="0"/>
              <a:sym typeface="Wingding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" y="4673600"/>
            <a:ext cx="861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Arial" charset="0"/>
                <a:cs typeface="Arial" charset="0"/>
                <a:sym typeface="Wingdings"/>
              </a:rPr>
              <a:t>During the history of the big bang, the Higgs field must have appeared during a phase transition (the fermions and bosons were </a:t>
            </a:r>
            <a:r>
              <a:rPr lang="en-GB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a typeface="Arial" charset="0"/>
                <a:cs typeface="Arial" charset="0"/>
                <a:sym typeface="Wingdings"/>
              </a:rPr>
              <a:t>massless</a:t>
            </a:r>
            <a:r>
              <a:rPr lang="en-GB" sz="18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Arial" charset="0"/>
                <a:cs typeface="Arial" charset="0"/>
                <a:sym typeface="Wingdings"/>
              </a:rPr>
              <a:t> in the early unbroken phase of the universe)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08278"/>
            <a:ext cx="9143998" cy="50299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6206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>
                <a:solidFill>
                  <a:prstClr val="white">
                    <a:lumMod val="95000"/>
                  </a:prstClr>
                </a:solidFill>
              </a:rPr>
              <a:t>tt</a:t>
            </a:r>
            <a:r>
              <a:rPr lang="en-US" sz="1600" i="1" dirty="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Symbol" charset="2"/>
                <a:cs typeface="Symbol" charset="2"/>
              </a:rPr>
              <a:t>®</a:t>
            </a:r>
            <a:r>
              <a:rPr lang="en-US" sz="1600" i="1" dirty="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sz="1600" i="1" dirty="0" err="1" smtClean="0">
                <a:solidFill>
                  <a:prstClr val="white">
                    <a:lumMod val="95000"/>
                  </a:prstClr>
                </a:solidFill>
              </a:rPr>
              <a:t>e</a:t>
            </a:r>
            <a:r>
              <a:rPr lang="en-US" sz="1600" i="1" dirty="0" err="1" smtClean="0">
                <a:solidFill>
                  <a:prstClr val="white">
                    <a:lumMod val="95000"/>
                  </a:prstClr>
                </a:solidFill>
                <a:latin typeface="Symbol" charset="2"/>
                <a:cs typeface="Symbol" charset="2"/>
              </a:rPr>
              <a:t>m</a:t>
            </a:r>
            <a:r>
              <a:rPr lang="en-US" sz="1600" i="1" dirty="0" smtClean="0">
                <a:solidFill>
                  <a:prstClr val="white">
                    <a:lumMod val="95000"/>
                  </a:prstClr>
                </a:solidFill>
                <a:latin typeface="Symbol" charset="2"/>
                <a:cs typeface="Symbol" charset="2"/>
              </a:rPr>
              <a:t> 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Arial"/>
                <a:cs typeface="Arial"/>
              </a:rPr>
              <a:t>+ jets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</a:rPr>
              <a:t> candidate 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</a:rPr>
              <a:t>event 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</a:rPr>
              <a:t>with 2 </a:t>
            </a:r>
            <a:r>
              <a:rPr lang="en-US" sz="1600" i="1" dirty="0" err="1" smtClean="0">
                <a:solidFill>
                  <a:prstClr val="white">
                    <a:lumMod val="95000"/>
                  </a:prstClr>
                </a:solidFill>
              </a:rPr>
              <a:t>b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</a:rPr>
              <a:t>-tagged jets 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</a:rPr>
              <a:t>seen by ATLAS</a:t>
            </a:r>
            <a:endParaRPr lang="en-GB" sz="1200" dirty="0">
              <a:solidFill>
                <a:prstClr val="white">
                  <a:lumMod val="9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and CMS have Unambiguously Seen top Events</a:t>
            </a:r>
            <a:endParaRPr lang="en-US" sz="2800" dirty="0" smtClean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Both experiments published cross section results on ~9% of full statistics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487321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152399" y="1828800"/>
            <a:ext cx="1676401" cy="240283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sym typeface="Symbol" charset="2"/>
              </a:rPr>
              <a:t>Inclusive </a:t>
            </a:r>
            <a:r>
              <a:rPr lang="en-US" sz="1200" i="1" dirty="0" err="1" smtClean="0">
                <a:solidFill>
                  <a:prstClr val="black"/>
                </a:solidFill>
                <a:sym typeface="Symbol" charset="2"/>
              </a:rPr>
              <a:t>tt</a:t>
            </a:r>
            <a:r>
              <a:rPr lang="en-US" sz="1200" i="1" dirty="0" smtClean="0">
                <a:solidFill>
                  <a:prstClr val="black"/>
                </a:solidFill>
                <a:sym typeface="Symbol" charset="2"/>
              </a:rPr>
              <a:t> </a:t>
            </a:r>
            <a:r>
              <a:rPr lang="en-US" sz="1200" dirty="0" smtClean="0">
                <a:solidFill>
                  <a:prstClr val="black"/>
                </a:solidFill>
                <a:sym typeface="Symbol" charset="2"/>
              </a:rPr>
              <a:t>cross section as measured by ATLAS and CMS compared to theory.</a:t>
            </a:r>
          </a:p>
          <a:p>
            <a:pPr>
              <a:spcBef>
                <a:spcPts val="1200"/>
              </a:spcBef>
            </a:pPr>
            <a:r>
              <a:rPr lang="en-US" sz="1200" dirty="0" smtClean="0">
                <a:solidFill>
                  <a:prstClr val="black"/>
                </a:solidFill>
                <a:sym typeface="Symbol" charset="2"/>
              </a:rPr>
              <a:t>Errors (ATLAS): </a:t>
            </a:r>
          </a:p>
          <a:p>
            <a:pPr marL="184150" indent="-184150">
              <a:spcBef>
                <a:spcPts val="0"/>
              </a:spcBef>
              <a:buFont typeface="Arial"/>
              <a:buChar char="•"/>
            </a:pPr>
            <a:r>
              <a:rPr lang="en-US" sz="1200" dirty="0" smtClean="0">
                <a:solidFill>
                  <a:srgbClr val="D00209"/>
                </a:solidFill>
                <a:sym typeface="Symbol" charset="2"/>
              </a:rPr>
              <a:t>21% statistical</a:t>
            </a:r>
          </a:p>
          <a:p>
            <a:pPr marL="184150" indent="-184150">
              <a:spcBef>
                <a:spcPts val="0"/>
              </a:spcBef>
              <a:buFont typeface="Arial"/>
              <a:buChar char="•"/>
            </a:pPr>
            <a:r>
              <a:rPr lang="en-US" sz="1200" dirty="0" smtClean="0">
                <a:solidFill>
                  <a:srgbClr val="D00209"/>
                </a:solidFill>
                <a:sym typeface="Symbol" charset="2"/>
              </a:rPr>
              <a:t>21% systematic</a:t>
            </a:r>
          </a:p>
          <a:p>
            <a:pPr marL="184150" indent="-184150">
              <a:spcBef>
                <a:spcPts val="0"/>
              </a:spcBef>
              <a:buFont typeface="Arial"/>
              <a:buChar char="•"/>
            </a:pPr>
            <a:r>
              <a:rPr lang="en-US" sz="1200" dirty="0" smtClean="0">
                <a:solidFill>
                  <a:srgbClr val="D00209"/>
                </a:solidFill>
                <a:sym typeface="Symbol" charset="2"/>
              </a:rPr>
              <a:t>11% luminosity </a:t>
            </a:r>
          </a:p>
          <a:p>
            <a:pPr marL="184150" indent="-184150">
              <a:spcBef>
                <a:spcPts val="1200"/>
              </a:spcBef>
            </a:pPr>
            <a:r>
              <a:rPr lang="en-US" sz="1200" dirty="0" smtClean="0">
                <a:sym typeface="Symbol" charset="2"/>
              </a:rPr>
              <a:t>Theory error: ~8%</a:t>
            </a:r>
          </a:p>
          <a:p>
            <a:pPr>
              <a:spcBef>
                <a:spcPts val="1200"/>
              </a:spcBef>
            </a:pPr>
            <a:endParaRPr lang="en-US" sz="1200" dirty="0" smtClean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" y="5830721"/>
            <a:ext cx="9144000" cy="417679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algn="ctr"/>
            <a:r>
              <a:rPr lang="en-GB" sz="1800" dirty="0" smtClean="0">
                <a:solidFill>
                  <a:prstClr val="black"/>
                </a:solidFill>
              </a:rPr>
              <a:t>Many more top results forthcoming including cross section with full statistics &amp; mass </a:t>
            </a:r>
            <a:endParaRPr lang="en-GB" sz="1800" dirty="0">
              <a:solidFill>
                <a:prstClr val="black"/>
              </a:solidFill>
            </a:endParaRPr>
          </a:p>
        </p:txBody>
      </p:sp>
      <p:pic>
        <p:nvPicPr>
          <p:cNvPr id="18" name="Picture 17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3585" t="37778" r="24527" b="35461"/>
              <a:stretch>
                <a:fillRect/>
              </a:stretch>
            </p:blipFill>
          </mc:Choice>
          <mc:Fallback>
            <p:blipFill>
              <a:blip r:embed="rId3"/>
              <a:srcRect l="23585" t="37778" r="24527" b="35461"/>
              <a:stretch>
                <a:fillRect/>
              </a:stretch>
            </p:blipFill>
          </mc:Fallback>
        </mc:AlternateContent>
        <p:spPr>
          <a:xfrm>
            <a:off x="2182279" y="1653612"/>
            <a:ext cx="5666321" cy="413551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2544203"/>
            <a:ext cx="9144000" cy="884797"/>
          </a:xfrm>
          <a:prstGeom prst="rect">
            <a:avLst/>
          </a:prstGeom>
          <a:solidFill>
            <a:sysClr val="window" lastClr="FFFFFF">
              <a:alpha val="89000"/>
            </a:sys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40400" rIns="90000" bIns="1872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Searching for the Higgs Boson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Proton is complicated composite of valence quarks, gluons and sea quarks</a:t>
            </a: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257174" y="1615965"/>
            <a:ext cx="4543424" cy="10136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PDF depends on 2D mixture of </a:t>
            </a:r>
          </a:p>
          <a:p>
            <a:pPr marL="804863" lvl="1" indent="-347663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Q</a:t>
            </a:r>
            <a:r>
              <a:rPr lang="en-US" sz="1400" baseline="30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(evolution in ln(</a:t>
            </a: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Q</a:t>
            </a:r>
            <a:r>
              <a:rPr lang="en-US" sz="1400" baseline="30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) predicted by QCD)</a:t>
            </a:r>
          </a:p>
          <a:p>
            <a:pPr marL="804863" lvl="1" indent="-347663">
              <a:lnSpc>
                <a:spcPct val="110000"/>
              </a:lnSpc>
              <a:spcBef>
                <a:spcPts val="300"/>
              </a:spcBef>
              <a:buFont typeface="Lucida Grande"/>
              <a:buChar char="﹣"/>
            </a:pPr>
            <a:r>
              <a:rPr lang="en-US" sz="14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Bjorken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</a:t>
            </a:r>
            <a:r>
              <a:rPr lang="en-US" sz="1400" i="1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momentum fraction</a:t>
            </a:r>
            <a:endParaRPr lang="en-GB" sz="1400" dirty="0" smtClean="0">
              <a:solidFill>
                <a:srgbClr val="E12B0D"/>
              </a:solidFill>
              <a:ea typeface="Arial" charset="0"/>
              <a:cs typeface="Arial" charset="0"/>
            </a:endParaRPr>
          </a:p>
        </p:txBody>
      </p:sp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2743200"/>
            <a:ext cx="36290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CM energy of </a:t>
            </a:r>
            <a:r>
              <a:rPr lang="en-US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parton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collision: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696383" y="3113617"/>
          <a:ext cx="1863725" cy="373062"/>
        </p:xfrm>
        <a:graphic>
          <a:graphicData uri="http://schemas.openxmlformats.org/presentationml/2006/ole">
            <p:oleObj spid="_x0000_s2866178" name="Equation" r:id="rId3" imgW="1346200" imgH="266700" progId="Equation.DSMT4">
              <p:embed/>
            </p:oleObj>
          </a:graphicData>
        </a:graphic>
      </p:graphicFrame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257174" y="3558389"/>
            <a:ext cx="7972426" cy="16337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Typical ‘</a:t>
            </a:r>
            <a:r>
              <a:rPr lang="en-US" sz="1800" i="1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’ values 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(assume: </a:t>
            </a: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400" baseline="-25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= </a:t>
            </a: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400" baseline="-25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)</a:t>
            </a:r>
            <a:endParaRPr lang="en-US" sz="18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marL="804863" lvl="1" indent="-347663" defTabSz="90488">
              <a:lnSpc>
                <a:spcPct val="110000"/>
              </a:lnSpc>
              <a:spcBef>
                <a:spcPct val="50000"/>
              </a:spcBef>
            </a:pPr>
            <a:r>
              <a:rPr lang="en-US" sz="1400" b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LHC (√</a:t>
            </a:r>
            <a:r>
              <a:rPr lang="en-US" sz="1400" b="1" i="1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s</a:t>
            </a:r>
            <a:r>
              <a:rPr lang="en-US" sz="1400" b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 = 14 </a:t>
            </a:r>
            <a:r>
              <a:rPr lang="en-US" sz="1400" b="1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TeV</a:t>
            </a:r>
            <a:r>
              <a:rPr lang="en-US" sz="1400" b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): 			</a:t>
            </a:r>
          </a:p>
          <a:p>
            <a:pPr marL="804863" lvl="1" indent="-347663" defTabSz="9048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i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M</a:t>
            </a:r>
            <a:r>
              <a:rPr lang="en-US" sz="1400" i="1" baseline="-250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X</a:t>
            </a:r>
            <a:r>
              <a:rPr lang="en-US" sz="1400" i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 </a:t>
            </a:r>
            <a:r>
              <a:rPr lang="en-US" sz="14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= 100 GeV (1 </a:t>
            </a:r>
            <a:r>
              <a:rPr lang="en-US" sz="1400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TeV</a:t>
            </a:r>
            <a:r>
              <a:rPr lang="en-US" sz="14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) </a:t>
            </a:r>
            <a:r>
              <a:rPr lang="en-US" sz="1400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 &lt;</a:t>
            </a:r>
            <a:r>
              <a:rPr lang="en-US" sz="1400" i="1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x</a:t>
            </a:r>
            <a:r>
              <a:rPr lang="en-US" sz="1400" i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&gt;</a:t>
            </a:r>
            <a:r>
              <a:rPr lang="en-US" sz="14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 = 0.007 (0.07) </a:t>
            </a:r>
            <a:endParaRPr lang="en-US" sz="1400" i="1" dirty="0" smtClean="0">
              <a:solidFill>
                <a:srgbClr val="7EB606">
                  <a:lumMod val="75000"/>
                </a:srgbClr>
              </a:solidFill>
              <a:ea typeface="Arial" charset="0"/>
              <a:cs typeface="Arial" charset="0"/>
            </a:endParaRPr>
          </a:p>
          <a:p>
            <a:pPr marL="804863" lvl="1" indent="-347663" defTabSz="90488">
              <a:lnSpc>
                <a:spcPct val="110000"/>
              </a:lnSpc>
              <a:spcBef>
                <a:spcPts val="300"/>
              </a:spcBef>
            </a:pPr>
            <a:r>
              <a:rPr lang="en-US" sz="1400" b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Tevatron (√</a:t>
            </a:r>
            <a:r>
              <a:rPr lang="en-US" sz="1400" b="1" i="1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s</a:t>
            </a:r>
            <a:r>
              <a:rPr lang="en-US" sz="1400" b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 = 2 </a:t>
            </a:r>
            <a:r>
              <a:rPr lang="en-US" sz="1400" b="1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TeV</a:t>
            </a:r>
            <a:r>
              <a:rPr lang="en-US" sz="1400" b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):	</a:t>
            </a:r>
          </a:p>
          <a:p>
            <a:pPr marL="804863" lvl="1" indent="-347663" defTabSz="90488">
              <a:lnSpc>
                <a:spcPct val="110000"/>
              </a:lnSpc>
              <a:spcBef>
                <a:spcPts val="300"/>
              </a:spcBef>
              <a:buFont typeface="Lucida Grande"/>
              <a:buChar char="﹣"/>
            </a:pPr>
            <a:r>
              <a:rPr lang="en-US" sz="1400" i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M</a:t>
            </a:r>
            <a:r>
              <a:rPr lang="en-US" sz="1400" i="1" baseline="-250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X</a:t>
            </a:r>
            <a:r>
              <a:rPr lang="en-US" sz="1400" i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 </a:t>
            </a:r>
            <a:r>
              <a: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= 100 GeV (1 </a:t>
            </a:r>
            <a:r>
              <a:rPr lang="en-US" sz="1400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TeV</a:t>
            </a:r>
            <a:r>
              <a: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) </a:t>
            </a:r>
            <a:r>
              <a:rPr lang="en-US" sz="1400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 &lt;</a:t>
            </a:r>
            <a:r>
              <a:rPr lang="en-US" sz="1400" i="1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x</a:t>
            </a:r>
            <a:r>
              <a:rPr lang="en-US" sz="1400" i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&gt;</a:t>
            </a:r>
            <a:r>
              <a: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 = 0.05 		(0.5)</a:t>
            </a:r>
            <a:endParaRPr lang="en-GB" sz="1400" dirty="0" smtClean="0">
              <a:solidFill>
                <a:srgbClr val="09213B">
                  <a:lumMod val="75000"/>
                  <a:lumOff val="25000"/>
                </a:srgbClr>
              </a:solidFill>
              <a:ea typeface="Arial" charset="0"/>
              <a:cs typeface="Arial" charset="0"/>
            </a:endParaRPr>
          </a:p>
        </p:txBody>
      </p:sp>
      <p:sp>
        <p:nvSpPr>
          <p:cNvPr id="12" name="Text Box 25"/>
          <p:cNvSpPr txBox="1">
            <a:spLocks noChangeArrowheads="1"/>
          </p:cNvSpPr>
          <p:nvPr/>
        </p:nvSpPr>
        <p:spPr bwMode="auto">
          <a:xfrm>
            <a:off x="257174" y="5334000"/>
            <a:ext cx="4543424" cy="10115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PDFs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rise dramatically towards low </a:t>
            </a:r>
            <a:r>
              <a:rPr lang="en-US" sz="1800" i="1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   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</a:pPr>
            <a:r>
              <a:rPr lang="en-US" sz="1600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	</a:t>
            </a:r>
            <a:r>
              <a:rPr lang="en-US" sz="1400" dirty="0" err="1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 larger cross sections at LHC                        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</a:pP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  <a:sym typeface="Wingdings"/>
              </a:rPr>
              <a:t>	</a:t>
            </a:r>
            <a:r>
              <a:rPr lang="en-US" sz="1400" dirty="0" err="1" smtClean="0">
                <a:solidFill>
                  <a:prstClr val="black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  <a:sym typeface="Wingdings"/>
              </a:rPr>
              <a:t> gluon dominated</a:t>
            </a:r>
            <a:endParaRPr lang="en-US" sz="1600" dirty="0" smtClean="0">
              <a:solidFill>
                <a:prstClr val="black"/>
              </a:solidFill>
              <a:ea typeface="Arial" charset="0"/>
              <a:cs typeface="Arial" charset="0"/>
              <a:sym typeface="Wingdings"/>
            </a:endParaRPr>
          </a:p>
        </p:txBody>
      </p:sp>
      <p:pic>
        <p:nvPicPr>
          <p:cNvPr id="13" name="Picture 12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50000" t="9293" r="1323" b="3368"/>
              <a:stretch>
                <a:fillRect/>
              </a:stretch>
            </p:blipFill>
          </mc:Choice>
          <mc:Fallback>
            <p:blipFill>
              <a:blip r:embed="rId5"/>
              <a:srcRect l="50000" t="9293" r="1323" b="3368"/>
              <a:stretch>
                <a:fillRect/>
              </a:stretch>
            </p:blipFill>
          </mc:Fallback>
        </mc:AlternateContent>
        <p:spPr>
          <a:xfrm>
            <a:off x="4816104" y="1615965"/>
            <a:ext cx="4023096" cy="48504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52017" y="5171017"/>
            <a:ext cx="19621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PDFs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determined from    global fits to (primarily)        deep inelastic scattering data</a:t>
            </a:r>
            <a:endParaRPr lang="en-GB" sz="105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7794665" y="4867316"/>
            <a:ext cx="19621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© MSTW 2008, NNLO</a:t>
            </a:r>
            <a:endParaRPr lang="en-GB" sz="105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19800" y="4028017"/>
            <a:ext cx="1062886" cy="307777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595959"/>
                </a:solidFill>
              </a:rPr>
              <a:t>sea quarks</a:t>
            </a:r>
            <a:endParaRPr lang="en-GB" sz="1400" dirty="0">
              <a:solidFill>
                <a:srgbClr val="595959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04340" y="3210580"/>
            <a:ext cx="1182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valence quarks</a:t>
            </a:r>
            <a:endParaRPr lang="en-GB" sz="14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Higgs Boson Decays</a:t>
            </a:r>
            <a:endParaRPr lang="en-US" sz="36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686800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The Higgs decay branching fractions are predicted by the SM …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3890120" y="2444702"/>
            <a:ext cx="1295400" cy="4572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0800000" flipV="1">
            <a:off x="3888523" y="1987500"/>
            <a:ext cx="1295400" cy="4572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0800000" flipV="1">
            <a:off x="2593123" y="2444700"/>
            <a:ext cx="1295400" cy="2"/>
          </a:xfrm>
          <a:prstGeom prst="line">
            <a:avLst/>
          </a:prstGeom>
          <a:ln w="25400" cap="flat" cmpd="sng" algn="ctr">
            <a:solidFill>
              <a:srgbClr val="E12B0D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271184" y="2211389"/>
            <a:ext cx="405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smtClean="0">
                <a:solidFill>
                  <a:srgbClr val="E12B0D"/>
                </a:solidFill>
              </a:rPr>
              <a:t>H</a:t>
            </a:r>
            <a:endParaRPr lang="en-GB" sz="1800" i="1" dirty="0">
              <a:solidFill>
                <a:srgbClr val="E12B0D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3743322" y="2181860"/>
            <a:ext cx="528958" cy="520700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7" name="Object 2"/>
          <p:cNvGraphicFramePr>
            <a:graphicFrameLocks noChangeAspect="1"/>
          </p:cNvGraphicFramePr>
          <p:nvPr/>
        </p:nvGraphicFramePr>
        <p:xfrm>
          <a:off x="5264150" y="1797555"/>
          <a:ext cx="1485900" cy="396875"/>
        </p:xfrm>
        <a:graphic>
          <a:graphicData uri="http://schemas.openxmlformats.org/presentationml/2006/ole">
            <p:oleObj spid="_x0000_s863234" name="Equation" r:id="rId3" imgW="914400" imgH="241300" progId="Equation.DSMT4">
              <p:embed/>
            </p:oleObj>
          </a:graphicData>
        </a:graphic>
      </p:graphicFrame>
      <p:graphicFrame>
        <p:nvGraphicFramePr>
          <p:cNvPr id="324615" name="Object 7"/>
          <p:cNvGraphicFramePr>
            <a:graphicFrameLocks noChangeAspect="1"/>
          </p:cNvGraphicFramePr>
          <p:nvPr/>
        </p:nvGraphicFramePr>
        <p:xfrm>
          <a:off x="5233988" y="2711955"/>
          <a:ext cx="1547812" cy="396875"/>
        </p:xfrm>
        <a:graphic>
          <a:graphicData uri="http://schemas.openxmlformats.org/presentationml/2006/ole">
            <p:oleObj spid="_x0000_s863235" name="Equation" r:id="rId4" imgW="952500" imgH="241300" progId="Equation.DSMT4">
              <p:embed/>
            </p:oleObj>
          </a:graphicData>
        </a:graphic>
      </p:graphicFrame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304800" y="3276600"/>
            <a:ext cx="8475662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…as a function of the Higgs mass</a:t>
            </a:r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304800" y="3938133"/>
            <a:ext cx="8475662" cy="194117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Arial" charset="0"/>
                <a:cs typeface="Arial" charset="0"/>
              </a:rPr>
              <a:t>Because of the coupling to the mass of the decay particles: </a:t>
            </a:r>
          </a:p>
          <a:p>
            <a:pPr marL="263525" indent="-263525">
              <a:spcBef>
                <a:spcPts val="12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Arial" charset="0"/>
                <a:cs typeface="Arial" charset="0"/>
              </a:rPr>
              <a:t>… the Higgs will decay with preference to the heaviest particles allowed by phase space.</a:t>
            </a:r>
          </a:p>
          <a:p>
            <a:pPr marL="263525" indent="-263525">
              <a:spcBef>
                <a:spcPts val="12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Arial" charset="0"/>
                <a:cs typeface="Arial" charset="0"/>
              </a:rPr>
              <a:t>… the Higgs does not couple directly to photons and gluons, but only via triangular loops involving heavy intermediate states (</a:t>
            </a:r>
            <a:r>
              <a:rPr lang="en-US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Arial" charset="0"/>
                <a:cs typeface="Arial" charset="0"/>
              </a:rPr>
              <a:t>e.g.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Arial" charset="0"/>
                <a:cs typeface="Arial" charset="0"/>
              </a:rPr>
              <a:t>, top, </a:t>
            </a:r>
            <a:r>
              <a:rPr lang="en-US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Arial" charset="0"/>
                <a:cs typeface="Arial" charset="0"/>
              </a:rPr>
              <a:t>W</a:t>
            </a:r>
            <a:r>
              <a:rPr lang="en-US" sz="1000" i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Arial" charset="0"/>
                <a:cs typeface="Arial" charset="0"/>
              </a:rPr>
              <a:t> 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Arial" charset="0"/>
                <a:cs typeface="Arial" charset="0"/>
              </a:rPr>
              <a:t>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Higgs Boson Decays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04800" y="1236663"/>
            <a:ext cx="8475662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Higgs decay width into </a:t>
            </a:r>
            <a:r>
              <a:rPr lang="en-US" sz="2000" dirty="0" err="1" smtClean="0">
                <a:solidFill>
                  <a:srgbClr val="D00209"/>
                </a:solidFill>
                <a:ea typeface="Arial" charset="0"/>
                <a:cs typeface="Arial" charset="0"/>
              </a:rPr>
              <a:t>fermion</a:t>
            </a:r>
            <a:r>
              <a:rPr lang="en-US" sz="20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 pair</a:t>
            </a: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:</a:t>
            </a:r>
          </a:p>
        </p:txBody>
      </p:sp>
      <p:graphicFrame>
        <p:nvGraphicFramePr>
          <p:cNvPr id="449540" name="Object 4"/>
          <p:cNvGraphicFramePr>
            <a:graphicFrameLocks noChangeAspect="1"/>
          </p:cNvGraphicFramePr>
          <p:nvPr/>
        </p:nvGraphicFramePr>
        <p:xfrm>
          <a:off x="785812" y="1897063"/>
          <a:ext cx="2827337" cy="439737"/>
        </p:xfrm>
        <a:graphic>
          <a:graphicData uri="http://schemas.openxmlformats.org/presentationml/2006/ole">
            <p:oleObj spid="_x0000_s864258" name="Equation" r:id="rId3" imgW="1739900" imgH="266700" progId="Equation.DSMT4">
              <p:embed/>
            </p:oleObj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rcRect l="1408" t="7300" r="78605" b="5002"/>
          <a:stretch>
            <a:fillRect/>
          </a:stretch>
        </p:blipFill>
        <p:spPr>
          <a:xfrm>
            <a:off x="5352837" y="1119143"/>
            <a:ext cx="1637243" cy="162405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310120" y="1620520"/>
            <a:ext cx="1452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Some leading order diagrams shown only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04800" y="2895600"/>
            <a:ext cx="8587867" cy="1742059"/>
            <a:chOff x="304800" y="2705256"/>
            <a:chExt cx="8587867" cy="1742059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rcRect l="35131" r="33876"/>
            <a:stretch>
              <a:fillRect/>
            </a:stretch>
          </p:blipFill>
          <p:spPr>
            <a:xfrm>
              <a:off x="7010400" y="2705256"/>
              <a:ext cx="1882267" cy="1742059"/>
            </a:xfrm>
            <a:prstGeom prst="rect">
              <a:avLst/>
            </a:prstGeom>
          </p:spPr>
        </p:pic>
        <p:graphicFrame>
          <p:nvGraphicFramePr>
            <p:cNvPr id="864262" name="Object 6"/>
            <p:cNvGraphicFramePr>
              <a:graphicFrameLocks noChangeAspect="1"/>
            </p:cNvGraphicFramePr>
            <p:nvPr/>
          </p:nvGraphicFramePr>
          <p:xfrm>
            <a:off x="779462" y="3343275"/>
            <a:ext cx="3487738" cy="793750"/>
          </p:xfrm>
          <a:graphic>
            <a:graphicData uri="http://schemas.openxmlformats.org/presentationml/2006/ole">
              <p:oleObj spid="_x0000_s864262" name="Equation" r:id="rId6" imgW="2146300" imgH="482600" progId="Equation.DSMT4">
                <p:embed/>
              </p:oleObj>
            </a:graphicData>
          </a:graphic>
        </p:graphicFrame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304800" y="2819400"/>
              <a:ext cx="8475662" cy="40229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US" sz="2000" dirty="0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Higgs decay into </a:t>
              </a:r>
              <a:r>
                <a:rPr lang="en-US" sz="2000" i="1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W</a:t>
              </a:r>
              <a:r>
                <a:rPr lang="en-US" sz="20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 or </a:t>
              </a:r>
              <a:r>
                <a:rPr lang="en-US" sz="2000" i="1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Z</a:t>
              </a:r>
              <a:r>
                <a:rPr lang="en-US" sz="20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 pairs </a:t>
              </a:r>
              <a:r>
                <a:rPr lang="en-US" sz="1600" dirty="0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(real or virtual)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/>
            <a:srcRect r="69888"/>
            <a:stretch>
              <a:fillRect/>
            </a:stretch>
          </p:blipFill>
          <p:spPr>
            <a:xfrm>
              <a:off x="5257800" y="2705256"/>
              <a:ext cx="1828800" cy="1742059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304800" y="4800600"/>
            <a:ext cx="8498840" cy="1620918"/>
            <a:chOff x="304800" y="4610256"/>
            <a:chExt cx="8498840" cy="1620918"/>
          </a:xfrm>
        </p:grpSpPr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304800" y="4625975"/>
              <a:ext cx="8475662" cy="40229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US" sz="2000" dirty="0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Higgs decay into</a:t>
              </a:r>
              <a:r>
                <a:rPr lang="en-US" sz="2000" i="1" dirty="0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 </a:t>
              </a:r>
              <a:r>
                <a:rPr lang="en-US" sz="2000" dirty="0" smtClean="0">
                  <a:solidFill>
                    <a:srgbClr val="D00209"/>
                  </a:solidFill>
                  <a:ea typeface="Arial" charset="0"/>
                  <a:cs typeface="Arial" charset="0"/>
                </a:rPr>
                <a:t>photon pair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/>
            <a:srcRect l="634" r="78843"/>
            <a:stretch>
              <a:fillRect/>
            </a:stretch>
          </p:blipFill>
          <p:spPr>
            <a:xfrm>
              <a:off x="5364480" y="4610256"/>
              <a:ext cx="1685964" cy="1616444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/>
            <a:srcRect l="52578" r="26088"/>
            <a:stretch>
              <a:fillRect/>
            </a:stretch>
          </p:blipFill>
          <p:spPr>
            <a:xfrm>
              <a:off x="7051040" y="4614730"/>
              <a:ext cx="1752600" cy="1616444"/>
            </a:xfrm>
            <a:prstGeom prst="rect">
              <a:avLst/>
            </a:prstGeom>
          </p:spPr>
        </p:pic>
        <p:graphicFrame>
          <p:nvGraphicFramePr>
            <p:cNvPr id="864264" name="Object 8"/>
            <p:cNvGraphicFramePr>
              <a:graphicFrameLocks noChangeAspect="1"/>
            </p:cNvGraphicFramePr>
            <p:nvPr/>
          </p:nvGraphicFramePr>
          <p:xfrm>
            <a:off x="782637" y="5181600"/>
            <a:ext cx="3941763" cy="542925"/>
          </p:xfrm>
          <a:graphic>
            <a:graphicData uri="http://schemas.openxmlformats.org/presentationml/2006/ole">
              <p:oleObj spid="_x0000_s864264" name="Equation" r:id="rId8" imgW="2425700" imgH="330200" progId="Equation.DSMT4">
                <p:embed/>
              </p:oleObj>
            </a:graphicData>
          </a:graphic>
        </p:graphicFrame>
      </p:grpSp>
      <p:sp>
        <p:nvSpPr>
          <p:cNvPr id="26" name="TextBox 25"/>
          <p:cNvSpPr txBox="1"/>
          <p:nvPr/>
        </p:nvSpPr>
        <p:spPr>
          <a:xfrm>
            <a:off x="726723" y="5873506"/>
            <a:ext cx="39417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Dominated by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loop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1828800"/>
            <a:ext cx="9144000" cy="41148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Summary of Higgs Boson Decays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1143000"/>
            <a:ext cx="8763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FFFFFF"/>
                </a:solidFill>
              </a:rPr>
              <a:t>Higgs branching fractions and full width as function of Higgs boson mass</a:t>
            </a:r>
          </a:p>
        </p:txBody>
      </p:sp>
      <p:sp>
        <p:nvSpPr>
          <p:cNvPr id="1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chemeClr val="bg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9" name="Picture 18" descr="higgs_b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054400"/>
            <a:ext cx="5285221" cy="37368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16200000">
            <a:off x="6718943" y="4909810"/>
            <a:ext cx="773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/>
              <a:t>HDECAY 2.0</a:t>
            </a:r>
            <a:endParaRPr lang="en-GB" sz="8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Summary of Higgs Boson Decays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828800"/>
            <a:ext cx="9144000" cy="41148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chemeClr val="bg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" y="1143000"/>
            <a:ext cx="8763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FFFFFF"/>
                </a:solidFill>
              </a:rPr>
              <a:t>Higgs branching fractions and full width as function of Higgs boson mass</a:t>
            </a:r>
          </a:p>
        </p:txBody>
      </p:sp>
      <p:pic>
        <p:nvPicPr>
          <p:cNvPr id="12" name="Picture 11" descr="higgs_b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054400"/>
            <a:ext cx="5285221" cy="3736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 rot="16200000">
            <a:off x="6718943" y="4909810"/>
            <a:ext cx="7738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/>
              <a:t>HDECAY 2.0</a:t>
            </a:r>
            <a:endParaRPr lang="en-GB" sz="8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“Viscosity” of the Vacuum</a:t>
            </a:r>
            <a:endParaRPr lang="en-US" sz="36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71" name="Rectangle 50"/>
          <p:cNvSpPr>
            <a:spLocks noChangeArrowheads="1"/>
          </p:cNvSpPr>
          <p:nvPr/>
        </p:nvSpPr>
        <p:spPr bwMode="auto">
          <a:xfrm>
            <a:off x="0" y="5529262"/>
            <a:ext cx="9144000" cy="72072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72" name="Rectangle 51"/>
          <p:cNvSpPr>
            <a:spLocks noChangeArrowheads="1"/>
          </p:cNvSpPr>
          <p:nvPr/>
        </p:nvSpPr>
        <p:spPr bwMode="auto">
          <a:xfrm>
            <a:off x="6396038" y="5846763"/>
            <a:ext cx="971550" cy="360362"/>
          </a:xfrm>
          <a:prstGeom prst="rect">
            <a:avLst/>
          </a:prstGeom>
          <a:solidFill>
            <a:srgbClr val="99FF33"/>
          </a:solidFill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73" name="Rectangle 52"/>
          <p:cNvSpPr>
            <a:spLocks noChangeArrowheads="1"/>
          </p:cNvSpPr>
          <p:nvPr/>
        </p:nvSpPr>
        <p:spPr bwMode="auto">
          <a:xfrm>
            <a:off x="6084888" y="1295400"/>
            <a:ext cx="2879725" cy="226695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75" name="Object 55"/>
          <p:cNvGraphicFramePr>
            <a:graphicFrameLocks noChangeAspect="1"/>
          </p:cNvGraphicFramePr>
          <p:nvPr/>
        </p:nvGraphicFramePr>
        <p:xfrm>
          <a:off x="3000375" y="1295400"/>
          <a:ext cx="2940050" cy="401637"/>
        </p:xfrm>
        <a:graphic>
          <a:graphicData uri="http://schemas.openxmlformats.org/presentationml/2006/ole">
            <p:oleObj spid="_x0000_s1898498" name="Equation" r:id="rId3" imgW="2031840" imgH="279360" progId="Equation.DSMT4">
              <p:embed/>
            </p:oleObj>
          </a:graphicData>
        </a:graphic>
      </p:graphicFrame>
      <p:graphicFrame>
        <p:nvGraphicFramePr>
          <p:cNvPr id="176" name="Object 56"/>
          <p:cNvGraphicFramePr>
            <a:graphicFrameLocks noChangeAspect="1"/>
          </p:cNvGraphicFramePr>
          <p:nvPr/>
        </p:nvGraphicFramePr>
        <p:xfrm>
          <a:off x="4103687" y="1778000"/>
          <a:ext cx="1763713" cy="355600"/>
        </p:xfrm>
        <a:graphic>
          <a:graphicData uri="http://schemas.openxmlformats.org/presentationml/2006/ole">
            <p:oleObj spid="_x0000_s1898499" name="Equation" r:id="rId4" imgW="1384200" imgH="279360" progId="Equation.DSMT4">
              <p:embed/>
            </p:oleObj>
          </a:graphicData>
        </a:graphic>
      </p:graphicFrame>
      <p:graphicFrame>
        <p:nvGraphicFramePr>
          <p:cNvPr id="177" name="Object 57"/>
          <p:cNvGraphicFramePr>
            <a:graphicFrameLocks noChangeAspect="1"/>
          </p:cNvGraphicFramePr>
          <p:nvPr/>
        </p:nvGraphicFramePr>
        <p:xfrm>
          <a:off x="6183313" y="2846387"/>
          <a:ext cx="2636837" cy="631825"/>
        </p:xfrm>
        <a:graphic>
          <a:graphicData uri="http://schemas.openxmlformats.org/presentationml/2006/ole">
            <p:oleObj spid="_x0000_s1898500" name="Equation" r:id="rId5" imgW="2323800" imgH="558720" progId="Equation.DSMT4">
              <p:embed/>
            </p:oleObj>
          </a:graphicData>
        </a:graphic>
      </p:graphicFrame>
      <p:grpSp>
        <p:nvGrpSpPr>
          <p:cNvPr id="2" name="Group 107"/>
          <p:cNvGrpSpPr>
            <a:grpSpLocks/>
          </p:cNvGrpSpPr>
          <p:nvPr/>
        </p:nvGrpSpPr>
        <p:grpSpPr bwMode="auto">
          <a:xfrm>
            <a:off x="665163" y="3581400"/>
            <a:ext cx="8097837" cy="1163637"/>
            <a:chOff x="431" y="2595"/>
            <a:chExt cx="5101" cy="733"/>
          </a:xfrm>
        </p:grpSpPr>
        <p:sp>
          <p:nvSpPr>
            <p:cNvPr id="180" name="Line 60"/>
            <p:cNvSpPr>
              <a:spLocks noChangeShapeType="1"/>
            </p:cNvSpPr>
            <p:nvPr/>
          </p:nvSpPr>
          <p:spPr bwMode="auto">
            <a:xfrm>
              <a:off x="431" y="2886"/>
              <a:ext cx="907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1" name="Line 63"/>
            <p:cNvSpPr>
              <a:spLocks noChangeShapeType="1"/>
            </p:cNvSpPr>
            <p:nvPr/>
          </p:nvSpPr>
          <p:spPr bwMode="auto">
            <a:xfrm>
              <a:off x="476" y="2886"/>
              <a:ext cx="45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2" name="Text Box 64"/>
            <p:cNvSpPr txBox="1">
              <a:spLocks noChangeArrowheads="1"/>
            </p:cNvSpPr>
            <p:nvPr/>
          </p:nvSpPr>
          <p:spPr bwMode="auto">
            <a:xfrm>
              <a:off x="1375" y="2762"/>
              <a:ext cx="200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 defTabSz="914400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  <a:ea typeface="Arial" charset="0"/>
                  <a:cs typeface="Arial" charset="0"/>
                </a:rPr>
                <a:t>=</a:t>
              </a:r>
            </a:p>
          </p:txBody>
        </p:sp>
        <p:sp>
          <p:nvSpPr>
            <p:cNvPr id="183" name="Line 65"/>
            <p:cNvSpPr>
              <a:spLocks noChangeShapeType="1"/>
            </p:cNvSpPr>
            <p:nvPr/>
          </p:nvSpPr>
          <p:spPr bwMode="auto">
            <a:xfrm>
              <a:off x="1610" y="2886"/>
              <a:ext cx="907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4" name="Line 66"/>
            <p:cNvSpPr>
              <a:spLocks noChangeShapeType="1"/>
            </p:cNvSpPr>
            <p:nvPr/>
          </p:nvSpPr>
          <p:spPr bwMode="auto">
            <a:xfrm>
              <a:off x="1655" y="2886"/>
              <a:ext cx="45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185" name="Object 67"/>
            <p:cNvGraphicFramePr>
              <a:graphicFrameLocks noChangeAspect="1"/>
            </p:cNvGraphicFramePr>
            <p:nvPr/>
          </p:nvGraphicFramePr>
          <p:xfrm>
            <a:off x="1599" y="2923"/>
            <a:ext cx="918" cy="180"/>
          </p:xfrm>
          <a:graphic>
            <a:graphicData uri="http://schemas.openxmlformats.org/presentationml/2006/ole">
              <p:oleObj spid="_x0000_s1898501" name="Equation" r:id="rId6" imgW="1091880" imgH="215640" progId="Equation.DSMT4">
                <p:embed/>
              </p:oleObj>
            </a:graphicData>
          </a:graphic>
        </p:graphicFrame>
        <p:sp>
          <p:nvSpPr>
            <p:cNvPr id="186" name="Text Box 68"/>
            <p:cNvSpPr txBox="1">
              <a:spLocks noChangeArrowheads="1"/>
            </p:cNvSpPr>
            <p:nvPr/>
          </p:nvSpPr>
          <p:spPr bwMode="auto">
            <a:xfrm>
              <a:off x="2562" y="2767"/>
              <a:ext cx="200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 defTabSz="914400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800" kern="0">
                  <a:solidFill>
                    <a:sysClr val="windowText" lastClr="000000"/>
                  </a:solidFill>
                  <a:ea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187" name="Line 69"/>
            <p:cNvSpPr>
              <a:spLocks noChangeShapeType="1"/>
            </p:cNvSpPr>
            <p:nvPr/>
          </p:nvSpPr>
          <p:spPr bwMode="auto">
            <a:xfrm>
              <a:off x="2835" y="2886"/>
              <a:ext cx="907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188" name="Object 70"/>
            <p:cNvGraphicFramePr>
              <a:graphicFrameLocks noChangeAspect="1"/>
            </p:cNvGraphicFramePr>
            <p:nvPr/>
          </p:nvGraphicFramePr>
          <p:xfrm>
            <a:off x="2925" y="2923"/>
            <a:ext cx="203" cy="180"/>
          </p:xfrm>
          <a:graphic>
            <a:graphicData uri="http://schemas.openxmlformats.org/presentationml/2006/ole">
              <p:oleObj spid="_x0000_s1898502" name="Equation" r:id="rId7" imgW="241200" imgH="215640" progId="Equation.DSMT4">
                <p:embed/>
              </p:oleObj>
            </a:graphicData>
          </a:graphic>
        </p:graphicFrame>
        <p:sp>
          <p:nvSpPr>
            <p:cNvPr id="189" name="Line 71"/>
            <p:cNvSpPr>
              <a:spLocks noChangeShapeType="1"/>
            </p:cNvSpPr>
            <p:nvPr/>
          </p:nvSpPr>
          <p:spPr bwMode="auto">
            <a:xfrm>
              <a:off x="2899" y="2886"/>
              <a:ext cx="18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190" name="Object 72"/>
            <p:cNvGraphicFramePr>
              <a:graphicFrameLocks noChangeAspect="1"/>
            </p:cNvGraphicFramePr>
            <p:nvPr/>
          </p:nvGraphicFramePr>
          <p:xfrm>
            <a:off x="3424" y="2923"/>
            <a:ext cx="203" cy="180"/>
          </p:xfrm>
          <a:graphic>
            <a:graphicData uri="http://schemas.openxmlformats.org/presentationml/2006/ole">
              <p:oleObj spid="_x0000_s1898503" name="Equation" r:id="rId8" imgW="241200" imgH="215640" progId="Equation.DSMT4">
                <p:embed/>
              </p:oleObj>
            </a:graphicData>
          </a:graphic>
        </p:graphicFrame>
        <p:sp>
          <p:nvSpPr>
            <p:cNvPr id="191" name="Line 73"/>
            <p:cNvSpPr>
              <a:spLocks noChangeShapeType="1"/>
            </p:cNvSpPr>
            <p:nvPr/>
          </p:nvSpPr>
          <p:spPr bwMode="auto">
            <a:xfrm>
              <a:off x="3390" y="2886"/>
              <a:ext cx="18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2" name="Text Box 74"/>
            <p:cNvSpPr txBox="1">
              <a:spLocks noChangeArrowheads="1"/>
            </p:cNvSpPr>
            <p:nvPr/>
          </p:nvSpPr>
          <p:spPr bwMode="auto">
            <a:xfrm>
              <a:off x="3185" y="3040"/>
              <a:ext cx="228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 defTabSz="914400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kern="0">
                  <a:solidFill>
                    <a:sysClr val="windowText" lastClr="000000"/>
                  </a:solidFill>
                  <a:ea typeface="Arial" charset="0"/>
                  <a:cs typeface="Arial" charset="0"/>
                </a:rPr>
                <a:t>×</a:t>
              </a:r>
            </a:p>
          </p:txBody>
        </p:sp>
        <p:sp>
          <p:nvSpPr>
            <p:cNvPr id="193" name="Line 75"/>
            <p:cNvSpPr>
              <a:spLocks noChangeShapeType="1"/>
            </p:cNvSpPr>
            <p:nvPr/>
          </p:nvSpPr>
          <p:spPr bwMode="auto">
            <a:xfrm>
              <a:off x="3296" y="2877"/>
              <a:ext cx="0" cy="31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194" name="Object 76"/>
            <p:cNvGraphicFramePr>
              <a:graphicFrameLocks noChangeAspect="1"/>
            </p:cNvGraphicFramePr>
            <p:nvPr/>
          </p:nvGraphicFramePr>
          <p:xfrm>
            <a:off x="2979" y="2595"/>
            <a:ext cx="641" cy="276"/>
          </p:xfrm>
          <a:graphic>
            <a:graphicData uri="http://schemas.openxmlformats.org/presentationml/2006/ole">
              <p:oleObj spid="_x0000_s1898504" name="Equation" r:id="rId9" imgW="761760" imgH="330120" progId="Equation.DSMT4">
                <p:embed/>
              </p:oleObj>
            </a:graphicData>
          </a:graphic>
        </p:graphicFrame>
        <p:sp>
          <p:nvSpPr>
            <p:cNvPr id="195" name="Oval 77"/>
            <p:cNvSpPr>
              <a:spLocks noChangeArrowheads="1"/>
            </p:cNvSpPr>
            <p:nvPr/>
          </p:nvSpPr>
          <p:spPr bwMode="auto">
            <a:xfrm>
              <a:off x="3275" y="2859"/>
              <a:ext cx="45" cy="45"/>
            </a:xfrm>
            <a:prstGeom prst="ellipse">
              <a:avLst/>
            </a:prstGeom>
            <a:solidFill>
              <a:srgbClr val="BDFF03"/>
            </a:solidFill>
            <a:ln w="3175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6" name="Text Box 78"/>
            <p:cNvSpPr txBox="1">
              <a:spLocks noChangeArrowheads="1"/>
            </p:cNvSpPr>
            <p:nvPr/>
          </p:nvSpPr>
          <p:spPr bwMode="auto">
            <a:xfrm>
              <a:off x="3788" y="2766"/>
              <a:ext cx="200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 defTabSz="914400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800" kern="0">
                  <a:solidFill>
                    <a:sysClr val="windowText" lastClr="000000"/>
                  </a:solidFill>
                  <a:ea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197" name="Line 79"/>
            <p:cNvSpPr>
              <a:spLocks noChangeShapeType="1"/>
            </p:cNvSpPr>
            <p:nvPr/>
          </p:nvSpPr>
          <p:spPr bwMode="auto">
            <a:xfrm>
              <a:off x="4061" y="2885"/>
              <a:ext cx="907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198" name="Object 80"/>
            <p:cNvGraphicFramePr>
              <a:graphicFrameLocks noChangeAspect="1"/>
            </p:cNvGraphicFramePr>
            <p:nvPr/>
          </p:nvGraphicFramePr>
          <p:xfrm>
            <a:off x="4097" y="2922"/>
            <a:ext cx="203" cy="180"/>
          </p:xfrm>
          <a:graphic>
            <a:graphicData uri="http://schemas.openxmlformats.org/presentationml/2006/ole">
              <p:oleObj spid="_x0000_s1898505" name="Equation" r:id="rId10" imgW="241200" imgH="215640" progId="Equation.DSMT4">
                <p:embed/>
              </p:oleObj>
            </a:graphicData>
          </a:graphic>
        </p:graphicFrame>
        <p:sp>
          <p:nvSpPr>
            <p:cNvPr id="199" name="Line 81"/>
            <p:cNvSpPr>
              <a:spLocks noChangeShapeType="1"/>
            </p:cNvSpPr>
            <p:nvPr/>
          </p:nvSpPr>
          <p:spPr bwMode="auto">
            <a:xfrm>
              <a:off x="4075" y="2885"/>
              <a:ext cx="18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200" name="Object 82"/>
            <p:cNvGraphicFramePr>
              <a:graphicFrameLocks noChangeAspect="1"/>
            </p:cNvGraphicFramePr>
            <p:nvPr/>
          </p:nvGraphicFramePr>
          <p:xfrm>
            <a:off x="4718" y="2922"/>
            <a:ext cx="203" cy="180"/>
          </p:xfrm>
          <a:graphic>
            <a:graphicData uri="http://schemas.openxmlformats.org/presentationml/2006/ole">
              <p:oleObj spid="_x0000_s1898506" name="Equation" r:id="rId11" imgW="241200" imgH="215640" progId="Equation.DSMT4">
                <p:embed/>
              </p:oleObj>
            </a:graphicData>
          </a:graphic>
        </p:graphicFrame>
        <p:sp>
          <p:nvSpPr>
            <p:cNvPr id="201" name="Line 83"/>
            <p:cNvSpPr>
              <a:spLocks noChangeShapeType="1"/>
            </p:cNvSpPr>
            <p:nvPr/>
          </p:nvSpPr>
          <p:spPr bwMode="auto">
            <a:xfrm>
              <a:off x="4694" y="2885"/>
              <a:ext cx="18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2" name="Text Box 84"/>
            <p:cNvSpPr txBox="1">
              <a:spLocks noChangeArrowheads="1"/>
            </p:cNvSpPr>
            <p:nvPr/>
          </p:nvSpPr>
          <p:spPr bwMode="auto">
            <a:xfrm>
              <a:off x="4249" y="3039"/>
              <a:ext cx="228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 defTabSz="914400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kern="0">
                  <a:solidFill>
                    <a:sysClr val="windowText" lastClr="000000"/>
                  </a:solidFill>
                  <a:ea typeface="Arial" charset="0"/>
                  <a:cs typeface="Arial" charset="0"/>
                </a:rPr>
                <a:t>×</a:t>
              </a:r>
            </a:p>
          </p:txBody>
        </p:sp>
        <p:sp>
          <p:nvSpPr>
            <p:cNvPr id="203" name="Line 85"/>
            <p:cNvSpPr>
              <a:spLocks noChangeShapeType="1"/>
            </p:cNvSpPr>
            <p:nvPr/>
          </p:nvSpPr>
          <p:spPr bwMode="auto">
            <a:xfrm>
              <a:off x="4360" y="2876"/>
              <a:ext cx="0" cy="31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4" name="Text Box 86"/>
            <p:cNvSpPr txBox="1">
              <a:spLocks noChangeArrowheads="1"/>
            </p:cNvSpPr>
            <p:nvPr/>
          </p:nvSpPr>
          <p:spPr bwMode="auto">
            <a:xfrm>
              <a:off x="4570" y="3037"/>
              <a:ext cx="228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 defTabSz="914400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kern="0">
                  <a:solidFill>
                    <a:sysClr val="windowText" lastClr="000000"/>
                  </a:solidFill>
                  <a:ea typeface="Arial" charset="0"/>
                  <a:cs typeface="Arial" charset="0"/>
                </a:rPr>
                <a:t>×</a:t>
              </a:r>
            </a:p>
          </p:txBody>
        </p:sp>
        <p:sp>
          <p:nvSpPr>
            <p:cNvPr id="205" name="Line 87"/>
            <p:cNvSpPr>
              <a:spLocks noChangeShapeType="1"/>
            </p:cNvSpPr>
            <p:nvPr/>
          </p:nvSpPr>
          <p:spPr bwMode="auto">
            <a:xfrm>
              <a:off x="4392" y="2886"/>
              <a:ext cx="18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6" name="Line 88"/>
            <p:cNvSpPr>
              <a:spLocks noChangeShapeType="1"/>
            </p:cNvSpPr>
            <p:nvPr/>
          </p:nvSpPr>
          <p:spPr bwMode="auto">
            <a:xfrm>
              <a:off x="4681" y="2874"/>
              <a:ext cx="0" cy="31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7" name="Oval 89"/>
            <p:cNvSpPr>
              <a:spLocks noChangeArrowheads="1"/>
            </p:cNvSpPr>
            <p:nvPr/>
          </p:nvSpPr>
          <p:spPr bwMode="auto">
            <a:xfrm>
              <a:off x="4660" y="2856"/>
              <a:ext cx="45" cy="45"/>
            </a:xfrm>
            <a:prstGeom prst="ellipse">
              <a:avLst/>
            </a:prstGeom>
            <a:solidFill>
              <a:srgbClr val="BDFF03"/>
            </a:solidFill>
            <a:ln w="3175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8" name="Oval 90"/>
            <p:cNvSpPr>
              <a:spLocks noChangeArrowheads="1"/>
            </p:cNvSpPr>
            <p:nvPr/>
          </p:nvSpPr>
          <p:spPr bwMode="auto">
            <a:xfrm>
              <a:off x="4339" y="2858"/>
              <a:ext cx="45" cy="45"/>
            </a:xfrm>
            <a:prstGeom prst="ellipse">
              <a:avLst/>
            </a:prstGeom>
            <a:solidFill>
              <a:srgbClr val="BDFF03"/>
            </a:solidFill>
            <a:ln w="3175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209" name="Object 91"/>
            <p:cNvGraphicFramePr>
              <a:graphicFrameLocks noChangeAspect="1"/>
            </p:cNvGraphicFramePr>
            <p:nvPr/>
          </p:nvGraphicFramePr>
          <p:xfrm>
            <a:off x="4414" y="2923"/>
            <a:ext cx="203" cy="180"/>
          </p:xfrm>
          <a:graphic>
            <a:graphicData uri="http://schemas.openxmlformats.org/presentationml/2006/ole">
              <p:oleObj spid="_x0000_s1898507" name="Equation" r:id="rId12" imgW="241200" imgH="215640" progId="Equation.DSMT4">
                <p:embed/>
              </p:oleObj>
            </a:graphicData>
          </a:graphic>
        </p:graphicFrame>
        <p:sp>
          <p:nvSpPr>
            <p:cNvPr id="210" name="Text Box 92"/>
            <p:cNvSpPr txBox="1">
              <a:spLocks noChangeArrowheads="1"/>
            </p:cNvSpPr>
            <p:nvPr/>
          </p:nvSpPr>
          <p:spPr bwMode="auto">
            <a:xfrm>
              <a:off x="4996" y="2658"/>
              <a:ext cx="536" cy="36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defTabSz="914400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800" kern="0">
                  <a:solidFill>
                    <a:sysClr val="windowText" lastClr="000000"/>
                  </a:solidFill>
                  <a:ea typeface="Arial" charset="0"/>
                  <a:cs typeface="Arial" charset="0"/>
                </a:rPr>
                <a:t>+  </a:t>
              </a:r>
              <a:r>
                <a:rPr lang="en-US" sz="3200" kern="0">
                  <a:solidFill>
                    <a:sysClr val="windowText" lastClr="000000"/>
                  </a:solidFill>
                  <a:ea typeface="Arial" charset="0"/>
                  <a:cs typeface="Arial" charset="0"/>
                </a:rPr>
                <a:t>…</a:t>
              </a:r>
            </a:p>
          </p:txBody>
        </p:sp>
      </p:grpSp>
      <p:graphicFrame>
        <p:nvGraphicFramePr>
          <p:cNvPr id="212" name="Object 94"/>
          <p:cNvGraphicFramePr>
            <a:graphicFrameLocks noChangeAspect="1"/>
          </p:cNvGraphicFramePr>
          <p:nvPr/>
        </p:nvGraphicFramePr>
        <p:xfrm>
          <a:off x="592138" y="5486400"/>
          <a:ext cx="6811962" cy="757238"/>
        </p:xfrm>
        <a:graphic>
          <a:graphicData uri="http://schemas.openxmlformats.org/presentationml/2006/ole">
            <p:oleObj spid="_x0000_s1898508" name="Equation" r:id="rId13" imgW="5206680" imgH="583920" progId="Equation.DSMT4">
              <p:embed/>
            </p:oleObj>
          </a:graphicData>
        </a:graphic>
      </p:graphicFrame>
      <p:sp>
        <p:nvSpPr>
          <p:cNvPr id="213" name="Text Box 95"/>
          <p:cNvSpPr txBox="1">
            <a:spLocks noChangeArrowheads="1"/>
          </p:cNvSpPr>
          <p:nvPr/>
        </p:nvSpPr>
        <p:spPr bwMode="auto">
          <a:xfrm>
            <a:off x="7697787" y="5567362"/>
            <a:ext cx="874713" cy="642938"/>
          </a:xfrm>
          <a:prstGeom prst="rect">
            <a:avLst/>
          </a:prstGeom>
          <a:noFill/>
          <a:ln w="31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rgbClr val="FF0000"/>
                </a:solidFill>
              </a:rPr>
              <a:t>Similar </a:t>
            </a:r>
            <a:r>
              <a:rPr lang="en-US" sz="1200" kern="0" dirty="0">
                <a:solidFill>
                  <a:srgbClr val="FF0000"/>
                </a:solidFill>
              </a:rPr>
              <a:t>for gauge bosons</a:t>
            </a:r>
          </a:p>
        </p:txBody>
      </p:sp>
      <p:grpSp>
        <p:nvGrpSpPr>
          <p:cNvPr id="3" name="Group 96"/>
          <p:cNvGrpSpPr>
            <a:grpSpLocks/>
          </p:cNvGrpSpPr>
          <p:nvPr/>
        </p:nvGrpSpPr>
        <p:grpSpPr bwMode="auto">
          <a:xfrm>
            <a:off x="6410325" y="1377950"/>
            <a:ext cx="2236788" cy="1365250"/>
            <a:chOff x="4038" y="1119"/>
            <a:chExt cx="1409" cy="860"/>
          </a:xfrm>
        </p:grpSpPr>
        <p:pic>
          <p:nvPicPr>
            <p:cNvPr id="215" name="Picture 97" descr="higgs_pot"/>
            <p:cNvPicPr>
              <a:picLocks noChangeAspect="1" noChangeArrowheads="1"/>
            </p:cNvPicPr>
            <p:nvPr/>
          </p:nvPicPr>
          <p:blipFill>
            <a:blip r:embed="rId14"/>
            <a:srcRect l="57031" t="50255" r="6810" b="14140"/>
            <a:stretch>
              <a:fillRect/>
            </a:stretch>
          </p:blipFill>
          <p:spPr bwMode="auto">
            <a:xfrm>
              <a:off x="4038" y="1174"/>
              <a:ext cx="1390" cy="787"/>
            </a:xfrm>
            <a:prstGeom prst="rect">
              <a:avLst/>
            </a:prstGeom>
            <a:noFill/>
          </p:spPr>
        </p:pic>
        <p:sp>
          <p:nvSpPr>
            <p:cNvPr id="216" name="Rectangle 98"/>
            <p:cNvSpPr>
              <a:spLocks noChangeArrowheads="1"/>
            </p:cNvSpPr>
            <p:nvPr/>
          </p:nvSpPr>
          <p:spPr bwMode="auto">
            <a:xfrm>
              <a:off x="4059" y="1124"/>
              <a:ext cx="392" cy="6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7" name="Rectangle 99"/>
            <p:cNvSpPr>
              <a:spLocks noChangeArrowheads="1"/>
            </p:cNvSpPr>
            <p:nvPr/>
          </p:nvSpPr>
          <p:spPr bwMode="auto">
            <a:xfrm>
              <a:off x="5055" y="1119"/>
              <a:ext cx="392" cy="6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8" name="Rectangle 100"/>
            <p:cNvSpPr>
              <a:spLocks noChangeArrowheads="1"/>
            </p:cNvSpPr>
            <p:nvPr/>
          </p:nvSpPr>
          <p:spPr bwMode="auto">
            <a:xfrm>
              <a:off x="4202" y="1797"/>
              <a:ext cx="527" cy="18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9" name="Rectangle 101"/>
            <p:cNvSpPr>
              <a:spLocks noChangeArrowheads="1"/>
            </p:cNvSpPr>
            <p:nvPr/>
          </p:nvSpPr>
          <p:spPr bwMode="auto">
            <a:xfrm>
              <a:off x="4761" y="1797"/>
              <a:ext cx="527" cy="18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220" name="Picture 102" descr="higgs_pot"/>
          <p:cNvPicPr>
            <a:picLocks noChangeAspect="1" noChangeArrowheads="1"/>
          </p:cNvPicPr>
          <p:nvPr/>
        </p:nvPicPr>
        <p:blipFill>
          <a:blip r:embed="rId14"/>
          <a:srcRect l="57031" t="50255" r="6810" b="14140"/>
          <a:stretch>
            <a:fillRect/>
          </a:stretch>
        </p:blipFill>
        <p:spPr bwMode="auto">
          <a:xfrm>
            <a:off x="6410325" y="1465262"/>
            <a:ext cx="2206625" cy="1249363"/>
          </a:xfrm>
          <a:prstGeom prst="rect">
            <a:avLst/>
          </a:prstGeom>
          <a:noFill/>
        </p:spPr>
      </p:pic>
      <p:sp>
        <p:nvSpPr>
          <p:cNvPr id="221" name="Rectangle 103"/>
          <p:cNvSpPr>
            <a:spLocks noChangeArrowheads="1"/>
          </p:cNvSpPr>
          <p:nvPr/>
        </p:nvSpPr>
        <p:spPr bwMode="auto">
          <a:xfrm>
            <a:off x="6107113" y="5486400"/>
            <a:ext cx="1512887" cy="72072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grpSp>
        <p:nvGrpSpPr>
          <p:cNvPr id="5" name="Group 104"/>
          <p:cNvGrpSpPr>
            <a:grpSpLocks/>
          </p:cNvGrpSpPr>
          <p:nvPr/>
        </p:nvGrpSpPr>
        <p:grpSpPr bwMode="auto">
          <a:xfrm>
            <a:off x="6418263" y="5595938"/>
            <a:ext cx="630237" cy="611187"/>
            <a:chOff x="4119" y="3635"/>
            <a:chExt cx="397" cy="385"/>
          </a:xfrm>
        </p:grpSpPr>
        <p:sp>
          <p:nvSpPr>
            <p:cNvPr id="223" name="Rectangle 105"/>
            <p:cNvSpPr>
              <a:spLocks noChangeArrowheads="1"/>
            </p:cNvSpPr>
            <p:nvPr/>
          </p:nvSpPr>
          <p:spPr bwMode="auto">
            <a:xfrm>
              <a:off x="4332" y="3793"/>
              <a:ext cx="166" cy="227"/>
            </a:xfrm>
            <a:prstGeom prst="rect">
              <a:avLst/>
            </a:prstGeom>
            <a:solidFill>
              <a:srgbClr val="99FF33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224" name="Object 106"/>
            <p:cNvGraphicFramePr>
              <a:graphicFrameLocks noChangeAspect="1"/>
            </p:cNvGraphicFramePr>
            <p:nvPr/>
          </p:nvGraphicFramePr>
          <p:xfrm>
            <a:off x="4119" y="3635"/>
            <a:ext cx="397" cy="352"/>
          </p:xfrm>
          <a:graphic>
            <a:graphicData uri="http://schemas.openxmlformats.org/presentationml/2006/ole">
              <p:oleObj spid="_x0000_s1898509" name="Equation" r:id="rId15" imgW="482400" imgH="431640" progId="Equation.DSMT4">
                <p:embed/>
              </p:oleObj>
            </a:graphicData>
          </a:graphic>
        </p:graphicFrame>
      </p:grpSp>
      <p:graphicFrame>
        <p:nvGraphicFramePr>
          <p:cNvPr id="225" name="Object 109"/>
          <p:cNvGraphicFramePr>
            <a:graphicFrameLocks noChangeAspect="1"/>
          </p:cNvGraphicFramePr>
          <p:nvPr/>
        </p:nvGraphicFramePr>
        <p:xfrm>
          <a:off x="8486775" y="2490787"/>
          <a:ext cx="241300" cy="201613"/>
        </p:xfrm>
        <a:graphic>
          <a:graphicData uri="http://schemas.openxmlformats.org/presentationml/2006/ole">
            <p:oleObj spid="_x0000_s1898510" name="Equation" r:id="rId16" imgW="241200" imgH="203040" progId="Equation.DSMT4">
              <p:embed/>
            </p:oleObj>
          </a:graphicData>
        </a:graphic>
      </p:graphicFrame>
      <p:sp>
        <p:nvSpPr>
          <p:cNvPr id="226" name="Text Box 4"/>
          <p:cNvSpPr txBox="1">
            <a:spLocks noChangeArrowheads="1"/>
          </p:cNvSpPr>
          <p:nvPr/>
        </p:nvSpPr>
        <p:spPr bwMode="auto">
          <a:xfrm>
            <a:off x="304801" y="2514600"/>
            <a:ext cx="4751388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At </a:t>
            </a:r>
            <a:r>
              <a:rPr lang="en-US" sz="20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T</a:t>
            </a: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&lt; </a:t>
            </a:r>
            <a:r>
              <a:rPr lang="en-US" sz="20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T</a:t>
            </a:r>
            <a:r>
              <a:rPr lang="en-US" sz="2000" baseline="-25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EW</a:t>
            </a: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, the </a:t>
            </a:r>
            <a:r>
              <a:rPr lang="en-US" sz="2000" dirty="0" err="1" smtClean="0">
                <a:solidFill>
                  <a:srgbClr val="18579B"/>
                </a:solidFill>
                <a:ea typeface="Arial" charset="0"/>
                <a:cs typeface="Arial" charset="0"/>
              </a:rPr>
              <a:t>massless</a:t>
            </a: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</a:t>
            </a:r>
            <a:r>
              <a:rPr lang="en-US" sz="2000" dirty="0" err="1" smtClean="0">
                <a:solidFill>
                  <a:srgbClr val="18579B"/>
                </a:solidFill>
                <a:ea typeface="Arial" charset="0"/>
                <a:cs typeface="Arial" charset="0"/>
              </a:rPr>
              <a:t>fermion</a:t>
            </a: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fields interact with the non-vanishing Higgs “condensates”: </a:t>
            </a:r>
          </a:p>
        </p:txBody>
      </p:sp>
      <p:sp>
        <p:nvSpPr>
          <p:cNvPr id="227" name="Text Box 4"/>
          <p:cNvSpPr txBox="1">
            <a:spLocks noChangeArrowheads="1"/>
          </p:cNvSpPr>
          <p:nvPr/>
        </p:nvSpPr>
        <p:spPr bwMode="auto">
          <a:xfrm>
            <a:off x="304799" y="4931709"/>
            <a:ext cx="8839201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Geometric series yields massive propagator creating effective </a:t>
            </a:r>
            <a:r>
              <a:rPr lang="en-US" sz="2000" dirty="0" err="1" smtClean="0">
                <a:solidFill>
                  <a:srgbClr val="18579B"/>
                </a:solidFill>
                <a:ea typeface="Arial" charset="0"/>
                <a:cs typeface="Arial" charset="0"/>
              </a:rPr>
              <a:t>fermion</a:t>
            </a: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mass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0" animBg="1"/>
      <p:bldP spid="172" grpId="1" animBg="1"/>
      <p:bldP spid="213" grpId="0" animBg="1"/>
      <p:bldP spid="221" grpId="0" animBg="1"/>
      <p:bldP spid="226" grpId="0"/>
      <p:bldP spid="22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Higgs Boson Production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04800" y="1236663"/>
            <a:ext cx="8475662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Gluon fusion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21258" y="1295400"/>
            <a:ext cx="1317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Due to large 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a</a:t>
            </a:r>
            <a:r>
              <a:rPr lang="en-US" sz="1200" i="1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S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, </a:t>
            </a:r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K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 factors of NLO/LO ~ 2, NNLO/LO ~ 3     at Tevatron, and ~1.7, ~2 at LHC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480" y="1066800"/>
            <a:ext cx="1872078" cy="16002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609600" y="1731704"/>
            <a:ext cx="419100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As for </a:t>
            </a:r>
            <a:r>
              <a:rPr lang="en-US" sz="1600" i="1" dirty="0" smtClean="0">
                <a:solidFill>
                  <a:srgbClr val="404040"/>
                </a:solidFill>
                <a:ea typeface="Arial" charset="0"/>
                <a:cs typeface="Arial" charset="0"/>
              </a:rPr>
              <a:t>H</a:t>
            </a: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solidFill>
                  <a:srgbClr val="404040"/>
                </a:solidFill>
                <a:latin typeface="Symbol" charset="2"/>
                <a:ea typeface="Arial" charset="0"/>
                <a:cs typeface="Symbol" charset="2"/>
              </a:rPr>
              <a:t>®</a:t>
            </a: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 </a:t>
            </a:r>
            <a:r>
              <a:rPr lang="en-US" sz="1600" i="1" dirty="0" err="1" smtClean="0">
                <a:solidFill>
                  <a:srgbClr val="404040"/>
                </a:solidFill>
                <a:latin typeface="Symbol" charset="2"/>
                <a:ea typeface="Arial" charset="0"/>
                <a:cs typeface="Symbol" charset="2"/>
              </a:rPr>
              <a:t>gg</a:t>
            </a: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 loop-induced coupling only</a:t>
            </a:r>
          </a:p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Dominant production mode due to large gluon density in proton at small </a:t>
            </a:r>
            <a:r>
              <a:rPr lang="en-US" sz="1600" i="1" dirty="0" err="1" smtClean="0">
                <a:solidFill>
                  <a:srgbClr val="404040"/>
                </a:solidFill>
                <a:ea typeface="Arial" charset="0"/>
                <a:cs typeface="Arial" charset="0"/>
              </a:rPr>
              <a:t>x</a:t>
            </a:r>
            <a:endParaRPr lang="en-US" sz="1600" i="1" dirty="0" smtClean="0">
              <a:solidFill>
                <a:srgbClr val="404040"/>
              </a:solidFill>
              <a:ea typeface="Arial" charset="0"/>
              <a:cs typeface="Arial" charset="0"/>
              <a:sym typeface="Wingding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21258" y="163006"/>
            <a:ext cx="1317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All QCD (EW) terms known to NNLO (NLO)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72200" y="2306320"/>
            <a:ext cx="781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rgbClr val="E12B0D"/>
                </a:solidFill>
              </a:rPr>
              <a:t>u</a:t>
            </a:r>
            <a:r>
              <a:rPr lang="en-GB" sz="1400" baseline="-25000" dirty="0" smtClean="0">
                <a:solidFill>
                  <a:srgbClr val="E12B0D"/>
                </a:solidFill>
              </a:rPr>
              <a:t>4</a:t>
            </a:r>
            <a:r>
              <a:rPr lang="en-GB" sz="1400" dirty="0" smtClean="0">
                <a:solidFill>
                  <a:srgbClr val="E12B0D"/>
                </a:solidFill>
              </a:rPr>
              <a:t>, </a:t>
            </a:r>
            <a:r>
              <a:rPr lang="en-GB" sz="1400" i="1" dirty="0" smtClean="0">
                <a:solidFill>
                  <a:srgbClr val="E12B0D"/>
                </a:solidFill>
              </a:rPr>
              <a:t>d</a:t>
            </a:r>
            <a:r>
              <a:rPr lang="en-GB" sz="1400" baseline="-25000" dirty="0" smtClean="0">
                <a:solidFill>
                  <a:srgbClr val="E12B0D"/>
                </a:solidFill>
              </a:rPr>
              <a:t>4</a:t>
            </a:r>
            <a:r>
              <a:rPr lang="en-GB" sz="1400" dirty="0" smtClean="0">
                <a:solidFill>
                  <a:srgbClr val="E12B0D"/>
                </a:solidFill>
              </a:rPr>
              <a:t> ?</a:t>
            </a:r>
            <a:endParaRPr lang="en-GB" sz="1400" dirty="0">
              <a:solidFill>
                <a:srgbClr val="E12B0D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28815" y="2888159"/>
            <a:ext cx="19389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</a:rPr>
              <a:t>4</a:t>
            </a:r>
            <a:r>
              <a:rPr lang="en-GB" sz="1600" baseline="30000" dirty="0" smtClean="0">
                <a:solidFill>
                  <a:srgbClr val="D00209"/>
                </a:solidFill>
              </a:rPr>
              <a:t>th</a:t>
            </a:r>
            <a:r>
              <a:rPr lang="en-GB" sz="1600" dirty="0" smtClean="0">
                <a:solidFill>
                  <a:srgbClr val="D00209"/>
                </a:solidFill>
              </a:rPr>
              <a:t> generation ? </a:t>
            </a:r>
          </a:p>
          <a:p>
            <a:r>
              <a:rPr lang="en-GB" sz="1600" i="1" dirty="0" smtClean="0">
                <a:solidFill>
                  <a:srgbClr val="D00209"/>
                </a:solidFill>
              </a:rPr>
              <a:t>K</a:t>
            </a:r>
            <a:r>
              <a:rPr lang="en-GB" sz="1600" dirty="0" smtClean="0">
                <a:solidFill>
                  <a:srgbClr val="D00209"/>
                </a:solidFill>
              </a:rPr>
              <a:t>-factor of ~3</a:t>
            </a:r>
            <a:r>
              <a:rPr lang="en-GB" sz="1600" baseline="30000" dirty="0" smtClean="0">
                <a:solidFill>
                  <a:srgbClr val="D00209"/>
                </a:solidFill>
              </a:rPr>
              <a:t>2</a:t>
            </a:r>
            <a:r>
              <a:rPr lang="en-GB" sz="1600" dirty="0" smtClean="0">
                <a:solidFill>
                  <a:srgbClr val="D00209"/>
                </a:solidFill>
              </a:rPr>
              <a:t> = 9 </a:t>
            </a:r>
            <a:r>
              <a:rPr lang="en-GB" sz="1200" dirty="0" smtClean="0">
                <a:solidFill>
                  <a:srgbClr val="D00209"/>
                </a:solidFill>
              </a:rPr>
              <a:t>using sequential model</a:t>
            </a:r>
            <a:endParaRPr lang="en-GB" sz="1600" dirty="0">
              <a:solidFill>
                <a:srgbClr val="D00209"/>
              </a:solidFill>
            </a:endParaRPr>
          </a:p>
        </p:txBody>
      </p:sp>
      <p:grpSp>
        <p:nvGrpSpPr>
          <p:cNvPr id="2" name="Group 38"/>
          <p:cNvGrpSpPr/>
          <p:nvPr/>
        </p:nvGrpSpPr>
        <p:grpSpPr>
          <a:xfrm>
            <a:off x="6156960" y="2265680"/>
            <a:ext cx="971856" cy="1007200"/>
            <a:chOff x="6156960" y="2265680"/>
            <a:chExt cx="971856" cy="1007200"/>
          </a:xfrm>
        </p:grpSpPr>
        <p:sp>
          <p:nvSpPr>
            <p:cNvPr id="24" name="Oval 23"/>
            <p:cNvSpPr/>
            <p:nvPr/>
          </p:nvSpPr>
          <p:spPr>
            <a:xfrm>
              <a:off x="6156960" y="2265680"/>
              <a:ext cx="782320" cy="386080"/>
            </a:xfrm>
            <a:prstGeom prst="ellipse">
              <a:avLst/>
            </a:prstGeom>
            <a:noFill/>
            <a:ln w="25400" cap="flat" cmpd="sng" algn="ctr">
              <a:solidFill>
                <a:srgbClr val="D00209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cxnSp>
          <p:nvCxnSpPr>
            <p:cNvPr id="26" name="Curved Connector 25"/>
            <p:cNvCxnSpPr>
              <a:stCxn id="23" idx="1"/>
              <a:endCxn id="24" idx="4"/>
            </p:cNvCxnSpPr>
            <p:nvPr/>
          </p:nvCxnSpPr>
          <p:spPr>
            <a:xfrm rot="10800000">
              <a:off x="6548121" y="2651760"/>
              <a:ext cx="580695" cy="621120"/>
            </a:xfrm>
            <a:prstGeom prst="curvedConnector2">
              <a:avLst/>
            </a:prstGeom>
            <a:ln w="12700" cap="flat" cmpd="sng" algn="ctr">
              <a:solidFill>
                <a:srgbClr val="D00209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Higgs Boson Production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04800" y="1236663"/>
            <a:ext cx="8475662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Gluon fusion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21258" y="1295400"/>
            <a:ext cx="1317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Due to large 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a</a:t>
            </a:r>
            <a:r>
              <a:rPr lang="en-US" sz="1200" i="1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S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, </a:t>
            </a:r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K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 factors of NLO/LO ~ 2, NNLO/LO ~ 3     at Tevatron, and ~1.7, ~2 at LHC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480" y="1066800"/>
            <a:ext cx="1872078" cy="16002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609600" y="1731704"/>
            <a:ext cx="419100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As for </a:t>
            </a:r>
            <a:r>
              <a:rPr lang="en-US" sz="1600" i="1" dirty="0" smtClean="0">
                <a:solidFill>
                  <a:srgbClr val="404040"/>
                </a:solidFill>
                <a:ea typeface="Arial" charset="0"/>
                <a:cs typeface="Arial" charset="0"/>
              </a:rPr>
              <a:t>H</a:t>
            </a: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solidFill>
                  <a:srgbClr val="404040"/>
                </a:solidFill>
                <a:latin typeface="Symbol" charset="2"/>
                <a:ea typeface="Arial" charset="0"/>
                <a:cs typeface="Symbol" charset="2"/>
              </a:rPr>
              <a:t>®</a:t>
            </a: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 </a:t>
            </a:r>
            <a:r>
              <a:rPr lang="en-US" sz="1600" i="1" dirty="0" err="1" smtClean="0">
                <a:solidFill>
                  <a:srgbClr val="404040"/>
                </a:solidFill>
                <a:latin typeface="Symbol" charset="2"/>
                <a:ea typeface="Arial" charset="0"/>
                <a:cs typeface="Symbol" charset="2"/>
              </a:rPr>
              <a:t>gg</a:t>
            </a: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 loop-induced coupling only</a:t>
            </a:r>
          </a:p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Dominant production mode due to large gluon density in proton at small </a:t>
            </a:r>
            <a:r>
              <a:rPr lang="en-US" sz="1600" i="1" dirty="0" err="1" smtClean="0">
                <a:solidFill>
                  <a:srgbClr val="404040"/>
                </a:solidFill>
                <a:ea typeface="Arial" charset="0"/>
                <a:cs typeface="Arial" charset="0"/>
              </a:rPr>
              <a:t>x</a:t>
            </a:r>
            <a:endParaRPr lang="en-US" sz="1600" i="1" dirty="0" smtClean="0">
              <a:solidFill>
                <a:srgbClr val="404040"/>
              </a:solidFill>
              <a:ea typeface="Arial" charset="0"/>
              <a:cs typeface="Arial" charset="0"/>
              <a:sym typeface="Wingdings"/>
            </a:endParaRPr>
          </a:p>
        </p:txBody>
      </p:sp>
      <p:grpSp>
        <p:nvGrpSpPr>
          <p:cNvPr id="3" name="Group 35"/>
          <p:cNvGrpSpPr/>
          <p:nvPr/>
        </p:nvGrpSpPr>
        <p:grpSpPr>
          <a:xfrm>
            <a:off x="304800" y="2819400"/>
            <a:ext cx="8475662" cy="1659773"/>
            <a:chOff x="304800" y="4741027"/>
            <a:chExt cx="8475662" cy="1659773"/>
          </a:xfrm>
        </p:grpSpPr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304800" y="5048426"/>
              <a:ext cx="8475662" cy="40229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US" sz="2000" i="1" dirty="0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W </a:t>
              </a:r>
              <a:r>
                <a:rPr lang="en-US" sz="2000" dirty="0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or</a:t>
              </a:r>
              <a:r>
                <a:rPr lang="en-US" sz="2000" i="1" dirty="0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 Z</a:t>
              </a:r>
              <a:r>
                <a:rPr lang="en-US" sz="2000" dirty="0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 association (</a:t>
              </a:r>
              <a:r>
                <a:rPr lang="en-US" sz="2000" i="1" dirty="0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Higgs-</a:t>
              </a:r>
              <a:r>
                <a:rPr lang="en-US" sz="2000" i="1" dirty="0" err="1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strahlung</a:t>
              </a:r>
              <a:r>
                <a:rPr lang="en-US" sz="2000" dirty="0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)</a:t>
              </a:r>
              <a:endParaRPr lang="en-US" sz="2000" dirty="0" smtClean="0">
                <a:solidFill>
                  <a:srgbClr val="D00209"/>
                </a:solidFill>
                <a:ea typeface="Arial" charset="0"/>
                <a:cs typeface="Arial" charset="0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/>
            <a:srcRect l="7678"/>
            <a:stretch>
              <a:fillRect/>
            </a:stretch>
          </p:blipFill>
          <p:spPr>
            <a:xfrm>
              <a:off x="5257800" y="4741027"/>
              <a:ext cx="2010748" cy="1659773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609600" y="5527851"/>
              <a:ext cx="4191000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a typeface="Arial" charset="0"/>
                  <a:cs typeface="Arial" charset="0"/>
                </a:rPr>
                <a:t>Relatively more important at Tevatron owing to larger quark density in proton at larger 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ea typeface="Arial" charset="0"/>
                  <a:cs typeface="Arial" charset="0"/>
                </a:rPr>
                <a:t>x</a:t>
              </a:r>
              <a:endPara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Arial" charset="0"/>
                <a:cs typeface="Arial" charset="0"/>
                <a:sym typeface="Wingdings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521258" y="163006"/>
            <a:ext cx="1317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All QCD (EW) terms known to NNLO (NLO)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21258" y="3276600"/>
            <a:ext cx="1317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More moderate </a:t>
            </a:r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K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 factors for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 Higgs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-</a:t>
            </a:r>
            <a:r>
              <a:rPr lang="en-US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strahlung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rPr>
              <a:t> and WBF</a:t>
            </a:r>
            <a:endParaRPr lang="en-US" sz="1200" dirty="0" smtClean="0">
              <a:solidFill>
                <a:prstClr val="black">
                  <a:lumMod val="50000"/>
                  <a:lumOff val="50000"/>
                </a:prstClr>
              </a:solidFill>
              <a:ea typeface="Arial" charset="0"/>
              <a:cs typeface="Arial" charset="0"/>
              <a:sym typeface="Wingdings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04800" y="4724400"/>
            <a:ext cx="8556942" cy="1725315"/>
            <a:chOff x="304800" y="4724400"/>
            <a:chExt cx="8556942" cy="1725315"/>
          </a:xfrm>
        </p:grpSpPr>
        <p:grpSp>
          <p:nvGrpSpPr>
            <p:cNvPr id="24" name="Group 34"/>
            <p:cNvGrpSpPr/>
            <p:nvPr/>
          </p:nvGrpSpPr>
          <p:grpSpPr>
            <a:xfrm>
              <a:off x="304800" y="4724400"/>
              <a:ext cx="8475662" cy="1725315"/>
              <a:chOff x="304800" y="2900660"/>
              <a:chExt cx="8475662" cy="1725315"/>
            </a:xfrm>
          </p:grpSpPr>
          <p:sp>
            <p:nvSpPr>
              <p:cNvPr id="25" name="Text Box 4"/>
              <p:cNvSpPr txBox="1">
                <a:spLocks noChangeArrowheads="1"/>
              </p:cNvSpPr>
              <p:nvPr/>
            </p:nvSpPr>
            <p:spPr bwMode="auto">
              <a:xfrm>
                <a:off x="304800" y="2900660"/>
                <a:ext cx="8475662" cy="40229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squar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ts val="600"/>
                  </a:spcBef>
                  <a:buSzPct val="75000"/>
                  <a:tabLst>
                    <a:tab pos="1255713" algn="l"/>
                    <a:tab pos="2170113" algn="l"/>
                    <a:tab pos="3084513" algn="l"/>
                    <a:tab pos="3998913" algn="l"/>
                    <a:tab pos="4913313" algn="l"/>
                    <a:tab pos="5827713" algn="l"/>
                    <a:tab pos="6742113" algn="l"/>
                    <a:tab pos="7656513" algn="l"/>
                    <a:tab pos="8570913" algn="l"/>
                    <a:tab pos="9485313" algn="l"/>
                    <a:tab pos="10399713" algn="l"/>
                  </a:tabLst>
                </a:pPr>
                <a:r>
                  <a:rPr lang="en-US" sz="2000" dirty="0" smtClean="0">
                    <a:solidFill>
                      <a:srgbClr val="18579B"/>
                    </a:solidFill>
                    <a:ea typeface="Arial" charset="0"/>
                    <a:cs typeface="Arial" charset="0"/>
                  </a:rPr>
                  <a:t>Weak boson fusion</a:t>
                </a:r>
                <a:endParaRPr lang="en-US" sz="1600" dirty="0" smtClean="0">
                  <a:solidFill>
                    <a:srgbClr val="18579B"/>
                  </a:solidFill>
                  <a:ea typeface="Arial" charset="0"/>
                  <a:cs typeface="Arial" charset="0"/>
                </a:endParaRPr>
              </a:p>
            </p:txBody>
          </p:sp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81600" y="2900660"/>
                <a:ext cx="1899394" cy="1725315"/>
              </a:xfrm>
              <a:prstGeom prst="rect">
                <a:avLst/>
              </a:prstGeom>
            </p:spPr>
          </p:pic>
          <p:sp>
            <p:nvSpPr>
              <p:cNvPr id="32" name="Rectangle 31"/>
              <p:cNvSpPr/>
              <p:nvPr/>
            </p:nvSpPr>
            <p:spPr>
              <a:xfrm>
                <a:off x="609600" y="3379151"/>
                <a:ext cx="4191000" cy="907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  <a:buSzPct val="75000"/>
                  <a:tabLst>
                    <a:tab pos="1255713" algn="l"/>
                    <a:tab pos="2170113" algn="l"/>
                    <a:tab pos="3084513" algn="l"/>
                    <a:tab pos="3998913" algn="l"/>
                    <a:tab pos="4913313" algn="l"/>
                    <a:tab pos="5827713" algn="l"/>
                    <a:tab pos="6742113" algn="l"/>
                    <a:tab pos="7656513" algn="l"/>
                    <a:tab pos="8570913" algn="l"/>
                    <a:tab pos="9485313" algn="l"/>
                    <a:tab pos="10399713" algn="l"/>
                  </a:tabLst>
                </a:pPr>
                <a:r>
                  <a:rPr lang="en-US" sz="1600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Striking event signature: small </a:t>
                </a:r>
                <a:r>
                  <a:rPr lang="en-US" sz="1600" i="1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q</a:t>
                </a:r>
                <a:r>
                  <a:rPr lang="en-US" sz="1600" baseline="30000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2</a:t>
                </a:r>
                <a:r>
                  <a:rPr lang="en-US" sz="1600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 between quarks and virtual </a:t>
                </a:r>
                <a:r>
                  <a:rPr lang="en-US" sz="1600" i="1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W </a:t>
                </a:r>
                <a:r>
                  <a:rPr lang="en-US" sz="1600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/ </a:t>
                </a:r>
                <a:r>
                  <a:rPr lang="en-US" sz="1600" i="1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Z</a:t>
                </a:r>
                <a:r>
                  <a:rPr lang="en-US" sz="1600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’s (</a:t>
                </a:r>
                <a:r>
                  <a:rPr lang="en-US" sz="1600" i="1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M</a:t>
                </a:r>
                <a:r>
                  <a:rPr lang="en-US" sz="1600" i="1" baseline="-25000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H </a:t>
                </a:r>
                <a:r>
                  <a:rPr lang="en-US" sz="1600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/</a:t>
                </a:r>
                <a:r>
                  <a:rPr lang="en-US" sz="600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 </a:t>
                </a:r>
                <a:r>
                  <a:rPr lang="en-US" sz="1600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2 each </a:t>
                </a:r>
                <a:r>
                  <a:rPr lang="en-US" sz="1600" i="1" dirty="0" err="1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q</a:t>
                </a:r>
                <a:r>
                  <a:rPr lang="en-US" sz="1600" dirty="0" smtClean="0">
                    <a:solidFill>
                      <a:srgbClr val="404040"/>
                    </a:solidFill>
                    <a:ea typeface="Arial" charset="0"/>
                    <a:cs typeface="Arial" charset="0"/>
                  </a:rPr>
                  <a:t>) </a:t>
                </a:r>
              </a:p>
              <a:p>
                <a:pPr>
                  <a:spcBef>
                    <a:spcPts val="600"/>
                  </a:spcBef>
                  <a:buSzPct val="75000"/>
                  <a:tabLst>
                    <a:tab pos="1255713" algn="l"/>
                    <a:tab pos="2170113" algn="l"/>
                    <a:tab pos="3084513" algn="l"/>
                    <a:tab pos="3998913" algn="l"/>
                    <a:tab pos="4913313" algn="l"/>
                    <a:tab pos="5827713" algn="l"/>
                    <a:tab pos="6742113" algn="l"/>
                    <a:tab pos="7656513" algn="l"/>
                    <a:tab pos="8570913" algn="l"/>
                    <a:tab pos="9485313" algn="l"/>
                    <a:tab pos="10399713" algn="l"/>
                  </a:tabLst>
                </a:pPr>
                <a:r>
                  <a:rPr lang="en-US" sz="1600" dirty="0" err="1" smtClean="0">
                    <a:solidFill>
                      <a:srgbClr val="404040"/>
                    </a:solidFill>
                    <a:latin typeface="Sri"/>
                    <a:ea typeface="Arial" charset="0"/>
                    <a:cs typeface="Sri"/>
                    <a:sym typeface="Wingdings"/>
                  </a:rPr>
                  <a:t></a:t>
                </a:r>
                <a:r>
                  <a:rPr lang="en-US" sz="1600" dirty="0" smtClean="0">
                    <a:solidFill>
                      <a:srgbClr val="404040"/>
                    </a:solidFill>
                    <a:ea typeface="Arial" charset="0"/>
                    <a:cs typeface="Arial" charset="0"/>
                    <a:sym typeface="Wingdings"/>
                  </a:rPr>
                  <a:t> large </a:t>
                </a:r>
                <a:r>
                  <a:rPr lang="en-US" sz="1600" dirty="0" smtClean="0">
                    <a:solidFill>
                      <a:srgbClr val="404040"/>
                    </a:solidFill>
                    <a:latin typeface="Symbol" charset="2"/>
                    <a:ea typeface="Arial" charset="0"/>
                    <a:cs typeface="Symbol" charset="2"/>
                    <a:sym typeface="Wingdings"/>
                  </a:rPr>
                  <a:t>D</a:t>
                </a:r>
                <a:r>
                  <a:rPr lang="en-US" sz="1600" i="1" dirty="0" smtClean="0">
                    <a:solidFill>
                      <a:srgbClr val="404040"/>
                    </a:solidFill>
                    <a:latin typeface="Symbol" charset="2"/>
                    <a:ea typeface="Arial" charset="0"/>
                    <a:cs typeface="Symbol" charset="2"/>
                    <a:sym typeface="Wingdings"/>
                  </a:rPr>
                  <a:t>h</a:t>
                </a:r>
                <a:r>
                  <a:rPr lang="en-US" sz="1600" dirty="0" smtClean="0">
                    <a:solidFill>
                      <a:srgbClr val="404040"/>
                    </a:solidFill>
                    <a:latin typeface="Arial"/>
                    <a:ea typeface="Arial" charset="0"/>
                    <a:cs typeface="Arial"/>
                    <a:sym typeface="Wingdings"/>
                  </a:rPr>
                  <a:t> between</a:t>
                </a:r>
                <a:r>
                  <a:rPr lang="en-US" sz="1600" dirty="0" smtClean="0">
                    <a:solidFill>
                      <a:srgbClr val="404040"/>
                    </a:solidFill>
                    <a:latin typeface="Symbol" charset="2"/>
                    <a:ea typeface="Arial" charset="0"/>
                    <a:cs typeface="Symbol" charset="2"/>
                    <a:sym typeface="Wingdings"/>
                  </a:rPr>
                  <a:t> </a:t>
                </a:r>
                <a:r>
                  <a:rPr lang="en-US" sz="1600" dirty="0" smtClean="0">
                    <a:solidFill>
                      <a:srgbClr val="404040"/>
                    </a:solidFill>
                    <a:ea typeface="Arial" charset="0"/>
                    <a:cs typeface="Arial" charset="0"/>
                    <a:sym typeface="Wingdings"/>
                  </a:rPr>
                  <a:t>jets! Central jet veto.</a:t>
                </a: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7543800" y="5105400"/>
              <a:ext cx="13179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US" sz="12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ea typeface="Arial" charset="0"/>
                  <a:cs typeface="Arial" charset="0"/>
                  <a:sym typeface="Wingdings"/>
                </a:rPr>
                <a:t>Large rapidity gap because no </a:t>
              </a:r>
              <a:r>
                <a:rPr lang="en-US" sz="12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ea typeface="Arial" charset="0"/>
                  <a:cs typeface="Arial" charset="0"/>
                  <a:sym typeface="Wingdings"/>
                </a:rPr>
                <a:t>colour</a:t>
              </a:r>
              <a:r>
                <a:rPr lang="en-US" sz="12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ea typeface="Arial" charset="0"/>
                  <a:cs typeface="Arial" charset="0"/>
                  <a:sym typeface="Wingdings"/>
                </a:rPr>
                <a:t> flow between initial and final state</a:t>
              </a:r>
              <a:endPara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  <a:sym typeface="Wingding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Cross Sections at Tevatron &amp; LHC </a:t>
            </a:r>
            <a:r>
              <a:rPr lang="en-US" sz="2800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(14 </a:t>
            </a:r>
            <a:r>
              <a:rPr lang="en-US" sz="2800" b="1" dirty="0" err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TeV</a:t>
            </a:r>
            <a:r>
              <a:rPr lang="en-US" sz="2800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)</a:t>
            </a:r>
            <a:endParaRPr lang="en-US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1853624"/>
            <a:ext cx="9144000" cy="3276600"/>
          </a:xfrm>
          <a:prstGeom prst="rect">
            <a:avLst/>
          </a:prstGeom>
          <a:solidFill>
            <a:schemeClr val="bg1"/>
          </a:solidFill>
          <a:ln>
            <a:solidFill>
              <a:srgbClr val="A6A6A6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8" name="Picture 17" descr="higgs-sigma-lhc-14tev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419600" y="2006024"/>
            <a:ext cx="4697992" cy="30099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097910"/>
            <a:ext cx="3810000" cy="285475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600200" y="5486400"/>
            <a:ext cx="631678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err="1" smtClean="0">
                <a:solidFill>
                  <a:srgbClr val="FFFFFF"/>
                </a:solidFill>
              </a:rPr>
              <a:t>qq</a:t>
            </a:r>
            <a:r>
              <a:rPr lang="en-US" sz="1600" i="1" dirty="0" smtClean="0">
                <a:solidFill>
                  <a:srgbClr val="FFFFFF"/>
                </a:solidFill>
              </a:rPr>
              <a:t> </a:t>
            </a:r>
            <a:r>
              <a:rPr lang="en-US" sz="1600" dirty="0" smtClean="0">
                <a:solidFill>
                  <a:srgbClr val="FFFFFF"/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 </a:t>
            </a:r>
            <a:r>
              <a:rPr lang="en-US" sz="1600" i="1" dirty="0" smtClean="0">
                <a:solidFill>
                  <a:srgbClr val="FFFFFF"/>
                </a:solidFill>
                <a:latin typeface="ArialMT"/>
              </a:rPr>
              <a:t>W</a:t>
            </a:r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/</a:t>
            </a:r>
            <a:r>
              <a:rPr lang="en-US" sz="1600" i="1" dirty="0" smtClean="0">
                <a:solidFill>
                  <a:srgbClr val="FFFFFF"/>
                </a:solidFill>
                <a:latin typeface="ArialMT"/>
              </a:rPr>
              <a:t>Z</a:t>
            </a:r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 + </a:t>
            </a:r>
            <a:r>
              <a:rPr lang="en-US" sz="1600" i="1" dirty="0" smtClean="0">
                <a:solidFill>
                  <a:srgbClr val="FFFFFF"/>
                </a:solidFill>
                <a:latin typeface="ArialMT"/>
              </a:rPr>
              <a:t>H </a:t>
            </a:r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cross sections 	~10 	     × larger at the LHC</a:t>
            </a:r>
          </a:p>
          <a:p>
            <a:r>
              <a:rPr lang="en-US" sz="1600" i="1" dirty="0" err="1" smtClean="0">
                <a:solidFill>
                  <a:srgbClr val="FFFFFF"/>
                </a:solidFill>
              </a:rPr>
              <a:t>gg</a:t>
            </a:r>
            <a:r>
              <a:rPr lang="en-US" sz="1600" i="1" dirty="0" smtClean="0">
                <a:solidFill>
                  <a:srgbClr val="FFFFFF"/>
                </a:solidFill>
              </a:rPr>
              <a:t> </a:t>
            </a:r>
            <a:r>
              <a:rPr lang="en-US" sz="1600" dirty="0" smtClean="0">
                <a:solidFill>
                  <a:srgbClr val="FFFFFF"/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 </a:t>
            </a:r>
            <a:r>
              <a:rPr lang="en-US" sz="1600" i="1" dirty="0" smtClean="0">
                <a:solidFill>
                  <a:srgbClr val="FFFFFF"/>
                </a:solidFill>
                <a:latin typeface="ArialMT"/>
              </a:rPr>
              <a:t>H</a:t>
            </a:r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 					~40–50 × larger at the LHC</a:t>
            </a:r>
            <a:endParaRPr lang="en-GB" sz="1600" dirty="0">
              <a:solidFill>
                <a:srgbClr val="FFFFFF"/>
              </a:solidFill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304800" y="1121709"/>
            <a:ext cx="8839200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Higgs production cross sections versus </a:t>
            </a:r>
            <a:r>
              <a:rPr lang="en-US" sz="2000" i="1" dirty="0" smtClean="0">
                <a:solidFill>
                  <a:srgbClr val="FFFFFF"/>
                </a:solidFill>
                <a:ea typeface="Arial" charset="0"/>
                <a:cs typeface="Arial" charset="0"/>
              </a:rPr>
              <a:t>M</a:t>
            </a:r>
            <a:r>
              <a:rPr lang="en-US" sz="2000" i="1" baseline="-250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H</a:t>
            </a:r>
            <a:r>
              <a:rPr lang="en-US" sz="2000" i="1" dirty="0" smtClean="0">
                <a:solidFill>
                  <a:srgbClr val="FFFFFF"/>
                </a:solidFill>
                <a:ea typeface="Arial" charset="0"/>
                <a:cs typeface="Arial" charset="0"/>
              </a:rPr>
              <a:t> </a:t>
            </a:r>
            <a:r>
              <a:rPr lang="en-US" sz="20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at the Tevatron and the LHC</a:t>
            </a:r>
            <a:endParaRPr lang="en-US" sz="2000" i="1" baseline="-25000" dirty="0" smtClean="0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4800" y="6200001"/>
            <a:ext cx="82311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>
                    <a:lumMod val="75000"/>
                  </a:schemeClr>
                </a:solidFill>
              </a:rPr>
              <a:t>Ongoing debate on </a:t>
            </a:r>
            <a:r>
              <a:rPr lang="en-GB" sz="1200" i="1" dirty="0" err="1" smtClean="0">
                <a:solidFill>
                  <a:schemeClr val="bg1">
                    <a:lumMod val="75000"/>
                  </a:schemeClr>
                </a:solidFill>
              </a:rPr>
              <a:t>gg</a:t>
            </a:r>
            <a:r>
              <a:rPr lang="en-GB" sz="12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GB" sz="1200" dirty="0" smtClean="0">
                <a:solidFill>
                  <a:schemeClr val="bg1">
                    <a:lumMod val="7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GB" sz="1200" i="1" dirty="0" smtClean="0">
                <a:solidFill>
                  <a:schemeClr val="bg1">
                    <a:lumMod val="75000"/>
                  </a:schemeClr>
                </a:solidFill>
              </a:rPr>
              <a:t>H</a:t>
            </a:r>
            <a:r>
              <a:rPr lang="en-GB" sz="1200" dirty="0" smtClean="0">
                <a:solidFill>
                  <a:schemeClr val="bg1">
                    <a:lumMod val="75000"/>
                  </a:schemeClr>
                </a:solidFill>
              </a:rPr>
              <a:t> cross section errors: </a:t>
            </a:r>
            <a:r>
              <a:rPr lang="en-GB" sz="1200" dirty="0" err="1" smtClean="0">
                <a:solidFill>
                  <a:schemeClr val="bg1">
                    <a:lumMod val="75000"/>
                  </a:schemeClr>
                </a:solidFill>
              </a:rPr>
              <a:t>Baglio-Djouadi</a:t>
            </a:r>
            <a:r>
              <a:rPr lang="en-GB" sz="1200" dirty="0" smtClean="0">
                <a:solidFill>
                  <a:schemeClr val="bg1">
                    <a:lumMod val="75000"/>
                  </a:schemeClr>
                </a:solidFill>
              </a:rPr>
              <a:t> (</a:t>
            </a:r>
            <a:r>
              <a:rPr lang="en-GB" sz="1200" dirty="0" err="1" smtClean="0">
                <a:solidFill>
                  <a:schemeClr val="bg1">
                    <a:lumMod val="75000"/>
                  </a:schemeClr>
                </a:solidFill>
              </a:rPr>
              <a:t>arXiv</a:t>
            </a:r>
            <a:r>
              <a:rPr lang="en-GB" sz="1200" dirty="0" smtClean="0">
                <a:solidFill>
                  <a:schemeClr val="bg1">
                    <a:lumMod val="75000"/>
                  </a:schemeClr>
                </a:solidFill>
              </a:rPr>
              <a:t>:</a:t>
            </a: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</a:rPr>
              <a:t>1001.5027</a:t>
            </a:r>
            <a:r>
              <a:rPr lang="en-GB" sz="1200" dirty="0" smtClean="0">
                <a:solidFill>
                  <a:schemeClr val="bg1">
                    <a:lumMod val="75000"/>
                  </a:schemeClr>
                </a:solidFill>
              </a:rPr>
              <a:t>) versus CDF/D0 (answers: </a:t>
            </a: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hlinkClick r:id="rId5"/>
              </a:rPr>
              <a:t>link-1</a:t>
            </a:r>
            <a:r>
              <a:rPr lang="en-GB" sz="1200" dirty="0" smtClean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GB" sz="1200" dirty="0" smtClean="0">
                <a:solidFill>
                  <a:schemeClr val="bg1">
                    <a:lumMod val="75000"/>
                  </a:schemeClr>
                </a:solidFill>
                <a:hlinkClick r:id="rId6"/>
              </a:rPr>
              <a:t>2</a:t>
            </a:r>
            <a:r>
              <a:rPr lang="en-GB" sz="12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GB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1853624"/>
            <a:ext cx="9144000" cy="3276600"/>
          </a:xfrm>
          <a:prstGeom prst="rect">
            <a:avLst/>
          </a:prstGeom>
          <a:solidFill>
            <a:schemeClr val="bg1"/>
          </a:solidFill>
          <a:ln>
            <a:solidFill>
              <a:srgbClr val="A6A6A6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LHC </a:t>
            </a:r>
            <a:r>
              <a:rPr lang="en-US" sz="2800" b="1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14 </a:t>
            </a:r>
            <a:r>
              <a:rPr lang="en-US" sz="2800" b="1" dirty="0" err="1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TeV</a:t>
            </a:r>
            <a:r>
              <a:rPr lang="en-US" sz="2800" b="1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vs</a:t>
            </a:r>
            <a:r>
              <a:rPr lang="en-US" sz="2800" b="1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 7 </a:t>
            </a:r>
            <a:r>
              <a:rPr lang="en-US" sz="2800" b="1" dirty="0" err="1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TeV</a:t>
            </a:r>
            <a:endParaRPr lang="en-US" sz="2800" b="1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3" name="Picture 12" descr="higgs-sigma-lhc-7tev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152400" y="2011680"/>
            <a:ext cx="4697992" cy="3009900"/>
          </a:xfrm>
          <a:prstGeom prst="rect">
            <a:avLst/>
          </a:prstGeom>
        </p:spPr>
      </p:pic>
      <p:pic>
        <p:nvPicPr>
          <p:cNvPr id="14" name="Picture 13" descr="higgs-sigma-lhc-14tev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419600" y="2011680"/>
            <a:ext cx="4697992" cy="3009900"/>
          </a:xfrm>
          <a:prstGeom prst="rect">
            <a:avLst/>
          </a:prstGeom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04800" y="1121709"/>
            <a:ext cx="8839200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Unfortunately, the LHC runs only at 7 </a:t>
            </a:r>
            <a:r>
              <a:rPr lang="en-US" sz="2000" dirty="0" err="1" smtClean="0">
                <a:solidFill>
                  <a:srgbClr val="FFFFFF"/>
                </a:solidFill>
                <a:ea typeface="Arial" charset="0"/>
                <a:cs typeface="Arial" charset="0"/>
              </a:rPr>
              <a:t>TeV</a:t>
            </a:r>
            <a:r>
              <a:rPr lang="en-US" sz="20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 CM energy in 2010 and 2011</a:t>
            </a:r>
            <a:endParaRPr lang="en-US" sz="2000" i="1" baseline="-25000" dirty="0" smtClean="0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08018" y="5486400"/>
            <a:ext cx="66977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srgbClr val="FFFFFF"/>
                </a:solidFill>
              </a:rPr>
              <a:t>For </a:t>
            </a:r>
            <a:r>
              <a:rPr lang="en-US" sz="1600" i="1" dirty="0" smtClean="0">
                <a:solidFill>
                  <a:srgbClr val="FFFFFF"/>
                </a:solidFill>
              </a:rPr>
              <a:t>M</a:t>
            </a:r>
            <a:r>
              <a:rPr lang="en-US" sz="1600" i="1" baseline="-25000" dirty="0" smtClean="0">
                <a:solidFill>
                  <a:srgbClr val="FFFFFF"/>
                </a:solidFill>
              </a:rPr>
              <a:t>H</a:t>
            </a:r>
            <a:r>
              <a:rPr lang="en-US" sz="1600" dirty="0" smtClean="0">
                <a:solidFill>
                  <a:srgbClr val="FFFFFF"/>
                </a:solidFill>
              </a:rPr>
              <a:t> = 160 GeV, reduction by factor of 	~3.6 for </a:t>
            </a:r>
            <a:r>
              <a:rPr lang="en-US" sz="1600" i="1" dirty="0" err="1" smtClean="0">
                <a:solidFill>
                  <a:srgbClr val="FFFFFF"/>
                </a:solidFill>
              </a:rPr>
              <a:t>gg</a:t>
            </a:r>
            <a:r>
              <a:rPr lang="en-US" sz="1600" i="1" dirty="0" smtClean="0">
                <a:solidFill>
                  <a:srgbClr val="FFFFFF"/>
                </a:solidFill>
              </a:rPr>
              <a:t> </a:t>
            </a:r>
            <a:r>
              <a:rPr lang="en-US" sz="1600" dirty="0" err="1" smtClean="0">
                <a:solidFill>
                  <a:srgbClr val="FFFFFF"/>
                </a:solidFill>
                <a:sym typeface="Wingdings"/>
              </a:rPr>
              <a:t></a:t>
            </a:r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 </a:t>
            </a:r>
            <a:r>
              <a:rPr lang="en-US" sz="1600" i="1" dirty="0" smtClean="0">
                <a:solidFill>
                  <a:srgbClr val="FFFFFF"/>
                </a:solidFill>
                <a:latin typeface="ArialMT"/>
              </a:rPr>
              <a:t>H</a:t>
            </a:r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 </a:t>
            </a:r>
          </a:p>
          <a:p>
            <a:pPr lvl="1" defTabSz="182563"/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																			~2.8 for </a:t>
            </a:r>
            <a:r>
              <a:rPr lang="en-US" sz="1600" i="1" dirty="0" err="1" smtClean="0">
                <a:solidFill>
                  <a:srgbClr val="FFFFFF"/>
                </a:solidFill>
              </a:rPr>
              <a:t>qq</a:t>
            </a:r>
            <a:r>
              <a:rPr lang="en-US" sz="1600" i="1" dirty="0" smtClean="0">
                <a:solidFill>
                  <a:srgbClr val="FFFFFF"/>
                </a:solidFill>
              </a:rPr>
              <a:t> </a:t>
            </a:r>
            <a:r>
              <a:rPr lang="en-US" sz="1600" dirty="0" err="1" smtClean="0">
                <a:solidFill>
                  <a:srgbClr val="FFFFFF"/>
                </a:solidFill>
                <a:latin typeface="ArialMT"/>
                <a:sym typeface="Wingdings"/>
              </a:rPr>
              <a:t></a:t>
            </a:r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 </a:t>
            </a:r>
            <a:r>
              <a:rPr lang="en-US" sz="1600" i="1" dirty="0" smtClean="0">
                <a:solidFill>
                  <a:srgbClr val="FFFFFF"/>
                </a:solidFill>
                <a:latin typeface="ArialMT"/>
              </a:rPr>
              <a:t>W</a:t>
            </a:r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/</a:t>
            </a:r>
            <a:r>
              <a:rPr lang="en-US" sz="1600" i="1" dirty="0" smtClean="0">
                <a:solidFill>
                  <a:srgbClr val="FFFFFF"/>
                </a:solidFill>
                <a:latin typeface="ArialMT"/>
              </a:rPr>
              <a:t>Z</a:t>
            </a:r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 + </a:t>
            </a:r>
            <a:r>
              <a:rPr lang="en-US" sz="1600" i="1" dirty="0" smtClean="0">
                <a:solidFill>
                  <a:srgbClr val="FFFFFF"/>
                </a:solidFill>
                <a:latin typeface="ArialMT"/>
              </a:rPr>
              <a:t>H </a:t>
            </a:r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 </a:t>
            </a:r>
          </a:p>
          <a:p>
            <a:pPr lvl="1" defTabSz="182563"/>
            <a:r>
              <a:rPr lang="en-US" sz="1600" dirty="0" smtClean="0">
                <a:solidFill>
                  <a:srgbClr val="FFFFFF"/>
                </a:solidFill>
                <a:latin typeface="ArialMT"/>
              </a:rPr>
              <a:t>																			~3.7 for </a:t>
            </a:r>
            <a:r>
              <a:rPr lang="en-US" sz="1600" i="1" dirty="0" err="1" smtClean="0">
                <a:solidFill>
                  <a:srgbClr val="FFFFFF"/>
                </a:solidFill>
                <a:latin typeface="ArialMT"/>
              </a:rPr>
              <a:t>qq</a:t>
            </a:r>
            <a:r>
              <a:rPr lang="en-US" sz="1600" i="1" dirty="0" smtClean="0">
                <a:solidFill>
                  <a:srgbClr val="FFFFFF"/>
                </a:solidFill>
                <a:latin typeface="ArialMT"/>
              </a:rPr>
              <a:t> </a:t>
            </a:r>
            <a:r>
              <a:rPr lang="en-US" sz="1600" dirty="0" err="1" smtClean="0">
                <a:solidFill>
                  <a:srgbClr val="FFFFFF"/>
                </a:solidFill>
                <a:latin typeface="ArialMT"/>
                <a:sym typeface="Wingdings"/>
              </a:rPr>
              <a:t></a:t>
            </a:r>
            <a:r>
              <a:rPr lang="en-US" sz="1600" dirty="0" smtClean="0">
                <a:solidFill>
                  <a:srgbClr val="FFFFFF"/>
                </a:solidFill>
                <a:latin typeface="ArialMT"/>
                <a:sym typeface="Wingdings"/>
              </a:rPr>
              <a:t> </a:t>
            </a:r>
            <a:r>
              <a:rPr lang="en-US" sz="1600" i="1" dirty="0" err="1" smtClean="0">
                <a:solidFill>
                  <a:srgbClr val="FFFFFF"/>
                </a:solidFill>
                <a:latin typeface="ArialMT"/>
                <a:sym typeface="Wingdings"/>
              </a:rPr>
              <a:t>qqH</a:t>
            </a:r>
            <a:r>
              <a:rPr lang="en-US" sz="1600" i="1" dirty="0" smtClean="0">
                <a:solidFill>
                  <a:srgbClr val="FFFFFF"/>
                </a:solidFill>
              </a:rPr>
              <a:t> </a:t>
            </a:r>
            <a:endParaRPr lang="en-GB" sz="16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Higgs Searches at </a:t>
            </a:r>
            <a:r>
              <a:rPr lang="en-US" sz="3600" b="1" dirty="0" err="1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Hadron</a:t>
            </a:r>
            <a:r>
              <a:rPr lang="en-US" sz="3600" b="1" dirty="0" smtClean="0">
                <a:solidFill>
                  <a:srgbClr val="FFFFFF"/>
                </a:solidFill>
                <a:latin typeface="Calibri" charset="0"/>
                <a:ea typeface="Calibri" charset="0"/>
                <a:cs typeface="Calibri" charset="0"/>
              </a:rPr>
              <a:t> Colliders</a:t>
            </a:r>
            <a:endParaRPr lang="en-US" sz="2800" b="1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04800" y="1121709"/>
            <a:ext cx="8839200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The dependence of the branching fractions on </a:t>
            </a:r>
            <a:r>
              <a:rPr lang="en-US" sz="2000" i="1" dirty="0" smtClean="0">
                <a:solidFill>
                  <a:srgbClr val="FFFFFF"/>
                </a:solidFill>
                <a:ea typeface="Arial" charset="0"/>
                <a:cs typeface="Arial" charset="0"/>
              </a:rPr>
              <a:t>M</a:t>
            </a:r>
            <a:r>
              <a:rPr lang="en-US" sz="2000" i="1" baseline="-250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H</a:t>
            </a:r>
            <a:r>
              <a:rPr lang="en-US" sz="2000" dirty="0" smtClean="0">
                <a:solidFill>
                  <a:srgbClr val="FFFFFF"/>
                </a:solidFill>
                <a:ea typeface="Arial" charset="0"/>
                <a:cs typeface="Arial" charset="0"/>
              </a:rPr>
              <a:t> drives search strategy</a:t>
            </a:r>
            <a:endParaRPr lang="en-US" sz="2000" i="1" baseline="-25000" dirty="0" smtClean="0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752600"/>
            <a:ext cx="9144000" cy="381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higgs_b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03" y="1985795"/>
            <a:ext cx="4649597" cy="328739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953000" y="1981200"/>
            <a:ext cx="37338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</a:t>
            </a:r>
            <a:r>
              <a:rPr lang="en-US" sz="1600" dirty="0" smtClean="0">
                <a:solidFill>
                  <a:srgbClr val="FF0000"/>
                </a:solidFill>
              </a:rPr>
              <a:t>heavy Higgs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Lepton final states via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WW</a:t>
            </a:r>
            <a:r>
              <a:rPr lang="en-US" sz="16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</a:t>
            </a:r>
            <a:r>
              <a:rPr lang="en-US" sz="16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ZZ</a:t>
            </a:r>
            <a:r>
              <a:rPr lang="en-US" sz="16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</a:t>
            </a:r>
            <a:r>
              <a:rPr lang="en-US" sz="16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53000" y="2819400"/>
            <a:ext cx="3733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</a:t>
            </a:r>
            <a:r>
              <a:rPr lang="en-US" sz="1600" dirty="0" smtClean="0">
                <a:solidFill>
                  <a:srgbClr val="FF0000"/>
                </a:solidFill>
              </a:rPr>
              <a:t>light Higgs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Lepton final states via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WW*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ZZ*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Di-photon final state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Di-tau final state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53000" y="4216062"/>
            <a:ext cx="3962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dominant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rPr>
              <a:t>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bb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mode is only exploitable in association with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or </a:t>
            </a: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tt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also with strong Higgs boost</a:t>
            </a:r>
          </a:p>
          <a:p>
            <a:pPr defTabSz="182563">
              <a:spcBef>
                <a:spcPts val="600"/>
              </a:spcBef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(Associated leptons provide trigger signal as they help to reduce huge QCD background,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12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bb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~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100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µ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endParaRPr lang="en-US" sz="12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:\HOME\KADO\PUBLIC\TALKS\SEMINARS\EVT1XY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1C1C1C"/>
              </a:clrFrom>
              <a:clrTo>
                <a:srgbClr val="1C1C1C">
                  <a:alpha val="0"/>
                </a:srgbClr>
              </a:clrTo>
            </a:clrChange>
            <a:grayscl/>
            <a:alphaModFix/>
            <a:lum bright="-2000"/>
          </a:blip>
          <a:srcRect t="8257"/>
          <a:stretch>
            <a:fillRect/>
          </a:stretch>
        </p:blipFill>
        <p:spPr bwMode="auto">
          <a:xfrm>
            <a:off x="1627481" y="1295400"/>
            <a:ext cx="5916319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2743200"/>
            <a:ext cx="9144000" cy="605617"/>
          </a:xfrm>
          <a:prstGeom prst="rect">
            <a:avLst/>
          </a:prstGeom>
          <a:solidFill>
            <a:srgbClr val="000000">
              <a:alpha val="75000"/>
            </a:srgb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Briefly: Higgs </a:t>
            </a:r>
            <a:r>
              <a:rPr lang="en-US" dirty="0" smtClean="0">
                <a:solidFill>
                  <a:srgbClr val="FFFFFF"/>
                </a:solidFill>
              </a:rPr>
              <a:t>Searches at Tevatron and LEP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grayscl/>
          </a:blip>
          <a:srcRect r="5861"/>
          <a:stretch>
            <a:fillRect/>
          </a:stretch>
        </p:blipFill>
        <p:spPr>
          <a:xfrm>
            <a:off x="0" y="0"/>
            <a:ext cx="9144000" cy="65749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grayscl/>
            <a:lum bright="44000"/>
          </a:blip>
          <a:srcRect r="5861"/>
          <a:stretch>
            <a:fillRect/>
          </a:stretch>
        </p:blipFill>
        <p:spPr>
          <a:xfrm>
            <a:off x="0" y="10856"/>
            <a:ext cx="9144000" cy="6564056"/>
          </a:xfrm>
          <a:prstGeom prst="rect">
            <a:avLst/>
          </a:prstGeom>
        </p:spPr>
      </p:pic>
      <p:sp>
        <p:nvSpPr>
          <p:cNvPr id="13" name="Text Box 162"/>
          <p:cNvSpPr txBox="1">
            <a:spLocks noChangeArrowheads="1"/>
          </p:cNvSpPr>
          <p:nvPr/>
        </p:nvSpPr>
        <p:spPr bwMode="auto">
          <a:xfrm>
            <a:off x="0" y="-3175"/>
            <a:ext cx="9144000" cy="675250"/>
          </a:xfrm>
          <a:prstGeom prst="rect">
            <a:avLst/>
          </a:prstGeom>
          <a:solidFill>
            <a:schemeClr val="bg1">
              <a:alpha val="8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93600">
            <a:prstTxWarp prst="textNoShape">
              <a:avLst/>
            </a:prstTxWarp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sz="3200" dirty="0" smtClean="0">
                <a:solidFill>
                  <a:srgbClr val="000066"/>
                </a:solidFill>
                <a:latin typeface="Trebuchet MS"/>
                <a:cs typeface="Trebuchet MS"/>
              </a:rPr>
              <a:t>Tevatron</a:t>
            </a:r>
            <a:endParaRPr lang="en-US" sz="2000" dirty="0">
              <a:solidFill>
                <a:srgbClr val="000066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295400"/>
            <a:ext cx="9144000" cy="48705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709239"/>
            <a:ext cx="5968967" cy="408196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52400" y="1700480"/>
            <a:ext cx="2971800" cy="3633520"/>
            <a:chOff x="152400" y="1700480"/>
            <a:chExt cx="2971800" cy="3633520"/>
          </a:xfrm>
        </p:grpSpPr>
        <p:sp>
          <p:nvSpPr>
            <p:cNvPr id="15" name="Rectangle 14"/>
            <p:cNvSpPr/>
            <p:nvPr/>
          </p:nvSpPr>
          <p:spPr>
            <a:xfrm>
              <a:off x="152400" y="3224480"/>
              <a:ext cx="2668821" cy="6617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82563"/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Peak luminosity: </a:t>
              </a:r>
            </a:p>
            <a:p>
              <a:pPr defTabSz="182563">
                <a:spcBef>
                  <a:spcPts val="600"/>
                </a:spcBef>
              </a:pP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		4.0 × 10</a:t>
              </a:r>
              <a:r>
                <a:rPr lang="en-US" sz="1600" baseline="30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32</a:t>
              </a: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cm</a:t>
              </a:r>
              <a:r>
                <a:rPr lang="en-US" sz="1600" baseline="30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–2</a:t>
              </a: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</a:t>
              </a:r>
              <a:r>
                <a:rPr lang="en-US" sz="1600" baseline="30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–1</a:t>
              </a: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sz="1600" dirty="0" smtClean="0">
                <a:solidFill>
                  <a:srgbClr val="FF0000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54221" y="3986480"/>
              <a:ext cx="2668821" cy="6617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82563"/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Integrated luminosity: </a:t>
              </a:r>
            </a:p>
            <a:p>
              <a:pPr defTabSz="182563">
                <a:spcBef>
                  <a:spcPts val="600"/>
                </a:spcBef>
              </a:pP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	</a:t>
              </a: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	~ 10 </a:t>
              </a:r>
              <a:r>
                <a:rPr lang="en-US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fb</a:t>
              </a:r>
              <a:r>
                <a:rPr lang="en-US" sz="1600" baseline="30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–</a:t>
              </a:r>
              <a:r>
                <a:rPr lang="en-US" sz="1600" baseline="30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</a:t>
              </a:r>
              <a:endParaRPr lang="en-US" sz="1600" dirty="0" smtClean="0">
                <a:solidFill>
                  <a:srgbClr val="FF0000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54221" y="4749224"/>
              <a:ext cx="2667000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82563"/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Anticipate 12–13 </a:t>
              </a:r>
              <a:r>
                <a:rPr lang="en-US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fb</a:t>
              </a:r>
              <a:r>
                <a:rPr lang="en-US" sz="1600" baseline="30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–1</a:t>
              </a: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       by fall 2011 (shutdown)</a:t>
              </a:r>
              <a:endParaRPr lang="en-US" sz="1600" dirty="0" smtClean="0">
                <a:solidFill>
                  <a:srgbClr val="FF0000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56042" y="2462480"/>
              <a:ext cx="2668821" cy="6617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82563"/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Centre-of-mass energy: </a:t>
              </a:r>
            </a:p>
            <a:p>
              <a:pPr defTabSz="182563">
                <a:spcBef>
                  <a:spcPts val="600"/>
                </a:spcBef>
              </a:pP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		1.96 </a:t>
              </a:r>
              <a:r>
                <a:rPr lang="en-US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TeV</a:t>
              </a:r>
              <a:endParaRPr lang="en-US" sz="1600" dirty="0" smtClean="0">
                <a:solidFill>
                  <a:srgbClr val="FF000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2400" y="1700480"/>
              <a:ext cx="2971800" cy="6617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82563"/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 general-purpose detectors</a:t>
              </a:r>
            </a:p>
            <a:p>
              <a:pPr defTabSz="182563">
                <a:spcBef>
                  <a:spcPts val="600"/>
                </a:spcBef>
              </a:pP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		CDF &amp; D0</a:t>
              </a:r>
              <a:endParaRPr lang="en-US" sz="1600" dirty="0" smtClean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iggs_b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605878"/>
            <a:ext cx="6781800" cy="4794922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Higgs Search Strategy at the Tevatron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2845418" y="1766146"/>
            <a:ext cx="885422" cy="1887"/>
          </a:xfrm>
          <a:prstGeom prst="straightConnector1">
            <a:avLst/>
          </a:prstGeom>
          <a:ln>
            <a:solidFill>
              <a:srgbClr val="E12B0D"/>
            </a:solidFill>
            <a:headEnd type="oval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1534583" y="3962400"/>
            <a:ext cx="3505200" cy="1588"/>
          </a:xfrm>
          <a:prstGeom prst="line">
            <a:avLst/>
          </a:prstGeom>
          <a:ln w="25400" cap="flat" cmpd="sng" algn="ctr">
            <a:solidFill>
              <a:srgbClr val="E12B0D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2800" y="1143000"/>
            <a:ext cx="54879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E12B0D"/>
                </a:solidFill>
              </a:rPr>
              <a:t>Separate analyses into low-mass and high-mass searches</a:t>
            </a:r>
            <a:endParaRPr lang="en-GB" sz="1600" dirty="0">
              <a:solidFill>
                <a:srgbClr val="E12B0D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5000" y="1143000"/>
            <a:ext cx="129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 smtClean="0">
                <a:solidFill>
                  <a:srgbClr val="E12B0D"/>
                </a:solidFill>
              </a:rPr>
              <a:t>135 GeV</a:t>
            </a:r>
            <a:endParaRPr lang="en-GB" sz="1600" dirty="0">
              <a:solidFill>
                <a:srgbClr val="E12B0D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112452" y="2590800"/>
            <a:ext cx="2802948" cy="1503786"/>
            <a:chOff x="6112452" y="2590800"/>
            <a:chExt cx="2802948" cy="1503786"/>
          </a:xfrm>
        </p:grpSpPr>
        <p:sp>
          <p:nvSpPr>
            <p:cNvPr id="12" name="Rectangle 11"/>
            <p:cNvSpPr/>
            <p:nvPr/>
          </p:nvSpPr>
          <p:spPr>
            <a:xfrm>
              <a:off x="6112452" y="2590800"/>
              <a:ext cx="2802948" cy="1503786"/>
            </a:xfrm>
            <a:prstGeom prst="rect">
              <a:avLst/>
            </a:prstGeom>
            <a:solidFill>
              <a:schemeClr val="bg1"/>
            </a:solidFill>
            <a:ln w="127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66700" dist="38100" dir="2700000">
                <a:srgbClr val="000000">
                  <a:alpha val="46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48400" y="2590800"/>
              <a:ext cx="2551200" cy="1503786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228600" y="4648200"/>
            <a:ext cx="2802948" cy="1503786"/>
            <a:chOff x="228600" y="4648200"/>
            <a:chExt cx="2802948" cy="1503786"/>
          </a:xfrm>
        </p:grpSpPr>
        <p:sp>
          <p:nvSpPr>
            <p:cNvPr id="15" name="Rectangle 14"/>
            <p:cNvSpPr/>
            <p:nvPr/>
          </p:nvSpPr>
          <p:spPr>
            <a:xfrm>
              <a:off x="228600" y="4648200"/>
              <a:ext cx="2802948" cy="1503786"/>
            </a:xfrm>
            <a:prstGeom prst="rect">
              <a:avLst/>
            </a:prstGeom>
            <a:solidFill>
              <a:schemeClr val="bg1"/>
            </a:solidFill>
            <a:ln w="127" cap="flat" cmpd="sng" algn="ctr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66700" dist="38100" dir="2700000">
                <a:srgbClr val="000000">
                  <a:alpha val="46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Picture 15" descr="feynman_Higgs_low-mass.eps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337365" y="4669912"/>
              <a:ext cx="2518144" cy="1472474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iggs_b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605878"/>
            <a:ext cx="6781800" cy="4794922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Higgs Search Strategy at the Tevatron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2845418" y="1766146"/>
            <a:ext cx="885422" cy="1887"/>
          </a:xfrm>
          <a:prstGeom prst="straightConnector1">
            <a:avLst/>
          </a:prstGeom>
          <a:ln>
            <a:solidFill>
              <a:srgbClr val="E12B0D"/>
            </a:solidFill>
            <a:headEnd type="oval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1534583" y="3962400"/>
            <a:ext cx="3505200" cy="1588"/>
          </a:xfrm>
          <a:prstGeom prst="line">
            <a:avLst/>
          </a:prstGeom>
          <a:ln w="25400" cap="flat" cmpd="sng" algn="ctr">
            <a:solidFill>
              <a:srgbClr val="E12B0D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2800" y="1143000"/>
            <a:ext cx="54879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E12B0D"/>
                </a:solidFill>
              </a:rPr>
              <a:t>Separate analyses into low-mass and high-mass searches</a:t>
            </a:r>
            <a:endParaRPr lang="en-GB" sz="1600" dirty="0">
              <a:solidFill>
                <a:srgbClr val="E12B0D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5000" y="1143000"/>
            <a:ext cx="129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 smtClean="0">
                <a:solidFill>
                  <a:srgbClr val="E12B0D"/>
                </a:solidFill>
              </a:rPr>
              <a:t>135 GeV</a:t>
            </a:r>
            <a:endParaRPr lang="en-GB" sz="1600" dirty="0">
              <a:solidFill>
                <a:srgbClr val="E12B0D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914400"/>
            <a:ext cx="9144000" cy="553720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457200" y="1676400"/>
            <a:ext cx="8229600" cy="411988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66700" dist="38100" dir="27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690160" y="1854994"/>
            <a:ext cx="787472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Higgs search at Tevatron exploits all low and high-mass channels</a:t>
            </a:r>
          </a:p>
          <a:p>
            <a:pPr>
              <a:spcBef>
                <a:spcPts val="900"/>
              </a:spcBef>
            </a:pPr>
            <a:r>
              <a:rPr lang="en-GB" sz="1800" dirty="0" smtClean="0"/>
              <a:t>Significant analysis improvements achieved, e.g.:</a:t>
            </a:r>
          </a:p>
          <a:p>
            <a:pPr marL="355600" indent="-263525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relaxed cuts</a:t>
            </a:r>
          </a:p>
          <a:p>
            <a:pPr marL="355600" indent="-263525">
              <a:spcBef>
                <a:spcPts val="3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accent3">
                    <a:lumMod val="50000"/>
                  </a:schemeClr>
                </a:solidFill>
              </a:rPr>
              <a:t>more efficient (looser) lepton identification</a:t>
            </a:r>
          </a:p>
          <a:p>
            <a:pPr marL="355600" indent="-263525">
              <a:spcBef>
                <a:spcPts val="3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add final states with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taus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fully hadronic modes,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diphotons</a:t>
            </a:r>
            <a:endParaRPr lang="en-GB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55600" indent="-263525">
              <a:spcBef>
                <a:spcPts val="3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713B0E"/>
                </a:solidFill>
              </a:rPr>
              <a:t>improved </a:t>
            </a:r>
            <a:r>
              <a:rPr lang="en-GB" sz="1600" i="1" dirty="0" err="1" smtClean="0">
                <a:solidFill>
                  <a:srgbClr val="713B0E"/>
                </a:solidFill>
              </a:rPr>
              <a:t>b</a:t>
            </a:r>
            <a:r>
              <a:rPr lang="en-GB" sz="1600" dirty="0" smtClean="0">
                <a:solidFill>
                  <a:srgbClr val="713B0E"/>
                </a:solidFill>
              </a:rPr>
              <a:t>-tagging (also: </a:t>
            </a:r>
            <a:r>
              <a:rPr lang="en-GB" sz="1600" i="1" dirty="0" err="1" smtClean="0">
                <a:solidFill>
                  <a:srgbClr val="713B0E"/>
                </a:solidFill>
              </a:rPr>
              <a:t>b</a:t>
            </a:r>
            <a:r>
              <a:rPr lang="en-GB" sz="1600" dirty="0" smtClean="0">
                <a:solidFill>
                  <a:srgbClr val="713B0E"/>
                </a:solidFill>
              </a:rPr>
              <a:t> vs. </a:t>
            </a:r>
            <a:r>
              <a:rPr lang="en-GB" sz="1600" i="1" dirty="0" err="1" smtClean="0">
                <a:solidFill>
                  <a:srgbClr val="713B0E"/>
                </a:solidFill>
              </a:rPr>
              <a:t>c</a:t>
            </a:r>
            <a:r>
              <a:rPr lang="en-GB" sz="1600" dirty="0" smtClean="0">
                <a:solidFill>
                  <a:srgbClr val="713B0E"/>
                </a:solidFill>
              </a:rPr>
              <a:t> and </a:t>
            </a:r>
            <a:r>
              <a:rPr lang="en-GB" sz="1600" i="1" dirty="0" err="1" smtClean="0">
                <a:solidFill>
                  <a:srgbClr val="713B0E"/>
                </a:solidFill>
              </a:rPr>
              <a:t>b</a:t>
            </a:r>
            <a:r>
              <a:rPr lang="en-GB" sz="1600" dirty="0" smtClean="0">
                <a:solidFill>
                  <a:srgbClr val="713B0E"/>
                </a:solidFill>
              </a:rPr>
              <a:t> vs. </a:t>
            </a:r>
            <a:r>
              <a:rPr lang="en-GB" sz="1600" i="1" dirty="0" smtClean="0">
                <a:solidFill>
                  <a:srgbClr val="713B0E"/>
                </a:solidFill>
              </a:rPr>
              <a:t>bb</a:t>
            </a:r>
            <a:r>
              <a:rPr lang="en-GB" sz="1600" dirty="0" smtClean="0">
                <a:solidFill>
                  <a:srgbClr val="713B0E"/>
                </a:solidFill>
              </a:rPr>
              <a:t> (merged) discrimination)</a:t>
            </a:r>
          </a:p>
          <a:p>
            <a:pPr marL="355600" indent="-263525">
              <a:spcBef>
                <a:spcPts val="3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improved </a:t>
            </a:r>
            <a:r>
              <a:rPr lang="en-GB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dijet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mass resolution in </a:t>
            </a:r>
            <a:r>
              <a:rPr lang="en-GB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llbb</a:t>
            </a:r>
            <a:r>
              <a:rPr lang="en-GB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channel 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from kinematic fit</a:t>
            </a:r>
          </a:p>
          <a:p>
            <a:pPr marL="355600" indent="-263525">
              <a:spcBef>
                <a:spcPts val="3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713B0E"/>
                </a:solidFill>
              </a:rPr>
              <a:t>improved </a:t>
            </a:r>
            <a:r>
              <a:rPr lang="en-GB" sz="1600" dirty="0" err="1" smtClean="0">
                <a:solidFill>
                  <a:srgbClr val="713B0E"/>
                </a:solidFill>
              </a:rPr>
              <a:t>dijet</a:t>
            </a:r>
            <a:r>
              <a:rPr lang="en-GB" sz="1600" dirty="0" smtClean="0">
                <a:solidFill>
                  <a:srgbClr val="713B0E"/>
                </a:solidFill>
              </a:rPr>
              <a:t> mass resolution by using tracker information</a:t>
            </a:r>
          </a:p>
          <a:p>
            <a:pPr marL="355600" indent="-263525">
              <a:spcBef>
                <a:spcPts val="3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improved multivariate methods, </a:t>
            </a:r>
            <a:r>
              <a:rPr lang="en-GB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e.g.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matrix elements as input to boosted decision trees, separate training against different backgrounds, multi-class training </a:t>
            </a:r>
          </a:p>
          <a:p>
            <a:pPr marL="355600" indent="-263525">
              <a:spcBef>
                <a:spcPts val="3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713B0E"/>
                </a:solidFill>
              </a:rPr>
              <a:t>reduce top background using tight </a:t>
            </a:r>
            <a:r>
              <a:rPr lang="en-GB" sz="1600" i="1" dirty="0" err="1" smtClean="0">
                <a:solidFill>
                  <a:srgbClr val="713B0E"/>
                </a:solidFill>
              </a:rPr>
              <a:t>b</a:t>
            </a:r>
            <a:r>
              <a:rPr lang="en-GB" sz="1600" dirty="0" smtClean="0">
                <a:solidFill>
                  <a:srgbClr val="713B0E"/>
                </a:solidFill>
              </a:rPr>
              <a:t>-jet veto for high-mass search</a:t>
            </a:r>
          </a:p>
          <a:p>
            <a:pPr marL="355600" indent="-263525">
              <a:spcBef>
                <a:spcPts val="900"/>
              </a:spcBef>
            </a:pPr>
            <a:r>
              <a:rPr lang="en-GB" sz="1800" dirty="0" smtClean="0">
                <a:solidFill>
                  <a:srgbClr val="D00209"/>
                </a:solidFill>
              </a:rPr>
              <a:t>LHC analyses yet miles away from such degree of sophistication 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Combination of all Higgs Searches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964267"/>
            <a:ext cx="9144000" cy="445094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57200" y="1143000"/>
            <a:ext cx="8305800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/>
              <a:t>Exclusion of any </a:t>
            </a:r>
            <a:r>
              <a:rPr lang="en-US" sz="1800" i="1" dirty="0" smtClean="0"/>
              <a:t>M</a:t>
            </a:r>
            <a:r>
              <a:rPr lang="en-US" sz="1800" i="1" baseline="-25000" dirty="0" smtClean="0"/>
              <a:t>H</a:t>
            </a:r>
            <a:r>
              <a:rPr lang="en-US" sz="1800" i="1" dirty="0" smtClean="0"/>
              <a:t> </a:t>
            </a:r>
            <a:r>
              <a:rPr lang="en-US" sz="1800" dirty="0" smtClean="0"/>
              <a:t>is not possible by a single Tevatron channel / experiment</a:t>
            </a:r>
          </a:p>
          <a:p>
            <a:pPr marL="0" lvl="1">
              <a:spcBef>
                <a:spcPts val="300"/>
              </a:spcBef>
            </a:pPr>
            <a:r>
              <a:rPr lang="en-US" sz="1800" dirty="0" smtClean="0">
                <a:solidFill>
                  <a:srgbClr val="D00209"/>
                </a:solidFill>
              </a:rPr>
              <a:t>Use most powerful statistical discriminators and combine all direct searches</a:t>
            </a:r>
            <a:endParaRPr lang="en-GB" sz="1400" dirty="0" smtClean="0">
              <a:solidFill>
                <a:srgbClr val="D00209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9339" y="2144456"/>
            <a:ext cx="1944243" cy="13167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136013"/>
            <a:ext cx="1944243" cy="13167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" name="Picture 19" descr="TemplateStackHWW165_AllSB_Log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47410" y="3492965"/>
            <a:ext cx="2005784" cy="135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TemplateStackHWW165_AllSB-lowMll_Log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96149" y="3512561"/>
            <a:ext cx="1995451" cy="1351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/>
          <a:srcRect t="1259" r="8299"/>
          <a:stretch>
            <a:fillRect/>
          </a:stretch>
        </p:blipFill>
        <p:spPr bwMode="auto">
          <a:xfrm>
            <a:off x="4836341" y="4944710"/>
            <a:ext cx="1842743" cy="1336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" name="Picture 12" descr="H09BF1c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3528866" y="5343162"/>
            <a:ext cx="1132020" cy="94434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80354" y="5057727"/>
            <a:ext cx="8623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smtClean="0"/>
              <a:t>W</a:t>
            </a:r>
            <a:r>
              <a:rPr lang="en-GB" sz="1200" dirty="0" smtClean="0"/>
              <a:t>(</a:t>
            </a:r>
            <a:r>
              <a:rPr lang="en-US" sz="1200" dirty="0" err="1" smtClean="0">
                <a:sym typeface="Wingdings"/>
              </a:rPr>
              <a:t></a:t>
            </a:r>
            <a:r>
              <a:rPr lang="en-US" sz="1200" i="1" dirty="0" err="1" smtClean="0">
                <a:latin typeface="Symbol" charset="2"/>
                <a:cs typeface="Symbol" charset="2"/>
                <a:sym typeface="Wingdings"/>
              </a:rPr>
              <a:t>tn</a:t>
            </a:r>
            <a:r>
              <a:rPr lang="en-US" sz="1200" dirty="0" smtClean="0">
                <a:latin typeface="Symbol" charset="2"/>
                <a:cs typeface="Symbol" charset="2"/>
                <a:sym typeface="Wingdings"/>
              </a:rPr>
              <a:t>)</a:t>
            </a:r>
            <a:r>
              <a:rPr lang="en-GB" sz="1200" i="1" dirty="0" smtClean="0"/>
              <a:t>H</a:t>
            </a:r>
            <a:r>
              <a:rPr lang="en-GB" sz="1200" dirty="0" smtClean="0"/>
              <a:t> </a:t>
            </a:r>
            <a:endParaRPr lang="en-GB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5490124" y="5050912"/>
            <a:ext cx="992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smtClean="0"/>
              <a:t>WH</a:t>
            </a:r>
            <a:r>
              <a:rPr lang="en-GB" sz="1200" dirty="0" smtClean="0"/>
              <a:t>(</a:t>
            </a:r>
            <a:r>
              <a:rPr lang="en-US" sz="1200" dirty="0" smtClean="0">
                <a:sym typeface="Wingdings"/>
              </a:rPr>
              <a:t></a:t>
            </a:r>
            <a:r>
              <a:rPr lang="en-US" sz="1200" i="1" dirty="0" smtClean="0">
                <a:sym typeface="Wingdings"/>
              </a:rPr>
              <a:t>WW</a:t>
            </a:r>
            <a:r>
              <a:rPr lang="en-US" sz="1200" dirty="0" smtClean="0">
                <a:sym typeface="Wingdings"/>
              </a:rPr>
              <a:t>)</a:t>
            </a:r>
            <a:r>
              <a:rPr lang="en-GB" sz="1200" dirty="0" smtClean="0"/>
              <a:t> 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7765193" y="3638385"/>
            <a:ext cx="75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low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M</a:t>
            </a:r>
            <a:r>
              <a:rPr lang="en-US" sz="1200" dirty="0" err="1" smtClean="0"/>
              <a:t>(</a:t>
            </a:r>
            <a:r>
              <a:rPr lang="en-US" sz="1200" i="1" dirty="0" err="1" smtClean="0"/>
              <a:t>ll</a:t>
            </a:r>
            <a:r>
              <a:rPr lang="en-US" sz="1200" dirty="0" smtClean="0"/>
              <a:t>)</a:t>
            </a:r>
            <a:endParaRPr lang="en-GB" sz="1200" dirty="0"/>
          </a:p>
        </p:txBody>
      </p:sp>
      <p:pic>
        <p:nvPicPr>
          <p:cNvPr id="17" name="Picture 16" descr="H09EF07b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2362200" y="3497749"/>
            <a:ext cx="2209800" cy="1418637"/>
          </a:xfrm>
          <a:prstGeom prst="rect">
            <a:avLst/>
          </a:prstGeom>
        </p:spPr>
      </p:pic>
      <p:pic>
        <p:nvPicPr>
          <p:cNvPr id="18" name="Picture 17" descr="H09EF07a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1"/>
              <a:stretch>
                <a:fillRect/>
              </a:stretch>
            </p:blipFill>
          </mc:Choice>
          <mc:Fallback>
            <p:blipFill>
              <a:blip r:embed="rId12"/>
              <a:stretch>
                <a:fillRect/>
              </a:stretch>
            </p:blipFill>
          </mc:Fallback>
        </mc:AlternateContent>
        <p:spPr>
          <a:xfrm>
            <a:off x="2362200" y="2057400"/>
            <a:ext cx="2209800" cy="141863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667000" y="2688712"/>
            <a:ext cx="8496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Z</a:t>
            </a:r>
            <a:r>
              <a:rPr lang="en-US" sz="1200" dirty="0" err="1" smtClean="0"/>
              <a:t>(</a:t>
            </a:r>
            <a:r>
              <a:rPr lang="en-US" sz="1200" dirty="0" err="1" smtClean="0">
                <a:sym typeface="Wingdings"/>
              </a:rPr>
              <a:t></a:t>
            </a:r>
            <a:r>
              <a:rPr lang="en-US" sz="1200" i="1" dirty="0" err="1" smtClean="0">
                <a:latin typeface="Symbol" charset="2"/>
                <a:cs typeface="Symbol" charset="2"/>
                <a:sym typeface="Wingdings"/>
              </a:rPr>
              <a:t>nn</a:t>
            </a:r>
            <a:r>
              <a:rPr lang="en-US" sz="1200" dirty="0" err="1" smtClean="0">
                <a:sym typeface="Wingdings"/>
              </a:rPr>
              <a:t>)</a:t>
            </a:r>
            <a:r>
              <a:rPr lang="en-US" sz="1200" i="1" dirty="0" err="1" smtClean="0"/>
              <a:t>H</a:t>
            </a:r>
            <a:endParaRPr lang="en-GB" sz="1200" i="1" dirty="0"/>
          </a:p>
        </p:txBody>
      </p:sp>
      <p:pic>
        <p:nvPicPr>
          <p:cNvPr id="20" name="Picture 19" descr="H71F8a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3"/>
              <a:srcRect t="9450" r="29528"/>
              <a:stretch>
                <a:fillRect/>
              </a:stretch>
            </p:blipFill>
          </mc:Choice>
          <mc:Fallback>
            <p:blipFill>
              <a:blip r:embed="rId14"/>
              <a:srcRect t="9450" r="29528"/>
              <a:stretch>
                <a:fillRect/>
              </a:stretch>
            </p:blipFill>
          </mc:Fallback>
        </mc:AlternateContent>
        <p:spPr>
          <a:xfrm>
            <a:off x="2286000" y="5349078"/>
            <a:ext cx="1088787" cy="89811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486199" y="5057727"/>
            <a:ext cx="866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Z</a:t>
            </a:r>
            <a:r>
              <a:rPr lang="en-US" sz="1200" dirty="0" err="1" smtClean="0"/>
              <a:t>(</a:t>
            </a:r>
            <a:r>
              <a:rPr lang="en-US" sz="1200" dirty="0" err="1" smtClean="0">
                <a:sym typeface="Wingdings"/>
              </a:rPr>
              <a:t></a:t>
            </a:r>
            <a:r>
              <a:rPr lang="en-US" sz="1200" i="1" dirty="0" err="1" smtClean="0">
                <a:latin typeface="Symbol" charset="2"/>
                <a:cs typeface="Symbol" charset="2"/>
                <a:sym typeface="Wingdings"/>
              </a:rPr>
              <a:t>mm</a:t>
            </a:r>
            <a:r>
              <a:rPr lang="en-US" sz="1200" dirty="0" err="1" smtClean="0">
                <a:sym typeface="Wingdings"/>
              </a:rPr>
              <a:t>)</a:t>
            </a:r>
            <a:r>
              <a:rPr lang="en-US" sz="1200" i="1" dirty="0" err="1" smtClean="0"/>
              <a:t>H</a:t>
            </a:r>
            <a:endParaRPr lang="en-GB" sz="1200" i="1" dirty="0"/>
          </a:p>
        </p:txBody>
      </p:sp>
      <p:pic>
        <p:nvPicPr>
          <p:cNvPr id="22" name="Picture 21" descr="H78F6a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5"/>
              <a:stretch>
                <a:fillRect/>
              </a:stretch>
            </p:blipFill>
          </mc:Choice>
          <mc:Fallback>
            <p:blipFill>
              <a:blip r:embed="rId16"/>
              <a:stretch>
                <a:fillRect/>
              </a:stretch>
            </p:blipFill>
          </mc:Fallback>
        </mc:AlternateContent>
        <p:spPr>
          <a:xfrm>
            <a:off x="152400" y="2156120"/>
            <a:ext cx="1969008" cy="1969008"/>
          </a:xfrm>
          <a:prstGeom prst="rect">
            <a:avLst/>
          </a:prstGeom>
        </p:spPr>
      </p:pic>
      <p:pic>
        <p:nvPicPr>
          <p:cNvPr id="23" name="Picture 22" descr="H78F7d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7"/>
              <a:stretch>
                <a:fillRect/>
              </a:stretch>
            </p:blipFill>
          </mc:Choice>
          <mc:Fallback>
            <p:blipFill>
              <a:blip r:embed="rId18"/>
              <a:stretch>
                <a:fillRect/>
              </a:stretch>
            </p:blipFill>
          </mc:Fallback>
        </mc:AlternateContent>
        <p:spPr>
          <a:xfrm>
            <a:off x="152400" y="4307919"/>
            <a:ext cx="1969008" cy="196900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578271" y="3104328"/>
            <a:ext cx="479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WH</a:t>
            </a:r>
            <a:endParaRPr lang="en-GB" sz="1200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1578271" y="5237928"/>
            <a:ext cx="479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WH</a:t>
            </a:r>
            <a:endParaRPr lang="en-GB" sz="1200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5354157" y="2162127"/>
            <a:ext cx="5132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WW</a:t>
            </a:r>
            <a:endParaRPr lang="en-GB" sz="1200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5963757" y="3609927"/>
            <a:ext cx="5132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WW</a:t>
            </a:r>
            <a:endParaRPr lang="en-GB" sz="12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7543800" y="2162127"/>
            <a:ext cx="5132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WW</a:t>
            </a:r>
            <a:endParaRPr lang="en-GB" sz="1200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7423542" y="4267200"/>
            <a:ext cx="10346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 smtClean="0">
                <a:solidFill>
                  <a:srgbClr val="2C7C9F"/>
                </a:solidFill>
                <a:latin typeface="Calibri"/>
                <a:cs typeface="Calibri"/>
              </a:rPr>
              <a:t>…</a:t>
            </a:r>
            <a:endParaRPr lang="en-GB" sz="9600" dirty="0">
              <a:solidFill>
                <a:srgbClr val="2C7C9F"/>
              </a:solidFill>
              <a:latin typeface="Calibri"/>
              <a:cs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076017" y="5618843"/>
            <a:ext cx="17133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2C7C9F"/>
                </a:solidFill>
                <a:sym typeface="Wingdings"/>
              </a:rPr>
              <a:t>90 mutually exclusive modes !</a:t>
            </a:r>
            <a:endParaRPr lang="en-GB" sz="1400" dirty="0">
              <a:solidFill>
                <a:srgbClr val="2C7C9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777240" y="2404775"/>
            <a:ext cx="7543800" cy="2014825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wrap="square"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The Higgs boson –   </a:t>
            </a:r>
          </a:p>
          <a:p>
            <a:pPr algn="ctr">
              <a:defRPr/>
            </a:pPr>
            <a:r>
              <a:rPr lang="en-GB" sz="3600" dirty="0" smtClean="0">
                <a:solidFill>
                  <a:srgbClr val="E12B0D"/>
                </a:solidFill>
                <a:latin typeface="Trebuchet MS"/>
                <a:ea typeface="Calibri" charset="0"/>
                <a:cs typeface="Trebuchet MS"/>
              </a:rPr>
              <a:t>last of the particles ?</a:t>
            </a:r>
          </a:p>
          <a:p>
            <a:pPr algn="ctr">
              <a:spcBef>
                <a:spcPts val="1800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Trebuchet MS"/>
                <a:ea typeface="Calibri" charset="0"/>
                <a:cs typeface="Trebuchet MS"/>
              </a:rPr>
              <a:t>What is known about the Higgs Boson ?</a:t>
            </a:r>
            <a:endParaRPr lang="en-GB" sz="2000" dirty="0">
              <a:solidFill>
                <a:srgbClr val="000000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is the last elusive elementary particle of the SM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Systematic Uncertainties</a:t>
            </a:r>
            <a:endParaRPr lang="en-GB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1143000"/>
            <a:ext cx="7772402" cy="4962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GB" sz="1800" dirty="0" smtClean="0">
                <a:solidFill>
                  <a:srgbClr val="E12B0D"/>
                </a:solidFill>
              </a:rPr>
              <a:t>The analyses are affected by significant systematic uncertainties, such as: </a:t>
            </a:r>
          </a:p>
          <a:p>
            <a:pPr marL="817563" lvl="2" indent="-276225">
              <a:spcBef>
                <a:spcPts val="600"/>
              </a:spcBef>
              <a:buFont typeface="Lucida Grande"/>
              <a:buChar char="−"/>
            </a:pPr>
            <a:r>
              <a:rPr lang="en-GB" sz="1400" dirty="0" smtClean="0"/>
              <a:t>Background normalisation (7 ~ 20%) and shape modelling (2 ~ 20%)</a:t>
            </a:r>
          </a:p>
          <a:p>
            <a:pPr marL="817563" lvl="2" indent="-276225">
              <a:spcBef>
                <a:spcPts val="300"/>
              </a:spcBef>
              <a:buFont typeface="Lucida Grande"/>
              <a:buChar char="−"/>
            </a:pPr>
            <a:r>
              <a:rPr lang="en-GB" sz="1400" dirty="0" smtClean="0"/>
              <a:t>Jet modelling (up to 20%) and Jet energy scale (~3%)</a:t>
            </a:r>
          </a:p>
          <a:p>
            <a:pPr marL="817563" lvl="2" indent="-276225">
              <a:spcBef>
                <a:spcPts val="300"/>
              </a:spcBef>
              <a:buFont typeface="Lucida Grande"/>
              <a:buChar char="−"/>
            </a:pPr>
            <a:r>
              <a:rPr lang="en-GB" sz="1400" i="1" dirty="0" err="1" smtClean="0"/>
              <a:t>b</a:t>
            </a:r>
            <a:r>
              <a:rPr lang="en-GB" sz="1400" dirty="0" smtClean="0"/>
              <a:t>-tagging (0 ~ 9%)</a:t>
            </a:r>
          </a:p>
          <a:p>
            <a:pPr marL="817563" lvl="2" indent="-276225">
              <a:spcBef>
                <a:spcPts val="300"/>
              </a:spcBef>
              <a:buFont typeface="Lucida Grande"/>
              <a:buChar char="−"/>
            </a:pPr>
            <a:r>
              <a:rPr lang="en-GB" sz="1400" dirty="0" smtClean="0"/>
              <a:t>Luminosity (4 ~ 6%) and signal cross section (up to 11%), many more effects …</a:t>
            </a:r>
          </a:p>
          <a:p>
            <a:pPr marL="0" lvl="1">
              <a:spcBef>
                <a:spcPts val="1200"/>
              </a:spcBef>
            </a:pPr>
            <a:r>
              <a:rPr lang="en-GB" sz="1800" dirty="0" smtClean="0">
                <a:solidFill>
                  <a:srgbClr val="E12B0D"/>
                </a:solidFill>
              </a:rPr>
              <a:t>Systematic uncertainties for background rates are generally several times larger than the signal expectation itself</a:t>
            </a:r>
          </a:p>
          <a:p>
            <a:pPr marL="0" lvl="1">
              <a:spcBef>
                <a:spcPts val="1200"/>
              </a:spcBef>
            </a:pPr>
            <a:r>
              <a:rPr lang="en-GB" sz="1800" dirty="0" smtClean="0">
                <a:solidFill>
                  <a:srgbClr val="000000"/>
                </a:solidFill>
              </a:rPr>
              <a:t>To minimize the degrading effect of systematic uncertainties on the search sensitivity, the individual background contributions are fitted to the data observation by maximising a likelihood function</a:t>
            </a:r>
          </a:p>
          <a:p>
            <a:pPr marL="0" lvl="1">
              <a:spcBef>
                <a:spcPts val="1200"/>
              </a:spcBef>
            </a:pPr>
            <a:r>
              <a:rPr lang="en-GB" sz="1800" b="1" i="1" dirty="0" smtClean="0">
                <a:solidFill>
                  <a:srgbClr val="18579B"/>
                </a:solidFill>
              </a:rPr>
              <a:t>Nuisance parameters </a:t>
            </a:r>
            <a:r>
              <a:rPr lang="en-GB" sz="1800" dirty="0" smtClean="0">
                <a:solidFill>
                  <a:srgbClr val="18579B"/>
                </a:solidFill>
              </a:rPr>
              <a:t>allow for variations within errors</a:t>
            </a:r>
          </a:p>
          <a:p>
            <a:pPr marL="0" lvl="1">
              <a:spcBef>
                <a:spcPts val="1200"/>
              </a:spcBef>
            </a:pPr>
            <a:r>
              <a:rPr lang="en-GB" sz="1800" dirty="0" smtClean="0">
                <a:solidFill>
                  <a:srgbClr val="18579B"/>
                </a:solidFill>
              </a:rPr>
              <a:t>Each systematic error (incl. the error on the signal cross section) is folded into the signal and background expectation via Gaussian</a:t>
            </a:r>
            <a:r>
              <a:rPr lang="en-GB" sz="1800" dirty="0" smtClean="0">
                <a:solidFill>
                  <a:srgbClr val="18579B"/>
                </a:solidFill>
              </a:rPr>
              <a:t> likelihood</a:t>
            </a:r>
          </a:p>
          <a:p>
            <a:pPr marL="0" lvl="1">
              <a:spcBef>
                <a:spcPts val="1200"/>
              </a:spcBef>
            </a:pPr>
            <a:r>
              <a:rPr lang="en-GB" sz="1800" dirty="0" smtClean="0">
                <a:solidFill>
                  <a:srgbClr val="18579B"/>
                </a:solidFill>
              </a:rPr>
              <a:t>Correlations between nuisance parameters (due to common origin) are identified and preserved 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43000"/>
            <a:ext cx="152400" cy="496289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68919" y="1170516"/>
            <a:ext cx="6913033" cy="425450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36700" y="1371600"/>
            <a:ext cx="5715000" cy="3870476"/>
          </a:xfrm>
          <a:prstGeom prst="rect">
            <a:avLst/>
          </a:prstGeom>
        </p:spPr>
      </p:pic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Results of Tevatron Combination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40319" y="5602069"/>
            <a:ext cx="7694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/>
              <a:t>Observed LLR </a:t>
            </a:r>
            <a:r>
              <a:rPr lang="en-US" sz="18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= –2ln</a:t>
            </a:r>
            <a:r>
              <a:rPr lang="en-US" sz="1800" i="1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Q</a:t>
            </a:r>
            <a:r>
              <a:rPr lang="en-US" sz="18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, where </a:t>
            </a:r>
            <a:r>
              <a:rPr lang="en-US" sz="1800" i="1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Q</a:t>
            </a:r>
            <a:r>
              <a:rPr lang="en-US" sz="18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 = </a:t>
            </a:r>
            <a:r>
              <a:rPr lang="en-US" sz="1800" i="1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L</a:t>
            </a:r>
            <a:r>
              <a:rPr lang="en-US" sz="1800" baseline="-250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S+B</a:t>
            </a:r>
            <a:r>
              <a:rPr lang="en-US" sz="18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 / </a:t>
            </a:r>
            <a:r>
              <a:rPr lang="en-US" sz="1800" i="1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L</a:t>
            </a:r>
            <a:r>
              <a:rPr lang="en-US" sz="1800" baseline="-250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B</a:t>
            </a:r>
            <a:r>
              <a:rPr lang="en-US" sz="1800" dirty="0" smtClean="0"/>
              <a:t>, is consistent with background hypothesis, although at low mass, </a:t>
            </a:r>
            <a:r>
              <a:rPr lang="en-US" sz="1800" i="1" dirty="0" smtClean="0"/>
              <a:t>S</a:t>
            </a:r>
            <a:r>
              <a:rPr lang="en-US" sz="1800" dirty="0" smtClean="0"/>
              <a:t>+</a:t>
            </a:r>
            <a:r>
              <a:rPr lang="en-US" sz="1800" i="1" dirty="0" smtClean="0"/>
              <a:t>B</a:t>
            </a:r>
            <a:r>
              <a:rPr lang="en-US" sz="1800" dirty="0" smtClean="0"/>
              <a:t> is slightly </a:t>
            </a:r>
            <a:r>
              <a:rPr lang="en-US" sz="1800" dirty="0" err="1" smtClean="0"/>
              <a:t>favoured</a:t>
            </a:r>
            <a:endParaRPr lang="en-GB" sz="1800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5321300" y="2743200"/>
            <a:ext cx="2026920" cy="1588"/>
          </a:xfrm>
          <a:prstGeom prst="line">
            <a:avLst/>
          </a:prstGeom>
          <a:ln w="12700" cap="flat" cmpd="sng" algn="ctr">
            <a:solidFill>
              <a:srgbClr val="E12B0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321300" y="4625446"/>
            <a:ext cx="2026920" cy="1588"/>
          </a:xfrm>
          <a:prstGeom prst="line">
            <a:avLst/>
          </a:prstGeom>
          <a:ln w="12700" cap="flat" cmpd="sng" algn="ctr">
            <a:solidFill>
              <a:srgbClr val="E12B0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607300" y="3384549"/>
            <a:ext cx="1320800" cy="738664"/>
          </a:xfrm>
          <a:prstGeom prst="rect">
            <a:avLst/>
          </a:prstGeom>
          <a:solidFill>
            <a:schemeClr val="bg1"/>
          </a:solidFill>
          <a:effectLst>
            <a:outerShdw blurRad="152400" dist="38100" dir="2700000">
              <a:srgbClr val="000000">
                <a:alpha val="6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E12B0D"/>
                </a:solidFill>
              </a:rPr>
              <a:t>Sensitivity is largest around  165 GeV</a:t>
            </a:r>
          </a:p>
        </p:txBody>
      </p:sp>
      <p:sp>
        <p:nvSpPr>
          <p:cNvPr id="24" name="Right Brace 23"/>
          <p:cNvSpPr/>
          <p:nvPr/>
        </p:nvSpPr>
        <p:spPr>
          <a:xfrm>
            <a:off x="7348220" y="2744788"/>
            <a:ext cx="259080" cy="1880658"/>
          </a:xfrm>
          <a:prstGeom prst="rightBrace">
            <a:avLst/>
          </a:prstGeom>
          <a:ln w="12700" cap="flat" cmpd="sng" algn="ctr">
            <a:solidFill>
              <a:srgbClr val="E12B0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6858000" y="1049179"/>
            <a:ext cx="161750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i="1" kern="0" dirty="0" smtClean="0">
                <a:solidFill>
                  <a:srgbClr val="FFFFFF"/>
                </a:solidFill>
              </a:rPr>
              <a:t>CDF and D0, arXiv:1007.4587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68919" y="1170516"/>
            <a:ext cx="6913033" cy="425450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3278" t="11168" r="6020" b="6236"/>
              <a:stretch>
                <a:fillRect/>
              </a:stretch>
            </p:blipFill>
          </mc:Choice>
          <mc:Fallback>
            <p:blipFill>
              <a:blip r:embed="rId3"/>
              <a:srcRect l="3278" t="11168" r="6020" b="6236"/>
              <a:stretch>
                <a:fillRect/>
              </a:stretch>
            </p:blipFill>
          </mc:Fallback>
        </mc:AlternateContent>
        <p:spPr>
          <a:xfrm>
            <a:off x="1419340" y="1219201"/>
            <a:ext cx="6084182" cy="4152900"/>
          </a:xfrm>
          <a:prstGeom prst="rect">
            <a:avLst/>
          </a:prstGeom>
        </p:spPr>
      </p:pic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Results of Tevatron Combination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14400" y="5562600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/>
              <a:t>Tevatron experiments set a 95% CL exclusion of a SM Higgs boson in the mass region 158 – 175 GeV (first direct exclusion since LEP)</a:t>
            </a:r>
            <a:endParaRPr lang="en-GB" sz="1800" dirty="0"/>
          </a:p>
        </p:txBody>
      </p:sp>
      <p:sp>
        <p:nvSpPr>
          <p:cNvPr id="32" name="Rectangle 31"/>
          <p:cNvSpPr/>
          <p:nvPr/>
        </p:nvSpPr>
        <p:spPr>
          <a:xfrm>
            <a:off x="7543799" y="2743365"/>
            <a:ext cx="1314451" cy="954107"/>
          </a:xfrm>
          <a:prstGeom prst="rect">
            <a:avLst/>
          </a:prstGeom>
          <a:solidFill>
            <a:schemeClr val="bg1"/>
          </a:solidFill>
          <a:effectLst>
            <a:outerShdw blurRad="152400" dist="38100" dir="2700000">
              <a:srgbClr val="000000">
                <a:alpha val="6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8000"/>
                </a:solidFill>
              </a:rPr>
              <a:t>Statistical</a:t>
            </a:r>
            <a:r>
              <a:rPr lang="en-US" sz="1400" dirty="0" smtClean="0"/>
              <a:t> and </a:t>
            </a:r>
            <a:r>
              <a:rPr lang="en-US" sz="1400" dirty="0" smtClean="0">
                <a:solidFill>
                  <a:schemeClr val="accent4">
                    <a:lumMod val="75000"/>
                  </a:schemeClr>
                </a:solidFill>
              </a:rPr>
              <a:t>stat + </a:t>
            </a:r>
            <a:r>
              <a:rPr lang="en-US" sz="1400" dirty="0" err="1" smtClean="0">
                <a:solidFill>
                  <a:schemeClr val="accent4">
                    <a:lumMod val="75000"/>
                  </a:schemeClr>
                </a:solidFill>
              </a:rPr>
              <a:t>syst</a:t>
            </a:r>
            <a:r>
              <a:rPr lang="en-US" sz="1400" dirty="0" smtClean="0">
                <a:solidFill>
                  <a:schemeClr val="accent4">
                    <a:lumMod val="75000"/>
                  </a:schemeClr>
                </a:solidFill>
              </a:rPr>
              <a:t>     </a:t>
            </a:r>
            <a:r>
              <a:rPr lang="en-US" sz="1400" dirty="0" smtClean="0">
                <a:solidFill>
                  <a:srgbClr val="000000"/>
                </a:solidFill>
              </a:rPr>
              <a:t>±</a:t>
            </a:r>
            <a:r>
              <a:rPr lang="en-US" sz="1400" dirty="0" smtClean="0"/>
              <a:t>1</a:t>
            </a:r>
            <a:r>
              <a:rPr lang="en-US" sz="1400" dirty="0" smtClean="0">
                <a:latin typeface="Symbol" charset="2"/>
                <a:cs typeface="Symbol" charset="2"/>
              </a:rPr>
              <a:t>s</a:t>
            </a:r>
            <a:r>
              <a:rPr lang="en-US" sz="1400" dirty="0" smtClean="0">
                <a:latin typeface="Arial "/>
                <a:cs typeface="Arial "/>
              </a:rPr>
              <a:t> errors on expected limit</a:t>
            </a:r>
            <a:endParaRPr lang="en-US" sz="1400" dirty="0" smtClean="0">
              <a:solidFill>
                <a:srgbClr val="008000"/>
              </a:solidFill>
            </a:endParaRPr>
          </a:p>
        </p:txBody>
      </p:sp>
      <p:sp>
        <p:nvSpPr>
          <p:cNvPr id="33" name="Right Brace 32"/>
          <p:cNvSpPr/>
          <p:nvPr/>
        </p:nvSpPr>
        <p:spPr>
          <a:xfrm>
            <a:off x="7223336" y="2759605"/>
            <a:ext cx="269663" cy="940328"/>
          </a:xfrm>
          <a:prstGeom prst="rightBrace">
            <a:avLst/>
          </a:prstGeom>
          <a:ln w="12700" cap="flat" cmpd="sng" algn="ctr">
            <a:solidFill>
              <a:srgbClr val="E12B0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6858000" y="1049179"/>
            <a:ext cx="161750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i="1" kern="0" dirty="0" smtClean="0">
                <a:solidFill>
                  <a:srgbClr val="FFFFFF"/>
                </a:solidFill>
              </a:rPr>
              <a:t>CDF and D0, arXiv:1007.4587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000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:\HOME\KADO\PUBLIC\TALKS\SEMINARS\EVT1XY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4648"/>
            <a:ext cx="9143999" cy="641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200" y="535394"/>
            <a:ext cx="2743200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FFFFFF"/>
                </a:solidFill>
              </a:rPr>
              <a:t>ALEPH</a:t>
            </a:r>
          </a:p>
          <a:p>
            <a:r>
              <a:rPr lang="en-GB" sz="1800" i="1" dirty="0" smtClean="0">
                <a:solidFill>
                  <a:srgbClr val="FFFFFF"/>
                </a:solidFill>
              </a:rPr>
              <a:t>HZ</a:t>
            </a:r>
            <a:r>
              <a:rPr lang="en-GB" sz="1800" dirty="0" smtClean="0">
                <a:solidFill>
                  <a:srgbClr val="FFFFFF"/>
                </a:solidFill>
              </a:rPr>
              <a:t> </a:t>
            </a:r>
            <a:r>
              <a:rPr lang="en-US" sz="1800" dirty="0" smtClean="0">
                <a:solidFill>
                  <a:srgbClr val="FFFFFF"/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800" dirty="0" smtClean="0">
                <a:solidFill>
                  <a:srgbClr val="FFFFFF"/>
                </a:solidFill>
                <a:sym typeface="Wingdings"/>
              </a:rPr>
              <a:t> </a:t>
            </a:r>
            <a:r>
              <a:rPr lang="en-US" sz="1800" i="1" dirty="0" smtClean="0">
                <a:solidFill>
                  <a:srgbClr val="FFFFFF"/>
                </a:solidFill>
                <a:sym typeface="Wingdings"/>
              </a:rPr>
              <a:t>bb </a:t>
            </a:r>
            <a:r>
              <a:rPr lang="en-US" sz="1800" i="1" dirty="0" err="1" smtClean="0">
                <a:solidFill>
                  <a:srgbClr val="FFFFFF"/>
                </a:solidFill>
                <a:sym typeface="Wingdings"/>
              </a:rPr>
              <a:t>qq</a:t>
            </a:r>
            <a:r>
              <a:rPr lang="en-US" sz="1800" i="1" dirty="0" smtClean="0">
                <a:solidFill>
                  <a:srgbClr val="FFFFFF"/>
                </a:solidFill>
                <a:sym typeface="Wingdings"/>
              </a:rPr>
              <a:t> </a:t>
            </a:r>
            <a:r>
              <a:rPr lang="en-US" sz="1800" dirty="0" smtClean="0">
                <a:solidFill>
                  <a:srgbClr val="FFFFFF"/>
                </a:solidFill>
                <a:sym typeface="Wingdings"/>
              </a:rPr>
              <a:t>candidate</a:t>
            </a:r>
            <a:r>
              <a:rPr lang="en-GB" sz="1800" dirty="0" smtClean="0">
                <a:solidFill>
                  <a:srgbClr val="FFFFFF"/>
                </a:solidFill>
              </a:rPr>
              <a:t> </a:t>
            </a:r>
          </a:p>
          <a:p>
            <a:endParaRPr lang="en-GB" sz="1100" dirty="0" smtClean="0">
              <a:solidFill>
                <a:srgbClr val="FFFFFF"/>
              </a:solidFill>
            </a:endParaRPr>
          </a:p>
          <a:p>
            <a:r>
              <a:rPr lang="en-GB" sz="1800" i="1" dirty="0" err="1" smtClean="0">
                <a:solidFill>
                  <a:srgbClr val="FFFFFF"/>
                </a:solidFill>
              </a:rPr>
              <a:t>M</a:t>
            </a:r>
            <a:r>
              <a:rPr lang="en-GB" sz="1800" i="1" baseline="-25000" dirty="0" err="1" smtClean="0">
                <a:solidFill>
                  <a:srgbClr val="FFFFFF"/>
                </a:solidFill>
              </a:rPr>
              <a:t>bb</a:t>
            </a:r>
            <a:r>
              <a:rPr lang="en-GB" sz="1800" dirty="0" smtClean="0">
                <a:solidFill>
                  <a:srgbClr val="FFFFFF"/>
                </a:solidFill>
              </a:rPr>
              <a:t> = 114 GeV</a:t>
            </a:r>
          </a:p>
          <a:p>
            <a:r>
              <a:rPr lang="en-GB" sz="1800" i="1" dirty="0" err="1" smtClean="0">
                <a:solidFill>
                  <a:srgbClr val="FFFFFF"/>
                </a:solidFill>
              </a:rPr>
              <a:t>s</a:t>
            </a:r>
            <a:r>
              <a:rPr lang="en-GB" sz="1800" dirty="0" err="1" smtClean="0">
                <a:solidFill>
                  <a:srgbClr val="FFFFFF"/>
                </a:solidFill>
              </a:rPr>
              <a:t>/</a:t>
            </a:r>
            <a:r>
              <a:rPr lang="en-GB" sz="1800" i="1" dirty="0" err="1" smtClean="0">
                <a:solidFill>
                  <a:srgbClr val="FFFFFF"/>
                </a:solidFill>
              </a:rPr>
              <a:t>b</a:t>
            </a:r>
            <a:r>
              <a:rPr lang="en-GB" sz="1800" dirty="0" err="1" smtClean="0">
                <a:solidFill>
                  <a:srgbClr val="FFFFFF"/>
                </a:solidFill>
              </a:rPr>
              <a:t>|</a:t>
            </a:r>
            <a:r>
              <a:rPr lang="en-GB" sz="1800" i="1" baseline="-25000" dirty="0" err="1" smtClean="0">
                <a:solidFill>
                  <a:srgbClr val="FFFFFF"/>
                </a:solidFill>
              </a:rPr>
              <a:t>MH</a:t>
            </a:r>
            <a:r>
              <a:rPr lang="en-GB" sz="1800" baseline="-25000" dirty="0" smtClean="0">
                <a:solidFill>
                  <a:srgbClr val="FFFFFF"/>
                </a:solidFill>
              </a:rPr>
              <a:t>=115 GeV </a:t>
            </a:r>
            <a:r>
              <a:rPr lang="en-GB" sz="1800" dirty="0" smtClean="0">
                <a:solidFill>
                  <a:srgbClr val="FFFFFF"/>
                </a:solidFill>
              </a:rPr>
              <a:t>= 4.7 </a:t>
            </a:r>
            <a:endParaRPr lang="en-GB" sz="1800" dirty="0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000400"/>
              </a:clrFrom>
              <a:clrTo>
                <a:srgbClr val="0004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7862" y="762000"/>
            <a:ext cx="2133738" cy="1143000"/>
          </a:xfrm>
          <a:prstGeom prst="rect">
            <a:avLst/>
          </a:prstGeom>
          <a:effectLst>
            <a:outerShdw blurRad="266700" dist="38100" dir="2700000">
              <a:srgbClr val="000000">
                <a:alpha val="16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000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:\HOME\KADO\PUBLIC\TALKS\SEMINARS\EVT1XY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4648"/>
            <a:ext cx="9143999" cy="641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200" y="535394"/>
            <a:ext cx="2743200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FFFFFF"/>
                </a:solidFill>
              </a:rPr>
              <a:t>ALEPH</a:t>
            </a:r>
          </a:p>
          <a:p>
            <a:r>
              <a:rPr lang="en-GB" sz="1800" i="1" dirty="0" smtClean="0">
                <a:solidFill>
                  <a:srgbClr val="FFFFFF"/>
                </a:solidFill>
              </a:rPr>
              <a:t>HZ</a:t>
            </a:r>
            <a:r>
              <a:rPr lang="en-GB" sz="1800" dirty="0" smtClean="0">
                <a:solidFill>
                  <a:srgbClr val="FFFFFF"/>
                </a:solidFill>
              </a:rPr>
              <a:t> </a:t>
            </a:r>
            <a:r>
              <a:rPr lang="en-US" sz="1800" dirty="0" smtClean="0">
                <a:solidFill>
                  <a:srgbClr val="FFFFFF"/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800" dirty="0" smtClean="0">
                <a:solidFill>
                  <a:srgbClr val="FFFFFF"/>
                </a:solidFill>
                <a:sym typeface="Wingdings"/>
              </a:rPr>
              <a:t> </a:t>
            </a:r>
            <a:r>
              <a:rPr lang="en-US" sz="1800" i="1" dirty="0" smtClean="0">
                <a:solidFill>
                  <a:srgbClr val="FFFFFF"/>
                </a:solidFill>
                <a:sym typeface="Wingdings"/>
              </a:rPr>
              <a:t>bb </a:t>
            </a:r>
            <a:r>
              <a:rPr lang="en-US" sz="1800" i="1" dirty="0" err="1" smtClean="0">
                <a:solidFill>
                  <a:srgbClr val="FFFFFF"/>
                </a:solidFill>
                <a:sym typeface="Wingdings"/>
              </a:rPr>
              <a:t>qq</a:t>
            </a:r>
            <a:r>
              <a:rPr lang="en-US" sz="1800" i="1" dirty="0" smtClean="0">
                <a:solidFill>
                  <a:srgbClr val="FFFFFF"/>
                </a:solidFill>
                <a:sym typeface="Wingdings"/>
              </a:rPr>
              <a:t> </a:t>
            </a:r>
            <a:r>
              <a:rPr lang="en-US" sz="1800" dirty="0" smtClean="0">
                <a:solidFill>
                  <a:srgbClr val="FFFFFF"/>
                </a:solidFill>
                <a:sym typeface="Wingdings"/>
              </a:rPr>
              <a:t>candidate</a:t>
            </a:r>
            <a:r>
              <a:rPr lang="en-GB" sz="1800" dirty="0" smtClean="0">
                <a:solidFill>
                  <a:srgbClr val="FFFFFF"/>
                </a:solidFill>
              </a:rPr>
              <a:t> </a:t>
            </a:r>
          </a:p>
          <a:p>
            <a:endParaRPr lang="en-GB" sz="1100" dirty="0" smtClean="0">
              <a:solidFill>
                <a:srgbClr val="FFFFFF"/>
              </a:solidFill>
            </a:endParaRPr>
          </a:p>
          <a:p>
            <a:r>
              <a:rPr lang="en-GB" sz="1800" i="1" dirty="0" err="1" smtClean="0">
                <a:solidFill>
                  <a:srgbClr val="FFFFFF"/>
                </a:solidFill>
              </a:rPr>
              <a:t>M</a:t>
            </a:r>
            <a:r>
              <a:rPr lang="en-GB" sz="1800" i="1" baseline="-25000" dirty="0" err="1" smtClean="0">
                <a:solidFill>
                  <a:srgbClr val="FFFFFF"/>
                </a:solidFill>
              </a:rPr>
              <a:t>bb</a:t>
            </a:r>
            <a:r>
              <a:rPr lang="en-GB" sz="1800" dirty="0" smtClean="0">
                <a:solidFill>
                  <a:srgbClr val="FFFFFF"/>
                </a:solidFill>
              </a:rPr>
              <a:t> = 114 GeV</a:t>
            </a:r>
          </a:p>
          <a:p>
            <a:r>
              <a:rPr lang="en-GB" sz="1800" i="1" dirty="0" err="1" smtClean="0">
                <a:solidFill>
                  <a:srgbClr val="FFFFFF"/>
                </a:solidFill>
              </a:rPr>
              <a:t>s</a:t>
            </a:r>
            <a:r>
              <a:rPr lang="en-GB" sz="1800" dirty="0" err="1" smtClean="0">
                <a:solidFill>
                  <a:srgbClr val="FFFFFF"/>
                </a:solidFill>
              </a:rPr>
              <a:t>/</a:t>
            </a:r>
            <a:r>
              <a:rPr lang="en-GB" sz="1800" i="1" dirty="0" err="1" smtClean="0">
                <a:solidFill>
                  <a:srgbClr val="FFFFFF"/>
                </a:solidFill>
              </a:rPr>
              <a:t>b</a:t>
            </a:r>
            <a:r>
              <a:rPr lang="en-GB" sz="1800" dirty="0" err="1" smtClean="0">
                <a:solidFill>
                  <a:srgbClr val="FFFFFF"/>
                </a:solidFill>
              </a:rPr>
              <a:t>|</a:t>
            </a:r>
            <a:r>
              <a:rPr lang="en-GB" sz="1800" i="1" baseline="-25000" dirty="0" err="1" smtClean="0">
                <a:solidFill>
                  <a:srgbClr val="FFFFFF"/>
                </a:solidFill>
              </a:rPr>
              <a:t>MH</a:t>
            </a:r>
            <a:r>
              <a:rPr lang="en-GB" sz="1800" baseline="-25000" dirty="0" smtClean="0">
                <a:solidFill>
                  <a:srgbClr val="FFFFFF"/>
                </a:solidFill>
              </a:rPr>
              <a:t>=115 GeV </a:t>
            </a:r>
            <a:r>
              <a:rPr lang="en-GB" sz="1800" dirty="0" smtClean="0">
                <a:solidFill>
                  <a:srgbClr val="FFFFFF"/>
                </a:solidFill>
              </a:rPr>
              <a:t>= 4.7 </a:t>
            </a:r>
            <a:endParaRPr lang="en-GB" sz="1800" dirty="0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000400"/>
              </a:clrFrom>
              <a:clrTo>
                <a:srgbClr val="0004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7862" y="762000"/>
            <a:ext cx="2133738" cy="1143000"/>
          </a:xfrm>
          <a:prstGeom prst="rect">
            <a:avLst/>
          </a:prstGeom>
          <a:effectLst>
            <a:outerShdw blurRad="266700" dist="38100" dir="2700000">
              <a:srgbClr val="000000">
                <a:alpha val="16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476500" y="1447800"/>
            <a:ext cx="4914900" cy="47735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6400" dist="38100" dir="270000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6" name="Picture 5" descr="lep-higg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15490" t="17778" r="18066" b="31179"/>
              <a:stretch>
                <a:fillRect/>
              </a:stretch>
            </p:blipFill>
          </mc:Choice>
          <mc:Fallback>
            <p:blipFill>
              <a:blip r:embed="rId5"/>
              <a:srcRect l="15490" t="17778" r="18066" b="31179"/>
              <a:stretch>
                <a:fillRect/>
              </a:stretch>
            </p:blipFill>
          </mc:Fallback>
        </mc:AlternateContent>
        <p:spPr>
          <a:xfrm>
            <a:off x="2590800" y="1547284"/>
            <a:ext cx="4648200" cy="46211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76501" y="6011160"/>
            <a:ext cx="14859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ADLO, PL B 565, 61 (2003)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4" name="Picture 2" descr="oreach-2008-001_0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971550" y="0"/>
            <a:ext cx="7470775" cy="64976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743200"/>
            <a:ext cx="9144000" cy="605617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Higgs Searches at the LHC</a:t>
            </a:r>
            <a:endParaRPr lang="en-GB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ZZ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(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*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4 leptons (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,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µ)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4" name="Rectangle 2"/>
          <p:cNvSpPr>
            <a:spLocks noChangeArrowheads="1"/>
          </p:cNvSpPr>
          <p:nvPr/>
        </p:nvSpPr>
        <p:spPr bwMode="auto">
          <a:xfrm>
            <a:off x="0" y="2286000"/>
            <a:ext cx="4953000" cy="358140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76" name="Rectangle 34"/>
          <p:cNvSpPr>
            <a:spLocks noChangeArrowheads="1"/>
          </p:cNvSpPr>
          <p:nvPr/>
        </p:nvSpPr>
        <p:spPr bwMode="auto">
          <a:xfrm>
            <a:off x="4495800" y="2362200"/>
            <a:ext cx="304800" cy="1371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5344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Golden discovery channel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 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(140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/ 200 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4 / 7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Signal selection: 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p</a:t>
            </a:r>
            <a:r>
              <a:rPr lang="en-US" sz="1400" i="1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(1,2/3,4) &gt; 20/7 GeV, |</a:t>
            </a:r>
            <a:r>
              <a:rPr lang="en-US" sz="1400" i="1" kern="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h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|&lt;2.5, isolated leptons,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(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i,j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) ~ 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i="1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Z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,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(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n,m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) ~ &lt; 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i="1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Z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</a:t>
            </a:r>
            <a:endParaRPr lang="en-US" sz="1400" kern="0" dirty="0" smtClean="0">
              <a:solidFill>
                <a:srgbClr val="008000"/>
              </a:solidFill>
              <a:ea typeface="Arial" charset="0"/>
              <a:cs typeface="Arial" charset="0"/>
            </a:endParaRPr>
          </a:p>
        </p:txBody>
      </p:sp>
      <p:pic>
        <p:nvPicPr>
          <p:cNvPr id="78" name="Picture 20" descr="fig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628900"/>
            <a:ext cx="4572000" cy="2933700"/>
          </a:xfrm>
          <a:prstGeom prst="rect">
            <a:avLst/>
          </a:prstGeom>
          <a:noFill/>
        </p:spPr>
      </p:pic>
      <p:sp>
        <p:nvSpPr>
          <p:cNvPr id="79" name="Text Box 21"/>
          <p:cNvSpPr txBox="1">
            <a:spLocks noChangeArrowheads="1"/>
          </p:cNvSpPr>
          <p:nvPr/>
        </p:nvSpPr>
        <p:spPr bwMode="auto">
          <a:xfrm>
            <a:off x="2265363" y="2781300"/>
            <a:ext cx="1316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i="1" kern="0">
                <a:solidFill>
                  <a:srgbClr val="315EA1"/>
                </a:solidFill>
              </a:rPr>
              <a:t>M</a:t>
            </a:r>
            <a:r>
              <a:rPr lang="en-GB" sz="1400" i="1" kern="0" baseline="-25000">
                <a:solidFill>
                  <a:srgbClr val="315EA1"/>
                </a:solidFill>
              </a:rPr>
              <a:t>H</a:t>
            </a:r>
            <a:r>
              <a:rPr lang="en-GB" sz="1400" i="1" kern="0">
                <a:solidFill>
                  <a:srgbClr val="315EA1"/>
                </a:solidFill>
              </a:rPr>
              <a:t> </a:t>
            </a:r>
            <a:r>
              <a:rPr lang="en-GB" sz="1400" kern="0">
                <a:solidFill>
                  <a:srgbClr val="315EA1"/>
                </a:solidFill>
              </a:rPr>
              <a:t>= 130 GeV</a:t>
            </a:r>
          </a:p>
        </p:txBody>
      </p:sp>
      <p:pic>
        <p:nvPicPr>
          <p:cNvPr id="80" name="Picture 22" descr="fig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2628900"/>
            <a:ext cx="4572000" cy="2933700"/>
          </a:xfrm>
          <a:prstGeom prst="rect">
            <a:avLst/>
          </a:prstGeom>
          <a:noFill/>
        </p:spPr>
      </p:pic>
      <p:sp>
        <p:nvSpPr>
          <p:cNvPr id="81" name="Text Box 23"/>
          <p:cNvSpPr txBox="1">
            <a:spLocks noChangeArrowheads="1"/>
          </p:cNvSpPr>
          <p:nvPr/>
        </p:nvSpPr>
        <p:spPr bwMode="auto">
          <a:xfrm>
            <a:off x="2265363" y="2781300"/>
            <a:ext cx="1316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i="1" kern="0">
                <a:solidFill>
                  <a:srgbClr val="315EA1"/>
                </a:solidFill>
              </a:rPr>
              <a:t>M</a:t>
            </a:r>
            <a:r>
              <a:rPr lang="en-GB" sz="1400" i="1" kern="0" baseline="-25000">
                <a:solidFill>
                  <a:srgbClr val="315EA1"/>
                </a:solidFill>
              </a:rPr>
              <a:t>H</a:t>
            </a:r>
            <a:r>
              <a:rPr lang="en-GB" sz="1400" i="1" kern="0">
                <a:solidFill>
                  <a:srgbClr val="315EA1"/>
                </a:solidFill>
              </a:rPr>
              <a:t> </a:t>
            </a:r>
            <a:r>
              <a:rPr lang="en-GB" sz="1400" kern="0">
                <a:solidFill>
                  <a:srgbClr val="315EA1"/>
                </a:solidFill>
              </a:rPr>
              <a:t>= 150 GeV</a:t>
            </a:r>
          </a:p>
        </p:txBody>
      </p:sp>
      <p:pic>
        <p:nvPicPr>
          <p:cNvPr id="82" name="Picture 24" descr="fig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628900"/>
            <a:ext cx="4572000" cy="2933700"/>
          </a:xfrm>
          <a:prstGeom prst="rect">
            <a:avLst/>
          </a:prstGeom>
          <a:noFill/>
        </p:spPr>
      </p:pic>
      <p:sp>
        <p:nvSpPr>
          <p:cNvPr id="83" name="Text Box 25"/>
          <p:cNvSpPr txBox="1">
            <a:spLocks noChangeArrowheads="1"/>
          </p:cNvSpPr>
          <p:nvPr/>
        </p:nvSpPr>
        <p:spPr bwMode="auto">
          <a:xfrm>
            <a:off x="2265363" y="2781300"/>
            <a:ext cx="1316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i="1" kern="0">
                <a:solidFill>
                  <a:srgbClr val="315EA1"/>
                </a:solidFill>
              </a:rPr>
              <a:t>M</a:t>
            </a:r>
            <a:r>
              <a:rPr lang="en-GB" sz="1400" i="1" kern="0" baseline="-25000">
                <a:solidFill>
                  <a:srgbClr val="315EA1"/>
                </a:solidFill>
              </a:rPr>
              <a:t>H</a:t>
            </a:r>
            <a:r>
              <a:rPr lang="en-GB" sz="1400" i="1" kern="0">
                <a:solidFill>
                  <a:srgbClr val="315EA1"/>
                </a:solidFill>
              </a:rPr>
              <a:t> </a:t>
            </a:r>
            <a:r>
              <a:rPr lang="en-GB" sz="1400" kern="0">
                <a:solidFill>
                  <a:srgbClr val="315EA1"/>
                </a:solidFill>
              </a:rPr>
              <a:t>= 180 GeV</a:t>
            </a:r>
          </a:p>
        </p:txBody>
      </p:sp>
      <p:pic>
        <p:nvPicPr>
          <p:cNvPr id="84" name="Picture 26" descr="fig2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2628900"/>
            <a:ext cx="4572000" cy="2933700"/>
          </a:xfrm>
          <a:prstGeom prst="rect">
            <a:avLst/>
          </a:prstGeom>
          <a:noFill/>
        </p:spPr>
      </p:pic>
      <p:sp>
        <p:nvSpPr>
          <p:cNvPr id="85" name="Text Box 27"/>
          <p:cNvSpPr txBox="1">
            <a:spLocks noChangeArrowheads="1"/>
          </p:cNvSpPr>
          <p:nvPr/>
        </p:nvSpPr>
        <p:spPr bwMode="auto">
          <a:xfrm>
            <a:off x="2265363" y="2781300"/>
            <a:ext cx="1316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i="1" kern="0">
                <a:solidFill>
                  <a:srgbClr val="315EA1"/>
                </a:solidFill>
              </a:rPr>
              <a:t>M</a:t>
            </a:r>
            <a:r>
              <a:rPr lang="en-GB" sz="1400" i="1" kern="0" baseline="-25000">
                <a:solidFill>
                  <a:srgbClr val="315EA1"/>
                </a:solidFill>
              </a:rPr>
              <a:t>H</a:t>
            </a:r>
            <a:r>
              <a:rPr lang="en-GB" sz="1400" i="1" kern="0">
                <a:solidFill>
                  <a:srgbClr val="315EA1"/>
                </a:solidFill>
              </a:rPr>
              <a:t> </a:t>
            </a:r>
            <a:r>
              <a:rPr lang="en-GB" sz="1400" kern="0">
                <a:solidFill>
                  <a:srgbClr val="315EA1"/>
                </a:solidFill>
              </a:rPr>
              <a:t>= 300 GeV</a:t>
            </a:r>
          </a:p>
        </p:txBody>
      </p:sp>
      <p:pic>
        <p:nvPicPr>
          <p:cNvPr id="86" name="Picture 28" descr="fig3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" y="2628900"/>
            <a:ext cx="4572000" cy="2933700"/>
          </a:xfrm>
          <a:prstGeom prst="rect">
            <a:avLst/>
          </a:prstGeom>
          <a:noFill/>
        </p:spPr>
      </p:pic>
      <p:sp>
        <p:nvSpPr>
          <p:cNvPr id="87" name="Text Box 29"/>
          <p:cNvSpPr txBox="1">
            <a:spLocks noChangeArrowheads="1"/>
          </p:cNvSpPr>
          <p:nvPr/>
        </p:nvSpPr>
        <p:spPr bwMode="auto">
          <a:xfrm>
            <a:off x="2265363" y="2781300"/>
            <a:ext cx="1316037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i="1" kern="0">
                <a:solidFill>
                  <a:srgbClr val="315EA1"/>
                </a:solidFill>
              </a:rPr>
              <a:t>M</a:t>
            </a:r>
            <a:r>
              <a:rPr lang="en-GB" sz="1400" i="1" kern="0" baseline="-25000">
                <a:solidFill>
                  <a:srgbClr val="315EA1"/>
                </a:solidFill>
              </a:rPr>
              <a:t>H</a:t>
            </a:r>
            <a:r>
              <a:rPr lang="en-GB" sz="1400" i="1" kern="0">
                <a:solidFill>
                  <a:srgbClr val="315EA1"/>
                </a:solidFill>
              </a:rPr>
              <a:t> </a:t>
            </a:r>
            <a:r>
              <a:rPr lang="en-GB" sz="1400" kern="0">
                <a:solidFill>
                  <a:srgbClr val="315EA1"/>
                </a:solidFill>
              </a:rPr>
              <a:t>= 400 GeV</a:t>
            </a:r>
          </a:p>
        </p:txBody>
      </p:sp>
      <p:pic>
        <p:nvPicPr>
          <p:cNvPr id="88" name="Picture 30" descr="fig3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2628900"/>
            <a:ext cx="4572000" cy="2933700"/>
          </a:xfrm>
          <a:prstGeom prst="rect">
            <a:avLst/>
          </a:prstGeom>
          <a:noFill/>
        </p:spPr>
      </p:pic>
      <p:sp>
        <p:nvSpPr>
          <p:cNvPr id="89" name="Text Box 31"/>
          <p:cNvSpPr txBox="1">
            <a:spLocks noChangeArrowheads="1"/>
          </p:cNvSpPr>
          <p:nvPr/>
        </p:nvSpPr>
        <p:spPr bwMode="auto">
          <a:xfrm>
            <a:off x="2265363" y="2781300"/>
            <a:ext cx="1316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i="1" kern="0">
                <a:solidFill>
                  <a:srgbClr val="315EA1"/>
                </a:solidFill>
              </a:rPr>
              <a:t>M</a:t>
            </a:r>
            <a:r>
              <a:rPr lang="en-GB" sz="1400" i="1" kern="0" baseline="-25000">
                <a:solidFill>
                  <a:srgbClr val="315EA1"/>
                </a:solidFill>
              </a:rPr>
              <a:t>H</a:t>
            </a:r>
            <a:r>
              <a:rPr lang="en-GB" sz="1400" i="1" kern="0">
                <a:solidFill>
                  <a:srgbClr val="315EA1"/>
                </a:solidFill>
              </a:rPr>
              <a:t> </a:t>
            </a:r>
            <a:r>
              <a:rPr lang="en-GB" sz="1400" kern="0">
                <a:solidFill>
                  <a:srgbClr val="315EA1"/>
                </a:solidFill>
              </a:rPr>
              <a:t>= 600 GeV</a:t>
            </a:r>
          </a:p>
        </p:txBody>
      </p:sp>
      <p:sp>
        <p:nvSpPr>
          <p:cNvPr id="90" name="Text Box 32"/>
          <p:cNvSpPr txBox="1">
            <a:spLocks noChangeArrowheads="1"/>
          </p:cNvSpPr>
          <p:nvPr/>
        </p:nvSpPr>
        <p:spPr bwMode="auto">
          <a:xfrm>
            <a:off x="2438400" y="3581400"/>
            <a:ext cx="18745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rgbClr val="315EA1"/>
                </a:solidFill>
              </a:rPr>
              <a:t>Broad heavy </a:t>
            </a:r>
            <a:r>
              <a:rPr lang="en-GB" sz="1400" kern="0" dirty="0">
                <a:solidFill>
                  <a:srgbClr val="315EA1"/>
                </a:solidFill>
              </a:rPr>
              <a:t>Higgs:</a:t>
            </a:r>
            <a:r>
              <a:rPr lang="en-GB" sz="1400" kern="0" dirty="0" smtClean="0">
                <a:solidFill>
                  <a:srgbClr val="315EA1"/>
                </a:solidFill>
              </a:rPr>
              <a:t>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rgbClr val="315EA1"/>
                </a:solidFill>
                <a:latin typeface="Symbol" charset="2"/>
                <a:cs typeface="Symbol" charset="2"/>
              </a:rPr>
              <a:t>G</a:t>
            </a:r>
            <a:r>
              <a:rPr lang="en-GB" sz="1400" i="1" kern="0" baseline="-25000" dirty="0" smtClean="0">
                <a:solidFill>
                  <a:srgbClr val="315EA1"/>
                </a:solidFill>
              </a:rPr>
              <a:t>H</a:t>
            </a:r>
            <a:r>
              <a:rPr lang="en-GB" sz="1400" kern="0" baseline="-25000" dirty="0" smtClean="0">
                <a:solidFill>
                  <a:srgbClr val="315EA1"/>
                </a:solidFill>
              </a:rPr>
              <a:t> (</a:t>
            </a:r>
            <a:r>
              <a:rPr lang="en-GB" sz="1400" kern="0" baseline="-25000" dirty="0" smtClean="0">
                <a:solidFill>
                  <a:srgbClr val="315EA1"/>
                </a:solidFill>
              </a:rPr>
              <a:t>600 GeV)</a:t>
            </a:r>
            <a:r>
              <a:rPr lang="en-GB" sz="1400" kern="0" dirty="0" smtClean="0">
                <a:solidFill>
                  <a:srgbClr val="315EA1"/>
                </a:solidFill>
              </a:rPr>
              <a:t> = 123 GeV</a:t>
            </a:r>
            <a:endParaRPr lang="en-GB" sz="1400" kern="0" dirty="0">
              <a:solidFill>
                <a:srgbClr val="315EA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5181600" y="2183993"/>
            <a:ext cx="388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srgbClr val="E12B0D"/>
                </a:solidFill>
              </a:rPr>
              <a:t>Backgrounds:</a:t>
            </a:r>
          </a:p>
        </p:txBody>
      </p:sp>
      <p:graphicFrame>
        <p:nvGraphicFramePr>
          <p:cNvPr id="821258" name="Object 10"/>
          <p:cNvGraphicFramePr>
            <a:graphicFrameLocks noChangeAspect="1"/>
          </p:cNvGraphicFramePr>
          <p:nvPr/>
        </p:nvGraphicFramePr>
        <p:xfrm>
          <a:off x="5768974" y="2934881"/>
          <a:ext cx="2987675" cy="330200"/>
        </p:xfrm>
        <a:graphic>
          <a:graphicData uri="http://schemas.openxmlformats.org/presentationml/2006/ole">
            <p:oleObj spid="_x0000_s953347" name="Equation" r:id="rId9" imgW="1981200" imgH="215900" progId="Equation.DSMT4">
              <p:embed/>
            </p:oleObj>
          </a:graphicData>
        </a:graphic>
      </p:graphicFrame>
      <p:sp>
        <p:nvSpPr>
          <p:cNvPr id="102" name="Rectangle 101"/>
          <p:cNvSpPr/>
          <p:nvPr/>
        </p:nvSpPr>
        <p:spPr>
          <a:xfrm>
            <a:off x="5181600" y="2564993"/>
            <a:ext cx="274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Top production</a:t>
            </a:r>
            <a:endParaRPr lang="en-US" sz="18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graphicFrame>
        <p:nvGraphicFramePr>
          <p:cNvPr id="103" name="Object 10"/>
          <p:cNvGraphicFramePr>
            <a:graphicFrameLocks noChangeAspect="1"/>
          </p:cNvGraphicFramePr>
          <p:nvPr/>
        </p:nvGraphicFramePr>
        <p:xfrm>
          <a:off x="5762625" y="3743447"/>
          <a:ext cx="1857375" cy="271462"/>
        </p:xfrm>
        <a:graphic>
          <a:graphicData uri="http://schemas.openxmlformats.org/presentationml/2006/ole">
            <p:oleObj spid="_x0000_s953348" name="Equation" r:id="rId10" imgW="1231900" imgH="177800" progId="Equation.DSMT4">
              <p:embed/>
            </p:oleObj>
          </a:graphicData>
        </a:graphic>
      </p:graphicFrame>
      <p:sp>
        <p:nvSpPr>
          <p:cNvPr id="105" name="Rectangle 104"/>
          <p:cNvSpPr/>
          <p:nvPr/>
        </p:nvSpPr>
        <p:spPr>
          <a:xfrm>
            <a:off x="5181600" y="3324374"/>
            <a:ext cx="358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Also: associated </a:t>
            </a:r>
            <a:r>
              <a:rPr lang="en-US" sz="1800" i="1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Zbb</a:t>
            </a:r>
            <a:r>
              <a:rPr lang="en-US" sz="1800" i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production</a:t>
            </a:r>
            <a:endParaRPr lang="en-US" sz="18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5257800" y="4038600"/>
            <a:ext cx="373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>
              <a:spcBef>
                <a:spcPts val="600"/>
              </a:spcBef>
            </a:pPr>
            <a:r>
              <a:rPr lang="en-US" sz="1400" dirty="0" smtClean="0">
                <a:solidFill>
                  <a:prstClr val="black"/>
                </a:solidFill>
                <a:latin typeface="Arial"/>
                <a:cs typeface="Arial"/>
              </a:rPr>
              <a:t>Reject by requiring leptons to be isolated and to match primary vertex</a:t>
            </a:r>
            <a:endParaRPr lang="en-US" sz="1400" i="1" baseline="-250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5181600" y="4648200"/>
            <a:ext cx="335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E12B0D"/>
                </a:solidFill>
              </a:rPr>
              <a:t>Dominant background after isolation cuts: </a:t>
            </a:r>
            <a:r>
              <a:rPr lang="en-US" sz="1800" i="1" dirty="0" smtClean="0">
                <a:solidFill>
                  <a:srgbClr val="E12B0D"/>
                </a:solidFill>
              </a:rPr>
              <a:t>ZZ</a:t>
            </a:r>
            <a:r>
              <a:rPr lang="en-US" sz="1800" baseline="30000" dirty="0" smtClean="0">
                <a:solidFill>
                  <a:srgbClr val="E12B0D"/>
                </a:solidFill>
              </a:rPr>
              <a:t>(</a:t>
            </a:r>
            <a:r>
              <a:rPr lang="en-US" sz="1800" i="1" dirty="0" smtClean="0">
                <a:solidFill>
                  <a:srgbClr val="E12B0D"/>
                </a:solidFill>
              </a:rPr>
              <a:t>*</a:t>
            </a:r>
            <a:r>
              <a:rPr lang="en-US" sz="1800" baseline="30000" dirty="0" smtClean="0">
                <a:solidFill>
                  <a:srgbClr val="E12B0D"/>
                </a:solidFill>
              </a:rPr>
              <a:t>)</a:t>
            </a:r>
            <a:r>
              <a:rPr lang="en-US" sz="1800" i="1" dirty="0" smtClean="0">
                <a:solidFill>
                  <a:srgbClr val="E12B0D"/>
                </a:solidFill>
              </a:rPr>
              <a:t> </a:t>
            </a:r>
            <a:r>
              <a:rPr lang="en-US" sz="1800" dirty="0" smtClean="0">
                <a:solidFill>
                  <a:srgbClr val="E12B0D"/>
                </a:solidFill>
              </a:rPr>
              <a:t>continuum</a:t>
            </a:r>
            <a:endParaRPr lang="en-GB" sz="1800" dirty="0">
              <a:solidFill>
                <a:srgbClr val="E12B0D"/>
              </a:solidFill>
            </a:endParaRPr>
          </a:p>
        </p:txBody>
      </p:sp>
      <p:graphicFrame>
        <p:nvGraphicFramePr>
          <p:cNvPr id="953351" name="Object 7"/>
          <p:cNvGraphicFramePr>
            <a:graphicFrameLocks noChangeAspect="1"/>
          </p:cNvGraphicFramePr>
          <p:nvPr/>
        </p:nvGraphicFramePr>
        <p:xfrm>
          <a:off x="790575" y="2347913"/>
          <a:ext cx="1287463" cy="241300"/>
        </p:xfrm>
        <a:graphic>
          <a:graphicData uri="http://schemas.openxmlformats.org/presentationml/2006/ole">
            <p:oleObj spid="_x0000_s953351" name="Equation" r:id="rId11" imgW="1091880" imgH="203040" progId="Equation.DSMT4">
              <p:embed/>
            </p:oleObj>
          </a:graphicData>
        </a:graphic>
      </p:graphicFrame>
      <p:sp>
        <p:nvSpPr>
          <p:cNvPr id="31" name="Rectangle 30"/>
          <p:cNvSpPr/>
          <p:nvPr/>
        </p:nvSpPr>
        <p:spPr>
          <a:xfrm>
            <a:off x="5257800" y="5344180"/>
            <a:ext cx="373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>
              <a:spcBef>
                <a:spcPts val="600"/>
              </a:spcBef>
            </a:pPr>
            <a:r>
              <a:rPr lang="en-US" sz="1400" dirty="0" smtClean="0">
                <a:solidFill>
                  <a:srgbClr val="D00209"/>
                </a:solidFill>
                <a:latin typeface="Arial"/>
                <a:cs typeface="Arial"/>
              </a:rPr>
              <a:t>Depending on </a:t>
            </a:r>
            <a:r>
              <a:rPr lang="en-US" sz="1400" i="1" dirty="0" err="1" smtClean="0">
                <a:solidFill>
                  <a:srgbClr val="D00209"/>
                </a:solidFill>
                <a:latin typeface="Arial"/>
                <a:cs typeface="Arial"/>
              </a:rPr>
              <a:t>m</a:t>
            </a:r>
            <a:r>
              <a:rPr lang="en-US" sz="1400" i="1" baseline="-25000" dirty="0" err="1" smtClean="0">
                <a:solidFill>
                  <a:srgbClr val="D00209"/>
                </a:solidFill>
                <a:latin typeface="Arial"/>
                <a:cs typeface="Arial"/>
              </a:rPr>
              <a:t>H</a:t>
            </a:r>
            <a:r>
              <a:rPr lang="en-US" sz="1400" dirty="0" smtClean="0">
                <a:solidFill>
                  <a:srgbClr val="D00209"/>
                </a:solidFill>
                <a:latin typeface="Arial"/>
                <a:cs typeface="Arial"/>
              </a:rPr>
              <a:t>, between 2 and 10 times smaller than signal</a:t>
            </a:r>
            <a:endParaRPr lang="en-US" sz="1400" i="1" baseline="-25000" dirty="0" smtClean="0">
              <a:solidFill>
                <a:srgbClr val="D00209"/>
              </a:solidFill>
              <a:latin typeface="Arial"/>
              <a:cs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5651956"/>
            <a:ext cx="162425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ATLAS, JINST 3 S08003 (2008)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3" grpId="0"/>
      <p:bldP spid="85" grpId="0"/>
      <p:bldP spid="87" grpId="0" animBg="1"/>
      <p:bldP spid="89" grpId="0"/>
      <p:bldP spid="90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ZZ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(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*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4 leptons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53440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Extrapolated SM Higgs Exclusion potential with 1 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fb</a:t>
            </a:r>
            <a:r>
              <a:rPr lang="en-US" sz="1800" baseline="300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–1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endParaRPr lang="en-GB" sz="16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533400" y="1752600"/>
            <a:ext cx="6553200" cy="449580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5862" t="9162" r="26765" b="68018"/>
              <a:stretch>
                <a:fillRect/>
              </a:stretch>
            </p:blipFill>
          </mc:Choice>
          <mc:Fallback>
            <p:blipFill>
              <a:blip r:embed="rId3"/>
              <a:srcRect l="25862" t="9162" r="26765" b="68018"/>
              <a:stretch>
                <a:fillRect/>
              </a:stretch>
            </p:blipFill>
          </mc:Fallback>
        </mc:AlternateContent>
        <p:spPr>
          <a:xfrm>
            <a:off x="731519" y="1976120"/>
            <a:ext cx="6237563" cy="425196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657266" y="1752600"/>
            <a:ext cx="142933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ATL-PHYS-PUB-2011-001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9000" y="4100364"/>
            <a:ext cx="174244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For </a:t>
            </a:r>
            <a:r>
              <a:rPr lang="en-GB" sz="1400" i="1" dirty="0" smtClean="0">
                <a:solidFill>
                  <a:srgbClr val="D00209"/>
                </a:solidFill>
              </a:rPr>
              <a:t>M</a:t>
            </a:r>
            <a:r>
              <a:rPr lang="en-GB" sz="1400" i="1" baseline="-25000" dirty="0" smtClean="0">
                <a:solidFill>
                  <a:srgbClr val="D00209"/>
                </a:solidFill>
              </a:rPr>
              <a:t>H</a:t>
            </a:r>
            <a:r>
              <a:rPr lang="en-GB" sz="1400" dirty="0" smtClean="0">
                <a:solidFill>
                  <a:srgbClr val="D00209"/>
                </a:solidFill>
              </a:rPr>
              <a:t> &gt; 270 GeV, </a:t>
            </a:r>
            <a:r>
              <a:rPr lang="en-GB" sz="1400" i="1" dirty="0" smtClean="0">
                <a:solidFill>
                  <a:srgbClr val="D00209"/>
                </a:solidFill>
              </a:rPr>
              <a:t>H </a:t>
            </a:r>
            <a:r>
              <a:rPr lang="en-GB" sz="14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i="1" dirty="0" smtClean="0">
                <a:solidFill>
                  <a:srgbClr val="D00209"/>
                </a:solidFill>
              </a:rPr>
              <a:t>ZZ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i="1" dirty="0" err="1" smtClean="0">
                <a:solidFill>
                  <a:srgbClr val="D00209"/>
                </a:solidFill>
              </a:rPr>
              <a:t>ll</a:t>
            </a:r>
            <a:r>
              <a:rPr lang="en-GB" sz="1400" i="1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nn</a:t>
            </a:r>
            <a:r>
              <a:rPr lang="en-GB" sz="1400" i="1" dirty="0" smtClean="0">
                <a:solidFill>
                  <a:srgbClr val="D00209"/>
                </a:solidFill>
              </a:rPr>
              <a:t>  </a:t>
            </a:r>
            <a:r>
              <a:rPr lang="en-GB" sz="1400" dirty="0" smtClean="0">
                <a:solidFill>
                  <a:srgbClr val="D00209"/>
                </a:solidFill>
              </a:rPr>
              <a:t>more powerful due to 6×BR and large missing </a:t>
            </a:r>
            <a:r>
              <a:rPr lang="en-GB" sz="1400" i="1" dirty="0" smtClean="0">
                <a:solidFill>
                  <a:srgbClr val="D00209"/>
                </a:solidFill>
              </a:rPr>
              <a:t>E</a:t>
            </a:r>
            <a:r>
              <a:rPr lang="en-GB" sz="1400" i="1" baseline="-25000" dirty="0" smtClean="0">
                <a:solidFill>
                  <a:srgbClr val="D00209"/>
                </a:solidFill>
              </a:rPr>
              <a:t>T</a:t>
            </a:r>
          </a:p>
          <a:p>
            <a:endParaRPr lang="en-US" sz="700" dirty="0" smtClean="0">
              <a:solidFill>
                <a:srgbClr val="D00209"/>
              </a:solidFill>
              <a:sym typeface="Wingdings"/>
            </a:endParaRPr>
          </a:p>
          <a:p>
            <a:r>
              <a:rPr lang="en-US" sz="1100" dirty="0" err="1" smtClean="0">
                <a:solidFill>
                  <a:srgbClr val="D00209"/>
                </a:solidFill>
                <a:sym typeface="Wingdings"/>
              </a:rPr>
              <a:t></a:t>
            </a:r>
            <a:r>
              <a:rPr lang="en-US" sz="1100" dirty="0" smtClean="0">
                <a:solidFill>
                  <a:srgbClr val="D00209"/>
                </a:solidFill>
                <a:sym typeface="Wingdings"/>
              </a:rPr>
              <a:t> </a:t>
            </a:r>
            <a:r>
              <a:rPr lang="en-US" sz="1100" i="1" dirty="0" smtClean="0">
                <a:solidFill>
                  <a:srgbClr val="D00209"/>
                </a:solidFill>
                <a:sym typeface="Wingdings"/>
              </a:rPr>
              <a:t>see later</a:t>
            </a:r>
            <a:endParaRPr lang="en-GB" sz="1100" i="1" dirty="0">
              <a:solidFill>
                <a:srgbClr val="D0020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hgg-event-cm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062108" y="0"/>
            <a:ext cx="7015092" cy="6566990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058336" y="76200"/>
            <a:ext cx="7018864" cy="835359"/>
          </a:xfrm>
          <a:prstGeom prst="rect">
            <a:avLst/>
          </a:prstGeom>
          <a:solidFill>
            <a:schemeClr val="bg1">
              <a:alpha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1872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Low-Mass Search: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58336" y="6234840"/>
            <a:ext cx="2638300" cy="334313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wrap="none" bIns="72000" rtlCol="0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</a:rPr>
              <a:t>Simulated </a:t>
            </a:r>
            <a:r>
              <a:rPr lang="en-GB" sz="1400" i="1" dirty="0" smtClean="0">
                <a:solidFill>
                  <a:prstClr val="black"/>
                </a:solidFill>
              </a:rPr>
              <a:t>H</a:t>
            </a:r>
            <a:r>
              <a:rPr lang="en-GB" sz="1400" dirty="0" smtClean="0">
                <a:solidFill>
                  <a:prstClr val="black"/>
                </a:solidFill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sym typeface="Wingdings"/>
              </a:rPr>
              <a:t></a:t>
            </a:r>
            <a:r>
              <a:rPr lang="en-US" sz="1400" dirty="0" smtClean="0">
                <a:solidFill>
                  <a:prstClr val="black"/>
                </a:solidFill>
                <a:sym typeface="Wingdings"/>
              </a:rPr>
              <a:t> </a:t>
            </a:r>
            <a:r>
              <a:rPr lang="en-US" sz="1400" i="1" dirty="0" err="1" smtClean="0">
                <a:solidFill>
                  <a:prstClr val="black"/>
                </a:solidFill>
                <a:latin typeface="Symbol" charset="2"/>
                <a:cs typeface="Symbol" charset="2"/>
                <a:sym typeface="Wingdings"/>
              </a:rPr>
              <a:t>gg</a:t>
            </a:r>
            <a:r>
              <a:rPr lang="en-US" sz="1400" i="1" dirty="0" smtClean="0">
                <a:solidFill>
                  <a:prstClr val="black"/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sym typeface="Wingdings"/>
              </a:rPr>
              <a:t>event (CMS)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13773" y="6266589"/>
            <a:ext cx="5527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err="1" smtClean="0">
                <a:solidFill>
                  <a:prstClr val="black"/>
                </a:solidFill>
              </a:rPr>
              <a:t>M</a:t>
            </a:r>
            <a:r>
              <a:rPr lang="en-GB" sz="1200" dirty="0" err="1" smtClean="0">
                <a:solidFill>
                  <a:prstClr val="black"/>
                </a:solidFill>
              </a:rPr>
              <a:t>(</a:t>
            </a:r>
            <a:r>
              <a:rPr lang="en-GB" sz="12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gg</a:t>
            </a:r>
            <a:r>
              <a:rPr lang="en-GB" sz="1200" dirty="0" smtClean="0">
                <a:solidFill>
                  <a:prstClr val="black"/>
                </a:solidFill>
              </a:rPr>
              <a:t>)</a:t>
            </a:r>
            <a:endParaRPr lang="en-GB" sz="1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910860" y="2431308"/>
            <a:ext cx="228600" cy="27622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Clean discovery channel for light Higgs: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(115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/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140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48 / 28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latin typeface="Arial"/>
                <a:ea typeface="Arial" charset="0"/>
                <a:cs typeface="Arial"/>
              </a:rPr>
              <a:t>Discovery primarily </a:t>
            </a:r>
            <a:r>
              <a:rPr lang="en-US" sz="1400" kern="0" dirty="0" smtClean="0">
                <a:latin typeface="Arial"/>
                <a:ea typeface="Arial" charset="0"/>
                <a:cs typeface="Arial"/>
              </a:rPr>
              <a:t>driven by </a:t>
            </a:r>
            <a:r>
              <a:rPr lang="en-US" sz="1400" kern="0" dirty="0" smtClean="0">
                <a:latin typeface="Arial"/>
                <a:ea typeface="Arial" charset="0"/>
                <a:cs typeface="Arial"/>
              </a:rPr>
              <a:t>photon energy resolution… but not only !</a:t>
            </a:r>
            <a:endParaRPr lang="en-US" sz="1400" kern="0" baseline="-25000" dirty="0" smtClean="0">
              <a:latin typeface="Symbol" charset="2"/>
              <a:ea typeface="Arial" charset="0"/>
              <a:cs typeface="Symbol" charset="2"/>
            </a:endParaRPr>
          </a:p>
        </p:txBody>
      </p:sp>
      <p:sp>
        <p:nvSpPr>
          <p:cNvPr id="39" name="Rectangle 4"/>
          <p:cNvSpPr>
            <a:spLocks noChangeArrowheads="1"/>
          </p:cNvSpPr>
          <p:nvPr/>
        </p:nvSpPr>
        <p:spPr bwMode="auto">
          <a:xfrm>
            <a:off x="2609850" y="2286000"/>
            <a:ext cx="3883025" cy="9001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6721475" y="3111500"/>
            <a:ext cx="1889125" cy="111017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rgbClr val="D00209"/>
                </a:solidFill>
              </a:rPr>
              <a:t>“Constant term”</a:t>
            </a:r>
          </a:p>
          <a:p>
            <a:endParaRPr lang="en-GB" sz="400" dirty="0">
              <a:solidFill>
                <a:srgbClr val="D00209"/>
              </a:solidFill>
            </a:endParaRPr>
          </a:p>
          <a:p>
            <a:r>
              <a:rPr lang="en-GB" sz="1200" dirty="0">
                <a:solidFill>
                  <a:srgbClr val="D00209"/>
                </a:solidFill>
              </a:rPr>
              <a:t>Non-uniformities in calorimeter response due to inhomogeneities, non-linearities</a:t>
            </a:r>
          </a:p>
        </p:txBody>
      </p:sp>
      <p:cxnSp>
        <p:nvCxnSpPr>
          <p:cNvPr id="41" name="AutoShape 7"/>
          <p:cNvCxnSpPr>
            <a:cxnSpLocks noChangeShapeType="1"/>
          </p:cNvCxnSpPr>
          <p:nvPr/>
        </p:nvCxnSpPr>
        <p:spPr bwMode="auto">
          <a:xfrm rot="10800000">
            <a:off x="4930775" y="2805112"/>
            <a:ext cx="1790700" cy="441325"/>
          </a:xfrm>
          <a:prstGeom prst="curvedConnector3">
            <a:avLst>
              <a:gd name="adj1" fmla="val 100352"/>
            </a:avLst>
          </a:prstGeom>
          <a:noFill/>
          <a:ln w="19050">
            <a:solidFill>
              <a:srgbClr val="D00209"/>
            </a:solidFill>
            <a:round/>
            <a:headEnd/>
            <a:tailEnd type="triangle" w="med" len="med"/>
          </a:ln>
          <a:effectLst/>
        </p:spPr>
      </p:cxnSp>
      <p:sp>
        <p:nvSpPr>
          <p:cNvPr id="42" name="Text Box 8"/>
          <p:cNvSpPr txBox="1">
            <a:spLocks noChangeArrowheads="1"/>
          </p:cNvSpPr>
          <p:nvPr/>
        </p:nvSpPr>
        <p:spPr bwMode="auto">
          <a:xfrm>
            <a:off x="6721475" y="2317750"/>
            <a:ext cx="1889125" cy="74084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rgbClr val="000090"/>
                </a:solidFill>
              </a:rPr>
              <a:t>“Noise term”</a:t>
            </a:r>
          </a:p>
          <a:p>
            <a:r>
              <a:rPr lang="en-GB" sz="400" dirty="0">
                <a:solidFill>
                  <a:srgbClr val="000090"/>
                </a:solidFill>
              </a:rPr>
              <a:t> </a:t>
            </a:r>
          </a:p>
          <a:p>
            <a:r>
              <a:rPr lang="en-GB" sz="1200" dirty="0">
                <a:solidFill>
                  <a:srgbClr val="000090"/>
                </a:solidFill>
              </a:rPr>
              <a:t>Electronics noise</a:t>
            </a:r>
          </a:p>
          <a:p>
            <a:r>
              <a:rPr lang="en-GB" sz="1200" dirty="0">
                <a:solidFill>
                  <a:srgbClr val="000090"/>
                </a:solidFill>
              </a:rPr>
              <a:t>(pile-up also contributes)</a:t>
            </a:r>
          </a:p>
        </p:txBody>
      </p:sp>
      <p:graphicFrame>
        <p:nvGraphicFramePr>
          <p:cNvPr id="43" name="Object 9"/>
          <p:cNvGraphicFramePr>
            <a:graphicFrameLocks noChangeAspect="1"/>
          </p:cNvGraphicFramePr>
          <p:nvPr/>
        </p:nvGraphicFramePr>
        <p:xfrm>
          <a:off x="2724150" y="2406650"/>
          <a:ext cx="3438525" cy="631825"/>
        </p:xfrm>
        <a:graphic>
          <a:graphicData uri="http://schemas.openxmlformats.org/presentationml/2006/ole">
            <p:oleObj spid="_x0000_s956418" name="Equation" r:id="rId3" imgW="2667000" imgH="495300" progId="Equation.DSMT4">
              <p:embed/>
            </p:oleObj>
          </a:graphicData>
        </a:graphic>
      </p:graphicFrame>
      <p:cxnSp>
        <p:nvCxnSpPr>
          <p:cNvPr id="44" name="AutoShape 11"/>
          <p:cNvCxnSpPr>
            <a:cxnSpLocks noChangeShapeType="1"/>
            <a:stCxn id="42" idx="1"/>
          </p:cNvCxnSpPr>
          <p:nvPr/>
        </p:nvCxnSpPr>
        <p:spPr bwMode="auto">
          <a:xfrm rot="10800000">
            <a:off x="6188075" y="2684463"/>
            <a:ext cx="533400" cy="3711"/>
          </a:xfrm>
          <a:prstGeom prst="curvedConnector3">
            <a:avLst>
              <a:gd name="adj1" fmla="val 50000"/>
            </a:avLst>
          </a:prstGeom>
          <a:noFill/>
          <a:ln w="19050">
            <a:solidFill>
              <a:srgbClr val="000090"/>
            </a:solidFill>
            <a:round/>
            <a:headEnd/>
            <a:tailEnd type="triangle" w="med" len="med"/>
          </a:ln>
          <a:effectLst/>
        </p:spPr>
      </p:cxnSp>
      <p:graphicFrame>
        <p:nvGraphicFramePr>
          <p:cNvPr id="46" name="Group 22"/>
          <p:cNvGraphicFramePr>
            <a:graphicFrameLocks noGrp="1"/>
          </p:cNvGraphicFramePr>
          <p:nvPr/>
        </p:nvGraphicFramePr>
        <p:xfrm>
          <a:off x="2606675" y="3338512"/>
          <a:ext cx="3886200" cy="1219199"/>
        </p:xfrm>
        <a:graphic>
          <a:graphicData uri="http://schemas.openxmlformats.org/drawingml/2006/table">
            <a:tbl>
              <a:tblPr/>
              <a:tblGrid>
                <a:gridCol w="1128712"/>
                <a:gridCol w="1220788"/>
                <a:gridCol w="1536700"/>
              </a:tblGrid>
              <a:tr h="171450">
                <a:tc>
                  <a:txBody>
                    <a:bodyPr/>
                    <a:lstStyle/>
                    <a:p>
                      <a:pPr marL="142875" marR="0" lvl="0" indent="-142875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Constant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0" lvl="0" indent="-142875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sym typeface="Symbol" charset="2"/>
                        </a:rPr>
                        <a:t>ATLAS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0" lvl="0" indent="-142875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CMS</a:t>
                      </a:r>
                      <a:r>
                        <a:rPr kumimoji="0" lang="en-US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(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*</a:t>
                      </a:r>
                      <a:r>
                        <a:rPr kumimoji="0" lang="en-US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)</a:t>
                      </a:r>
                      <a:endParaRPr kumimoji="0" lang="en-US" sz="14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142875" marR="0" lvl="0" indent="-142875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FF66">
                            <a:gamma/>
                            <a:tint val="6275"/>
                            <a:invGamma/>
                          </a:srgbClr>
                        </a:gs>
                        <a:gs pos="100000">
                          <a:srgbClr val="CCFF6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142875" marR="0" lvl="0" indent="-142875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10–12 %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FF66">
                            <a:gamma/>
                            <a:tint val="6275"/>
                            <a:invGamma/>
                          </a:srgbClr>
                        </a:gs>
                        <a:gs pos="100000">
                          <a:srgbClr val="CCFF6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142875" marR="0" lvl="0" indent="-142875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3–5.5 %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FF66">
                            <a:gamma/>
                            <a:tint val="6275"/>
                            <a:invGamma/>
                          </a:srgbClr>
                        </a:gs>
                        <a:gs pos="100000">
                          <a:srgbClr val="CCFF66"/>
                        </a:gs>
                      </a:gsLst>
                      <a:lin ang="5400000" scaled="1"/>
                    </a:gradFill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142875" marR="0" lvl="0" indent="-142875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C58B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FFC58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142875" marR="0" lvl="0" indent="-142875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</a:rPr>
                        <a:t>&lt;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</a:rPr>
                        <a:t>0.4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C58B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FFC58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142875" marR="0" lvl="0" indent="-142875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</a:rPr>
                        <a:t>&lt; 0.5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00209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C58B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FFC58B"/>
                        </a:gs>
                      </a:gsLst>
                      <a:lin ang="5400000" scaled="1"/>
                    </a:gradFill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142875" marR="0" lvl="0" indent="-142875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1E0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1E0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142875" marR="0" lvl="0" indent="-142875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Arial" charset="0"/>
                        </a:rPr>
                        <a:t>250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Arial" charset="0"/>
                        </a:rPr>
                        <a:t>MeV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1E0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1E0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142875" marR="0" lvl="0" indent="-142875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Arial" charset="0"/>
                        </a:rPr>
                        <a:t>200–600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90"/>
                          </a:solidFill>
                          <a:effectLst/>
                          <a:latin typeface="Arial" charset="0"/>
                        </a:rPr>
                        <a:t>MeV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1E0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1E0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pSp>
        <p:nvGrpSpPr>
          <p:cNvPr id="27" name="Group 26"/>
          <p:cNvGrpSpPr/>
          <p:nvPr/>
        </p:nvGrpSpPr>
        <p:grpSpPr>
          <a:xfrm>
            <a:off x="381000" y="4938712"/>
            <a:ext cx="8763000" cy="1276349"/>
            <a:chOff x="381000" y="4938712"/>
            <a:chExt cx="8763000" cy="1276349"/>
          </a:xfrm>
        </p:grpSpPr>
        <p:sp>
          <p:nvSpPr>
            <p:cNvPr id="52" name="Rectangle 51"/>
            <p:cNvSpPr/>
            <p:nvPr/>
          </p:nvSpPr>
          <p:spPr>
            <a:xfrm>
              <a:off x="381000" y="4938712"/>
              <a:ext cx="8382000" cy="127634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aphicFrame>
          <p:nvGraphicFramePr>
            <p:cNvPr id="49" name="Object 41"/>
            <p:cNvGraphicFramePr>
              <a:graphicFrameLocks noChangeAspect="1"/>
            </p:cNvGraphicFramePr>
            <p:nvPr/>
          </p:nvGraphicFramePr>
          <p:xfrm>
            <a:off x="3689350" y="4938713"/>
            <a:ext cx="4991100" cy="801687"/>
          </p:xfrm>
          <a:graphic>
            <a:graphicData uri="http://schemas.openxmlformats.org/presentationml/2006/ole">
              <p:oleObj spid="_x0000_s956419" name="Equation" r:id="rId4" imgW="3556000" imgH="546100" progId="Equation.DSMT4">
                <p:embed/>
              </p:oleObj>
            </a:graphicData>
          </a:graphic>
        </p:graphicFrame>
        <p:sp>
          <p:nvSpPr>
            <p:cNvPr id="50" name="Text Box 42"/>
            <p:cNvSpPr txBox="1">
              <a:spLocks noChangeArrowheads="1"/>
            </p:cNvSpPr>
            <p:nvPr/>
          </p:nvSpPr>
          <p:spPr bwMode="auto">
            <a:xfrm>
              <a:off x="457200" y="5156728"/>
              <a:ext cx="38100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solidFill>
                    <a:prstClr val="black"/>
                  </a:solidFill>
                </a:rPr>
                <a:t>Back-on-the-envelope for </a:t>
              </a:r>
              <a:r>
                <a:rPr lang="en-GB" sz="1600" i="1" dirty="0">
                  <a:solidFill>
                    <a:prstClr val="black"/>
                  </a:solidFill>
                </a:rPr>
                <a:t>H </a:t>
              </a:r>
              <a:r>
                <a:rPr lang="en-GB" sz="1600" dirty="0">
                  <a:solidFill>
                    <a:prstClr val="black"/>
                  </a:solidFill>
                  <a:ea typeface="Arial" charset="0"/>
                  <a:cs typeface="Arial" charset="0"/>
                </a:rPr>
                <a:t>→ </a:t>
              </a:r>
              <a:r>
                <a:rPr lang="en-GB" sz="1600" dirty="0" err="1">
                  <a:solidFill>
                    <a:prstClr val="black"/>
                  </a:solidFill>
                  <a:ea typeface="Arial" charset="0"/>
                  <a:cs typeface="Arial" charset="0"/>
                  <a:sym typeface="Symbol" charset="2"/>
                </a:rPr>
                <a:t></a:t>
              </a:r>
              <a:r>
                <a:rPr lang="en-GB" sz="1600" dirty="0">
                  <a:solidFill>
                    <a:prstClr val="black"/>
                  </a:solidFill>
                  <a:ea typeface="Arial" charset="0"/>
                  <a:cs typeface="Arial" charset="0"/>
                  <a:sym typeface="Symbol" charset="2"/>
                </a:rPr>
                <a:t> </a:t>
              </a:r>
              <a:r>
                <a:rPr lang="en-GB" sz="1600" dirty="0">
                  <a:solidFill>
                    <a:prstClr val="black"/>
                  </a:solidFill>
                </a:rPr>
                <a:t>:</a:t>
              </a:r>
            </a:p>
          </p:txBody>
        </p:sp>
        <p:sp>
          <p:nvSpPr>
            <p:cNvPr id="51" name="Text Box 43"/>
            <p:cNvSpPr txBox="1">
              <a:spLocks noChangeArrowheads="1"/>
            </p:cNvSpPr>
            <p:nvPr/>
          </p:nvSpPr>
          <p:spPr bwMode="auto">
            <a:xfrm>
              <a:off x="457200" y="5785489"/>
              <a:ext cx="86868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GB" sz="1600" b="1" dirty="0">
                  <a:solidFill>
                    <a:srgbClr val="D00209"/>
                  </a:solidFill>
                </a:rPr>
                <a:t>But</a:t>
              </a:r>
              <a:r>
                <a:rPr lang="en-GB" sz="1600" dirty="0">
                  <a:solidFill>
                    <a:srgbClr val="D00209"/>
                  </a:solidFill>
                </a:rPr>
                <a:t>: full picture must include error on opening</a:t>
              </a:r>
              <a:r>
                <a:rPr lang="en-GB" sz="1600" dirty="0" smtClean="0">
                  <a:solidFill>
                    <a:srgbClr val="D00209"/>
                  </a:solidFill>
                </a:rPr>
                <a:t> angle (</a:t>
              </a:r>
              <a:r>
                <a:rPr lang="en-GB" sz="1600" dirty="0" err="1">
                  <a:solidFill>
                    <a:srgbClr val="D00209"/>
                  </a:solidFill>
                  <a:sym typeface="Symbol" charset="2"/>
                </a:rPr>
                <a:t></a:t>
              </a:r>
              <a:r>
                <a:rPr lang="en-GB" sz="1600" baseline="-25000" dirty="0" err="1">
                  <a:solidFill>
                    <a:srgbClr val="D00209"/>
                  </a:solidFill>
                  <a:sym typeface="Symbol" charset="2"/>
                </a:rPr>
                <a:t></a:t>
              </a:r>
              <a:r>
                <a:rPr lang="en-GB" sz="1600" dirty="0">
                  <a:solidFill>
                    <a:srgbClr val="D00209"/>
                  </a:solidFill>
                  <a:sym typeface="Symbol" charset="2"/>
                </a:rPr>
                <a:t>),</a:t>
              </a:r>
              <a:r>
                <a:rPr lang="en-GB" sz="1600" dirty="0" smtClean="0">
                  <a:solidFill>
                    <a:srgbClr val="D00209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D00209"/>
                  </a:solidFill>
                  <a:sym typeface="Symbol" charset="2"/>
                </a:rPr>
                <a:t></a:t>
              </a:r>
              <a:r>
                <a:rPr lang="en-GB" sz="1600" dirty="0" smtClean="0">
                  <a:solidFill>
                    <a:srgbClr val="D00209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D00209"/>
                  </a:solidFill>
                  <a:ea typeface="Arial" charset="0"/>
                  <a:cs typeface="Arial" charset="0"/>
                  <a:sym typeface="Symbol" charset="2"/>
                </a:rPr>
                <a:t>→ </a:t>
              </a:r>
              <a:r>
                <a:rPr lang="en-GB" sz="1600" i="1" dirty="0" err="1" smtClean="0">
                  <a:solidFill>
                    <a:srgbClr val="D00209"/>
                  </a:solidFill>
                  <a:ea typeface="Arial" charset="0"/>
                  <a:cs typeface="Arial" charset="0"/>
                  <a:sym typeface="Symbol" charset="2"/>
                </a:rPr>
                <a:t>ee</a:t>
              </a:r>
              <a:r>
                <a:rPr lang="en-GB" sz="1600" dirty="0" smtClean="0">
                  <a:solidFill>
                    <a:srgbClr val="D00209"/>
                  </a:solidFill>
                </a:rPr>
                <a:t> conversions, jet </a:t>
              </a:r>
              <a:r>
                <a:rPr lang="en-GB" sz="1600" dirty="0" err="1" smtClean="0">
                  <a:solidFill>
                    <a:srgbClr val="D00209"/>
                  </a:solidFill>
                </a:rPr>
                <a:t>backgr</a:t>
              </a:r>
              <a:r>
                <a:rPr lang="en-GB" sz="1600" dirty="0" smtClean="0">
                  <a:solidFill>
                    <a:srgbClr val="D00209"/>
                  </a:solidFill>
                </a:rPr>
                <a:t>.</a:t>
              </a:r>
              <a:endParaRPr lang="en-GB" sz="1600" dirty="0">
                <a:solidFill>
                  <a:srgbClr val="D00209"/>
                </a:solidFill>
              </a:endParaRPr>
            </a:p>
          </p:txBody>
        </p:sp>
      </p:grp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81000" y="2317750"/>
            <a:ext cx="2057400" cy="55617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dirty="0" smtClean="0">
                <a:solidFill>
                  <a:srgbClr val="008000"/>
                </a:solidFill>
              </a:rPr>
              <a:t>“Stochastic term</a:t>
            </a:r>
            <a:r>
              <a:rPr lang="en-GB" sz="1400" b="1" dirty="0">
                <a:solidFill>
                  <a:srgbClr val="008000"/>
                </a:solidFill>
              </a:rPr>
              <a:t>”</a:t>
            </a:r>
          </a:p>
          <a:p>
            <a:r>
              <a:rPr lang="en-GB" sz="400" dirty="0">
                <a:solidFill>
                  <a:srgbClr val="008000"/>
                </a:solidFill>
              </a:rPr>
              <a:t> </a:t>
            </a:r>
            <a:endParaRPr lang="en-GB" sz="400" dirty="0" smtClean="0">
              <a:solidFill>
                <a:srgbClr val="008000"/>
              </a:solidFill>
            </a:endParaRPr>
          </a:p>
          <a:p>
            <a:r>
              <a:rPr lang="en-GB" sz="1200" dirty="0" smtClean="0">
                <a:solidFill>
                  <a:srgbClr val="008000"/>
                </a:solidFill>
              </a:rPr>
              <a:t>Number of shower particles</a:t>
            </a:r>
            <a:endParaRPr lang="en-GB" sz="1200" dirty="0">
              <a:solidFill>
                <a:srgbClr val="008000"/>
              </a:solidFill>
            </a:endParaRPr>
          </a:p>
        </p:txBody>
      </p:sp>
      <p:cxnSp>
        <p:nvCxnSpPr>
          <p:cNvPr id="23" name="AutoShape 7"/>
          <p:cNvCxnSpPr>
            <a:cxnSpLocks noChangeShapeType="1"/>
            <a:stCxn id="16" idx="0"/>
            <a:endCxn id="22" idx="0"/>
          </p:cNvCxnSpPr>
          <p:nvPr/>
        </p:nvCxnSpPr>
        <p:spPr bwMode="auto">
          <a:xfrm rot="16200000" flipH="1">
            <a:off x="2660651" y="1066799"/>
            <a:ext cx="113558" cy="2615460"/>
          </a:xfrm>
          <a:prstGeom prst="curvedConnector3">
            <a:avLst>
              <a:gd name="adj1" fmla="val -201307"/>
            </a:avLst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</p:cxnSp>
      <p:grpSp>
        <p:nvGrpSpPr>
          <p:cNvPr id="24" name="Group 23"/>
          <p:cNvGrpSpPr/>
          <p:nvPr/>
        </p:nvGrpSpPr>
        <p:grpSpPr>
          <a:xfrm>
            <a:off x="381001" y="3484880"/>
            <a:ext cx="2225674" cy="1204911"/>
            <a:chOff x="381001" y="3484880"/>
            <a:chExt cx="2225674" cy="1204911"/>
          </a:xfrm>
        </p:grpSpPr>
        <p:sp>
          <p:nvSpPr>
            <p:cNvPr id="20" name="Right Arrow Callout 19"/>
            <p:cNvSpPr/>
            <p:nvPr/>
          </p:nvSpPr>
          <p:spPr>
            <a:xfrm>
              <a:off x="381001" y="3484880"/>
              <a:ext cx="2225674" cy="1204911"/>
            </a:xfrm>
            <a:prstGeom prst="rightArrowCallout">
              <a:avLst>
                <a:gd name="adj1" fmla="val 25000"/>
                <a:gd name="adj2" fmla="val 22470"/>
                <a:gd name="adj3" fmla="val 23314"/>
                <a:gd name="adj4" fmla="val 77759"/>
              </a:avLst>
            </a:prstGeom>
            <a:solidFill>
              <a:schemeClr val="bg1">
                <a:lumMod val="95000"/>
                <a:alpha val="82000"/>
              </a:schemeClr>
            </a:solidFill>
            <a:ln>
              <a:solidFill>
                <a:srgbClr val="A6A6A6"/>
              </a:solidFill>
            </a:ln>
            <a:effectLst>
              <a:outerShdw blurRad="114300" dist="38100" dir="2700000">
                <a:srgbClr val="000000">
                  <a:alpha val="16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1160" y="3495040"/>
              <a:ext cx="179832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D00209"/>
                  </a:solidFill>
                </a:rPr>
                <a:t>Current </a:t>
              </a:r>
              <a:r>
                <a:rPr lang="en-GB" sz="1400" i="1" dirty="0" smtClean="0">
                  <a:solidFill>
                    <a:srgbClr val="D00209"/>
                  </a:solidFill>
                </a:rPr>
                <a:t>C</a:t>
              </a:r>
              <a:r>
                <a:rPr lang="en-GB" sz="1400" dirty="0" smtClean="0">
                  <a:solidFill>
                    <a:srgbClr val="D00209"/>
                  </a:solidFill>
                </a:rPr>
                <a:t> (ATLAS): 1.1% (1.8%) for barrel (endcap)   from </a:t>
              </a:r>
              <a:r>
                <a:rPr lang="en-GB" sz="1400" i="1" dirty="0" err="1" smtClean="0">
                  <a:solidFill>
                    <a:srgbClr val="D00209"/>
                  </a:solidFill>
                </a:rPr>
                <a:t>Z</a:t>
              </a:r>
              <a:r>
                <a:rPr lang="en-GB" sz="1400" dirty="0" err="1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®</a:t>
              </a:r>
              <a:r>
                <a:rPr lang="en-GB" sz="1400" i="1" dirty="0" err="1" smtClean="0">
                  <a:solidFill>
                    <a:srgbClr val="D00209"/>
                  </a:solidFill>
                </a:rPr>
                <a:t>ee</a:t>
              </a:r>
              <a:r>
                <a:rPr lang="en-GB" sz="1400" dirty="0" smtClean="0">
                  <a:solidFill>
                    <a:srgbClr val="D00209"/>
                  </a:solidFill>
                </a:rPr>
                <a:t> inter-calibration</a:t>
              </a:r>
              <a:endParaRPr lang="en-GB" sz="1400" dirty="0">
                <a:solidFill>
                  <a:srgbClr val="D00209"/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743114" y="4541520"/>
            <a:ext cx="18761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baseline="30000" dirty="0" smtClean="0">
                <a:solidFill>
                  <a:srgbClr val="FF0000"/>
                </a:solidFill>
              </a:rPr>
              <a:t>(</a:t>
            </a:r>
            <a:r>
              <a:rPr lang="en-GB" sz="1000" dirty="0" smtClean="0">
                <a:solidFill>
                  <a:srgbClr val="FF0000"/>
                </a:solidFill>
              </a:rPr>
              <a:t>*</a:t>
            </a:r>
            <a:r>
              <a:rPr lang="en-GB" sz="1000" baseline="30000" dirty="0" smtClean="0">
                <a:solidFill>
                  <a:srgbClr val="FF0000"/>
                </a:solidFill>
              </a:rPr>
              <a:t>) </a:t>
            </a:r>
            <a:r>
              <a:rPr lang="en-GB" sz="1000" dirty="0" smtClean="0">
                <a:solidFill>
                  <a:srgbClr val="FF0000"/>
                </a:solidFill>
              </a:rPr>
              <a:t>Test beam numbers, w/o ID</a:t>
            </a:r>
            <a:endParaRPr lang="en-GB" sz="1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is the last elusive elementary particle of the SM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142999"/>
            <a:ext cx="9144000" cy="54354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" y="1381780"/>
            <a:ext cx="830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Direct Higgs searches at LEP and Tevatron have been unfruitful so far…</a:t>
            </a:r>
            <a:endParaRPr lang="en-GB" sz="2000" b="1" dirty="0" smtClean="0">
              <a:solidFill>
                <a:prstClr val="black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3278" t="11168" r="6020" b="6236"/>
              <a:stretch>
                <a:fillRect/>
              </a:stretch>
            </p:blipFill>
          </mc:Choice>
          <mc:Fallback>
            <p:blipFill>
              <a:blip r:embed="rId3"/>
              <a:srcRect l="3278" t="11168" r="6020" b="6236"/>
              <a:stretch>
                <a:fillRect/>
              </a:stretch>
            </p:blipFill>
          </mc:Fallback>
        </mc:AlternateContent>
        <p:spPr>
          <a:xfrm>
            <a:off x="1165339" y="1981200"/>
            <a:ext cx="6454661" cy="440577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597753" y="2427544"/>
            <a:ext cx="1184218" cy="400110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000" i="1" dirty="0" smtClean="0">
                <a:solidFill>
                  <a:srgbClr val="FFFFFF"/>
                </a:solidFill>
              </a:rPr>
              <a:t>CDF &amp; D0: </a:t>
            </a:r>
          </a:p>
          <a:p>
            <a:r>
              <a:rPr lang="en-US" sz="1000" i="1" dirty="0" err="1" smtClean="0">
                <a:solidFill>
                  <a:srgbClr val="FFFFFF"/>
                </a:solidFill>
              </a:rPr>
              <a:t>arXiv</a:t>
            </a:r>
            <a:r>
              <a:rPr lang="en-US" sz="1000" i="1" dirty="0" smtClean="0">
                <a:solidFill>
                  <a:srgbClr val="FFFFFF"/>
                </a:solidFill>
              </a:rPr>
              <a:t>: 1007.4587</a:t>
            </a:r>
            <a:endParaRPr lang="en-GB" sz="10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Significant amount of material in the ATLAS and CMS inner tracking systems                (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X/X</a:t>
            </a:r>
            <a:r>
              <a:rPr lang="en-US" sz="1800" kern="0" baseline="-2500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0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 ~ 0.4 – 1.4) requires to include and efficiently reconstruct </a:t>
            </a:r>
            <a:r>
              <a:rPr lang="en-US" sz="1800" i="1" kern="0" dirty="0" err="1" smtClean="0">
                <a:solidFill>
                  <a:prstClr val="black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800" i="1" kern="0" dirty="0" smtClean="0">
                <a:solidFill>
                  <a:prstClr val="black"/>
                </a:solidFill>
                <a:latin typeface="Symbol" charset="2"/>
                <a:ea typeface="Arial" charset="0"/>
                <a:cs typeface="Symbol" charset="2"/>
              </a:rPr>
              <a:t> </a:t>
            </a:r>
            <a:r>
              <a:rPr lang="en-US" sz="1800" kern="0" dirty="0" err="1" smtClean="0">
                <a:solidFill>
                  <a:prstClr val="black"/>
                </a:solidFill>
                <a:latin typeface="Arial"/>
                <a:ea typeface="Arial" charset="0"/>
                <a:cs typeface="Arial"/>
                <a:sym typeface="Wingdings"/>
              </a:rPr>
              <a:t></a:t>
            </a:r>
            <a:r>
              <a:rPr lang="en-US" sz="1800" i="1" kern="0" dirty="0" err="1" smtClean="0">
                <a:solidFill>
                  <a:prstClr val="black"/>
                </a:solidFill>
                <a:latin typeface="Arial"/>
                <a:ea typeface="Arial" charset="0"/>
                <a:cs typeface="Arial"/>
                <a:sym typeface="Wingdings"/>
              </a:rPr>
              <a:t>ee</a:t>
            </a:r>
            <a:r>
              <a:rPr lang="en-US" sz="1800" kern="0" dirty="0" smtClean="0">
                <a:solidFill>
                  <a:prstClr val="black"/>
                </a:solidFill>
                <a:latin typeface="Arial"/>
                <a:ea typeface="Arial" charset="0"/>
                <a:cs typeface="Arial"/>
                <a:sym typeface="Wingdings"/>
              </a:rPr>
              <a:t> </a:t>
            </a:r>
            <a:r>
              <a:rPr lang="en-US" sz="1800" kern="0" dirty="0" smtClean="0">
                <a:solidFill>
                  <a:prstClr val="black"/>
                </a:solidFill>
                <a:ea typeface="Arial" charset="0"/>
                <a:cs typeface="Arial" charset="0"/>
              </a:rPr>
              <a:t>conversions</a:t>
            </a:r>
            <a:endParaRPr lang="en-US" sz="1800" kern="0" dirty="0" smtClean="0">
              <a:solidFill>
                <a:prstClr val="black"/>
              </a:solidFill>
              <a:latin typeface="Arial"/>
              <a:ea typeface="Arial" charset="0"/>
              <a:cs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rcRect r="11101"/>
          <a:stretch>
            <a:fillRect/>
          </a:stretch>
        </p:blipFill>
        <p:spPr>
          <a:xfrm>
            <a:off x="-1" y="2301034"/>
            <a:ext cx="5751639" cy="3871166"/>
          </a:xfrm>
          <a:prstGeom prst="rect">
            <a:avLst/>
          </a:prstGeom>
          <a:ln w="63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5" name="Rectangle 14"/>
          <p:cNvSpPr/>
          <p:nvPr/>
        </p:nvSpPr>
        <p:spPr>
          <a:xfrm>
            <a:off x="2613304" y="2344666"/>
            <a:ext cx="3101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i="1" kern="0" dirty="0" err="1" smtClean="0">
                <a:solidFill>
                  <a:prstClr val="white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i="1" kern="0" dirty="0" smtClean="0">
                <a:solidFill>
                  <a:prstClr val="white"/>
                </a:solidFill>
                <a:latin typeface="Symbol" charset="2"/>
                <a:ea typeface="Arial" charset="0"/>
                <a:cs typeface="Symbol" charset="2"/>
              </a:rPr>
              <a:t> </a:t>
            </a:r>
            <a:r>
              <a:rPr lang="en-US" sz="1400" kern="0" dirty="0" err="1" smtClean="0">
                <a:solidFill>
                  <a:prstClr val="white"/>
                </a:solidFill>
                <a:latin typeface="Arial"/>
                <a:ea typeface="Arial" charset="0"/>
                <a:cs typeface="Arial"/>
                <a:sym typeface="Wingdings"/>
              </a:rPr>
              <a:t></a:t>
            </a:r>
            <a:r>
              <a:rPr lang="en-US" sz="1400" i="1" kern="0" dirty="0" err="1" smtClean="0">
                <a:solidFill>
                  <a:prstClr val="white"/>
                </a:solidFill>
                <a:latin typeface="Arial"/>
                <a:ea typeface="Arial" charset="0"/>
                <a:cs typeface="Arial"/>
                <a:sym typeface="Wingdings"/>
              </a:rPr>
              <a:t>ee</a:t>
            </a:r>
            <a:r>
              <a:rPr lang="en-US" sz="1400" i="1" kern="0" dirty="0" smtClean="0">
                <a:solidFill>
                  <a:prstClr val="white"/>
                </a:solidFill>
                <a:latin typeface="Arial"/>
                <a:ea typeface="Arial" charset="0"/>
                <a:cs typeface="Arial"/>
                <a:sym typeface="Wingdings"/>
              </a:rPr>
              <a:t> </a:t>
            </a:r>
            <a:r>
              <a:rPr lang="en-US" sz="1400" kern="0" dirty="0" smtClean="0">
                <a:solidFill>
                  <a:prstClr val="white"/>
                </a:solidFill>
                <a:latin typeface="Arial"/>
                <a:ea typeface="Arial" charset="0"/>
                <a:cs typeface="Arial"/>
                <a:sym typeface="Wingdings"/>
              </a:rPr>
              <a:t>conversion reconstructed in the ATLAS inner tracking detector</a:t>
            </a:r>
            <a:endParaRPr lang="en-GB" sz="1400" dirty="0">
              <a:solidFill>
                <a:prstClr val="white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rot="16200000" flipH="1">
            <a:off x="1826421" y="4095701"/>
            <a:ext cx="2423582" cy="1"/>
          </a:xfrm>
          <a:prstGeom prst="straightConnector1">
            <a:avLst/>
          </a:prstGeom>
          <a:ln w="12700" cap="flat" cmpd="sng" algn="ctr">
            <a:solidFill>
              <a:schemeClr val="bg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36"/>
          <p:cNvGrpSpPr/>
          <p:nvPr/>
        </p:nvGrpSpPr>
        <p:grpSpPr>
          <a:xfrm>
            <a:off x="5971338" y="4104218"/>
            <a:ext cx="2715462" cy="2057399"/>
            <a:chOff x="5855885" y="3048000"/>
            <a:chExt cx="2715462" cy="2057399"/>
          </a:xfrm>
        </p:grpSpPr>
        <p:pic>
          <p:nvPicPr>
            <p:cNvPr id="21" name="Picture 3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888650" y="3058582"/>
              <a:ext cx="2682697" cy="2046817"/>
            </a:xfrm>
            <a:prstGeom prst="rect">
              <a:avLst/>
            </a:prstGeom>
            <a:noFill/>
            <a:ln w="635" cap="flat" cmpd="sng" algn="ctr">
              <a:solidFill>
                <a:schemeClr val="bg1">
                  <a:lumMod val="8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pic>
        <p:sp>
          <p:nvSpPr>
            <p:cNvPr id="23" name="Rectangle 22"/>
            <p:cNvSpPr/>
            <p:nvPr/>
          </p:nvSpPr>
          <p:spPr>
            <a:xfrm>
              <a:off x="5855885" y="3048000"/>
              <a:ext cx="1676400" cy="46166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GB" sz="12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Feynman diagram for photon conversion</a:t>
              </a:r>
              <a:endParaRPr lang="en-GB" sz="1200" dirty="0">
                <a:solidFill>
                  <a:prstClr val="black">
                    <a:lumMod val="50000"/>
                    <a:lumOff val="50000"/>
                  </a:prstClr>
                </a:solidFill>
              </a:endParaRPr>
            </a:p>
          </p:txBody>
        </p:sp>
      </p:grpSp>
      <p:sp>
        <p:nvSpPr>
          <p:cNvPr id="44" name="Rectangle 43"/>
          <p:cNvSpPr/>
          <p:nvPr/>
        </p:nvSpPr>
        <p:spPr>
          <a:xfrm>
            <a:off x="5943600" y="2290971"/>
            <a:ext cx="2362200" cy="846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Fractions of converted photons ~ 55%, strong angular dependence</a:t>
            </a:r>
          </a:p>
          <a:p>
            <a:endParaRPr lang="en-US" sz="7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Clean discovery channel for light Higgs: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(115 / 140 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48 / 28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Signal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selection: need excellent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1400" i="1" kern="0" baseline="-2500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resolution, and efficient &amp; pure photon ID;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use MVA: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M</a:t>
            </a:r>
            <a:r>
              <a:rPr lang="en-US" sz="1400" i="1" kern="0" baseline="-2500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gg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, </a:t>
            </a:r>
            <a:r>
              <a:rPr lang="en-US" sz="1400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cos</a:t>
            </a:r>
            <a:r>
              <a:rPr lang="en-US" sz="1400" i="1" kern="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q</a:t>
            </a:r>
            <a:r>
              <a:rPr lang="en-US" sz="700" i="1" kern="0" dirty="0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*,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p</a:t>
            </a:r>
            <a:r>
              <a:rPr lang="en-US" sz="1400" i="1" kern="0" baseline="-2500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T</a:t>
            </a:r>
            <a:r>
              <a:rPr lang="en-US" sz="1400" kern="0" baseline="-2500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,</a:t>
            </a:r>
            <a:r>
              <a:rPr lang="en-US" sz="1400" kern="0" baseline="-2500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gg</a:t>
            </a:r>
            <a:endParaRPr lang="en-US" sz="1400" kern="0" baseline="-25000" dirty="0" smtClean="0">
              <a:solidFill>
                <a:srgbClr val="008000"/>
              </a:solidFill>
              <a:latin typeface="Symbol" charset="2"/>
              <a:ea typeface="Arial" charset="0"/>
              <a:cs typeface="Symbol" charset="2"/>
            </a:endParaRPr>
          </a:p>
        </p:txBody>
      </p:sp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0" y="2159407"/>
            <a:ext cx="3962400" cy="329141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114800" y="2133600"/>
            <a:ext cx="388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srgbClr val="E12B0D"/>
                </a:solidFill>
              </a:rPr>
              <a:t>Backgrounds: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114800" y="2514600"/>
            <a:ext cx="383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+ </a:t>
            </a:r>
            <a:r>
              <a:rPr lang="en-US" sz="1800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800" i="1" kern="0" dirty="0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 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(“irreducible” – not quite) </a:t>
            </a:r>
            <a:endParaRPr lang="en-US" sz="14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pic>
        <p:nvPicPr>
          <p:cNvPr id="38" name="Picture 37" descr="qg-to-qga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343400" y="5010556"/>
            <a:ext cx="1379683" cy="1282294"/>
          </a:xfrm>
          <a:prstGeom prst="rect">
            <a:avLst/>
          </a:prstGeom>
        </p:spPr>
      </p:pic>
      <p:pic>
        <p:nvPicPr>
          <p:cNvPr id="40" name="Picture 39" descr="gg-to-gg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172200" y="5042306"/>
            <a:ext cx="1379683" cy="1282294"/>
          </a:xfrm>
          <a:prstGeom prst="rect">
            <a:avLst/>
          </a:prstGeom>
        </p:spPr>
      </p:pic>
      <p:pic>
        <p:nvPicPr>
          <p:cNvPr id="41" name="Picture 40" descr="all-to-gamga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343400" y="2971800"/>
            <a:ext cx="4729513" cy="117475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4267200" y="4064407"/>
            <a:ext cx="142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Quark annihilation</a:t>
            </a:r>
          </a:p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(dominant: O(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a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))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15000" y="4064407"/>
            <a:ext cx="1851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Brensstrahlung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a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2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a</a:t>
            </a:r>
            <a:r>
              <a:rPr lang="en-GB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S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)</a:t>
            </a:r>
            <a:endParaRPr lang="en-GB" sz="1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and quark fragmentation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620000" y="406440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Box diagram  </a:t>
            </a:r>
          </a:p>
          <a:p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a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2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a</a:t>
            </a:r>
            <a:r>
              <a:rPr lang="en-GB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S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2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),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q-ann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.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764348" y="5105400"/>
            <a:ext cx="11510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E12B0D"/>
                </a:solidFill>
              </a:rPr>
              <a:t>Requires excellent calorimeter based </a:t>
            </a:r>
            <a:r>
              <a:rPr lang="en-GB" sz="1400" i="1" dirty="0" err="1" smtClean="0">
                <a:solidFill>
                  <a:srgbClr val="E12B0D"/>
                </a:solidFill>
                <a:latin typeface="Symbol" charset="2"/>
                <a:cs typeface="Symbol" charset="2"/>
              </a:rPr>
              <a:t>g</a:t>
            </a:r>
            <a:r>
              <a:rPr lang="en-GB" sz="1400" dirty="0" smtClean="0">
                <a:solidFill>
                  <a:srgbClr val="E12B0D"/>
                </a:solidFill>
              </a:rPr>
              <a:t>–jet separation </a:t>
            </a:r>
            <a:endParaRPr lang="en-GB" sz="1400" dirty="0">
              <a:solidFill>
                <a:srgbClr val="E12B0D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089399" y="4648199"/>
            <a:ext cx="49835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+ jet and jet + jet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(reducible, but ~10</a:t>
            </a:r>
            <a:r>
              <a:rPr lang="en-US" sz="1400" kern="0" baseline="3000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6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larger than </a:t>
            </a:r>
            <a:r>
              <a:rPr lang="en-US" sz="1400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gg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) </a:t>
            </a:r>
            <a:endParaRPr lang="en-US" sz="18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pic>
        <p:nvPicPr>
          <p:cNvPr id="47" name="Picture 46" descr="mgg-atla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62937" y="2222905"/>
            <a:ext cx="3899463" cy="3136901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0" y="5451840"/>
            <a:ext cx="16764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ATLAS, JINST 3 S08003 (2008)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74" name="Rectangle 2"/>
          <p:cNvSpPr>
            <a:spLocks noChangeArrowheads="1"/>
          </p:cNvSpPr>
          <p:nvPr/>
        </p:nvSpPr>
        <p:spPr bwMode="auto">
          <a:xfrm>
            <a:off x="0" y="2153920"/>
            <a:ext cx="5715000" cy="402336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Clean discovery channel for light Higgs: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(115 / 140 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48 / 28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Signal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selection: need excellent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1400" i="1" kern="0" baseline="-2500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resolution, and efficient &amp; pure photon ID;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use MVA: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M</a:t>
            </a:r>
            <a:r>
              <a:rPr lang="en-US" sz="1400" i="1" kern="0" baseline="-2500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gg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, </a:t>
            </a:r>
            <a:r>
              <a:rPr lang="en-US" sz="1400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cos</a:t>
            </a:r>
            <a:r>
              <a:rPr lang="en-US" sz="1400" i="1" kern="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q</a:t>
            </a:r>
            <a:r>
              <a:rPr lang="en-US" sz="700" i="1" kern="0" dirty="0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*,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p</a:t>
            </a:r>
            <a:r>
              <a:rPr lang="en-US" sz="1400" i="1" kern="0" baseline="-2500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T</a:t>
            </a:r>
            <a:r>
              <a:rPr lang="en-US" sz="1400" kern="0" baseline="-2500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,</a:t>
            </a:r>
            <a:r>
              <a:rPr lang="en-US" sz="1400" kern="0" baseline="-2500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gg</a:t>
            </a:r>
            <a:endParaRPr lang="en-US" sz="1400" kern="0" baseline="-25000" dirty="0" smtClean="0">
              <a:solidFill>
                <a:srgbClr val="008000"/>
              </a:solidFill>
              <a:latin typeface="Symbol" charset="2"/>
              <a:ea typeface="Arial" charset="0"/>
              <a:cs typeface="Symbol" charset="2"/>
            </a:endParaRPr>
          </a:p>
        </p:txBody>
      </p:sp>
      <p:pic>
        <p:nvPicPr>
          <p:cNvPr id="39" name="Picture 38" descr="mgg-atla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5880" y="2209800"/>
            <a:ext cx="5638800" cy="38188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19800" y="2133600"/>
            <a:ext cx="31242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</a:rPr>
              <a:t>ATLAS data</a:t>
            </a:r>
          </a:p>
          <a:p>
            <a:endParaRPr lang="en-GB" sz="1600" dirty="0" smtClean="0">
              <a:solidFill>
                <a:srgbClr val="D00209"/>
              </a:solidFill>
            </a:endParaRPr>
          </a:p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Data-driven background fit from sidebands in identification and isolation variables </a:t>
            </a:r>
          </a:p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(“</a:t>
            </a:r>
            <a:r>
              <a:rPr lang="en-GB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double sideband method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”)</a:t>
            </a:r>
          </a:p>
          <a:p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141720" y="3810000"/>
          <a:ext cx="2514600" cy="134112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698500"/>
                <a:gridCol w="908050"/>
                <a:gridCol w="908050"/>
              </a:tblGrid>
              <a:tr h="285750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Data</a:t>
                      </a:r>
                      <a:endParaRPr lang="en-GB" sz="1600" dirty="0"/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MC</a:t>
                      </a:r>
                      <a:endParaRPr lang="en-GB" sz="1600" dirty="0"/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N(</a:t>
                      </a:r>
                      <a:r>
                        <a:rPr lang="en-GB" sz="1600" dirty="0" err="1" smtClean="0">
                          <a:latin typeface="Symbol" charset="2"/>
                          <a:cs typeface="Symbol" charset="2"/>
                        </a:rPr>
                        <a:t>gg</a:t>
                      </a:r>
                      <a:r>
                        <a:rPr lang="en-GB" sz="1600" dirty="0" smtClean="0"/>
                        <a:t>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69 ±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86 ± 23</a:t>
                      </a:r>
                      <a:endParaRPr lang="en-GB" sz="1600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/>
                        <a:t>N(</a:t>
                      </a:r>
                      <a:r>
                        <a:rPr lang="en-GB" sz="1600" dirty="0" err="1" smtClean="0">
                          <a:latin typeface="Symbol" charset="2"/>
                          <a:cs typeface="Symbol" charset="2"/>
                        </a:rPr>
                        <a:t>g</a:t>
                      </a:r>
                      <a:r>
                        <a:rPr lang="en-GB" sz="1600" dirty="0" err="1" smtClean="0">
                          <a:latin typeface="Calibri"/>
                          <a:cs typeface="Calibri"/>
                        </a:rPr>
                        <a:t>j</a:t>
                      </a:r>
                      <a:r>
                        <a:rPr lang="en-GB" sz="160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11 ±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27 ± 14</a:t>
                      </a:r>
                      <a:endParaRPr lang="en-GB" sz="1600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/>
                        <a:t>N(</a:t>
                      </a:r>
                      <a:r>
                        <a:rPr lang="en-GB" sz="1600" dirty="0" err="1" smtClean="0">
                          <a:latin typeface="+mn-lt"/>
                          <a:cs typeface="Calibri"/>
                        </a:rPr>
                        <a:t>jj</a:t>
                      </a:r>
                      <a:r>
                        <a:rPr lang="en-GB" sz="160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1.2 ± 0.8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1 ± 1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019800" y="5369560"/>
            <a:ext cx="26365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dirty="0" smtClean="0">
                <a:solidFill>
                  <a:srgbClr val="D00209"/>
                </a:solidFill>
              </a:rPr>
              <a:t>Downward fluctuation of background. If confirmed,   good news for </a:t>
            </a:r>
            <a:r>
              <a:rPr lang="en-GB" sz="1400" i="1" dirty="0" smtClean="0">
                <a:solidFill>
                  <a:srgbClr val="D00209"/>
                </a:solidFill>
              </a:rPr>
              <a:t>H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® </a:t>
            </a:r>
            <a:r>
              <a:rPr lang="en-GB" sz="1400" i="1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gg</a:t>
            </a:r>
            <a:r>
              <a:rPr lang="en-GB" sz="1400" dirty="0" smtClean="0">
                <a:solidFill>
                  <a:srgbClr val="D00209"/>
                </a:solidFill>
              </a:rPr>
              <a:t> search 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1746" y="5890224"/>
            <a:ext cx="3487854" cy="287056"/>
          </a:xfrm>
          <a:prstGeom prst="rect">
            <a:avLst/>
          </a:prstGeom>
          <a:solidFill>
            <a:srgbClr val="FF8000"/>
          </a:solidFill>
        </p:spPr>
        <p:txBody>
          <a:bodyPr wrap="none" tIns="21600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Consistent within theoretical uncertainties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566917" y="5394919"/>
            <a:ext cx="134927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ATLAS-CONF-2011-004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Clean discovery channel for light Higgs: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(115 GeV)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100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Signal selection: need excellent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1400" i="1" kern="0" baseline="-2500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resolution, and efficient &amp; pure photon ID;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use MVA: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M</a:t>
            </a:r>
            <a:r>
              <a:rPr lang="en-US" sz="1400" i="1" kern="0" baseline="-2500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gg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, </a:t>
            </a:r>
            <a:r>
              <a:rPr lang="en-US" sz="1400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cos</a:t>
            </a:r>
            <a:r>
              <a:rPr lang="en-US" sz="1400" i="1" kern="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q</a:t>
            </a:r>
            <a:r>
              <a:rPr lang="en-US" sz="700" i="1" kern="0" dirty="0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*,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p</a:t>
            </a:r>
            <a:r>
              <a:rPr lang="en-US" sz="1400" i="1" kern="0" baseline="-2500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T</a:t>
            </a:r>
            <a:r>
              <a:rPr lang="en-US" sz="1400" kern="0" baseline="-2500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  <a:sym typeface="Wingdings"/>
              </a:rPr>
              <a:t>,</a:t>
            </a:r>
            <a:r>
              <a:rPr lang="en-US" sz="1400" kern="0" baseline="-2500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gg</a:t>
            </a:r>
            <a:endParaRPr lang="en-US" sz="1400" kern="0" baseline="-25000" dirty="0" smtClean="0">
              <a:solidFill>
                <a:srgbClr val="008000"/>
              </a:solidFill>
              <a:latin typeface="Symbol" charset="2"/>
              <a:ea typeface="Arial" charset="0"/>
              <a:cs typeface="Symbol" charset="2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74" name="Rectangle 2"/>
          <p:cNvSpPr>
            <a:spLocks noChangeArrowheads="1"/>
          </p:cNvSpPr>
          <p:nvPr/>
        </p:nvSpPr>
        <p:spPr bwMode="auto">
          <a:xfrm>
            <a:off x="0" y="2153920"/>
            <a:ext cx="5715000" cy="402336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39" name="Picture 38" descr="mgg-atla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5880" y="2209800"/>
            <a:ext cx="5638800" cy="381887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 rot="16200000">
            <a:off x="-566917" y="5394919"/>
            <a:ext cx="134927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ATLAS-CONF-2011-004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19800" y="2133600"/>
            <a:ext cx="31242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</a:rPr>
              <a:t>ATLAS data</a:t>
            </a:r>
          </a:p>
          <a:p>
            <a:endParaRPr lang="en-GB" sz="1600" dirty="0" smtClean="0">
              <a:solidFill>
                <a:srgbClr val="D00209"/>
              </a:solidFill>
            </a:endParaRPr>
          </a:p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Data-driven background fit from sidebands in identification and isolation variables </a:t>
            </a:r>
          </a:p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(“</a:t>
            </a:r>
            <a:r>
              <a:rPr lang="en-GB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double sideband method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”)</a:t>
            </a:r>
          </a:p>
          <a:p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1746" y="5890224"/>
            <a:ext cx="3487854" cy="287056"/>
          </a:xfrm>
          <a:prstGeom prst="rect">
            <a:avLst/>
          </a:prstGeom>
          <a:solidFill>
            <a:srgbClr val="FF8000"/>
          </a:solidFill>
        </p:spPr>
        <p:txBody>
          <a:bodyPr wrap="none" tIns="21600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Consistent within theoretical uncertainties</a:t>
            </a:r>
            <a:endParaRPr lang="en-GB" sz="1400" dirty="0">
              <a:solidFill>
                <a:schemeClr val="bg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141720" y="3810000"/>
          <a:ext cx="2514600" cy="134112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698500"/>
                <a:gridCol w="908050"/>
                <a:gridCol w="908050"/>
              </a:tblGrid>
              <a:tr h="285750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Data</a:t>
                      </a:r>
                      <a:endParaRPr lang="en-GB" sz="1600" dirty="0"/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MC</a:t>
                      </a:r>
                      <a:endParaRPr lang="en-GB" sz="1600" dirty="0"/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N(</a:t>
                      </a:r>
                      <a:r>
                        <a:rPr lang="en-GB" sz="1600" dirty="0" err="1" smtClean="0">
                          <a:latin typeface="Symbol" charset="2"/>
                          <a:cs typeface="Symbol" charset="2"/>
                        </a:rPr>
                        <a:t>gg</a:t>
                      </a:r>
                      <a:r>
                        <a:rPr lang="en-GB" sz="1600" dirty="0" smtClean="0"/>
                        <a:t>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69 ±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86 ± 23</a:t>
                      </a:r>
                      <a:endParaRPr lang="en-GB" sz="1600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/>
                        <a:t>N(</a:t>
                      </a:r>
                      <a:r>
                        <a:rPr lang="en-GB" sz="1600" dirty="0" err="1" smtClean="0">
                          <a:latin typeface="Symbol" charset="2"/>
                          <a:cs typeface="Symbol" charset="2"/>
                        </a:rPr>
                        <a:t>g</a:t>
                      </a:r>
                      <a:r>
                        <a:rPr lang="en-GB" sz="1600" dirty="0" err="1" smtClean="0">
                          <a:latin typeface="Calibri"/>
                          <a:cs typeface="Calibri"/>
                        </a:rPr>
                        <a:t>j</a:t>
                      </a:r>
                      <a:r>
                        <a:rPr lang="en-GB" sz="160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11 ±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27 ± 14</a:t>
                      </a:r>
                      <a:endParaRPr lang="en-GB" sz="1600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/>
                        <a:t>N(</a:t>
                      </a:r>
                      <a:r>
                        <a:rPr lang="en-GB" sz="1600" dirty="0" err="1" smtClean="0">
                          <a:latin typeface="+mn-lt"/>
                          <a:cs typeface="Calibri"/>
                        </a:rPr>
                        <a:t>jj</a:t>
                      </a:r>
                      <a:r>
                        <a:rPr lang="en-GB" sz="160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1.2 ± 0.8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1 ± 1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019800" y="5369560"/>
            <a:ext cx="26365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dirty="0" smtClean="0">
                <a:solidFill>
                  <a:srgbClr val="D00209"/>
                </a:solidFill>
              </a:rPr>
              <a:t>Downward fluctuation of background. If confirmed,   good news for </a:t>
            </a:r>
            <a:r>
              <a:rPr lang="en-GB" sz="1400" i="1" dirty="0" smtClean="0">
                <a:solidFill>
                  <a:srgbClr val="D00209"/>
                </a:solidFill>
              </a:rPr>
              <a:t>H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® </a:t>
            </a:r>
            <a:r>
              <a:rPr lang="en-GB" sz="1400" i="1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gg</a:t>
            </a:r>
            <a:r>
              <a:rPr lang="en-GB" sz="1400" dirty="0" smtClean="0">
                <a:solidFill>
                  <a:srgbClr val="D00209"/>
                </a:solidFill>
              </a:rPr>
              <a:t> search !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219200"/>
            <a:ext cx="9144000" cy="506888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60"/>
          <p:cNvSpPr>
            <a:spLocks noChangeArrowheads="1"/>
          </p:cNvSpPr>
          <p:nvPr/>
        </p:nvSpPr>
        <p:spPr bwMode="auto">
          <a:xfrm>
            <a:off x="457200" y="2652713"/>
            <a:ext cx="8305800" cy="1766887"/>
          </a:xfrm>
          <a:prstGeom prst="rect">
            <a:avLst/>
          </a:prstGeom>
          <a:solidFill>
            <a:srgbClr val="FF6600"/>
          </a:solidFill>
          <a:ln w="63500">
            <a:solidFill>
              <a:srgbClr val="FF9933"/>
            </a:solidFill>
            <a:miter lim="800000"/>
            <a:headEnd/>
            <a:tailEnd/>
          </a:ln>
          <a:effectLst>
            <a:outerShdw blurRad="431800" dist="107763" dir="2700000" algn="ctr" rotWithShape="0">
              <a:srgbClr val="000000">
                <a:alpha val="46000"/>
              </a:srgbClr>
            </a:outerShdw>
          </a:effectLst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Rectangle 161"/>
          <p:cNvSpPr>
            <a:spLocks noChangeArrowheads="1"/>
          </p:cNvSpPr>
          <p:nvPr/>
        </p:nvSpPr>
        <p:spPr bwMode="auto">
          <a:xfrm>
            <a:off x="457200" y="2806006"/>
            <a:ext cx="8305800" cy="13849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prstClr val="white"/>
                </a:solidFill>
              </a:rPr>
              <a:t>Precise theoretical prediction of background                            (amount and shape) not actually needed: </a:t>
            </a:r>
          </a:p>
          <a:p>
            <a:pPr algn="ctr">
              <a:spcBef>
                <a:spcPct val="50000"/>
              </a:spcBef>
            </a:pPr>
            <a:r>
              <a:rPr lang="en-US" b="1" dirty="0" err="1" smtClean="0">
                <a:solidFill>
                  <a:prstClr val="white"/>
                </a:solidFill>
                <a:sym typeface="Wingdings"/>
              </a:rPr>
              <a:t></a:t>
            </a:r>
            <a:r>
              <a:rPr lang="en-US" b="1" dirty="0" smtClean="0">
                <a:solidFill>
                  <a:prstClr val="white"/>
                </a:solidFill>
              </a:rPr>
              <a:t> fit from data simultaneously with signal !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95400" y="1752600"/>
            <a:ext cx="6553200" cy="449580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  <a:sym typeface="Wingdings"/>
              </a:rPr>
              <a:t>– Exclusion potential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 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Based on these results, extrapolated SM Higgs Exclusion potential with 1 </a:t>
            </a:r>
            <a:r>
              <a:rPr lang="en-US" sz="1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fb</a:t>
            </a:r>
            <a:r>
              <a:rPr lang="en-US" sz="1800" baseline="300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–1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endParaRPr lang="en-GB" sz="16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95400" y="1873936"/>
            <a:ext cx="6324600" cy="42833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99323" y="1752600"/>
            <a:ext cx="134927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ATLAS-CONF-2011-004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5240" y="5971401"/>
            <a:ext cx="41875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00209"/>
                </a:solidFill>
              </a:rPr>
              <a:t>Optimised analysis may improve significance by up to 50% </a:t>
            </a:r>
            <a:endParaRPr lang="en-GB" sz="1200" dirty="0">
              <a:solidFill>
                <a:srgbClr val="D0020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1377" y="1447800"/>
            <a:ext cx="8629742" cy="24384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High-Mass Search: </a:t>
            </a:r>
            <a:r>
              <a:rPr lang="en-GB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 </a:t>
            </a:r>
            <a:r>
              <a:rPr lang="en-GB" sz="40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GB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WW </a:t>
            </a:r>
            <a:endParaRPr lang="en-GB" sz="40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447800" y="5343487"/>
            <a:ext cx="6832600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Arial" charset="0"/>
                <a:cs typeface="Arial" charset="0"/>
                <a:sym typeface="Wingdings"/>
              </a:rPr>
              <a:t>Dominant cross section &gt; 135 GeV, most sensitive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Arial" charset="0"/>
                <a:cs typeface="Arial" charset="0"/>
                <a:sym typeface="Wingdings"/>
              </a:rPr>
              <a:t>channel</a:t>
            </a:r>
            <a:endParaRPr lang="en-GB" sz="1800" dirty="0" smtClean="0">
              <a:solidFill>
                <a:prstClr val="black">
                  <a:lumMod val="85000"/>
                  <a:lumOff val="15000"/>
                </a:prstClr>
              </a:solidFill>
              <a:ea typeface="Arial" charset="0"/>
              <a:cs typeface="Arial" charset="0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1502834" y="4936312"/>
          <a:ext cx="6530975" cy="427037"/>
        </p:xfrm>
        <a:graphic>
          <a:graphicData uri="http://schemas.openxmlformats.org/presentationml/2006/ole">
            <p:oleObj spid="_x0000_s2877442" name="Equation" r:id="rId3" imgW="4330700" imgH="279400" progId="Equation.DSMT4">
              <p:embed/>
            </p:oleObj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014" y="1568205"/>
            <a:ext cx="4442386" cy="2286000"/>
          </a:xfrm>
          <a:prstGeom prst="rect">
            <a:avLst/>
          </a:prstGeom>
        </p:spPr>
      </p:pic>
      <p:grpSp>
        <p:nvGrpSpPr>
          <p:cNvPr id="10" name="Group 6"/>
          <p:cNvGrpSpPr>
            <a:grpSpLocks/>
          </p:cNvGrpSpPr>
          <p:nvPr/>
        </p:nvGrpSpPr>
        <p:grpSpPr bwMode="auto">
          <a:xfrm>
            <a:off x="5564188" y="1600483"/>
            <a:ext cx="3427412" cy="2243138"/>
            <a:chOff x="243" y="1918"/>
            <a:chExt cx="2159" cy="1413"/>
          </a:xfrm>
        </p:grpSpPr>
        <p:cxnSp>
          <p:nvCxnSpPr>
            <p:cNvPr id="11" name="AutoShape 7"/>
            <p:cNvCxnSpPr>
              <a:cxnSpLocks noChangeShapeType="1"/>
            </p:cNvCxnSpPr>
            <p:nvPr/>
          </p:nvCxnSpPr>
          <p:spPr bwMode="auto">
            <a:xfrm flipV="1">
              <a:off x="576" y="2055"/>
              <a:ext cx="873" cy="384"/>
            </a:xfrm>
            <a:prstGeom prst="straightConnector1">
              <a:avLst/>
            </a:prstGeom>
            <a:noFill/>
            <a:ln w="25560">
              <a:solidFill>
                <a:srgbClr val="D00209"/>
              </a:solidFill>
              <a:miter lim="800000"/>
              <a:headEnd type="triangle" w="med" len="med"/>
              <a:tailEnd type="triangle" w="med" len="med"/>
            </a:ln>
            <a:effectLst>
              <a:outerShdw blurRad="63500" dist="109865" dir="634411" algn="ctr" rotWithShape="0">
                <a:srgbClr val="808080">
                  <a:alpha val="38034"/>
                </a:srgbClr>
              </a:outerShdw>
            </a:effectLst>
          </p:spPr>
        </p:cxnSp>
        <p:sp>
          <p:nvSpPr>
            <p:cNvPr id="12" name="Oval 8"/>
            <p:cNvSpPr>
              <a:spLocks noChangeArrowheads="1"/>
            </p:cNvSpPr>
            <p:nvPr/>
          </p:nvSpPr>
          <p:spPr bwMode="auto">
            <a:xfrm>
              <a:off x="859" y="2104"/>
              <a:ext cx="303" cy="282"/>
            </a:xfrm>
            <a:prstGeom prst="ellipse">
              <a:avLst/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lIns="90000" tIns="46800" rIns="90000" bIns="46800" anchor="ctr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sz="1800" b="0" i="0" u="none" strike="noStrike" kern="0" cap="none" spc="0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charset="0"/>
                </a:rPr>
                <a:t>H</a:t>
              </a:r>
              <a:endParaRPr kumimoji="0" lang="en-GB" sz="18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</a:endParaRPr>
            </a:p>
          </p:txBody>
        </p:sp>
        <p:sp>
          <p:nvSpPr>
            <p:cNvPr id="13" name="AutoShape 9"/>
            <p:cNvSpPr>
              <a:spLocks noChangeArrowheads="1"/>
            </p:cNvSpPr>
            <p:nvPr/>
          </p:nvSpPr>
          <p:spPr bwMode="auto">
            <a:xfrm rot="20100000">
              <a:off x="1120" y="1918"/>
              <a:ext cx="288" cy="144"/>
            </a:xfrm>
            <a:prstGeom prst="rightArrow">
              <a:avLst>
                <a:gd name="adj1" fmla="val 50000"/>
                <a:gd name="adj2" fmla="val 49148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AutoShape 10"/>
            <p:cNvSpPr>
              <a:spLocks noChangeArrowheads="1"/>
            </p:cNvSpPr>
            <p:nvPr/>
          </p:nvSpPr>
          <p:spPr bwMode="auto">
            <a:xfrm rot="9420000">
              <a:off x="498" y="2204"/>
              <a:ext cx="288" cy="144"/>
            </a:xfrm>
            <a:prstGeom prst="rightArrow">
              <a:avLst>
                <a:gd name="adj1" fmla="val 50000"/>
                <a:gd name="adj2" fmla="val 49148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rot="10800000"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15" name="AutoShape 11"/>
            <p:cNvCxnSpPr>
              <a:cxnSpLocks noChangeShapeType="1"/>
            </p:cNvCxnSpPr>
            <p:nvPr/>
          </p:nvCxnSpPr>
          <p:spPr bwMode="auto">
            <a:xfrm flipV="1">
              <a:off x="315" y="2727"/>
              <a:ext cx="874" cy="384"/>
            </a:xfrm>
            <a:prstGeom prst="straightConnector1">
              <a:avLst/>
            </a:prstGeom>
            <a:noFill/>
            <a:ln w="25560">
              <a:solidFill>
                <a:srgbClr val="D00209"/>
              </a:solidFill>
              <a:miter lim="800000"/>
              <a:headEnd type="triangle" w="med" len="med"/>
              <a:tailEnd type="triangle" w="med" len="med"/>
            </a:ln>
            <a:effectLst>
              <a:outerShdw blurRad="63500" dist="109865" dir="634411" algn="ctr" rotWithShape="0">
                <a:srgbClr val="808080">
                  <a:alpha val="38034"/>
                </a:srgbClr>
              </a:outerShdw>
            </a:effectLst>
          </p:spPr>
        </p:cxnSp>
        <p:sp>
          <p:nvSpPr>
            <p:cNvPr id="16" name="Oval 12"/>
            <p:cNvSpPr>
              <a:spLocks noChangeArrowheads="1"/>
            </p:cNvSpPr>
            <p:nvPr/>
          </p:nvSpPr>
          <p:spPr bwMode="auto">
            <a:xfrm>
              <a:off x="598" y="2775"/>
              <a:ext cx="303" cy="282"/>
            </a:xfrm>
            <a:prstGeom prst="ellipse">
              <a:avLst/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lIns="90000" tIns="46800" rIns="90000" bIns="46800" anchor="ctr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kumimoji="0" lang="en-GB" sz="1800" b="0" i="0" u="none" strike="noStrike" kern="0" cap="none" spc="0" normalizeH="0" baseline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kumimoji="0" lang="en-GB" sz="18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</a:endParaRPr>
            </a:p>
          </p:txBody>
        </p:sp>
        <p:sp>
          <p:nvSpPr>
            <p:cNvPr id="17" name="AutoShape 13"/>
            <p:cNvSpPr>
              <a:spLocks noChangeArrowheads="1"/>
            </p:cNvSpPr>
            <p:nvPr/>
          </p:nvSpPr>
          <p:spPr bwMode="auto">
            <a:xfrm rot="9300000">
              <a:off x="966" y="2566"/>
              <a:ext cx="177" cy="144"/>
            </a:xfrm>
            <a:prstGeom prst="rightArrow">
              <a:avLst>
                <a:gd name="adj1" fmla="val 50000"/>
                <a:gd name="adj2" fmla="val 48973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rot="10800000"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AutoShape 14"/>
            <p:cNvSpPr>
              <a:spLocks noChangeArrowheads="1"/>
            </p:cNvSpPr>
            <p:nvPr/>
          </p:nvSpPr>
          <p:spPr bwMode="auto">
            <a:xfrm rot="9420000">
              <a:off x="243" y="2899"/>
              <a:ext cx="165" cy="144"/>
            </a:xfrm>
            <a:prstGeom prst="rightArrow">
              <a:avLst>
                <a:gd name="adj1" fmla="val 50000"/>
                <a:gd name="adj2" fmla="val 48984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rot="10800000"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19" name="AutoShape 15"/>
            <p:cNvCxnSpPr>
              <a:cxnSpLocks noChangeShapeType="1"/>
            </p:cNvCxnSpPr>
            <p:nvPr/>
          </p:nvCxnSpPr>
          <p:spPr bwMode="auto">
            <a:xfrm flipV="1">
              <a:off x="1330" y="2243"/>
              <a:ext cx="874" cy="384"/>
            </a:xfrm>
            <a:prstGeom prst="straightConnector1">
              <a:avLst/>
            </a:prstGeom>
            <a:noFill/>
            <a:ln w="25560">
              <a:solidFill>
                <a:srgbClr val="D00209"/>
              </a:solidFill>
              <a:miter lim="800000"/>
              <a:headEnd type="triangle" w="med" len="med"/>
              <a:tailEnd type="triangle" w="med" len="med"/>
            </a:ln>
            <a:effectLst>
              <a:outerShdw blurRad="63500" dist="109865" dir="634411" algn="ctr" rotWithShape="0">
                <a:srgbClr val="808080">
                  <a:alpha val="38034"/>
                </a:srgbClr>
              </a:outerShdw>
            </a:effectLst>
          </p:spPr>
        </p:cxn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613" y="2292"/>
              <a:ext cx="303" cy="283"/>
            </a:xfrm>
            <a:prstGeom prst="ellipse">
              <a:avLst/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lIns="90000" tIns="46800" rIns="90000" bIns="46800" anchor="ctr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kumimoji="0" lang="en-GB" sz="1800" b="0" i="0" u="none" strike="noStrike" kern="0" cap="none" spc="0" normalizeH="0" baseline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kumimoji="0" lang="en-GB" sz="18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</a:endParaRPr>
            </a:p>
          </p:txBody>
        </p:sp>
        <p:sp>
          <p:nvSpPr>
            <p:cNvPr id="21" name="AutoShape 17"/>
            <p:cNvSpPr>
              <a:spLocks noChangeArrowheads="1"/>
            </p:cNvSpPr>
            <p:nvPr/>
          </p:nvSpPr>
          <p:spPr bwMode="auto">
            <a:xfrm rot="20220000">
              <a:off x="1952" y="2091"/>
              <a:ext cx="207" cy="144"/>
            </a:xfrm>
            <a:prstGeom prst="rightArrow">
              <a:avLst>
                <a:gd name="adj1" fmla="val 50000"/>
                <a:gd name="adj2" fmla="val 49248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AutoShape 18"/>
            <p:cNvSpPr>
              <a:spLocks noChangeArrowheads="1"/>
            </p:cNvSpPr>
            <p:nvPr/>
          </p:nvSpPr>
          <p:spPr bwMode="auto">
            <a:xfrm rot="19980000">
              <a:off x="1256" y="2416"/>
              <a:ext cx="172" cy="144"/>
            </a:xfrm>
            <a:prstGeom prst="rightArrow">
              <a:avLst>
                <a:gd name="adj1" fmla="val 50000"/>
                <a:gd name="adj2" fmla="val 49155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Text Box 19"/>
            <p:cNvSpPr txBox="1">
              <a:spLocks noChangeArrowheads="1"/>
            </p:cNvSpPr>
            <p:nvPr/>
          </p:nvSpPr>
          <p:spPr bwMode="auto">
            <a:xfrm>
              <a:off x="2061" y="2243"/>
              <a:ext cx="341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sz="1800" b="0" i="0" u="none" strike="noStrike" kern="0" cap="none" spc="0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charset="0"/>
                </a:rPr>
                <a:t>μ</a:t>
              </a:r>
              <a:r>
                <a:rPr kumimoji="0" lang="en-GB" sz="1800" b="0" i="0" u="none" strike="noStrike" kern="0" cap="none" spc="0" normalizeH="0" baseline="3000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charset="0"/>
                </a:rPr>
                <a:t>+</a:t>
              </a:r>
              <a:endParaRPr kumimoji="0" lang="en-GB" sz="1800" b="0" i="0" u="none" strike="noStrike" kern="0" cap="none" spc="0" normalizeH="0" baseline="3000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</a:endParaRPr>
            </a:p>
          </p:txBody>
        </p:sp>
        <p:sp>
          <p:nvSpPr>
            <p:cNvPr id="24" name="Text Box 20"/>
            <p:cNvSpPr txBox="1">
              <a:spLocks noChangeArrowheads="1"/>
            </p:cNvSpPr>
            <p:nvPr/>
          </p:nvSpPr>
          <p:spPr bwMode="auto">
            <a:xfrm>
              <a:off x="1286" y="2583"/>
              <a:ext cx="236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sz="1800" b="0" i="0" u="none" strike="noStrike" kern="0" cap="none" spc="0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charset="0"/>
                </a:rPr>
                <a:t>ν</a:t>
              </a:r>
              <a:endParaRPr kumimoji="0" lang="en-GB" sz="1800" b="0" i="0" u="none" strike="noStrike" kern="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</a:endParaRPr>
            </a:p>
          </p:txBody>
        </p:sp>
        <p:sp>
          <p:nvSpPr>
            <p:cNvPr id="25" name="Text Box 21"/>
            <p:cNvSpPr txBox="1">
              <a:spLocks noChangeArrowheads="1"/>
            </p:cNvSpPr>
            <p:nvPr/>
          </p:nvSpPr>
          <p:spPr bwMode="auto">
            <a:xfrm>
              <a:off x="622" y="2787"/>
              <a:ext cx="287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sz="1800" b="0" i="0" u="none" strike="noStrike" kern="0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charset="0"/>
                </a:rPr>
                <a:t>W</a:t>
              </a:r>
              <a:r>
                <a:rPr kumimoji="0" lang="en-GB" sz="1800" b="0" i="0" u="none" strike="noStrike" kern="0" cap="none" spc="0" normalizeH="0" baseline="3000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charset="0"/>
                </a:rPr>
                <a:t>–</a:t>
              </a:r>
              <a:endParaRPr kumimoji="0" lang="en-GB" sz="1800" b="0" i="0" u="none" strike="noStrike" kern="0" cap="none" spc="0" normalizeH="0" baseline="300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</a:endParaRPr>
            </a:p>
          </p:txBody>
        </p:sp>
        <p:sp>
          <p:nvSpPr>
            <p:cNvPr id="26" name="Text Box 22"/>
            <p:cNvSpPr txBox="1">
              <a:spLocks noChangeArrowheads="1"/>
            </p:cNvSpPr>
            <p:nvPr/>
          </p:nvSpPr>
          <p:spPr bwMode="auto">
            <a:xfrm>
              <a:off x="1629" y="2296"/>
              <a:ext cx="41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sz="1800" b="0" i="0" u="none" strike="noStrike" kern="0" cap="none" spc="0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charset="0"/>
                </a:rPr>
                <a:t>W</a:t>
              </a:r>
              <a:r>
                <a:rPr kumimoji="0" lang="en-GB" sz="1800" b="0" i="0" u="none" strike="noStrike" kern="0" cap="none" spc="0" normalizeH="0" baseline="3000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charset="0"/>
                </a:rPr>
                <a:t>+</a:t>
              </a:r>
              <a:endParaRPr kumimoji="0" lang="en-GB" sz="1800" b="0" i="0" u="none" strike="noStrike" kern="0" cap="none" spc="0" normalizeH="0" baseline="3000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</a:endParaRPr>
            </a:p>
          </p:txBody>
        </p:sp>
        <p:sp>
          <p:nvSpPr>
            <p:cNvPr id="27" name="Text Box 23"/>
            <p:cNvSpPr txBox="1">
              <a:spLocks noChangeArrowheads="1"/>
            </p:cNvSpPr>
            <p:nvPr/>
          </p:nvSpPr>
          <p:spPr bwMode="auto">
            <a:xfrm>
              <a:off x="1071" y="2727"/>
              <a:ext cx="236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sz="1800" b="0" i="0" u="none" strike="noStrike" kern="0" cap="none" spc="0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charset="0"/>
                </a:rPr>
                <a:t>e</a:t>
              </a:r>
              <a:r>
                <a:rPr kumimoji="0" lang="en-GB" sz="1800" b="0" i="0" u="none" strike="noStrike" kern="0" cap="none" spc="0" normalizeH="0" baseline="3000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charset="0"/>
                </a:rPr>
                <a:t>–</a:t>
              </a:r>
              <a:endParaRPr kumimoji="0" lang="en-GB" sz="1800" b="0" i="0" u="none" strike="noStrike" kern="0" cap="none" spc="0" normalizeH="0" baseline="3000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</a:endParaRPr>
            </a:p>
          </p:txBody>
        </p:sp>
        <p:sp>
          <p:nvSpPr>
            <p:cNvPr id="31" name="Text Box 25"/>
            <p:cNvSpPr txBox="1">
              <a:spLocks noChangeArrowheads="1"/>
            </p:cNvSpPr>
            <p:nvPr/>
          </p:nvSpPr>
          <p:spPr bwMode="auto">
            <a:xfrm>
              <a:off x="283" y="3099"/>
              <a:ext cx="236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sz="1800" b="0" i="0" u="none" strike="noStrike" kern="0" cap="none" spc="0" normalizeH="0" baseline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charset="0"/>
                </a:rPr>
                <a:t>ν</a:t>
              </a:r>
              <a:endParaRPr kumimoji="0" lang="en-GB" sz="1800" b="0" i="0" u="none" strike="noStrike" kern="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</a:endParaRPr>
            </a:p>
          </p:txBody>
        </p:sp>
        <p:sp>
          <p:nvSpPr>
            <p:cNvPr id="29" name="Text Box 27"/>
            <p:cNvSpPr txBox="1">
              <a:spLocks noChangeArrowheads="1"/>
            </p:cNvSpPr>
            <p:nvPr/>
          </p:nvSpPr>
          <p:spPr bwMode="auto">
            <a:xfrm>
              <a:off x="529" y="2446"/>
              <a:ext cx="337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sz="1800" b="0" i="0" u="none" strike="noStrike" kern="0" cap="none" spc="0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charset="0"/>
                </a:rPr>
                <a:t>W</a:t>
              </a:r>
              <a:r>
                <a:rPr kumimoji="0" lang="en-GB" sz="1800" b="0" i="0" u="none" strike="noStrike" kern="0" cap="none" spc="0" normalizeH="0" baseline="3000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charset="0"/>
                </a:rPr>
                <a:t>–</a:t>
              </a:r>
              <a:endParaRPr kumimoji="0" lang="en-GB" sz="1800" b="0" i="0" u="none" strike="noStrike" kern="0" cap="none" spc="0" normalizeH="0" baseline="3000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</a:endParaRPr>
            </a:p>
          </p:txBody>
        </p:sp>
        <p:sp>
          <p:nvSpPr>
            <p:cNvPr id="30" name="Text Box 28"/>
            <p:cNvSpPr txBox="1">
              <a:spLocks noChangeArrowheads="1"/>
            </p:cNvSpPr>
            <p:nvPr/>
          </p:nvSpPr>
          <p:spPr bwMode="auto">
            <a:xfrm>
              <a:off x="1284" y="2062"/>
              <a:ext cx="329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kumimoji="0" lang="en-GB" sz="1800" b="0" i="0" u="none" strike="noStrike" kern="0" cap="none" spc="0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charset="0"/>
                </a:rPr>
                <a:t>W</a:t>
              </a:r>
              <a:r>
                <a:rPr kumimoji="0" lang="en-GB" sz="1800" b="0" i="0" u="none" strike="noStrike" kern="0" cap="none" spc="0" normalizeH="0" baseline="3000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charset="0"/>
                </a:rPr>
                <a:t>+</a:t>
              </a:r>
              <a:endParaRPr kumimoji="0" lang="en-GB" sz="1800" b="0" i="0" u="none" strike="noStrike" kern="0" cap="none" spc="0" normalizeH="0" baseline="3000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</a:endParaRPr>
            </a:p>
          </p:txBody>
        </p:sp>
      </p:grpSp>
      <p:cxnSp>
        <p:nvCxnSpPr>
          <p:cNvPr id="33" name="Straight Connector 32"/>
          <p:cNvCxnSpPr/>
          <p:nvPr/>
        </p:nvCxnSpPr>
        <p:spPr>
          <a:xfrm rot="5400000">
            <a:off x="4205385" y="2670622"/>
            <a:ext cx="2252992" cy="1588"/>
          </a:xfrm>
          <a:prstGeom prst="line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849718" y="3886200"/>
            <a:ext cx="4065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W</a:t>
            </a:r>
            <a:r>
              <a:rPr lang="en-GB" sz="1400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 polarisation: correlated lepton emission.</a:t>
            </a:r>
          </a:p>
          <a:p>
            <a:pPr lvl="0"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Di-lepton opening angle is strongest discriminant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17633" y="1607208"/>
            <a:ext cx="733237" cy="292388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r"/>
            <a:r>
              <a:rPr lang="en-GB" sz="1300" dirty="0" smtClean="0">
                <a:solidFill>
                  <a:srgbClr val="262626"/>
                </a:solidFill>
                <a:latin typeface="Verdana"/>
                <a:cs typeface="Verdana"/>
              </a:rPr>
              <a:t>proton</a:t>
            </a:r>
            <a:endParaRPr lang="en-GB" sz="1300" dirty="0">
              <a:solidFill>
                <a:srgbClr val="262626"/>
              </a:solidFill>
              <a:latin typeface="Verdana"/>
              <a:cs typeface="Verdan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9760" y="3436183"/>
            <a:ext cx="917675" cy="246221"/>
          </a:xfrm>
          <a:prstGeom prst="rect">
            <a:avLst/>
          </a:prstGeom>
          <a:solidFill>
            <a:srgbClr val="FFFFFF"/>
          </a:solidFill>
        </p:spPr>
        <p:txBody>
          <a:bodyPr wrap="square" tIns="0" rtlCol="0">
            <a:spAutoFit/>
          </a:bodyPr>
          <a:lstStyle/>
          <a:p>
            <a:pPr algn="r"/>
            <a:r>
              <a:rPr lang="en-GB" sz="1300" dirty="0" smtClean="0">
                <a:solidFill>
                  <a:srgbClr val="262626"/>
                </a:solidFill>
                <a:latin typeface="Verdana"/>
                <a:cs typeface="Verdana"/>
              </a:rPr>
              <a:t>proton</a:t>
            </a:r>
            <a:endParaRPr lang="en-GB" sz="1300" dirty="0">
              <a:solidFill>
                <a:srgbClr val="262626"/>
              </a:solidFill>
              <a:latin typeface="Verdana"/>
              <a:cs typeface="Verdana"/>
            </a:endParaRP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5623938" y="3290334"/>
            <a:ext cx="3746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1800" b="0" i="0" u="none" strike="noStrike" kern="0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</a:rPr>
              <a:t>_</a:t>
            </a:r>
            <a:endParaRPr kumimoji="0" lang="en-GB" sz="1800" b="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-2" y="2362200"/>
            <a:ext cx="5334002" cy="381000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 </a:t>
            </a:r>
            <a:r>
              <a:rPr lang="en-GB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WW </a:t>
            </a:r>
            <a:r>
              <a:rPr lang="en-GB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2 leptons (</a:t>
            </a:r>
            <a:r>
              <a:rPr lang="en-GB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e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, 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µ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 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+ 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2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n</a:t>
            </a:r>
            <a:endParaRPr lang="en-GB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"/>
              <a:ea typeface="Calibri" charset="0"/>
              <a:cs typeface="A"/>
            </a:endParaRPr>
          </a:p>
        </p:txBody>
      </p:sp>
      <p:sp>
        <p:nvSpPr>
          <p:cNvPr id="7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10136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No clean channel but large: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(120 / 165 / 200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120 / 400 / 200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Signal 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selection: large transverse mass, </a:t>
            </a:r>
            <a:r>
              <a:rPr lang="en-GB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GB" sz="1400" i="1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GB" sz="1400" kern="0" baseline="30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= (</a:t>
            </a:r>
            <a:r>
              <a:rPr lang="en-GB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GB" sz="1400" i="1" kern="0" baseline="-2500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T,ll</a:t>
            </a:r>
            <a:r>
              <a:rPr lang="en-GB" sz="1400" i="1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+ </a:t>
            </a:r>
            <a:r>
              <a:rPr lang="en-GB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GB" sz="1400" i="1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GB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,miss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)</a:t>
            </a:r>
            <a:r>
              <a:rPr lang="en-GB" sz="1400" kern="0" baseline="30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– (</a:t>
            </a:r>
            <a:r>
              <a:rPr lang="en-GB" sz="1400" b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p</a:t>
            </a:r>
            <a:r>
              <a:rPr lang="en-GB" sz="1400" i="1" kern="0" baseline="-2500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T,ll</a:t>
            </a:r>
            <a:r>
              <a:rPr lang="en-GB" sz="1400" i="1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+ </a:t>
            </a:r>
            <a:r>
              <a:rPr lang="en-GB" sz="1400" b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p</a:t>
            </a:r>
            <a:r>
              <a:rPr lang="en-GB" sz="1400" i="1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GB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,miss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)</a:t>
            </a:r>
            <a:r>
              <a:rPr lang="en-GB" sz="1400" kern="0" baseline="30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, and exploit </a:t>
            </a:r>
            <a:r>
              <a:rPr lang="en-GB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W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polarisation</a:t>
            </a:r>
          </a:p>
          <a:p>
            <a:pPr defTabSz="914400" fontAlgn="auto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Separate analysis in </a:t>
            </a:r>
            <a:r>
              <a:rPr lang="en-GB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+ 0, 1 jet (gluon fusion), and </a:t>
            </a:r>
            <a:r>
              <a:rPr lang="en-GB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+ 2 jets (weak boson fusion)</a:t>
            </a:r>
            <a:endParaRPr lang="en-GB" sz="1400" kern="0" dirty="0" smtClean="0">
              <a:solidFill>
                <a:srgbClr val="008000"/>
              </a:solidFill>
              <a:latin typeface="Symbol" charset="2"/>
              <a:ea typeface="Arial" charset="0"/>
              <a:cs typeface="Symbol" charset="2"/>
            </a:endParaRPr>
          </a:p>
        </p:txBody>
      </p:sp>
      <p:pic>
        <p:nvPicPr>
          <p:cNvPr id="25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152399" y="2783032"/>
            <a:ext cx="4991761" cy="3160567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609600" y="2521803"/>
            <a:ext cx="434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Visible cross section - sensitivity peak at ~ 160 GeV</a:t>
            </a:r>
          </a:p>
          <a:p>
            <a:pPr marL="0" lvl="1"/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562600" y="5587424"/>
            <a:ext cx="32004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GB" sz="1600" kern="0" dirty="0" smtClean="0">
                <a:solidFill>
                  <a:srgbClr val="595959"/>
                </a:solidFill>
                <a:latin typeface="Arial"/>
                <a:ea typeface="Arial" charset="0"/>
                <a:cs typeface="Arial"/>
              </a:rPr>
              <a:t>Dominant backgrounds from </a:t>
            </a:r>
          </a:p>
          <a:p>
            <a:pPr marL="0" lvl="1"/>
            <a:r>
              <a:rPr lang="en-GB" sz="1600" i="1" kern="0" dirty="0" smtClean="0">
                <a:solidFill>
                  <a:srgbClr val="595959"/>
                </a:solidFill>
                <a:latin typeface="Arial"/>
                <a:ea typeface="Arial" charset="0"/>
                <a:cs typeface="Arial"/>
              </a:rPr>
              <a:t>WW </a:t>
            </a:r>
            <a:r>
              <a:rPr lang="en-GB" sz="1600" kern="0" dirty="0" smtClean="0">
                <a:solidFill>
                  <a:srgbClr val="595959"/>
                </a:solidFill>
                <a:latin typeface="Arial"/>
                <a:ea typeface="Arial" charset="0"/>
                <a:cs typeface="Arial"/>
              </a:rPr>
              <a:t>continuum, </a:t>
            </a:r>
            <a:r>
              <a:rPr lang="en-GB" sz="1600" i="1" kern="0" dirty="0" smtClean="0">
                <a:solidFill>
                  <a:srgbClr val="595959"/>
                </a:solidFill>
                <a:latin typeface="Arial"/>
                <a:ea typeface="Arial" charset="0"/>
                <a:cs typeface="Arial"/>
              </a:rPr>
              <a:t>W </a:t>
            </a:r>
            <a:r>
              <a:rPr lang="en-GB" sz="1600" kern="0" dirty="0" smtClean="0">
                <a:solidFill>
                  <a:srgbClr val="595959"/>
                </a:solidFill>
                <a:latin typeface="Arial"/>
                <a:ea typeface="Arial" charset="0"/>
                <a:cs typeface="Arial"/>
              </a:rPr>
              <a:t>+ jets,</a:t>
            </a:r>
            <a:r>
              <a:rPr lang="en-GB" sz="1600" i="1" kern="0" dirty="0" smtClean="0">
                <a:solidFill>
                  <a:srgbClr val="595959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600" kern="0" dirty="0" smtClean="0">
                <a:solidFill>
                  <a:srgbClr val="595959"/>
                </a:solidFill>
                <a:latin typeface="Arial"/>
                <a:ea typeface="Arial" charset="0"/>
                <a:cs typeface="Arial"/>
              </a:rPr>
              <a:t>top…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5956756"/>
            <a:ext cx="134927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ATLAS-CONF-2011-005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40480" y="3012440"/>
            <a:ext cx="1066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√</a:t>
            </a:r>
            <a:r>
              <a:rPr lang="en-GB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7 </a:t>
            </a:r>
            <a:r>
              <a:rPr lang="en-GB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TeV</a:t>
            </a:r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904240"/>
            <a:ext cx="9144000" cy="565912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9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2861" r="2087" b="4875"/>
              <a:stretch>
                <a:fillRect/>
              </a:stretch>
            </p:blipFill>
          </mc:Choice>
          <mc:Fallback>
            <p:blipFill>
              <a:blip r:embed="rId3"/>
              <a:srcRect t="2861" r="2087" b="4875"/>
              <a:stretch>
                <a:fillRect/>
              </a:stretch>
            </p:blipFill>
          </mc:Fallback>
        </mc:AlternateContent>
        <p:spPr bwMode="auto">
          <a:xfrm>
            <a:off x="231486" y="3780398"/>
            <a:ext cx="4257746" cy="2717173"/>
          </a:xfrm>
          <a:prstGeom prst="rect">
            <a:avLst/>
          </a:prstGeom>
          <a:noFill/>
        </p:spPr>
      </p:pic>
      <p:pic>
        <p:nvPicPr>
          <p:cNvPr id="10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2499" r="3284" b="3823"/>
              <a:stretch>
                <a:fillRect/>
              </a:stretch>
            </p:blipFill>
          </mc:Choice>
          <mc:Fallback>
            <p:blipFill>
              <a:blip r:embed="rId5"/>
              <a:srcRect t="2499" r="3284" b="3823"/>
              <a:stretch>
                <a:fillRect/>
              </a:stretch>
            </p:blipFill>
          </mc:Fallback>
        </mc:AlternateContent>
        <p:spPr bwMode="auto">
          <a:xfrm>
            <a:off x="231488" y="1000760"/>
            <a:ext cx="4205693" cy="2758816"/>
          </a:xfrm>
          <a:prstGeom prst="rect">
            <a:avLst/>
          </a:prstGeom>
          <a:noFill/>
        </p:spPr>
      </p:pic>
      <p:pic>
        <p:nvPicPr>
          <p:cNvPr id="12" name="Picture 11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t="3239" b="4175"/>
              <a:stretch>
                <a:fillRect/>
              </a:stretch>
            </p:blipFill>
          </mc:Choice>
          <mc:Fallback>
            <p:blipFill>
              <a:blip r:embed="rId7"/>
              <a:srcRect t="3239" b="4175"/>
              <a:stretch>
                <a:fillRect/>
              </a:stretch>
            </p:blipFill>
          </mc:Fallback>
        </mc:AlternateContent>
        <p:spPr>
          <a:xfrm>
            <a:off x="4565432" y="1021582"/>
            <a:ext cx="4349968" cy="272758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52400" y="152400"/>
            <a:ext cx="88793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3525" indent="-263525">
              <a:buFont typeface="Arial"/>
              <a:buChar char="•"/>
            </a:pPr>
            <a:r>
              <a:rPr lang="en-GB" sz="1600" dirty="0" smtClean="0"/>
              <a:t>Data-driven background determination using background-enhanced control regions (</a:t>
            </a:r>
            <a:r>
              <a:rPr lang="en-GB" sz="1600" i="1" dirty="0" smtClean="0"/>
              <a:t>anti-cuts</a:t>
            </a:r>
            <a:r>
              <a:rPr lang="en-GB" sz="1600" dirty="0" smtClean="0"/>
              <a:t>) </a:t>
            </a:r>
          </a:p>
          <a:p>
            <a:pPr marL="263525" indent="-263525">
              <a:buFont typeface="Arial"/>
              <a:buChar char="•"/>
            </a:pPr>
            <a:r>
              <a:rPr lang="en-GB" sz="1600" dirty="0" smtClean="0"/>
              <a:t>0-jet channel: </a:t>
            </a:r>
            <a:r>
              <a:rPr lang="en-GB" sz="1600" i="1" dirty="0" smtClean="0"/>
              <a:t>S</a:t>
            </a:r>
            <a:r>
              <a:rPr lang="en-GB" sz="1600" dirty="0" smtClean="0"/>
              <a:t>/</a:t>
            </a:r>
            <a:r>
              <a:rPr lang="en-GB" sz="1600" i="1" dirty="0" smtClean="0"/>
              <a:t>B</a:t>
            </a:r>
            <a:r>
              <a:rPr lang="en-GB" sz="1600" dirty="0" smtClean="0"/>
              <a:t> ~ 0.7 at </a:t>
            </a:r>
            <a:r>
              <a:rPr lang="en-GB" sz="1600" i="1" dirty="0" smtClean="0"/>
              <a:t>M</a:t>
            </a:r>
            <a:r>
              <a:rPr lang="en-GB" sz="1600" i="1" baseline="-25000" dirty="0" smtClean="0"/>
              <a:t>H</a:t>
            </a:r>
            <a:r>
              <a:rPr lang="en-GB" sz="1600" i="1" dirty="0" smtClean="0"/>
              <a:t> </a:t>
            </a:r>
            <a:r>
              <a:rPr lang="en-GB" sz="1600" dirty="0" smtClean="0"/>
              <a:t>= 170 GeV, after cuts on </a:t>
            </a:r>
            <a:r>
              <a:rPr lang="en-GB" sz="1600" dirty="0" err="1" smtClean="0">
                <a:latin typeface="Symbol" charset="2"/>
                <a:cs typeface="Symbol" charset="2"/>
              </a:rPr>
              <a:t>Df</a:t>
            </a:r>
            <a:r>
              <a:rPr lang="en-GB" sz="1600" i="1" baseline="-25000" dirty="0" err="1" smtClean="0"/>
              <a:t>ll</a:t>
            </a:r>
            <a:r>
              <a:rPr lang="en-GB" sz="1600" dirty="0" smtClean="0"/>
              <a:t>, </a:t>
            </a:r>
            <a:r>
              <a:rPr lang="en-GB" sz="1600" i="1" dirty="0" err="1" smtClean="0"/>
              <a:t>m</a:t>
            </a:r>
            <a:r>
              <a:rPr lang="en-GB" sz="1600" i="1" baseline="-25000" dirty="0" err="1" smtClean="0"/>
              <a:t>ll</a:t>
            </a:r>
            <a:r>
              <a:rPr lang="en-GB" sz="1600" dirty="0" smtClean="0"/>
              <a:t>, </a:t>
            </a:r>
            <a:r>
              <a:rPr lang="en-GB" sz="1600" i="1" dirty="0" err="1" smtClean="0"/>
              <a:t>m</a:t>
            </a:r>
            <a:r>
              <a:rPr lang="en-GB" sz="1600" i="1" baseline="-25000" dirty="0" err="1" smtClean="0"/>
              <a:t>T</a:t>
            </a:r>
            <a:r>
              <a:rPr lang="en-GB" sz="1600" dirty="0" smtClean="0"/>
              <a:t>, </a:t>
            </a:r>
            <a:r>
              <a:rPr lang="en-GB" sz="1600" i="1" dirty="0" err="1" smtClean="0"/>
              <a:t>E</a:t>
            </a:r>
            <a:r>
              <a:rPr lang="en-GB" sz="1600" i="1" baseline="-25000" dirty="0" err="1" smtClean="0"/>
              <a:t>T,</a:t>
            </a:r>
            <a:r>
              <a:rPr lang="en-GB" sz="1600" baseline="-25000" dirty="0" err="1" smtClean="0"/>
              <a:t>miss</a:t>
            </a:r>
            <a:r>
              <a:rPr lang="en-GB" sz="1600" dirty="0" smtClean="0"/>
              <a:t> </a:t>
            </a:r>
            <a:endParaRPr lang="en-GB" sz="16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5105400" y="3854558"/>
            <a:ext cx="3835920" cy="2315601"/>
            <a:chOff x="5105400" y="3854558"/>
            <a:chExt cx="3835920" cy="2315601"/>
          </a:xfrm>
        </p:grpSpPr>
        <p:sp>
          <p:nvSpPr>
            <p:cNvPr id="13" name="Rectangle 12"/>
            <p:cNvSpPr/>
            <p:nvPr/>
          </p:nvSpPr>
          <p:spPr>
            <a:xfrm>
              <a:off x="5105400" y="3854558"/>
              <a:ext cx="3552763" cy="2315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07520" y="4114800"/>
              <a:ext cx="3733800" cy="1538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GB" sz="1400" dirty="0" smtClean="0"/>
                <a:t>Higgs detection depends on good       understanding of </a:t>
              </a:r>
              <a:r>
                <a:rPr lang="en-GB" sz="1400" i="1" dirty="0" smtClean="0"/>
                <a:t>WW </a:t>
              </a:r>
              <a:r>
                <a:rPr lang="en-GB" sz="1400" dirty="0" smtClean="0"/>
                <a:t>background</a:t>
              </a:r>
            </a:p>
            <a:p>
              <a:pPr>
                <a:spcBef>
                  <a:spcPts val="600"/>
                </a:spcBef>
              </a:pPr>
              <a:r>
                <a:rPr lang="en-GB" sz="400" dirty="0" smtClean="0"/>
                <a:t> </a:t>
              </a:r>
              <a:endParaRPr lang="en-GB" sz="300" dirty="0" smtClean="0"/>
            </a:p>
            <a:p>
              <a:pPr>
                <a:spcBef>
                  <a:spcPts val="600"/>
                </a:spcBef>
              </a:pPr>
              <a:r>
                <a:rPr lang="en-GB" sz="1400" dirty="0" smtClean="0"/>
                <a:t>Recent measurement by CMS </a:t>
              </a:r>
              <a:r>
                <a:rPr lang="en-US" sz="1400" dirty="0" smtClean="0"/>
                <a:t>finds:</a:t>
              </a:r>
              <a:r>
                <a:rPr lang="en-GB" sz="1400" dirty="0" smtClean="0"/>
                <a:t>  </a:t>
              </a:r>
              <a:endParaRPr lang="en-US" sz="1400" dirty="0" smtClean="0"/>
            </a:p>
            <a:p>
              <a:pPr>
                <a:spcBef>
                  <a:spcPts val="600"/>
                </a:spcBef>
              </a:pPr>
              <a:r>
                <a:rPr lang="en-US" sz="1400" dirty="0" err="1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s</a:t>
              </a:r>
              <a:r>
                <a:rPr lang="en-US" sz="1400" dirty="0" err="1" smtClean="0">
                  <a:solidFill>
                    <a:srgbClr val="D00209"/>
                  </a:solidFill>
                </a:rPr>
                <a:t>(</a:t>
              </a:r>
              <a:r>
                <a:rPr lang="en-US" sz="1400" i="1" dirty="0" err="1" smtClean="0">
                  <a:solidFill>
                    <a:srgbClr val="D00209"/>
                  </a:solidFill>
                </a:rPr>
                <a:t>pp</a:t>
              </a:r>
              <a:r>
                <a:rPr lang="en-US" sz="1400" i="1" dirty="0" smtClean="0">
                  <a:solidFill>
                    <a:srgbClr val="D00209"/>
                  </a:solidFill>
                </a:rPr>
                <a:t> </a:t>
              </a:r>
              <a:r>
                <a:rPr lang="en-US" sz="14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®</a:t>
              </a:r>
              <a:r>
                <a:rPr lang="en-US" sz="1400" dirty="0" smtClean="0">
                  <a:solidFill>
                    <a:srgbClr val="D00209"/>
                  </a:solidFill>
                </a:rPr>
                <a:t> </a:t>
              </a:r>
              <a:r>
                <a:rPr lang="en-US" sz="1400" i="1" dirty="0" smtClean="0">
                  <a:solidFill>
                    <a:srgbClr val="D00209"/>
                  </a:solidFill>
                </a:rPr>
                <a:t>W</a:t>
              </a:r>
              <a:r>
                <a:rPr lang="en-US" sz="700" i="1" dirty="0" smtClean="0">
                  <a:solidFill>
                    <a:srgbClr val="D00209"/>
                  </a:solidFill>
                </a:rPr>
                <a:t> </a:t>
              </a:r>
              <a:r>
                <a:rPr lang="en-US" sz="1400" baseline="30000" dirty="0" smtClean="0">
                  <a:solidFill>
                    <a:srgbClr val="D00209"/>
                  </a:solidFill>
                </a:rPr>
                <a:t>+</a:t>
              </a:r>
              <a:r>
                <a:rPr lang="en-US" sz="1400" i="1" dirty="0" smtClean="0">
                  <a:solidFill>
                    <a:srgbClr val="D00209"/>
                  </a:solidFill>
                </a:rPr>
                <a:t>W</a:t>
              </a:r>
              <a:r>
                <a:rPr lang="en-US" sz="1000" i="1" dirty="0" smtClean="0">
                  <a:solidFill>
                    <a:srgbClr val="D00209"/>
                  </a:solidFill>
                </a:rPr>
                <a:t> </a:t>
              </a:r>
              <a:r>
                <a:rPr lang="en-US" sz="1400" baseline="30000" dirty="0" smtClean="0">
                  <a:solidFill>
                    <a:srgbClr val="D00209"/>
                  </a:solidFill>
                </a:rPr>
                <a:t>–</a:t>
              </a:r>
              <a:r>
                <a:rPr lang="en-US" sz="1400" dirty="0" smtClean="0">
                  <a:solidFill>
                    <a:srgbClr val="D00209"/>
                  </a:solidFill>
                </a:rPr>
                <a:t>) = (41.1 ± 15.3 ± 7.3)</a:t>
              </a:r>
              <a:r>
                <a:rPr lang="en-GB" sz="1400" dirty="0" smtClean="0">
                  <a:solidFill>
                    <a:srgbClr val="D00209"/>
                  </a:solidFill>
                </a:rPr>
                <a:t> </a:t>
              </a:r>
              <a:r>
                <a:rPr lang="en-GB" sz="1400" dirty="0" err="1" smtClean="0">
                  <a:solidFill>
                    <a:srgbClr val="D00209"/>
                  </a:solidFill>
                </a:rPr>
                <a:t>pb</a:t>
              </a:r>
              <a:endParaRPr lang="en-GB" sz="1400" dirty="0" smtClean="0">
                <a:solidFill>
                  <a:srgbClr val="D00209"/>
                </a:solidFill>
              </a:endParaRPr>
            </a:p>
            <a:p>
              <a:pPr>
                <a:spcBef>
                  <a:spcPts val="600"/>
                </a:spcBef>
              </a:pPr>
              <a:r>
                <a:rPr lang="en-GB" sz="1400" dirty="0" smtClean="0"/>
                <a:t>compared to </a:t>
              </a:r>
              <a:r>
                <a:rPr lang="en-GB" sz="1400" dirty="0" smtClean="0">
                  <a:solidFill>
                    <a:srgbClr val="D00209"/>
                  </a:solidFill>
                </a:rPr>
                <a:t>(43.0 ± 2.0) </a:t>
              </a:r>
              <a:r>
                <a:rPr lang="en-GB" sz="1400" dirty="0" err="1" smtClean="0">
                  <a:solidFill>
                    <a:srgbClr val="D00209"/>
                  </a:solidFill>
                </a:rPr>
                <a:t>pb</a:t>
              </a:r>
              <a:r>
                <a:rPr lang="en-GB" sz="1400" dirty="0" smtClean="0">
                  <a:solidFill>
                    <a:srgbClr val="D00209"/>
                  </a:solidFill>
                </a:rPr>
                <a:t> </a:t>
              </a:r>
              <a:r>
                <a:rPr lang="en-GB" sz="1400" dirty="0" smtClean="0"/>
                <a:t>in NLO SM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 rot="16200000">
            <a:off x="-566916" y="5387798"/>
            <a:ext cx="134927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ATLAS-CONF-2011-005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20000" y="5956756"/>
            <a:ext cx="103816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CMS-EWK-10-009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904240"/>
            <a:ext cx="9144000" cy="565912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9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2861" r="2087" b="4875"/>
              <a:stretch>
                <a:fillRect/>
              </a:stretch>
            </p:blipFill>
          </mc:Choice>
          <mc:Fallback>
            <p:blipFill>
              <a:blip r:embed="rId3"/>
              <a:srcRect t="2861" r="2087" b="4875"/>
              <a:stretch>
                <a:fillRect/>
              </a:stretch>
            </p:blipFill>
          </mc:Fallback>
        </mc:AlternateContent>
        <p:spPr bwMode="auto">
          <a:xfrm>
            <a:off x="231486" y="3780398"/>
            <a:ext cx="4257746" cy="2717173"/>
          </a:xfrm>
          <a:prstGeom prst="rect">
            <a:avLst/>
          </a:prstGeom>
          <a:noFill/>
        </p:spPr>
      </p:pic>
      <p:pic>
        <p:nvPicPr>
          <p:cNvPr id="10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2499" r="3284" b="3823"/>
              <a:stretch>
                <a:fillRect/>
              </a:stretch>
            </p:blipFill>
          </mc:Choice>
          <mc:Fallback>
            <p:blipFill>
              <a:blip r:embed="rId5"/>
              <a:srcRect t="2499" r="3284" b="3823"/>
              <a:stretch>
                <a:fillRect/>
              </a:stretch>
            </p:blipFill>
          </mc:Fallback>
        </mc:AlternateContent>
        <p:spPr bwMode="auto">
          <a:xfrm>
            <a:off x="231488" y="1000760"/>
            <a:ext cx="4205693" cy="2758816"/>
          </a:xfrm>
          <a:prstGeom prst="rect">
            <a:avLst/>
          </a:prstGeom>
          <a:noFill/>
        </p:spPr>
      </p:pic>
      <p:pic>
        <p:nvPicPr>
          <p:cNvPr id="12" name="Picture 11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t="3239" b="4175"/>
              <a:stretch>
                <a:fillRect/>
              </a:stretch>
            </p:blipFill>
          </mc:Choice>
          <mc:Fallback>
            <p:blipFill>
              <a:blip r:embed="rId7"/>
              <a:srcRect t="3239" b="4175"/>
              <a:stretch>
                <a:fillRect/>
              </a:stretch>
            </p:blipFill>
          </mc:Fallback>
        </mc:AlternateContent>
        <p:spPr>
          <a:xfrm>
            <a:off x="4565432" y="1021582"/>
            <a:ext cx="4349968" cy="2727584"/>
          </a:xfrm>
          <a:prstGeom prst="rect">
            <a:avLst/>
          </a:prstGeom>
        </p:spPr>
      </p:pic>
      <p:pic>
        <p:nvPicPr>
          <p:cNvPr id="16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t="2896" r="6895" b="3828"/>
              <a:stretch>
                <a:fillRect/>
              </a:stretch>
            </p:blipFill>
          </mc:Choice>
          <mc:Fallback>
            <p:blipFill>
              <a:blip r:embed="rId9"/>
              <a:srcRect t="2896" r="6895" b="3828"/>
              <a:stretch>
                <a:fillRect/>
              </a:stretch>
            </p:blipFill>
          </mc:Fallback>
        </mc:AlternateContent>
        <p:spPr bwMode="auto">
          <a:xfrm>
            <a:off x="5181600" y="3781111"/>
            <a:ext cx="3677918" cy="272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ight Arrow 16"/>
          <p:cNvSpPr/>
          <p:nvPr/>
        </p:nvSpPr>
        <p:spPr>
          <a:xfrm>
            <a:off x="4565432" y="5193351"/>
            <a:ext cx="616168" cy="381000"/>
          </a:xfrm>
          <a:prstGeom prst="rightArrow">
            <a:avLst/>
          </a:prstGeom>
          <a:solidFill>
            <a:srgbClr val="D1FF00">
              <a:alpha val="82000"/>
            </a:srgb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4489233" y="5519086"/>
            <a:ext cx="84476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75000"/>
                  </a:schemeClr>
                </a:solidFill>
              </a:rPr>
              <a:t>2-jet channel</a:t>
            </a:r>
            <a:endParaRPr lang="en-GB" sz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2400" y="152400"/>
            <a:ext cx="88793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3525" indent="-263525">
              <a:buFont typeface="Arial"/>
              <a:buChar char="•"/>
            </a:pPr>
            <a:r>
              <a:rPr lang="en-GB" sz="1600" dirty="0" smtClean="0"/>
              <a:t>Data-driven background determination using background-enhanced control regions (</a:t>
            </a:r>
            <a:r>
              <a:rPr lang="en-GB" sz="1600" i="1" dirty="0" smtClean="0"/>
              <a:t>anti-cuts</a:t>
            </a:r>
            <a:r>
              <a:rPr lang="en-GB" sz="1600" dirty="0" smtClean="0"/>
              <a:t>) </a:t>
            </a:r>
          </a:p>
          <a:p>
            <a:pPr marL="263525" indent="-263525">
              <a:buFont typeface="Arial"/>
              <a:buChar char="•"/>
            </a:pPr>
            <a:r>
              <a:rPr lang="en-GB" sz="1600" dirty="0" smtClean="0"/>
              <a:t>0-jet channel: </a:t>
            </a:r>
            <a:r>
              <a:rPr lang="en-GB" sz="1600" i="1" dirty="0" smtClean="0"/>
              <a:t>S</a:t>
            </a:r>
            <a:r>
              <a:rPr lang="en-GB" sz="1600" dirty="0" smtClean="0"/>
              <a:t>/</a:t>
            </a:r>
            <a:r>
              <a:rPr lang="en-GB" sz="1600" i="1" dirty="0" smtClean="0"/>
              <a:t>B</a:t>
            </a:r>
            <a:r>
              <a:rPr lang="en-GB" sz="1600" dirty="0" smtClean="0"/>
              <a:t> ~ 0.7 at </a:t>
            </a:r>
            <a:r>
              <a:rPr lang="en-GB" sz="1600" i="1" dirty="0" smtClean="0"/>
              <a:t>M</a:t>
            </a:r>
            <a:r>
              <a:rPr lang="en-GB" sz="1600" i="1" baseline="-25000" dirty="0" smtClean="0"/>
              <a:t>H</a:t>
            </a:r>
            <a:r>
              <a:rPr lang="en-GB" sz="1600" i="1" dirty="0" smtClean="0"/>
              <a:t> </a:t>
            </a:r>
            <a:r>
              <a:rPr lang="en-GB" sz="1600" dirty="0" smtClean="0"/>
              <a:t>= 170 GeV, after cuts on </a:t>
            </a:r>
            <a:r>
              <a:rPr lang="en-GB" sz="1600" dirty="0" err="1" smtClean="0">
                <a:latin typeface="Symbol" charset="2"/>
                <a:cs typeface="Symbol" charset="2"/>
              </a:rPr>
              <a:t>Df</a:t>
            </a:r>
            <a:r>
              <a:rPr lang="en-GB" sz="1600" i="1" baseline="-25000" dirty="0" err="1" smtClean="0"/>
              <a:t>ll</a:t>
            </a:r>
            <a:r>
              <a:rPr lang="en-GB" sz="1600" dirty="0" smtClean="0"/>
              <a:t>, </a:t>
            </a:r>
            <a:r>
              <a:rPr lang="en-GB" sz="1600" i="1" dirty="0" err="1" smtClean="0"/>
              <a:t>m</a:t>
            </a:r>
            <a:r>
              <a:rPr lang="en-GB" sz="1600" i="1" baseline="-25000" dirty="0" err="1" smtClean="0"/>
              <a:t>ll</a:t>
            </a:r>
            <a:r>
              <a:rPr lang="en-GB" sz="1600" dirty="0" smtClean="0"/>
              <a:t>, </a:t>
            </a:r>
            <a:r>
              <a:rPr lang="en-GB" sz="1600" i="1" dirty="0" err="1" smtClean="0"/>
              <a:t>m</a:t>
            </a:r>
            <a:r>
              <a:rPr lang="en-GB" sz="1600" i="1" baseline="-25000" dirty="0" err="1" smtClean="0"/>
              <a:t>T</a:t>
            </a:r>
            <a:r>
              <a:rPr lang="en-GB" sz="1600" dirty="0" smtClean="0"/>
              <a:t>, </a:t>
            </a:r>
            <a:r>
              <a:rPr lang="en-GB" sz="1600" i="1" dirty="0" err="1" smtClean="0"/>
              <a:t>E</a:t>
            </a:r>
            <a:r>
              <a:rPr lang="en-GB" sz="1600" i="1" baseline="-25000" dirty="0" err="1" smtClean="0"/>
              <a:t>T,</a:t>
            </a:r>
            <a:r>
              <a:rPr lang="en-GB" sz="1600" baseline="-25000" dirty="0" err="1" smtClean="0"/>
              <a:t>miss</a:t>
            </a:r>
            <a:r>
              <a:rPr lang="en-GB" sz="1600" dirty="0" smtClean="0"/>
              <a:t> </a:t>
            </a:r>
            <a:endParaRPr lang="en-GB" sz="1600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-566916" y="5387798"/>
            <a:ext cx="134927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ATLAS-CONF-2011-005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5080" y="5558135"/>
            <a:ext cx="1442720" cy="461665"/>
          </a:xfrm>
          <a:prstGeom prst="rect">
            <a:avLst/>
          </a:prstGeom>
          <a:solidFill>
            <a:srgbClr val="FFFFFF">
              <a:alpha val="84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D00209"/>
                </a:solidFill>
              </a:rPr>
              <a:t>No </a:t>
            </a:r>
            <a:r>
              <a:rPr lang="en-GB" sz="1200" i="1" dirty="0" err="1" smtClean="0">
                <a:solidFill>
                  <a:srgbClr val="D00209"/>
                </a:solidFill>
              </a:rPr>
              <a:t>b</a:t>
            </a:r>
            <a:r>
              <a:rPr lang="en-GB" sz="1200" dirty="0" smtClean="0">
                <a:solidFill>
                  <a:srgbClr val="D00209"/>
                </a:solidFill>
              </a:rPr>
              <a:t>/extra jet veto applied in plot !</a:t>
            </a:r>
            <a:endParaRPr lang="en-GB" sz="1200" dirty="0">
              <a:solidFill>
                <a:srgbClr val="D0020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1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904240"/>
            <a:ext cx="9144000" cy="565912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9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2861" r="2087" b="4875"/>
              <a:stretch>
                <a:fillRect/>
              </a:stretch>
            </p:blipFill>
          </mc:Choice>
          <mc:Fallback>
            <p:blipFill>
              <a:blip r:embed="rId3"/>
              <a:srcRect t="2861" r="2087" b="4875"/>
              <a:stretch>
                <a:fillRect/>
              </a:stretch>
            </p:blipFill>
          </mc:Fallback>
        </mc:AlternateContent>
        <p:spPr bwMode="auto">
          <a:xfrm>
            <a:off x="231486" y="3780398"/>
            <a:ext cx="4257746" cy="2717173"/>
          </a:xfrm>
          <a:prstGeom prst="rect">
            <a:avLst/>
          </a:prstGeom>
          <a:noFill/>
        </p:spPr>
      </p:pic>
      <p:pic>
        <p:nvPicPr>
          <p:cNvPr id="10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2499" r="3284" b="3823"/>
              <a:stretch>
                <a:fillRect/>
              </a:stretch>
            </p:blipFill>
          </mc:Choice>
          <mc:Fallback>
            <p:blipFill>
              <a:blip r:embed="rId5"/>
              <a:srcRect t="2499" r="3284" b="3823"/>
              <a:stretch>
                <a:fillRect/>
              </a:stretch>
            </p:blipFill>
          </mc:Fallback>
        </mc:AlternateContent>
        <p:spPr bwMode="auto">
          <a:xfrm>
            <a:off x="231488" y="1000760"/>
            <a:ext cx="4205693" cy="2758816"/>
          </a:xfrm>
          <a:prstGeom prst="rect">
            <a:avLst/>
          </a:prstGeom>
          <a:noFill/>
        </p:spPr>
      </p:pic>
      <p:pic>
        <p:nvPicPr>
          <p:cNvPr id="12" name="Picture 11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t="3239" b="4175"/>
              <a:stretch>
                <a:fillRect/>
              </a:stretch>
            </p:blipFill>
          </mc:Choice>
          <mc:Fallback>
            <p:blipFill>
              <a:blip r:embed="rId7"/>
              <a:srcRect t="3239" b="4175"/>
              <a:stretch>
                <a:fillRect/>
              </a:stretch>
            </p:blipFill>
          </mc:Fallback>
        </mc:AlternateContent>
        <p:spPr>
          <a:xfrm>
            <a:off x="4565432" y="1021582"/>
            <a:ext cx="4349968" cy="2727584"/>
          </a:xfrm>
          <a:prstGeom prst="rect">
            <a:avLst/>
          </a:prstGeom>
        </p:spPr>
      </p:pic>
      <p:pic>
        <p:nvPicPr>
          <p:cNvPr id="16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t="2896" r="6895" b="3828"/>
              <a:stretch>
                <a:fillRect/>
              </a:stretch>
            </p:blipFill>
          </mc:Choice>
          <mc:Fallback>
            <p:blipFill>
              <a:blip r:embed="rId9"/>
              <a:srcRect t="2896" r="6895" b="3828"/>
              <a:stretch>
                <a:fillRect/>
              </a:stretch>
            </p:blipFill>
          </mc:Fallback>
        </mc:AlternateContent>
        <p:spPr bwMode="auto">
          <a:xfrm>
            <a:off x="5181600" y="3781111"/>
            <a:ext cx="3677918" cy="272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ight Arrow 16"/>
          <p:cNvSpPr/>
          <p:nvPr/>
        </p:nvSpPr>
        <p:spPr>
          <a:xfrm>
            <a:off x="4565432" y="5193351"/>
            <a:ext cx="616168" cy="381000"/>
          </a:xfrm>
          <a:prstGeom prst="rightArrow">
            <a:avLst/>
          </a:prstGeom>
          <a:solidFill>
            <a:srgbClr val="D1FF00">
              <a:alpha val="82000"/>
            </a:srgb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89233" y="5519086"/>
            <a:ext cx="84476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7EB606">
                    <a:lumMod val="75000"/>
                  </a:srgbClr>
                </a:solidFill>
              </a:rPr>
              <a:t>2-jet channel</a:t>
            </a:r>
            <a:endParaRPr lang="en-GB" sz="1200" dirty="0">
              <a:solidFill>
                <a:srgbClr val="7EB606">
                  <a:lumMod val="75000"/>
                </a:srgb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904240"/>
            <a:ext cx="9144000" cy="5599751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60"/>
          <p:cNvSpPr>
            <a:spLocks noChangeArrowheads="1"/>
          </p:cNvSpPr>
          <p:nvPr/>
        </p:nvSpPr>
        <p:spPr bwMode="auto">
          <a:xfrm>
            <a:off x="358162" y="1209000"/>
            <a:ext cx="8448038" cy="1766887"/>
          </a:xfrm>
          <a:prstGeom prst="rect">
            <a:avLst/>
          </a:prstGeom>
          <a:solidFill>
            <a:srgbClr val="FF6600"/>
          </a:solidFill>
          <a:ln w="63500">
            <a:solidFill>
              <a:srgbClr val="FF9933"/>
            </a:solidFill>
            <a:miter lim="800000"/>
            <a:headEnd/>
            <a:tailEnd/>
          </a:ln>
          <a:effectLst>
            <a:outerShdw blurRad="431800" dist="107763" dir="2700000" algn="ctr" rotWithShape="0">
              <a:srgbClr val="000000">
                <a:alpha val="46000"/>
              </a:srgbClr>
            </a:outerShdw>
          </a:effectLst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Rectangle 161"/>
          <p:cNvSpPr>
            <a:spLocks noChangeArrowheads="1"/>
          </p:cNvSpPr>
          <p:nvPr/>
        </p:nvSpPr>
        <p:spPr bwMode="auto">
          <a:xfrm>
            <a:off x="403882" y="1470759"/>
            <a:ext cx="8305800" cy="12003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prstClr val="white"/>
                </a:solidFill>
              </a:rPr>
              <a:t>Thanks to the already excellent understanding of the LHC detectors, the experiments also embark into using powerful multivariate methods for background discrimination </a:t>
            </a:r>
            <a:endParaRPr lang="en-US" b="1" dirty="0" smtClean="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52400"/>
            <a:ext cx="88793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3525" indent="-263525">
              <a:buFont typeface="Arial"/>
              <a:buChar char="•"/>
            </a:pPr>
            <a:r>
              <a:rPr lang="en-GB" sz="1600" dirty="0" smtClean="0"/>
              <a:t>Data-driven background determination using background-enhanced control regions (</a:t>
            </a:r>
            <a:r>
              <a:rPr lang="en-GB" sz="1600" i="1" dirty="0" smtClean="0"/>
              <a:t>anti-cuts</a:t>
            </a:r>
            <a:r>
              <a:rPr lang="en-GB" sz="1600" dirty="0" smtClean="0"/>
              <a:t>) </a:t>
            </a:r>
          </a:p>
          <a:p>
            <a:pPr marL="263525" indent="-263525">
              <a:buFont typeface="Arial"/>
              <a:buChar char="•"/>
            </a:pPr>
            <a:r>
              <a:rPr lang="en-GB" sz="1600" dirty="0" smtClean="0"/>
              <a:t>0-jet channel: </a:t>
            </a:r>
            <a:r>
              <a:rPr lang="en-GB" sz="1600" i="1" dirty="0" smtClean="0"/>
              <a:t>S</a:t>
            </a:r>
            <a:r>
              <a:rPr lang="en-GB" sz="1600" dirty="0" smtClean="0"/>
              <a:t>/</a:t>
            </a:r>
            <a:r>
              <a:rPr lang="en-GB" sz="1600" i="1" dirty="0" smtClean="0"/>
              <a:t>B</a:t>
            </a:r>
            <a:r>
              <a:rPr lang="en-GB" sz="1600" dirty="0" smtClean="0"/>
              <a:t> ~ 0.7 at </a:t>
            </a:r>
            <a:r>
              <a:rPr lang="en-GB" sz="1600" i="1" dirty="0" smtClean="0"/>
              <a:t>M</a:t>
            </a:r>
            <a:r>
              <a:rPr lang="en-GB" sz="1600" i="1" baseline="-25000" dirty="0" smtClean="0"/>
              <a:t>H</a:t>
            </a:r>
            <a:r>
              <a:rPr lang="en-GB" sz="1600" i="1" dirty="0" smtClean="0"/>
              <a:t> </a:t>
            </a:r>
            <a:r>
              <a:rPr lang="en-GB" sz="1600" dirty="0" smtClean="0"/>
              <a:t>= 170 GeV, after cuts on </a:t>
            </a:r>
            <a:r>
              <a:rPr lang="en-GB" sz="1600" dirty="0" err="1" smtClean="0">
                <a:latin typeface="Symbol" charset="2"/>
                <a:cs typeface="Symbol" charset="2"/>
              </a:rPr>
              <a:t>Df</a:t>
            </a:r>
            <a:r>
              <a:rPr lang="en-GB" sz="1600" i="1" baseline="-25000" dirty="0" err="1" smtClean="0"/>
              <a:t>ll</a:t>
            </a:r>
            <a:r>
              <a:rPr lang="en-GB" sz="1600" dirty="0" smtClean="0"/>
              <a:t>, </a:t>
            </a:r>
            <a:r>
              <a:rPr lang="en-GB" sz="1600" i="1" dirty="0" err="1" smtClean="0"/>
              <a:t>m</a:t>
            </a:r>
            <a:r>
              <a:rPr lang="en-GB" sz="1600" i="1" baseline="-25000" dirty="0" err="1" smtClean="0"/>
              <a:t>ll</a:t>
            </a:r>
            <a:r>
              <a:rPr lang="en-GB" sz="1600" dirty="0" smtClean="0"/>
              <a:t>, </a:t>
            </a:r>
            <a:r>
              <a:rPr lang="en-GB" sz="1600" i="1" dirty="0" err="1" smtClean="0"/>
              <a:t>m</a:t>
            </a:r>
            <a:r>
              <a:rPr lang="en-GB" sz="1600" i="1" baseline="-25000" dirty="0" err="1" smtClean="0"/>
              <a:t>T</a:t>
            </a:r>
            <a:r>
              <a:rPr lang="en-GB" sz="1600" dirty="0" smtClean="0"/>
              <a:t>, </a:t>
            </a:r>
            <a:r>
              <a:rPr lang="en-GB" sz="1600" i="1" dirty="0" err="1" smtClean="0"/>
              <a:t>E</a:t>
            </a:r>
            <a:r>
              <a:rPr lang="en-GB" sz="1600" i="1" baseline="-25000" dirty="0" err="1" smtClean="0"/>
              <a:t>T,</a:t>
            </a:r>
            <a:r>
              <a:rPr lang="en-GB" sz="1600" baseline="-25000" dirty="0" err="1" smtClean="0"/>
              <a:t>miss</a:t>
            </a:r>
            <a:r>
              <a:rPr lang="en-GB" sz="1600" dirty="0" smtClean="0"/>
              <a:t> </a:t>
            </a:r>
            <a:endParaRPr lang="en-GB" sz="1600" dirty="0"/>
          </a:p>
        </p:txBody>
      </p:sp>
      <p:sp>
        <p:nvSpPr>
          <p:cNvPr id="22" name="Rectangle 21"/>
          <p:cNvSpPr/>
          <p:nvPr/>
        </p:nvSpPr>
        <p:spPr>
          <a:xfrm>
            <a:off x="2826480" y="3164281"/>
            <a:ext cx="3657600" cy="3212330"/>
          </a:xfrm>
          <a:prstGeom prst="rect">
            <a:avLst/>
          </a:prstGeom>
          <a:solidFill>
            <a:schemeClr val="bg1"/>
          </a:solidFill>
          <a:ln>
            <a:solidFill>
              <a:srgbClr val="BFBFBF"/>
            </a:solidFill>
          </a:ln>
          <a:effectLst>
            <a:outerShdw blurRad="520700" dist="38100" dir="2700000">
              <a:srgbClr val="000000">
                <a:alpha val="6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rcRect l="13836" t="38889" r="48975" b="35555"/>
              <a:stretch>
                <a:fillRect/>
              </a:stretch>
            </p:blipFill>
          </mc:Choice>
          <mc:Fallback>
            <p:blipFill>
              <a:blip r:embed="rId11"/>
              <a:srcRect l="13836" t="38889" r="48975" b="35555"/>
              <a:stretch>
                <a:fillRect/>
              </a:stretch>
            </p:blipFill>
          </mc:Fallback>
        </mc:AlternateContent>
        <p:spPr>
          <a:xfrm>
            <a:off x="3040920" y="3292320"/>
            <a:ext cx="3082495" cy="29976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826480" y="6164918"/>
            <a:ext cx="103816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CMS-EWK-10-009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0" y="1143000"/>
            <a:ext cx="9144000" cy="5257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should not be too light, and not too heavy…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50825" y="4743272"/>
            <a:ext cx="5006975" cy="12003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b="1" dirty="0">
                <a:solidFill>
                  <a:srgbClr val="000066"/>
                </a:solidFill>
                <a:ea typeface="Arial" charset="0"/>
                <a:cs typeface="Arial" charset="0"/>
              </a:rPr>
              <a:t>Stability</a:t>
            </a:r>
            <a:r>
              <a:rPr lang="en-US" sz="1600" dirty="0">
                <a:solidFill>
                  <a:srgbClr val="000066"/>
                </a:solidFill>
                <a:ea typeface="Arial" charset="0"/>
                <a:cs typeface="Arial" charset="0"/>
              </a:rPr>
              <a:t>:</a:t>
            </a:r>
            <a:r>
              <a:rPr lang="en-US" sz="1400" dirty="0">
                <a:solidFill>
                  <a:srgbClr val="000066"/>
                </a:solidFill>
                <a:ea typeface="Arial" charset="0"/>
                <a:cs typeface="Arial" charset="0"/>
              </a:rPr>
              <a:t> for</a:t>
            </a: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</a:rPr>
              <a:t> a too light Higgs, </a:t>
            </a:r>
            <a:r>
              <a:rPr lang="en-US" sz="1400" dirty="0">
                <a:solidFill>
                  <a:srgbClr val="000066"/>
                </a:solidFill>
                <a:ea typeface="Arial" charset="0"/>
                <a:cs typeface="Arial" charset="0"/>
              </a:rPr>
              <a:t>top quark contributions can decrease </a:t>
            </a:r>
            <a:r>
              <a:rPr lang="en-US" sz="1400" dirty="0" err="1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</a:t>
            </a:r>
            <a:r>
              <a:rPr lang="en-US" sz="1400" dirty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 and make it</a:t>
            </a: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 too small or negative</a:t>
            </a:r>
          </a:p>
          <a:p>
            <a:pPr marL="342900" indent="-342900">
              <a:spcBef>
                <a:spcPct val="50000"/>
              </a:spcBef>
            </a:pP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	Critical </a:t>
            </a:r>
            <a:r>
              <a:rPr lang="en-US" sz="1400" i="1" dirty="0" smtClean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M</a:t>
            </a:r>
            <a:r>
              <a:rPr lang="en-US" sz="1400" i="1" baseline="-25000" dirty="0" smtClean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H</a:t>
            </a: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 increases with SM cut-off scale </a:t>
            </a:r>
            <a:r>
              <a:rPr lang="en-US" sz="1400" dirty="0" smtClean="0">
                <a:solidFill>
                  <a:srgbClr val="000066"/>
                </a:solidFill>
                <a:latin typeface="Symbol" charset="2"/>
                <a:ea typeface="Arial" charset="0"/>
                <a:cs typeface="Symbol" charset="2"/>
                <a:sym typeface="Symbol" charset="2"/>
              </a:rPr>
              <a:t>L</a:t>
            </a: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 </a:t>
            </a:r>
          </a:p>
          <a:p>
            <a:pPr marL="342900" indent="-342900">
              <a:spcBef>
                <a:spcPct val="50000"/>
              </a:spcBef>
            </a:pPr>
            <a:r>
              <a:rPr lang="en-US" sz="14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	Stability </a:t>
            </a:r>
            <a:r>
              <a:rPr lang="en-US" sz="1400" dirty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requirement</a:t>
            </a:r>
            <a:r>
              <a:rPr lang="en-US" sz="14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 sets </a:t>
            </a:r>
            <a:r>
              <a:rPr lang="en-US" sz="1400" dirty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lower limit on</a:t>
            </a:r>
            <a:r>
              <a:rPr lang="en-US" sz="14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 </a:t>
            </a:r>
            <a:r>
              <a:rPr lang="en-US" sz="1400" i="1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M</a:t>
            </a:r>
            <a:r>
              <a:rPr lang="en-US" sz="1400" i="1" baseline="-250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H</a:t>
            </a:r>
            <a:endParaRPr lang="en-US" sz="1400" i="1" baseline="-25000" dirty="0">
              <a:solidFill>
                <a:srgbClr val="D00209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250825" y="3358515"/>
            <a:ext cx="8738656" cy="9848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b="1" dirty="0" smtClean="0">
                <a:solidFill>
                  <a:srgbClr val="000066"/>
                </a:solidFill>
                <a:ea typeface="Arial" charset="0"/>
                <a:cs typeface="Arial" charset="0"/>
              </a:rPr>
              <a:t>Perturbativity</a:t>
            </a:r>
            <a:r>
              <a:rPr lang="en-US" sz="1600" dirty="0" smtClean="0">
                <a:solidFill>
                  <a:srgbClr val="000066"/>
                </a:solidFill>
                <a:ea typeface="Arial" charset="0"/>
                <a:cs typeface="Arial" charset="0"/>
              </a:rPr>
              <a:t>:</a:t>
            </a: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</a:rPr>
              <a:t> </a:t>
            </a:r>
            <a:r>
              <a:rPr lang="en-US" sz="1400" dirty="0">
                <a:solidFill>
                  <a:srgbClr val="000066"/>
                </a:solidFill>
                <a:ea typeface="Arial" charset="0"/>
                <a:cs typeface="Arial" charset="0"/>
              </a:rPr>
              <a:t>Higgs self-coupling</a:t>
            </a: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</a:rPr>
              <a:t> </a:t>
            </a:r>
            <a:r>
              <a:rPr lang="en-US" sz="1400" dirty="0" err="1" smtClean="0">
                <a:solidFill>
                  <a:srgbClr val="000066"/>
                </a:solidFill>
                <a:latin typeface="Symbol" charset="2"/>
                <a:ea typeface="Arial" charset="0"/>
                <a:cs typeface="Symbol" charset="2"/>
              </a:rPr>
              <a:t>l</a:t>
            </a: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</a:rPr>
              <a:t> is </a:t>
            </a:r>
            <a:r>
              <a:rPr lang="en-US" sz="1400" dirty="0">
                <a:solidFill>
                  <a:srgbClr val="000066"/>
                </a:solidFill>
                <a:ea typeface="Arial" charset="0"/>
                <a:cs typeface="Arial" charset="0"/>
              </a:rPr>
              <a:t>UV</a:t>
            </a: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</a:rPr>
              <a:t> divergent (“Landau pole”) </a:t>
            </a:r>
            <a:r>
              <a:rPr lang="en-US" sz="1400" dirty="0" err="1" smtClean="0">
                <a:solidFill>
                  <a:srgbClr val="000066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  <a:sym typeface="Wingdings"/>
              </a:rPr>
              <a:t> </a:t>
            </a: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</a:rPr>
              <a:t>non-perturbative regime </a:t>
            </a:r>
          </a:p>
          <a:p>
            <a:pPr marL="342900" indent="-342900">
              <a:spcBef>
                <a:spcPct val="50000"/>
              </a:spcBef>
            </a:pP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	Landau pole decreases with increasing cut-off scale </a:t>
            </a:r>
            <a:r>
              <a:rPr lang="en-US" sz="1400" dirty="0" smtClean="0">
                <a:solidFill>
                  <a:srgbClr val="000066"/>
                </a:solidFill>
                <a:latin typeface="Symbol" charset="2"/>
                <a:ea typeface="Arial" charset="0"/>
                <a:cs typeface="Symbol" charset="2"/>
                <a:sym typeface="Symbol" charset="2"/>
              </a:rPr>
              <a:t>L</a:t>
            </a: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 to which the SM is considered to be valid</a:t>
            </a:r>
          </a:p>
          <a:p>
            <a:pPr marL="342900" indent="-342900">
              <a:spcBef>
                <a:spcPct val="50000"/>
              </a:spcBef>
            </a:pPr>
            <a:r>
              <a:rPr lang="en-US" sz="14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	Since </a:t>
            </a:r>
            <a:r>
              <a:rPr lang="en-US" sz="1400" i="1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M</a:t>
            </a:r>
            <a:r>
              <a:rPr lang="en-US" sz="1400" i="1" baseline="-250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H</a:t>
            </a:r>
            <a:r>
              <a:rPr lang="en-US" sz="14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 = </a:t>
            </a:r>
            <a:r>
              <a:rPr lang="en-US" sz="1400" dirty="0" err="1" smtClean="0">
                <a:solidFill>
                  <a:srgbClr val="D00209"/>
                </a:solidFill>
                <a:latin typeface="Symbol" charset="2"/>
                <a:ea typeface="Arial" charset="0"/>
                <a:cs typeface="Symbol" charset="2"/>
                <a:sym typeface="Symbol" charset="2"/>
              </a:rPr>
              <a:t>u</a:t>
            </a:r>
            <a:r>
              <a:rPr lang="en-US" sz="1400" baseline="300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 </a:t>
            </a:r>
            <a:r>
              <a:rPr lang="en-US" sz="1400" dirty="0" smtClean="0">
                <a:solidFill>
                  <a:srgbClr val="D00209"/>
                </a:solidFill>
                <a:latin typeface="Symbol" charset="2"/>
                <a:ea typeface="Arial" charset="0"/>
                <a:cs typeface="Symbol" charset="2"/>
                <a:sym typeface="Symbol" charset="2"/>
              </a:rPr>
              <a:t>√2l</a:t>
            </a:r>
            <a:r>
              <a:rPr lang="en-US" sz="14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 </a:t>
            </a:r>
            <a:r>
              <a:rPr lang="en-US" sz="1400" dirty="0" err="1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 upper limit on </a:t>
            </a:r>
            <a:r>
              <a:rPr lang="en-US" sz="1400" i="1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M</a:t>
            </a:r>
            <a:r>
              <a:rPr lang="en-US" sz="1400" i="1" baseline="-25000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H</a:t>
            </a:r>
            <a:r>
              <a:rPr lang="en-US" sz="1400" i="1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 </a:t>
            </a:r>
            <a:r>
              <a:rPr lang="en-US" sz="1400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from limit on </a:t>
            </a:r>
            <a:r>
              <a:rPr lang="en-US" sz="1400" dirty="0" err="1" smtClean="0">
                <a:solidFill>
                  <a:srgbClr val="D00209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l</a:t>
            </a:r>
            <a:r>
              <a:rPr lang="en-US" sz="1400" dirty="0" err="1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(</a:t>
            </a:r>
            <a:r>
              <a:rPr lang="en-US" sz="1400" dirty="0" err="1" smtClean="0">
                <a:solidFill>
                  <a:srgbClr val="D00209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L</a:t>
            </a:r>
            <a:r>
              <a:rPr lang="en-US" sz="1400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)</a:t>
            </a:r>
            <a:endParaRPr lang="en-US" sz="1400" dirty="0">
              <a:solidFill>
                <a:srgbClr val="D00209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893176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b="1" dirty="0">
                <a:solidFill>
                  <a:srgbClr val="000066"/>
                </a:solidFill>
                <a:ea typeface="Arial" charset="0"/>
                <a:cs typeface="Arial" charset="0"/>
              </a:rPr>
              <a:t>Unitarity</a:t>
            </a:r>
            <a:r>
              <a:rPr lang="en-US" sz="1600" dirty="0">
                <a:solidFill>
                  <a:srgbClr val="000066"/>
                </a:solidFill>
                <a:ea typeface="Arial" charset="0"/>
                <a:cs typeface="Arial" charset="0"/>
              </a:rPr>
              <a:t>: </a:t>
            </a:r>
            <a:r>
              <a:rPr lang="en-US" sz="1400" dirty="0">
                <a:solidFill>
                  <a:srgbClr val="000066"/>
                </a:solidFill>
                <a:ea typeface="Arial" charset="0"/>
                <a:cs typeface="Arial" charset="0"/>
              </a:rPr>
              <a:t>if only </a:t>
            </a:r>
            <a:r>
              <a:rPr lang="en-US" sz="1400" i="1" dirty="0">
                <a:solidFill>
                  <a:srgbClr val="000066"/>
                </a:solidFill>
                <a:ea typeface="Arial" charset="0"/>
                <a:cs typeface="Arial" charset="0"/>
              </a:rPr>
              <a:t>Z</a:t>
            </a:r>
            <a:r>
              <a:rPr lang="en-US" sz="1400" dirty="0">
                <a:solidFill>
                  <a:srgbClr val="000066"/>
                </a:solidFill>
                <a:ea typeface="Arial" charset="0"/>
                <a:cs typeface="Arial" charset="0"/>
              </a:rPr>
              <a:t> and </a:t>
            </a:r>
            <a:r>
              <a:rPr lang="en-US" sz="1400" dirty="0" err="1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</a:t>
            </a:r>
            <a:r>
              <a:rPr lang="en-US" sz="1400" dirty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 are exchanged, the amplitude of (longitudinal) </a:t>
            </a:r>
            <a:r>
              <a:rPr lang="en-US" sz="1400" i="1" dirty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W</a:t>
            </a:r>
            <a:r>
              <a:rPr lang="en-US" sz="1400" baseline="30000" dirty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+</a:t>
            </a:r>
            <a:r>
              <a:rPr lang="en-US" sz="1400" i="1" dirty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W</a:t>
            </a:r>
            <a:r>
              <a:rPr lang="en-US" sz="1400" baseline="30000" dirty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–</a:t>
            </a:r>
            <a:r>
              <a:rPr lang="en-US" sz="1400" dirty="0" smtClean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 scattering diverges with </a:t>
            </a:r>
            <a:r>
              <a:rPr lang="en-US" sz="1400" i="1" dirty="0" err="1" smtClean="0">
                <a:solidFill>
                  <a:srgbClr val="000066"/>
                </a:solidFill>
                <a:ea typeface="Arial" charset="0"/>
                <a:cs typeface="Arial" charset="0"/>
                <a:sym typeface="Symbol" charset="2"/>
              </a:rPr>
              <a:t>s</a:t>
            </a:r>
            <a:endParaRPr lang="en-US" sz="1400" i="1" dirty="0">
              <a:solidFill>
                <a:srgbClr val="000066"/>
              </a:solidFill>
              <a:ea typeface="Arial" charset="0"/>
              <a:cs typeface="Arial" charset="0"/>
              <a:sym typeface="Symbol" charset="2"/>
            </a:endParaRPr>
          </a:p>
        </p:txBody>
      </p:sp>
      <p:grpSp>
        <p:nvGrpSpPr>
          <p:cNvPr id="19" name="Group 10"/>
          <p:cNvGrpSpPr>
            <a:grpSpLocks/>
          </p:cNvGrpSpPr>
          <p:nvPr/>
        </p:nvGrpSpPr>
        <p:grpSpPr bwMode="auto">
          <a:xfrm>
            <a:off x="717030" y="1828800"/>
            <a:ext cx="3706813" cy="1058862"/>
            <a:chOff x="3130" y="1012"/>
            <a:chExt cx="2335" cy="667"/>
          </a:xfrm>
        </p:grpSpPr>
        <p:sp>
          <p:nvSpPr>
            <p:cNvPr id="20" name="Rectangle 11"/>
            <p:cNvSpPr>
              <a:spLocks noChangeArrowheads="1"/>
            </p:cNvSpPr>
            <p:nvPr/>
          </p:nvSpPr>
          <p:spPr bwMode="auto">
            <a:xfrm>
              <a:off x="3130" y="1012"/>
              <a:ext cx="2335" cy="667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777777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pic>
          <p:nvPicPr>
            <p:cNvPr id="21" name="Picture 12"/>
            <p:cNvPicPr>
              <a:picLocks noChangeAspect="1" noChangeArrowheads="1"/>
            </p:cNvPicPr>
            <p:nvPr/>
          </p:nvPicPr>
          <p:blipFill>
            <a:blip r:embed="rId3"/>
            <a:srcRect l="72704" b="7217"/>
            <a:stretch>
              <a:fillRect/>
            </a:stretch>
          </p:blipFill>
          <p:spPr bwMode="auto">
            <a:xfrm>
              <a:off x="4687" y="1026"/>
              <a:ext cx="749" cy="61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pic>
          <p:nvPicPr>
            <p:cNvPr id="22" name="Picture 13"/>
            <p:cNvPicPr>
              <a:picLocks noChangeAspect="1" noChangeArrowheads="1"/>
            </p:cNvPicPr>
            <p:nvPr/>
          </p:nvPicPr>
          <p:blipFill>
            <a:blip r:embed="rId3"/>
            <a:srcRect l="36371" r="35532" b="7068"/>
            <a:stretch>
              <a:fillRect/>
            </a:stretch>
          </p:blipFill>
          <p:spPr bwMode="auto">
            <a:xfrm>
              <a:off x="3915" y="1026"/>
              <a:ext cx="771" cy="6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14"/>
            <p:cNvPicPr>
              <a:picLocks noChangeAspect="1" noChangeArrowheads="1"/>
            </p:cNvPicPr>
            <p:nvPr/>
          </p:nvPicPr>
          <p:blipFill>
            <a:blip r:embed="rId3"/>
            <a:srcRect r="70226" b="7217"/>
            <a:stretch>
              <a:fillRect/>
            </a:stretch>
          </p:blipFill>
          <p:spPr bwMode="auto">
            <a:xfrm>
              <a:off x="3144" y="1026"/>
              <a:ext cx="817" cy="61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</p:grp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4387878" y="1840282"/>
            <a:ext cx="190500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200" dirty="0">
                <a:solidFill>
                  <a:schemeClr val="accent2"/>
                </a:solidFill>
                <a:ea typeface="Arial" charset="0"/>
                <a:cs typeface="Arial" charset="0"/>
                <a:sym typeface="Symbol" charset="2"/>
              </a:rPr>
              <a:t>	Higgs </a:t>
            </a:r>
            <a:r>
              <a:rPr lang="en-US" sz="1200" dirty="0" err="1">
                <a:solidFill>
                  <a:schemeClr val="accent2"/>
                </a:solidFill>
                <a:ea typeface="Arial" charset="0"/>
                <a:cs typeface="Arial" charset="0"/>
                <a:sym typeface="Symbol" charset="2"/>
              </a:rPr>
              <a:t>regularises</a:t>
            </a:r>
            <a:r>
              <a:rPr lang="en-US" sz="1200" dirty="0">
                <a:solidFill>
                  <a:schemeClr val="accent2"/>
                </a:solidFill>
                <a:ea typeface="Arial" charset="0"/>
                <a:cs typeface="Arial" charset="0"/>
                <a:sym typeface="Symbol" charset="2"/>
              </a:rPr>
              <a:t> total amplitude, if</a:t>
            </a:r>
            <a:r>
              <a:rPr lang="en-US" sz="1200" dirty="0" smtClean="0">
                <a:solidFill>
                  <a:schemeClr val="accent2"/>
                </a:solidFill>
                <a:ea typeface="Arial" charset="0"/>
                <a:cs typeface="Arial" charset="0"/>
                <a:sym typeface="Symbol" charset="2"/>
              </a:rPr>
              <a:t> </a:t>
            </a:r>
            <a:r>
              <a:rPr lang="en-US" sz="1200" i="1" dirty="0" smtClean="0">
                <a:solidFill>
                  <a:schemeClr val="accent2"/>
                </a:solidFill>
                <a:ea typeface="Arial" charset="0"/>
                <a:cs typeface="Arial" charset="0"/>
                <a:sym typeface="Symbol" charset="2"/>
              </a:rPr>
              <a:t>M</a:t>
            </a:r>
            <a:r>
              <a:rPr lang="en-US" sz="1200" i="1" baseline="-25000" dirty="0" smtClean="0">
                <a:solidFill>
                  <a:schemeClr val="accent2"/>
                </a:solidFill>
                <a:ea typeface="Arial" charset="0"/>
                <a:cs typeface="Arial" charset="0"/>
                <a:sym typeface="Symbol" charset="2"/>
              </a:rPr>
              <a:t>H</a:t>
            </a:r>
            <a:r>
              <a:rPr lang="en-US" sz="1200" i="1" dirty="0" smtClean="0">
                <a:solidFill>
                  <a:schemeClr val="accent2"/>
                </a:solidFill>
                <a:ea typeface="Arial" charset="0"/>
                <a:cs typeface="Arial" charset="0"/>
                <a:sym typeface="Symbol" charset="2"/>
              </a:rPr>
              <a:t> </a:t>
            </a:r>
            <a:r>
              <a:rPr lang="en-US" sz="1200" dirty="0">
                <a:solidFill>
                  <a:schemeClr val="accent2"/>
                </a:solidFill>
                <a:ea typeface="Arial" charset="0"/>
                <a:cs typeface="Arial" charset="0"/>
                <a:sym typeface="Symbol" charset="2"/>
              </a:rPr>
              <a:t>not too large !</a:t>
            </a:r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auto">
          <a:xfrm>
            <a:off x="6394450" y="1828800"/>
            <a:ext cx="2520950" cy="1058862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59" name="Group 58"/>
          <p:cNvGrpSpPr/>
          <p:nvPr/>
        </p:nvGrpSpPr>
        <p:grpSpPr>
          <a:xfrm>
            <a:off x="4821420" y="1851025"/>
            <a:ext cx="4082868" cy="981075"/>
            <a:chOff x="4821420" y="1795647"/>
            <a:chExt cx="4082868" cy="981075"/>
          </a:xfrm>
        </p:grpSpPr>
        <p:grpSp>
          <p:nvGrpSpPr>
            <p:cNvPr id="27" name="Group 23"/>
            <p:cNvGrpSpPr>
              <a:grpSpLocks/>
            </p:cNvGrpSpPr>
            <p:nvPr/>
          </p:nvGrpSpPr>
          <p:grpSpPr bwMode="auto">
            <a:xfrm>
              <a:off x="6418263" y="1795647"/>
              <a:ext cx="2486025" cy="981075"/>
              <a:chOff x="2608" y="2614"/>
              <a:chExt cx="1566" cy="618"/>
            </a:xfrm>
          </p:grpSpPr>
          <p:pic>
            <p:nvPicPr>
              <p:cNvPr id="28" name="Picture 24"/>
              <p:cNvPicPr>
                <a:picLocks noChangeAspect="1" noChangeArrowheads="1"/>
              </p:cNvPicPr>
              <p:nvPr/>
            </p:nvPicPr>
            <p:blipFill>
              <a:blip r:embed="rId3"/>
              <a:srcRect l="36371" r="35532" b="7068"/>
              <a:stretch>
                <a:fillRect/>
              </a:stretch>
            </p:blipFill>
            <p:spPr bwMode="auto">
              <a:xfrm>
                <a:off x="3403" y="2614"/>
                <a:ext cx="771" cy="61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3584" y="2841"/>
                <a:ext cx="363" cy="27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30" name="Line 26"/>
              <p:cNvSpPr>
                <a:spLocks noChangeShapeType="1"/>
              </p:cNvSpPr>
              <p:nvPr/>
            </p:nvSpPr>
            <p:spPr bwMode="auto">
              <a:xfrm>
                <a:off x="3752" y="2841"/>
                <a:ext cx="0" cy="272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  <p:pic>
            <p:nvPicPr>
              <p:cNvPr id="39" name="Picture 27"/>
              <p:cNvPicPr>
                <a:picLocks noChangeAspect="1" noChangeArrowheads="1"/>
              </p:cNvPicPr>
              <p:nvPr/>
            </p:nvPicPr>
            <p:blipFill>
              <a:blip r:embed="rId3"/>
              <a:srcRect r="70226" b="7217"/>
              <a:stretch>
                <a:fillRect/>
              </a:stretch>
            </p:blipFill>
            <p:spPr bwMode="auto">
              <a:xfrm>
                <a:off x="2608" y="2614"/>
                <a:ext cx="817" cy="61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0" name="Rectangle 28"/>
              <p:cNvSpPr>
                <a:spLocks noChangeArrowheads="1"/>
              </p:cNvSpPr>
              <p:nvPr/>
            </p:nvSpPr>
            <p:spPr bwMode="auto">
              <a:xfrm>
                <a:off x="2899" y="2830"/>
                <a:ext cx="140" cy="27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45" name="Line 29"/>
              <p:cNvSpPr>
                <a:spLocks noChangeShapeType="1"/>
              </p:cNvSpPr>
              <p:nvPr/>
            </p:nvSpPr>
            <p:spPr bwMode="auto">
              <a:xfrm>
                <a:off x="2905" y="2969"/>
                <a:ext cx="136" cy="0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46" name="Text Box 30"/>
              <p:cNvSpPr txBox="1">
                <a:spLocks noChangeArrowheads="1"/>
              </p:cNvSpPr>
              <p:nvPr/>
            </p:nvSpPr>
            <p:spPr bwMode="auto">
              <a:xfrm>
                <a:off x="3720" y="2869"/>
                <a:ext cx="197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marL="342900" indent="-342900" algn="ctr">
                  <a:spcBef>
                    <a:spcPct val="50000"/>
                  </a:spcBef>
                </a:pPr>
                <a:r>
                  <a:rPr lang="en-US" sz="1400" i="1">
                    <a:solidFill>
                      <a:srgbClr val="4D4D4D"/>
                    </a:solidFill>
                    <a:latin typeface="Times New Roman" charset="0"/>
                    <a:ea typeface="Arial" charset="0"/>
                    <a:cs typeface="Arial" charset="0"/>
                  </a:rPr>
                  <a:t>H</a:t>
                </a:r>
                <a:endParaRPr lang="fr-FR" sz="1400" i="1">
                  <a:solidFill>
                    <a:srgbClr val="4D4D4D"/>
                  </a:solidFill>
                  <a:latin typeface="Times New Roman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47" name="Text Box 31"/>
              <p:cNvSpPr txBox="1">
                <a:spLocks noChangeArrowheads="1"/>
              </p:cNvSpPr>
              <p:nvPr/>
            </p:nvSpPr>
            <p:spPr bwMode="auto">
              <a:xfrm>
                <a:off x="2878" y="2802"/>
                <a:ext cx="197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marL="342900" indent="-342900" algn="ctr">
                  <a:spcBef>
                    <a:spcPct val="50000"/>
                  </a:spcBef>
                </a:pPr>
                <a:r>
                  <a:rPr lang="en-US" sz="1400" i="1">
                    <a:solidFill>
                      <a:srgbClr val="4D4D4D"/>
                    </a:solidFill>
                    <a:latin typeface="Times New Roman" charset="0"/>
                    <a:ea typeface="Arial" charset="0"/>
                    <a:cs typeface="Arial" charset="0"/>
                  </a:rPr>
                  <a:t>H</a:t>
                </a:r>
                <a:endParaRPr lang="fr-FR" sz="1400" i="1">
                  <a:solidFill>
                    <a:srgbClr val="4D4D4D"/>
                  </a:solidFill>
                  <a:latin typeface="Times New Roman" charset="0"/>
                  <a:ea typeface="Arial" charset="0"/>
                  <a:cs typeface="Arial" charset="0"/>
                </a:endParaRPr>
              </a:p>
            </p:txBody>
          </p:sp>
        </p:grpSp>
        <p:sp>
          <p:nvSpPr>
            <p:cNvPr id="50" name="Left-Right Arrow 49"/>
            <p:cNvSpPr/>
            <p:nvPr/>
          </p:nvSpPr>
          <p:spPr>
            <a:xfrm>
              <a:off x="4821420" y="2490455"/>
              <a:ext cx="1143000" cy="244475"/>
            </a:xfrm>
            <a:prstGeom prst="leftRightArrow">
              <a:avLst/>
            </a:prstGeom>
            <a:solidFill>
              <a:srgbClr val="D00209">
                <a:alpha val="91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" name="Group 24"/>
          <p:cNvGrpSpPr/>
          <p:nvPr/>
        </p:nvGrpSpPr>
        <p:grpSpPr>
          <a:xfrm>
            <a:off x="5617676" y="4819912"/>
            <a:ext cx="2002324" cy="1276088"/>
            <a:chOff x="3061502" y="4749467"/>
            <a:chExt cx="2566946" cy="1892856"/>
          </a:xfrm>
        </p:grpSpPr>
        <p:pic>
          <p:nvPicPr>
            <p:cNvPr id="52" name="Picture 34" descr="higgs_pot"/>
            <p:cNvPicPr>
              <a:picLocks noChangeAspect="1" noChangeArrowheads="1"/>
            </p:cNvPicPr>
            <p:nvPr/>
          </p:nvPicPr>
          <p:blipFill>
            <a:blip r:embed="rId4"/>
            <a:srcRect l="57031" t="50255" r="6810" b="14140"/>
            <a:stretch>
              <a:fillRect/>
            </a:stretch>
          </p:blipFill>
          <p:spPr bwMode="auto">
            <a:xfrm>
              <a:off x="3606781" y="5021456"/>
              <a:ext cx="1457045" cy="1218233"/>
            </a:xfrm>
            <a:prstGeom prst="rect">
              <a:avLst/>
            </a:prstGeom>
            <a:noFill/>
          </p:spPr>
        </p:pic>
        <p:sp>
          <p:nvSpPr>
            <p:cNvPr id="53" name="Rectangle 57"/>
            <p:cNvSpPr>
              <a:spLocks noChangeArrowheads="1"/>
            </p:cNvSpPr>
            <p:nvPr/>
          </p:nvSpPr>
          <p:spPr bwMode="auto">
            <a:xfrm>
              <a:off x="3839750" y="5531483"/>
              <a:ext cx="280352" cy="166123"/>
            </a:xfrm>
            <a:prstGeom prst="rect">
              <a:avLst/>
            </a:prstGeom>
            <a:solidFill>
              <a:schemeClr val="bg1"/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4" name="Rectangle 58"/>
            <p:cNvSpPr>
              <a:spLocks noChangeArrowheads="1"/>
            </p:cNvSpPr>
            <p:nvPr/>
          </p:nvSpPr>
          <p:spPr bwMode="auto">
            <a:xfrm>
              <a:off x="4568272" y="5531483"/>
              <a:ext cx="280352" cy="166123"/>
            </a:xfrm>
            <a:prstGeom prst="rect">
              <a:avLst/>
            </a:prstGeom>
            <a:solidFill>
              <a:schemeClr val="bg1"/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5" name="AutoShape 37"/>
            <p:cNvSpPr>
              <a:spLocks noChangeArrowheads="1"/>
            </p:cNvSpPr>
            <p:nvPr/>
          </p:nvSpPr>
          <p:spPr bwMode="auto">
            <a:xfrm rot="21280225">
              <a:off x="5000615" y="4749467"/>
              <a:ext cx="627833" cy="1892856"/>
            </a:xfrm>
            <a:custGeom>
              <a:avLst/>
              <a:gdLst>
                <a:gd name="G0" fmla="+- -2862255 0 0"/>
                <a:gd name="G1" fmla="+- -9826676 0 0"/>
                <a:gd name="G2" fmla="+- -2862255 0 -9826676"/>
                <a:gd name="G3" fmla="+- 10800 0 0"/>
                <a:gd name="G4" fmla="+- 0 0 -2862255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10026 0 0"/>
                <a:gd name="G9" fmla="+- 0 0 -9826676"/>
                <a:gd name="G10" fmla="+- 10026 0 2700"/>
                <a:gd name="G11" fmla="cos G10 -2862255"/>
                <a:gd name="G12" fmla="sin G10 -2862255"/>
                <a:gd name="G13" fmla="cos 13500 -2862255"/>
                <a:gd name="G14" fmla="sin 13500 -2862255"/>
                <a:gd name="G15" fmla="+- G11 10800 0"/>
                <a:gd name="G16" fmla="+- G12 10800 0"/>
                <a:gd name="G17" fmla="+- G13 10800 0"/>
                <a:gd name="G18" fmla="+- G14 10800 0"/>
                <a:gd name="G19" fmla="*/ 10026 1 2"/>
                <a:gd name="G20" fmla="+- G19 5400 0"/>
                <a:gd name="G21" fmla="cos G20 -2862255"/>
                <a:gd name="G22" fmla="sin G20 -2862255"/>
                <a:gd name="G23" fmla="+- G21 10800 0"/>
                <a:gd name="G24" fmla="+- G12 G23 G22"/>
                <a:gd name="G25" fmla="+- G22 G23 G11"/>
                <a:gd name="G26" fmla="cos 10800 -2862255"/>
                <a:gd name="G27" fmla="sin 10800 -2862255"/>
                <a:gd name="G28" fmla="cos 10026 -2862255"/>
                <a:gd name="G29" fmla="sin 10026 -2862255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9826676"/>
                <a:gd name="G36" fmla="sin G34 -9826676"/>
                <a:gd name="G37" fmla="+/ -9826676 -2862255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10026 G39"/>
                <a:gd name="G43" fmla="sin 100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519 w 21600"/>
                <a:gd name="T5" fmla="*/ 76 h 21600"/>
                <a:gd name="T6" fmla="*/ 1787 w 21600"/>
                <a:gd name="T7" fmla="*/ 5584 h 21600"/>
                <a:gd name="T8" fmla="*/ 9611 w 21600"/>
                <a:gd name="T9" fmla="*/ 844 h 21600"/>
                <a:gd name="T10" fmla="*/ 20564 w 21600"/>
                <a:gd name="T11" fmla="*/ 1477 h 21600"/>
                <a:gd name="T12" fmla="*/ 20462 w 21600"/>
                <a:gd name="T13" fmla="*/ 5842 h 21600"/>
                <a:gd name="T14" fmla="*/ 16098 w 21600"/>
                <a:gd name="T15" fmla="*/ 574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51" y="3876"/>
                  </a:moveTo>
                  <a:cubicBezTo>
                    <a:pt x="16159" y="1895"/>
                    <a:pt x="13539" y="773"/>
                    <a:pt x="10800" y="773"/>
                  </a:cubicBezTo>
                  <a:cubicBezTo>
                    <a:pt x="7221" y="773"/>
                    <a:pt x="3914" y="2681"/>
                    <a:pt x="2122" y="5778"/>
                  </a:cubicBezTo>
                  <a:lnTo>
                    <a:pt x="1452" y="5390"/>
                  </a:lnTo>
                  <a:cubicBezTo>
                    <a:pt x="3382" y="2054"/>
                    <a:pt x="6945" y="-1"/>
                    <a:pt x="10800" y="-1"/>
                  </a:cubicBezTo>
                  <a:cubicBezTo>
                    <a:pt x="13751" y="-1"/>
                    <a:pt x="16573" y="1207"/>
                    <a:pt x="18611" y="3341"/>
                  </a:cubicBezTo>
                  <a:lnTo>
                    <a:pt x="20564" y="1477"/>
                  </a:lnTo>
                  <a:lnTo>
                    <a:pt x="20462" y="5842"/>
                  </a:lnTo>
                  <a:lnTo>
                    <a:pt x="16098" y="5740"/>
                  </a:lnTo>
                  <a:lnTo>
                    <a:pt x="18051" y="3876"/>
                  </a:ln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6" name="AutoShape 38"/>
            <p:cNvSpPr>
              <a:spLocks noChangeArrowheads="1"/>
            </p:cNvSpPr>
            <p:nvPr/>
          </p:nvSpPr>
          <p:spPr bwMode="auto">
            <a:xfrm rot="319775" flipH="1">
              <a:off x="3061502" y="4749467"/>
              <a:ext cx="627833" cy="1892856"/>
            </a:xfrm>
            <a:custGeom>
              <a:avLst/>
              <a:gdLst>
                <a:gd name="G0" fmla="+- -2862255 0 0"/>
                <a:gd name="G1" fmla="+- -9826676 0 0"/>
                <a:gd name="G2" fmla="+- -2862255 0 -9826676"/>
                <a:gd name="G3" fmla="+- 10800 0 0"/>
                <a:gd name="G4" fmla="+- 0 0 -2862255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10026 0 0"/>
                <a:gd name="G9" fmla="+- 0 0 -9826676"/>
                <a:gd name="G10" fmla="+- 10026 0 2700"/>
                <a:gd name="G11" fmla="cos G10 -2862255"/>
                <a:gd name="G12" fmla="sin G10 -2862255"/>
                <a:gd name="G13" fmla="cos 13500 -2862255"/>
                <a:gd name="G14" fmla="sin 13500 -2862255"/>
                <a:gd name="G15" fmla="+- G11 10800 0"/>
                <a:gd name="G16" fmla="+- G12 10800 0"/>
                <a:gd name="G17" fmla="+- G13 10800 0"/>
                <a:gd name="G18" fmla="+- G14 10800 0"/>
                <a:gd name="G19" fmla="*/ 10026 1 2"/>
                <a:gd name="G20" fmla="+- G19 5400 0"/>
                <a:gd name="G21" fmla="cos G20 -2862255"/>
                <a:gd name="G22" fmla="sin G20 -2862255"/>
                <a:gd name="G23" fmla="+- G21 10800 0"/>
                <a:gd name="G24" fmla="+- G12 G23 G22"/>
                <a:gd name="G25" fmla="+- G22 G23 G11"/>
                <a:gd name="G26" fmla="cos 10800 -2862255"/>
                <a:gd name="G27" fmla="sin 10800 -2862255"/>
                <a:gd name="G28" fmla="cos 10026 -2862255"/>
                <a:gd name="G29" fmla="sin 10026 -2862255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9826676"/>
                <a:gd name="G36" fmla="sin G34 -9826676"/>
                <a:gd name="G37" fmla="+/ -9826676 -2862255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10026 G39"/>
                <a:gd name="G43" fmla="sin 100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519 w 21600"/>
                <a:gd name="T5" fmla="*/ 76 h 21600"/>
                <a:gd name="T6" fmla="*/ 1787 w 21600"/>
                <a:gd name="T7" fmla="*/ 5584 h 21600"/>
                <a:gd name="T8" fmla="*/ 9611 w 21600"/>
                <a:gd name="T9" fmla="*/ 844 h 21600"/>
                <a:gd name="T10" fmla="*/ 20564 w 21600"/>
                <a:gd name="T11" fmla="*/ 1477 h 21600"/>
                <a:gd name="T12" fmla="*/ 20462 w 21600"/>
                <a:gd name="T13" fmla="*/ 5842 h 21600"/>
                <a:gd name="T14" fmla="*/ 16098 w 21600"/>
                <a:gd name="T15" fmla="*/ 574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51" y="3876"/>
                  </a:moveTo>
                  <a:cubicBezTo>
                    <a:pt x="16159" y="1895"/>
                    <a:pt x="13539" y="773"/>
                    <a:pt x="10800" y="773"/>
                  </a:cubicBezTo>
                  <a:cubicBezTo>
                    <a:pt x="7221" y="773"/>
                    <a:pt x="3914" y="2681"/>
                    <a:pt x="2122" y="5778"/>
                  </a:cubicBezTo>
                  <a:lnTo>
                    <a:pt x="1452" y="5390"/>
                  </a:lnTo>
                  <a:cubicBezTo>
                    <a:pt x="3382" y="2054"/>
                    <a:pt x="6945" y="-1"/>
                    <a:pt x="10800" y="-1"/>
                  </a:cubicBezTo>
                  <a:cubicBezTo>
                    <a:pt x="13751" y="-1"/>
                    <a:pt x="16573" y="1207"/>
                    <a:pt x="18611" y="3341"/>
                  </a:cubicBezTo>
                  <a:lnTo>
                    <a:pt x="20564" y="1477"/>
                  </a:lnTo>
                  <a:lnTo>
                    <a:pt x="20462" y="5842"/>
                  </a:lnTo>
                  <a:lnTo>
                    <a:pt x="16098" y="5740"/>
                  </a:lnTo>
                  <a:lnTo>
                    <a:pt x="18051" y="3876"/>
                  </a:ln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57" name="Object 6"/>
          <p:cNvGraphicFramePr>
            <a:graphicFrameLocks noChangeAspect="1"/>
          </p:cNvGraphicFramePr>
          <p:nvPr/>
        </p:nvGraphicFramePr>
        <p:xfrm>
          <a:off x="7391400" y="5417844"/>
          <a:ext cx="1373188" cy="449556"/>
        </p:xfrm>
        <a:graphic>
          <a:graphicData uri="http://schemas.openxmlformats.org/presentationml/2006/ole">
            <p:oleObj spid="_x0000_s2237442" name="Equation" r:id="rId5" imgW="1384300" imgH="4572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5" grpId="0"/>
      <p:bldP spid="26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1722120"/>
            <a:ext cx="9144000" cy="46024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WW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2 leptons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+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2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"/>
              <a:ea typeface="Calibri" charset="0"/>
              <a:cs typeface="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6109156"/>
            <a:ext cx="134927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ATLAS-CONF-2011-005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57200" y="1154668"/>
            <a:ext cx="876300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 smtClean="0"/>
              <a:t>Number of events found by ATLAS and predicted for </a:t>
            </a:r>
            <a:r>
              <a:rPr lang="en-US" sz="1800" i="1" dirty="0" smtClean="0"/>
              <a:t>M</a:t>
            </a:r>
            <a:r>
              <a:rPr lang="en-US" sz="1800" i="1" baseline="-25000" dirty="0" smtClean="0"/>
              <a:t>H</a:t>
            </a:r>
            <a:r>
              <a:rPr lang="en-US" sz="1800" i="1" dirty="0" smtClean="0"/>
              <a:t> </a:t>
            </a:r>
            <a:r>
              <a:rPr lang="en-US" sz="1800" dirty="0" smtClean="0"/>
              <a:t>= 170 GeV hypothesis</a:t>
            </a:r>
            <a:endParaRPr lang="en-GB" sz="1600" dirty="0"/>
          </a:p>
        </p:txBody>
      </p:sp>
      <p:pic>
        <p:nvPicPr>
          <p:cNvPr id="12" name="Picture 11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1030" t="23703" r="8255" b="55556"/>
              <a:stretch>
                <a:fillRect/>
              </a:stretch>
            </p:blipFill>
          </mc:Choice>
          <mc:Fallback>
            <p:blipFill>
              <a:blip r:embed="rId3"/>
              <a:srcRect l="11030" t="23703" r="8255" b="55556"/>
              <a:stretch>
                <a:fillRect/>
              </a:stretch>
            </p:blipFill>
          </mc:Fallback>
        </mc:AlternateContent>
        <p:spPr>
          <a:xfrm>
            <a:off x="304800" y="1905000"/>
            <a:ext cx="8591550" cy="3124200"/>
          </a:xfrm>
          <a:prstGeom prst="rect">
            <a:avLst/>
          </a:prstGeom>
        </p:spPr>
      </p:pic>
      <p:sp>
        <p:nvSpPr>
          <p:cNvPr id="14" name="Text Box 25"/>
          <p:cNvSpPr txBox="1">
            <a:spLocks noChangeArrowheads="1"/>
          </p:cNvSpPr>
          <p:nvPr/>
        </p:nvSpPr>
        <p:spPr bwMode="auto">
          <a:xfrm>
            <a:off x="0" y="525482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400" b="1" dirty="0" smtClean="0">
                <a:solidFill>
                  <a:srgbClr val="D00209"/>
                </a:solidFill>
              </a:rPr>
              <a:t>Observed events compatible with </a:t>
            </a:r>
            <a:r>
              <a:rPr lang="en-US" sz="1400" b="1" i="1" dirty="0" smtClean="0">
                <a:solidFill>
                  <a:srgbClr val="D00209"/>
                </a:solidFill>
              </a:rPr>
              <a:t>B</a:t>
            </a:r>
            <a:r>
              <a:rPr lang="en-US" sz="1400" b="1" dirty="0" smtClean="0">
                <a:solidFill>
                  <a:srgbClr val="D00209"/>
                </a:solidFill>
              </a:rPr>
              <a:t> and </a:t>
            </a:r>
            <a:r>
              <a:rPr lang="en-US" sz="1400" b="1" i="1" dirty="0" smtClean="0">
                <a:solidFill>
                  <a:srgbClr val="D00209"/>
                </a:solidFill>
              </a:rPr>
              <a:t>S </a:t>
            </a:r>
            <a:r>
              <a:rPr lang="en-US" sz="1400" b="1" dirty="0" smtClean="0">
                <a:solidFill>
                  <a:srgbClr val="D00209"/>
                </a:solidFill>
              </a:rPr>
              <a:t>+ </a:t>
            </a:r>
            <a:r>
              <a:rPr lang="en-US" sz="1400" b="1" i="1" dirty="0" smtClean="0">
                <a:solidFill>
                  <a:srgbClr val="D00209"/>
                </a:solidFill>
              </a:rPr>
              <a:t>B</a:t>
            </a:r>
            <a:r>
              <a:rPr lang="en-US" sz="1400" b="1" dirty="0" smtClean="0">
                <a:solidFill>
                  <a:srgbClr val="D00209"/>
                </a:solidFill>
              </a:rPr>
              <a:t> expectations </a:t>
            </a:r>
            <a:r>
              <a:rPr lang="en-US" sz="1400" b="1" dirty="0" err="1" smtClean="0">
                <a:solidFill>
                  <a:srgbClr val="D00209"/>
                </a:solidFill>
                <a:sym typeface="Wingdings"/>
              </a:rPr>
              <a:t></a:t>
            </a:r>
            <a:r>
              <a:rPr lang="en-US" sz="1400" b="1" dirty="0" smtClean="0">
                <a:solidFill>
                  <a:srgbClr val="D00209"/>
                </a:solidFill>
                <a:sym typeface="Wingdings"/>
              </a:rPr>
              <a:t> no exclusion yet</a:t>
            </a:r>
            <a:endParaRPr lang="en-GB" sz="1400" b="1" baseline="30000" dirty="0">
              <a:solidFill>
                <a:srgbClr val="D0020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95400" y="1722120"/>
            <a:ext cx="6553200" cy="46024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WW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2 leptons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+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2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"/>
              <a:ea typeface="Calibri" charset="0"/>
              <a:cs typeface="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42721" y="1743491"/>
            <a:ext cx="6248400" cy="45362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95400" y="6109156"/>
            <a:ext cx="134927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ATLAS-CONF-2011-005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48600" y="5478215"/>
            <a:ext cx="1124523" cy="846385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kern="0" dirty="0" smtClean="0">
                <a:solidFill>
                  <a:srgbClr val="FFFFFF"/>
                </a:solidFill>
              </a:rPr>
              <a:t>Similar performance for CMS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sz="400" i="1" kern="0" dirty="0" smtClean="0">
              <a:solidFill>
                <a:srgbClr val="FFFFFF"/>
              </a:solidFill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CMS-EWK-10-009</a:t>
            </a:r>
            <a:endParaRPr lang="en-US" sz="1000" i="1" kern="0" dirty="0" smtClean="0">
              <a:solidFill>
                <a:srgbClr val="FFFFFF"/>
              </a:solidFill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57200" y="1154668"/>
            <a:ext cx="876300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prstClr val="black"/>
                </a:solidFill>
              </a:rPr>
              <a:t>ATLAS Standard Model Higgs Exclusion with 35 </a:t>
            </a:r>
            <a:r>
              <a:rPr lang="en-US" sz="1800" dirty="0" err="1" smtClean="0">
                <a:solidFill>
                  <a:prstClr val="black"/>
                </a:solidFill>
              </a:rPr>
              <a:t>fb</a:t>
            </a:r>
            <a:r>
              <a:rPr lang="en-US" sz="1800" baseline="30000" dirty="0" smtClean="0">
                <a:solidFill>
                  <a:prstClr val="black"/>
                </a:solidFill>
              </a:rPr>
              <a:t>–1</a:t>
            </a:r>
            <a:r>
              <a:rPr lang="en-US" sz="1800" dirty="0" smtClean="0">
                <a:solidFill>
                  <a:prstClr val="black"/>
                </a:solidFill>
              </a:rPr>
              <a:t> </a:t>
            </a:r>
            <a:endParaRPr lang="en-GB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1722120"/>
            <a:ext cx="9144000" cy="46024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Exclusion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Potential –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Combination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1143000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ATLAS combination of all considered channels at </a:t>
            </a:r>
            <a:r>
              <a:rPr lang="en-US" sz="1800" dirty="0" smtClean="0">
                <a:solidFill>
                  <a:prstClr val="black"/>
                </a:solidFill>
              </a:rPr>
              <a:t>7 </a:t>
            </a:r>
            <a:r>
              <a:rPr lang="en-US" sz="1800" dirty="0" err="1" smtClean="0">
                <a:solidFill>
                  <a:prstClr val="black"/>
                </a:solidFill>
              </a:rPr>
              <a:t>TeV</a:t>
            </a:r>
            <a:r>
              <a:rPr lang="en-US" sz="1800" dirty="0" smtClean="0">
                <a:solidFill>
                  <a:prstClr val="black"/>
                </a:solidFill>
              </a:rPr>
              <a:t> with 1 </a:t>
            </a:r>
            <a:r>
              <a:rPr lang="en-US" sz="1800" dirty="0" err="1" smtClean="0">
                <a:solidFill>
                  <a:prstClr val="black"/>
                </a:solidFill>
              </a:rPr>
              <a:t>fb</a:t>
            </a:r>
            <a:r>
              <a:rPr lang="en-US" sz="1800" baseline="30000" dirty="0" smtClean="0">
                <a:solidFill>
                  <a:prstClr val="black"/>
                </a:solidFill>
              </a:rPr>
              <a:t>–1</a:t>
            </a:r>
            <a:r>
              <a:rPr lang="en-US" sz="1800" dirty="0" smtClean="0">
                <a:solidFill>
                  <a:prstClr val="black"/>
                </a:solidFill>
              </a:rPr>
              <a:t> luminosity</a:t>
            </a:r>
          </a:p>
        </p:txBody>
      </p:sp>
      <p:pic>
        <p:nvPicPr>
          <p:cNvPr id="19" name="Picture 18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5092" t="43980" r="15408" b="22904"/>
              <a:stretch>
                <a:fillRect/>
              </a:stretch>
            </p:blipFill>
          </mc:Choice>
          <mc:Fallback>
            <p:blipFill>
              <a:blip r:embed="rId3"/>
              <a:srcRect l="15092" t="43980" r="15408" b="22904"/>
              <a:stretch>
                <a:fillRect/>
              </a:stretch>
            </p:blipFill>
          </mc:Fallback>
        </mc:AlternateContent>
        <p:spPr>
          <a:xfrm>
            <a:off x="609600" y="1897996"/>
            <a:ext cx="5638800" cy="3802238"/>
          </a:xfrm>
          <a:prstGeom prst="rect">
            <a:avLst/>
          </a:prstGeom>
        </p:spPr>
      </p:pic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86442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400" b="1" dirty="0" smtClean="0">
                <a:solidFill>
                  <a:srgbClr val="D00209"/>
                </a:solidFill>
              </a:rPr>
              <a:t>With some luck, mass </a:t>
            </a:r>
            <a:r>
              <a:rPr lang="en-US" sz="1400" b="1" dirty="0" smtClean="0">
                <a:solidFill>
                  <a:srgbClr val="D00209"/>
                </a:solidFill>
              </a:rPr>
              <a:t>range</a:t>
            </a:r>
            <a:r>
              <a:rPr lang="en-US" sz="1400" b="1" dirty="0" smtClean="0">
                <a:solidFill>
                  <a:srgbClr val="D00209"/>
                </a:solidFill>
              </a:rPr>
              <a:t> between 129 and ~ 460 GeV can </a:t>
            </a:r>
            <a:r>
              <a:rPr lang="en-US" sz="1400" b="1" dirty="0" smtClean="0">
                <a:solidFill>
                  <a:srgbClr val="D00209"/>
                </a:solidFill>
              </a:rPr>
              <a:t>be excluded</a:t>
            </a:r>
            <a:r>
              <a:rPr lang="en-US" sz="1400" b="1" dirty="0" smtClean="0">
                <a:solidFill>
                  <a:srgbClr val="D00209"/>
                </a:solidFill>
              </a:rPr>
              <a:t> by one </a:t>
            </a:r>
            <a:r>
              <a:rPr lang="en-US" sz="1400" b="1" dirty="0" smtClean="0">
                <a:solidFill>
                  <a:srgbClr val="D00209"/>
                </a:solidFill>
              </a:rPr>
              <a:t>experiment</a:t>
            </a:r>
            <a:endParaRPr lang="en-GB" sz="1400" b="1" baseline="30000" dirty="0">
              <a:solidFill>
                <a:srgbClr val="D0020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38900" y="1967468"/>
            <a:ext cx="2057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Further</a:t>
            </a:r>
            <a:r>
              <a:rPr lang="en-GB" sz="1400" dirty="0" smtClean="0">
                <a:solidFill>
                  <a:srgbClr val="D00209"/>
                </a:solidFill>
              </a:rPr>
              <a:t> improvement from </a:t>
            </a:r>
            <a:r>
              <a:rPr lang="en-GB" sz="1400" dirty="0" smtClean="0">
                <a:solidFill>
                  <a:srgbClr val="D00209"/>
                </a:solidFill>
              </a:rPr>
              <a:t>combination of ATLAS and CMS </a:t>
            </a:r>
          </a:p>
        </p:txBody>
      </p:sp>
      <p:sp>
        <p:nvSpPr>
          <p:cNvPr id="26" name="TextBox 25"/>
          <p:cNvSpPr txBox="1"/>
          <p:nvPr/>
        </p:nvSpPr>
        <p:spPr>
          <a:xfrm rot="16200000">
            <a:off x="-631418" y="2353539"/>
            <a:ext cx="147828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ATL-PHYS-PUB-2010-015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2388" y="2819400"/>
            <a:ext cx="2360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At 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n-GB" sz="1400" i="1" baseline="-25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= 200 GeV, </a:t>
            </a:r>
          </a:p>
          <a:p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WW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still competitive with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gg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1722120"/>
            <a:ext cx="9144000" cy="46024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Exclusion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Potential –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Combination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2388" y="2819400"/>
            <a:ext cx="2400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Towards higher masses reduced 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WW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sensitivity due to (mainly) reduced 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gg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®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cross section (PDF), </a:t>
            </a:r>
            <a:r>
              <a:rPr lang="en-GB" sz="1400" dirty="0" smtClean="0">
                <a:solidFill>
                  <a:srgbClr val="D00209"/>
                </a:solidFill>
              </a:rPr>
              <a:t>but entering of </a:t>
            </a:r>
            <a:r>
              <a:rPr lang="en-GB" sz="1400" i="1" dirty="0" smtClean="0">
                <a:solidFill>
                  <a:srgbClr val="D00209"/>
                </a:solidFill>
              </a:rPr>
              <a:t>H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i="1" dirty="0" smtClean="0">
                <a:solidFill>
                  <a:srgbClr val="D00209"/>
                </a:solidFill>
              </a:rPr>
              <a:t>ZZ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i="1" dirty="0" err="1" smtClean="0">
                <a:solidFill>
                  <a:srgbClr val="D00209"/>
                </a:solidFill>
              </a:rPr>
              <a:t>ll</a:t>
            </a:r>
            <a:r>
              <a:rPr lang="en-GB" sz="1400" i="1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nn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pic>
        <p:nvPicPr>
          <p:cNvPr id="23" name="Picture 22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8004" t="11347" r="15408" b="57031"/>
              <a:stretch>
                <a:fillRect/>
              </a:stretch>
            </p:blipFill>
          </mc:Choice>
          <mc:Fallback>
            <p:blipFill>
              <a:blip r:embed="rId3"/>
              <a:srcRect l="18004" t="11347" r="15408" b="57031"/>
              <a:stretch>
                <a:fillRect/>
              </a:stretch>
            </p:blipFill>
          </mc:Fallback>
        </mc:AlternateContent>
        <p:spPr>
          <a:xfrm>
            <a:off x="568960" y="1912134"/>
            <a:ext cx="5669281" cy="379145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 rot="16200000">
            <a:off x="-631418" y="2353539"/>
            <a:ext cx="147828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i="1" kern="0" dirty="0" smtClean="0">
                <a:solidFill>
                  <a:srgbClr val="FFFFFF"/>
                </a:solidFill>
              </a:rPr>
              <a:t>ATL-PHYS-PUB-2010-015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8900" y="1967468"/>
            <a:ext cx="2057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Further</a:t>
            </a:r>
            <a:r>
              <a:rPr lang="en-GB" sz="1400" dirty="0" smtClean="0">
                <a:solidFill>
                  <a:srgbClr val="D00209"/>
                </a:solidFill>
              </a:rPr>
              <a:t> improvement from </a:t>
            </a:r>
            <a:r>
              <a:rPr lang="en-GB" sz="1400" dirty="0" smtClean="0">
                <a:solidFill>
                  <a:srgbClr val="D00209"/>
                </a:solidFill>
              </a:rPr>
              <a:t>combination of ATLAS and CMS 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86442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400" b="1" dirty="0" smtClean="0">
                <a:solidFill>
                  <a:srgbClr val="D00209"/>
                </a:solidFill>
              </a:rPr>
              <a:t>With some luck, mass </a:t>
            </a:r>
            <a:r>
              <a:rPr lang="en-US" sz="1400" b="1" dirty="0" smtClean="0">
                <a:solidFill>
                  <a:srgbClr val="D00209"/>
                </a:solidFill>
              </a:rPr>
              <a:t>range</a:t>
            </a:r>
            <a:r>
              <a:rPr lang="en-US" sz="1400" b="1" dirty="0" smtClean="0">
                <a:solidFill>
                  <a:srgbClr val="D00209"/>
                </a:solidFill>
              </a:rPr>
              <a:t> between 129 and ~ 460 GeV can </a:t>
            </a:r>
            <a:r>
              <a:rPr lang="en-US" sz="1400" b="1" dirty="0" smtClean="0">
                <a:solidFill>
                  <a:srgbClr val="D00209"/>
                </a:solidFill>
              </a:rPr>
              <a:t>be excluded</a:t>
            </a:r>
            <a:r>
              <a:rPr lang="en-US" sz="1400" b="1" dirty="0" smtClean="0">
                <a:solidFill>
                  <a:srgbClr val="D00209"/>
                </a:solidFill>
              </a:rPr>
              <a:t> by one </a:t>
            </a:r>
            <a:r>
              <a:rPr lang="en-US" sz="1400" b="1" dirty="0" smtClean="0">
                <a:solidFill>
                  <a:srgbClr val="D00209"/>
                </a:solidFill>
              </a:rPr>
              <a:t>experiment</a:t>
            </a:r>
            <a:endParaRPr lang="en-GB" sz="1400" b="1" baseline="30000" dirty="0">
              <a:solidFill>
                <a:srgbClr val="D00209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57200" y="1143000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ATLAS combination of all considered channels at </a:t>
            </a:r>
            <a:r>
              <a:rPr lang="en-US" sz="1800" dirty="0" smtClean="0">
                <a:solidFill>
                  <a:prstClr val="black"/>
                </a:solidFill>
              </a:rPr>
              <a:t>7 </a:t>
            </a:r>
            <a:r>
              <a:rPr lang="en-US" sz="1800" dirty="0" err="1" smtClean="0">
                <a:solidFill>
                  <a:prstClr val="black"/>
                </a:solidFill>
              </a:rPr>
              <a:t>TeV</a:t>
            </a:r>
            <a:r>
              <a:rPr lang="en-US" sz="1800" dirty="0" smtClean="0">
                <a:solidFill>
                  <a:prstClr val="black"/>
                </a:solidFill>
              </a:rPr>
              <a:t> with 1 </a:t>
            </a:r>
            <a:r>
              <a:rPr lang="en-US" sz="1800" dirty="0" err="1" smtClean="0">
                <a:solidFill>
                  <a:prstClr val="black"/>
                </a:solidFill>
              </a:rPr>
              <a:t>fb</a:t>
            </a:r>
            <a:r>
              <a:rPr lang="en-US" sz="1800" baseline="30000" dirty="0" smtClean="0">
                <a:solidFill>
                  <a:prstClr val="black"/>
                </a:solidFill>
              </a:rPr>
              <a:t>–1</a:t>
            </a:r>
            <a:r>
              <a:rPr lang="en-US" sz="1800" dirty="0" smtClean="0">
                <a:solidFill>
                  <a:prstClr val="black"/>
                </a:solidFill>
              </a:rPr>
              <a:t> luminosity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4" name="Picture 2" descr="oreach-2008-001_0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971550" y="0"/>
            <a:ext cx="7470775" cy="64976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747183"/>
            <a:ext cx="9144000" cy="605617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Is it </a:t>
            </a:r>
            <a:r>
              <a:rPr lang="en-US" i="1" dirty="0" smtClean="0">
                <a:solidFill>
                  <a:srgbClr val="FFFFFF"/>
                </a:solidFill>
              </a:rPr>
              <a:t>a</a:t>
            </a:r>
            <a:r>
              <a:rPr lang="en-US" dirty="0" smtClean="0">
                <a:solidFill>
                  <a:srgbClr val="FFFFFF"/>
                </a:solidFill>
              </a:rPr>
              <a:t> and </a:t>
            </a:r>
            <a:r>
              <a:rPr lang="en-US" i="1" dirty="0" smtClean="0">
                <a:solidFill>
                  <a:srgbClr val="FFFFFF"/>
                </a:solidFill>
              </a:rPr>
              <a:t>the</a:t>
            </a:r>
            <a:r>
              <a:rPr lang="en-US" dirty="0" smtClean="0">
                <a:solidFill>
                  <a:srgbClr val="FFFFFF"/>
                </a:solidFill>
              </a:rPr>
              <a:t> Higgs Boson ?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4107120"/>
            <a:ext cx="9144000" cy="2750880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57200" y="4183320"/>
            <a:ext cx="84582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</a:rPr>
              <a:t>After a Higgs-like discovery, one needs to measure the properties of the new particle to consolidate whether it is indeed the wanted SM Higgs </a:t>
            </a:r>
            <a:r>
              <a:rPr lang="en-US" sz="1800" dirty="0" err="1" smtClean="0">
                <a:solidFill>
                  <a:schemeClr val="bg1"/>
                </a:solidFill>
                <a:sym typeface="Wingdings"/>
              </a:rPr>
              <a:t></a:t>
            </a:r>
            <a:r>
              <a:rPr lang="en-GB" sz="1800" dirty="0" smtClean="0">
                <a:solidFill>
                  <a:schemeClr val="bg1"/>
                </a:solidFill>
              </a:rPr>
              <a:t> Measure: </a:t>
            </a:r>
          </a:p>
          <a:p>
            <a:pPr marL="261938" indent="-261938">
              <a:spcBef>
                <a:spcPts val="1200"/>
              </a:spcBef>
              <a:buFont typeface="Arial"/>
              <a:buChar char="•"/>
            </a:pPr>
            <a:r>
              <a:rPr lang="en-GB" sz="1800" b="1" i="1" dirty="0" smtClean="0">
                <a:solidFill>
                  <a:schemeClr val="bg1"/>
                </a:solidFill>
              </a:rPr>
              <a:t>Mass</a:t>
            </a:r>
            <a:r>
              <a:rPr lang="en-GB" sz="1800" i="1" dirty="0" smtClean="0">
                <a:solidFill>
                  <a:schemeClr val="bg1"/>
                </a:solidFill>
              </a:rPr>
              <a:t>	</a:t>
            </a:r>
            <a:r>
              <a:rPr lang="en-GB" sz="1400" i="1" dirty="0" smtClean="0">
                <a:solidFill>
                  <a:schemeClr val="bg1"/>
                </a:solidFill>
              </a:rPr>
              <a:t>(&lt; 1% precision with </a:t>
            </a:r>
            <a:r>
              <a:rPr lang="en-GB" sz="1400" i="1" dirty="0" err="1" smtClean="0">
                <a:solidFill>
                  <a:schemeClr val="bg1"/>
                </a:solidFill>
              </a:rPr>
              <a:t>H</a:t>
            </a:r>
            <a:r>
              <a:rPr lang="en-GB" sz="1400" i="1" dirty="0" err="1" smtClean="0">
                <a:solidFill>
                  <a:schemeClr val="bg1"/>
                </a:solidFill>
                <a:latin typeface="Symbol" charset="2"/>
                <a:cs typeface="Symbol" charset="2"/>
              </a:rPr>
              <a:t>®gg</a:t>
            </a:r>
            <a:r>
              <a:rPr lang="en-GB" sz="1400" i="1" dirty="0" smtClean="0">
                <a:solidFill>
                  <a:schemeClr val="bg1"/>
                </a:solidFill>
              </a:rPr>
              <a:t>, H</a:t>
            </a:r>
            <a:r>
              <a:rPr lang="en-GB" sz="1400" i="1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GB" sz="1400" i="1" dirty="0" smtClean="0">
                <a:solidFill>
                  <a:schemeClr val="bg1"/>
                </a:solidFill>
              </a:rPr>
              <a:t>ZZ</a:t>
            </a:r>
            <a:r>
              <a:rPr lang="en-GB" sz="1400" i="1" baseline="30000" dirty="0" smtClean="0">
                <a:solidFill>
                  <a:schemeClr val="bg1"/>
                </a:solidFill>
              </a:rPr>
              <a:t>(</a:t>
            </a:r>
            <a:r>
              <a:rPr lang="en-GB" sz="1400" i="1" dirty="0" smtClean="0">
                <a:solidFill>
                  <a:schemeClr val="bg1"/>
                </a:solidFill>
              </a:rPr>
              <a:t>*</a:t>
            </a:r>
            <a:r>
              <a:rPr lang="en-GB" sz="1400" i="1" baseline="30000" dirty="0" smtClean="0">
                <a:solidFill>
                  <a:schemeClr val="bg1"/>
                </a:solidFill>
              </a:rPr>
              <a:t>)</a:t>
            </a:r>
            <a:r>
              <a:rPr lang="en-GB" sz="1400" i="1" dirty="0" smtClean="0">
                <a:solidFill>
                  <a:schemeClr val="bg1"/>
                </a:solidFill>
              </a:rPr>
              <a:t>)</a:t>
            </a:r>
            <a:endParaRPr lang="en-GB" sz="1800" i="1" dirty="0" smtClean="0">
              <a:solidFill>
                <a:schemeClr val="bg1"/>
              </a:solidFill>
            </a:endParaRPr>
          </a:p>
          <a:p>
            <a:pPr marL="261938" indent="-261938">
              <a:spcBef>
                <a:spcPts val="600"/>
              </a:spcBef>
              <a:buFont typeface="Arial"/>
              <a:buChar char="•"/>
            </a:pPr>
            <a:r>
              <a:rPr lang="en-GB" sz="1800" b="1" i="1" dirty="0" smtClean="0">
                <a:solidFill>
                  <a:schemeClr val="bg1"/>
                </a:solidFill>
              </a:rPr>
              <a:t>Spin and CP </a:t>
            </a:r>
            <a:r>
              <a:rPr lang="en-GB" sz="1400" i="1" dirty="0" smtClean="0">
                <a:solidFill>
                  <a:schemeClr val="bg1"/>
                </a:solidFill>
              </a:rPr>
              <a:t>(angular correlations in H</a:t>
            </a:r>
            <a:r>
              <a:rPr lang="en-GB" sz="1400" i="1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GB" sz="1400" i="1" dirty="0" smtClean="0">
                <a:solidFill>
                  <a:schemeClr val="bg1"/>
                </a:solidFill>
              </a:rPr>
              <a:t>WW</a:t>
            </a:r>
            <a:r>
              <a:rPr lang="en-GB" sz="1400" i="1" baseline="30000" dirty="0" smtClean="0">
                <a:solidFill>
                  <a:schemeClr val="bg1"/>
                </a:solidFill>
              </a:rPr>
              <a:t>(</a:t>
            </a:r>
            <a:r>
              <a:rPr lang="en-GB" sz="1400" i="1" dirty="0" smtClean="0">
                <a:solidFill>
                  <a:schemeClr val="bg1"/>
                </a:solidFill>
              </a:rPr>
              <a:t>*) (spin only) H</a:t>
            </a:r>
            <a:r>
              <a:rPr lang="en-GB" sz="1400" i="1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GB" sz="1400" i="1" dirty="0" smtClean="0">
                <a:solidFill>
                  <a:schemeClr val="bg1"/>
                </a:solidFill>
              </a:rPr>
              <a:t>ZZ</a:t>
            </a:r>
            <a:r>
              <a:rPr lang="en-GB" sz="1400" i="1" baseline="30000" dirty="0" smtClean="0">
                <a:solidFill>
                  <a:schemeClr val="bg1"/>
                </a:solidFill>
              </a:rPr>
              <a:t>(</a:t>
            </a:r>
            <a:r>
              <a:rPr lang="en-GB" sz="1400" i="1" dirty="0" smtClean="0">
                <a:solidFill>
                  <a:schemeClr val="bg1"/>
                </a:solidFill>
              </a:rPr>
              <a:t>*</a:t>
            </a:r>
            <a:r>
              <a:rPr lang="en-GB" sz="1400" i="1" baseline="30000" dirty="0" smtClean="0">
                <a:solidFill>
                  <a:schemeClr val="bg1"/>
                </a:solidFill>
              </a:rPr>
              <a:t>)</a:t>
            </a:r>
            <a:r>
              <a:rPr lang="en-GB" sz="1400" i="1" dirty="0" smtClean="0">
                <a:solidFill>
                  <a:schemeClr val="bg1"/>
                </a:solidFill>
              </a:rPr>
              <a:t> (also CP), spin=0,2 if </a:t>
            </a:r>
            <a:r>
              <a:rPr lang="en-GB" sz="1400" i="1" dirty="0" err="1" smtClean="0">
                <a:solidFill>
                  <a:schemeClr val="bg1"/>
                </a:solidFill>
              </a:rPr>
              <a:t>H</a:t>
            </a:r>
            <a:r>
              <a:rPr lang="en-GB" sz="1400" i="1" dirty="0" err="1" smtClean="0">
                <a:solidFill>
                  <a:schemeClr val="bg1"/>
                </a:solidFill>
                <a:latin typeface="Symbol" charset="2"/>
                <a:cs typeface="Symbol" charset="2"/>
              </a:rPr>
              <a:t>®gg</a:t>
            </a:r>
            <a:r>
              <a:rPr lang="en-GB" sz="1400" i="1" dirty="0" smtClean="0">
                <a:solidFill>
                  <a:schemeClr val="bg1"/>
                </a:solidFill>
                <a:latin typeface="Sr"/>
                <a:cs typeface="Sr"/>
              </a:rPr>
              <a:t>)</a:t>
            </a:r>
            <a:endParaRPr lang="en-GB" sz="1800" i="1" dirty="0" smtClean="0">
              <a:solidFill>
                <a:schemeClr val="bg1"/>
              </a:solidFill>
              <a:latin typeface="Sr"/>
              <a:cs typeface="Sr"/>
            </a:endParaRPr>
          </a:p>
          <a:p>
            <a:pPr marL="261938" indent="-261938">
              <a:spcBef>
                <a:spcPts val="600"/>
              </a:spcBef>
              <a:buFont typeface="Arial"/>
              <a:buChar char="•"/>
            </a:pPr>
            <a:r>
              <a:rPr lang="en-GB" sz="1800" b="1" i="1" dirty="0" smtClean="0">
                <a:solidFill>
                  <a:schemeClr val="bg1"/>
                </a:solidFill>
              </a:rPr>
              <a:t>Couplings to fermions and bosons</a:t>
            </a:r>
          </a:p>
          <a:p>
            <a:pPr marL="719138" lvl="1" indent="-261938">
              <a:spcBef>
                <a:spcPts val="600"/>
              </a:spcBef>
              <a:buFont typeface="Arial"/>
              <a:buChar char="•"/>
            </a:pPr>
            <a:r>
              <a:rPr lang="en-GB" sz="1400" i="1" dirty="0" smtClean="0">
                <a:solidFill>
                  <a:schemeClr val="bg1"/>
                </a:solidFill>
              </a:rPr>
              <a:t>model-independent ratios of couplings to Z/W, </a:t>
            </a:r>
            <a:r>
              <a:rPr lang="en-GB" sz="1400" i="1" dirty="0" err="1" smtClean="0">
                <a:solidFill>
                  <a:schemeClr val="bg1"/>
                </a:solidFill>
                <a:latin typeface="Symbol" charset="2"/>
                <a:cs typeface="Symbol" charset="2"/>
              </a:rPr>
              <a:t>g</a:t>
            </a:r>
            <a:r>
              <a:rPr lang="en-GB" sz="1400" i="1" dirty="0" smtClean="0">
                <a:solidFill>
                  <a:schemeClr val="bg1"/>
                </a:solidFill>
              </a:rPr>
              <a:t>/W, </a:t>
            </a:r>
            <a:r>
              <a:rPr lang="en-GB" sz="1400" i="1" dirty="0" err="1" smtClean="0">
                <a:solidFill>
                  <a:schemeClr val="bg1"/>
                </a:solidFill>
                <a:latin typeface="Symbol" charset="2"/>
                <a:cs typeface="Symbol" charset="2"/>
              </a:rPr>
              <a:t>t</a:t>
            </a:r>
            <a:r>
              <a:rPr lang="en-GB" sz="1400" i="1" dirty="0" smtClean="0">
                <a:solidFill>
                  <a:schemeClr val="bg1"/>
                </a:solidFill>
              </a:rPr>
              <a:t>/W to 20–30% precision (depends on M</a:t>
            </a:r>
            <a:r>
              <a:rPr lang="en-GB" sz="1400" i="1" baseline="-25000" dirty="0" smtClean="0">
                <a:solidFill>
                  <a:schemeClr val="bg1"/>
                </a:solidFill>
              </a:rPr>
              <a:t>H</a:t>
            </a:r>
            <a:r>
              <a:rPr lang="en-GB" sz="1400" i="1" dirty="0" smtClean="0">
                <a:solidFill>
                  <a:schemeClr val="bg1"/>
                </a:solidFill>
              </a:rPr>
              <a:t>)</a:t>
            </a:r>
          </a:p>
          <a:p>
            <a:pPr marL="719138" lvl="1" indent="-261938">
              <a:spcBef>
                <a:spcPts val="600"/>
              </a:spcBef>
              <a:buFont typeface="Arial"/>
              <a:buChar char="•"/>
            </a:pPr>
            <a:r>
              <a:rPr lang="en-GB" sz="1400" i="1" dirty="0" smtClean="0">
                <a:solidFill>
                  <a:schemeClr val="bg1"/>
                </a:solidFill>
              </a:rPr>
              <a:t>Higgs self coupling requires </a:t>
            </a:r>
            <a:r>
              <a:rPr lang="en-GB" sz="1400" i="1" dirty="0" err="1" smtClean="0">
                <a:solidFill>
                  <a:schemeClr val="bg1"/>
                </a:solidFill>
              </a:rPr>
              <a:t>sLHC</a:t>
            </a:r>
            <a:r>
              <a:rPr lang="en-GB" sz="1400" i="1" dirty="0" smtClean="0">
                <a:solidFill>
                  <a:schemeClr val="bg1"/>
                </a:solidFill>
              </a:rPr>
              <a:t> and more (ILC)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3150929" y="3636433"/>
            <a:ext cx="5283987" cy="169334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82000"/>
                </a:schemeClr>
              </a:gs>
              <a:gs pos="100000">
                <a:schemeClr val="tx1">
                  <a:lumMod val="65000"/>
                  <a:lumOff val="35000"/>
                  <a:alpha val="82000"/>
                </a:schemeClr>
              </a:gs>
              <a:gs pos="51000">
                <a:schemeClr val="bg1">
                  <a:lumMod val="50000"/>
                  <a:alpha val="82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Unitarity </a:t>
            </a:r>
            <a:r>
              <a:rPr lang="en-GB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 the Higgs Boson as UV Regulator</a:t>
            </a:r>
            <a:endParaRPr lang="en-GB" sz="28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475662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Unitarity problem: the amplitude of </a:t>
            </a:r>
            <a:r>
              <a:rPr lang="en-GB" sz="16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(longitudinal – since the </a:t>
            </a:r>
            <a:r>
              <a:rPr lang="en-GB" sz="16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W</a:t>
            </a:r>
            <a:r>
              <a:rPr lang="en-GB" sz="16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’s are massive)</a:t>
            </a: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         </a:t>
            </a:r>
            <a:r>
              <a:rPr lang="en-GB" sz="20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W</a:t>
            </a:r>
            <a:r>
              <a:rPr lang="en-GB" sz="10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</a:t>
            </a:r>
            <a:r>
              <a:rPr lang="en-GB" sz="2000" baseline="30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+</a:t>
            </a:r>
            <a:r>
              <a:rPr lang="en-GB" sz="20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W</a:t>
            </a:r>
            <a:r>
              <a:rPr lang="en-GB" sz="10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</a:t>
            </a:r>
            <a:r>
              <a:rPr lang="en-GB" sz="2000" baseline="30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–</a:t>
            </a: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scattering diverges if only </a:t>
            </a:r>
            <a:r>
              <a:rPr lang="en-GB" sz="20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Z</a:t>
            </a: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bosons and photons are exchanged: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3150929" y="2091267"/>
            <a:ext cx="5275522" cy="1545166"/>
          </a:xfrm>
          <a:prstGeom prst="rect">
            <a:avLst/>
          </a:prstGeom>
          <a:solidFill>
            <a:srgbClr val="FFFFFF"/>
          </a:solidFill>
          <a:ln w="3175">
            <a:solidFill>
              <a:srgbClr val="BFBFBF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/>
          <a:srcRect l="72704" b="7217"/>
          <a:stretch>
            <a:fillRect/>
          </a:stretch>
        </p:blipFill>
        <p:spPr bwMode="auto">
          <a:xfrm>
            <a:off x="6689964" y="2140080"/>
            <a:ext cx="1665040" cy="13716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3"/>
          <a:srcRect l="36371" r="35532" b="7068"/>
          <a:stretch>
            <a:fillRect/>
          </a:stretch>
        </p:blipFill>
        <p:spPr bwMode="auto">
          <a:xfrm>
            <a:off x="4937364" y="2137556"/>
            <a:ext cx="1713946" cy="13738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3"/>
          <a:srcRect r="70226" b="7217"/>
          <a:stretch>
            <a:fillRect/>
          </a:stretch>
        </p:blipFill>
        <p:spPr bwMode="auto">
          <a:xfrm>
            <a:off x="3205434" y="2140082"/>
            <a:ext cx="1816205" cy="1371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440688" y="5410200"/>
            <a:ext cx="8703312" cy="10002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Wingdings" charset="2"/>
              <a:buChar char="à"/>
            </a:pPr>
            <a:r>
              <a:rPr lang="en-GB" sz="20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Higgs exchange regularises matrix element </a:t>
            </a:r>
            <a:r>
              <a:rPr lang="en-GB" sz="16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(if </a:t>
            </a:r>
            <a:r>
              <a:rPr lang="en-GB" sz="1600" i="1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M</a:t>
            </a:r>
            <a:r>
              <a:rPr lang="en-GB" sz="1600" i="1" baseline="-250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H</a:t>
            </a:r>
            <a:r>
              <a:rPr lang="en-GB" sz="1600" i="1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 </a:t>
            </a:r>
            <a:r>
              <a:rPr lang="en-GB" sz="16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≤ 1/√</a:t>
            </a:r>
            <a:r>
              <a:rPr lang="en-GB" sz="1600" i="1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G</a:t>
            </a:r>
            <a:r>
              <a:rPr lang="en-GB" sz="1600" i="1" baseline="-250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F </a:t>
            </a:r>
            <a:r>
              <a:rPr lang="en-GB" sz="16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~ 300 GeV, while when doing a proper partial wave analysis of the scattering amplitude, the limit weakens)</a:t>
            </a:r>
          </a:p>
          <a:p>
            <a:pPr marL="342900" indent="-342900">
              <a:spcBef>
                <a:spcPts val="600"/>
              </a:spcBef>
              <a:buFont typeface="Wingdings" charset="2"/>
              <a:buChar char="à"/>
            </a:pPr>
            <a:r>
              <a:rPr lang="en-GB" sz="1800" b="1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Higgs is a “UV Moderator”</a:t>
            </a:r>
            <a:endParaRPr lang="en-GB" sz="1800" b="1" dirty="0">
              <a:solidFill>
                <a:srgbClr val="D00209"/>
              </a:solidFill>
              <a:ea typeface="Arial" charset="0"/>
              <a:cs typeface="Arial" charset="0"/>
              <a:sym typeface="Symbol" charset="2"/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4887416" y="3805767"/>
            <a:ext cx="3539035" cy="1449916"/>
            <a:chOff x="4887416" y="3958167"/>
            <a:chExt cx="3539035" cy="1449916"/>
          </a:xfrm>
        </p:grpSpPr>
        <p:sp>
          <p:nvSpPr>
            <p:cNvPr id="20" name="Rectangle 18"/>
            <p:cNvSpPr>
              <a:spLocks noChangeArrowheads="1"/>
            </p:cNvSpPr>
            <p:nvPr/>
          </p:nvSpPr>
          <p:spPr bwMode="auto">
            <a:xfrm>
              <a:off x="4887416" y="3958167"/>
              <a:ext cx="3539035" cy="1449916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BFBFBF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4932106" y="3999909"/>
              <a:ext cx="3451821" cy="1324801"/>
              <a:chOff x="2608" y="2614"/>
              <a:chExt cx="1566" cy="618"/>
            </a:xfrm>
          </p:grpSpPr>
          <p:pic>
            <p:nvPicPr>
              <p:cNvPr id="22" name="Picture 20"/>
              <p:cNvPicPr>
                <a:picLocks noChangeAspect="1" noChangeArrowheads="1"/>
              </p:cNvPicPr>
              <p:nvPr/>
            </p:nvPicPr>
            <p:blipFill>
              <a:blip r:embed="rId3"/>
              <a:srcRect l="36371" r="35532" b="7068"/>
              <a:stretch>
                <a:fillRect/>
              </a:stretch>
            </p:blipFill>
            <p:spPr bwMode="auto">
              <a:xfrm>
                <a:off x="3403" y="2614"/>
                <a:ext cx="771" cy="61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3584" y="2869"/>
                <a:ext cx="363" cy="21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Line 22"/>
              <p:cNvSpPr>
                <a:spLocks noChangeShapeType="1"/>
              </p:cNvSpPr>
              <p:nvPr/>
            </p:nvSpPr>
            <p:spPr bwMode="auto">
              <a:xfrm>
                <a:off x="3752" y="2841"/>
                <a:ext cx="0" cy="272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pic>
            <p:nvPicPr>
              <p:cNvPr id="29" name="Picture 23"/>
              <p:cNvPicPr>
                <a:picLocks noChangeAspect="1" noChangeArrowheads="1"/>
              </p:cNvPicPr>
              <p:nvPr/>
            </p:nvPicPr>
            <p:blipFill>
              <a:blip r:embed="rId3"/>
              <a:srcRect r="70226" b="7217"/>
              <a:stretch>
                <a:fillRect/>
              </a:stretch>
            </p:blipFill>
            <p:spPr bwMode="auto">
              <a:xfrm>
                <a:off x="2608" y="2614"/>
                <a:ext cx="817" cy="61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30" name="Rectangle 24"/>
              <p:cNvSpPr>
                <a:spLocks noChangeArrowheads="1"/>
              </p:cNvSpPr>
              <p:nvPr/>
            </p:nvSpPr>
            <p:spPr bwMode="auto">
              <a:xfrm>
                <a:off x="2899" y="2858"/>
                <a:ext cx="140" cy="21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Line 25"/>
              <p:cNvSpPr>
                <a:spLocks noChangeShapeType="1"/>
              </p:cNvSpPr>
              <p:nvPr/>
            </p:nvSpPr>
            <p:spPr bwMode="auto">
              <a:xfrm>
                <a:off x="2905" y="2969"/>
                <a:ext cx="136" cy="0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Text Box 26"/>
              <p:cNvSpPr txBox="1">
                <a:spLocks noChangeArrowheads="1"/>
              </p:cNvSpPr>
              <p:nvPr/>
            </p:nvSpPr>
            <p:spPr bwMode="auto">
              <a:xfrm>
                <a:off x="3720" y="2869"/>
                <a:ext cx="197" cy="14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marL="342900" indent="-342900" algn="ctr">
                  <a:spcBef>
                    <a:spcPct val="50000"/>
                  </a:spcBef>
                </a:pPr>
                <a:r>
                  <a:rPr lang="en-GB" sz="1400" i="1" smtClean="0">
                    <a:solidFill>
                      <a:srgbClr val="4D4D4D"/>
                    </a:solidFill>
                    <a:latin typeface="Times New Roman" charset="0"/>
                    <a:ea typeface="Arial" charset="0"/>
                    <a:cs typeface="Arial" charset="0"/>
                  </a:rPr>
                  <a:t>H</a:t>
                </a:r>
                <a:endParaRPr lang="en-GB" sz="1400" i="1">
                  <a:solidFill>
                    <a:srgbClr val="4D4D4D"/>
                  </a:solidFill>
                  <a:latin typeface="Times New Roman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33" name="Text Box 27"/>
              <p:cNvSpPr txBox="1">
                <a:spLocks noChangeArrowheads="1"/>
              </p:cNvSpPr>
              <p:nvPr/>
            </p:nvSpPr>
            <p:spPr bwMode="auto">
              <a:xfrm>
                <a:off x="2878" y="2802"/>
                <a:ext cx="197" cy="14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marL="342900" indent="-342900" algn="ctr">
                  <a:spcBef>
                    <a:spcPct val="50000"/>
                  </a:spcBef>
                </a:pPr>
                <a:r>
                  <a:rPr lang="en-GB" sz="1400" i="1" smtClean="0">
                    <a:solidFill>
                      <a:srgbClr val="4D4D4D"/>
                    </a:solidFill>
                    <a:latin typeface="Times New Roman" charset="0"/>
                    <a:ea typeface="Arial" charset="0"/>
                    <a:cs typeface="Arial" charset="0"/>
                  </a:rPr>
                  <a:t>H</a:t>
                </a:r>
                <a:endParaRPr lang="en-GB" sz="1400" i="1">
                  <a:solidFill>
                    <a:srgbClr val="4D4D4D"/>
                  </a:solidFill>
                  <a:latin typeface="Times New Roman" charset="0"/>
                  <a:ea typeface="Arial" charset="0"/>
                  <a:cs typeface="Arial" charset="0"/>
                </a:endParaRPr>
              </a:p>
            </p:txBody>
          </p:sp>
        </p:grpSp>
      </p:grpSp>
      <p:graphicFrame>
        <p:nvGraphicFramePr>
          <p:cNvPr id="311301" name="Object 5"/>
          <p:cNvGraphicFramePr>
            <a:graphicFrameLocks noChangeAspect="1"/>
          </p:cNvGraphicFramePr>
          <p:nvPr/>
        </p:nvGraphicFramePr>
        <p:xfrm>
          <a:off x="398205" y="2133600"/>
          <a:ext cx="2538413" cy="1003300"/>
        </p:xfrm>
        <a:graphic>
          <a:graphicData uri="http://schemas.openxmlformats.org/presentationml/2006/ole">
            <p:oleObj spid="_x0000_s1117186" name="Equation" r:id="rId4" imgW="1562100" imgH="609600" progId="Equation.DSMT4">
              <p:embed/>
            </p:oleObj>
          </a:graphicData>
        </a:graphic>
      </p:graphicFrame>
      <p:graphicFrame>
        <p:nvGraphicFramePr>
          <p:cNvPr id="320518" name="Object 6"/>
          <p:cNvGraphicFramePr>
            <a:graphicFrameLocks noChangeAspect="1"/>
          </p:cNvGraphicFramePr>
          <p:nvPr/>
        </p:nvGraphicFramePr>
        <p:xfrm>
          <a:off x="381000" y="3822700"/>
          <a:ext cx="4003675" cy="1358900"/>
        </p:xfrm>
        <a:graphic>
          <a:graphicData uri="http://schemas.openxmlformats.org/presentationml/2006/ole">
            <p:oleObj spid="_x0000_s1117187" name="Equation" r:id="rId5" imgW="2463800" imgH="825500" progId="Equation.DSMT4">
              <p:embed/>
            </p:oleObj>
          </a:graphicData>
        </a:graphic>
      </p:graphicFrame>
      <p:sp>
        <p:nvSpPr>
          <p:cNvPr id="24" name="Text Box 95"/>
          <p:cNvSpPr txBox="1">
            <a:spLocks noChangeArrowheads="1"/>
          </p:cNvSpPr>
          <p:nvPr/>
        </p:nvSpPr>
        <p:spPr bwMode="auto">
          <a:xfrm>
            <a:off x="4536440" y="3580977"/>
            <a:ext cx="3962400" cy="24840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kern="0" dirty="0" smtClean="0">
                <a:solidFill>
                  <a:prstClr val="white"/>
                </a:solidFill>
              </a:rPr>
              <a:t>Scattering diagrams of longitudinally polarised </a:t>
            </a:r>
            <a:r>
              <a:rPr lang="en-GB" sz="1000" i="1" kern="0" dirty="0" smtClean="0">
                <a:solidFill>
                  <a:prstClr val="white"/>
                </a:solidFill>
              </a:rPr>
              <a:t>W</a:t>
            </a:r>
            <a:r>
              <a:rPr lang="en-GB" sz="1000" kern="0" dirty="0" smtClean="0">
                <a:solidFill>
                  <a:prstClr val="white"/>
                </a:solidFill>
              </a:rPr>
              <a:t> bosons</a:t>
            </a:r>
            <a:endParaRPr lang="en-GB" sz="1000" kern="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3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9" grpId="0"/>
      <p:bldP spid="24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990600" y="2362200"/>
            <a:ext cx="2743200" cy="2590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Strong 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WW 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Scattering ?</a:t>
            </a:r>
            <a:endParaRPr lang="en-GB" sz="36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686800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If the Higgs is very heavy, or if EW symmetry is broken by something else than a Higgs condensate (</a:t>
            </a:r>
            <a:r>
              <a:rPr lang="en-GB" sz="2000" i="1" smtClean="0">
                <a:solidFill>
                  <a:srgbClr val="18579B"/>
                </a:solidFill>
                <a:ea typeface="Arial" charset="0"/>
                <a:cs typeface="Arial" charset="0"/>
              </a:rPr>
              <a:t>e.g.</a:t>
            </a: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, by strong interactions), </a:t>
            </a:r>
            <a:r>
              <a:rPr lang="en-GB" sz="2000" i="1" smtClean="0">
                <a:solidFill>
                  <a:srgbClr val="18579B"/>
                </a:solidFill>
                <a:ea typeface="Arial" charset="0"/>
                <a:cs typeface="Arial" charset="0"/>
              </a:rPr>
              <a:t>W</a:t>
            </a: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 bosons would become </a:t>
            </a:r>
            <a:r>
              <a:rPr lang="en-GB" sz="2000" b="1" smtClean="0">
                <a:solidFill>
                  <a:srgbClr val="18579B"/>
                </a:solidFill>
                <a:ea typeface="Arial" charset="0"/>
                <a:cs typeface="Arial" charset="0"/>
              </a:rPr>
              <a:t>strongly interacting particles at TeV scale</a:t>
            </a: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. </a:t>
            </a:r>
            <a:endParaRPr lang="en-GB" sz="2000" dirty="0" smtClean="0">
              <a:solidFill>
                <a:srgbClr val="18579B"/>
              </a:solidFill>
              <a:ea typeface="Arial" charset="0"/>
              <a:cs typeface="Arial" charset="0"/>
            </a:endParaRPr>
          </a:p>
        </p:txBody>
      </p:sp>
      <p:sp>
        <p:nvSpPr>
          <p:cNvPr id="26" name="Text Box 95"/>
          <p:cNvSpPr txBox="1">
            <a:spLocks noChangeArrowheads="1"/>
          </p:cNvSpPr>
          <p:nvPr/>
        </p:nvSpPr>
        <p:spPr bwMode="auto">
          <a:xfrm>
            <a:off x="3733800" y="2286000"/>
            <a:ext cx="1371600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kern="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Fusion of longitudinally polarised </a:t>
            </a:r>
            <a:r>
              <a:rPr lang="en-GB" sz="1200" i="1" kern="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</a:t>
            </a:r>
            <a:r>
              <a:rPr lang="en-GB" sz="1200" kern="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at the LHC  </a:t>
            </a:r>
            <a:endParaRPr lang="en-GB" sz="1200" kern="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304800" y="5154356"/>
            <a:ext cx="4953000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Growth of scattering amplitude cancelled at </a:t>
            </a:r>
            <a:r>
              <a:rPr lang="en-GB" sz="2000" i="1" dirty="0" err="1" smtClean="0">
                <a:solidFill>
                  <a:srgbClr val="D00209"/>
                </a:solidFill>
                <a:ea typeface="Arial" charset="0"/>
                <a:cs typeface="Arial" charset="0"/>
              </a:rPr>
              <a:t>O</a:t>
            </a:r>
            <a:r>
              <a:rPr lang="en-GB" sz="2000" dirty="0" err="1" smtClean="0">
                <a:solidFill>
                  <a:srgbClr val="D00209"/>
                </a:solidFill>
                <a:ea typeface="Arial" charset="0"/>
                <a:cs typeface="Arial" charset="0"/>
              </a:rPr>
              <a:t>(TeV</a:t>
            </a:r>
            <a:r>
              <a:rPr lang="en-GB" sz="20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) by exchange of new fields</a:t>
            </a: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304800" y="5922309"/>
            <a:ext cx="7573154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The experimental signature could be strong </a:t>
            </a:r>
            <a:r>
              <a:rPr lang="en-GB" sz="2000" b="1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WW</a:t>
            </a:r>
            <a:r>
              <a:rPr lang="en-GB" sz="2000" b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resonances</a:t>
            </a:r>
          </a:p>
        </p:txBody>
      </p:sp>
      <p:grpSp>
        <p:nvGrpSpPr>
          <p:cNvPr id="2" name="Group 12"/>
          <p:cNvGrpSpPr/>
          <p:nvPr/>
        </p:nvGrpSpPr>
        <p:grpSpPr>
          <a:xfrm>
            <a:off x="5791200" y="2454316"/>
            <a:ext cx="3200400" cy="3356308"/>
            <a:chOff x="5791200" y="2606716"/>
            <a:chExt cx="3200400" cy="3356308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91200" y="2868355"/>
              <a:ext cx="3200400" cy="3094669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6881534" y="2606716"/>
              <a:ext cx="1994395" cy="215444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69000"/>
              </a:schemeClr>
            </a:solidFill>
            <a:effectLst>
              <a:outerShdw blurRad="152400" dist="38100" dir="2700000">
                <a:srgbClr val="000000">
                  <a:alpha val="16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i="1" dirty="0" smtClean="0">
                  <a:solidFill>
                    <a:srgbClr val="FFFFFF"/>
                  </a:solidFill>
                </a:rPr>
                <a:t>S. </a:t>
              </a:r>
              <a:r>
                <a:rPr lang="en-GB" sz="800" i="1" dirty="0" err="1" smtClean="0">
                  <a:solidFill>
                    <a:srgbClr val="FFFFFF"/>
                  </a:solidFill>
                </a:rPr>
                <a:t>Allwood</a:t>
              </a:r>
              <a:r>
                <a:rPr lang="en-GB" sz="800" i="1" dirty="0" smtClean="0">
                  <a:solidFill>
                    <a:srgbClr val="FFFFFF"/>
                  </a:solidFill>
                </a:rPr>
                <a:t>, thesis, Manchester U, 2006</a:t>
              </a:r>
              <a:endParaRPr lang="en-GB" sz="800" i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3" name="Picture 12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39935" t="23333" r="39934" b="60398"/>
              <a:stretch>
                <a:fillRect/>
              </a:stretch>
            </p:blipFill>
          </mc:Choice>
          <mc:Fallback>
            <p:blipFill>
              <a:blip r:embed="rId4"/>
              <a:srcRect l="39935" t="23333" r="39934" b="60398"/>
              <a:stretch>
                <a:fillRect/>
              </a:stretch>
            </p:blipFill>
          </mc:Fallback>
        </mc:AlternateContent>
        <p:spPr>
          <a:xfrm>
            <a:off x="1295400" y="2465644"/>
            <a:ext cx="2232507" cy="23349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86000" y="3515783"/>
            <a:ext cx="4756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</a:rPr>
              <a:t>+ ?</a:t>
            </a:r>
            <a:endParaRPr lang="en-GB" sz="1600" dirty="0">
              <a:solidFill>
                <a:srgbClr val="D0020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7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2"/>
          <p:cNvGrpSpPr/>
          <p:nvPr/>
        </p:nvGrpSpPr>
        <p:grpSpPr>
          <a:xfrm>
            <a:off x="5791200" y="2454316"/>
            <a:ext cx="3200400" cy="3356308"/>
            <a:chOff x="5791200" y="2606716"/>
            <a:chExt cx="3200400" cy="3356308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91200" y="2868355"/>
              <a:ext cx="3200400" cy="309466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881534" y="2606716"/>
              <a:ext cx="1994395" cy="215444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69000"/>
              </a:schemeClr>
            </a:solidFill>
            <a:effectLst>
              <a:outerShdw blurRad="152400" dist="38100" dir="2700000">
                <a:srgbClr val="000000">
                  <a:alpha val="16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i="1" dirty="0" smtClean="0">
                  <a:solidFill>
                    <a:srgbClr val="FFFFFF"/>
                  </a:solidFill>
                </a:rPr>
                <a:t>S. </a:t>
              </a:r>
              <a:r>
                <a:rPr lang="en-GB" sz="800" i="1" dirty="0" err="1" smtClean="0">
                  <a:solidFill>
                    <a:srgbClr val="FFFFFF"/>
                  </a:solidFill>
                </a:rPr>
                <a:t>Allwood</a:t>
              </a:r>
              <a:r>
                <a:rPr lang="en-GB" sz="800" i="1" dirty="0" smtClean="0">
                  <a:solidFill>
                    <a:srgbClr val="FFFFFF"/>
                  </a:solidFill>
                </a:rPr>
                <a:t>, thesis, Manchester U, 2006</a:t>
              </a:r>
              <a:endParaRPr lang="en-GB" sz="800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990600" y="2362200"/>
            <a:ext cx="2743200" cy="2590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Strong 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WW 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Scattering ?</a:t>
            </a:r>
            <a:endParaRPr lang="en-GB" sz="36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686800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If the Higgs is very heavy, or if EW symmetry is broken by something else than a Higgs condensate (</a:t>
            </a:r>
            <a:r>
              <a:rPr lang="en-GB" sz="2000" i="1" smtClean="0">
                <a:solidFill>
                  <a:srgbClr val="18579B"/>
                </a:solidFill>
                <a:ea typeface="Arial" charset="0"/>
                <a:cs typeface="Arial" charset="0"/>
              </a:rPr>
              <a:t>e.g.</a:t>
            </a: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, by strong interactions), </a:t>
            </a:r>
            <a:r>
              <a:rPr lang="en-GB" sz="2000" i="1" smtClean="0">
                <a:solidFill>
                  <a:srgbClr val="18579B"/>
                </a:solidFill>
                <a:ea typeface="Arial" charset="0"/>
                <a:cs typeface="Arial" charset="0"/>
              </a:rPr>
              <a:t>W</a:t>
            </a: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 bosons would become </a:t>
            </a:r>
            <a:r>
              <a:rPr lang="en-GB" sz="2000" b="1" smtClean="0">
                <a:solidFill>
                  <a:srgbClr val="18579B"/>
                </a:solidFill>
                <a:ea typeface="Arial" charset="0"/>
                <a:cs typeface="Arial" charset="0"/>
              </a:rPr>
              <a:t>strongly interacting particles at TeV scale</a:t>
            </a: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. </a:t>
            </a:r>
            <a:endParaRPr lang="en-GB" sz="2000" dirty="0" smtClean="0">
              <a:solidFill>
                <a:srgbClr val="18579B"/>
              </a:solidFill>
              <a:ea typeface="Arial" charset="0"/>
              <a:cs typeface="Arial" charset="0"/>
            </a:endParaRPr>
          </a:p>
        </p:txBody>
      </p:sp>
      <p:sp>
        <p:nvSpPr>
          <p:cNvPr id="26" name="Text Box 95"/>
          <p:cNvSpPr txBox="1">
            <a:spLocks noChangeArrowheads="1"/>
          </p:cNvSpPr>
          <p:nvPr/>
        </p:nvSpPr>
        <p:spPr bwMode="auto">
          <a:xfrm>
            <a:off x="3733800" y="2286000"/>
            <a:ext cx="1371600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kern="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Fusion of longitudinally polarised </a:t>
            </a:r>
            <a:r>
              <a:rPr lang="en-GB" sz="1200" i="1" kern="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</a:t>
            </a:r>
            <a:r>
              <a:rPr lang="en-GB" sz="1200" kern="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at the LHC  </a:t>
            </a:r>
            <a:endParaRPr lang="en-GB" sz="1200" kern="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304800" y="5154356"/>
            <a:ext cx="4953000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Growth of scattering amplitude cancelled at </a:t>
            </a:r>
            <a:r>
              <a:rPr lang="en-GB" sz="2000" i="1" dirty="0" err="1" smtClean="0">
                <a:solidFill>
                  <a:srgbClr val="D00209"/>
                </a:solidFill>
                <a:ea typeface="Arial" charset="0"/>
                <a:cs typeface="Arial" charset="0"/>
              </a:rPr>
              <a:t>O</a:t>
            </a:r>
            <a:r>
              <a:rPr lang="en-GB" sz="2000" dirty="0" err="1" smtClean="0">
                <a:solidFill>
                  <a:srgbClr val="D00209"/>
                </a:solidFill>
                <a:ea typeface="Arial" charset="0"/>
                <a:cs typeface="Arial" charset="0"/>
              </a:rPr>
              <a:t>(TeV</a:t>
            </a:r>
            <a:r>
              <a:rPr lang="en-GB" sz="20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) by exchange of new fields</a:t>
            </a: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304800" y="5922309"/>
            <a:ext cx="7573154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The experimental signature could be strong </a:t>
            </a:r>
            <a:r>
              <a:rPr lang="en-GB" sz="2000" b="1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WW</a:t>
            </a:r>
            <a:r>
              <a:rPr lang="en-GB" sz="2000" b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resonances</a:t>
            </a:r>
          </a:p>
        </p:txBody>
      </p:sp>
      <p:pic>
        <p:nvPicPr>
          <p:cNvPr id="13" name="Picture 12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39935" t="23333" r="39934" b="60398"/>
              <a:stretch>
                <a:fillRect/>
              </a:stretch>
            </p:blipFill>
          </mc:Choice>
          <mc:Fallback>
            <p:blipFill>
              <a:blip r:embed="rId4"/>
              <a:srcRect l="39935" t="23333" r="39934" b="60398"/>
              <a:stretch>
                <a:fillRect/>
              </a:stretch>
            </p:blipFill>
          </mc:Fallback>
        </mc:AlternateContent>
        <p:spPr>
          <a:xfrm>
            <a:off x="1295400" y="2465644"/>
            <a:ext cx="2232507" cy="23349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86000" y="3515783"/>
            <a:ext cx="4756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</a:rPr>
              <a:t>+ ?</a:t>
            </a:r>
            <a:endParaRPr lang="en-GB" sz="1600" dirty="0">
              <a:solidFill>
                <a:srgbClr val="D00209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914400"/>
            <a:ext cx="9144000" cy="54102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0" y="1675656"/>
            <a:ext cx="9144000" cy="3184155"/>
          </a:xfrm>
          <a:prstGeom prst="rect">
            <a:avLst/>
          </a:prstGeom>
          <a:noFill/>
          <a:effectLst/>
        </p:spPr>
        <p:txBody>
          <a:bodyPr wrap="square" lIns="0" tIns="842400" rIns="0" bIns="878400" rtlCol="0" anchor="ctr" anchorCtr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E12B0D"/>
                </a:solidFill>
                <a:effectLst>
                  <a:glow rad="317500">
                    <a:schemeClr val="bg1"/>
                  </a:glow>
                </a:effectLst>
              </a:rPr>
              <a:t>If the LHC does not find a Higgs boson, the study     of longitudinal gauge boson scattering is the key !</a:t>
            </a:r>
          </a:p>
          <a:p>
            <a:pPr algn="ctr">
              <a:spcBef>
                <a:spcPts val="1200"/>
              </a:spcBef>
            </a:pPr>
            <a:r>
              <a:rPr lang="en-US" sz="2800" b="1" dirty="0" smtClean="0">
                <a:solidFill>
                  <a:srgbClr val="E12B0D"/>
                </a:solidFill>
                <a:effectLst>
                  <a:glow rad="317500">
                    <a:schemeClr val="bg1"/>
                  </a:glow>
                </a:effectLst>
              </a:rPr>
              <a:t>This requires large statistics </a:t>
            </a:r>
            <a:r>
              <a:rPr lang="en-US" sz="2800" b="1" dirty="0" err="1" smtClean="0">
                <a:solidFill>
                  <a:srgbClr val="E12B0D"/>
                </a:solidFill>
                <a:effectLst>
                  <a:glow rad="317500">
                    <a:schemeClr val="bg1"/>
                  </a:glow>
                </a:effectLst>
                <a:sym typeface="Wingdings"/>
              </a:rPr>
              <a:t></a:t>
            </a:r>
            <a:r>
              <a:rPr lang="en-US" sz="2800" b="1" dirty="0" smtClean="0">
                <a:solidFill>
                  <a:srgbClr val="E12B0D"/>
                </a:solidFill>
                <a:effectLst>
                  <a:glow rad="317500">
                    <a:schemeClr val="bg1"/>
                  </a:glow>
                </a:effectLst>
                <a:sym typeface="Wingdings"/>
              </a:rPr>
              <a:t> </a:t>
            </a:r>
            <a:r>
              <a:rPr lang="en-US" sz="2800" b="1" dirty="0" err="1" smtClean="0">
                <a:solidFill>
                  <a:srgbClr val="E12B0D"/>
                </a:solidFill>
                <a:effectLst>
                  <a:glow rad="317500">
                    <a:schemeClr val="bg1"/>
                  </a:glow>
                </a:effectLst>
                <a:sym typeface="Wingdings"/>
              </a:rPr>
              <a:t>sLHC</a:t>
            </a:r>
            <a:endParaRPr lang="en-US" sz="2800" b="1" dirty="0" smtClean="0">
              <a:solidFill>
                <a:srgbClr val="E12B0D"/>
              </a:solidFill>
              <a:effectLst>
                <a:glow rad="317500">
                  <a:schemeClr val="bg1"/>
                </a:glo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uture2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1438" y="2803525"/>
            <a:ext cx="5110536" cy="10178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6000" dirty="0" smtClean="0">
                <a:solidFill>
                  <a:schemeClr val="bg1"/>
                </a:solidFill>
                <a:latin typeface="Lucida Calligraphy" charset="0"/>
              </a:rPr>
              <a:t>Conclusions</a:t>
            </a:r>
            <a:endParaRPr lang="en-GB" sz="6000" dirty="0">
              <a:solidFill>
                <a:schemeClr val="bg1"/>
              </a:solidFill>
              <a:latin typeface="Lucida Calligraphy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LHC-ATLAS"/>
          <p:cNvPicPr>
            <a:picLocks noChangeAspect="1" noChangeArrowheads="1"/>
          </p:cNvPicPr>
          <p:nvPr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1447800"/>
            <a:ext cx="9144000" cy="3939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304800"/>
            <a:ext cx="9144000" cy="884797"/>
          </a:xfrm>
          <a:prstGeom prst="rect">
            <a:avLst/>
          </a:prstGeom>
          <a:solidFill>
            <a:sysClr val="window" lastClr="FFFFFF">
              <a:alpha val="89000"/>
            </a:sys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40400" rIns="90000" bIns="1872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Conclusions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685800" y="3200400"/>
            <a:ext cx="8305800" cy="243797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med"/>
          </a:ln>
          <a:effectLst/>
        </p:spPr>
        <p:txBody>
          <a:bodyPr wrap="square" lIns="90000" tIns="140400" rIns="90000" bIns="1404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000" kern="0" dirty="0" smtClean="0">
                <a:solidFill>
                  <a:srgbClr val="EB0007"/>
                </a:solidFill>
                <a:latin typeface="Trebuchet MS"/>
                <a:ea typeface="Arial" charset="0"/>
                <a:cs typeface="Trebuchet MS"/>
              </a:rPr>
              <a:t>The superb</a:t>
            </a:r>
            <a:r>
              <a:rPr lang="en-US" sz="2000" kern="0" dirty="0" smtClean="0">
                <a:solidFill>
                  <a:srgbClr val="EB0007"/>
                </a:solidFill>
                <a:latin typeface="Trebuchet MS"/>
                <a:ea typeface="Arial" charset="0"/>
                <a:cs typeface="Trebuchet MS"/>
              </a:rPr>
              <a:t> performance of the LHC in 2010 stimulates our imagination</a:t>
            </a:r>
          </a:p>
          <a:p>
            <a:pPr marL="360363" indent="-360363" defTabSz="914400"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ATLAS alone expects to exclude 129 &lt; </a:t>
            </a:r>
            <a:r>
              <a:rPr lang="en-US" sz="1600" i="1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i="1" kern="0" baseline="-250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 &lt; 460 GeV with 1 </a:t>
            </a:r>
            <a:r>
              <a:rPr lang="en-US" sz="1600" kern="0" dirty="0" err="1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fb</a:t>
            </a:r>
            <a:r>
              <a:rPr lang="en-US" sz="1600" kern="0" baseline="300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–1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  <a:p>
            <a:pPr marL="360363" indent="-360363" defTabSz="914400"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Possible 3</a:t>
            </a:r>
            <a:r>
              <a:rPr lang="en-US" sz="1600" kern="0" dirty="0" smtClean="0">
                <a:solidFill>
                  <a:srgbClr val="333333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 evidence with 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ATLAS+CMS combined 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for 131 &lt; </a:t>
            </a:r>
            <a:r>
              <a:rPr lang="en-US" sz="1600" i="1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i="1" kern="0" baseline="-250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 &lt; 430 GeV with 1 </a:t>
            </a:r>
            <a:r>
              <a:rPr lang="en-US" sz="1600" kern="0" dirty="0" err="1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fb</a:t>
            </a:r>
            <a:r>
              <a:rPr lang="en-US" sz="1600" kern="0" baseline="300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–1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  <a:p>
            <a:pPr marL="360363" indent="-360363" defTabSz="914400"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Low 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mass Higgs is hardest, but </a:t>
            </a:r>
            <a:r>
              <a:rPr lang="en-US" sz="1600" i="1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kern="0" dirty="0" smtClean="0">
                <a:solidFill>
                  <a:srgbClr val="333333"/>
                </a:solidFill>
                <a:latin typeface="Symbol" charset="2"/>
                <a:ea typeface="Arial" charset="0"/>
                <a:cs typeface="Symbol" charset="2"/>
              </a:rPr>
              <a:t>®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i="1" kern="0" dirty="0" err="1" smtClean="0">
                <a:solidFill>
                  <a:srgbClr val="333333"/>
                </a:solidFill>
                <a:latin typeface="Symbol" charset="2"/>
                <a:ea typeface="Arial" charset="0"/>
                <a:cs typeface="Symbol" charset="2"/>
              </a:rPr>
              <a:t>gg</a:t>
            </a:r>
            <a:r>
              <a:rPr lang="en-US" sz="1600" i="1" kern="0" dirty="0" smtClean="0">
                <a:solidFill>
                  <a:srgbClr val="333333"/>
                </a:solidFill>
                <a:latin typeface="Symbol" charset="2"/>
                <a:ea typeface="Arial" charset="0"/>
                <a:cs typeface="Symbol" charset="2"/>
              </a:rPr>
              <a:t>  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channel promising</a:t>
            </a:r>
          </a:p>
          <a:p>
            <a:pPr marL="360363" indent="-360363" defTabSz="914400"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Must not stop searching for heavy Higgs as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 EW constraints 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easily fooled</a:t>
            </a:r>
          </a:p>
          <a:p>
            <a:pPr marL="360363" indent="-360363" defTabSz="914400"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600" kern="0" dirty="0" smtClean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85800" y="1524000"/>
            <a:ext cx="8305800" cy="1745481"/>
            <a:chOff x="685800" y="1600200"/>
            <a:chExt cx="8305800" cy="1745481"/>
          </a:xfrm>
        </p:grpSpPr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685800" y="1600200"/>
              <a:ext cx="8305800" cy="174548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med"/>
            </a:ln>
            <a:effectLst/>
          </p:spPr>
          <p:txBody>
            <a:bodyPr wrap="square" lIns="90000" tIns="140400" rIns="90000" bIns="1404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660"/>
                </a:spcBef>
                <a:spcAft>
                  <a:spcPts val="0"/>
                </a:spcAft>
                <a:defRPr/>
              </a:pPr>
              <a:r>
                <a:rPr lang="en-US" sz="2000" kern="0" dirty="0" smtClean="0">
                  <a:solidFill>
                    <a:srgbClr val="EB0007"/>
                  </a:solidFill>
                  <a:latin typeface="Trebuchet MS"/>
                  <a:ea typeface="Arial" charset="0"/>
                  <a:cs typeface="Trebuchet MS"/>
                </a:rPr>
                <a:t>Many constraints on the SM Higgs boson have been collected already</a:t>
              </a:r>
              <a:endParaRPr lang="en-US" sz="2000" kern="0" dirty="0" smtClean="0">
                <a:latin typeface="Trebuchet MS"/>
                <a:ea typeface="Arial" charset="0"/>
                <a:cs typeface="Trebuchet MS"/>
              </a:endParaRPr>
            </a:p>
            <a:p>
              <a:pPr marL="360363" indent="-360363" defTabSz="914400" fontAlgn="auto">
                <a:spcBef>
                  <a:spcPct val="5000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Stability up to </a:t>
              </a:r>
              <a:r>
                <a:rPr lang="en-US" sz="1600" i="1" kern="0" dirty="0" err="1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US" sz="1600" kern="0" baseline="-25000" dirty="0" err="1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Pl</a:t>
              </a:r>
              <a:r>
                <a:rPr lang="en-US" sz="1600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 would require </a:t>
              </a:r>
              <a:r>
                <a:rPr lang="en-US" sz="1600" i="1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US" sz="1600" i="1" kern="0" baseline="-2500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H</a:t>
              </a:r>
              <a:r>
                <a:rPr lang="en-US" sz="1600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 &gt; 129 GeV (</a:t>
              </a:r>
              <a:r>
                <a:rPr lang="en-US" sz="1600" kern="0" dirty="0" err="1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perturbativity</a:t>
              </a:r>
              <a:r>
                <a:rPr lang="en-US" sz="1600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 sets upper limit)</a:t>
              </a:r>
            </a:p>
            <a:p>
              <a:pPr marL="360363" indent="-360363" defTabSz="914400" fontAlgn="auto">
                <a:spcBef>
                  <a:spcPct val="5000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Electroweak precision data give: </a:t>
              </a:r>
            </a:p>
            <a:p>
              <a:pPr marL="360363" indent="-360363" defTabSz="914400" fontAlgn="auto">
                <a:spcBef>
                  <a:spcPct val="5000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Direct accelerator searches exclude </a:t>
              </a:r>
              <a:r>
                <a:rPr lang="en-US" sz="1600" i="1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US" sz="1600" i="1" kern="0" baseline="-2500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H</a:t>
              </a:r>
              <a:r>
                <a:rPr lang="en-US" sz="1600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 &lt; 114 GeV and 158 &lt; </a:t>
              </a:r>
              <a:r>
                <a:rPr lang="en-US" sz="1600" i="1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US" sz="1600" i="1" kern="0" baseline="-2500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H</a:t>
              </a:r>
              <a:r>
                <a:rPr lang="en-US" sz="1600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 &lt; 175 GeV</a:t>
              </a:r>
            </a:p>
          </p:txBody>
        </p:sp>
        <p:graphicFrame>
          <p:nvGraphicFramePr>
            <p:cNvPr id="2787330" name="Object 2"/>
            <p:cNvGraphicFramePr>
              <a:graphicFrameLocks noChangeAspect="1"/>
            </p:cNvGraphicFramePr>
            <p:nvPr/>
          </p:nvGraphicFramePr>
          <p:xfrm>
            <a:off x="4193858" y="2506663"/>
            <a:ext cx="1458912" cy="355600"/>
          </p:xfrm>
          <a:graphic>
            <a:graphicData uri="http://schemas.openxmlformats.org/presentationml/2006/ole">
              <p:oleObj spid="_x0000_s2787330" name="Equation" r:id="rId4" imgW="1092200" imgH="266700" progId="Equation.DSMT4">
                <p:embed/>
              </p:oleObj>
            </a:graphicData>
          </a:graphic>
        </p:graphicFrame>
      </p:grpSp>
      <p:sp>
        <p:nvSpPr>
          <p:cNvPr id="19" name="TextBox 18"/>
          <p:cNvSpPr txBox="1"/>
          <p:nvPr/>
        </p:nvSpPr>
        <p:spPr>
          <a:xfrm>
            <a:off x="0" y="5386832"/>
            <a:ext cx="9144000" cy="480568"/>
          </a:xfrm>
          <a:prstGeom prst="rect">
            <a:avLst/>
          </a:prstGeom>
          <a:solidFill>
            <a:srgbClr val="D1FF00"/>
          </a:solidFill>
        </p:spPr>
        <p:txBody>
          <a:bodyPr wrap="square" tIns="93600" bIns="108000" rtlCol="0">
            <a:spAutoFit/>
          </a:bodyPr>
          <a:lstStyle/>
          <a:p>
            <a:pPr algn="ctr"/>
            <a:r>
              <a:rPr lang="en-GB" sz="1800" dirty="0" smtClean="0">
                <a:latin typeface="Trebuchet MS"/>
                <a:cs typeface="Trebuchet MS"/>
              </a:rPr>
              <a:t>Many SM and BSM Higgs results from ATLAS in preparation for </a:t>
            </a:r>
            <a:r>
              <a:rPr lang="en-GB" sz="1800" dirty="0" err="1" smtClean="0">
                <a:latin typeface="Trebuchet MS"/>
                <a:cs typeface="Trebuchet MS"/>
              </a:rPr>
              <a:t>Moriond</a:t>
            </a:r>
            <a:r>
              <a:rPr lang="en-GB" sz="1800" dirty="0" smtClean="0">
                <a:latin typeface="Trebuchet MS"/>
                <a:cs typeface="Trebuchet MS"/>
              </a:rPr>
              <a:t> 2011</a:t>
            </a:r>
            <a:endParaRPr lang="en-GB" sz="1800" dirty="0"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5867400"/>
            <a:ext cx="9144000" cy="480568"/>
          </a:xfrm>
          <a:prstGeom prst="rect">
            <a:avLst/>
          </a:prstGeom>
          <a:solidFill>
            <a:srgbClr val="FFFF00"/>
          </a:solidFill>
        </p:spPr>
        <p:txBody>
          <a:bodyPr wrap="square" tIns="93600" bIns="108000" rtlCol="0">
            <a:spAutoFit/>
          </a:bodyPr>
          <a:lstStyle/>
          <a:p>
            <a:pPr algn="ctr"/>
            <a:r>
              <a:rPr lang="en-GB" sz="1800" dirty="0" smtClean="0">
                <a:latin typeface="Trebuchet MS"/>
                <a:cs typeface="Trebuchet MS"/>
              </a:rPr>
              <a:t>Expected for 2011: </a:t>
            </a:r>
            <a:r>
              <a:rPr lang="en-GB" sz="1800" i="1" dirty="0" err="1" smtClean="0">
                <a:latin typeface="Trebuchet MS"/>
                <a:cs typeface="Trebuchet MS"/>
              </a:rPr>
              <a:t>L</a:t>
            </a:r>
            <a:r>
              <a:rPr lang="en-GB" sz="1800" baseline="-25000" dirty="0" err="1" smtClean="0">
                <a:latin typeface="Trebuchet MS"/>
                <a:cs typeface="Trebuchet MS"/>
              </a:rPr>
              <a:t>peak</a:t>
            </a:r>
            <a:r>
              <a:rPr lang="en-GB" sz="1800" dirty="0" smtClean="0">
                <a:latin typeface="Trebuchet MS"/>
                <a:cs typeface="Trebuchet MS"/>
              </a:rPr>
              <a:t> ≈ </a:t>
            </a:r>
            <a:r>
              <a:rPr lang="en-US" sz="1800" dirty="0" smtClean="0">
                <a:latin typeface="Trebuchet MS"/>
                <a:cs typeface="Trebuchet MS"/>
              </a:rPr>
              <a:t>1.3—2.0 × 10</a:t>
            </a:r>
            <a:r>
              <a:rPr lang="en-US" sz="1800" baseline="30000" dirty="0" smtClean="0">
                <a:latin typeface="Trebuchet MS"/>
                <a:cs typeface="Trebuchet MS"/>
              </a:rPr>
              <a:t>33</a:t>
            </a:r>
            <a:r>
              <a:rPr lang="en-GB" sz="1800" dirty="0" smtClean="0">
                <a:latin typeface="Trebuchet MS"/>
                <a:cs typeface="Trebuchet MS"/>
              </a:rPr>
              <a:t> cm</a:t>
            </a:r>
            <a:r>
              <a:rPr lang="en-GB" sz="1800" baseline="30000" dirty="0" smtClean="0">
                <a:latin typeface="Trebuchet MS"/>
                <a:cs typeface="Trebuchet MS"/>
              </a:rPr>
              <a:t>–2</a:t>
            </a:r>
            <a:r>
              <a:rPr lang="en-GB" sz="1800" dirty="0" smtClean="0">
                <a:latin typeface="Trebuchet MS"/>
                <a:cs typeface="Trebuchet MS"/>
              </a:rPr>
              <a:t>s</a:t>
            </a:r>
            <a:r>
              <a:rPr lang="en-GB" sz="1800" baseline="30000" dirty="0" smtClean="0">
                <a:latin typeface="Trebuchet MS"/>
                <a:cs typeface="Trebuchet MS"/>
              </a:rPr>
              <a:t>–1</a:t>
            </a:r>
            <a:r>
              <a:rPr lang="en-GB" sz="1800" dirty="0" smtClean="0">
                <a:latin typeface="Trebuchet MS"/>
                <a:cs typeface="Trebuchet MS"/>
              </a:rPr>
              <a:t>, </a:t>
            </a:r>
            <a:r>
              <a:rPr lang="en-GB" sz="1800" i="1" dirty="0" smtClean="0">
                <a:latin typeface="Trebuchet MS"/>
                <a:cs typeface="Trebuchet MS"/>
              </a:rPr>
              <a:t>L</a:t>
            </a:r>
            <a:r>
              <a:rPr lang="en-GB" sz="1800" baseline="-25000" dirty="0" smtClean="0">
                <a:latin typeface="Trebuchet MS"/>
                <a:cs typeface="Trebuchet MS"/>
              </a:rPr>
              <a:t>int</a:t>
            </a:r>
            <a:r>
              <a:rPr lang="en-GB" sz="1800" dirty="0" smtClean="0">
                <a:latin typeface="Trebuchet MS"/>
                <a:cs typeface="Trebuchet MS"/>
              </a:rPr>
              <a:t> ≈ </a:t>
            </a:r>
            <a:r>
              <a:rPr lang="en-US" sz="1800" dirty="0" smtClean="0">
                <a:latin typeface="Trebuchet MS"/>
                <a:cs typeface="Trebuchet MS"/>
              </a:rPr>
              <a:t>2.7—3.7 </a:t>
            </a:r>
            <a:r>
              <a:rPr lang="en-US" sz="1800" dirty="0" err="1" smtClean="0">
                <a:latin typeface="Trebuchet MS"/>
                <a:cs typeface="Trebuchet MS"/>
              </a:rPr>
              <a:t>fb</a:t>
            </a:r>
            <a:r>
              <a:rPr lang="en-US" sz="1800" baseline="30000" dirty="0" smtClean="0">
                <a:latin typeface="Trebuchet MS"/>
                <a:cs typeface="Trebuchet MS"/>
              </a:rPr>
              <a:t>–1</a:t>
            </a:r>
            <a:r>
              <a:rPr lang="en-GB" sz="1800" dirty="0" smtClean="0">
                <a:latin typeface="Trebuchet MS"/>
                <a:cs typeface="Trebuchet MS"/>
              </a:rPr>
              <a:t> </a:t>
            </a:r>
            <a:endParaRPr lang="en-GB" sz="1800" baseline="30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2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2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3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3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3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3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4D4D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0.xml><?xml version="1.0" encoding="utf-8"?>
<a:theme xmlns:a="http://schemas.openxmlformats.org/drawingml/2006/main" name="1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1.xml><?xml version="1.0" encoding="utf-8"?>
<a:theme xmlns:a="http://schemas.openxmlformats.org/drawingml/2006/main" name="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2.xml><?xml version="1.0" encoding="utf-8"?>
<a:theme xmlns:a="http://schemas.openxmlformats.org/drawingml/2006/main" name="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3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4.xml><?xml version="1.0" encoding="utf-8"?>
<a:theme xmlns:a="http://schemas.openxmlformats.org/drawingml/2006/main" name="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5.xml><?xml version="1.0" encoding="utf-8"?>
<a:theme xmlns:a="http://schemas.openxmlformats.org/drawingml/2006/main" name="1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6.xml><?xml version="1.0" encoding="utf-8"?>
<a:theme xmlns:a="http://schemas.openxmlformats.org/drawingml/2006/main" name="1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5_Office Theme">
  <a:themeElements>
    <a:clrScheme name="Custom 5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FF8000"/>
      </a:hlink>
      <a:folHlink>
        <a:srgbClr val="FF8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2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2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2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152844</TotalTime>
  <Words>8054</Words>
  <Application>Microsoft Macintosh PowerPoint</Application>
  <PresentationFormat>Overhead</PresentationFormat>
  <Paragraphs>887</Paragraphs>
  <Slides>108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26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108</vt:i4>
      </vt:variant>
    </vt:vector>
  </HeadingPairs>
  <TitlesOfParts>
    <vt:vector size="136" baseType="lpstr">
      <vt:lpstr>Office Theme</vt:lpstr>
      <vt:lpstr>1_Office Theme</vt:lpstr>
      <vt:lpstr>15_Office Theme</vt:lpstr>
      <vt:lpstr>17_Office Theme</vt:lpstr>
      <vt:lpstr>19_Office Theme</vt:lpstr>
      <vt:lpstr>20_Office Theme</vt:lpstr>
      <vt:lpstr>21_Office Theme</vt:lpstr>
      <vt:lpstr>22_Office Theme</vt:lpstr>
      <vt:lpstr>23_Office Theme</vt:lpstr>
      <vt:lpstr>9_Office Theme</vt:lpstr>
      <vt:lpstr>25_Office Theme</vt:lpstr>
      <vt:lpstr>29_Office Theme</vt:lpstr>
      <vt:lpstr>30_Office Theme</vt:lpstr>
      <vt:lpstr>35_Office Theme</vt:lpstr>
      <vt:lpstr>36_Office Theme</vt:lpstr>
      <vt:lpstr>38_Office Theme</vt:lpstr>
      <vt:lpstr>2_Office Theme</vt:lpstr>
      <vt:lpstr>3_Office Theme</vt:lpstr>
      <vt:lpstr>5_Office Theme</vt:lpstr>
      <vt:lpstr>16_Office Theme</vt:lpstr>
      <vt:lpstr>4_Office Theme</vt:lpstr>
      <vt:lpstr>6_Office Theme</vt:lpstr>
      <vt:lpstr>7_Office Theme</vt:lpstr>
      <vt:lpstr>8_Office Theme</vt:lpstr>
      <vt:lpstr>10_Office Theme</vt:lpstr>
      <vt:lpstr>1_Default Design</vt:lpstr>
      <vt:lpstr>Equation</vt:lpstr>
      <vt:lpstr>MathType 6.0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creator>Andreas Hoecker</dc:creator>
  <cp:keywords/>
  <cp:lastModifiedBy>Andreas Hoecker</cp:lastModifiedBy>
  <cp:revision>1696</cp:revision>
  <cp:lastPrinted>2011-01-11T10:10:54Z</cp:lastPrinted>
  <dcterms:created xsi:type="dcterms:W3CDTF">2011-03-01T15:20:27Z</dcterms:created>
  <dcterms:modified xsi:type="dcterms:W3CDTF">2011-03-03T15:20:38Z</dcterms:modified>
</cp:coreProperties>
</file>