
<file path=[Content_Types].xml><?xml version="1.0" encoding="utf-8"?>
<Types xmlns="http://schemas.openxmlformats.org/package/2006/content-types">
  <Override PartName="/ppt/slides/slide30.xml" ContentType="application/vnd.openxmlformats-officedocument.presentationml.slide+xml"/>
  <Override PartName="/ppt/slides/slide88.xml" ContentType="application/vnd.openxmlformats-officedocument.presentationml.slide+xml"/>
  <Override PartName="/ppt/theme/theme18.xml" ContentType="application/vnd.openxmlformats-officedocument.theme+xml"/>
  <Override PartName="/ppt/embeddings/oleObject28.bin" ContentType="application/vnd.openxmlformats-officedocument.oleObject"/>
  <Override PartName="/ppt/slides/slide24.xml" ContentType="application/vnd.openxmlformats-officedocument.presentationml.slide+xml"/>
  <Override PartName="/ppt/slideLayouts/slideLayout41.xml" ContentType="application/vnd.openxmlformats-officedocument.presentationml.slideLayout+xml"/>
  <Override PartName="/ppt/slides/slide72.xml" ContentType="application/vnd.openxmlformats-officedocument.presentationml.slide+xml"/>
  <Override PartName="/ppt/slideLayouts/slideLayout35.xml" ContentType="application/vnd.openxmlformats-officedocument.presentationml.slideLayout+xml"/>
  <Override PartName="/ppt/slides/slide66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50.xml" ContentType="application/vnd.openxmlformats-officedocument.presentationml.slide+xml"/>
  <Override PartName="/ppt/slideLayouts/slideLayout13.xml" ContentType="application/vnd.openxmlformats-officedocument.presentationml.slideLayout+xml"/>
  <Override PartName="/ppt/embeddings/oleObject48.bin" ContentType="application/vnd.openxmlformats-officedocument.oleObject"/>
  <Override PartName="/ppt/slides/slide44.xml" ContentType="application/vnd.openxmlformats-officedocument.presentationml.slide+xml"/>
  <Override PartName="/ppt/slideLayouts/slideLayout55.xml" ContentType="application/vnd.openxmlformats-officedocument.presentationml.slideLayout+xml"/>
  <Override PartName="/ppt/theme/theme22.xml" ContentType="application/vnd.openxmlformats-officedocument.theme+xml"/>
  <Override PartName="/ppt/slides/slide86.xml" ContentType="application/vnd.openxmlformats-officedocument.presentationml.slide+xml"/>
  <Override PartName="/ppt/theme/theme16.xml" ContentType="application/vnd.openxmlformats-officedocument.theme+xml"/>
  <Override PartName="/ppt/embeddings/oleObject26.bin" ContentType="application/vnd.openxmlformats-officedocument.oleObject"/>
  <Override PartName="/ppt/slides/slide22.xml" ContentType="application/vnd.openxmlformats-officedocument.presentationml.slide+xml"/>
  <Override PartName="/ppt/slideLayouts/slideLayout33.xml" ContentType="application/vnd.openxmlformats-officedocument.presentationml.slideLayout+xml"/>
  <Override PartName="/ppt/embeddings/oleObject68.bin" ContentType="application/vnd.openxmlformats-officedocument.oleObject"/>
  <Override PartName="/ppt/slides/slide64.xml" ContentType="application/vnd.openxmlformats-officedocument.presentationml.slide+xml"/>
  <Override PartName="/ppt/slideMasters/slideMaster7.xml" ContentType="application/vnd.openxmlformats-officedocument.presentationml.slideMaster+xml"/>
  <Override PartName="/ppt/embeddings/oleObject8.bin" ContentType="application/vnd.openxmlformats-officedocument.oleObject"/>
  <Default Extension="xml" ContentType="application/xml"/>
  <Override PartName="/ppt/slideLayouts/slideLayout11.xml" ContentType="application/vnd.openxmlformats-officedocument.presentationml.slideLayout+xml"/>
  <Override PartName="/ppt/embeddings/oleObject46.bin" ContentType="application/vnd.openxmlformats-officedocument.oleObject"/>
  <Override PartName="/ppt/slides/slide42.xml" ContentType="application/vnd.openxmlformats-officedocument.presentationml.slide+xml"/>
  <Override PartName="/ppt/slideLayouts/slideLayout53.xml" ContentType="application/vnd.openxmlformats-officedocument.presentationml.slideLayout+xml"/>
  <Override PartName="/ppt/theme/theme20.xml" ContentType="application/vnd.openxmlformats-officedocument.theme+xml"/>
  <Override PartName="/ppt/embeddings/oleObject88.bin" ContentType="application/vnd.openxmlformats-officedocument.oleObject"/>
  <Override PartName="/ppt/slides/slide84.xml" ContentType="application/vnd.openxmlformats-officedocument.presentationml.slide+xml"/>
  <Override PartName="/ppt/theme/theme14.xml" ContentType="application/vnd.openxmlformats-officedocument.theme+xml"/>
  <Override PartName="/ppt/embeddings/oleObject24.bin" ContentType="application/vnd.openxmlformats-officedocument.oleObject"/>
  <Override PartName="/ppt/slides/slide20.xml" ContentType="application/vnd.openxmlformats-officedocument.presentationml.slide+xml"/>
  <Override PartName="/ppt/slideLayouts/slideLayout31.xml" ContentType="application/vnd.openxmlformats-officedocument.presentationml.slideLayout+xml"/>
  <Override PartName="/ppt/slideMasters/slideMaster24.xml" ContentType="application/vnd.openxmlformats-officedocument.presentationml.slideMaster+xml"/>
  <Override PartName="/ppt/slides/slide62.xml" ContentType="application/vnd.openxmlformats-officedocument.presentationml.slide+xml"/>
  <Override PartName="/ppt/slideMasters/slideMaster5.xml" ContentType="application/vnd.openxmlformats-officedocument.presentationml.slideMaster+xml"/>
  <Override PartName="/ppt/embeddings/oleObject6.bin" ContentType="application/vnd.openxmlformats-officedocument.oleObject"/>
  <Override PartName="/ppt/embeddings/oleObject66.bin" ContentType="application/vnd.openxmlformats-officedocument.oleObject"/>
  <Override PartName="/ppt/slideMasters/slideMaster18.xml" ContentType="application/vnd.openxmlformats-officedocument.presentationml.slideMaster+xml"/>
  <Override PartName="/ppt/embeddings/oleObject44.bin" ContentType="application/vnd.openxmlformats-officedocument.oleObject"/>
  <Override PartName="/ppt/slides/slide40.xml" ContentType="application/vnd.openxmlformats-officedocument.presentationml.slide+xml"/>
  <Override PartName="/ppt/slides/slide9.xml" ContentType="application/vnd.openxmlformats-officedocument.presentationml.slide+xml"/>
  <Default Extension="jpeg" ContentType="image/jpeg"/>
  <Override PartName="/ppt/slideLayouts/slideLayout51.xml" ContentType="application/vnd.openxmlformats-officedocument.presentationml.slideLayout+xml"/>
  <Override PartName="/ppt/embeddings/oleObject86.bin" ContentType="application/vnd.openxmlformats-officedocument.oleObject"/>
  <Override PartName="/ppt/slides/slide82.xml" ContentType="application/vnd.openxmlformats-officedocument.presentationml.slide+xml"/>
  <Override PartName="/ppt/theme/theme12.xml" ContentType="application/vnd.openxmlformats-officedocument.theme+xml"/>
  <Override PartName="/ppt/embeddings/oleObject22.bin" ContentType="application/vnd.openxmlformats-officedocument.oleObject"/>
  <Override PartName="/docProps/app.xml" ContentType="application/vnd.openxmlformats-officedocument.extended-properties+xml"/>
  <Override PartName="/ppt/slideMasters/slideMaster22.xml" ContentType="application/vnd.openxmlformats-officedocument.presentationml.slideMaster+xml"/>
  <Override PartName="/ppt/slides/slide60.xml" ContentType="application/vnd.openxmlformats-officedocument.presentationml.slide+xml"/>
  <Override PartName="/ppt/slideMasters/slideMaster3.xml" ContentType="application/vnd.openxmlformats-officedocument.presentationml.slideMaster+xml"/>
  <Override PartName="/ppt/embeddings/oleObject4.bin" ContentType="application/vnd.openxmlformats-officedocument.oleObject"/>
  <Override PartName="/ppt/embeddings/oleObject64.bin" ContentType="application/vnd.openxmlformats-officedocument.oleObject"/>
  <Override PartName="/ppt/slideMasters/slideMaster16.xml" ContentType="application/vnd.openxmlformats-officedocument.presentationml.slideMaster+xml"/>
  <Override PartName="/ppt/slideLayouts/slideLayout8.xml" ContentType="application/vnd.openxmlformats-officedocument.presentationml.slideLayout+xml"/>
  <Override PartName="/ppt/embeddings/oleObject58.bin" ContentType="application/vnd.openxmlformats-officedocument.oleObject"/>
  <Override PartName="/ppt/embeddings/oleObject42.bin" ContentType="application/vnd.openxmlformats-officedocument.oleObject"/>
  <Override PartName="/ppt/slides/slide7.xml" ContentType="application/vnd.openxmlformats-officedocument.presentationml.slide+xml"/>
  <Override PartName="/ppt/slides/slide19.xml" ContentType="application/vnd.openxmlformats-officedocument.presentationml.slide+xml"/>
  <Override PartName="/ppt/embeddings/oleObject36.bin" ContentType="application/vnd.openxmlformats-officedocument.oleObject"/>
  <Override PartName="/ppt/embeddings/oleObject84.bin" ContentType="application/vnd.openxmlformats-officedocument.oleObject"/>
  <Override PartName="/ppt/slides/slide80.xml" ContentType="application/vnd.openxmlformats-officedocument.presentationml.slide+xml"/>
  <Override PartName="/ppt/theme/theme10.xml" ContentType="application/vnd.openxmlformats-officedocument.theme+xml"/>
  <Override PartName="/ppt/embeddings/oleObject20.bin" ContentType="application/vnd.openxmlformats-officedocument.oleObject"/>
  <Override PartName="/ppt/embeddings/oleObject78.bin" ContentType="application/vnd.openxmlformats-officedocument.oleObject"/>
  <Override PartName="/ppt/slideMasters/slideMaster20.xml" ContentType="application/vnd.openxmlformats-officedocument.presentationml.slideMaster+xml"/>
  <Override PartName="/ppt/embeddings/oleObject62.bin" ContentType="application/vnd.openxmlformats-officedocument.oleObject"/>
  <Override PartName="/ppt/slideMasters/slideMaster1.xml" ContentType="application/vnd.openxmlformats-officedocument.presentationml.slideMaster+xml"/>
  <Override PartName="/ppt/embeddings/oleObject2.bin" ContentType="application/vnd.openxmlformats-officedocument.oleObject"/>
  <Override PartName="/ppt/theme/theme9.xml" ContentType="application/vnd.openxmlformats-officedocument.theme+xml"/>
  <Override PartName="/ppt/slideMasters/slideMaster14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s/slide39.xml" ContentType="application/vnd.openxmlformats-officedocument.presentationml.slide+xml"/>
  <Override PartName="/ppt/embeddings/oleObject56.bin" ContentType="application/vnd.openxmlformats-officedocument.oleObject"/>
  <Override PartName="/ppt/slideLayouts/slideLayout63.xml" ContentType="application/vnd.openxmlformats-officedocument.presentationml.slideLayout+xml"/>
  <Override PartName="/ppt/embeddings/oleObject40.bin" ContentType="application/vnd.openxmlformats-officedocument.oleObject"/>
  <Override PartName="/ppt/slides/slide94.xml" ContentType="application/vnd.openxmlformats-officedocument.presentationml.slide+xml"/>
  <Override PartName="/ppt/slides/slide5.xml" ContentType="application/vnd.openxmlformats-officedocument.presentationml.slide+xml"/>
  <Override PartName="/ppt/slides/slide17.xml" ContentType="application/vnd.openxmlformats-officedocument.presentationml.slide+xml"/>
  <Override PartName="/ppt/embeddings/oleObject34.bin" ContentType="application/vnd.openxmlformats-officedocument.oleObject"/>
  <Override PartName="/ppt/embeddings/oleObject82.bin" ContentType="application/vnd.openxmlformats-officedocument.oleObject"/>
  <Override PartName="/ppt/slideLayouts/slideLayout28.xml" ContentType="application/vnd.openxmlformats-officedocument.presentationml.slideLayout+xml"/>
  <Override PartName="/ppt/slides/slide59.xml" ContentType="application/vnd.openxmlformats-officedocument.presentationml.slide+xml"/>
  <Override PartName="/ppt/embeddings/oleObject76.bin" ContentType="application/vnd.openxmlformats-officedocument.oleObject"/>
  <Override PartName="/ppt/embeddings/oleObject12.bin" ContentType="application/vnd.openxmlformats-officedocument.oleObject"/>
  <Override PartName="/ppt/embeddings/oleObject60.bin" ContentType="application/vnd.openxmlformats-officedocument.oleObject"/>
  <Override PartName="/ppt/theme/theme7.xml" ContentType="application/vnd.openxmlformats-officedocument.theme+xml"/>
  <Override PartName="/ppt/slides/slide37.xml" ContentType="application/vnd.openxmlformats-officedocument.presentationml.slide+xml"/>
  <Override PartName="/ppt/slideMasters/slideMaster12.xml" ContentType="application/vnd.openxmlformats-officedocument.presentationml.slideMaster+xml"/>
  <Override PartName="/ppt/slideLayouts/slideLayout4.xml" ContentType="application/vnd.openxmlformats-officedocument.presentationml.slideLayout+xml"/>
  <Default Extension="pdf" ContentType="application/pdf"/>
  <Override PartName="/ppt/embeddings/oleObject54.bin" ContentType="application/vnd.openxmlformats-officedocument.oleObject"/>
  <Override PartName="/ppt/slideLayouts/slideLayout48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s/slide79.xml" ContentType="application/vnd.openxmlformats-officedocument.presentationml.slide+xml"/>
  <Override PartName="/ppt/slides/slide92.xml" ContentType="application/vnd.openxmlformats-officedocument.presentationml.slide+xml"/>
  <Override PartName="/ppt/slides/slide3.xml" ContentType="application/vnd.openxmlformats-officedocument.presentationml.slide+xml"/>
  <Override PartName="/ppt/slides/slide15.xml" ContentType="application/vnd.openxmlformats-officedocument.presentationml.slide+xml"/>
  <Override PartName="/ppt/embeddings/oleObject19.bin" ContentType="application/vnd.openxmlformats-officedocument.oleObject"/>
  <Override PartName="/ppt/embeddings/oleObject32.bin" ContentType="application/vnd.openxmlformats-officedocument.oleObject"/>
  <Override PartName="/ppt/embeddings/oleObject80.bin" ContentType="application/vnd.openxmlformats-officedocument.oleObject"/>
  <Override PartName="/ppt/slideLayouts/slideLayout26.xml" ContentType="application/vnd.openxmlformats-officedocument.presentationml.slideLayout+xml"/>
  <Override PartName="/ppt/slides/slide57.xml" ContentType="application/vnd.openxmlformats-officedocument.presentationml.slide+xml"/>
  <Override PartName="/ppt/slides/slide70.xml" ContentType="application/vnd.openxmlformats-officedocument.presentationml.slide+xml"/>
  <Override PartName="/ppt/embeddings/oleObject74.bin" ContentType="application/vnd.openxmlformats-officedocument.oleObject"/>
  <Override PartName="/ppt/embeddings/oleObject10.bin" ContentType="application/vnd.openxmlformats-officedocument.oleObject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embeddings/oleObject39.bin" ContentType="application/vnd.openxmlformats-officedocument.oleObject"/>
  <Override PartName="/ppt/slideMasters/slideMaster10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s/slide35.xml" ContentType="application/vnd.openxmlformats-officedocument.presentationml.slide+xml"/>
  <Override PartName="/ppt/embeddings/oleObject52.bin" ContentType="application/vnd.openxmlformats-officedocument.oleObject"/>
  <Override PartName="/ppt/slides/slide29.xml" ContentType="application/vnd.openxmlformats-officedocument.presentationml.slide+xml"/>
  <Override PartName="/ppt/slideLayouts/slideLayout46.xml" ContentType="application/vnd.openxmlformats-officedocument.presentationml.slideLayout+xml"/>
  <Override PartName="/ppt/slides/slide77.xml" ContentType="application/vnd.openxmlformats-officedocument.presentationml.slide+xml"/>
  <Override PartName="/ppt/slides/slide90.xml" ContentType="application/vnd.openxmlformats-officedocument.presentationml.slide+xml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embeddings/oleObject17.bin" ContentType="application/vnd.openxmlformats-officedocument.oleObject"/>
  <Override PartName="/ppt/embeddings/oleObject30.bin" ContentType="application/vnd.openxmlformats-officedocument.oleObject"/>
  <Override PartName="/ppt/slideLayouts/slideLayout24.xml" ContentType="application/vnd.openxmlformats-officedocument.presentationml.slideLayout+xml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embeddings/oleObject72.bin" ContentType="application/vnd.openxmlformats-officedocument.oleObject"/>
  <Override PartName="/ppt/slides/slide49.xml" ContentType="application/vnd.openxmlformats-officedocument.presentationml.slide+xml"/>
  <Override PartName="/ppt/slideLayouts/slideLayout66.xml" ContentType="application/vnd.openxmlformats-officedocument.presentationml.slideLayout+xml"/>
  <Override PartName="/ppt/slides/slide97.xml" ContentType="application/vnd.openxmlformats-officedocument.presentationml.slide+xml"/>
  <Override PartName="/ppt/theme/theme3.xml" ContentType="application/vnd.openxmlformats-officedocument.theme+xml"/>
  <Override PartName="/ppt/slides/slide33.xml" ContentType="application/vnd.openxmlformats-officedocument.presentationml.slide+xml"/>
  <Override PartName="/ppt/viewProps.xml" ContentType="application/vnd.openxmlformats-officedocument.presentationml.viewProps+xml"/>
  <Override PartName="/ppt/embeddings/oleObject50.bin" ContentType="application/vnd.openxmlformats-officedocument.oleObject"/>
  <Override PartName="/ppt/slideLayouts/slideLayout44.xml" ContentType="application/vnd.openxmlformats-officedocument.presentationml.slideLayout+xml"/>
  <Override PartName="/ppt/slides/slide27.xml" ContentType="application/vnd.openxmlformats-officedocument.presentationml.slide+xml"/>
  <Override PartName="/ppt/slides/slide75.xml" ContentType="application/vnd.openxmlformats-officedocument.presentationml.slide+xml"/>
  <Override PartName="/ppt/slideLayouts/slideLayout38.xml" ContentType="application/vnd.openxmlformats-officedocument.presentationml.slideLayout+xml"/>
  <Override PartName="/docProps/core.xml" ContentType="application/vnd.openxmlformats-package.core-properties+xml"/>
  <Override PartName="/ppt/embeddings/oleObject15.bin" ContentType="application/vnd.openxmlformats-officedocument.oleObject"/>
  <Override PartName="/ppt/slides/slide11.xml" ContentType="application/vnd.openxmlformats-officedocument.presentationml.slide+xml"/>
  <Override PartName="/ppt/slides/slide69.xml" ContentType="application/vnd.openxmlformats-officedocument.presentationml.slide+xml"/>
  <Override PartName="/ppt/slideLayouts/slideLayout22.xml" ContentType="application/vnd.openxmlformats-officedocument.presentationml.slideLayout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Override PartName="/ppt/embeddings/oleObject70.bin" ContentType="application/vnd.openxmlformats-officedocument.oleObject"/>
  <Override PartName="/ppt/slides/slide47.xml" ContentType="application/vnd.openxmlformats-officedocument.presentationml.slide+xml"/>
  <Override PartName="/ppt/slideLayouts/slideLayout58.xml" ContentType="application/vnd.openxmlformats-officedocument.presentationml.slideLayout+xml"/>
  <Override PartName="/ppt/theme/theme1.xml" ContentType="application/vnd.openxmlformats-officedocument.theme+xml"/>
  <Override PartName="/ppt/theme/theme25.xml" ContentType="application/vnd.openxmlformats-officedocument.theme+xml"/>
  <Override PartName="/ppt/slides/slide31.xml" ContentType="application/vnd.openxmlformats-officedocument.presentationml.slide+xml"/>
  <Override PartName="/ppt/slides/slide89.xml" ContentType="application/vnd.openxmlformats-officedocument.presentationml.slide+xml"/>
  <Override PartName="/ppt/theme/theme19.xml" ContentType="application/vnd.openxmlformats-officedocument.theme+xml"/>
  <Override PartName="/ppt/embeddings/oleObject29.bin" ContentType="application/vnd.openxmlformats-officedocument.oleObject"/>
  <Override PartName="/ppt/slides/slide25.xml" ContentType="application/vnd.openxmlformats-officedocument.presentationml.slide+xml"/>
  <Override PartName="/ppt/slideLayouts/slideLayout42.xml" ContentType="application/vnd.openxmlformats-officedocument.presentationml.slideLayout+xml"/>
  <Override PartName="/ppt/slides/slide73.xml" ContentType="application/vnd.openxmlformats-officedocument.presentationml.slide+xml"/>
  <Override PartName="/ppt/slideLayouts/slideLayout36.xml" ContentType="application/vnd.openxmlformats-officedocument.presentationml.slideLayout+xml"/>
  <Default Extension="wdp" ContentType="image/vnd.ms-photo"/>
  <Override PartName="/ppt/embeddings/oleObject13.bin" ContentType="application/vnd.openxmlformats-officedocument.oleObject"/>
  <Override PartName="/ppt/slides/slide67.xml" ContentType="application/vnd.openxmlformats-officedocument.presentationml.slide+xml"/>
  <Override PartName="/ppt/slideLayouts/slideLayout20.xml" ContentType="application/vnd.openxmlformats-officedocument.presentationml.slideLayout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embeddings/oleObject49.bin" ContentType="application/vnd.openxmlformats-officedocument.oleObject"/>
  <Override PartName="/ppt/slides/slide45.xml" ContentType="application/vnd.openxmlformats-officedocument.presentationml.slide+xml"/>
  <Override PartName="/ppt/slideLayouts/slideLayout56.xml" ContentType="application/vnd.openxmlformats-officedocument.presentationml.slideLayout+xml"/>
  <Override PartName="/ppt/theme/theme23.xml" ContentType="application/vnd.openxmlformats-officedocument.theme+xml"/>
  <Override PartName="/ppt/slides/slide87.xml" ContentType="application/vnd.openxmlformats-officedocument.presentationml.slide+xml"/>
  <Override PartName="/ppt/theme/theme17.xml" ContentType="application/vnd.openxmlformats-officedocument.theme+xml"/>
  <Override PartName="/ppt/embeddings/oleObject27.bin" ContentType="application/vnd.openxmlformats-officedocument.oleObject"/>
  <Override PartName="/ppt/slides/slide23.xml" ContentType="application/vnd.openxmlformats-officedocument.presentationml.slide+xml"/>
  <Override PartName="/ppt/slideLayouts/slideLayout40.xml" ContentType="application/vnd.openxmlformats-officedocument.presentationml.slideLayout+xml"/>
  <Default Extension="pict" ContentType="image/pict"/>
  <Override PartName="/ppt/slideLayouts/slideLayout34.xml" ContentType="application/vnd.openxmlformats-officedocument.presentationml.slideLayout+xml"/>
  <Override PartName="/ppt/embeddings/oleObject69.bin" ContentType="application/vnd.openxmlformats-officedocument.oleObject"/>
  <Override PartName="/ppt/slides/slide65.xml" ContentType="application/vnd.openxmlformats-officedocument.presentationml.slide+xml"/>
  <Override PartName="/ppt/slideMasters/slideMaster8.xml" ContentType="application/vnd.openxmlformats-officedocument.presentationml.slideMaster+xml"/>
  <Override PartName="/ppt/embeddings/oleObject9.bin" ContentType="application/vnd.openxmlformats-officedocument.oleObject"/>
  <Override PartName="/ppt/slideLayouts/slideLayout12.xml" ContentType="application/vnd.openxmlformats-officedocument.presentationml.slideLayout+xml"/>
  <Override PartName="/ppt/embeddings/oleObject47.bin" ContentType="application/vnd.openxmlformats-officedocument.oleObject"/>
  <Override PartName="/ppt/slides/slide43.xml" ContentType="application/vnd.openxmlformats-officedocument.presentationml.slide+xml"/>
  <Override PartName="/ppt/slideLayouts/slideLayout54.xml" ContentType="application/vnd.openxmlformats-officedocument.presentationml.slideLayout+xml"/>
  <Override PartName="/ppt/theme/theme21.xml" ContentType="application/vnd.openxmlformats-officedocument.theme+xml"/>
  <Override PartName="/ppt/embeddings/oleObject89.bin" ContentType="application/vnd.openxmlformats-officedocument.oleObject"/>
  <Override PartName="/ppt/slides/slide85.xml" ContentType="application/vnd.openxmlformats-officedocument.presentationml.slide+xml"/>
  <Override PartName="/ppt/theme/theme15.xml" ContentType="application/vnd.openxmlformats-officedocument.theme+xml"/>
  <Override PartName="/ppt/embeddings/oleObject25.bin" ContentType="application/vnd.openxmlformats-officedocument.oleObject"/>
  <Override PartName="/ppt/slides/slide21.xml" ContentType="application/vnd.openxmlformats-officedocument.presentationml.slide+xml"/>
  <Override PartName="/ppt/slideLayouts/slideLayout32.xml" ContentType="application/vnd.openxmlformats-officedocument.presentationml.slideLayout+xml"/>
  <Override PartName="/ppt/notesMasters/notesMaster1.xml" ContentType="application/vnd.openxmlformats-officedocument.presentationml.notesMaster+xml"/>
  <Override PartName="/ppt/embeddings/oleObject67.bin" ContentType="application/vnd.openxmlformats-officedocument.oleObject"/>
  <Override PartName="/ppt/slides/slide63.xml" ContentType="application/vnd.openxmlformats-officedocument.presentationml.slide+xml"/>
  <Override PartName="/ppt/slideMasters/slideMaster6.xml" ContentType="application/vnd.openxmlformats-officedocument.presentationml.slideMaster+xml"/>
  <Override PartName="/ppt/embeddings/oleObject7.bin" ContentType="application/vnd.openxmlformats-officedocument.oleObject"/>
  <Override PartName="/ppt/slideMasters/slideMaster19.xml" ContentType="application/vnd.openxmlformats-officedocument.presentationml.slideMaster+xml"/>
  <Override PartName="/ppt/slideLayouts/slideLayout10.xml" ContentType="application/vnd.openxmlformats-officedocument.presentationml.slideLayout+xml"/>
  <Override PartName="/ppt/embeddings/oleObject45.bin" ContentType="application/vnd.openxmlformats-officedocument.oleObject"/>
  <Override PartName="/ppt/slides/slide4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52.xml" ContentType="application/vnd.openxmlformats-officedocument.presentationml.slideLayout+xml"/>
  <Override PartName="/ppt/embeddings/oleObject87.bin" ContentType="application/vnd.openxmlformats-officedocument.oleObject"/>
  <Override PartName="/ppt/slides/slide83.xml" ContentType="application/vnd.openxmlformats-officedocument.presentationml.slide+xml"/>
  <Override PartName="/ppt/theme/theme13.xml" ContentType="application/vnd.openxmlformats-officedocument.theme+xml"/>
  <Override PartName="/ppt/embeddings/oleObject23.bin" ContentType="application/vnd.openxmlformats-officedocument.oleObject"/>
  <Override PartName="/ppt/slideLayouts/slideLayout30.xml" ContentType="application/vnd.openxmlformats-officedocument.presentationml.slideLayout+xml"/>
  <Override PartName="/ppt/slideMasters/slideMaster23.xml" ContentType="application/vnd.openxmlformats-officedocument.presentationml.slideMaster+xml"/>
  <Override PartName="/ppt/slides/slide61.xml" ContentType="application/vnd.openxmlformats-officedocument.presentationml.slide+xml"/>
  <Override PartName="/ppt/slideMasters/slideMaster4.xml" ContentType="application/vnd.openxmlformats-officedocument.presentationml.slideMaster+xml"/>
  <Override PartName="/ppt/embeddings/oleObject5.bin" ContentType="application/vnd.openxmlformats-officedocument.oleObject"/>
  <Override PartName="/ppt/embeddings/oleObject65.bin" ContentType="application/vnd.openxmlformats-officedocument.oleObject"/>
  <Override PartName="/ppt/slideMasters/slideMaster17.xml" ContentType="application/vnd.openxmlformats-officedocument.presentationml.slideMaster+xml"/>
  <Override PartName="/ppt/slideLayouts/slideLayout9.xml" ContentType="application/vnd.openxmlformats-officedocument.presentationml.slideLayout+xml"/>
  <Override PartName="/ppt/embeddings/oleObject59.bin" ContentType="application/vnd.openxmlformats-officedocument.oleObject"/>
  <Override PartName="/ppt/embeddings/oleObject43.bin" ContentType="application/vnd.openxmlformats-officedocument.oleObject"/>
  <Override PartName="/ppt/slides/slide8.xml" ContentType="application/vnd.openxmlformats-officedocument.presentationml.slide+xml"/>
  <Override PartName="/ppt/embeddings/oleObject37.bin" ContentType="application/vnd.openxmlformats-officedocument.oleObject"/>
  <Override PartName="/ppt/slideLayouts/slideLayout50.xml" ContentType="application/vnd.openxmlformats-officedocument.presentationml.slideLayout+xml"/>
  <Override PartName="/ppt/embeddings/oleObject85.bin" ContentType="application/vnd.openxmlformats-officedocument.oleObject"/>
  <Override PartName="/ppt/slides/slide81.xml" ContentType="application/vnd.openxmlformats-officedocument.presentationml.slide+xml"/>
  <Override PartName="/ppt/theme/theme11.xml" ContentType="application/vnd.openxmlformats-officedocument.theme+xml"/>
  <Override PartName="/ppt/embeddings/oleObject21.bin" ContentType="application/vnd.openxmlformats-officedocument.oleObject"/>
  <Override PartName="/ppt/embeddings/oleObject79.bin" ContentType="application/vnd.openxmlformats-officedocument.oleObject"/>
  <Override PartName="/ppt/slideMasters/slideMaster21.xml" ContentType="application/vnd.openxmlformats-officedocument.presentationml.slideMaster+xml"/>
  <Override PartName="/ppt/embeddings/oleObject63.bin" ContentType="application/vnd.openxmlformats-officedocument.oleObject"/>
  <Override PartName="/ppt/slideMasters/slideMaster2.xml" ContentType="application/vnd.openxmlformats-officedocument.presentationml.slideMaster+xml"/>
  <Override PartName="/ppt/embeddings/oleObject3.bin" ContentType="application/vnd.openxmlformats-officedocument.oleObject"/>
  <Override PartName="/ppt/slideMasters/slideMaster15.xml" ContentType="application/vnd.openxmlformats-officedocument.presentationml.slideMaster+xml"/>
  <Override PartName="/ppt/slideLayouts/slideLayout7.xml" ContentType="application/vnd.openxmlformats-officedocument.presentationml.slideLayout+xml"/>
  <Override PartName="/ppt/embeddings/oleObject57.bin" ContentType="application/vnd.openxmlformats-officedocument.oleObject"/>
  <Override PartName="/ppt/slideLayouts/slideLayout64.xml" ContentType="application/vnd.openxmlformats-officedocument.presentationml.slideLayout+xml"/>
  <Override PartName="/ppt/embeddings/oleObject41.bin" ContentType="application/vnd.openxmlformats-officedocument.oleObject"/>
  <Override PartName="/ppt/slides/slide95.xml" ContentType="application/vnd.openxmlformats-officedocument.presentationml.slide+xml"/>
  <Override PartName="/ppt/slides/slide6.xml" ContentType="application/vnd.openxmlformats-officedocument.presentationml.slide+xml"/>
  <Override PartName="/ppt/slides/slide18.xml" ContentType="application/vnd.openxmlformats-officedocument.presentationml.slide+xml"/>
  <Override PartName="/ppt/embeddings/oleObject35.bin" ContentType="application/vnd.openxmlformats-officedocument.oleObject"/>
  <Override PartName="/ppt/embeddings/oleObject83.bin" ContentType="application/vnd.openxmlformats-officedocument.oleObject"/>
  <Override PartName="/ppt/slideLayouts/slideLayout29.xml" ContentType="application/vnd.openxmlformats-officedocument.presentationml.slideLayout+xml"/>
  <Default Extension="vml" ContentType="application/vnd.openxmlformats-officedocument.vmlDrawing"/>
  <Override PartName="/ppt/embeddings/oleObject77.bin" ContentType="application/vnd.openxmlformats-officedocument.oleObject"/>
  <Override PartName="/ppt/embeddings/oleObject61.bin" ContentType="application/vnd.openxmlformats-officedocument.oleObject"/>
  <Override PartName="/ppt/theme/theme8.xml" ContentType="application/vnd.openxmlformats-officedocument.theme+xml"/>
  <Override PartName="/ppt/embeddings/oleObject1.bin" ContentType="application/vnd.openxmlformats-officedocument.oleObject"/>
  <Override PartName="/ppt/tableStyles.xml" ContentType="application/vnd.openxmlformats-officedocument.presentationml.tableStyles+xml"/>
  <Override PartName="/ppt/slideMasters/slideMaster13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38.xml" ContentType="application/vnd.openxmlformats-officedocument.presentationml.slide+xml"/>
  <Override PartName="/ppt/embeddings/oleObject55.bin" ContentType="application/vnd.openxmlformats-officedocument.oleObject"/>
  <Override PartName="/ppt/slideLayouts/slideLayout49.xml" ContentType="application/vnd.openxmlformats-officedocument.presentationml.slideLayout+xml"/>
  <Override PartName="/ppt/slideLayouts/slideLayout62.xml" ContentType="application/vnd.openxmlformats-officedocument.presentationml.slideLayout+xml"/>
  <Default Extension="bin" ContentType="application/vnd.openxmlformats-officedocument.presentationml.printerSettings"/>
  <Override PartName="/ppt/slides/slide93.xml" ContentType="application/vnd.openxmlformats-officedocument.presentationml.slide+xml"/>
  <Override PartName="/ppt/slides/slide4.xml" ContentType="application/vnd.openxmlformats-officedocument.presentationml.slide+xml"/>
  <Override PartName="/ppt/slides/slide16.xml" ContentType="application/vnd.openxmlformats-officedocument.presentationml.slide+xml"/>
  <Override PartName="/ppt/embeddings/oleObject33.bin" ContentType="application/vnd.openxmlformats-officedocument.oleObject"/>
  <Override PartName="/ppt/embeddings/oleObject81.bin" ContentType="application/vnd.openxmlformats-officedocument.oleObject"/>
  <Override PartName="/ppt/slideLayouts/slideLayout27.xml" ContentType="application/vnd.openxmlformats-officedocument.presentationml.slideLayout+xml"/>
  <Override PartName="/ppt/slides/slide58.xml" ContentType="application/vnd.openxmlformats-officedocument.presentationml.slide+xml"/>
  <Override PartName="/ppt/slides/slide71.xml" ContentType="application/vnd.openxmlformats-officedocument.presentationml.slide+xml"/>
  <Override PartName="/ppt/embeddings/oleObject75.bin" ContentType="application/vnd.openxmlformats-officedocument.oleObject"/>
  <Override PartName="/ppt/embeddings/oleObject11.bin" ContentType="application/vnd.openxmlformats-officedocument.oleObject"/>
  <Override PartName="/ppt/theme/theme6.xml" ContentType="application/vnd.openxmlformats-officedocument.theme+xml"/>
  <Override PartName="/ppt/slideMasters/slideMaster1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s/slide36.xml" ContentType="application/vnd.openxmlformats-officedocument.presentationml.slide+xml"/>
  <Override PartName="/ppt/embeddings/oleObject53.bin" ContentType="application/vnd.openxmlformats-officedocument.oleObject"/>
  <Override PartName="/ppt/slideLayouts/slideLayout47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78.xml" ContentType="application/vnd.openxmlformats-officedocument.presentationml.slide+xml"/>
  <Override PartName="/ppt/slides/slide91.xml" ContentType="application/vnd.openxmlformats-officedocument.presentationml.slide+xml"/>
  <Override PartName="/ppt/slides/slide2.xml" ContentType="application/vnd.openxmlformats-officedocument.presentationml.slide+xml"/>
  <Override PartName="/ppt/slides/slide14.xml" ContentType="application/vnd.openxmlformats-officedocument.presentationml.slide+xml"/>
  <Override PartName="/ppt/embeddings/oleObject18.bin" ContentType="application/vnd.openxmlformats-officedocument.oleObject"/>
  <Override PartName="/ppt/embeddings/oleObject31.bin" ContentType="application/vnd.openxmlformats-officedocument.oleObject"/>
  <Override PartName="/ppt/slideLayouts/slideLayout25.xml" ContentType="application/vnd.openxmlformats-officedocument.presentationml.slideLayout+xml"/>
  <Override PartName="/ppt/slides/slide56.xml" ContentType="application/vnd.openxmlformats-officedocument.presentationml.slide+xml"/>
  <Override PartName="/ppt/slideLayouts/slideLayout19.xml" ContentType="application/vnd.openxmlformats-officedocument.presentationml.slideLayout+xml"/>
  <Override PartName="/ppt/embeddings/oleObject73.bin" ContentType="application/vnd.openxmlformats-officedocument.oleObject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embeddings/oleObject38.bin" ContentType="application/vnd.openxmlformats-officedocument.oleObject"/>
  <Override PartName="/ppt/slideLayouts/slideLayout1.xml" ContentType="application/vnd.openxmlformats-officedocument.presentationml.slideLayout+xml"/>
  <Override PartName="/ppt/slides/slide34.xml" ContentType="application/vnd.openxmlformats-officedocument.presentationml.slide+xml"/>
  <Override PartName="/ppt/embeddings/oleObject51.bin" ContentType="application/vnd.openxmlformats-officedocument.oleObject"/>
  <Override PartName="/ppt/slides/slide28.xml" ContentType="application/vnd.openxmlformats-officedocument.presentationml.slide+xml"/>
  <Override PartName="/ppt/slideLayouts/slideLayout45.xml" ContentType="application/vnd.openxmlformats-officedocument.presentationml.slideLayout+xml"/>
  <Override PartName="/ppt/slides/slide76.xml" ContentType="application/vnd.openxmlformats-officedocument.presentationml.slide+xml"/>
  <Override PartName="/ppt/slideLayouts/slideLayout39.xml" ContentType="application/vnd.openxmlformats-officedocument.presentationml.slideLayout+xml"/>
  <Override PartName="/ppt/embeddings/oleObject16.bin" ContentType="application/vnd.openxmlformats-officedocument.oleObject"/>
  <Default Extension="png" ContentType="image/png"/>
  <Override PartName="/ppt/slides/slide12.xml" ContentType="application/vnd.openxmlformats-officedocument.presentationml.slide+xml"/>
  <Default Extension="wmf" ContentType="image/x-wmf"/>
  <Override PartName="/ppt/slideLayouts/slideLayout23.xml" ContentType="application/vnd.openxmlformats-officedocument.presentationml.slideLayout+xml"/>
  <Override PartName="/ppt/slides/slide54.xml" ContentType="application/vnd.openxmlformats-officedocument.presentationml.slide+xml"/>
  <Override PartName="/ppt/slideLayouts/slideLayout17.xml" ContentType="application/vnd.openxmlformats-officedocument.presentationml.slideLayout+xml"/>
  <Override PartName="/ppt/embeddings/oleObject71.bin" ContentType="application/vnd.openxmlformats-officedocument.oleObject"/>
  <Default Extension="rels" ContentType="application/vnd.openxmlformats-package.relationships+xml"/>
  <Override PartName="/ppt/slides/slide48.xml" ContentType="application/vnd.openxmlformats-officedocument.presentationml.slide+xml"/>
  <Override PartName="/ppt/slideLayouts/slideLayout65.xml" ContentType="application/vnd.openxmlformats-officedocument.presentationml.slideLayout+xml"/>
  <Override PartName="/ppt/slides/slide96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2.xml" ContentType="application/vnd.openxmlformats-officedocument.theme+xml"/>
  <Override PartName="/ppt/slides/slide32.xml" ContentType="application/vnd.openxmlformats-officedocument.presentationml.slide+xml"/>
  <Override PartName="/ppt/slideLayouts/slideLayout43.xml" ContentType="application/vnd.openxmlformats-officedocument.presentationml.slideLayout+xml"/>
  <Override PartName="/ppt/slides/slide26.xml" ContentType="application/vnd.openxmlformats-officedocument.presentationml.slide+xml"/>
  <Override PartName="/ppt/slides/slide74.xml" ContentType="application/vnd.openxmlformats-officedocument.presentationml.slide+xml"/>
  <Override PartName="/ppt/slideLayouts/slideLayout37.xml" ContentType="application/vnd.openxmlformats-officedocument.presentationml.slideLayout+xml"/>
  <Override PartName="/ppt/embeddings/oleObject14.bin" ContentType="application/vnd.openxmlformats-officedocument.oleObject"/>
  <Override PartName="/ppt/slides/slide10.xml" ContentType="application/vnd.openxmlformats-officedocument.presentationml.slide+xml"/>
  <Override PartName="/ppt/slides/slide68.xml" ContentType="application/vnd.openxmlformats-officedocument.presentationml.slide+xml"/>
  <Override PartName="/ppt/slideLayouts/slideLayout21.xml" ContentType="application/vnd.openxmlformats-officedocument.presentationml.slideLayout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7.xml" ContentType="application/vnd.openxmlformats-officedocument.presentationml.slideLayout+xml"/>
  <Override PartName="/ppt/theme/theme24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  <p:sldMasterId id="2147483660" r:id="rId2"/>
    <p:sldMasterId id="2147485743" r:id="rId3"/>
    <p:sldMasterId id="2147485756" r:id="rId4"/>
    <p:sldMasterId id="2147485767" r:id="rId5"/>
    <p:sldMasterId id="2147485754" r:id="rId6"/>
    <p:sldMasterId id="2147485799" r:id="rId7"/>
    <p:sldMasterId id="2147485811" r:id="rId8"/>
    <p:sldMasterId id="2147485813" r:id="rId9"/>
    <p:sldMasterId id="2147485823" r:id="rId10"/>
    <p:sldMasterId id="2147485869" r:id="rId11"/>
    <p:sldMasterId id="2147485871" r:id="rId12"/>
    <p:sldMasterId id="2147485879" r:id="rId13"/>
    <p:sldMasterId id="2147485886" r:id="rId14"/>
    <p:sldMasterId id="2147485889" r:id="rId15"/>
    <p:sldMasterId id="2147485891" r:id="rId16"/>
    <p:sldMasterId id="2147485917" r:id="rId17"/>
    <p:sldMasterId id="2147485919" r:id="rId18"/>
    <p:sldMasterId id="2147485938" r:id="rId19"/>
    <p:sldMasterId id="2147485958" r:id="rId20"/>
    <p:sldMasterId id="2147485960" r:id="rId21"/>
    <p:sldMasterId id="2147485962" r:id="rId22"/>
    <p:sldMasterId id="2147485975" r:id="rId23"/>
    <p:sldMasterId id="2147485978" r:id="rId24"/>
  </p:sldMasterIdLst>
  <p:notesMasterIdLst>
    <p:notesMasterId r:id="rId122"/>
  </p:notesMasterIdLst>
  <p:sldIdLst>
    <p:sldId id="1266" r:id="rId25"/>
    <p:sldId id="1265" r:id="rId26"/>
    <p:sldId id="1267" r:id="rId27"/>
    <p:sldId id="808" r:id="rId28"/>
    <p:sldId id="1536" r:id="rId29"/>
    <p:sldId id="1511" r:id="rId30"/>
    <p:sldId id="843" r:id="rId31"/>
    <p:sldId id="810" r:id="rId32"/>
    <p:sldId id="844" r:id="rId33"/>
    <p:sldId id="1405" r:id="rId34"/>
    <p:sldId id="1406" r:id="rId35"/>
    <p:sldId id="1441" r:id="rId36"/>
    <p:sldId id="815" r:id="rId37"/>
    <p:sldId id="1162" r:id="rId38"/>
    <p:sldId id="1460" r:id="rId39"/>
    <p:sldId id="1272" r:id="rId40"/>
    <p:sldId id="816" r:id="rId41"/>
    <p:sldId id="819" r:id="rId42"/>
    <p:sldId id="827" r:id="rId43"/>
    <p:sldId id="1276" r:id="rId44"/>
    <p:sldId id="1274" r:id="rId45"/>
    <p:sldId id="806" r:id="rId46"/>
    <p:sldId id="1529" r:id="rId47"/>
    <p:sldId id="1530" r:id="rId48"/>
    <p:sldId id="1286" r:id="rId49"/>
    <p:sldId id="1486" r:id="rId50"/>
    <p:sldId id="1531" r:id="rId51"/>
    <p:sldId id="1532" r:id="rId52"/>
    <p:sldId id="1490" r:id="rId53"/>
    <p:sldId id="1423" r:id="rId54"/>
    <p:sldId id="1287" r:id="rId55"/>
    <p:sldId id="1449" r:id="rId56"/>
    <p:sldId id="1292" r:id="rId57"/>
    <p:sldId id="1572" r:id="rId58"/>
    <p:sldId id="1084" r:id="rId59"/>
    <p:sldId id="1294" r:id="rId60"/>
    <p:sldId id="1308" r:id="rId61"/>
    <p:sldId id="1309" r:id="rId62"/>
    <p:sldId id="1310" r:id="rId63"/>
    <p:sldId id="1315" r:id="rId64"/>
    <p:sldId id="1317" r:id="rId65"/>
    <p:sldId id="1296" r:id="rId66"/>
    <p:sldId id="1504" r:id="rId67"/>
    <p:sldId id="1503" r:id="rId68"/>
    <p:sldId id="1438" r:id="rId69"/>
    <p:sldId id="1295" r:id="rId70"/>
    <p:sldId id="1508" r:id="rId71"/>
    <p:sldId id="1311" r:id="rId72"/>
    <p:sldId id="1401" r:id="rId73"/>
    <p:sldId id="1319" r:id="rId74"/>
    <p:sldId id="1318" r:id="rId75"/>
    <p:sldId id="1334" r:id="rId76"/>
    <p:sldId id="1473" r:id="rId77"/>
    <p:sldId id="1443" r:id="rId78"/>
    <p:sldId id="1493" r:id="rId79"/>
    <p:sldId id="1352" r:id="rId80"/>
    <p:sldId id="1345" r:id="rId81"/>
    <p:sldId id="1485" r:id="rId82"/>
    <p:sldId id="1360" r:id="rId83"/>
    <p:sldId id="1361" r:id="rId84"/>
    <p:sldId id="1378" r:id="rId85"/>
    <p:sldId id="1377" r:id="rId86"/>
    <p:sldId id="1484" r:id="rId87"/>
    <p:sldId id="1380" r:id="rId88"/>
    <p:sldId id="1509" r:id="rId89"/>
    <p:sldId id="1543" r:id="rId90"/>
    <p:sldId id="1550" r:id="rId91"/>
    <p:sldId id="1537" r:id="rId92"/>
    <p:sldId id="1582" r:id="rId93"/>
    <p:sldId id="1552" r:id="rId94"/>
    <p:sldId id="1368" r:id="rId95"/>
    <p:sldId id="1539" r:id="rId96"/>
    <p:sldId id="1541" r:id="rId97"/>
    <p:sldId id="1534" r:id="rId98"/>
    <p:sldId id="1546" r:id="rId99"/>
    <p:sldId id="1547" r:id="rId100"/>
    <p:sldId id="1553" r:id="rId101"/>
    <p:sldId id="1554" r:id="rId102"/>
    <p:sldId id="1382" r:id="rId103"/>
    <p:sldId id="1383" r:id="rId104"/>
    <p:sldId id="1556" r:id="rId105"/>
    <p:sldId id="1557" r:id="rId106"/>
    <p:sldId id="1559" r:id="rId107"/>
    <p:sldId id="1384" r:id="rId108"/>
    <p:sldId id="1560" r:id="rId109"/>
    <p:sldId id="1561" r:id="rId110"/>
    <p:sldId id="1388" r:id="rId111"/>
    <p:sldId id="1562" r:id="rId112"/>
    <p:sldId id="1565" r:id="rId113"/>
    <p:sldId id="1563" r:id="rId114"/>
    <p:sldId id="1568" r:id="rId115"/>
    <p:sldId id="1482" r:id="rId116"/>
    <p:sldId id="1569" r:id="rId117"/>
    <p:sldId id="1542" r:id="rId118"/>
    <p:sldId id="1370" r:id="rId119"/>
    <p:sldId id="1371" r:id="rId120"/>
    <p:sldId id="1253" r:id="rId121"/>
  </p:sldIdLst>
  <p:sldSz cx="9144000" cy="6858000" type="overhead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scaleToFitPaper="1"/>
  <p:showPr showNarration="1">
    <p:present/>
    <p:sldAll/>
    <p:penClr>
      <a:schemeClr val="tx1"/>
    </p:penClr>
  </p:showPr>
  <p:clrMru>
    <a:srgbClr val="4331D5"/>
    <a:srgbClr val="C90202"/>
    <a:srgbClr val="10E9FF"/>
    <a:srgbClr val="3AA9FF"/>
    <a:srgbClr val="00005D"/>
    <a:srgbClr val="FFD546"/>
    <a:srgbClr val="9BFFA5"/>
    <a:srgbClr val="0489FF"/>
    <a:srgbClr val="89A85D"/>
    <a:srgbClr val="000000"/>
  </p:clrMru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horzBarState="maximized">
    <p:restoredLeft sz="18651" autoAdjust="0"/>
    <p:restoredTop sz="94660"/>
  </p:normalViewPr>
  <p:slideViewPr>
    <p:cSldViewPr snapToObjects="1">
      <p:cViewPr varScale="1">
        <p:scale>
          <a:sx n="120" d="100"/>
          <a:sy n="120" d="100"/>
        </p:scale>
        <p:origin x="-2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14084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Master" Target="slideMasters/slideMaster15.xml"/><Relationship Id="rId16" Type="http://schemas.openxmlformats.org/officeDocument/2006/relationships/slideMaster" Target="slideMasters/slideMaster16.xml"/><Relationship Id="rId17" Type="http://schemas.openxmlformats.org/officeDocument/2006/relationships/slideMaster" Target="slideMasters/slideMaster17.xml"/><Relationship Id="rId18" Type="http://schemas.openxmlformats.org/officeDocument/2006/relationships/slideMaster" Target="slideMasters/slideMaster18.xml"/><Relationship Id="rId19" Type="http://schemas.openxmlformats.org/officeDocument/2006/relationships/slideMaster" Target="slideMasters/slideMaster19.xml"/><Relationship Id="rId60" Type="http://schemas.openxmlformats.org/officeDocument/2006/relationships/slide" Target="slides/slide36.xml"/><Relationship Id="rId61" Type="http://schemas.openxmlformats.org/officeDocument/2006/relationships/slide" Target="slides/slide37.xml"/><Relationship Id="rId62" Type="http://schemas.openxmlformats.org/officeDocument/2006/relationships/slide" Target="slides/slide38.xml"/><Relationship Id="rId63" Type="http://schemas.openxmlformats.org/officeDocument/2006/relationships/slide" Target="slides/slide39.xml"/><Relationship Id="rId64" Type="http://schemas.openxmlformats.org/officeDocument/2006/relationships/slide" Target="slides/slide40.xml"/><Relationship Id="rId65" Type="http://schemas.openxmlformats.org/officeDocument/2006/relationships/slide" Target="slides/slide41.xml"/><Relationship Id="rId66" Type="http://schemas.openxmlformats.org/officeDocument/2006/relationships/slide" Target="slides/slide42.xml"/><Relationship Id="rId67" Type="http://schemas.openxmlformats.org/officeDocument/2006/relationships/slide" Target="slides/slide43.xml"/><Relationship Id="rId68" Type="http://schemas.openxmlformats.org/officeDocument/2006/relationships/slide" Target="slides/slide44.xml"/><Relationship Id="rId69" Type="http://schemas.openxmlformats.org/officeDocument/2006/relationships/slide" Target="slides/slide45.xml"/><Relationship Id="rId120" Type="http://schemas.openxmlformats.org/officeDocument/2006/relationships/slide" Target="slides/slide96.xml"/><Relationship Id="rId121" Type="http://schemas.openxmlformats.org/officeDocument/2006/relationships/slide" Target="slides/slide97.xml"/><Relationship Id="rId122" Type="http://schemas.openxmlformats.org/officeDocument/2006/relationships/notesMaster" Target="notesMasters/notesMaster1.xml"/><Relationship Id="rId123" Type="http://schemas.openxmlformats.org/officeDocument/2006/relationships/printerSettings" Target="printerSettings/printerSettings1.bin"/><Relationship Id="rId124" Type="http://schemas.openxmlformats.org/officeDocument/2006/relationships/presProps" Target="presProps.xml"/><Relationship Id="rId125" Type="http://schemas.openxmlformats.org/officeDocument/2006/relationships/viewProps" Target="viewProps.xml"/><Relationship Id="rId126" Type="http://schemas.openxmlformats.org/officeDocument/2006/relationships/theme" Target="theme/theme1.xml"/><Relationship Id="rId127" Type="http://schemas.openxmlformats.org/officeDocument/2006/relationships/tableStyles" Target="tableStyles.xml"/><Relationship Id="rId40" Type="http://schemas.openxmlformats.org/officeDocument/2006/relationships/slide" Target="slides/slide16.xml"/><Relationship Id="rId41" Type="http://schemas.openxmlformats.org/officeDocument/2006/relationships/slide" Target="slides/slide17.xml"/><Relationship Id="rId42" Type="http://schemas.openxmlformats.org/officeDocument/2006/relationships/slide" Target="slides/slide18.xml"/><Relationship Id="rId90" Type="http://schemas.openxmlformats.org/officeDocument/2006/relationships/slide" Target="slides/slide66.xml"/><Relationship Id="rId91" Type="http://schemas.openxmlformats.org/officeDocument/2006/relationships/slide" Target="slides/slide67.xml"/><Relationship Id="rId92" Type="http://schemas.openxmlformats.org/officeDocument/2006/relationships/slide" Target="slides/slide68.xml"/><Relationship Id="rId93" Type="http://schemas.openxmlformats.org/officeDocument/2006/relationships/slide" Target="slides/slide69.xml"/><Relationship Id="rId94" Type="http://schemas.openxmlformats.org/officeDocument/2006/relationships/slide" Target="slides/slide70.xml"/><Relationship Id="rId95" Type="http://schemas.openxmlformats.org/officeDocument/2006/relationships/slide" Target="slides/slide71.xml"/><Relationship Id="rId96" Type="http://schemas.openxmlformats.org/officeDocument/2006/relationships/slide" Target="slides/slide72.xml"/><Relationship Id="rId101" Type="http://schemas.openxmlformats.org/officeDocument/2006/relationships/slide" Target="slides/slide77.xml"/><Relationship Id="rId102" Type="http://schemas.openxmlformats.org/officeDocument/2006/relationships/slide" Target="slides/slide78.xml"/><Relationship Id="rId103" Type="http://schemas.openxmlformats.org/officeDocument/2006/relationships/slide" Target="slides/slide79.xml"/><Relationship Id="rId104" Type="http://schemas.openxmlformats.org/officeDocument/2006/relationships/slide" Target="slides/slide80.xml"/><Relationship Id="rId105" Type="http://schemas.openxmlformats.org/officeDocument/2006/relationships/slide" Target="slides/slide81.xml"/><Relationship Id="rId106" Type="http://schemas.openxmlformats.org/officeDocument/2006/relationships/slide" Target="slides/slide82.xml"/><Relationship Id="rId107" Type="http://schemas.openxmlformats.org/officeDocument/2006/relationships/slide" Target="slides/slide83.xml"/><Relationship Id="rId108" Type="http://schemas.openxmlformats.org/officeDocument/2006/relationships/slide" Target="slides/slide84.xml"/><Relationship Id="rId109" Type="http://schemas.openxmlformats.org/officeDocument/2006/relationships/slide" Target="slides/slide85.xml"/><Relationship Id="rId97" Type="http://schemas.openxmlformats.org/officeDocument/2006/relationships/slide" Target="slides/slide73.xml"/><Relationship Id="rId98" Type="http://schemas.openxmlformats.org/officeDocument/2006/relationships/slide" Target="slides/slide74.xml"/><Relationship Id="rId99" Type="http://schemas.openxmlformats.org/officeDocument/2006/relationships/slide" Target="slides/slide75.xml"/><Relationship Id="rId43" Type="http://schemas.openxmlformats.org/officeDocument/2006/relationships/slide" Target="slides/slide19.xml"/><Relationship Id="rId44" Type="http://schemas.openxmlformats.org/officeDocument/2006/relationships/slide" Target="slides/slide20.xml"/><Relationship Id="rId45" Type="http://schemas.openxmlformats.org/officeDocument/2006/relationships/slide" Target="slides/slide21.xml"/><Relationship Id="rId46" Type="http://schemas.openxmlformats.org/officeDocument/2006/relationships/slide" Target="slides/slide22.xml"/><Relationship Id="rId47" Type="http://schemas.openxmlformats.org/officeDocument/2006/relationships/slide" Target="slides/slide23.xml"/><Relationship Id="rId48" Type="http://schemas.openxmlformats.org/officeDocument/2006/relationships/slide" Target="slides/slide24.xml"/><Relationship Id="rId49" Type="http://schemas.openxmlformats.org/officeDocument/2006/relationships/slide" Target="slides/slide25.xml"/><Relationship Id="rId100" Type="http://schemas.openxmlformats.org/officeDocument/2006/relationships/slide" Target="slides/slide76.xml"/><Relationship Id="rId20" Type="http://schemas.openxmlformats.org/officeDocument/2006/relationships/slideMaster" Target="slideMasters/slideMaster20.xml"/><Relationship Id="rId21" Type="http://schemas.openxmlformats.org/officeDocument/2006/relationships/slideMaster" Target="slideMasters/slideMaster21.xml"/><Relationship Id="rId22" Type="http://schemas.openxmlformats.org/officeDocument/2006/relationships/slideMaster" Target="slideMasters/slideMaster22.xml"/><Relationship Id="rId70" Type="http://schemas.openxmlformats.org/officeDocument/2006/relationships/slide" Target="slides/slide46.xml"/><Relationship Id="rId71" Type="http://schemas.openxmlformats.org/officeDocument/2006/relationships/slide" Target="slides/slide47.xml"/><Relationship Id="rId72" Type="http://schemas.openxmlformats.org/officeDocument/2006/relationships/slide" Target="slides/slide48.xml"/><Relationship Id="rId73" Type="http://schemas.openxmlformats.org/officeDocument/2006/relationships/slide" Target="slides/slide49.xml"/><Relationship Id="rId74" Type="http://schemas.openxmlformats.org/officeDocument/2006/relationships/slide" Target="slides/slide50.xml"/><Relationship Id="rId75" Type="http://schemas.openxmlformats.org/officeDocument/2006/relationships/slide" Target="slides/slide51.xml"/><Relationship Id="rId76" Type="http://schemas.openxmlformats.org/officeDocument/2006/relationships/slide" Target="slides/slide52.xml"/><Relationship Id="rId77" Type="http://schemas.openxmlformats.org/officeDocument/2006/relationships/slide" Target="slides/slide53.xml"/><Relationship Id="rId78" Type="http://schemas.openxmlformats.org/officeDocument/2006/relationships/slide" Target="slides/slide54.xml"/><Relationship Id="rId79" Type="http://schemas.openxmlformats.org/officeDocument/2006/relationships/slide" Target="slides/slide55.xml"/><Relationship Id="rId23" Type="http://schemas.openxmlformats.org/officeDocument/2006/relationships/slideMaster" Target="slideMasters/slideMaster23.xml"/><Relationship Id="rId24" Type="http://schemas.openxmlformats.org/officeDocument/2006/relationships/slideMaster" Target="slideMasters/slideMaster24.xml"/><Relationship Id="rId25" Type="http://schemas.openxmlformats.org/officeDocument/2006/relationships/slide" Target="slides/slide1.xml"/><Relationship Id="rId26" Type="http://schemas.openxmlformats.org/officeDocument/2006/relationships/slide" Target="slides/slide2.xml"/><Relationship Id="rId27" Type="http://schemas.openxmlformats.org/officeDocument/2006/relationships/slide" Target="slides/slide3.xml"/><Relationship Id="rId28" Type="http://schemas.openxmlformats.org/officeDocument/2006/relationships/slide" Target="slides/slide4.xml"/><Relationship Id="rId29" Type="http://schemas.openxmlformats.org/officeDocument/2006/relationships/slide" Target="slides/slide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50" Type="http://schemas.openxmlformats.org/officeDocument/2006/relationships/slide" Target="slides/slide26.xml"/><Relationship Id="rId51" Type="http://schemas.openxmlformats.org/officeDocument/2006/relationships/slide" Target="slides/slide27.xml"/><Relationship Id="rId52" Type="http://schemas.openxmlformats.org/officeDocument/2006/relationships/slide" Target="slides/slide28.xml"/><Relationship Id="rId53" Type="http://schemas.openxmlformats.org/officeDocument/2006/relationships/slide" Target="slides/slide29.xml"/><Relationship Id="rId54" Type="http://schemas.openxmlformats.org/officeDocument/2006/relationships/slide" Target="slides/slide30.xml"/><Relationship Id="rId55" Type="http://schemas.openxmlformats.org/officeDocument/2006/relationships/slide" Target="slides/slide31.xml"/><Relationship Id="rId56" Type="http://schemas.openxmlformats.org/officeDocument/2006/relationships/slide" Target="slides/slide32.xml"/><Relationship Id="rId57" Type="http://schemas.openxmlformats.org/officeDocument/2006/relationships/slide" Target="slides/slide33.xml"/><Relationship Id="rId58" Type="http://schemas.openxmlformats.org/officeDocument/2006/relationships/slide" Target="slides/slide34.xml"/><Relationship Id="rId59" Type="http://schemas.openxmlformats.org/officeDocument/2006/relationships/slide" Target="slides/slide35.xml"/><Relationship Id="rId110" Type="http://schemas.openxmlformats.org/officeDocument/2006/relationships/slide" Target="slides/slide86.xml"/><Relationship Id="rId111" Type="http://schemas.openxmlformats.org/officeDocument/2006/relationships/slide" Target="slides/slide87.xml"/><Relationship Id="rId112" Type="http://schemas.openxmlformats.org/officeDocument/2006/relationships/slide" Target="slides/slide88.xml"/><Relationship Id="rId113" Type="http://schemas.openxmlformats.org/officeDocument/2006/relationships/slide" Target="slides/slide89.xml"/><Relationship Id="rId114" Type="http://schemas.openxmlformats.org/officeDocument/2006/relationships/slide" Target="slides/slide90.xml"/><Relationship Id="rId115" Type="http://schemas.openxmlformats.org/officeDocument/2006/relationships/slide" Target="slides/slide91.xml"/><Relationship Id="rId116" Type="http://schemas.openxmlformats.org/officeDocument/2006/relationships/slide" Target="slides/slide92.xml"/><Relationship Id="rId117" Type="http://schemas.openxmlformats.org/officeDocument/2006/relationships/slide" Target="slides/slide93.xml"/><Relationship Id="rId118" Type="http://schemas.openxmlformats.org/officeDocument/2006/relationships/slide" Target="slides/slide94.xml"/><Relationship Id="rId119" Type="http://schemas.openxmlformats.org/officeDocument/2006/relationships/slide" Target="slides/slide95.xml"/><Relationship Id="rId30" Type="http://schemas.openxmlformats.org/officeDocument/2006/relationships/slide" Target="slides/slide6.xml"/><Relationship Id="rId31" Type="http://schemas.openxmlformats.org/officeDocument/2006/relationships/slide" Target="slides/slide7.xml"/><Relationship Id="rId32" Type="http://schemas.openxmlformats.org/officeDocument/2006/relationships/slide" Target="slides/slide8.xml"/><Relationship Id="rId33" Type="http://schemas.openxmlformats.org/officeDocument/2006/relationships/slide" Target="slides/slide9.xml"/><Relationship Id="rId34" Type="http://schemas.openxmlformats.org/officeDocument/2006/relationships/slide" Target="slides/slide10.xml"/><Relationship Id="rId35" Type="http://schemas.openxmlformats.org/officeDocument/2006/relationships/slide" Target="slides/slide11.xml"/><Relationship Id="rId36" Type="http://schemas.openxmlformats.org/officeDocument/2006/relationships/slide" Target="slides/slide12.xml"/><Relationship Id="rId37" Type="http://schemas.openxmlformats.org/officeDocument/2006/relationships/slide" Target="slides/slide13.xml"/><Relationship Id="rId38" Type="http://schemas.openxmlformats.org/officeDocument/2006/relationships/slide" Target="slides/slide14.xml"/><Relationship Id="rId39" Type="http://schemas.openxmlformats.org/officeDocument/2006/relationships/slide" Target="slides/slide15.xml"/><Relationship Id="rId80" Type="http://schemas.openxmlformats.org/officeDocument/2006/relationships/slide" Target="slides/slide56.xml"/><Relationship Id="rId81" Type="http://schemas.openxmlformats.org/officeDocument/2006/relationships/slide" Target="slides/slide57.xml"/><Relationship Id="rId82" Type="http://schemas.openxmlformats.org/officeDocument/2006/relationships/slide" Target="slides/slide58.xml"/><Relationship Id="rId83" Type="http://schemas.openxmlformats.org/officeDocument/2006/relationships/slide" Target="slides/slide59.xml"/><Relationship Id="rId84" Type="http://schemas.openxmlformats.org/officeDocument/2006/relationships/slide" Target="slides/slide60.xml"/><Relationship Id="rId85" Type="http://schemas.openxmlformats.org/officeDocument/2006/relationships/slide" Target="slides/slide61.xml"/><Relationship Id="rId86" Type="http://schemas.openxmlformats.org/officeDocument/2006/relationships/slide" Target="slides/slide62.xml"/><Relationship Id="rId87" Type="http://schemas.openxmlformats.org/officeDocument/2006/relationships/slide" Target="slides/slide63.xml"/><Relationship Id="rId88" Type="http://schemas.openxmlformats.org/officeDocument/2006/relationships/slide" Target="slides/slide64.xml"/><Relationship Id="rId89" Type="http://schemas.openxmlformats.org/officeDocument/2006/relationships/slide" Target="slides/slide65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4" Type="http://schemas.openxmlformats.org/officeDocument/2006/relationships/image" Target="../media/image38.pict"/><Relationship Id="rId5" Type="http://schemas.openxmlformats.org/officeDocument/2006/relationships/image" Target="../media/image39.wmf"/><Relationship Id="rId6" Type="http://schemas.openxmlformats.org/officeDocument/2006/relationships/image" Target="../media/image40.wmf"/><Relationship Id="rId7" Type="http://schemas.openxmlformats.org/officeDocument/2006/relationships/image" Target="../media/image41.pict"/><Relationship Id="rId8" Type="http://schemas.openxmlformats.org/officeDocument/2006/relationships/image" Target="../media/image42.pict"/><Relationship Id="rId9" Type="http://schemas.openxmlformats.org/officeDocument/2006/relationships/image" Target="../media/image43.pict"/><Relationship Id="rId10" Type="http://schemas.openxmlformats.org/officeDocument/2006/relationships/image" Target="../media/image44.pict"/><Relationship Id="rId1" Type="http://schemas.openxmlformats.org/officeDocument/2006/relationships/image" Target="../media/image35.wmf"/><Relationship Id="rId2" Type="http://schemas.openxmlformats.org/officeDocument/2006/relationships/image" Target="../media/image36.pict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ict"/><Relationship Id="rId4" Type="http://schemas.openxmlformats.org/officeDocument/2006/relationships/image" Target="../media/image118.pict"/><Relationship Id="rId5" Type="http://schemas.openxmlformats.org/officeDocument/2006/relationships/image" Target="../media/image119.pict"/><Relationship Id="rId6" Type="http://schemas.openxmlformats.org/officeDocument/2006/relationships/image" Target="../media/image120.pict"/><Relationship Id="rId7" Type="http://schemas.openxmlformats.org/officeDocument/2006/relationships/image" Target="../media/image121.pict"/><Relationship Id="rId1" Type="http://schemas.openxmlformats.org/officeDocument/2006/relationships/image" Target="../media/image115.pict"/><Relationship Id="rId2" Type="http://schemas.openxmlformats.org/officeDocument/2006/relationships/image" Target="../media/image116.pict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ict"/><Relationship Id="rId4" Type="http://schemas.openxmlformats.org/officeDocument/2006/relationships/image" Target="../media/image118.pict"/><Relationship Id="rId5" Type="http://schemas.openxmlformats.org/officeDocument/2006/relationships/image" Target="../media/image119.pict"/><Relationship Id="rId6" Type="http://schemas.openxmlformats.org/officeDocument/2006/relationships/image" Target="../media/image120.pict"/><Relationship Id="rId7" Type="http://schemas.openxmlformats.org/officeDocument/2006/relationships/image" Target="../media/image121.pict"/><Relationship Id="rId1" Type="http://schemas.openxmlformats.org/officeDocument/2006/relationships/image" Target="../media/image115.pict"/><Relationship Id="rId2" Type="http://schemas.openxmlformats.org/officeDocument/2006/relationships/image" Target="../media/image116.pict"/></Relationships>
</file>

<file path=ppt/drawings/_rels/vmlDrawing12.vml.rels><?xml version="1.0" encoding="UTF-8" standalone="yes"?>
<Relationships xmlns="http://schemas.openxmlformats.org/package/2006/relationships"><Relationship Id="rId11" Type="http://schemas.openxmlformats.org/officeDocument/2006/relationships/image" Target="../media/image144.pict"/><Relationship Id="rId12" Type="http://schemas.openxmlformats.org/officeDocument/2006/relationships/image" Target="../media/image145.pict"/><Relationship Id="rId1" Type="http://schemas.openxmlformats.org/officeDocument/2006/relationships/image" Target="../media/image134.wmf"/><Relationship Id="rId2" Type="http://schemas.openxmlformats.org/officeDocument/2006/relationships/image" Target="../media/image135.wmf"/><Relationship Id="rId3" Type="http://schemas.openxmlformats.org/officeDocument/2006/relationships/image" Target="../media/image136.wmf"/><Relationship Id="rId4" Type="http://schemas.openxmlformats.org/officeDocument/2006/relationships/image" Target="../media/image137.wmf"/><Relationship Id="rId5" Type="http://schemas.openxmlformats.org/officeDocument/2006/relationships/image" Target="../media/image138.wmf"/><Relationship Id="rId6" Type="http://schemas.openxmlformats.org/officeDocument/2006/relationships/image" Target="../media/image139.wmf"/><Relationship Id="rId7" Type="http://schemas.openxmlformats.org/officeDocument/2006/relationships/image" Target="../media/image140.wmf"/><Relationship Id="rId8" Type="http://schemas.openxmlformats.org/officeDocument/2006/relationships/image" Target="../media/image141.pict"/><Relationship Id="rId9" Type="http://schemas.openxmlformats.org/officeDocument/2006/relationships/image" Target="../media/image142.wmf"/><Relationship Id="rId10" Type="http://schemas.openxmlformats.org/officeDocument/2006/relationships/image" Target="../media/image143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0.pict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8.pict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9.pict"/><Relationship Id="rId2" Type="http://schemas.openxmlformats.org/officeDocument/2006/relationships/image" Target="../media/image180.pict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7.pict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ict"/><Relationship Id="rId4" Type="http://schemas.openxmlformats.org/officeDocument/2006/relationships/image" Target="../media/image214.pict"/><Relationship Id="rId1" Type="http://schemas.openxmlformats.org/officeDocument/2006/relationships/image" Target="../media/image211.pict"/><Relationship Id="rId2" Type="http://schemas.openxmlformats.org/officeDocument/2006/relationships/image" Target="../media/image212.pict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pict"/><Relationship Id="rId4" Type="http://schemas.openxmlformats.org/officeDocument/2006/relationships/image" Target="../media/image248.pict"/><Relationship Id="rId1" Type="http://schemas.openxmlformats.org/officeDocument/2006/relationships/image" Target="../media/image245.pict"/><Relationship Id="rId2" Type="http://schemas.openxmlformats.org/officeDocument/2006/relationships/image" Target="../media/image246.pict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1.pict"/><Relationship Id="rId2" Type="http://schemas.openxmlformats.org/officeDocument/2006/relationships/image" Target="../media/image257.pict"/><Relationship Id="rId3" Type="http://schemas.openxmlformats.org/officeDocument/2006/relationships/image" Target="../media/image258.pict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ict"/><Relationship Id="rId4" Type="http://schemas.openxmlformats.org/officeDocument/2006/relationships/image" Target="../media/image45.pict"/><Relationship Id="rId5" Type="http://schemas.openxmlformats.org/officeDocument/2006/relationships/image" Target="../media/image40.wmf"/><Relationship Id="rId6" Type="http://schemas.openxmlformats.org/officeDocument/2006/relationships/image" Target="../media/image36.pict"/><Relationship Id="rId7" Type="http://schemas.openxmlformats.org/officeDocument/2006/relationships/image" Target="../media/image43.pict"/><Relationship Id="rId8" Type="http://schemas.openxmlformats.org/officeDocument/2006/relationships/image" Target="../media/image44.pict"/><Relationship Id="rId1" Type="http://schemas.openxmlformats.org/officeDocument/2006/relationships/image" Target="../media/image35.wmf"/><Relationship Id="rId2" Type="http://schemas.openxmlformats.org/officeDocument/2006/relationships/image" Target="../media/image3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ict"/><Relationship Id="rId4" Type="http://schemas.openxmlformats.org/officeDocument/2006/relationships/image" Target="../media/image43.pict"/><Relationship Id="rId5" Type="http://schemas.openxmlformats.org/officeDocument/2006/relationships/image" Target="../media/image40.wmf"/><Relationship Id="rId6" Type="http://schemas.openxmlformats.org/officeDocument/2006/relationships/image" Target="../media/image45.pict"/><Relationship Id="rId7" Type="http://schemas.openxmlformats.org/officeDocument/2006/relationships/image" Target="../media/image36.pict"/><Relationship Id="rId8" Type="http://schemas.openxmlformats.org/officeDocument/2006/relationships/image" Target="../media/image44.pict"/><Relationship Id="rId1" Type="http://schemas.openxmlformats.org/officeDocument/2006/relationships/image" Target="../media/image35.wmf"/><Relationship Id="rId2" Type="http://schemas.openxmlformats.org/officeDocument/2006/relationships/image" Target="../media/image3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Relationship Id="rId2" Type="http://schemas.openxmlformats.org/officeDocument/2006/relationships/image" Target="../media/image4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Relationship Id="rId2" Type="http://schemas.openxmlformats.org/officeDocument/2006/relationships/image" Target="../media/image4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pict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pict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9.pict"/><Relationship Id="rId2" Type="http://schemas.openxmlformats.org/officeDocument/2006/relationships/image" Target="../media/image80.pict"/><Relationship Id="rId3" Type="http://schemas.openxmlformats.org/officeDocument/2006/relationships/image" Target="../media/image81.pict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1.pict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00F6FA6-8F53-F941-93C1-AB2A60577D66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C2CCB86-0642-B547-B2C2-2CB9ABB892E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Relationship Id="rId2" Type="http://schemas.openxmlformats.org/officeDocument/2006/relationships/image" Target="../media/image1.jpeg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Relationship Id="rId2" Type="http://schemas.openxmlformats.org/officeDocument/2006/relationships/image" Target="../media/image1.jpeg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jpeg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F90B897-489C-D545-91F6-60AF62245499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5D622F5-559C-4A4C-87FF-32A9760D3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E75BA168-7537-2444-B134-A5D166C5164D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6EF60B2-4669-4B4A-A3A8-F4F26DF8A82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0C9E6F3-7632-6042-8A26-72E7F288DD66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CE56877-0B3D-A347-BE07-BB9E341FEE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5EB72E8-D750-634F-B336-1CDDEE2D080C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5B0B33B-83F3-C448-9140-53BB95D29B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8ACFAE99-17FB-D344-A9F5-EFAA1A08AE7F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28F3A24-4987-C644-8468-3533495615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7272454-886F-5A4A-B7DD-CDB1DA532BE2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545E7EB-846C-4F46-A1DF-1AC638147E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7B125F08-9214-5240-8FD1-2665EBE61938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56ABED0-13C7-0049-A7C1-A286792B20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D109CDA-27AC-0C42-B9FD-10ED9C06F862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CC97641-BB58-CF4E-94CE-E43EBA90C96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035A96-96C3-6940-A9F7-C2BB234C79DE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EE1BC400-7FDE-3F44-8DF5-615B8D24C1D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5CBE6B0-201D-8E46-AD76-5F892076D03C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7AD067D0-0BEC-8F44-89C0-FD276C3168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FDA9B41-F68A-5240-908E-627E4169E86C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13656D8-50EB-C649-9EDA-EBEA8FAE695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E8591C21-D66B-7B45-AD5F-0682FA6DB0AC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CEB9F7C-C651-7B41-8C34-FDF7CA0C576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F90B897-489C-D545-91F6-60AF62245499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5D622F5-559C-4A4C-87FF-32A9760D3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8A0D425-FD5A-C04D-B1A3-A49AEA5C1C85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037707F-5A0A-2E40-8257-FE660EE7DE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8A0D425-FD5A-C04D-B1A3-A49AEA5C1C85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037707F-5A0A-2E40-8257-FE660EE7DE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5BDC57A-2FDC-8143-8B76-649F8B8CB9DE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75566D3-325A-5F4D-BD17-D79640D0E4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9707C64-B381-B345-9F23-A2804A0C1EB1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EDE1DB-B51E-C547-BAD1-5547EBA9F0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C4C50EE-2554-014D-A408-D45BCB9A3911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06C5805-C648-A744-A618-CDA8FB49E2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0DEA69E-C7C6-EC47-B0F5-D2AB69E703A1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4AA19C-9994-4946-9B85-FE1D3501C9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12E8135-5C53-3F41-ACBD-11129B5BBC8F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9A5757D-4BC1-F64F-89B8-E910E54E2E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F90B897-489C-D545-91F6-60AF62245499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5D622F5-559C-4A4C-87FF-32A9760D3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5BDC57A-2FDC-8143-8B76-649F8B8CB9DE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75566D3-325A-5F4D-BD17-D79640D0E4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8A0D425-FD5A-C04D-B1A3-A49AEA5C1C85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037707F-5A0A-2E40-8257-FE660EE7DE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5BDC57A-2FDC-8143-8B76-649F8B8CB9DE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75566D3-325A-5F4D-BD17-D79640D0E4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9707C64-B381-B345-9F23-A2804A0C1EB1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EDE1DB-B51E-C547-BAD1-5547EBA9F0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C4C50EE-2554-014D-A408-D45BCB9A3911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06C5805-C648-A744-A618-CDA8FB49E2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0DEA69E-C7C6-EC47-B0F5-D2AB69E703A1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4AA19C-9994-4946-9B85-FE1D3501C9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12E8135-5C53-3F41-ACBD-11129B5BBC8F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9A5757D-4BC1-F64F-89B8-E910E54E2E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5/17/12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5/17/12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9707C64-B381-B345-9F23-A2804A0C1EB1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EDE1DB-B51E-C547-BAD1-5547EBA9F0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D03E1217-5790-5648-9C87-4EE1212C4239}" type="datetimeFigureOut">
              <a:rPr lang="en-US" sz="18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5/17/12</a:t>
            </a:fld>
            <a:endParaRPr lang="en-GB" sz="180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sz="180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2FE5E44B-20D6-B944-B596-0B2280AA9D8A}" type="slidenum">
              <a:rPr lang="en-GB" sz="18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sz="180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5/17/12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5/17/12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>
                <a:solidFill>
                  <a:prstClr val="black"/>
                </a:solidFill>
              </a:rPr>
              <a:pPr/>
              <a:t>5/17/12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5/17/12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5/17/12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5/17/12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>
                <a:solidFill>
                  <a:prstClr val="black"/>
                </a:solidFill>
              </a:rPr>
              <a:pPr/>
              <a:t>5/17/12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5/17/12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C4C50EE-2554-014D-A408-D45BCB9A3911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06C5805-C648-A744-A618-CDA8FB49E2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0DEA69E-C7C6-EC47-B0F5-D2AB69E703A1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4AA19C-9994-4946-9B85-FE1D3501C9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12E8135-5C53-3F41-ACBD-11129B5BBC8F}" type="datetime1">
              <a:rPr lang="en-US"/>
              <a:pPr/>
              <a:t>5/17/12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9A5757D-4BC1-F64F-89B8-E910E54E2E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theme" Target="../theme/theme10.xml"/><Relationship Id="rId3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theme" Target="../theme/theme13.xml"/><Relationship Id="rId3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theme" Target="../theme/theme14.xml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8.xml"/></Relationships>
</file>

<file path=ppt/slideMasters/_rels/slideMaster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theme" Target="../theme/theme15.xml"/><Relationship Id="rId3" Type="http://schemas.openxmlformats.org/officeDocument/2006/relationships/image" Target="../media/image1.jpeg"/></Relationships>
</file>

<file path=ppt/slideMasters/_rels/slideMaster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theme" Target="../theme/theme17.xml"/><Relationship Id="rId3" Type="http://schemas.openxmlformats.org/officeDocument/2006/relationships/image" Target="../media/image1.jpeg"/></Relationships>
</file>

<file path=ppt/slideMasters/_rels/slideMaster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Relationship Id="rId2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7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6.xml"/></Relationships>
</file>

<file path=ppt/slideMasters/_rels/slideMaster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Relationship Id="rId2" Type="http://schemas.openxmlformats.org/officeDocument/2006/relationships/theme" Target="../theme/theme20.xml"/><Relationship Id="rId3" Type="http://schemas.openxmlformats.org/officeDocument/2006/relationships/image" Target="../media/image1.jpeg"/></Relationships>
</file>

<file path=ppt/slideMasters/_rels/slideMaster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Relationship Id="rId2" Type="http://schemas.openxmlformats.org/officeDocument/2006/relationships/theme" Target="../theme/theme21.xml"/></Relationships>
</file>

<file path=ppt/slideMasters/_rels/slideMaster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Relationship Id="rId2" Type="http://schemas.openxmlformats.org/officeDocument/2006/relationships/theme" Target="../theme/theme22.xml"/></Relationships>
</file>

<file path=ppt/slideMasters/_rels/slideMaster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7.xml"/><Relationship Id="rId3" Type="http://schemas.openxmlformats.org/officeDocument/2006/relationships/theme" Target="../theme/theme23.xml"/></Relationships>
</file>

<file path=ppt/slideMasters/_rels/slideMaster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Relationship Id="rId2" Type="http://schemas.openxmlformats.org/officeDocument/2006/relationships/theme" Target="../theme/theme2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4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4.xml"/><Relationship Id="rId8" Type="http://schemas.openxmlformats.org/officeDocument/2006/relationships/slideLayout" Target="../slideLayouts/slideLayout35.xml"/><Relationship Id="rId9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7.xml"/><Relationship Id="rId11" Type="http://schemas.openxmlformats.org/officeDocument/2006/relationships/theme" Target="../theme/theme3.xml"/><Relationship Id="rId1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4.xml"/><Relationship Id="rId8" Type="http://schemas.openxmlformats.org/officeDocument/2006/relationships/slideLayout" Target="../slideLayouts/slideLayout45.xml"/><Relationship Id="rId9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7.xml"/><Relationship Id="rId11" Type="http://schemas.openxmlformats.org/officeDocument/2006/relationships/theme" Target="../theme/theme4.xml"/><Relationship Id="rId1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theme" Target="../theme/theme7.xml"/><Relationship Id="rId3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theme" Target="../theme/theme9.xml"/><Relationship Id="rId3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Zakopane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School,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May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20,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SUSY and dark matter searches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73" r:id="rId1"/>
    <p:sldLayoutId id="2147485674" r:id="rId2"/>
    <p:sldLayoutId id="2147485675" r:id="rId3"/>
    <p:sldLayoutId id="2147485676" r:id="rId4"/>
    <p:sldLayoutId id="2147485677" r:id="rId5"/>
    <p:sldLayoutId id="2147485678" r:id="rId6"/>
    <p:sldLayoutId id="2147485679" r:id="rId7"/>
    <p:sldLayoutId id="2147485680" r:id="rId8"/>
    <p:sldLayoutId id="2147485681" r:id="rId9"/>
    <p:sldLayoutId id="2147485682" r:id="rId10"/>
    <p:sldLayoutId id="2147485885" r:id="rId11"/>
    <p:sldLayoutId id="2147485935" r:id="rId12"/>
    <p:sldLayoutId id="2147485944" r:id="rId13"/>
    <p:sldLayoutId id="2147485955" r:id="rId14"/>
    <p:sldLayoutId id="2147485956" r:id="rId15"/>
    <p:sldLayoutId id="2147485957" r:id="rId16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22"/>
          <p:cNvPicPr>
            <a:picLocks noChangeAspect="1"/>
          </p:cNvPicPr>
          <p:nvPr userDrawn="1"/>
        </p:nvPicPr>
        <p:blipFill>
          <a:blip r:embed="rId3">
            <a:grayscl/>
            <a:alphaModFix amt="25000"/>
          </a:blip>
          <a:srcRect b="2902"/>
          <a:stretch>
            <a:fillRect/>
          </a:stretch>
        </p:blipFill>
        <p:spPr bwMode="auto">
          <a:xfrm>
            <a:off x="0" y="0"/>
            <a:ext cx="9144000" cy="657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Zakopane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School,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May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20,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SUSY and dark matter searches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24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Zakopane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School,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May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20,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SUSY and dark matter searches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70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Zakopane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School,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May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20,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SUSY and dark matter searches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93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22"/>
          <p:cNvPicPr>
            <a:picLocks noChangeAspect="1"/>
          </p:cNvPicPr>
          <p:nvPr userDrawn="1"/>
        </p:nvPicPr>
        <p:blipFill>
          <a:blip r:embed="rId3">
            <a:grayscl/>
            <a:alphaModFix amt="25000"/>
          </a:blip>
          <a:srcRect b="2902"/>
          <a:stretch>
            <a:fillRect/>
          </a:stretch>
        </p:blipFill>
        <p:spPr bwMode="auto">
          <a:xfrm>
            <a:off x="0" y="0"/>
            <a:ext cx="9144000" cy="657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Zakopane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School,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May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20,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SUSY and dark matter searches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80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4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Zakopane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School,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May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20,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SUSY and dark matter searches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87" r:id="rId1"/>
    <p:sldLayoutId id="2147485888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Zakopane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School,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May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20,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SUSY and dark matter searches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90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Zakopane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School,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May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20,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SUSY and dark matter searches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92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Zakopane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School,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May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20,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SUSY and dark matter searches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18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Zakopane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School,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May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20,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SUSY and dark matter searches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20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0">
          <a:gsLst>
            <a:gs pos="0">
              <a:schemeClr val="bg1">
                <a:gamma/>
                <a:shade val="95686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95686"/>
                <a:invGamma/>
              </a:scheme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Zakopane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School,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May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20,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SUSY and dark matter searches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ransition>
    <p:fade/>
  </p:transition>
  <p:timing>
    <p:tnLst>
      <p:par>
        <p:cTn id="1" dur="indefinite" restart="never" nodeType="tmRoot"/>
      </p:par>
    </p:tnLst>
  </p:timing>
  <p:hf sldNum="0" hdr="0"/>
  <p:txStyles>
    <p:titleStyle>
      <a:lvl1pPr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Line 2"/>
          <p:cNvSpPr>
            <a:spLocks noChangeShapeType="1"/>
          </p:cNvSpPr>
          <p:nvPr userDrawn="1"/>
        </p:nvSpPr>
        <p:spPr bwMode="auto">
          <a:xfrm>
            <a:off x="685800" y="1066800"/>
            <a:ext cx="76962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20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Zakopane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School,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May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20,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1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SUSY and dark matter searches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83" r:id="rId1"/>
    <p:sldLayoutId id="2147485684" r:id="rId2"/>
    <p:sldLayoutId id="2147485685" r:id="rId3"/>
    <p:sldLayoutId id="2147485686" r:id="rId4"/>
    <p:sldLayoutId id="2147485687" r:id="rId5"/>
    <p:sldLayoutId id="2147485688" r:id="rId6"/>
    <p:sldLayoutId id="2147485689" r:id="rId7"/>
    <p:sldLayoutId id="2147485690" r:id="rId8"/>
    <p:sldLayoutId id="2147485691" r:id="rId9"/>
    <p:sldLayoutId id="2147485692" r:id="rId10"/>
    <p:sldLayoutId id="2147485693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Zakopane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School,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May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20,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SUSY and dark matter searches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59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Zakopane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School,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May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20,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SUSY and dark matter searches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61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Zakopane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School,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May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20,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SUSY and dark matter searches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63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Zakopane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School,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May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20,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SUSY and dark matter searches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76" r:id="rId1"/>
    <p:sldLayoutId id="2147485977" r:id="rId2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Zakopane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School,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May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20,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SUSY and dark matter searches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79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Zakopane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School,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May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20,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SUSY and dark matter searches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44" r:id="rId1"/>
    <p:sldLayoutId id="2147485745" r:id="rId2"/>
    <p:sldLayoutId id="2147485746" r:id="rId3"/>
    <p:sldLayoutId id="2147485747" r:id="rId4"/>
    <p:sldLayoutId id="2147485748" r:id="rId5"/>
    <p:sldLayoutId id="2147485749" r:id="rId6"/>
    <p:sldLayoutId id="2147485750" r:id="rId7"/>
    <p:sldLayoutId id="2147485751" r:id="rId8"/>
    <p:sldLayoutId id="2147485752" r:id="rId9"/>
    <p:sldLayoutId id="2147485753" r:id="rId10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Zakopane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School,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May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20,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SUSY and dark matter searches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57" r:id="rId1"/>
    <p:sldLayoutId id="2147485758" r:id="rId2"/>
    <p:sldLayoutId id="2147485759" r:id="rId3"/>
    <p:sldLayoutId id="2147485760" r:id="rId4"/>
    <p:sldLayoutId id="2147485761" r:id="rId5"/>
    <p:sldLayoutId id="2147485762" r:id="rId6"/>
    <p:sldLayoutId id="2147485763" r:id="rId7"/>
    <p:sldLayoutId id="2147485764" r:id="rId8"/>
    <p:sldLayoutId id="2147485765" r:id="rId9"/>
    <p:sldLayoutId id="2147485766" r:id="rId10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Zakopane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School,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May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20,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SUSY and dark matter searches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68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Zakopane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School,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May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20,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SUSY and dark matter searches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55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HC-ATLAS"/>
          <p:cNvPicPr>
            <a:picLocks noChangeAspect="1" noChangeArrowheads="1"/>
          </p:cNvPicPr>
          <p:nvPr userDrawn="1"/>
        </p:nvPicPr>
        <p:blipFill>
          <a:blip r:embed="rId3">
            <a:grayscl/>
            <a:lum bright="38000" contrast="-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Zakopane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School,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May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20,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5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SUSY and dark matter searches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00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24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Zakopane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School,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May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20,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5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SUSY and dark matter searches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12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HC-ATLAS"/>
          <p:cNvPicPr>
            <a:picLocks noChangeAspect="1" noChangeArrowheads="1"/>
          </p:cNvPicPr>
          <p:nvPr userDrawn="1"/>
        </p:nvPicPr>
        <p:blipFill>
          <a:blip r:embed="rId3">
            <a:grayscl/>
            <a:lum bright="38000" contrast="-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25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Zakopane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School,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May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20, 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6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SUSY and dark matter searches at the LHC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14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4" Type="http://schemas.openxmlformats.org/officeDocument/2006/relationships/oleObject" Target="../embeddings/oleObject30.bin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5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4" Type="http://schemas.openxmlformats.org/officeDocument/2006/relationships/image" Target="../media/image49.png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5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4" Type="http://schemas.openxmlformats.org/officeDocument/2006/relationships/image" Target="../media/image52.jpeg"/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53.png"/><Relationship Id="rId3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df"/><Relationship Id="rId4" Type="http://schemas.openxmlformats.org/officeDocument/2006/relationships/image" Target="../media/image71.png"/><Relationship Id="rId5" Type="http://schemas.openxmlformats.org/officeDocument/2006/relationships/oleObject" Target="../embeddings/oleObject32.bin"/><Relationship Id="rId6" Type="http://schemas.openxmlformats.org/officeDocument/2006/relationships/image" Target="../media/image57.png"/><Relationship Id="rId7" Type="http://schemas.openxmlformats.org/officeDocument/2006/relationships/image" Target="../media/image58.w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5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59.pdf"/><Relationship Id="rId3" Type="http://schemas.openxmlformats.org/officeDocument/2006/relationships/image" Target="../media/image77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4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6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Relationship Id="rId2" Type="http://schemas.openxmlformats.org/officeDocument/2006/relationships/image" Target="../media/image68.jpeg"/><Relationship Id="rId3" Type="http://schemas.openxmlformats.org/officeDocument/2006/relationships/image" Target="../media/image69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video" Target="file://localhost/Users/andreashoecker/Talks/LHC/Berkeley-Colloquium-11/Material/Proton_Event_720pH264.mov" TargetMode="External"/><Relationship Id="rId2" Type="http://schemas.openxmlformats.org/officeDocument/2006/relationships/slideLayout" Target="../slideLayouts/slideLayout67.xml"/><Relationship Id="rId3" Type="http://schemas.openxmlformats.org/officeDocument/2006/relationships/image" Target="../media/image7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.jpeg"/><Relationship Id="rId3" Type="http://schemas.openxmlformats.org/officeDocument/2006/relationships/image" Target="../media/image6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4" Type="http://schemas.openxmlformats.org/officeDocument/2006/relationships/image" Target="../media/image72.png"/><Relationship Id="rId5" Type="http://schemas.openxmlformats.org/officeDocument/2006/relationships/image" Target="../media/image73.png"/><Relationship Id="rId6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4" Type="http://schemas.openxmlformats.org/officeDocument/2006/relationships/image" Target="../media/image77.png"/><Relationship Id="rId5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4" Type="http://schemas.openxmlformats.org/officeDocument/2006/relationships/oleObject" Target="../embeddings/oleObject34.bin"/><Relationship Id="rId5" Type="http://schemas.openxmlformats.org/officeDocument/2006/relationships/oleObject" Target="../embeddings/oleObject35.bin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1.png"/><Relationship Id="rId4" Type="http://schemas.openxmlformats.org/officeDocument/2006/relationships/image" Target="../media/image85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84.pd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1.png"/><Relationship Id="rId4" Type="http://schemas.openxmlformats.org/officeDocument/2006/relationships/image" Target="../media/image85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84.pd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8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8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4" Type="http://schemas.openxmlformats.org/officeDocument/2006/relationships/image" Target="../media/image88.pdf"/><Relationship Id="rId5" Type="http://schemas.openxmlformats.org/officeDocument/2006/relationships/image" Target="../media/image109.png"/><Relationship Id="rId1" Type="http://schemas.openxmlformats.org/officeDocument/2006/relationships/slideLayout" Target="../slideLayouts/slideLayout57.xml"/><Relationship Id="rId2" Type="http://schemas.openxmlformats.org/officeDocument/2006/relationships/image" Target="../media/image87.pd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image" Target="../media/image89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image" Target="../media/image90.pdf"/><Relationship Id="rId3" Type="http://schemas.openxmlformats.org/officeDocument/2006/relationships/image" Target="../media/image9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image" Target="../media/image9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image" Target="../media/image8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4" Type="http://schemas.openxmlformats.org/officeDocument/2006/relationships/image" Target="../media/image94.pdf"/><Relationship Id="rId5" Type="http://schemas.openxmlformats.org/officeDocument/2006/relationships/image" Target="../media/image121.png"/><Relationship Id="rId1" Type="http://schemas.openxmlformats.org/officeDocument/2006/relationships/slideLayout" Target="../slideLayouts/slideLayout59.xml"/><Relationship Id="rId2" Type="http://schemas.openxmlformats.org/officeDocument/2006/relationships/image" Target="../media/image93.pd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image" Target="../media/image95.pdf"/><Relationship Id="rId3" Type="http://schemas.openxmlformats.org/officeDocument/2006/relationships/image" Target="../media/image12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4" Type="http://schemas.openxmlformats.org/officeDocument/2006/relationships/image" Target="../media/image96.png"/><Relationship Id="rId1" Type="http://schemas.openxmlformats.org/officeDocument/2006/relationships/slideLayout" Target="../slideLayouts/slideLayout58.xml"/><Relationship Id="rId2" Type="http://schemas.openxmlformats.org/officeDocument/2006/relationships/image" Target="../media/image95.pd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4" Type="http://schemas.openxmlformats.org/officeDocument/2006/relationships/image" Target="../media/image97.pdf"/><Relationship Id="rId5" Type="http://schemas.openxmlformats.org/officeDocument/2006/relationships/image" Target="../media/image128.png"/><Relationship Id="rId1" Type="http://schemas.openxmlformats.org/officeDocument/2006/relationships/slideLayout" Target="../slideLayouts/slideLayout58.xml"/><Relationship Id="rId2" Type="http://schemas.openxmlformats.org/officeDocument/2006/relationships/image" Target="../media/image95.pd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4" Type="http://schemas.openxmlformats.org/officeDocument/2006/relationships/image" Target="../media/image98.pdf"/><Relationship Id="rId5" Type="http://schemas.openxmlformats.org/officeDocument/2006/relationships/image" Target="../media/image1301.png"/><Relationship Id="rId6" Type="http://schemas.openxmlformats.org/officeDocument/2006/relationships/image" Target="../media/image99.pdf"/><Relationship Id="rId7" Type="http://schemas.openxmlformats.org/officeDocument/2006/relationships/image" Target="../media/image132.png"/><Relationship Id="rId8" Type="http://schemas.openxmlformats.org/officeDocument/2006/relationships/image" Target="../media/image100.pdf"/><Relationship Id="rId9" Type="http://schemas.openxmlformats.org/officeDocument/2006/relationships/image" Target="../media/image134.png"/><Relationship Id="rId1" Type="http://schemas.openxmlformats.org/officeDocument/2006/relationships/slideLayout" Target="../slideLayouts/slideLayout58.xml"/><Relationship Id="rId2" Type="http://schemas.openxmlformats.org/officeDocument/2006/relationships/image" Target="../media/image95.pd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image" Target="../media/image95.pdf"/><Relationship Id="rId3" Type="http://schemas.openxmlformats.org/officeDocument/2006/relationships/image" Target="../media/image12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4" Type="http://schemas.openxmlformats.org/officeDocument/2006/relationships/image" Target="../media/image101.pdf"/><Relationship Id="rId5" Type="http://schemas.openxmlformats.org/officeDocument/2006/relationships/image" Target="../media/image136.png"/><Relationship Id="rId1" Type="http://schemas.openxmlformats.org/officeDocument/2006/relationships/slideLayout" Target="../slideLayouts/slideLayout58.xml"/><Relationship Id="rId2" Type="http://schemas.openxmlformats.org/officeDocument/2006/relationships/image" Target="../media/image95.pd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02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03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jpeg"/><Relationship Id="rId20" Type="http://schemas.openxmlformats.org/officeDocument/2006/relationships/image" Target="../media/image22.jpeg"/><Relationship Id="rId21" Type="http://schemas.openxmlformats.org/officeDocument/2006/relationships/image" Target="../media/image23.jpeg"/><Relationship Id="rId22" Type="http://schemas.openxmlformats.org/officeDocument/2006/relationships/image" Target="../media/image24.jpeg"/><Relationship Id="rId23" Type="http://schemas.openxmlformats.org/officeDocument/2006/relationships/image" Target="../media/image25.jpeg"/><Relationship Id="rId24" Type="http://schemas.openxmlformats.org/officeDocument/2006/relationships/image" Target="../media/image26.jpeg"/><Relationship Id="rId25" Type="http://schemas.openxmlformats.org/officeDocument/2006/relationships/image" Target="../media/image27.jpeg"/><Relationship Id="rId26" Type="http://schemas.openxmlformats.org/officeDocument/2006/relationships/image" Target="../media/image28.jpeg"/><Relationship Id="rId27" Type="http://schemas.openxmlformats.org/officeDocument/2006/relationships/image" Target="../media/image29.jpeg"/><Relationship Id="rId28" Type="http://schemas.openxmlformats.org/officeDocument/2006/relationships/image" Target="../media/image30.jpeg"/><Relationship Id="rId29" Type="http://schemas.openxmlformats.org/officeDocument/2006/relationships/image" Target="../media/image31.jpeg"/><Relationship Id="rId30" Type="http://schemas.openxmlformats.org/officeDocument/2006/relationships/image" Target="../media/image32.jpeg"/><Relationship Id="rId31" Type="http://schemas.openxmlformats.org/officeDocument/2006/relationships/image" Target="../media/image33.jpeg"/><Relationship Id="rId32" Type="http://schemas.openxmlformats.org/officeDocument/2006/relationships/image" Target="../media/image34.jpeg"/><Relationship Id="rId10" Type="http://schemas.openxmlformats.org/officeDocument/2006/relationships/image" Target="../media/image12.jpeg"/><Relationship Id="rId11" Type="http://schemas.openxmlformats.org/officeDocument/2006/relationships/image" Target="../media/image13.jpeg"/><Relationship Id="rId12" Type="http://schemas.openxmlformats.org/officeDocument/2006/relationships/image" Target="../media/image14.jpeg"/><Relationship Id="rId13" Type="http://schemas.openxmlformats.org/officeDocument/2006/relationships/image" Target="../media/image15.jpeg"/><Relationship Id="rId14" Type="http://schemas.openxmlformats.org/officeDocument/2006/relationships/image" Target="../media/image16.png"/><Relationship Id="rId15" Type="http://schemas.openxmlformats.org/officeDocument/2006/relationships/image" Target="../media/image17.jpeg"/><Relationship Id="rId16" Type="http://schemas.openxmlformats.org/officeDocument/2006/relationships/image" Target="../media/image18.jpeg"/><Relationship Id="rId17" Type="http://schemas.openxmlformats.org/officeDocument/2006/relationships/image" Target="../media/image19.jpeg"/><Relationship Id="rId18" Type="http://schemas.openxmlformats.org/officeDocument/2006/relationships/image" Target="../media/image20.jpeg"/><Relationship Id="rId19" Type="http://schemas.openxmlformats.org/officeDocument/2006/relationships/image" Target="../media/image21.jpeg"/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4.png"/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8.jpeg"/><Relationship Id="rId7" Type="http://schemas.openxmlformats.org/officeDocument/2006/relationships/image" Target="../media/image9.jpeg"/><Relationship Id="rId8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image" Target="../media/image89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image" Target="../media/image104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image" Target="../media/image105.pdf"/><Relationship Id="rId3" Type="http://schemas.openxmlformats.org/officeDocument/2006/relationships/image" Target="../media/image10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4" Type="http://schemas.openxmlformats.org/officeDocument/2006/relationships/image" Target="../media/image109.pdf"/><Relationship Id="rId5" Type="http://schemas.openxmlformats.org/officeDocument/2006/relationships/image" Target="../media/image110.png"/><Relationship Id="rId1" Type="http://schemas.openxmlformats.org/officeDocument/2006/relationships/slideLayout" Target="../slideLayouts/slideLayout58.xml"/><Relationship Id="rId2" Type="http://schemas.openxmlformats.org/officeDocument/2006/relationships/image" Target="../media/image107.pd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oleObject" Target="../embeddings/oleObject36.bin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58.xml"/></Relationships>
</file>

<file path=ppt/slides/_rels/slide55.xml.rels><?xml version="1.0" encoding="UTF-8" standalone="yes"?>
<Relationships xmlns="http://schemas.openxmlformats.org/package/2006/relationships"><Relationship Id="rId4" Type="http://schemas.openxmlformats.org/officeDocument/2006/relationships/image" Target="../media/image71.png"/><Relationship Id="rId5" Type="http://schemas.openxmlformats.org/officeDocument/2006/relationships/image" Target="../media/image112.pdf"/><Relationship Id="rId6" Type="http://schemas.openxmlformats.org/officeDocument/2006/relationships/image" Target="../media/image113.png"/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56.pdf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03.png"/><Relationship Id="rId3" Type="http://schemas.openxmlformats.org/officeDocument/2006/relationships/image" Target="../media/image114.png"/></Relationships>
</file>

<file path=ppt/slides/_rels/slide57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45.bin"/><Relationship Id="rId12" Type="http://schemas.openxmlformats.org/officeDocument/2006/relationships/oleObject" Target="../embeddings/oleObject46.bin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51.xml"/><Relationship Id="rId3" Type="http://schemas.openxmlformats.org/officeDocument/2006/relationships/oleObject" Target="../embeddings/oleObject37.bin"/><Relationship Id="rId4" Type="http://schemas.openxmlformats.org/officeDocument/2006/relationships/oleObject" Target="../embeddings/oleObject38.bin"/><Relationship Id="rId5" Type="http://schemas.openxmlformats.org/officeDocument/2006/relationships/oleObject" Target="../embeddings/oleObject39.bin"/><Relationship Id="rId6" Type="http://schemas.openxmlformats.org/officeDocument/2006/relationships/oleObject" Target="../embeddings/oleObject40.bin"/><Relationship Id="rId7" Type="http://schemas.openxmlformats.org/officeDocument/2006/relationships/oleObject" Target="../embeddings/oleObject41.bin"/><Relationship Id="rId8" Type="http://schemas.openxmlformats.org/officeDocument/2006/relationships/oleObject" Target="../embeddings/oleObject42.bin"/><Relationship Id="rId9" Type="http://schemas.openxmlformats.org/officeDocument/2006/relationships/oleObject" Target="../embeddings/oleObject43.bin"/><Relationship Id="rId10" Type="http://schemas.openxmlformats.org/officeDocument/2006/relationships/oleObject" Target="../embeddings/oleObject44.bin"/></Relationships>
</file>

<file path=ppt/slides/_rels/slide58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55.bin"/><Relationship Id="rId12" Type="http://schemas.openxmlformats.org/officeDocument/2006/relationships/oleObject" Target="../embeddings/oleObject56.bin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65.xml"/><Relationship Id="rId3" Type="http://schemas.openxmlformats.org/officeDocument/2006/relationships/oleObject" Target="../embeddings/oleObject47.bin"/><Relationship Id="rId4" Type="http://schemas.openxmlformats.org/officeDocument/2006/relationships/oleObject" Target="../embeddings/oleObject48.bin"/><Relationship Id="rId5" Type="http://schemas.openxmlformats.org/officeDocument/2006/relationships/oleObject" Target="../embeddings/oleObject49.bin"/><Relationship Id="rId6" Type="http://schemas.openxmlformats.org/officeDocument/2006/relationships/oleObject" Target="../embeddings/oleObject50.bin"/><Relationship Id="rId7" Type="http://schemas.openxmlformats.org/officeDocument/2006/relationships/oleObject" Target="../embeddings/oleObject51.bin"/><Relationship Id="rId8" Type="http://schemas.openxmlformats.org/officeDocument/2006/relationships/oleObject" Target="../embeddings/oleObject52.bin"/><Relationship Id="rId9" Type="http://schemas.openxmlformats.org/officeDocument/2006/relationships/oleObject" Target="../embeddings/oleObject53.bin"/><Relationship Id="rId10" Type="http://schemas.openxmlformats.org/officeDocument/2006/relationships/oleObject" Target="../embeddings/oleObject54.bin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03.png"/><Relationship Id="rId3" Type="http://schemas.openxmlformats.org/officeDocument/2006/relationships/image" Target="../media/image114.png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9.bin"/><Relationship Id="rId12" Type="http://schemas.openxmlformats.org/officeDocument/2006/relationships/oleObject" Target="../embeddings/oleObject10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53.xml"/><Relationship Id="rId3" Type="http://schemas.openxmlformats.org/officeDocument/2006/relationships/oleObject" Target="../embeddings/oleObject1.bin"/><Relationship Id="rId4" Type="http://schemas.openxmlformats.org/officeDocument/2006/relationships/oleObject" Target="../embeddings/oleObject2.bin"/><Relationship Id="rId5" Type="http://schemas.openxmlformats.org/officeDocument/2006/relationships/oleObject" Target="../embeddings/oleObject3.bin"/><Relationship Id="rId6" Type="http://schemas.openxmlformats.org/officeDocument/2006/relationships/oleObject" Target="../embeddings/oleObject4.bin"/><Relationship Id="rId7" Type="http://schemas.openxmlformats.org/officeDocument/2006/relationships/oleObject" Target="../embeddings/oleObject5.bin"/><Relationship Id="rId8" Type="http://schemas.openxmlformats.org/officeDocument/2006/relationships/oleObject" Target="../embeddings/oleObject6.bin"/><Relationship Id="rId9" Type="http://schemas.openxmlformats.org/officeDocument/2006/relationships/oleObject" Target="../embeddings/oleObject7.bin"/><Relationship Id="rId10" Type="http://schemas.openxmlformats.org/officeDocument/2006/relationships/oleObject" Target="../embeddings/oleObject8.bin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03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03.png"/><Relationship Id="rId3" Type="http://schemas.openxmlformats.org/officeDocument/2006/relationships/image" Target="../media/image122.wmf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22.wmf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23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wmf"/><Relationship Id="rId4" Type="http://schemas.openxmlformats.org/officeDocument/2006/relationships/image" Target="../media/image126.wmf"/><Relationship Id="rId5" Type="http://schemas.openxmlformats.org/officeDocument/2006/relationships/image" Target="../media/image127.wmf"/><Relationship Id="rId6" Type="http://schemas.openxmlformats.org/officeDocument/2006/relationships/image" Target="../media/image128.wmf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24.wm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4" Type="http://schemas.openxmlformats.org/officeDocument/2006/relationships/image" Target="../media/image131.wmf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29.pdf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32.pdf"/><Relationship Id="rId3" Type="http://schemas.openxmlformats.org/officeDocument/2006/relationships/image" Target="../media/image133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oleObject" Target="../embeddings/oleObject12.bin"/><Relationship Id="rId5" Type="http://schemas.openxmlformats.org/officeDocument/2006/relationships/oleObject" Target="../embeddings/oleObject13.bin"/><Relationship Id="rId6" Type="http://schemas.openxmlformats.org/officeDocument/2006/relationships/oleObject" Target="../embeddings/oleObject14.bin"/><Relationship Id="rId7" Type="http://schemas.openxmlformats.org/officeDocument/2006/relationships/oleObject" Target="../embeddings/oleObject15.bin"/><Relationship Id="rId8" Type="http://schemas.openxmlformats.org/officeDocument/2006/relationships/oleObject" Target="../embeddings/oleObject16.bin"/><Relationship Id="rId9" Type="http://schemas.openxmlformats.org/officeDocument/2006/relationships/oleObject" Target="../embeddings/oleObject17.bin"/><Relationship Id="rId10" Type="http://schemas.openxmlformats.org/officeDocument/2006/relationships/oleObject" Target="../embeddings/oleObject18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53.xml"/></Relationships>
</file>

<file path=ppt/slides/_rels/slide70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64.bin"/><Relationship Id="rId12" Type="http://schemas.openxmlformats.org/officeDocument/2006/relationships/oleObject" Target="../embeddings/oleObject65.bin"/><Relationship Id="rId13" Type="http://schemas.openxmlformats.org/officeDocument/2006/relationships/oleObject" Target="../embeddings/oleObject66.bin"/><Relationship Id="rId14" Type="http://schemas.openxmlformats.org/officeDocument/2006/relationships/oleObject" Target="../embeddings/oleObject67.bin"/><Relationship Id="rId15" Type="http://schemas.openxmlformats.org/officeDocument/2006/relationships/oleObject" Target="../embeddings/oleObject68.bin"/><Relationship Id="rId16" Type="http://schemas.openxmlformats.org/officeDocument/2006/relationships/oleObject" Target="../embeddings/oleObject69.bin"/><Relationship Id="rId17" Type="http://schemas.openxmlformats.org/officeDocument/2006/relationships/oleObject" Target="../embeddings/oleObject70.bin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68.xml"/><Relationship Id="rId3" Type="http://schemas.openxmlformats.org/officeDocument/2006/relationships/image" Target="../media/image146.wmf"/><Relationship Id="rId4" Type="http://schemas.openxmlformats.org/officeDocument/2006/relationships/oleObject" Target="../embeddings/oleObject57.bin"/><Relationship Id="rId5" Type="http://schemas.openxmlformats.org/officeDocument/2006/relationships/oleObject" Target="../embeddings/oleObject58.bin"/><Relationship Id="rId6" Type="http://schemas.openxmlformats.org/officeDocument/2006/relationships/oleObject" Target="../embeddings/oleObject59.bin"/><Relationship Id="rId7" Type="http://schemas.openxmlformats.org/officeDocument/2006/relationships/oleObject" Target="../embeddings/oleObject60.bin"/><Relationship Id="rId8" Type="http://schemas.openxmlformats.org/officeDocument/2006/relationships/oleObject" Target="../embeddings/oleObject61.bin"/><Relationship Id="rId9" Type="http://schemas.openxmlformats.org/officeDocument/2006/relationships/oleObject" Target="../embeddings/oleObject62.bin"/><Relationship Id="rId10" Type="http://schemas.openxmlformats.org/officeDocument/2006/relationships/oleObject" Target="../embeddings/oleObject63.bin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4" Type="http://schemas.openxmlformats.org/officeDocument/2006/relationships/image" Target="../media/image149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14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4" Type="http://schemas.openxmlformats.org/officeDocument/2006/relationships/image" Target="../media/image151.png"/><Relationship Id="rId5" Type="http://schemas.openxmlformats.org/officeDocument/2006/relationships/oleObject" Target="../embeddings/oleObject71.bin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6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4" Type="http://schemas.openxmlformats.org/officeDocument/2006/relationships/image" Target="../media/image154.pdf"/><Relationship Id="rId5" Type="http://schemas.openxmlformats.org/officeDocument/2006/relationships/image" Target="../media/image155.png"/><Relationship Id="rId6" Type="http://schemas.openxmlformats.org/officeDocument/2006/relationships/image" Target="../media/image156.pdf"/><Relationship Id="rId7" Type="http://schemas.openxmlformats.org/officeDocument/2006/relationships/image" Target="../media/image157.png"/><Relationship Id="rId8" Type="http://schemas.openxmlformats.org/officeDocument/2006/relationships/image" Target="../media/image158.pdf"/><Relationship Id="rId9" Type="http://schemas.openxmlformats.org/officeDocument/2006/relationships/image" Target="../media/image159.png"/><Relationship Id="rId10" Type="http://schemas.openxmlformats.org/officeDocument/2006/relationships/image" Target="../media/image160.pdf"/><Relationship Id="rId11" Type="http://schemas.openxmlformats.org/officeDocument/2006/relationships/image" Target="../media/image161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152.pdf"/></Relationships>
</file>

<file path=ppt/slides/_rels/slide7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71.png"/><Relationship Id="rId12" Type="http://schemas.openxmlformats.org/officeDocument/2006/relationships/image" Target="../media/image172.pdf"/><Relationship Id="rId13" Type="http://schemas.openxmlformats.org/officeDocument/2006/relationships/image" Target="../media/image173.png"/><Relationship Id="rId14" Type="http://schemas.openxmlformats.org/officeDocument/2006/relationships/image" Target="../media/image174.pdf"/><Relationship Id="rId15" Type="http://schemas.openxmlformats.org/officeDocument/2006/relationships/image" Target="../media/image175.png"/><Relationship Id="rId16" Type="http://schemas.openxmlformats.org/officeDocument/2006/relationships/image" Target="../media/image176.pdf"/><Relationship Id="rId17" Type="http://schemas.openxmlformats.org/officeDocument/2006/relationships/image" Target="../media/image177.png"/><Relationship Id="rId18" Type="http://schemas.openxmlformats.org/officeDocument/2006/relationships/image" Target="../media/image147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162.pdf"/><Relationship Id="rId3" Type="http://schemas.openxmlformats.org/officeDocument/2006/relationships/image" Target="../media/image163.png"/><Relationship Id="rId4" Type="http://schemas.openxmlformats.org/officeDocument/2006/relationships/image" Target="../media/image164.pdf"/><Relationship Id="rId5" Type="http://schemas.openxmlformats.org/officeDocument/2006/relationships/image" Target="../media/image165.png"/><Relationship Id="rId6" Type="http://schemas.openxmlformats.org/officeDocument/2006/relationships/image" Target="../media/image166.pdf"/><Relationship Id="rId7" Type="http://schemas.openxmlformats.org/officeDocument/2006/relationships/image" Target="../media/image167.png"/><Relationship Id="rId8" Type="http://schemas.openxmlformats.org/officeDocument/2006/relationships/image" Target="../media/image168.pdf"/><Relationship Id="rId9" Type="http://schemas.openxmlformats.org/officeDocument/2006/relationships/image" Target="../media/image169.png"/><Relationship Id="rId10" Type="http://schemas.openxmlformats.org/officeDocument/2006/relationships/image" Target="../media/image170.pdf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4" Type="http://schemas.openxmlformats.org/officeDocument/2006/relationships/oleObject" Target="../embeddings/oleObject72.bin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6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4" Type="http://schemas.openxmlformats.org/officeDocument/2006/relationships/oleObject" Target="../embeddings/oleObject73.bin"/><Relationship Id="rId5" Type="http://schemas.openxmlformats.org/officeDocument/2006/relationships/oleObject" Target="../embeddings/oleObject74.bin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6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4" Type="http://schemas.openxmlformats.org/officeDocument/2006/relationships/image" Target="../media/image183.png"/><Relationship Id="rId5" Type="http://schemas.openxmlformats.org/officeDocument/2006/relationships/image" Target="../media/image184.png"/><Relationship Id="rId6" Type="http://schemas.openxmlformats.org/officeDocument/2006/relationships/image" Target="../media/image185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181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4" Type="http://schemas.openxmlformats.org/officeDocument/2006/relationships/image" Target="../media/image187.png"/><Relationship Id="rId5" Type="http://schemas.openxmlformats.org/officeDocument/2006/relationships/image" Target="../media/image188.png"/><Relationship Id="rId6" Type="http://schemas.openxmlformats.org/officeDocument/2006/relationships/image" Target="../media/image189.pdf"/><Relationship Id="rId7" Type="http://schemas.openxmlformats.org/officeDocument/2006/relationships/image" Target="../media/image190.png"/><Relationship Id="rId8" Type="http://schemas.openxmlformats.org/officeDocument/2006/relationships/image" Target="../media/image191.pdf"/><Relationship Id="rId9" Type="http://schemas.openxmlformats.org/officeDocument/2006/relationships/image" Target="../media/image192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185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4" Type="http://schemas.openxmlformats.org/officeDocument/2006/relationships/image" Target="../media/image195.pdf"/><Relationship Id="rId5" Type="http://schemas.openxmlformats.org/officeDocument/2006/relationships/image" Target="../media/image196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193.pd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4" Type="http://schemas.openxmlformats.org/officeDocument/2006/relationships/oleObject" Target="../embeddings/oleObject20.bin"/><Relationship Id="rId5" Type="http://schemas.openxmlformats.org/officeDocument/2006/relationships/oleObject" Target="../embeddings/oleObject21.bin"/><Relationship Id="rId6" Type="http://schemas.openxmlformats.org/officeDocument/2006/relationships/oleObject" Target="../embeddings/oleObject22.bin"/><Relationship Id="rId7" Type="http://schemas.openxmlformats.org/officeDocument/2006/relationships/oleObject" Target="../embeddings/oleObject23.bin"/><Relationship Id="rId8" Type="http://schemas.openxmlformats.org/officeDocument/2006/relationships/oleObject" Target="../embeddings/oleObject24.bin"/><Relationship Id="rId9" Type="http://schemas.openxmlformats.org/officeDocument/2006/relationships/oleObject" Target="../embeddings/oleObject25.bin"/><Relationship Id="rId10" Type="http://schemas.openxmlformats.org/officeDocument/2006/relationships/oleObject" Target="../embeddings/oleObject26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5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5.bin"/><Relationship Id="rId4" Type="http://schemas.openxmlformats.org/officeDocument/2006/relationships/image" Target="../media/image193.pdf"/><Relationship Id="rId5" Type="http://schemas.openxmlformats.org/officeDocument/2006/relationships/image" Target="../media/image194.png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6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4" Type="http://schemas.openxmlformats.org/officeDocument/2006/relationships/image" Target="../media/image200.pdf"/><Relationship Id="rId5" Type="http://schemas.openxmlformats.org/officeDocument/2006/relationships/image" Target="../media/image201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198.pdf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png"/><Relationship Id="rId4" Type="http://schemas.openxmlformats.org/officeDocument/2006/relationships/image" Target="../media/image204.pdf"/><Relationship Id="rId5" Type="http://schemas.openxmlformats.org/officeDocument/2006/relationships/image" Target="../media/image205.png"/><Relationship Id="rId6" Type="http://schemas.openxmlformats.org/officeDocument/2006/relationships/image" Target="../media/image206.pdf"/><Relationship Id="rId7" Type="http://schemas.openxmlformats.org/officeDocument/2006/relationships/image" Target="../media/image207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202.pdf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png"/><Relationship Id="rId4" Type="http://schemas.openxmlformats.org/officeDocument/2006/relationships/image" Target="../media/image208.pdf"/><Relationship Id="rId5" Type="http://schemas.openxmlformats.org/officeDocument/2006/relationships/image" Target="../media/image209.png"/><Relationship Id="rId6" Type="http://schemas.openxmlformats.org/officeDocument/2006/relationships/image" Target="../media/image210.jpe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202.pdf"/></Relationships>
</file>

<file path=ppt/slides/_rels/slide8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16.png"/><Relationship Id="rId12" Type="http://schemas.openxmlformats.org/officeDocument/2006/relationships/image" Target="../media/image217.pdf"/><Relationship Id="rId13" Type="http://schemas.openxmlformats.org/officeDocument/2006/relationships/image" Target="../media/image218.png"/><Relationship Id="rId1" Type="http://schemas.openxmlformats.org/officeDocument/2006/relationships/vmlDrawing" Target="../drawings/vmlDrawing17.vml"/><Relationship Id="rId2" Type="http://schemas.openxmlformats.org/officeDocument/2006/relationships/slideLayout" Target="../slideLayouts/slideLayout61.xml"/><Relationship Id="rId3" Type="http://schemas.openxmlformats.org/officeDocument/2006/relationships/oleObject" Target="../embeddings/oleObject76.bin"/><Relationship Id="rId4" Type="http://schemas.openxmlformats.org/officeDocument/2006/relationships/oleObject" Target="../embeddings/oleObject77.bin"/><Relationship Id="rId5" Type="http://schemas.openxmlformats.org/officeDocument/2006/relationships/oleObject" Target="../embeddings/oleObject78.bin"/><Relationship Id="rId6" Type="http://schemas.openxmlformats.org/officeDocument/2006/relationships/oleObject" Target="../embeddings/oleObject79.bin"/><Relationship Id="rId7" Type="http://schemas.openxmlformats.org/officeDocument/2006/relationships/oleObject" Target="../embeddings/oleObject80.bin"/><Relationship Id="rId8" Type="http://schemas.openxmlformats.org/officeDocument/2006/relationships/oleObject" Target="../embeddings/oleObject81.bin"/><Relationship Id="rId9" Type="http://schemas.openxmlformats.org/officeDocument/2006/relationships/oleObject" Target="../embeddings/oleObject82.bin"/><Relationship Id="rId10" Type="http://schemas.openxmlformats.org/officeDocument/2006/relationships/image" Target="../media/image215.pdf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4" Type="http://schemas.openxmlformats.org/officeDocument/2006/relationships/image" Target="../media/image221.pdf"/><Relationship Id="rId5" Type="http://schemas.openxmlformats.org/officeDocument/2006/relationships/image" Target="../media/image222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219.pdf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png"/><Relationship Id="rId4" Type="http://schemas.openxmlformats.org/officeDocument/2006/relationships/image" Target="../media/image225.pdf"/><Relationship Id="rId5" Type="http://schemas.openxmlformats.org/officeDocument/2006/relationships/image" Target="../media/image226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223.pdf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png"/><Relationship Id="rId4" Type="http://schemas.openxmlformats.org/officeDocument/2006/relationships/image" Target="../media/image229.pdf"/><Relationship Id="rId5" Type="http://schemas.openxmlformats.org/officeDocument/2006/relationships/image" Target="../media/image230.png"/><Relationship Id="rId6" Type="http://schemas.openxmlformats.org/officeDocument/2006/relationships/image" Target="../media/image231.pdf"/><Relationship Id="rId7" Type="http://schemas.openxmlformats.org/officeDocument/2006/relationships/image" Target="../media/image232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227.pdf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png"/><Relationship Id="rId4" Type="http://schemas.openxmlformats.org/officeDocument/2006/relationships/image" Target="../media/image235.pdf"/><Relationship Id="rId5" Type="http://schemas.openxmlformats.org/officeDocument/2006/relationships/image" Target="../media/image236.png"/><Relationship Id="rId6" Type="http://schemas.openxmlformats.org/officeDocument/2006/relationships/image" Target="../media/image237.pdf"/><Relationship Id="rId7" Type="http://schemas.openxmlformats.org/officeDocument/2006/relationships/image" Target="../media/image238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233.pdf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4" Type="http://schemas.openxmlformats.org/officeDocument/2006/relationships/image" Target="../media/image241.pdf"/><Relationship Id="rId5" Type="http://schemas.openxmlformats.org/officeDocument/2006/relationships/image" Target="../media/image242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239.pd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4" Type="http://schemas.openxmlformats.org/officeDocument/2006/relationships/oleObject" Target="../embeddings/oleObject28.bin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5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df"/><Relationship Id="rId4" Type="http://schemas.openxmlformats.org/officeDocument/2006/relationships/image" Target="../media/image2301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243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3.bin"/><Relationship Id="rId4" Type="http://schemas.openxmlformats.org/officeDocument/2006/relationships/oleObject" Target="../embeddings/oleObject84.bin"/><Relationship Id="rId5" Type="http://schemas.openxmlformats.org/officeDocument/2006/relationships/oleObject" Target="../embeddings/oleObject85.bin"/><Relationship Id="rId6" Type="http://schemas.openxmlformats.org/officeDocument/2006/relationships/image" Target="../media/image249.png"/><Relationship Id="rId7" Type="http://schemas.openxmlformats.org/officeDocument/2006/relationships/image" Target="../media/image250.png"/><Relationship Id="rId8" Type="http://schemas.openxmlformats.org/officeDocument/2006/relationships/oleObject" Target="../embeddings/oleObject86.bin"/><Relationship Id="rId9" Type="http://schemas.openxmlformats.org/officeDocument/2006/relationships/image" Target="../media/image244.pdf"/><Relationship Id="rId10" Type="http://schemas.openxmlformats.org/officeDocument/2006/relationships/image" Target="../media/image2301.png"/><Relationship Id="rId1" Type="http://schemas.openxmlformats.org/officeDocument/2006/relationships/vmlDrawing" Target="../drawings/vmlDrawing18.vml"/><Relationship Id="rId2" Type="http://schemas.openxmlformats.org/officeDocument/2006/relationships/slideLayout" Target="../slideLayouts/slideLayout61.xml"/></Relationships>
</file>

<file path=ppt/slides/_rels/slide92.xml.rels><?xml version="1.0" encoding="UTF-8" standalone="yes"?>
<Relationships xmlns="http://schemas.openxmlformats.org/package/2006/relationships"><Relationship Id="rId4" Type="http://schemas.microsoft.com/office/2007/relationships/hdphoto" Target="../media/hdphoto1.wdp"/><Relationship Id="rId5" Type="http://schemas.openxmlformats.org/officeDocument/2006/relationships/image" Target="../media/image252.jpeg"/><Relationship Id="rId1" Type="http://schemas.openxmlformats.org/officeDocument/2006/relationships/slideLayout" Target="../slideLayouts/slideLayout64.xml"/><Relationship Id="rId2" Type="http://schemas.openxmlformats.org/officeDocument/2006/relationships/image" Target="../media/image251.jpeg"/></Relationships>
</file>

<file path=ppt/slides/_rels/slide93.xml.rels><?xml version="1.0" encoding="UTF-8" standalone="yes"?>
<Relationships xmlns="http://schemas.openxmlformats.org/package/2006/relationships"><Relationship Id="rId4" Type="http://schemas.microsoft.com/office/2007/relationships/hdphoto" Target="../media/hdphoto1.wdp"/><Relationship Id="rId5" Type="http://schemas.openxmlformats.org/officeDocument/2006/relationships/image" Target="../media/image252.jpeg"/><Relationship Id="rId6" Type="http://schemas.openxmlformats.org/officeDocument/2006/relationships/image" Target="../media/image253.pdf"/><Relationship Id="rId7" Type="http://schemas.openxmlformats.org/officeDocument/2006/relationships/image" Target="../media/image254.png"/><Relationship Id="rId8" Type="http://schemas.openxmlformats.org/officeDocument/2006/relationships/image" Target="../media/image255.pdf"/><Relationship Id="rId9" Type="http://schemas.openxmlformats.org/officeDocument/2006/relationships/image" Target="../media/image256.png"/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251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df"/><Relationship Id="rId4" Type="http://schemas.openxmlformats.org/officeDocument/2006/relationships/image" Target="../media/image153.png"/><Relationship Id="rId5" Type="http://schemas.openxmlformats.org/officeDocument/2006/relationships/oleObject" Target="../embeddings/oleObject87.bin"/><Relationship Id="rId6" Type="http://schemas.openxmlformats.org/officeDocument/2006/relationships/oleObject" Target="../embeddings/oleObject88.bin"/><Relationship Id="rId7" Type="http://schemas.openxmlformats.org/officeDocument/2006/relationships/oleObject" Target="../embeddings/oleObject89.bin"/><Relationship Id="rId1" Type="http://schemas.openxmlformats.org/officeDocument/2006/relationships/vmlDrawing" Target="../drawings/vmlDrawing19.vml"/><Relationship Id="rId2" Type="http://schemas.openxmlformats.org/officeDocument/2006/relationships/slideLayout" Target="../slideLayouts/slideLayout6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Relationship Id="rId2" Type="http://schemas.openxmlformats.org/officeDocument/2006/relationships/image" Target="../media/image259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4" Type="http://schemas.openxmlformats.org/officeDocument/2006/relationships/image" Target="../media/image260.pdf"/><Relationship Id="rId5" Type="http://schemas.openxmlformats.org/officeDocument/2006/relationships/image" Target="../media/image261.png"/><Relationship Id="rId1" Type="http://schemas.openxmlformats.org/officeDocument/2006/relationships/slideLayout" Target="../slideLayouts/slideLayout58.xml"/><Relationship Id="rId2" Type="http://schemas.openxmlformats.org/officeDocument/2006/relationships/image" Target="../media/image52.jpe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image" Target="../media/image26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TLAS_grafiti.jpg"/>
          <p:cNvPicPr>
            <a:picLocks noChangeAspect="1"/>
          </p:cNvPicPr>
          <p:nvPr/>
        </p:nvPicPr>
        <p:blipFill>
          <a:blip r:embed="rId2"/>
          <a:srcRect l="275" t="772" r="624" b="463"/>
          <a:stretch>
            <a:fillRect/>
          </a:stretch>
        </p:blipFill>
        <p:spPr>
          <a:xfrm>
            <a:off x="0" y="0"/>
            <a:ext cx="9144000" cy="686067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3733800"/>
            <a:ext cx="9144000" cy="9906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0" y="1676400"/>
            <a:ext cx="9144000" cy="1511059"/>
          </a:xfrm>
          <a:prstGeom prst="rect">
            <a:avLst/>
          </a:prstGeom>
          <a:solidFill>
            <a:schemeClr val="bg1">
              <a:alpha val="85000"/>
            </a:schemeClr>
          </a:solidFill>
          <a:ln w="3175"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sz="1800">
              <a:solidFill>
                <a:srgbClr val="262626"/>
              </a:solidFill>
              <a:ea typeface="Calibri" charset="0"/>
              <a:cs typeface="Calibri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754719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Searches for Supersymmetry and Dark Matter at the LHC</a:t>
            </a:r>
            <a:endParaRPr lang="en-GB" sz="4000" b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3834505"/>
            <a:ext cx="91440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Andreas Hoecker (CERN)</a:t>
            </a:r>
          </a:p>
          <a:p>
            <a:pPr algn="ctr"/>
            <a:endParaRPr lang="en-GB" sz="600" dirty="0" smtClean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  <a:p>
            <a:pPr algn="ctr">
              <a:lnSpc>
                <a:spcPct val="120000"/>
              </a:lnSpc>
            </a:pPr>
            <a:r>
              <a:rPr lang="en-US" sz="18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20 May 2012, </a:t>
            </a:r>
            <a:r>
              <a:rPr lang="en-US" sz="1800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Zakopane</a:t>
            </a:r>
            <a:r>
              <a:rPr lang="en-US" sz="18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, Poland</a:t>
            </a:r>
            <a:endParaRPr lang="en-GB" sz="1800" dirty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3739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Elementary particle physics is successfully described by </a:t>
            </a:r>
            <a:r>
              <a:rPr lang="en-US" sz="16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local gauge theories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1644651"/>
            <a:ext cx="88392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Gauge symmetry </a:t>
            </a:r>
            <a:r>
              <a:rPr lang="en-GB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</a:rPr>
              <a:t>is the invariance of equations of motion with respect to a local transformation belonging to a symmetry group</a:t>
            </a:r>
            <a:endParaRPr lang="en-US" sz="18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  <a:sym typeface="Wingdings"/>
            </a:endParaRPr>
          </a:p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Example: translation group — uniform movement of particle</a:t>
            </a:r>
            <a:endParaRPr lang="en-US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0" name="Line 31"/>
          <p:cNvSpPr>
            <a:spLocks noChangeShapeType="1"/>
          </p:cNvSpPr>
          <p:nvPr/>
        </p:nvSpPr>
        <p:spPr bwMode="auto">
          <a:xfrm>
            <a:off x="6015038" y="3480436"/>
            <a:ext cx="630237" cy="179387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ine 7"/>
          <p:cNvSpPr>
            <a:spLocks noChangeShapeType="1"/>
          </p:cNvSpPr>
          <p:nvPr/>
        </p:nvSpPr>
        <p:spPr bwMode="auto">
          <a:xfrm flipV="1">
            <a:off x="1824038" y="3299461"/>
            <a:ext cx="9906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V="1">
            <a:off x="2098675" y="3794761"/>
            <a:ext cx="850900" cy="41275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6049963" y="3240723"/>
            <a:ext cx="762000" cy="914400"/>
          </a:xfrm>
          <a:custGeom>
            <a:avLst/>
            <a:gdLst/>
            <a:ahLst/>
            <a:cxnLst>
              <a:cxn ang="0">
                <a:pos x="0" y="576"/>
              </a:cxn>
              <a:cxn ang="0">
                <a:pos x="96" y="528"/>
              </a:cxn>
              <a:cxn ang="0">
                <a:pos x="192" y="384"/>
              </a:cxn>
              <a:cxn ang="0">
                <a:pos x="432" y="240"/>
              </a:cxn>
              <a:cxn ang="0">
                <a:pos x="432" y="48"/>
              </a:cxn>
              <a:cxn ang="0">
                <a:pos x="480" y="0"/>
              </a:cxn>
            </a:cxnLst>
            <a:rect l="0" t="0" r="r" b="b"/>
            <a:pathLst>
              <a:path w="480" h="576">
                <a:moveTo>
                  <a:pt x="0" y="576"/>
                </a:moveTo>
                <a:cubicBezTo>
                  <a:pt x="32" y="568"/>
                  <a:pt x="64" y="560"/>
                  <a:pt x="96" y="528"/>
                </a:cubicBezTo>
                <a:cubicBezTo>
                  <a:pt x="128" y="496"/>
                  <a:pt x="136" y="432"/>
                  <a:pt x="192" y="384"/>
                </a:cubicBezTo>
                <a:cubicBezTo>
                  <a:pt x="248" y="336"/>
                  <a:pt x="392" y="296"/>
                  <a:pt x="432" y="240"/>
                </a:cubicBezTo>
                <a:cubicBezTo>
                  <a:pt x="472" y="184"/>
                  <a:pt x="424" y="88"/>
                  <a:pt x="432" y="48"/>
                </a:cubicBezTo>
                <a:cubicBezTo>
                  <a:pt x="440" y="8"/>
                  <a:pt x="460" y="4"/>
                  <a:pt x="480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Oval 17"/>
          <p:cNvSpPr>
            <a:spLocks noChangeAspect="1" noChangeArrowheads="1"/>
          </p:cNvSpPr>
          <p:nvPr/>
        </p:nvSpPr>
        <p:spPr bwMode="auto">
          <a:xfrm>
            <a:off x="2009775" y="3759836"/>
            <a:ext cx="111125" cy="111125"/>
          </a:xfrm>
          <a:prstGeom prst="ellipse">
            <a:avLst/>
          </a:prstGeom>
          <a:solidFill>
            <a:srgbClr val="43618D"/>
          </a:solidFill>
          <a:ln w="9525">
            <a:solidFill>
              <a:srgbClr val="43618D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609600" y="3031173"/>
            <a:ext cx="1619250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Global </a:t>
            </a:r>
          </a:p>
          <a:p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symmetry</a:t>
            </a:r>
            <a:r>
              <a:rPr lang="en-GB" sz="1600" dirty="0" smtClean="0">
                <a:solidFill>
                  <a:srgbClr val="43618D"/>
                </a:solidFill>
                <a:latin typeface="Trebuchet MS"/>
                <a:cs typeface="Trebuchet MS"/>
              </a:rPr>
              <a:t>:</a:t>
            </a:r>
            <a:endParaRPr lang="en-GB" sz="1600" dirty="0">
              <a:solidFill>
                <a:srgbClr val="43618D"/>
              </a:solidFill>
              <a:latin typeface="Trebuchet MS"/>
              <a:cs typeface="Trebuchet MS"/>
            </a:endParaRPr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4210050" y="3029586"/>
            <a:ext cx="1619250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Local</a:t>
            </a:r>
          </a:p>
          <a:p>
            <a:r>
              <a:rPr lang="en-GB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symmetry:</a:t>
            </a:r>
            <a:endParaRPr lang="en-GB" sz="1600" dirty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18" name="Text Box 27"/>
          <p:cNvSpPr txBox="1">
            <a:spLocks noChangeArrowheads="1"/>
          </p:cNvSpPr>
          <p:nvPr/>
        </p:nvSpPr>
        <p:spPr bwMode="auto">
          <a:xfrm rot="19532869">
            <a:off x="1920048" y="3252740"/>
            <a:ext cx="90017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dirty="0" smtClean="0">
                <a:latin typeface="Trebuchet MS"/>
                <a:cs typeface="Trebuchet MS"/>
              </a:rPr>
              <a:t>movement</a:t>
            </a:r>
            <a:endParaRPr lang="en-GB" sz="1200" dirty="0">
              <a:latin typeface="Trebuchet MS"/>
              <a:cs typeface="Trebuchet MS"/>
            </a:endParaRPr>
          </a:p>
        </p:txBody>
      </p:sp>
      <p:sp>
        <p:nvSpPr>
          <p:cNvPr id="20" name="Text Box 30"/>
          <p:cNvSpPr txBox="1">
            <a:spLocks noChangeArrowheads="1"/>
          </p:cNvSpPr>
          <p:nvPr/>
        </p:nvSpPr>
        <p:spPr bwMode="auto">
          <a:xfrm rot="19532869">
            <a:off x="5468111" y="3201940"/>
            <a:ext cx="90017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dirty="0" smtClean="0"/>
              <a:t>movement</a:t>
            </a:r>
            <a:endParaRPr lang="en-GB" sz="1200" dirty="0"/>
          </a:p>
        </p:txBody>
      </p:sp>
      <p:sp>
        <p:nvSpPr>
          <p:cNvPr id="21" name="Line 32"/>
          <p:cNvSpPr>
            <a:spLocks noChangeShapeType="1"/>
          </p:cNvSpPr>
          <p:nvPr/>
        </p:nvSpPr>
        <p:spPr bwMode="auto">
          <a:xfrm>
            <a:off x="6189663" y="3370898"/>
            <a:ext cx="539750" cy="0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Line 10"/>
          <p:cNvSpPr>
            <a:spLocks noChangeShapeType="1"/>
          </p:cNvSpPr>
          <p:nvPr/>
        </p:nvSpPr>
        <p:spPr bwMode="auto">
          <a:xfrm flipV="1">
            <a:off x="5364163" y="3240723"/>
            <a:ext cx="9906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" name="Oval 34"/>
          <p:cNvSpPr>
            <a:spLocks noChangeAspect="1" noChangeArrowheads="1"/>
          </p:cNvSpPr>
          <p:nvPr/>
        </p:nvSpPr>
        <p:spPr bwMode="auto">
          <a:xfrm>
            <a:off x="6311900" y="3794761"/>
            <a:ext cx="111125" cy="111125"/>
          </a:xfrm>
          <a:prstGeom prst="ellipse">
            <a:avLst/>
          </a:prstGeom>
          <a:solidFill>
            <a:srgbClr val="43618D"/>
          </a:solidFill>
          <a:ln w="9525">
            <a:solidFill>
              <a:srgbClr val="43618D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4" name="Line 11"/>
          <p:cNvSpPr>
            <a:spLocks noChangeShapeType="1"/>
          </p:cNvSpPr>
          <p:nvPr/>
        </p:nvSpPr>
        <p:spPr bwMode="auto">
          <a:xfrm>
            <a:off x="5592763" y="3774123"/>
            <a:ext cx="687387" cy="65088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" name="Oval 33"/>
          <p:cNvSpPr>
            <a:spLocks noChangeAspect="1" noChangeArrowheads="1"/>
          </p:cNvSpPr>
          <p:nvPr/>
        </p:nvSpPr>
        <p:spPr bwMode="auto">
          <a:xfrm>
            <a:off x="5527675" y="3705861"/>
            <a:ext cx="111125" cy="111125"/>
          </a:xfrm>
          <a:prstGeom prst="ellipse">
            <a:avLst/>
          </a:prstGeom>
          <a:solidFill>
            <a:srgbClr val="43618D"/>
          </a:solidFill>
          <a:ln w="9525">
            <a:solidFill>
              <a:srgbClr val="43618D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" name="Line 36"/>
          <p:cNvSpPr>
            <a:spLocks noChangeShapeType="1"/>
          </p:cNvSpPr>
          <p:nvPr/>
        </p:nvSpPr>
        <p:spPr bwMode="auto">
          <a:xfrm flipV="1">
            <a:off x="2730500" y="3308986"/>
            <a:ext cx="9906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Oval 28"/>
          <p:cNvSpPr>
            <a:spLocks noChangeAspect="1" noChangeArrowheads="1"/>
          </p:cNvSpPr>
          <p:nvPr/>
        </p:nvSpPr>
        <p:spPr bwMode="auto">
          <a:xfrm>
            <a:off x="2952750" y="3750311"/>
            <a:ext cx="111125" cy="111125"/>
          </a:xfrm>
          <a:prstGeom prst="ellipse">
            <a:avLst/>
          </a:prstGeom>
          <a:solidFill>
            <a:srgbClr val="43618D"/>
          </a:solidFill>
          <a:ln w="9525">
            <a:solidFill>
              <a:srgbClr val="43618D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" name="Text Box 37"/>
          <p:cNvSpPr txBox="1">
            <a:spLocks noChangeArrowheads="1"/>
          </p:cNvSpPr>
          <p:nvPr/>
        </p:nvSpPr>
        <p:spPr bwMode="auto">
          <a:xfrm>
            <a:off x="6864350" y="2985136"/>
            <a:ext cx="1665288" cy="6485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dirty="0" smtClean="0">
                <a:latin typeface="Trebuchet MS"/>
                <a:cs typeface="Trebuchet MS"/>
              </a:rPr>
              <a:t>movement under influence of a potential</a:t>
            </a:r>
            <a:endParaRPr lang="en-GB" sz="1200" dirty="0">
              <a:latin typeface="Trebuchet MS"/>
              <a:cs typeface="Trebuchet MS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304800" y="4847168"/>
            <a:ext cx="8609542" cy="1386416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165100" dist="23000" dir="5400000" rotWithShape="0">
              <a:srgbClr val="000000">
                <a:alpha val="1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21"/>
          <p:cNvSpPr>
            <a:spLocks noChangeArrowheads="1"/>
          </p:cNvSpPr>
          <p:nvPr/>
        </p:nvSpPr>
        <p:spPr bwMode="auto">
          <a:xfrm>
            <a:off x="458258" y="5073651"/>
            <a:ext cx="8315325" cy="97167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We can do so for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all fundamental forces </a:t>
            </a:r>
            <a:r>
              <a:rPr lang="en-US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of the Standard Model, which have thus a</a:t>
            </a:r>
          </a:p>
          <a:p>
            <a:pPr algn="ctr"/>
            <a:endParaRPr lang="en-US" sz="900" dirty="0" smtClean="0">
              <a:solidFill>
                <a:srgbClr val="595959"/>
              </a:solidFill>
              <a:latin typeface="Trebuchet MS"/>
              <a:cs typeface="Trebuchet MS"/>
            </a:endParaRPr>
          </a:p>
          <a:p>
            <a:pPr algn="ctr"/>
            <a:r>
              <a:rPr lang="en-US" sz="3200" dirty="0" smtClean="0">
                <a:solidFill>
                  <a:srgbClr val="D00209"/>
                </a:solidFill>
                <a:latin typeface="Trebuchet MS"/>
                <a:cs typeface="Trebuchet MS"/>
              </a:rPr>
              <a:t>Geometric origin !</a:t>
            </a:r>
            <a:endParaRPr lang="en-GB" sz="3200" dirty="0" smtClean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3761158" name="Object 6"/>
          <p:cNvGraphicFramePr>
            <a:graphicFrameLocks noChangeAspect="1"/>
          </p:cNvGraphicFramePr>
          <p:nvPr/>
        </p:nvGraphicFramePr>
        <p:xfrm>
          <a:off x="2003425" y="4314825"/>
          <a:ext cx="1114425" cy="314325"/>
        </p:xfrm>
        <a:graphic>
          <a:graphicData uri="http://schemas.openxmlformats.org/presentationml/2006/ole">
            <p:oleObj spid="_x0000_s3761158" name="Equation" r:id="rId3" imgW="685800" imgH="190440" progId="Equation.DSMT4">
              <p:embed/>
            </p:oleObj>
          </a:graphicData>
        </a:graphic>
      </p:graphicFrame>
      <p:graphicFrame>
        <p:nvGraphicFramePr>
          <p:cNvPr id="3761159" name="Object 7"/>
          <p:cNvGraphicFramePr>
            <a:graphicFrameLocks noChangeAspect="1"/>
          </p:cNvGraphicFramePr>
          <p:nvPr/>
        </p:nvGraphicFramePr>
        <p:xfrm>
          <a:off x="5421313" y="4294188"/>
          <a:ext cx="1589087" cy="355600"/>
        </p:xfrm>
        <a:graphic>
          <a:graphicData uri="http://schemas.openxmlformats.org/presentationml/2006/ole">
            <p:oleObj spid="_x0000_s3761159" name="Equation" r:id="rId4" imgW="977760" imgH="21564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3739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b="1" kern="0" dirty="0" err="1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Brout-Englert-Higgs</a:t>
            </a:r>
            <a:r>
              <a:rPr lang="en-US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 mechanism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1644651"/>
            <a:ext cx="87227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A problem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: local gauge symmetry requires </a:t>
            </a:r>
            <a:r>
              <a:rPr lang="en-US" sz="18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massless</a:t>
            </a: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 spin-1 “gauge” (=force) boson</a:t>
            </a:r>
          </a:p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This has been well verified for QED, with a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massless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photon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(= infinite range)</a:t>
            </a:r>
            <a:endParaRPr lang="en-US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However, the </a:t>
            </a:r>
            <a:r>
              <a:rPr lang="en-US" sz="18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W</a:t>
            </a: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, </a:t>
            </a:r>
            <a:r>
              <a:rPr lang="en-US" sz="18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Z</a:t>
            </a: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 bosons are massive </a:t>
            </a:r>
            <a:r>
              <a:rPr lang="en-US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(= finite range ~10</a:t>
            </a:r>
            <a:r>
              <a:rPr lang="en-US" sz="1600" baseline="30000" dirty="0" smtClean="0">
                <a:solidFill>
                  <a:srgbClr val="595959"/>
                </a:solidFill>
                <a:latin typeface="Trebuchet MS"/>
                <a:cs typeface="Trebuchet MS"/>
              </a:rPr>
              <a:t>−15</a:t>
            </a:r>
            <a:r>
              <a:rPr lang="en-US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 cm)</a:t>
            </a:r>
            <a:endParaRPr lang="en-US" sz="18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5435024"/>
            <a:ext cx="9144000" cy="633123"/>
          </a:xfrm>
          <a:prstGeom prst="rect">
            <a:avLst/>
          </a:prstGeom>
          <a:solidFill>
            <a:srgbClr val="CCFF00"/>
          </a:solidFill>
        </p:spPr>
        <p:txBody>
          <a:bodyPr wrap="square" bIns="9360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This is called the  </a:t>
            </a:r>
            <a:r>
              <a:rPr lang="en-US" sz="32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Brout-Englert-Higgs</a:t>
            </a:r>
            <a:r>
              <a:rPr lang="en-US" sz="3200" dirty="0" smtClean="0">
                <a:solidFill>
                  <a:srgbClr val="D00209"/>
                </a:solidFill>
                <a:latin typeface="Trebuchet MS"/>
                <a:cs typeface="Trebuchet MS"/>
              </a:rPr>
              <a:t> Mechanism</a:t>
            </a:r>
            <a:endParaRPr lang="en-US" dirty="0" smtClean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04800" y="4572000"/>
            <a:ext cx="8534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8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f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is a complex doublet field: 3 </a:t>
            </a:r>
            <a:r>
              <a:rPr lang="en-US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d.o.fs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become </a:t>
            </a: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Z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, </a:t>
            </a: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W</a:t>
            </a:r>
            <a:r>
              <a:rPr lang="en-US" sz="9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8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±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masses, remaining </a:t>
            </a:r>
            <a:r>
              <a:rPr lang="en-US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d.o.f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is </a:t>
            </a: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massive scalar Higgs boson 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304800" y="3169428"/>
            <a:ext cx="5791200" cy="1270042"/>
            <a:chOff x="304800" y="3169428"/>
            <a:chExt cx="5791200" cy="1270042"/>
          </a:xfrm>
        </p:grpSpPr>
        <p:graphicFrame>
          <p:nvGraphicFramePr>
            <p:cNvPr id="3762180" name="Object 4"/>
            <p:cNvGraphicFramePr>
              <a:graphicFrameLocks noChangeAspect="1"/>
            </p:cNvGraphicFramePr>
            <p:nvPr/>
          </p:nvGraphicFramePr>
          <p:xfrm>
            <a:off x="2133600" y="3937820"/>
            <a:ext cx="3529013" cy="501650"/>
          </p:xfrm>
          <a:graphic>
            <a:graphicData uri="http://schemas.openxmlformats.org/presentationml/2006/ole">
              <p:oleObj spid="_x0000_s3762180" name="Equation" r:id="rId3" imgW="2171700" imgH="304800" progId="Equation.DSMT4">
                <p:embed/>
              </p:oleObj>
            </a:graphicData>
          </a:graphic>
        </p:graphicFrame>
        <p:sp>
          <p:nvSpPr>
            <p:cNvPr id="36" name="Rectangle 35"/>
            <p:cNvSpPr/>
            <p:nvPr/>
          </p:nvSpPr>
          <p:spPr>
            <a:xfrm>
              <a:off x="304800" y="3169428"/>
              <a:ext cx="57912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Bef>
                  <a:spcPts val="1800"/>
                </a:spcBef>
              </a:pPr>
              <a:r>
                <a:rPr lang="en-US" sz="18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Trebuchet MS"/>
                  <a:cs typeface="Trebuchet MS"/>
                </a:rPr>
                <a:t>Only way to break gauge symmetry consistently is to </a:t>
              </a:r>
              <a:r>
                <a:rPr lang="en-US" sz="1800" dirty="0" smtClean="0">
                  <a:solidFill>
                    <a:srgbClr val="D00209"/>
                  </a:solidFill>
                  <a:latin typeface="Trebuchet MS"/>
                  <a:cs typeface="Trebuchet MS"/>
                </a:rPr>
                <a:t>spontaneously break the symmetry of the vacuum:</a:t>
              </a:r>
              <a:endParaRPr lang="en-US" sz="1800" i="1" dirty="0" smtClean="0">
                <a:solidFill>
                  <a:srgbClr val="D00209"/>
                </a:solidFill>
                <a:latin typeface="Trebuchet MS"/>
                <a:cs typeface="Trebuchet MS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5867400" y="4031497"/>
            <a:ext cx="2908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[ non-zero vacuum expectation value ]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48400" y="2971800"/>
            <a:ext cx="2527743" cy="79873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>
            <a:outerShdw blurRad="63500" dist="107763" dir="2700000" algn="ctr" rotWithShape="0">
              <a:srgbClr val="333333">
                <a:alpha val="50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3739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b="1" kern="0" dirty="0" err="1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Brout-Englert-Higgs</a:t>
            </a:r>
            <a:r>
              <a:rPr lang="en-US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 mechanism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4038600" y="1448427"/>
            <a:ext cx="5105400" cy="4953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4031399" y="1447800"/>
            <a:ext cx="5105400" cy="4953000"/>
          </a:xfrm>
          <a:prstGeom prst="rect">
            <a:avLst/>
          </a:prstGeom>
          <a:solidFill>
            <a:srgbClr val="9FD1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4" name="Group 193"/>
          <p:cNvGrpSpPr/>
          <p:nvPr/>
        </p:nvGrpSpPr>
        <p:grpSpPr>
          <a:xfrm>
            <a:off x="4031399" y="2240526"/>
            <a:ext cx="5105400" cy="4150032"/>
            <a:chOff x="4031399" y="2240526"/>
            <a:chExt cx="5105400" cy="4150032"/>
          </a:xfrm>
        </p:grpSpPr>
        <p:grpSp>
          <p:nvGrpSpPr>
            <p:cNvPr id="21" name="Group 20"/>
            <p:cNvGrpSpPr/>
            <p:nvPr/>
          </p:nvGrpSpPr>
          <p:grpSpPr>
            <a:xfrm>
              <a:off x="5776798" y="2874964"/>
              <a:ext cx="2921081" cy="148741"/>
              <a:chOff x="822326" y="2286000"/>
              <a:chExt cx="4130674" cy="173037"/>
            </a:xfrm>
          </p:grpSpPr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4268400" y="2240526"/>
              <a:ext cx="9412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latin typeface="Trebuchet MS"/>
                  <a:cs typeface="Trebuchet MS"/>
                </a:rPr>
                <a:t>Gravity</a:t>
              </a:r>
              <a:endParaRPr lang="en-GB" sz="1800" dirty="0">
                <a:latin typeface="Trebuchet MS"/>
                <a:cs typeface="Trebuchet MS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104065" y="6128948"/>
              <a:ext cx="101224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1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H. Murayama</a:t>
              </a:r>
              <a:endParaRPr lang="en-GB" sz="1100" dirty="0">
                <a:solidFill>
                  <a:srgbClr val="7F7F7F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259999" y="2754816"/>
              <a:ext cx="8940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latin typeface="Trebuchet MS"/>
                  <a:cs typeface="Trebuchet MS"/>
                </a:rPr>
                <a:t>Photon</a:t>
              </a:r>
              <a:endParaRPr lang="en-GB" sz="1800" dirty="0">
                <a:latin typeface="Trebuchet MS"/>
                <a:cs typeface="Trebuchet MS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273378" y="4400490"/>
              <a:ext cx="11744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latin typeface="Trebuchet MS"/>
                  <a:cs typeface="Trebuchet MS"/>
                </a:rPr>
                <a:t>Neutrinos</a:t>
              </a:r>
              <a:endParaRPr lang="en-GB" sz="1800" dirty="0">
                <a:latin typeface="Trebuchet MS"/>
                <a:cs typeface="Trebuchet MS"/>
              </a:endParaRPr>
            </a:p>
          </p:txBody>
        </p:sp>
        <p:cxnSp>
          <p:nvCxnSpPr>
            <p:cNvPr id="39" name="Straight Connector 38"/>
            <p:cNvCxnSpPr/>
            <p:nvPr/>
          </p:nvCxnSpPr>
          <p:spPr>
            <a:xfrm flipV="1">
              <a:off x="5821250" y="4465074"/>
              <a:ext cx="1631948" cy="1524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7453198" y="4465074"/>
              <a:ext cx="1305008" cy="22757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6462598" y="4429842"/>
              <a:ext cx="4362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latin typeface="Symbol" charset="2"/>
                  <a:cs typeface="Symbol" charset="2"/>
                </a:rPr>
                <a:t>n</a:t>
              </a:r>
              <a:r>
                <a:rPr lang="en-GB" sz="1800" i="1" baseline="-25000" dirty="0" err="1" smtClean="0"/>
                <a:t>L</a:t>
              </a:r>
              <a:endParaRPr lang="en-GB" sz="1800" i="1" baseline="-250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8062798" y="4409358"/>
              <a:ext cx="4362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latin typeface="Symbol" charset="2"/>
                  <a:cs typeface="Symbol" charset="2"/>
                </a:rPr>
                <a:t>n</a:t>
              </a:r>
              <a:r>
                <a:rPr lang="en-GB" sz="1800" i="1" baseline="-25000" dirty="0" err="1" smtClean="0"/>
                <a:t>L</a:t>
              </a:r>
              <a:endParaRPr lang="en-GB" sz="1800" i="1" baseline="-250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7212000" y="4215990"/>
              <a:ext cx="3644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D00209"/>
                  </a:solidFill>
                </a:rPr>
                <a:t>×</a:t>
              </a:r>
              <a:endParaRPr lang="en-GB" dirty="0">
                <a:solidFill>
                  <a:srgbClr val="D00209"/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7354157" y="4215990"/>
              <a:ext cx="3644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D00209"/>
                  </a:solidFill>
                </a:rPr>
                <a:t>×</a:t>
              </a:r>
              <a:endParaRPr lang="en-GB" dirty="0">
                <a:solidFill>
                  <a:srgbClr val="D00209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302211" y="4487831"/>
              <a:ext cx="4813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rgbClr val="D00209"/>
                  </a:solidFill>
                  <a:latin typeface="Symbol" charset="2"/>
                  <a:cs typeface="Symbol" charset="2"/>
                </a:rPr>
                <a:t>L</a:t>
              </a:r>
              <a:r>
                <a:rPr lang="en-GB" sz="1600" baseline="30000" dirty="0" smtClean="0">
                  <a:solidFill>
                    <a:srgbClr val="D00209"/>
                  </a:solidFill>
                </a:rPr>
                <a:t>−1</a:t>
              </a:r>
              <a:endParaRPr lang="en-GB" sz="1600" baseline="30000" dirty="0">
                <a:solidFill>
                  <a:srgbClr val="D00209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4268948" y="4964657"/>
              <a:ext cx="1141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latin typeface="Trebuchet MS"/>
                  <a:cs typeface="Trebuchet MS"/>
                </a:rPr>
                <a:t>Electrons</a:t>
              </a:r>
              <a:endParaRPr lang="en-GB" sz="1800" dirty="0">
                <a:latin typeface="Trebuchet MS"/>
                <a:cs typeface="Trebuchet MS"/>
              </a:endParaRPr>
            </a:p>
          </p:txBody>
        </p:sp>
        <p:cxnSp>
          <p:nvCxnSpPr>
            <p:cNvPr id="50" name="Straight Connector 49"/>
            <p:cNvCxnSpPr/>
            <p:nvPr/>
          </p:nvCxnSpPr>
          <p:spPr>
            <a:xfrm flipV="1">
              <a:off x="5816638" y="5070209"/>
              <a:ext cx="1169328" cy="111432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6985966" y="5070209"/>
              <a:ext cx="900621" cy="1524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6254484" y="5018958"/>
              <a:ext cx="431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latin typeface="Trebuchet MS"/>
                  <a:cs typeface="Trebuchet MS"/>
                </a:rPr>
                <a:t>e</a:t>
              </a:r>
              <a:r>
                <a:rPr lang="en-GB" sz="1800" i="1" baseline="-25000" dirty="0" err="1" smtClean="0"/>
                <a:t>L</a:t>
              </a:r>
              <a:endParaRPr lang="en-GB" sz="1800" i="1" baseline="-250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8326626" y="5040868"/>
              <a:ext cx="431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latin typeface="Trebuchet MS"/>
                  <a:cs typeface="Trebuchet MS"/>
                </a:rPr>
                <a:t>e</a:t>
              </a:r>
              <a:r>
                <a:rPr lang="en-GB" sz="1800" i="1" baseline="-25000" dirty="0" err="1" smtClean="0"/>
                <a:t>L</a:t>
              </a:r>
              <a:endParaRPr lang="en-GB" sz="1800" i="1" baseline="-2500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823112" y="4862093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cxnSp>
          <p:nvCxnSpPr>
            <p:cNvPr id="62" name="Straight Connector 61"/>
            <p:cNvCxnSpPr/>
            <p:nvPr/>
          </p:nvCxnSpPr>
          <p:spPr>
            <a:xfrm flipV="1">
              <a:off x="7886587" y="5070209"/>
              <a:ext cx="871618" cy="152400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67"/>
            <p:cNvSpPr txBox="1"/>
            <p:nvPr/>
          </p:nvSpPr>
          <p:spPr>
            <a:xfrm>
              <a:off x="4268400" y="5551551"/>
              <a:ext cx="11977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latin typeface="Trebuchet MS"/>
                  <a:cs typeface="Trebuchet MS"/>
                </a:rPr>
                <a:t>Top quark</a:t>
              </a:r>
              <a:endParaRPr lang="en-GB" sz="1800" dirty="0">
                <a:latin typeface="Trebuchet MS"/>
                <a:cs typeface="Trebuchet MS"/>
              </a:endParaRPr>
            </a:p>
          </p:txBody>
        </p:sp>
        <p:cxnSp>
          <p:nvCxnSpPr>
            <p:cNvPr id="69" name="Straight Connector 68"/>
            <p:cNvCxnSpPr/>
            <p:nvPr/>
          </p:nvCxnSpPr>
          <p:spPr>
            <a:xfrm flipV="1">
              <a:off x="5816638" y="5684274"/>
              <a:ext cx="264960" cy="111432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>
              <a:off x="5707799" y="5760474"/>
              <a:ext cx="4045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latin typeface="Trebuchet MS"/>
                  <a:cs typeface="Trebuchet MS"/>
                </a:rPr>
                <a:t>t</a:t>
              </a:r>
              <a:r>
                <a:rPr lang="en-GB" sz="1800" i="1" baseline="-25000" dirty="0" err="1" smtClean="0"/>
                <a:t>L</a:t>
              </a:r>
              <a:endParaRPr lang="en-GB" sz="1800" i="1" baseline="-25000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7196039" y="5036672"/>
              <a:ext cx="4599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latin typeface="Trebuchet MS"/>
                  <a:cs typeface="Trebuchet MS"/>
                </a:rPr>
                <a:t>e</a:t>
              </a:r>
              <a:r>
                <a:rPr lang="en-GB" sz="1800" i="1" baseline="-25000" dirty="0" err="1" smtClean="0"/>
                <a:t>R</a:t>
              </a:r>
              <a:endParaRPr lang="en-GB" sz="1800" i="1" baseline="-25000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7726024" y="5014493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cxnSp>
          <p:nvCxnSpPr>
            <p:cNvPr id="79" name="Straight Connector 78"/>
            <p:cNvCxnSpPr/>
            <p:nvPr/>
          </p:nvCxnSpPr>
          <p:spPr>
            <a:xfrm rot="5400000" flipH="1" flipV="1">
              <a:off x="5893402" y="5759910"/>
              <a:ext cx="263832" cy="11256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flipV="1">
              <a:off x="5969038" y="5836674"/>
              <a:ext cx="264960" cy="11939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6102103" y="5704778"/>
              <a:ext cx="263791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16200000" flipH="1">
              <a:off x="6111553" y="5715815"/>
              <a:ext cx="416982" cy="131121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6263953" y="5846939"/>
              <a:ext cx="264584" cy="2127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5400000" flipH="1" flipV="1">
              <a:off x="6396641" y="5583919"/>
              <a:ext cx="151609" cy="131124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 rot="16200000" flipV="1">
              <a:off x="6396642" y="5715045"/>
              <a:ext cx="304011" cy="21273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 flipV="1">
              <a:off x="6559287" y="5726077"/>
              <a:ext cx="152397" cy="15161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 rot="16200000" flipV="1">
              <a:off x="6636302" y="5803054"/>
              <a:ext cx="262995" cy="110631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 rot="5400000" flipH="1" flipV="1">
              <a:off x="6773041" y="5776942"/>
              <a:ext cx="262996" cy="162854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TextBox 107"/>
            <p:cNvSpPr txBox="1"/>
            <p:nvPr/>
          </p:nvSpPr>
          <p:spPr>
            <a:xfrm>
              <a:off x="5992956" y="5559675"/>
              <a:ext cx="3148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/>
                <a:t>R</a:t>
              </a:r>
              <a:endParaRPr lang="en-GB" sz="1800" i="1" baseline="-25000" dirty="0"/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6040626" y="5785464"/>
              <a:ext cx="2865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/>
                <a:t>L</a:t>
              </a:r>
              <a:endParaRPr lang="en-GB" sz="1800" i="1" baseline="-25000" dirty="0"/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6244241" y="5379474"/>
              <a:ext cx="2865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/>
                <a:t>L</a:t>
              </a:r>
              <a:endParaRPr lang="en-GB" sz="1800" i="1" baseline="-25000" dirty="0"/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6330684" y="5640381"/>
              <a:ext cx="3148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/>
                <a:t>R</a:t>
              </a:r>
              <a:endParaRPr lang="en-GB" sz="1800" i="1" baseline="-25000" dirty="0"/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6487785" y="5439696"/>
              <a:ext cx="3148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/>
                <a:t>R</a:t>
              </a:r>
              <a:endParaRPr lang="en-GB" sz="1800" i="1" baseline="-25000" dirty="0"/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6527512" y="5716581"/>
              <a:ext cx="2865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/>
                <a:t>L</a:t>
              </a:r>
              <a:endParaRPr lang="en-GB" sz="1800" i="1" baseline="-25000" dirty="0"/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6679912" y="5511390"/>
              <a:ext cx="3148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/>
                <a:t>R</a:t>
              </a:r>
              <a:endParaRPr lang="en-GB" sz="1800" i="1" baseline="-25000" dirty="0"/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6848097" y="5747307"/>
              <a:ext cx="2865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/>
                <a:t>L</a:t>
              </a:r>
              <a:endParaRPr lang="en-GB" sz="1800" i="1" baseline="-25000" dirty="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5905295" y="5480705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5811863" y="572088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6056450" y="562282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6085934" y="536923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6217848" y="577209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6247332" y="551139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6379246" y="5354484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6398487" y="5659428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6540644" y="551139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6662315" y="576621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4256380" y="3346977"/>
              <a:ext cx="13998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latin typeface="Trebuchet MS"/>
                  <a:cs typeface="Trebuchet MS"/>
                </a:rPr>
                <a:t>Weak boson</a:t>
              </a:r>
              <a:endParaRPr lang="en-GB" sz="1800" dirty="0">
                <a:latin typeface="Trebuchet MS"/>
                <a:cs typeface="Trebuchet MS"/>
              </a:endParaRPr>
            </a:p>
          </p:txBody>
        </p:sp>
        <p:grpSp>
          <p:nvGrpSpPr>
            <p:cNvPr id="166" name="Group 165"/>
            <p:cNvGrpSpPr/>
            <p:nvPr/>
          </p:nvGrpSpPr>
          <p:grpSpPr>
            <a:xfrm>
              <a:off x="5776798" y="2386343"/>
              <a:ext cx="2921081" cy="148741"/>
              <a:chOff x="822326" y="2286000"/>
              <a:chExt cx="4130674" cy="173037"/>
            </a:xfrm>
          </p:grpSpPr>
          <p:sp>
            <p:nvSpPr>
              <p:cNvPr id="167" name="Freeform 166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69" name="Freeform 168"/>
            <p:cNvSpPr>
              <a:spLocks/>
            </p:cNvSpPr>
            <p:nvPr/>
          </p:nvSpPr>
          <p:spPr bwMode="auto">
            <a:xfrm rot="19692356" flipH="1">
              <a:off x="5776798" y="3408397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0" name="Freeform 169"/>
            <p:cNvSpPr>
              <a:spLocks/>
            </p:cNvSpPr>
            <p:nvPr/>
          </p:nvSpPr>
          <p:spPr bwMode="auto">
            <a:xfrm rot="4290640" flipH="1">
              <a:off x="6112582" y="3526625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1" name="Freeform 170"/>
            <p:cNvSpPr>
              <a:spLocks/>
            </p:cNvSpPr>
            <p:nvPr/>
          </p:nvSpPr>
          <p:spPr bwMode="auto">
            <a:xfrm rot="17853592" flipV="1">
              <a:off x="6305954" y="3557817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2" name="Freeform 171"/>
            <p:cNvSpPr>
              <a:spLocks/>
            </p:cNvSpPr>
            <p:nvPr/>
          </p:nvSpPr>
          <p:spPr bwMode="auto">
            <a:xfrm rot="5645767" flipH="1">
              <a:off x="6437868" y="3598075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3" name="Freeform 172"/>
            <p:cNvSpPr>
              <a:spLocks/>
            </p:cNvSpPr>
            <p:nvPr/>
          </p:nvSpPr>
          <p:spPr bwMode="auto">
            <a:xfrm rot="8591611" flipH="1">
              <a:off x="6624578" y="3699442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4" name="Freeform 173"/>
            <p:cNvSpPr>
              <a:spLocks/>
            </p:cNvSpPr>
            <p:nvPr/>
          </p:nvSpPr>
          <p:spPr bwMode="auto">
            <a:xfrm rot="1306208" flipH="1">
              <a:off x="7082547" y="3599293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5" name="Freeform 174"/>
            <p:cNvSpPr>
              <a:spLocks/>
            </p:cNvSpPr>
            <p:nvPr/>
          </p:nvSpPr>
          <p:spPr bwMode="auto">
            <a:xfrm rot="4028254" flipH="1">
              <a:off x="7234947" y="3437995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6" name="TextBox 175"/>
            <p:cNvSpPr txBox="1"/>
            <p:nvPr/>
          </p:nvSpPr>
          <p:spPr>
            <a:xfrm>
              <a:off x="6975512" y="3332316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77" name="TextBox 176"/>
            <p:cNvSpPr txBox="1"/>
            <p:nvPr/>
          </p:nvSpPr>
          <p:spPr>
            <a:xfrm>
              <a:off x="7428050" y="351544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78" name="TextBox 177"/>
            <p:cNvSpPr txBox="1"/>
            <p:nvPr/>
          </p:nvSpPr>
          <p:spPr>
            <a:xfrm>
              <a:off x="6534299" y="366784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79" name="TextBox 178"/>
            <p:cNvSpPr txBox="1"/>
            <p:nvPr/>
          </p:nvSpPr>
          <p:spPr>
            <a:xfrm>
              <a:off x="6533054" y="318129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80" name="TextBox 179"/>
            <p:cNvSpPr txBox="1"/>
            <p:nvPr/>
          </p:nvSpPr>
          <p:spPr>
            <a:xfrm>
              <a:off x="6112327" y="310945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cxnSp>
          <p:nvCxnSpPr>
            <p:cNvPr id="182" name="Straight Connector 181"/>
            <p:cNvCxnSpPr/>
            <p:nvPr/>
          </p:nvCxnSpPr>
          <p:spPr>
            <a:xfrm>
              <a:off x="4031399" y="4145526"/>
              <a:ext cx="5105400" cy="1588"/>
            </a:xfrm>
            <a:prstGeom prst="line">
              <a:avLst/>
            </a:prstGeom>
            <a:ln w="127" cap="flat" cmpd="sng" algn="ctr">
              <a:solidFill>
                <a:schemeClr val="tx2">
                  <a:lumMod val="60000"/>
                  <a:lumOff val="40000"/>
                </a:schemeClr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1" name="Rectangle 190"/>
          <p:cNvSpPr/>
          <p:nvPr/>
        </p:nvSpPr>
        <p:spPr>
          <a:xfrm>
            <a:off x="228600" y="1600200"/>
            <a:ext cx="37265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</a:rPr>
              <a:t>Let’s imagine all particles have zero mass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 gauge symmetry is respected</a:t>
            </a:r>
            <a:endParaRPr lang="en-GB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92" name="Rectangle 191"/>
          <p:cNvSpPr/>
          <p:nvPr/>
        </p:nvSpPr>
        <p:spPr>
          <a:xfrm>
            <a:off x="228600" y="2652432"/>
            <a:ext cx="3581400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</a:rPr>
              <a:t>A </a:t>
            </a:r>
            <a:r>
              <a:rPr lang="en-GB" sz="18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</a:rPr>
              <a:t>Higgs field </a:t>
            </a: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displaces ground state breaking gauge symmetry</a:t>
            </a:r>
          </a:p>
          <a:p>
            <a:pPr lvl="0"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It </a:t>
            </a:r>
            <a:r>
              <a:rPr lang="en-GB" sz="18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</a:rPr>
              <a:t>fills all space time </a:t>
            </a: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</a:rPr>
              <a:t>(but w/o orientation as spin=0)</a:t>
            </a:r>
            <a:endParaRPr lang="en-GB" sz="1800" b="1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ea typeface="Arial" charset="0"/>
              <a:cs typeface="Trebuchet MS"/>
              <a:sym typeface="Wingdings"/>
            </a:endParaRPr>
          </a:p>
        </p:txBody>
      </p:sp>
      <p:sp>
        <p:nvSpPr>
          <p:cNvPr id="193" name="Rectangle 192"/>
          <p:cNvSpPr/>
          <p:nvPr/>
        </p:nvSpPr>
        <p:spPr>
          <a:xfrm>
            <a:off x="228600" y="4230029"/>
            <a:ext cx="38036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Particles </a:t>
            </a: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interact with the Higgs field</a:t>
            </a: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 and reduce their velocity</a:t>
            </a: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. T</a:t>
            </a:r>
            <a:r>
              <a:rPr lang="en-GB" sz="18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hey acquire </a:t>
            </a:r>
            <a:r>
              <a:rPr lang="en-GB" sz="18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a </a:t>
            </a:r>
            <a:r>
              <a:rPr lang="en-GB" sz="18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mass proportional to interaction strength </a:t>
            </a:r>
            <a:endParaRPr lang="en-GB" sz="1800" b="1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ea typeface="Arial" charset="0"/>
              <a:cs typeface="Trebuchet MS"/>
              <a:sym typeface="Wingdings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228600" y="5562600"/>
            <a:ext cx="358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 err="1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 </a:t>
            </a:r>
            <a:r>
              <a:rPr lang="en-GB" sz="18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Action of the Higgs field creates a </a:t>
            </a:r>
            <a:r>
              <a:rPr lang="en-GB" sz="1800" b="1" i="1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vacuum viscosity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031399" y="1600200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srgbClr val="4331D5"/>
                </a:solidFill>
                <a:latin typeface="Trebuchet MS"/>
                <a:cs typeface="Trebuchet MS"/>
              </a:rPr>
              <a:t>Higgs quantum liquid in broken phase</a:t>
            </a:r>
            <a:endParaRPr lang="en-GB" sz="2000" i="1" dirty="0">
              <a:solidFill>
                <a:srgbClr val="4331D5"/>
              </a:solidFill>
              <a:latin typeface="Trebuchet MS"/>
              <a:cs typeface="Trebuchet MS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038600" y="1600200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Symmetric phase – early universe</a:t>
            </a:r>
            <a:endParaRPr lang="en-GB" sz="2000" i="1" dirty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2" grpId="0"/>
      <p:bldP spid="193" grpId="0"/>
      <p:bldP spid="84" grpId="0"/>
      <p:bldP spid="36" grpId="0"/>
      <p:bldP spid="8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1"/>
          <p:cNvSpPr>
            <a:spLocks noChangeArrowheads="1"/>
          </p:cNvSpPr>
          <p:nvPr/>
        </p:nvSpPr>
        <p:spPr bwMode="auto">
          <a:xfrm>
            <a:off x="304800" y="2252375"/>
            <a:ext cx="4870450" cy="2014825"/>
          </a:xfrm>
          <a:prstGeom prst="roundRect">
            <a:avLst>
              <a:gd name="adj" fmla="val 16667"/>
            </a:avLst>
          </a:prstGeom>
          <a:solidFill>
            <a:srgbClr val="FFFFFF">
              <a:alpha val="92155"/>
            </a:srgbClr>
          </a:solidFill>
          <a:ln w="3175">
            <a:solidFill>
              <a:schemeClr val="bg1"/>
            </a:solidFill>
            <a:round/>
            <a:headEnd/>
            <a:tailEnd/>
          </a:ln>
          <a:effectLst>
            <a:outerShdw blurRad="342900" dist="38100" dir="2700000">
              <a:srgbClr val="000000">
                <a:alpha val="60000"/>
              </a:srgbClr>
            </a:outerShdw>
          </a:effectLst>
        </p:spPr>
        <p:txBody>
          <a:bodyPr wrap="square" lIns="90000" tIns="46800" rIns="90000" bIns="126000" anchor="ctr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GB" sz="3600" dirty="0" smtClean="0">
                <a:solidFill>
                  <a:prstClr val="black"/>
                </a:solidFill>
                <a:latin typeface="Trebuchet MS"/>
                <a:ea typeface="Calibri" charset="0"/>
                <a:cs typeface="Trebuchet MS"/>
              </a:rPr>
              <a:t>The Higgs boson –   </a:t>
            </a:r>
            <a:r>
              <a:rPr lang="en-GB" sz="3600" dirty="0" smtClean="0">
                <a:solidFill>
                  <a:srgbClr val="E12B0D"/>
                </a:solidFill>
                <a:latin typeface="Trebuchet MS"/>
                <a:ea typeface="Calibri" charset="0"/>
                <a:cs typeface="Trebuchet MS"/>
              </a:rPr>
              <a:t>last of the particles ?</a:t>
            </a:r>
          </a:p>
          <a:p>
            <a:pPr algn="ctr">
              <a:spcBef>
                <a:spcPts val="1800"/>
              </a:spcBef>
              <a:defRPr/>
            </a:pPr>
            <a:r>
              <a:rPr lang="en-GB" sz="2000" dirty="0" smtClean="0">
                <a:solidFill>
                  <a:srgbClr val="000000"/>
                </a:solidFill>
                <a:latin typeface="Trebuchet MS"/>
                <a:ea typeface="Calibri" charset="0"/>
                <a:cs typeface="Trebuchet MS"/>
              </a:rPr>
              <a:t>What is known about the Higgs Boson ?</a:t>
            </a:r>
            <a:endParaRPr lang="en-GB" sz="2000" dirty="0">
              <a:solidFill>
                <a:srgbClr val="000000"/>
              </a:solidFill>
              <a:latin typeface="Trebuchet MS"/>
              <a:ea typeface="Calibri" charset="0"/>
              <a:cs typeface="Trebuchet MS"/>
            </a:endParaRPr>
          </a:p>
        </p:txBody>
      </p:sp>
      <p:pic>
        <p:nvPicPr>
          <p:cNvPr id="11" name="Picture 93" descr="cms_higgs"/>
          <p:cNvPicPr>
            <a:picLocks noChangeAspect="1" noChangeArrowheads="1"/>
          </p:cNvPicPr>
          <p:nvPr/>
        </p:nvPicPr>
        <p:blipFill>
          <a:blip r:embed="rId2">
            <a:lum bright="54000"/>
            <a:grayscl/>
          </a:blip>
          <a:srcRect l="2612" r="2040"/>
          <a:stretch>
            <a:fillRect/>
          </a:stretch>
        </p:blipFill>
        <p:spPr bwMode="auto">
          <a:xfrm>
            <a:off x="0" y="5440362"/>
            <a:ext cx="4481513" cy="1136650"/>
          </a:xfrm>
          <a:prstGeom prst="rect">
            <a:avLst/>
          </a:prstGeom>
          <a:noFill/>
        </p:spPr>
      </p:pic>
      <p:pic>
        <p:nvPicPr>
          <p:cNvPr id="12" name="Picture 95" descr="CERN-Higgs"/>
          <p:cNvPicPr>
            <a:picLocks noChangeAspect="1" noChangeArrowheads="1"/>
          </p:cNvPicPr>
          <p:nvPr/>
        </p:nvPicPr>
        <p:blipFill>
          <a:blip r:embed="rId3">
            <a:lum bright="54000"/>
            <a:grayscl/>
          </a:blip>
          <a:srcRect/>
          <a:stretch>
            <a:fillRect/>
          </a:stretch>
        </p:blipFill>
        <p:spPr bwMode="auto">
          <a:xfrm>
            <a:off x="4437063" y="5440362"/>
            <a:ext cx="4706937" cy="1136650"/>
          </a:xfrm>
          <a:prstGeom prst="rect">
            <a:avLst/>
          </a:prstGeom>
          <a:noFill/>
        </p:spPr>
      </p:pic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3795713" y="6291792"/>
            <a:ext cx="550862" cy="2286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sz="900">
                <a:solidFill>
                  <a:prstClr val="white"/>
                </a:solidFill>
                <a:ea typeface="Arial" charset="0"/>
                <a:cs typeface="Arial" charset="0"/>
              </a:rPr>
              <a:t>© </a:t>
            </a:r>
            <a:r>
              <a:rPr lang="fr-FR" sz="900">
                <a:solidFill>
                  <a:prstClr val="white"/>
                </a:solidFill>
              </a:rPr>
              <a:t>CMS</a:t>
            </a: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4516438" y="6298142"/>
            <a:ext cx="658812" cy="2286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sz="900">
                <a:solidFill>
                  <a:prstClr val="white"/>
                </a:solidFill>
                <a:ea typeface="Arial" charset="0"/>
                <a:cs typeface="Arial" charset="0"/>
              </a:rPr>
              <a:t>© </a:t>
            </a:r>
            <a:r>
              <a:rPr lang="fr-FR" sz="900">
                <a:solidFill>
                  <a:prstClr val="white"/>
                </a:solidFill>
              </a:rPr>
              <a:t>ATLAS</a:t>
            </a:r>
          </a:p>
        </p:txBody>
      </p:sp>
      <p:sp>
        <p:nvSpPr>
          <p:cNvPr id="10" name="Rectangle 84"/>
          <p:cNvSpPr>
            <a:spLocks noChangeArrowheads="1"/>
          </p:cNvSpPr>
          <p:nvPr/>
        </p:nvSpPr>
        <p:spPr bwMode="auto">
          <a:xfrm>
            <a:off x="5599112" y="1343025"/>
            <a:ext cx="3240088" cy="3914775"/>
          </a:xfrm>
          <a:prstGeom prst="rect">
            <a:avLst/>
          </a:prstGeom>
          <a:solidFill>
            <a:srgbClr val="EAEAEA"/>
          </a:solidFill>
          <a:ln w="3175">
            <a:solidFill>
              <a:srgbClr val="808080"/>
            </a:solidFill>
            <a:miter lim="800000"/>
            <a:headEnd/>
            <a:tailEnd/>
          </a:ln>
          <a:effectLst>
            <a:outerShdw blurRad="228600" dist="38100" dir="2700000">
              <a:srgbClr val="000000">
                <a:alpha val="24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pic>
        <p:nvPicPr>
          <p:cNvPr id="13" name="Picture 85" descr="peter_higgs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78500" y="1735137"/>
            <a:ext cx="2863850" cy="3306762"/>
          </a:xfrm>
          <a:prstGeom prst="rect">
            <a:avLst/>
          </a:prstGeom>
          <a:noFill/>
        </p:spPr>
      </p:pic>
      <p:sp>
        <p:nvSpPr>
          <p:cNvPr id="14" name="Text Box 86"/>
          <p:cNvSpPr txBox="1">
            <a:spLocks noChangeArrowheads="1"/>
          </p:cNvSpPr>
          <p:nvPr/>
        </p:nvSpPr>
        <p:spPr bwMode="auto">
          <a:xfrm>
            <a:off x="6081447" y="1433512"/>
            <a:ext cx="2324631" cy="243656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pPr algn="ctr" defTabSz="914400" eaLnBrk="0" fontAlgn="auto" hangingPunct="0">
              <a:spcBef>
                <a:spcPts val="0"/>
              </a:spcBef>
              <a:spcAft>
                <a:spcPts val="0"/>
              </a:spcAft>
              <a:buFont typeface="Symbol" charset="2"/>
              <a:buNone/>
              <a:defRPr/>
            </a:pPr>
            <a:r>
              <a:rPr lang="en-US" sz="1000" kern="0" dirty="0">
                <a:solidFill>
                  <a:sysClr val="windowText" lastClr="000000"/>
                </a:solidFill>
                <a:latin typeface="Trebuchet MS"/>
                <a:cs typeface="Trebuchet MS"/>
              </a:rPr>
              <a:t>P.W. Higgs, Phys. </a:t>
            </a:r>
            <a:r>
              <a:rPr lang="en-US" sz="1000" kern="0" dirty="0" err="1">
                <a:solidFill>
                  <a:sysClr val="windowText" lastClr="000000"/>
                </a:solidFill>
                <a:latin typeface="Trebuchet MS"/>
                <a:cs typeface="Trebuchet MS"/>
              </a:rPr>
              <a:t>Lett</a:t>
            </a:r>
            <a:r>
              <a:rPr lang="en-US" sz="1000" kern="0" dirty="0">
                <a:solidFill>
                  <a:sysClr val="windowText" lastClr="000000"/>
                </a:solidFill>
                <a:latin typeface="Trebuchet MS"/>
                <a:cs typeface="Trebuchet MS"/>
              </a:rPr>
              <a:t>. 12 (1964) 132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The Higgs boson is the last elusive elementary particle of the SM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143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The Higgs boson should not be too light, and not too heavy…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grpSp>
        <p:nvGrpSpPr>
          <p:cNvPr id="13" name="Group 60"/>
          <p:cNvGrpSpPr/>
          <p:nvPr/>
        </p:nvGrpSpPr>
        <p:grpSpPr>
          <a:xfrm>
            <a:off x="0" y="5562600"/>
            <a:ext cx="9144000" cy="762000"/>
            <a:chOff x="0" y="5628217"/>
            <a:chExt cx="9144000" cy="762000"/>
          </a:xfrm>
        </p:grpSpPr>
        <p:sp>
          <p:nvSpPr>
            <p:cNvPr id="14" name="Rectangle 13"/>
            <p:cNvSpPr/>
            <p:nvPr/>
          </p:nvSpPr>
          <p:spPr>
            <a:xfrm>
              <a:off x="0" y="5628217"/>
              <a:ext cx="9144000" cy="762000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Trebuchet MS"/>
                <a:cs typeface="Trebuchet MS"/>
              </a:endParaRPr>
            </a:p>
          </p:txBody>
        </p:sp>
        <p:sp>
          <p:nvSpPr>
            <p:cNvPr id="15" name="Text Box 4"/>
            <p:cNvSpPr txBox="1">
              <a:spLocks noChangeArrowheads="1"/>
            </p:cNvSpPr>
            <p:nvPr/>
          </p:nvSpPr>
          <p:spPr bwMode="auto">
            <a:xfrm>
              <a:off x="827560" y="5669861"/>
              <a:ext cx="7508669" cy="6485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ts val="600"/>
                </a:spcBef>
                <a:buSzPct val="75000"/>
                <a:tabLst>
                  <a:tab pos="1255713" algn="l"/>
                  <a:tab pos="2170113" algn="l"/>
                  <a:tab pos="3084513" algn="l"/>
                  <a:tab pos="3998913" algn="l"/>
                  <a:tab pos="4913313" algn="l"/>
                  <a:tab pos="5827713" algn="l"/>
                  <a:tab pos="6742113" algn="l"/>
                  <a:tab pos="7656513" algn="l"/>
                  <a:tab pos="8570913" algn="l"/>
                  <a:tab pos="9485313" algn="l"/>
                  <a:tab pos="10399713" algn="l"/>
                </a:tabLst>
              </a:pPr>
              <a:r>
                <a:rPr lang="en-GB" sz="18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The SM Higgs must steer a narrow course between two disastrous situations if the SM is to survive up to the Planck scale </a:t>
              </a:r>
              <a:r>
                <a:rPr lang="en-GB" sz="1800" i="1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M</a:t>
              </a:r>
              <a:r>
                <a:rPr lang="en-GB" sz="1800" i="1" baseline="-250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P</a:t>
              </a:r>
              <a:r>
                <a:rPr lang="en-GB" sz="18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 ~ 2×10</a:t>
              </a:r>
              <a:r>
                <a:rPr lang="en-GB" sz="1800" baseline="300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18</a:t>
              </a:r>
              <a:r>
                <a:rPr lang="en-GB" sz="18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 GeV</a:t>
              </a:r>
            </a:p>
          </p:txBody>
        </p:sp>
      </p:grpSp>
      <p:sp>
        <p:nvSpPr>
          <p:cNvPr id="19" name="Rectangle 18"/>
          <p:cNvSpPr/>
          <p:nvPr/>
        </p:nvSpPr>
        <p:spPr>
          <a:xfrm>
            <a:off x="163255" y="1284544"/>
            <a:ext cx="81729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1" indent="-6350">
              <a:spcBef>
                <a:spcPts val="1800"/>
              </a:spcBef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Perturbativity and (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meta)stability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bounds versus the SM cut-off scale 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cs typeface="Symbol" charset="2"/>
              </a:rPr>
              <a:t>L</a:t>
            </a:r>
          </a:p>
        </p:txBody>
      </p:sp>
      <p:pic>
        <p:nvPicPr>
          <p:cNvPr id="20" name="Picture 8" descr="MH_vs_Lambda_bounds_big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828800"/>
            <a:ext cx="5164232" cy="35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2971800" y="3214300"/>
            <a:ext cx="736399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7EB606">
                    <a:lumMod val="75000"/>
                  </a:srgb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Allowed</a:t>
            </a:r>
            <a:endParaRPr lang="en-GB" sz="1200" dirty="0">
              <a:solidFill>
                <a:srgbClr val="7EB606">
                  <a:lumMod val="75000"/>
                </a:srgbClr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50053" y="3214300"/>
            <a:ext cx="988747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Not allowed</a:t>
            </a:r>
            <a:endParaRPr lang="en-GB" sz="1200" dirty="0">
              <a:solidFill>
                <a:srgbClr val="E12548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/>
          <p:cNvSpPr/>
          <p:nvPr/>
        </p:nvSpPr>
        <p:spPr>
          <a:xfrm rot="16200000">
            <a:off x="6573739" y="2344782"/>
            <a:ext cx="139939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Ellis et al, arXiv:0906.0954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7" name="Picture 34" descr="higgs_pot"/>
          <p:cNvPicPr>
            <a:picLocks noChangeAspect="1" noChangeArrowheads="1"/>
          </p:cNvPicPr>
          <p:nvPr/>
        </p:nvPicPr>
        <p:blipFill>
          <a:blip r:embed="rId3"/>
          <a:srcRect l="57031" t="50255" r="6810" b="14140"/>
          <a:stretch>
            <a:fillRect/>
          </a:stretch>
        </p:blipFill>
        <p:spPr bwMode="auto">
          <a:xfrm>
            <a:off x="7768671" y="4461754"/>
            <a:ext cx="600881" cy="530106"/>
          </a:xfrm>
          <a:prstGeom prst="rect">
            <a:avLst/>
          </a:prstGeom>
          <a:noFill/>
        </p:spPr>
      </p:pic>
      <p:sp>
        <p:nvSpPr>
          <p:cNvPr id="24" name="Rectangle 57"/>
          <p:cNvSpPr>
            <a:spLocks noChangeArrowheads="1"/>
          </p:cNvSpPr>
          <p:nvPr/>
        </p:nvSpPr>
        <p:spPr bwMode="auto">
          <a:xfrm>
            <a:off x="7864747" y="4683689"/>
            <a:ext cx="115616" cy="72287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" name="Rectangle 58"/>
          <p:cNvSpPr>
            <a:spLocks noChangeArrowheads="1"/>
          </p:cNvSpPr>
          <p:nvPr/>
        </p:nvSpPr>
        <p:spPr bwMode="auto">
          <a:xfrm>
            <a:off x="8165187" y="4683689"/>
            <a:ext cx="115616" cy="72287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" name="AutoShape 37"/>
          <p:cNvSpPr>
            <a:spLocks noChangeArrowheads="1"/>
          </p:cNvSpPr>
          <p:nvPr/>
        </p:nvSpPr>
        <p:spPr bwMode="auto">
          <a:xfrm rot="21280225">
            <a:off x="8321774" y="4358755"/>
            <a:ext cx="258916" cy="823664"/>
          </a:xfrm>
          <a:custGeom>
            <a:avLst/>
            <a:gdLst>
              <a:gd name="G0" fmla="+- -2862255 0 0"/>
              <a:gd name="G1" fmla="+- -9826676 0 0"/>
              <a:gd name="G2" fmla="+- -2862255 0 -9826676"/>
              <a:gd name="G3" fmla="+- 10800 0 0"/>
              <a:gd name="G4" fmla="+- 0 0 -2862255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10026 0 0"/>
              <a:gd name="G9" fmla="+- 0 0 -9826676"/>
              <a:gd name="G10" fmla="+- 10026 0 2700"/>
              <a:gd name="G11" fmla="cos G10 -2862255"/>
              <a:gd name="G12" fmla="sin G10 -2862255"/>
              <a:gd name="G13" fmla="cos 13500 -2862255"/>
              <a:gd name="G14" fmla="sin 13500 -2862255"/>
              <a:gd name="G15" fmla="+- G11 10800 0"/>
              <a:gd name="G16" fmla="+- G12 10800 0"/>
              <a:gd name="G17" fmla="+- G13 10800 0"/>
              <a:gd name="G18" fmla="+- G14 10800 0"/>
              <a:gd name="G19" fmla="*/ 10026 1 2"/>
              <a:gd name="G20" fmla="+- G19 5400 0"/>
              <a:gd name="G21" fmla="cos G20 -2862255"/>
              <a:gd name="G22" fmla="sin G20 -2862255"/>
              <a:gd name="G23" fmla="+- G21 10800 0"/>
              <a:gd name="G24" fmla="+- G12 G23 G22"/>
              <a:gd name="G25" fmla="+- G22 G23 G11"/>
              <a:gd name="G26" fmla="cos 10800 -2862255"/>
              <a:gd name="G27" fmla="sin 10800 -2862255"/>
              <a:gd name="G28" fmla="cos 10026 -2862255"/>
              <a:gd name="G29" fmla="sin 10026 -2862255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9826676"/>
              <a:gd name="G36" fmla="sin G34 -9826676"/>
              <a:gd name="G37" fmla="+/ -9826676 -2862255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10026 G39"/>
              <a:gd name="G43" fmla="sin 10026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9519 w 21600"/>
              <a:gd name="T5" fmla="*/ 76 h 21600"/>
              <a:gd name="T6" fmla="*/ 1787 w 21600"/>
              <a:gd name="T7" fmla="*/ 5584 h 21600"/>
              <a:gd name="T8" fmla="*/ 9611 w 21600"/>
              <a:gd name="T9" fmla="*/ 844 h 21600"/>
              <a:gd name="T10" fmla="*/ 20564 w 21600"/>
              <a:gd name="T11" fmla="*/ 1477 h 21600"/>
              <a:gd name="T12" fmla="*/ 20462 w 21600"/>
              <a:gd name="T13" fmla="*/ 5842 h 21600"/>
              <a:gd name="T14" fmla="*/ 16098 w 21600"/>
              <a:gd name="T15" fmla="*/ 574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051" y="3876"/>
                </a:moveTo>
                <a:cubicBezTo>
                  <a:pt x="16159" y="1895"/>
                  <a:pt x="13539" y="773"/>
                  <a:pt x="10800" y="773"/>
                </a:cubicBezTo>
                <a:cubicBezTo>
                  <a:pt x="7221" y="773"/>
                  <a:pt x="3914" y="2681"/>
                  <a:pt x="2122" y="5778"/>
                </a:cubicBezTo>
                <a:lnTo>
                  <a:pt x="1452" y="5390"/>
                </a:lnTo>
                <a:cubicBezTo>
                  <a:pt x="3382" y="2054"/>
                  <a:pt x="6945" y="-1"/>
                  <a:pt x="10800" y="-1"/>
                </a:cubicBezTo>
                <a:cubicBezTo>
                  <a:pt x="13751" y="-1"/>
                  <a:pt x="16573" y="1207"/>
                  <a:pt x="18611" y="3341"/>
                </a:cubicBezTo>
                <a:lnTo>
                  <a:pt x="20564" y="1477"/>
                </a:lnTo>
                <a:lnTo>
                  <a:pt x="20462" y="5842"/>
                </a:lnTo>
                <a:lnTo>
                  <a:pt x="16098" y="5740"/>
                </a:lnTo>
                <a:lnTo>
                  <a:pt x="18051" y="3876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7" name="AutoShape 38"/>
          <p:cNvSpPr>
            <a:spLocks noChangeArrowheads="1"/>
          </p:cNvSpPr>
          <p:nvPr/>
        </p:nvSpPr>
        <p:spPr bwMode="auto">
          <a:xfrm rot="319775" flipH="1">
            <a:off x="7565510" y="4358755"/>
            <a:ext cx="258916" cy="823664"/>
          </a:xfrm>
          <a:custGeom>
            <a:avLst/>
            <a:gdLst>
              <a:gd name="G0" fmla="+- -2862255 0 0"/>
              <a:gd name="G1" fmla="+- -9826676 0 0"/>
              <a:gd name="G2" fmla="+- -2862255 0 -9826676"/>
              <a:gd name="G3" fmla="+- 10800 0 0"/>
              <a:gd name="G4" fmla="+- 0 0 -2862255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10026 0 0"/>
              <a:gd name="G9" fmla="+- 0 0 -9826676"/>
              <a:gd name="G10" fmla="+- 10026 0 2700"/>
              <a:gd name="G11" fmla="cos G10 -2862255"/>
              <a:gd name="G12" fmla="sin G10 -2862255"/>
              <a:gd name="G13" fmla="cos 13500 -2862255"/>
              <a:gd name="G14" fmla="sin 13500 -2862255"/>
              <a:gd name="G15" fmla="+- G11 10800 0"/>
              <a:gd name="G16" fmla="+- G12 10800 0"/>
              <a:gd name="G17" fmla="+- G13 10800 0"/>
              <a:gd name="G18" fmla="+- G14 10800 0"/>
              <a:gd name="G19" fmla="*/ 10026 1 2"/>
              <a:gd name="G20" fmla="+- G19 5400 0"/>
              <a:gd name="G21" fmla="cos G20 -2862255"/>
              <a:gd name="G22" fmla="sin G20 -2862255"/>
              <a:gd name="G23" fmla="+- G21 10800 0"/>
              <a:gd name="G24" fmla="+- G12 G23 G22"/>
              <a:gd name="G25" fmla="+- G22 G23 G11"/>
              <a:gd name="G26" fmla="cos 10800 -2862255"/>
              <a:gd name="G27" fmla="sin 10800 -2862255"/>
              <a:gd name="G28" fmla="cos 10026 -2862255"/>
              <a:gd name="G29" fmla="sin 10026 -2862255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9826676"/>
              <a:gd name="G36" fmla="sin G34 -9826676"/>
              <a:gd name="G37" fmla="+/ -9826676 -2862255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10026 G39"/>
              <a:gd name="G43" fmla="sin 10026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9519 w 21600"/>
              <a:gd name="T5" fmla="*/ 76 h 21600"/>
              <a:gd name="T6" fmla="*/ 1787 w 21600"/>
              <a:gd name="T7" fmla="*/ 5584 h 21600"/>
              <a:gd name="T8" fmla="*/ 9611 w 21600"/>
              <a:gd name="T9" fmla="*/ 844 h 21600"/>
              <a:gd name="T10" fmla="*/ 20564 w 21600"/>
              <a:gd name="T11" fmla="*/ 1477 h 21600"/>
              <a:gd name="T12" fmla="*/ 20462 w 21600"/>
              <a:gd name="T13" fmla="*/ 5842 h 21600"/>
              <a:gd name="T14" fmla="*/ 16098 w 21600"/>
              <a:gd name="T15" fmla="*/ 574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051" y="3876"/>
                </a:moveTo>
                <a:cubicBezTo>
                  <a:pt x="16159" y="1895"/>
                  <a:pt x="13539" y="773"/>
                  <a:pt x="10800" y="773"/>
                </a:cubicBezTo>
                <a:cubicBezTo>
                  <a:pt x="7221" y="773"/>
                  <a:pt x="3914" y="2681"/>
                  <a:pt x="2122" y="5778"/>
                </a:cubicBezTo>
                <a:lnTo>
                  <a:pt x="1452" y="5390"/>
                </a:lnTo>
                <a:cubicBezTo>
                  <a:pt x="3382" y="2054"/>
                  <a:pt x="6945" y="-1"/>
                  <a:pt x="10800" y="-1"/>
                </a:cubicBezTo>
                <a:cubicBezTo>
                  <a:pt x="13751" y="-1"/>
                  <a:pt x="16573" y="1207"/>
                  <a:pt x="18611" y="3341"/>
                </a:cubicBezTo>
                <a:lnTo>
                  <a:pt x="20564" y="1477"/>
                </a:lnTo>
                <a:lnTo>
                  <a:pt x="20462" y="5842"/>
                </a:lnTo>
                <a:lnTo>
                  <a:pt x="16098" y="5740"/>
                </a:lnTo>
                <a:lnTo>
                  <a:pt x="18051" y="3876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Constraints from global electroweak fit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1143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250824" y="1279525"/>
            <a:ext cx="8588376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Global fit of all EW precision measurements to SM prediction constrains </a:t>
            </a:r>
            <a:r>
              <a:rPr lang="en-US" sz="1800" i="1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800" i="1" baseline="-250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H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96373" y="2842245"/>
            <a:ext cx="2509427" cy="7391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0" y="5834390"/>
            <a:ext cx="12943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http://</a:t>
            </a:r>
            <a:r>
              <a:rPr lang="en-GB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gfitter.desy.de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6" name="Picture 15" descr="higgsMW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307543" y="1704895"/>
            <a:ext cx="6481277" cy="4298229"/>
          </a:xfrm>
          <a:prstGeom prst="rect">
            <a:avLst/>
          </a:prstGeom>
        </p:spPr>
      </p:pic>
      <p:graphicFrame>
        <p:nvGraphicFramePr>
          <p:cNvPr id="25" name="Object 3"/>
          <p:cNvGraphicFramePr>
            <a:graphicFrameLocks noChangeAspect="1"/>
          </p:cNvGraphicFramePr>
          <p:nvPr/>
        </p:nvGraphicFramePr>
        <p:xfrm>
          <a:off x="5006810" y="4560372"/>
          <a:ext cx="2239963" cy="660400"/>
        </p:xfrm>
        <a:graphic>
          <a:graphicData uri="http://schemas.openxmlformats.org/presentationml/2006/ole">
            <p:oleObj spid="_x0000_s3934210" name="Equation" r:id="rId5" imgW="1676400" imgH="495300" progId="Equation.DSMT4">
              <p:embed/>
            </p:oleObj>
          </a:graphicData>
        </a:graphic>
      </p:graphicFrame>
      <p:sp>
        <p:nvSpPr>
          <p:cNvPr id="17" name="Rectangle 16"/>
          <p:cNvSpPr/>
          <p:nvPr/>
        </p:nvSpPr>
        <p:spPr>
          <a:xfrm>
            <a:off x="-1" y="3007549"/>
            <a:ext cx="1676401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WA dominated by recent CDF measurement: </a:t>
            </a:r>
          </a:p>
          <a:p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80.387 ± 0.019 GeV</a:t>
            </a:r>
          </a:p>
          <a:p>
            <a:endParaRPr lang="en-US" sz="4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  <a:p>
            <a:r>
              <a:rPr 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[ PRL 108, 151803 (2012) ]</a:t>
            </a:r>
            <a:endParaRPr lang="en-GB" sz="9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2505433"/>
            <a:ext cx="17448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New 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2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W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average (WA): </a:t>
            </a:r>
          </a:p>
          <a:p>
            <a:r>
              <a:rPr lang="en-US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arXiv:1204.0042</a:t>
            </a:r>
            <a:endParaRPr lang="en-GB" sz="12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142604" y="2494382"/>
            <a:ext cx="2001395" cy="210964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1016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6"/>
          <a:srcRect l="4198"/>
          <a:stretch>
            <a:fillRect/>
          </a:stretch>
        </p:blipFill>
        <p:spPr bwMode="auto">
          <a:xfrm>
            <a:off x="7186025" y="3429000"/>
            <a:ext cx="1881775" cy="1175028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11" name="Picture 1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46772" y="2570374"/>
            <a:ext cx="1744827" cy="1163218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7979290" y="3472424"/>
            <a:ext cx="2957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</a:t>
            </a:r>
            <a:endParaRPr lang="en-GB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Constraints from global electroweak fit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1143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96373" y="2842245"/>
            <a:ext cx="2509427" cy="7391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0" y="2253496"/>
            <a:ext cx="9144000" cy="178510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1200"/>
              </a:spcBef>
            </a:pPr>
            <a:endParaRPr lang="en-GB" dirty="0" smtClean="0">
              <a:solidFill>
                <a:srgbClr val="E12548"/>
              </a:solidFill>
              <a:effectLst/>
              <a:latin typeface="Trebuchet MS"/>
              <a:cs typeface="Trebuchet MS"/>
            </a:endParaRPr>
          </a:p>
          <a:p>
            <a:pPr algn="ctr">
              <a:spcBef>
                <a:spcPts val="0"/>
              </a:spcBef>
            </a:pPr>
            <a:r>
              <a:rPr lang="en-GB" dirty="0" smtClean="0">
                <a:solidFill>
                  <a:srgbClr val="E12548"/>
                </a:solidFill>
                <a:effectLst/>
                <a:latin typeface="Trebuchet MS"/>
                <a:cs typeface="Trebuchet MS"/>
              </a:rPr>
              <a:t>In </a:t>
            </a:r>
            <a:r>
              <a:rPr lang="en-GB" dirty="0">
                <a:solidFill>
                  <a:srgbClr val="E12548"/>
                </a:solidFill>
                <a:effectLst/>
                <a:latin typeface="Trebuchet MS"/>
                <a:cs typeface="Trebuchet MS"/>
              </a:rPr>
              <a:t>the Standard Model the Higgs must be</a:t>
            </a:r>
            <a:r>
              <a:rPr lang="en-GB" dirty="0" smtClean="0">
                <a:solidFill>
                  <a:srgbClr val="E12548"/>
                </a:solidFill>
                <a:effectLst/>
                <a:latin typeface="Trebuchet MS"/>
                <a:cs typeface="Trebuchet MS"/>
              </a:rPr>
              <a:t> light.</a:t>
            </a:r>
          </a:p>
          <a:p>
            <a:pPr algn="ctr">
              <a:spcBef>
                <a:spcPts val="1200"/>
              </a:spcBef>
            </a:pPr>
            <a:r>
              <a:rPr lang="en-GB" b="1" dirty="0" smtClean="0">
                <a:solidFill>
                  <a:srgbClr val="E12548"/>
                </a:solidFill>
                <a:effectLst/>
                <a:latin typeface="Trebuchet MS"/>
                <a:cs typeface="Trebuchet MS"/>
              </a:rPr>
              <a:t>BUT</a:t>
            </a:r>
            <a:r>
              <a:rPr lang="en-GB" dirty="0" smtClean="0">
                <a:solidFill>
                  <a:srgbClr val="E12548"/>
                </a:solidFill>
                <a:effectLst/>
                <a:latin typeface="Trebuchet MS"/>
                <a:cs typeface="Trebuchet MS"/>
              </a:rPr>
              <a:t>: Beyond </a:t>
            </a:r>
            <a:r>
              <a:rPr lang="en-GB" dirty="0">
                <a:solidFill>
                  <a:srgbClr val="E12548"/>
                </a:solidFill>
                <a:effectLst/>
                <a:latin typeface="Trebuchet MS"/>
                <a:cs typeface="Trebuchet MS"/>
              </a:rPr>
              <a:t>the Standard Model the Higgs can be heavy !</a:t>
            </a:r>
          </a:p>
          <a:p>
            <a:pPr algn="ctr">
              <a:spcBef>
                <a:spcPts val="1200"/>
              </a:spcBef>
            </a:pPr>
            <a:r>
              <a:rPr lang="en-US" b="1" dirty="0" err="1">
                <a:solidFill>
                  <a:srgbClr val="E12548"/>
                </a:solidFill>
                <a:effectLst/>
                <a:latin typeface="Trebuchet MS"/>
                <a:cs typeface="Trebuchet MS"/>
                <a:sym typeface="Wingdings"/>
              </a:rPr>
              <a:t></a:t>
            </a:r>
            <a:r>
              <a:rPr lang="en-US" b="1" dirty="0" smtClean="0">
                <a:solidFill>
                  <a:srgbClr val="E12548"/>
                </a:solidFill>
                <a:effectLst/>
                <a:latin typeface="Trebuchet MS"/>
                <a:cs typeface="Trebuchet MS"/>
                <a:sym typeface="Wingdings"/>
              </a:rPr>
              <a:t> MUST NOT </a:t>
            </a:r>
            <a:r>
              <a:rPr lang="en-US" b="1" dirty="0">
                <a:solidFill>
                  <a:srgbClr val="E12548"/>
                </a:solidFill>
                <a:effectLst/>
                <a:latin typeface="Trebuchet MS"/>
                <a:cs typeface="Trebuchet MS"/>
                <a:sym typeface="Wingdings"/>
              </a:rPr>
              <a:t>stop searching for heavy Higgs boson </a:t>
            </a:r>
            <a:r>
              <a:rPr lang="en-US" b="1" dirty="0" smtClean="0">
                <a:solidFill>
                  <a:srgbClr val="E12548"/>
                </a:solidFill>
                <a:effectLst/>
                <a:latin typeface="Trebuchet MS"/>
                <a:cs typeface="Trebuchet MS"/>
                <a:sym typeface="Wingdings"/>
              </a:rPr>
              <a:t>!</a:t>
            </a:r>
            <a:endParaRPr lang="en-GB" b="1" dirty="0" smtClean="0">
              <a:solidFill>
                <a:srgbClr val="E12548"/>
              </a:solidFill>
              <a:effectLst/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125" y="1276350"/>
            <a:ext cx="5832475" cy="5124450"/>
          </a:xfrm>
          <a:prstGeom prst="rect">
            <a:avLst/>
          </a:prstGeom>
          <a:effectLst>
            <a:outerShdw blurRad="355600" dist="38100" dir="2700000">
              <a:srgbClr val="000000">
                <a:alpha val="22000"/>
              </a:srgbClr>
            </a:outerShdw>
          </a:effectLst>
        </p:spPr>
      </p:pic>
      <p:sp>
        <p:nvSpPr>
          <p:cNvPr id="9" name="AutoShape 11"/>
          <p:cNvSpPr>
            <a:spLocks noChangeArrowheads="1"/>
          </p:cNvSpPr>
          <p:nvPr/>
        </p:nvSpPr>
        <p:spPr bwMode="auto">
          <a:xfrm>
            <a:off x="609600" y="1705282"/>
            <a:ext cx="7848600" cy="1418918"/>
          </a:xfrm>
          <a:prstGeom prst="roundRect">
            <a:avLst>
              <a:gd name="adj" fmla="val 16667"/>
            </a:avLst>
          </a:prstGeom>
          <a:solidFill>
            <a:srgbClr val="FFFFFF">
              <a:alpha val="92155"/>
            </a:srgbClr>
          </a:solidFill>
          <a:ln w="3175">
            <a:solidFill>
              <a:schemeClr val="bg1"/>
            </a:solidFill>
            <a:round/>
            <a:headEnd/>
            <a:tailEnd/>
          </a:ln>
          <a:effectLst>
            <a:outerShdw blurRad="342900" dist="38100" dir="2700000">
              <a:srgbClr val="000000">
                <a:alpha val="60000"/>
              </a:srgbClr>
            </a:outerShdw>
          </a:effectLst>
        </p:spPr>
        <p:txBody>
          <a:bodyPr lIns="90000" tIns="46800" rIns="90000" bIns="126000" anchor="ctr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GB" sz="3600" dirty="0" smtClean="0">
                <a:solidFill>
                  <a:prstClr val="black"/>
                </a:solidFill>
                <a:latin typeface="Trebuchet MS"/>
                <a:ea typeface="Calibri" charset="0"/>
                <a:cs typeface="Trebuchet MS"/>
              </a:rPr>
              <a:t>Once the Higgs boson is discovered </a:t>
            </a:r>
          </a:p>
          <a:p>
            <a:pPr algn="ctr">
              <a:defRPr/>
            </a:pPr>
            <a:r>
              <a:rPr lang="en-GB" sz="3600" dirty="0" smtClean="0">
                <a:solidFill>
                  <a:srgbClr val="D00209"/>
                </a:solidFill>
                <a:latin typeface="Trebuchet MS"/>
                <a:ea typeface="Calibri" charset="0"/>
                <a:cs typeface="Trebuchet MS"/>
              </a:rPr>
              <a:t>The Standard Model is complete</a:t>
            </a:r>
            <a:endParaRPr lang="en-GB" sz="3600" dirty="0">
              <a:solidFill>
                <a:srgbClr val="D00209"/>
              </a:solidFill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10" name="AutoShape 11"/>
          <p:cNvSpPr>
            <a:spLocks noChangeArrowheads="1"/>
          </p:cNvSpPr>
          <p:nvPr/>
        </p:nvSpPr>
        <p:spPr bwMode="auto">
          <a:xfrm>
            <a:off x="609600" y="3427164"/>
            <a:ext cx="7848600" cy="805984"/>
          </a:xfrm>
          <a:prstGeom prst="roundRect">
            <a:avLst>
              <a:gd name="adj" fmla="val 16667"/>
            </a:avLst>
          </a:prstGeom>
          <a:solidFill>
            <a:srgbClr val="FFFFFF">
              <a:alpha val="92155"/>
            </a:srgbClr>
          </a:solidFill>
          <a:ln w="3175">
            <a:solidFill>
              <a:schemeClr val="bg1"/>
            </a:solidFill>
            <a:round/>
            <a:headEnd/>
            <a:tailEnd/>
          </a:ln>
          <a:effectLst>
            <a:outerShdw blurRad="342900" dist="38100" dir="2700000">
              <a:srgbClr val="000000">
                <a:alpha val="60000"/>
              </a:srgbClr>
            </a:outerShdw>
          </a:effectLst>
        </p:spPr>
        <p:txBody>
          <a:bodyPr lIns="90000" tIns="46800" rIns="90000" bIns="126000" anchor="ctr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GB" sz="3600" b="1" dirty="0" smtClean="0">
                <a:solidFill>
                  <a:prstClr val="black"/>
                </a:solidFill>
                <a:latin typeface="Trebuchet MS"/>
                <a:ea typeface="Calibri" charset="0"/>
                <a:cs typeface="Trebuchet MS"/>
              </a:rPr>
              <a:t>But … does it hold tight ?</a:t>
            </a:r>
            <a:endParaRPr lang="en-GB" sz="3600" b="1" dirty="0">
              <a:solidFill>
                <a:srgbClr val="FF0000"/>
              </a:solidFill>
              <a:latin typeface="Trebuchet MS"/>
              <a:ea typeface="Calibri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125" y="1276350"/>
            <a:ext cx="5832475" cy="5124450"/>
          </a:xfrm>
          <a:prstGeom prst="rect">
            <a:avLst/>
          </a:prstGeom>
          <a:effectLst>
            <a:outerShdw blurRad="355600" dist="38100" dir="2700000">
              <a:srgbClr val="000000">
                <a:alpha val="22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0" y="1506494"/>
            <a:ext cx="9144000" cy="4787987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 Box 50"/>
          <p:cNvSpPr txBox="1">
            <a:spLocks noChangeArrowheads="1"/>
          </p:cNvSpPr>
          <p:nvPr/>
        </p:nvSpPr>
        <p:spPr bwMode="auto">
          <a:xfrm>
            <a:off x="0" y="650875"/>
            <a:ext cx="9144000" cy="541338"/>
          </a:xfrm>
          <a:prstGeom prst="rect">
            <a:avLst/>
          </a:prstGeom>
          <a:solidFill>
            <a:srgbClr val="FFFFFF">
              <a:alpha val="87842"/>
            </a:srgbClr>
          </a:solidFill>
          <a:ln w="12700">
            <a:noFill/>
            <a:miter lim="800000"/>
            <a:headEnd/>
            <a:tailEnd/>
          </a:ln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During the last 35 years the Standard Model has been tested to great precision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2" name="Text Box 51"/>
          <p:cNvSpPr txBox="1">
            <a:spLocks noChangeArrowheads="1"/>
          </p:cNvSpPr>
          <p:nvPr/>
        </p:nvSpPr>
        <p:spPr bwMode="auto">
          <a:xfrm>
            <a:off x="0" y="7938"/>
            <a:ext cx="9144000" cy="649287"/>
          </a:xfrm>
          <a:prstGeom prst="rect">
            <a:avLst/>
          </a:prstGeom>
          <a:solidFill>
            <a:schemeClr val="bg1">
              <a:alpha val="89018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257174" y="1693899"/>
            <a:ext cx="8886826" cy="43658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Excited fundamental bosons or fermions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have been excluded up to the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TeV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scale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Electroweak unification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has been verified at, below and above the </a:t>
            </a:r>
            <a:r>
              <a:rPr lang="en-GB" sz="1800" i="1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Z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-boson scale 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Universality of weak interaction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has been verified at the per-mil level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The </a:t>
            </a:r>
            <a:r>
              <a:rPr lang="en-GB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tininess of electric dipole moments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has been verified at 10</a:t>
            </a:r>
            <a:r>
              <a:rPr lang="en-GB" sz="1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−27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ecm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Conservation of the charged lepton number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verified at 10</a:t>
            </a:r>
            <a:r>
              <a:rPr lang="en-GB" sz="1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−12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level</a:t>
            </a:r>
            <a:endParaRPr lang="en-GB" sz="1800" dirty="0" smtClean="0">
              <a:solidFill>
                <a:prstClr val="black"/>
              </a:solidFill>
              <a:latin typeface="Trebuchet MS"/>
              <a:ea typeface="Arial" charset="0"/>
              <a:cs typeface="Trebuchet MS"/>
            </a:endParaRP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Asymptotic freedom of strong interaction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has been verified at the percent level 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All observations of </a:t>
            </a:r>
            <a:r>
              <a:rPr lang="en-US" sz="18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matter-antimatter symmetry violations 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are described by single complex parameter in the quark mixing matrix 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The </a:t>
            </a:r>
            <a:r>
              <a:rPr lang="en-GB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electron and muon magnetic moments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have been verified at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ppm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level...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US" sz="18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Examples only, there are many more successful tests …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28600" y="1508169"/>
            <a:ext cx="3428377" cy="4786312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 Box 50"/>
          <p:cNvSpPr txBox="1">
            <a:spLocks noChangeArrowheads="1"/>
          </p:cNvSpPr>
          <p:nvPr/>
        </p:nvSpPr>
        <p:spPr bwMode="auto">
          <a:xfrm>
            <a:off x="0" y="650875"/>
            <a:ext cx="9144000" cy="541338"/>
          </a:xfrm>
          <a:prstGeom prst="rect">
            <a:avLst/>
          </a:prstGeom>
          <a:solidFill>
            <a:srgbClr val="FFFFFF">
              <a:alpha val="87842"/>
            </a:srgbClr>
          </a:solidFill>
          <a:ln w="12700">
            <a:noFill/>
            <a:miter lim="800000"/>
            <a:headEnd/>
            <a:tailEnd/>
          </a:ln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During the last 35 years the Standard Model has been tested to great precision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2" name="Text Box 51"/>
          <p:cNvSpPr txBox="1">
            <a:spLocks noChangeArrowheads="1"/>
          </p:cNvSpPr>
          <p:nvPr/>
        </p:nvSpPr>
        <p:spPr bwMode="auto">
          <a:xfrm>
            <a:off x="0" y="7938"/>
            <a:ext cx="9144000" cy="649287"/>
          </a:xfrm>
          <a:prstGeom prst="rect">
            <a:avLst/>
          </a:prstGeom>
          <a:solidFill>
            <a:schemeClr val="bg1">
              <a:alpha val="89018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3" name="Rectangle 33"/>
          <p:cNvSpPr>
            <a:spLocks noChangeArrowheads="1"/>
          </p:cNvSpPr>
          <p:nvPr/>
        </p:nvSpPr>
        <p:spPr bwMode="auto">
          <a:xfrm>
            <a:off x="381000" y="2297988"/>
            <a:ext cx="3200400" cy="32646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But not </a:t>
            </a:r>
            <a:r>
              <a:rPr lang="en-GB" sz="1600" b="1" dirty="0" smtClean="0">
                <a:solidFill>
                  <a:prstClr val="black"/>
                </a:solidFill>
                <a:latin typeface="Trebuchet MS"/>
                <a:cs typeface="Trebuchet MS"/>
              </a:rPr>
              <a:t>everything 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perfectly agrees with expectation:</a:t>
            </a:r>
          </a:p>
          <a:p>
            <a:pPr marL="269875" indent="-269875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Top pairs produced in </a:t>
            </a:r>
            <a:r>
              <a:rPr lang="en-GB" sz="16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hadron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 collisions (at Tevatron) may have large angular asymmetry</a:t>
            </a:r>
          </a:p>
          <a:p>
            <a:pPr marL="269875" indent="-269875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Di-muon events (at Tevatron) may exhibit unexpected charge asymmetry </a:t>
            </a:r>
          </a:p>
          <a:p>
            <a:pPr marL="269875" indent="-269875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The muon anomalous magnetic moment may be stronger than expected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829050" y="1506494"/>
            <a:ext cx="5086350" cy="4786312"/>
            <a:chOff x="3829050" y="1506494"/>
            <a:chExt cx="5086350" cy="4786312"/>
          </a:xfrm>
        </p:grpSpPr>
        <p:sp>
          <p:nvSpPr>
            <p:cNvPr id="7" name="Rectangle 6"/>
            <p:cNvSpPr/>
            <p:nvPr/>
          </p:nvSpPr>
          <p:spPr>
            <a:xfrm>
              <a:off x="3829050" y="1506494"/>
              <a:ext cx="5086350" cy="4786312"/>
            </a:xfrm>
            <a:prstGeom prst="rect">
              <a:avLst/>
            </a:prstGeom>
            <a:solidFill>
              <a:schemeClr val="bg1"/>
            </a:solidFill>
            <a:ln w="63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endParaRPr lang="en-GB">
                <a:solidFill>
                  <a:srgbClr val="FFFFFF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8" name="Text Box 35"/>
            <p:cNvSpPr txBox="1">
              <a:spLocks noChangeArrowheads="1"/>
            </p:cNvSpPr>
            <p:nvPr/>
          </p:nvSpPr>
          <p:spPr bwMode="auto">
            <a:xfrm>
              <a:off x="4038600" y="1568406"/>
              <a:ext cx="4724400" cy="586957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/>
                  <a:cs typeface="Trebuchet MS"/>
                </a:rPr>
                <a:t>Muon magnetic moment: comparison between measurement (blue band) and predictions (dots) </a:t>
              </a:r>
              <a:endPara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854450" y="6031196"/>
              <a:ext cx="21714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PDG 2011</a:t>
              </a:r>
              <a:endPara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038600" y="2138650"/>
              <a:ext cx="338838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dirty="0" smtClean="0">
                  <a:solidFill>
                    <a:srgbClr val="E12548"/>
                  </a:solidFill>
                  <a:latin typeface="Trebuchet MS"/>
                  <a:cs typeface="Trebuchet MS"/>
                </a:rPr>
                <a:t>Status: summer 2011 </a:t>
              </a:r>
              <a:r>
                <a:rPr lang="en-GB" sz="1000" dirty="0" smtClean="0">
                  <a:solidFill>
                    <a:srgbClr val="E12548"/>
                  </a:solidFill>
                  <a:latin typeface="Trebuchet MS"/>
                  <a:cs typeface="Trebuchet MS"/>
                </a:rPr>
                <a:t>(</a:t>
              </a:r>
              <a:r>
                <a:rPr lang="en-GB" sz="1000" i="1" dirty="0" smtClean="0">
                  <a:solidFill>
                    <a:srgbClr val="E12548"/>
                  </a:solidFill>
                  <a:latin typeface="Trebuchet MS"/>
                  <a:cs typeface="Trebuchet MS"/>
                </a:rPr>
                <a:t>published results shown only</a:t>
              </a:r>
              <a:r>
                <a:rPr lang="en-GB" sz="1000" dirty="0" smtClean="0">
                  <a:solidFill>
                    <a:srgbClr val="E12548"/>
                  </a:solidFill>
                  <a:latin typeface="Trebuchet MS"/>
                  <a:cs typeface="Trebuchet MS"/>
                </a:rPr>
                <a:t>)</a:t>
              </a:r>
              <a:endParaRPr lang="en-GB" sz="1100" dirty="0">
                <a:solidFill>
                  <a:srgbClr val="E12548"/>
                </a:solidFill>
                <a:latin typeface="Trebuchet MS"/>
                <a:cs typeface="Trebuchet MS"/>
              </a:endParaRPr>
            </a:p>
          </p:txBody>
        </p:sp>
        <p:pic>
          <p:nvPicPr>
            <p:cNvPr id="16" name="Picture 15" descr="Untitled.pdf"/>
            <p:cNvPicPr>
              <a:picLocks noChangeAspect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2"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3"/>
                <a:stretch>
                  <a:fillRect/>
                </a:stretch>
              </p:blipFill>
            </mc:Fallback>
          </mc:AlternateContent>
          <p:spPr>
            <a:xfrm>
              <a:off x="3996887" y="2359267"/>
              <a:ext cx="4766113" cy="3873779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1881717" y="1828800"/>
            <a:ext cx="5281083" cy="2743200"/>
          </a:xfrm>
          <a:prstGeom prst="roundRect">
            <a:avLst>
              <a:gd name="adj" fmla="val 16667"/>
            </a:avLst>
          </a:prstGeom>
          <a:solidFill>
            <a:schemeClr val="bg1">
              <a:alpha val="97000"/>
            </a:schemeClr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964267" y="2133600"/>
            <a:ext cx="5274733" cy="171803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265113" defTabSz="914400">
              <a:lnSpc>
                <a:spcPct val="110000"/>
              </a:lnSpc>
              <a:spcBef>
                <a:spcPts val="1200"/>
              </a:spcBef>
            </a:pPr>
            <a:r>
              <a:rPr lang="en-GB" dirty="0" smtClean="0">
                <a:solidFill>
                  <a:srgbClr val="D00209"/>
                </a:solidFill>
                <a:latin typeface="Trebuchet MS"/>
                <a:cs typeface="Trebuchet MS"/>
              </a:rPr>
              <a:t>Outline</a:t>
            </a:r>
          </a:p>
          <a:p>
            <a:pPr marL="804863" lvl="1" indent="-444500" defTabSz="914400">
              <a:lnSpc>
                <a:spcPct val="110000"/>
              </a:lnSpc>
              <a:spcBef>
                <a:spcPts val="1200"/>
              </a:spcBef>
              <a:buFont typeface="Arial" charset="0"/>
              <a:buChar char="―"/>
            </a:pP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Some words on the Standard Model</a:t>
            </a:r>
            <a:endParaRPr lang="en-US" sz="1800" dirty="0" smtClean="0">
              <a:solidFill>
                <a:schemeClr val="tx1">
                  <a:lumMod val="95000"/>
                  <a:lumOff val="5000"/>
                </a:schemeClr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  <a:p>
            <a:pPr marL="804863" lvl="1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The LHC</a:t>
            </a:r>
          </a:p>
          <a:p>
            <a:pPr marL="804863" lvl="1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Supersymmetry searches at the LHC</a:t>
            </a:r>
            <a:endParaRPr lang="en-GB" sz="1800" dirty="0" smtClean="0">
              <a:solidFill>
                <a:schemeClr val="tx1">
                  <a:lumMod val="95000"/>
                  <a:lumOff val="5000"/>
                </a:schemeClr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0" y="3929390"/>
            <a:ext cx="29644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Apologies for the ATLAS bias in this lecture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1617699"/>
            <a:ext cx="9144000" cy="4430878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>
            <a:outerShdw blurRad="381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522288" y="1735138"/>
            <a:ext cx="8621712" cy="116363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>
                <a:solidFill>
                  <a:srgbClr val="D00209"/>
                </a:solidFill>
                <a:latin typeface="Trebuchet MS"/>
                <a:cs typeface="Trebuchet MS"/>
              </a:rPr>
              <a:t>The Higgs is not yet discovered !</a:t>
            </a:r>
          </a:p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>
                <a:solidFill>
                  <a:srgbClr val="1C1C1C"/>
                </a:solidFill>
                <a:latin typeface="Trebuchet MS"/>
                <a:cs typeface="Trebuchet MS"/>
              </a:rPr>
              <a:t>The Higgs is the only fundamental scalar</a:t>
            </a:r>
            <a:endParaRPr lang="en-GB" sz="1800" kern="0" dirty="0" smtClean="0">
              <a:solidFill>
                <a:srgbClr val="1C1C1C"/>
              </a:solidFill>
              <a:latin typeface="Trebuchet MS"/>
              <a:cs typeface="Trebuchet MS"/>
              <a:sym typeface="Wingdings" charset="2"/>
            </a:endParaRPr>
          </a:p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 smtClean="0">
                <a:solidFill>
                  <a:srgbClr val="1C1C1C"/>
                </a:solidFill>
                <a:latin typeface="Trebuchet MS"/>
                <a:cs typeface="Trebuchet MS"/>
                <a:sym typeface="Wingdings" charset="2"/>
              </a:rPr>
              <a:t>Huge mass </a:t>
            </a:r>
            <a:r>
              <a:rPr lang="en-GB" sz="1800" kern="0" dirty="0">
                <a:solidFill>
                  <a:srgbClr val="1C1C1C"/>
                </a:solidFill>
                <a:latin typeface="Trebuchet MS"/>
                <a:cs typeface="Trebuchet MS"/>
                <a:sym typeface="Wingdings" charset="2"/>
              </a:rPr>
              <a:t>hierarchy between matter </a:t>
            </a:r>
            <a:r>
              <a:rPr lang="en-GB" sz="1800" kern="0" dirty="0" smtClean="0">
                <a:solidFill>
                  <a:srgbClr val="1C1C1C"/>
                </a:solidFill>
                <a:latin typeface="Trebuchet MS"/>
                <a:cs typeface="Trebuchet MS"/>
                <a:sym typeface="Wingdings" charset="2"/>
              </a:rPr>
              <a:t>particles</a:t>
            </a:r>
            <a:endParaRPr lang="en-GB" sz="1800" kern="0" dirty="0">
              <a:solidFill>
                <a:srgbClr val="1C1C1C"/>
              </a:solidFill>
              <a:latin typeface="Trebuchet MS"/>
              <a:cs typeface="Trebuchet MS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22288" y="2819400"/>
            <a:ext cx="7783512" cy="296145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>
                <a:solidFill>
                  <a:srgbClr val="D00209"/>
                </a:solidFill>
                <a:latin typeface="Trebuchet MS"/>
                <a:cs typeface="Trebuchet MS"/>
              </a:rPr>
              <a:t>Dark matter</a:t>
            </a: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  <a:r>
              <a:rPr lang="en-GB" sz="16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(particle)</a:t>
            </a: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 and accelerated expansion of universe</a:t>
            </a:r>
          </a:p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Causally connected observable universe</a:t>
            </a:r>
          </a:p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Matter-antimatter asymmetry in universe</a:t>
            </a:r>
          </a:p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>
                <a:solidFill>
                  <a:srgbClr val="D00209"/>
                </a:solidFill>
                <a:latin typeface="Trebuchet MS"/>
                <a:cs typeface="Trebuchet MS"/>
              </a:rPr>
              <a:t>Grand</a:t>
            </a: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 unification </a:t>
            </a:r>
            <a:r>
              <a:rPr lang="en-GB" sz="1800" kern="0" dirty="0">
                <a:solidFill>
                  <a:srgbClr val="D00209"/>
                </a:solidFill>
                <a:latin typeface="Trebuchet MS"/>
                <a:cs typeface="Trebuchet MS"/>
              </a:rPr>
              <a:t>of the forces </a:t>
            </a:r>
            <a:r>
              <a:rPr lang="en-GB" sz="1600" kern="0" dirty="0">
                <a:solidFill>
                  <a:srgbClr val="D00209"/>
                </a:solidFill>
                <a:latin typeface="Trebuchet MS"/>
                <a:cs typeface="Trebuchet MS"/>
              </a:rPr>
              <a:t>(related to baryon decay)</a:t>
            </a:r>
            <a:endParaRPr lang="en-GB" sz="1800" kern="0" dirty="0" smtClean="0">
              <a:solidFill>
                <a:srgbClr val="D00209"/>
              </a:solidFill>
              <a:latin typeface="Trebuchet MS"/>
              <a:cs typeface="Trebuchet MS"/>
            </a:endParaRPr>
          </a:p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Gauge hierarchy</a:t>
            </a:r>
            <a:r>
              <a:rPr lang="en-GB" sz="18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 / stability of the scalar SM sector </a:t>
            </a:r>
            <a:r>
              <a:rPr lang="en-GB" sz="16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(</a:t>
            </a:r>
            <a:r>
              <a:rPr lang="en-GB" sz="16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see later)</a:t>
            </a:r>
            <a:endParaRPr lang="en-GB" sz="1800" b="1" kern="0" dirty="0" smtClean="0">
              <a:solidFill>
                <a:srgbClr val="D00209"/>
              </a:solidFill>
              <a:latin typeface="Trebuchet MS"/>
              <a:cs typeface="Trebuchet MS"/>
            </a:endParaRPr>
          </a:p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Why no matter-antimatter symmetry violation in strong interaction?</a:t>
            </a:r>
          </a:p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>
                <a:solidFill>
                  <a:srgbClr val="D00209"/>
                </a:solidFill>
                <a:latin typeface="Trebuchet MS"/>
                <a:cs typeface="Trebuchet MS"/>
              </a:rPr>
              <a:t>Neutrino masses</a:t>
            </a:r>
          </a:p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Gravitation</a:t>
            </a:r>
          </a:p>
        </p:txBody>
      </p:sp>
      <p:sp>
        <p:nvSpPr>
          <p:cNvPr id="14" name="Text Box 51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chemeClr val="bg1">
              <a:alpha val="89018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Problems and Unexplained Observations</a:t>
            </a:r>
            <a:endParaRPr lang="en-GB" sz="360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7" name="Text Box 50"/>
          <p:cNvSpPr txBox="1">
            <a:spLocks noChangeArrowheads="1"/>
          </p:cNvSpPr>
          <p:nvPr/>
        </p:nvSpPr>
        <p:spPr bwMode="auto">
          <a:xfrm>
            <a:off x="0" y="650875"/>
            <a:ext cx="9144000" cy="541338"/>
          </a:xfrm>
          <a:prstGeom prst="rect">
            <a:avLst/>
          </a:prstGeom>
          <a:solidFill>
            <a:srgbClr val="FFFFFF">
              <a:alpha val="87842"/>
            </a:srgbClr>
          </a:solidFill>
          <a:ln w="12700">
            <a:noFill/>
            <a:miter lim="800000"/>
            <a:headEnd/>
            <a:tailEnd/>
          </a:ln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The success of the SM should not make us forget that it is an incomplete theory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2230662"/>
            <a:ext cx="9144000" cy="969738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Producing the Higgs Boson and Searching for New Physics at the </a:t>
            </a:r>
            <a:r>
              <a:rPr lang="en-US" sz="2800" b="1" dirty="0" err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TeV</a:t>
            </a:r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 Scale Requires a Huge Machine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914400" y="3742998"/>
            <a:ext cx="5556251" cy="2391812"/>
          </a:xfrm>
          <a:prstGeom prst="rect">
            <a:avLst/>
          </a:prstGeom>
          <a:solidFill>
            <a:schemeClr val="bg1"/>
          </a:solidFill>
          <a:ln w="9525">
            <a:solidFill>
              <a:srgbClr val="7F7F7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CCFF99"/>
                </a:solidFill>
              </a14:hiddenFill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tIns="140400" bIns="140400">
            <a:spAutoFit/>
          </a:bodyPr>
          <a:lstStyle>
            <a:lvl1pPr marL="4953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9525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4097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8669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3241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7813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2385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957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529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indent="-403225">
              <a:defRPr/>
            </a:pP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Particles accelerators:</a:t>
            </a:r>
          </a:p>
          <a:p>
            <a:pPr indent="-403225">
              <a:defRPr/>
            </a:pPr>
            <a:r>
              <a:rPr lang="en-US" sz="19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accelerate particles to the highest energies to</a:t>
            </a:r>
          </a:p>
          <a:p>
            <a:pPr marL="625475" indent="-441325">
              <a:spcBef>
                <a:spcPts val="1200"/>
              </a:spcBef>
              <a:buSzPct val="120000"/>
              <a:buFont typeface="Webdings" charset="2"/>
              <a:buChar char="⇢"/>
              <a:defRPr/>
            </a:pP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Look deeper into matter (size ~ 1/</a:t>
            </a:r>
            <a:r>
              <a:rPr lang="en-US" sz="1700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E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) 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    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(</a:t>
            </a:r>
            <a:r>
              <a:rPr lang="ja-JP" alt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“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powerful microscopes</a:t>
            </a:r>
            <a:r>
              <a:rPr lang="ja-JP" alt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”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)</a:t>
            </a:r>
          </a:p>
          <a:p>
            <a:pPr marL="625475" indent="-441325">
              <a:spcBef>
                <a:spcPts val="1200"/>
              </a:spcBef>
              <a:buSzPct val="120000"/>
              <a:buFont typeface="Webdings" charset="2"/>
              <a:buChar char="⇢"/>
              <a:defRPr/>
            </a:pP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Discover new heavier particles (</a:t>
            </a:r>
            <a:r>
              <a:rPr lang="en-US" sz="1700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E 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= </a:t>
            </a:r>
            <a:r>
              <a:rPr lang="en-US" sz="1700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mc</a:t>
            </a:r>
            <a:r>
              <a:rPr lang="en-US" sz="1700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2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)</a:t>
            </a:r>
          </a:p>
          <a:p>
            <a:pPr marL="625475" indent="-441325">
              <a:spcBef>
                <a:spcPts val="1200"/>
              </a:spcBef>
              <a:buSzPct val="120000"/>
              <a:buFont typeface="Webdings" charset="2"/>
              <a:buChar char="⇢"/>
              <a:defRPr/>
            </a:pP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Probe conditions of the early universe (</a:t>
            </a:r>
            <a:r>
              <a:rPr lang="en-US" sz="1700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E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 = </a:t>
            </a:r>
            <a:r>
              <a:rPr lang="en-US" sz="17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kT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)</a:t>
            </a:r>
            <a:endParaRPr lang="en-US" sz="1700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Trebuchet MS"/>
              <a:cs typeface="Trebuchet MS"/>
            </a:endParaRPr>
          </a:p>
        </p:txBody>
      </p:sp>
      <p:pic>
        <p:nvPicPr>
          <p:cNvPr id="17" name="Picture 7" descr="180px-Broglie_B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9643" y="3742998"/>
            <a:ext cx="687917" cy="1031875"/>
          </a:xfrm>
          <a:prstGeom prst="rect">
            <a:avLst/>
          </a:prstGeom>
          <a:solidFill>
            <a:schemeClr val="bg1"/>
          </a:solidFill>
          <a:ln w="9525">
            <a:solidFill>
              <a:srgbClr val="7F7F7F"/>
            </a:solidFill>
            <a:miter lim="800000"/>
            <a:headEnd/>
            <a:tailEnd/>
          </a:ln>
        </p:spPr>
      </p:pic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7381876" y="3742998"/>
            <a:ext cx="911225" cy="2762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>
                <a:effectLst/>
                <a:latin typeface="Trebuchet MS"/>
                <a:cs typeface="Trebuchet MS"/>
              </a:rPr>
              <a:t>de Broglie</a:t>
            </a:r>
            <a:endParaRPr lang="en-US" sz="1200" dirty="0">
              <a:solidFill>
                <a:schemeClr val="accent2"/>
              </a:solidFill>
              <a:effectLst/>
              <a:latin typeface="Trebuchet MS"/>
              <a:cs typeface="Trebuchet MS"/>
            </a:endParaRPr>
          </a:p>
        </p:txBody>
      </p:sp>
      <p:pic>
        <p:nvPicPr>
          <p:cNvPr id="15" name="Picture 11" descr="600px-Albert_Einstein_Head"/>
          <p:cNvPicPr>
            <a:picLocks noChangeAspect="1" noChangeArrowheads="1"/>
          </p:cNvPicPr>
          <p:nvPr/>
        </p:nvPicPr>
        <p:blipFill>
          <a:blip r:embed="rId3">
            <a:lum bright="17000" contrast="26000"/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1630" r="13642"/>
          <a:stretch>
            <a:fillRect/>
          </a:stretch>
        </p:blipFill>
        <p:spPr bwMode="auto">
          <a:xfrm>
            <a:off x="7490543" y="4419600"/>
            <a:ext cx="670598" cy="1031874"/>
          </a:xfrm>
          <a:prstGeom prst="rect">
            <a:avLst/>
          </a:prstGeom>
          <a:solidFill>
            <a:schemeClr val="bg1"/>
          </a:solidFill>
          <a:ln w="9525">
            <a:solidFill>
              <a:srgbClr val="7F7F7F"/>
            </a:solidFill>
            <a:miter lim="800000"/>
            <a:headEnd/>
            <a:tailEnd/>
          </a:ln>
        </p:spPr>
      </p:pic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8232775" y="5175249"/>
            <a:ext cx="758825" cy="2762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>
                <a:effectLst/>
                <a:latin typeface="Trebuchet MS"/>
                <a:cs typeface="Trebuchet MS"/>
              </a:rPr>
              <a:t>Einstein</a:t>
            </a:r>
            <a:endParaRPr lang="en-US" sz="1200">
              <a:solidFill>
                <a:schemeClr val="accent2"/>
              </a:solidFill>
              <a:effectLst/>
              <a:latin typeface="Trebuchet MS"/>
              <a:cs typeface="Trebuchet MS"/>
            </a:endParaRPr>
          </a:p>
        </p:txBody>
      </p:sp>
      <p:pic>
        <p:nvPicPr>
          <p:cNvPr id="13" name="Picture 14" descr="Boltzmann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8974" r="3457"/>
          <a:stretch>
            <a:fillRect/>
          </a:stretch>
        </p:blipFill>
        <p:spPr bwMode="auto">
          <a:xfrm>
            <a:off x="6629400" y="5102935"/>
            <a:ext cx="680841" cy="1031875"/>
          </a:xfrm>
          <a:prstGeom prst="rect">
            <a:avLst/>
          </a:prstGeom>
          <a:solidFill>
            <a:schemeClr val="bg1"/>
          </a:solidFill>
          <a:ln w="9525">
            <a:solidFill>
              <a:srgbClr val="7F7F7F"/>
            </a:solidFill>
            <a:miter lim="800000"/>
            <a:headEnd/>
            <a:tailEnd/>
          </a:ln>
        </p:spPr>
      </p:pic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7381876" y="5858585"/>
            <a:ext cx="911225" cy="2762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effectLst/>
                <a:latin typeface="Trebuchet MS"/>
                <a:cs typeface="Trebuchet MS"/>
              </a:rPr>
              <a:t>Boltzmann</a:t>
            </a:r>
            <a:endParaRPr lang="en-US" sz="1200" dirty="0">
              <a:solidFill>
                <a:schemeClr val="accent2"/>
              </a:solidFill>
              <a:effectLst/>
              <a:latin typeface="Trebuchet MS"/>
              <a:cs typeface="Trebuchet MS"/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432569" y="5756433"/>
            <a:ext cx="7226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F. </a:t>
            </a:r>
            <a:r>
              <a:rPr lang="en-GB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Gianotti</a:t>
            </a:r>
            <a:endParaRPr lang="en-GB" sz="9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9925" y="6286500"/>
            <a:ext cx="1905000" cy="457200"/>
          </a:xfrm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36BA8A3C-7F0E-B940-9556-AEC4C9F1D14C}" type="slidenum">
              <a:rPr lang="en-US" sz="1200">
                <a:solidFill>
                  <a:schemeClr val="tx2"/>
                </a:solidFill>
              </a:rPr>
              <a:pPr/>
              <a:t>22</a:t>
            </a:fld>
            <a:endParaRPr lang="en-US" sz="1200">
              <a:solidFill>
                <a:schemeClr val="tx2"/>
              </a:solidFill>
            </a:endParaRPr>
          </a:p>
        </p:txBody>
      </p:sp>
      <p:pic>
        <p:nvPicPr>
          <p:cNvPr id="12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3352800" y="1219200"/>
            <a:ext cx="3263634" cy="68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800" b="1" dirty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LHC 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ring at CERN:</a:t>
            </a:r>
            <a:endParaRPr lang="en-GB" sz="1800" b="1" dirty="0">
              <a:solidFill>
                <a:srgbClr val="FFFFFF"/>
              </a:solidFill>
              <a:effectLst>
                <a:glow rad="101600">
                  <a:schemeClr val="tx1">
                    <a:alpha val="75000"/>
                  </a:schemeClr>
                </a:glow>
              </a:effectLst>
              <a:latin typeface="Trebuchet MS"/>
              <a:cs typeface="Trebuchet MS"/>
            </a:endParaRPr>
          </a:p>
          <a:p>
            <a:pPr algn="ctr">
              <a:lnSpc>
                <a:spcPct val="90000"/>
              </a:lnSpc>
              <a:defRPr/>
            </a:pPr>
            <a:r>
              <a:rPr lang="en-GB" b="1" dirty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27 km circumference</a:t>
            </a:r>
            <a:endParaRPr lang="en-GB" sz="2000" b="1" dirty="0">
              <a:effectLst>
                <a:glow rad="101600">
                  <a:schemeClr val="tx1">
                    <a:alpha val="75000"/>
                  </a:schemeClr>
                </a:glow>
              </a:effectLst>
              <a:latin typeface="Trebuchet MS"/>
              <a:cs typeface="Trebuchet MS"/>
            </a:endParaRPr>
          </a:p>
        </p:txBody>
      </p:sp>
      <p:grpSp>
        <p:nvGrpSpPr>
          <p:cNvPr id="15" name="Group 69"/>
          <p:cNvGrpSpPr>
            <a:grpSpLocks/>
          </p:cNvGrpSpPr>
          <p:nvPr/>
        </p:nvGrpSpPr>
        <p:grpSpPr bwMode="auto">
          <a:xfrm>
            <a:off x="533400" y="1701800"/>
            <a:ext cx="3241675" cy="1727200"/>
            <a:chOff x="336" y="1072"/>
            <a:chExt cx="2042" cy="1088"/>
          </a:xfrm>
        </p:grpSpPr>
        <p:sp>
          <p:nvSpPr>
            <p:cNvPr id="16" name="Line 70"/>
            <p:cNvSpPr>
              <a:spLocks noChangeShapeType="1"/>
            </p:cNvSpPr>
            <p:nvPr/>
          </p:nvSpPr>
          <p:spPr bwMode="auto">
            <a:xfrm flipV="1">
              <a:off x="1968" y="1269"/>
              <a:ext cx="364" cy="891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7" name="Line 71"/>
            <p:cNvSpPr>
              <a:spLocks noChangeShapeType="1"/>
            </p:cNvSpPr>
            <p:nvPr/>
          </p:nvSpPr>
          <p:spPr bwMode="auto">
            <a:xfrm>
              <a:off x="1968" y="1104"/>
              <a:ext cx="336" cy="168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8" name="Oval 72"/>
            <p:cNvSpPr>
              <a:spLocks noChangeArrowheads="1"/>
            </p:cNvSpPr>
            <p:nvPr/>
          </p:nvSpPr>
          <p:spPr bwMode="auto">
            <a:xfrm>
              <a:off x="2285" y="1251"/>
              <a:ext cx="93" cy="7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pic>
          <p:nvPicPr>
            <p:cNvPr id="19" name="Picture 73" descr="bul-pho-2007-07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1072"/>
              <a:ext cx="1632" cy="1088"/>
            </a:xfrm>
            <a:prstGeom prst="rect">
              <a:avLst/>
            </a:prstGeom>
            <a:noFill/>
            <a:ln w="38100" cap="flat" cmpd="sng" algn="ctr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266700" dist="38100" dir="270000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 Box 74"/>
            <p:cNvSpPr txBox="1">
              <a:spLocks noChangeArrowheads="1"/>
            </p:cNvSpPr>
            <p:nvPr/>
          </p:nvSpPr>
          <p:spPr bwMode="auto">
            <a:xfrm>
              <a:off x="1588" y="1072"/>
              <a:ext cx="40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de-CH" b="1" dirty="0" smtClean="0">
                  <a:solidFill>
                    <a:schemeClr val="bg1"/>
                  </a:solidFill>
                  <a:latin typeface="Century Gothic" charset="0"/>
                </a:rPr>
                <a:t>CMS</a:t>
              </a:r>
              <a:endParaRPr lang="de-CH" sz="2000" b="1" dirty="0" smtClean="0">
                <a:solidFill>
                  <a:schemeClr val="bg1"/>
                </a:solidFill>
                <a:latin typeface="Tahoma" charset="0"/>
              </a:endParaRPr>
            </a:p>
          </p:txBody>
        </p:sp>
      </p:grpSp>
      <p:grpSp>
        <p:nvGrpSpPr>
          <p:cNvPr id="21" name="Group 75"/>
          <p:cNvGrpSpPr>
            <a:grpSpLocks/>
          </p:cNvGrpSpPr>
          <p:nvPr/>
        </p:nvGrpSpPr>
        <p:grpSpPr bwMode="auto">
          <a:xfrm>
            <a:off x="152400" y="4483100"/>
            <a:ext cx="2286000" cy="1462088"/>
            <a:chOff x="96" y="2824"/>
            <a:chExt cx="1440" cy="921"/>
          </a:xfrm>
        </p:grpSpPr>
        <p:sp>
          <p:nvSpPr>
            <p:cNvPr id="22" name="Oval 76"/>
            <p:cNvSpPr>
              <a:spLocks noChangeArrowheads="1"/>
            </p:cNvSpPr>
            <p:nvPr/>
          </p:nvSpPr>
          <p:spPr bwMode="auto">
            <a:xfrm>
              <a:off x="1452" y="3199"/>
              <a:ext cx="84" cy="6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3" name="Line 77"/>
            <p:cNvSpPr>
              <a:spLocks noChangeShapeType="1"/>
            </p:cNvSpPr>
            <p:nvPr/>
          </p:nvSpPr>
          <p:spPr bwMode="auto">
            <a:xfrm>
              <a:off x="1326" y="2832"/>
              <a:ext cx="168" cy="329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24" name="Line 78"/>
            <p:cNvSpPr>
              <a:spLocks noChangeShapeType="1"/>
            </p:cNvSpPr>
            <p:nvPr/>
          </p:nvSpPr>
          <p:spPr bwMode="auto">
            <a:xfrm flipV="1">
              <a:off x="1344" y="3203"/>
              <a:ext cx="150" cy="541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pic>
          <p:nvPicPr>
            <p:cNvPr id="25" name="Picture 79" descr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2832"/>
              <a:ext cx="1232" cy="913"/>
            </a:xfrm>
            <a:prstGeom prst="rect">
              <a:avLst/>
            </a:prstGeom>
            <a:noFill/>
            <a:ln w="38100">
              <a:solidFill>
                <a:srgbClr val="FFFFFF"/>
              </a:solidFill>
              <a:miter lim="800000"/>
              <a:headEnd/>
              <a:tailEnd/>
            </a:ln>
            <a:effectLst>
              <a:outerShdw blurRad="266700" dist="38100" dir="270000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 Box 80"/>
            <p:cNvSpPr txBox="1">
              <a:spLocks noChangeArrowheads="1"/>
            </p:cNvSpPr>
            <p:nvPr/>
          </p:nvSpPr>
          <p:spPr bwMode="auto">
            <a:xfrm>
              <a:off x="864" y="2824"/>
              <a:ext cx="47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de-CH" b="1" dirty="0" smtClean="0">
                  <a:solidFill>
                    <a:schemeClr val="bg1"/>
                  </a:solidFill>
                  <a:latin typeface="Century Gothic" charset="0"/>
                </a:rPr>
                <a:t>ALICE</a:t>
              </a:r>
              <a:endParaRPr lang="de-CH" sz="2000" b="1" dirty="0" smtClean="0">
                <a:solidFill>
                  <a:schemeClr val="bg1"/>
                </a:solidFill>
                <a:latin typeface="Tahoma" charset="0"/>
              </a:endParaRPr>
            </a:p>
          </p:txBody>
        </p:sp>
      </p:grpSp>
      <p:grpSp>
        <p:nvGrpSpPr>
          <p:cNvPr id="27" name="Group 81"/>
          <p:cNvGrpSpPr>
            <a:grpSpLocks/>
          </p:cNvGrpSpPr>
          <p:nvPr/>
        </p:nvGrpSpPr>
        <p:grpSpPr bwMode="auto">
          <a:xfrm>
            <a:off x="6705600" y="1720850"/>
            <a:ext cx="2244725" cy="1978025"/>
            <a:chOff x="4224" y="1084"/>
            <a:chExt cx="1414" cy="1246"/>
          </a:xfrm>
        </p:grpSpPr>
        <p:grpSp>
          <p:nvGrpSpPr>
            <p:cNvPr id="28" name="Group 82"/>
            <p:cNvGrpSpPr>
              <a:grpSpLocks/>
            </p:cNvGrpSpPr>
            <p:nvPr/>
          </p:nvGrpSpPr>
          <p:grpSpPr bwMode="auto">
            <a:xfrm>
              <a:off x="4224" y="1104"/>
              <a:ext cx="1364" cy="1226"/>
              <a:chOff x="4224" y="1104"/>
              <a:chExt cx="1364" cy="1226"/>
            </a:xfrm>
          </p:grpSpPr>
          <p:sp>
            <p:nvSpPr>
              <p:cNvPr id="31" name="Oval 83"/>
              <p:cNvSpPr>
                <a:spLocks noChangeArrowheads="1"/>
              </p:cNvSpPr>
              <p:nvPr/>
            </p:nvSpPr>
            <p:spPr bwMode="auto">
              <a:xfrm>
                <a:off x="4977" y="2274"/>
                <a:ext cx="76" cy="5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2" name="Line 84"/>
              <p:cNvSpPr>
                <a:spLocks noChangeShapeType="1"/>
              </p:cNvSpPr>
              <p:nvPr/>
            </p:nvSpPr>
            <p:spPr bwMode="auto">
              <a:xfrm>
                <a:off x="4272" y="1968"/>
                <a:ext cx="743" cy="344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+mn-ea"/>
                  <a:cs typeface="+mn-cs"/>
                </a:endParaRPr>
              </a:p>
            </p:txBody>
          </p:sp>
          <p:sp>
            <p:nvSpPr>
              <p:cNvPr id="33" name="Line 85"/>
              <p:cNvSpPr>
                <a:spLocks noChangeShapeType="1"/>
              </p:cNvSpPr>
              <p:nvPr/>
            </p:nvSpPr>
            <p:spPr bwMode="auto">
              <a:xfrm flipH="1">
                <a:off x="5015" y="1968"/>
                <a:ext cx="553" cy="344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+mn-ea"/>
                  <a:cs typeface="+mn-cs"/>
                </a:endParaRPr>
              </a:p>
            </p:txBody>
          </p:sp>
          <p:pic>
            <p:nvPicPr>
              <p:cNvPr id="34" name="Picture 86" descr="Picture 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24" y="1104"/>
                <a:ext cx="1364" cy="867"/>
              </a:xfrm>
              <a:prstGeom prst="rect">
                <a:avLst/>
              </a:prstGeom>
              <a:noFill/>
              <a:ln w="38100">
                <a:solidFill>
                  <a:srgbClr val="FFFFFF"/>
                </a:solidFill>
                <a:miter lim="800000"/>
                <a:headEnd/>
                <a:tailEnd/>
              </a:ln>
              <a:effectLst>
                <a:outerShdw blurRad="266700" dist="38100" dir="270000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9" name="Rectangle 87"/>
            <p:cNvSpPr>
              <a:spLocks noChangeArrowheads="1"/>
            </p:cNvSpPr>
            <p:nvPr/>
          </p:nvSpPr>
          <p:spPr bwMode="auto">
            <a:xfrm>
              <a:off x="5208" y="1104"/>
              <a:ext cx="384" cy="192"/>
            </a:xfrm>
            <a:prstGeom prst="rect">
              <a:avLst/>
            </a:prstGeom>
            <a:gradFill rotWithShape="0">
              <a:gsLst>
                <a:gs pos="0">
                  <a:srgbClr val="C89A09"/>
                </a:gs>
                <a:gs pos="100000">
                  <a:srgbClr val="D3D90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30" name="Text Box 88"/>
            <p:cNvSpPr txBox="1">
              <a:spLocks noChangeArrowheads="1"/>
            </p:cNvSpPr>
            <p:nvPr/>
          </p:nvSpPr>
          <p:spPr bwMode="auto">
            <a:xfrm>
              <a:off x="5184" y="1084"/>
              <a:ext cx="45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de-CH" b="1" dirty="0" err="1" smtClean="0">
                  <a:solidFill>
                    <a:schemeClr val="bg1"/>
                  </a:solidFill>
                  <a:latin typeface="Century Gothic" charset="0"/>
                </a:rPr>
                <a:t>LHCb</a:t>
              </a:r>
              <a:endParaRPr lang="de-CH" sz="2000" b="1" dirty="0" smtClean="0">
                <a:solidFill>
                  <a:schemeClr val="bg1"/>
                </a:solidFill>
                <a:latin typeface="Tahoma" charset="0"/>
              </a:endParaRPr>
            </a:p>
          </p:txBody>
        </p:sp>
      </p:grpSp>
      <p:grpSp>
        <p:nvGrpSpPr>
          <p:cNvPr id="35" name="Group 89"/>
          <p:cNvGrpSpPr>
            <a:grpSpLocks/>
          </p:cNvGrpSpPr>
          <p:nvPr/>
        </p:nvGrpSpPr>
        <p:grpSpPr bwMode="auto">
          <a:xfrm>
            <a:off x="5715000" y="4724400"/>
            <a:ext cx="3119438" cy="1695450"/>
            <a:chOff x="3600" y="2976"/>
            <a:chExt cx="1965" cy="1068"/>
          </a:xfrm>
        </p:grpSpPr>
        <p:grpSp>
          <p:nvGrpSpPr>
            <p:cNvPr id="36" name="Group 90"/>
            <p:cNvGrpSpPr>
              <a:grpSpLocks/>
            </p:cNvGrpSpPr>
            <p:nvPr/>
          </p:nvGrpSpPr>
          <p:grpSpPr bwMode="auto">
            <a:xfrm>
              <a:off x="3600" y="2976"/>
              <a:ext cx="1920" cy="1063"/>
              <a:chOff x="3600" y="2976"/>
              <a:chExt cx="1920" cy="1063"/>
            </a:xfrm>
          </p:grpSpPr>
          <p:sp>
            <p:nvSpPr>
              <p:cNvPr id="39" name="Oval 91"/>
              <p:cNvSpPr>
                <a:spLocks noChangeArrowheads="1"/>
              </p:cNvSpPr>
              <p:nvPr/>
            </p:nvSpPr>
            <p:spPr bwMode="auto">
              <a:xfrm>
                <a:off x="3600" y="3247"/>
                <a:ext cx="75" cy="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0" name="Line 92"/>
              <p:cNvSpPr>
                <a:spLocks noChangeShapeType="1"/>
              </p:cNvSpPr>
              <p:nvPr/>
            </p:nvSpPr>
            <p:spPr bwMode="auto">
              <a:xfrm flipV="1">
                <a:off x="3638" y="2976"/>
                <a:ext cx="298" cy="271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+mn-ea"/>
                  <a:cs typeface="+mn-cs"/>
                </a:endParaRPr>
              </a:p>
            </p:txBody>
          </p:sp>
          <p:sp>
            <p:nvSpPr>
              <p:cNvPr id="41" name="Line 93"/>
              <p:cNvSpPr>
                <a:spLocks noChangeShapeType="1"/>
              </p:cNvSpPr>
              <p:nvPr/>
            </p:nvSpPr>
            <p:spPr bwMode="auto">
              <a:xfrm>
                <a:off x="3638" y="3286"/>
                <a:ext cx="250" cy="74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+mn-ea"/>
                  <a:cs typeface="+mn-cs"/>
                </a:endParaRPr>
              </a:p>
            </p:txBody>
          </p:sp>
          <p:pic>
            <p:nvPicPr>
              <p:cNvPr id="42" name="Picture 94" descr="0511013_01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88" y="2976"/>
                <a:ext cx="1632" cy="1063"/>
              </a:xfrm>
              <a:prstGeom prst="rect">
                <a:avLst/>
              </a:prstGeom>
              <a:noFill/>
              <a:ln w="38100">
                <a:solidFill>
                  <a:srgbClr val="FFFFFF"/>
                </a:solidFill>
                <a:miter lim="800000"/>
                <a:headEnd/>
                <a:tailEnd/>
              </a:ln>
              <a:effectLst>
                <a:outerShdw blurRad="266700" dist="38100" dir="270000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7" name="Rectangle 95"/>
            <p:cNvSpPr>
              <a:spLocks noChangeArrowheads="1"/>
            </p:cNvSpPr>
            <p:nvPr/>
          </p:nvSpPr>
          <p:spPr bwMode="auto">
            <a:xfrm>
              <a:off x="5130" y="3846"/>
              <a:ext cx="384" cy="192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38" name="Text Box 96"/>
            <p:cNvSpPr txBox="1">
              <a:spLocks noChangeArrowheads="1"/>
            </p:cNvSpPr>
            <p:nvPr/>
          </p:nvSpPr>
          <p:spPr bwMode="auto">
            <a:xfrm>
              <a:off x="5082" y="3832"/>
              <a:ext cx="48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de-CH" b="1" dirty="0" smtClean="0">
                  <a:solidFill>
                    <a:schemeClr val="bg1"/>
                  </a:solidFill>
                  <a:latin typeface="Century Gothic" charset="0"/>
                </a:rPr>
                <a:t>ATLAS</a:t>
              </a:r>
            </a:p>
          </p:txBody>
        </p:sp>
      </p:grpSp>
      <p:sp>
        <p:nvSpPr>
          <p:cNvPr id="43" name="Rectangle 8"/>
          <p:cNvSpPr>
            <a:spLocks noChangeArrowheads="1"/>
          </p:cNvSpPr>
          <p:nvPr/>
        </p:nvSpPr>
        <p:spPr bwMode="auto">
          <a:xfrm>
            <a:off x="2312628" y="5539315"/>
            <a:ext cx="3743633" cy="844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So far: 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7/8 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TeV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 proton—proton collisions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2.76 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TeV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 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Pb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—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Pb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 collisions</a:t>
            </a:r>
          </a:p>
        </p:txBody>
      </p:sp>
      <p:sp>
        <p:nvSpPr>
          <p:cNvPr id="48" name="TextBox 47"/>
          <p:cNvSpPr txBox="1"/>
          <p:nvPr/>
        </p:nvSpPr>
        <p:spPr>
          <a:xfrm rot="16200000">
            <a:off x="6963280" y="4344927"/>
            <a:ext cx="18994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Blunt extrapolation for 2011</a:t>
            </a:r>
            <a:endParaRPr lang="en-GB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0"/>
            <a:ext cx="9144000" cy="1133475"/>
          </a:xfrm>
          <a:prstGeom prst="rect">
            <a:avLst/>
          </a:prstGeom>
          <a:solidFill>
            <a:srgbClr val="000000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pic>
        <p:nvPicPr>
          <p:cNvPr id="5" name="Picture 9" descr="Detector_Cut_Sec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2400" y="908050"/>
            <a:ext cx="6615113" cy="5365750"/>
          </a:xfrm>
          <a:prstGeom prst="rect">
            <a:avLst/>
          </a:prstGeom>
          <a:noFill/>
        </p:spPr>
      </p:pic>
      <p:pic>
        <p:nvPicPr>
          <p:cNvPr id="6" name="Picture 10" descr="ATLAS_White_560x720_0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51838" y="5408613"/>
            <a:ext cx="630237" cy="809625"/>
          </a:xfrm>
          <a:prstGeom prst="rect">
            <a:avLst/>
          </a:prstGeom>
          <a:noFill/>
          <a:ln w="9525">
            <a:solidFill>
              <a:srgbClr val="9BDEFF"/>
            </a:solidFill>
            <a:miter lim="800000"/>
            <a:headEnd/>
            <a:tailEnd/>
          </a:ln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0" y="115888"/>
            <a:ext cx="9144000" cy="586957"/>
          </a:xfrm>
          <a:prstGeom prst="rect">
            <a:avLst/>
          </a:prstGeom>
          <a:solidFill>
            <a:srgbClr val="333333"/>
          </a:solidFill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kern="0" dirty="0" smtClean="0">
                <a:solidFill>
                  <a:srgbClr val="FFFFFF"/>
                </a:solidFill>
                <a:latin typeface="Trebuchet MS"/>
                <a:cs typeface="Trebuchet MS"/>
              </a:rPr>
              <a:t>Detector </a:t>
            </a:r>
            <a:r>
              <a:rPr lang="en-US" sz="3200" kern="0" dirty="0">
                <a:solidFill>
                  <a:srgbClr val="FFFFFF"/>
                </a:solidFill>
                <a:latin typeface="Trebuchet MS"/>
                <a:cs typeface="Trebuchet MS"/>
              </a:rPr>
              <a:t>Layers</a:t>
            </a: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115888" y="952500"/>
            <a:ext cx="1484311" cy="34727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2000" dirty="0">
                <a:solidFill>
                  <a:srgbClr val="EAEAEA"/>
                </a:solidFill>
                <a:latin typeface="Trebuchet MS"/>
                <a:ea typeface="Arial" charset="0"/>
                <a:cs typeface="Trebuchet MS"/>
              </a:rPr>
              <a:t>Particles are detected through their interaction with the active detector materials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715000"/>
            <a:ext cx="9144000" cy="1143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3" name="Proton_Event_720pH264.mov">
            <a:hlinkClick r:id="" action="ppaction://media"/>
          </p:cNvPr>
          <p:cNvPicPr/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611779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http://www.atlas.ch/multimedia/html-nc/animation-proton-event.html</a:t>
            </a:r>
            <a:r>
              <a:rPr lang="en-US" sz="1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endParaRPr lang="en-GB" sz="10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103" descr="Atlas_Gold_displa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44" t="9892" b="9178"/>
          <a:stretch>
            <a:fillRect/>
          </a:stretch>
        </p:blipFill>
        <p:spPr bwMode="auto">
          <a:xfrm>
            <a:off x="0" y="433388"/>
            <a:ext cx="9144000" cy="5707062"/>
          </a:xfrm>
          <a:prstGeom prst="rect">
            <a:avLst/>
          </a:prstGeom>
          <a:noFill/>
        </p:spPr>
      </p:pic>
      <p:sp>
        <p:nvSpPr>
          <p:cNvPr id="32" name="Text Box 104"/>
          <p:cNvSpPr txBox="1">
            <a:spLocks noChangeArrowheads="1"/>
          </p:cNvSpPr>
          <p:nvPr/>
        </p:nvSpPr>
        <p:spPr bwMode="auto">
          <a:xfrm>
            <a:off x="26988" y="2652713"/>
            <a:ext cx="9144000" cy="695769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936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600">
                <a:solidFill>
                  <a:srgbClr val="333333"/>
                </a:solidFill>
                <a:ea typeface="Arial" charset="0"/>
                <a:cs typeface="Arial" charset="0"/>
              </a:rPr>
              <a:t>T h e   </a:t>
            </a:r>
            <a:r>
              <a:rPr lang="fr-FR" sz="3600" b="1">
                <a:solidFill>
                  <a:srgbClr val="333333"/>
                </a:solidFill>
                <a:ea typeface="Arial" charset="0"/>
                <a:cs typeface="Arial" charset="0"/>
              </a:rPr>
              <a:t>A T L A S</a:t>
            </a:r>
            <a:r>
              <a:rPr lang="fr-FR" sz="3600">
                <a:solidFill>
                  <a:srgbClr val="333333"/>
                </a:solidFill>
                <a:ea typeface="Arial" charset="0"/>
                <a:cs typeface="Arial" charset="0"/>
              </a:rPr>
              <a:t>   E x p e r i m e n t</a:t>
            </a:r>
          </a:p>
        </p:txBody>
      </p:sp>
      <p:pic>
        <p:nvPicPr>
          <p:cNvPr id="33" name="Picture 105" descr="Atlas_Gold_displa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/>
            <a:grayscl/>
          </a:blip>
          <a:srcRect l="2744" t="9892" b="9178"/>
          <a:stretch>
            <a:fillRect/>
          </a:stretch>
        </p:blipFill>
        <p:spPr bwMode="auto">
          <a:xfrm>
            <a:off x="0" y="425450"/>
            <a:ext cx="9144000" cy="5707063"/>
          </a:xfrm>
          <a:prstGeom prst="rect">
            <a:avLst/>
          </a:prstGeom>
          <a:noFill/>
        </p:spPr>
      </p:pic>
      <p:sp>
        <p:nvSpPr>
          <p:cNvPr id="34" name="Rectangle 106"/>
          <p:cNvSpPr>
            <a:spLocks noChangeArrowheads="1"/>
          </p:cNvSpPr>
          <p:nvPr/>
        </p:nvSpPr>
        <p:spPr bwMode="auto">
          <a:xfrm>
            <a:off x="0" y="0"/>
            <a:ext cx="9144000" cy="1133475"/>
          </a:xfrm>
          <a:prstGeom prst="rect">
            <a:avLst/>
          </a:prstGeom>
          <a:solidFill>
            <a:srgbClr val="FFFFFF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5" name="Picture 107" descr="ATLAS_White_560x720_0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13763" y="0"/>
            <a:ext cx="630237" cy="809625"/>
          </a:xfrm>
          <a:prstGeom prst="rect">
            <a:avLst/>
          </a:prstGeom>
          <a:noFill/>
          <a:ln w="9525">
            <a:solidFill>
              <a:srgbClr val="9BDEFF"/>
            </a:solidFill>
            <a:miter lim="800000"/>
            <a:headEnd/>
            <a:tailEnd/>
          </a:ln>
        </p:spPr>
      </p:pic>
      <p:sp>
        <p:nvSpPr>
          <p:cNvPr id="36" name="Text Box 108"/>
          <p:cNvSpPr txBox="1">
            <a:spLocks noChangeArrowheads="1"/>
          </p:cNvSpPr>
          <p:nvPr/>
        </p:nvSpPr>
        <p:spPr bwMode="auto">
          <a:xfrm>
            <a:off x="2057400" y="5859463"/>
            <a:ext cx="7015163" cy="3048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EF5D03"/>
                </a:solidFill>
                <a:effectLst/>
                <a:uLnTx/>
                <a:uFillTx/>
              </a:rPr>
              <a:t>Toroid Magnets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</a:rPr>
              <a:t>Solenoid Magnet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SCT Tracker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FF5B5B"/>
                </a:solidFill>
                <a:effectLst/>
                <a:uLnTx/>
                <a:uFillTx/>
              </a:rPr>
              <a:t>Pixel Detector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918E00"/>
                </a:solidFill>
                <a:effectLst/>
                <a:uLnTx/>
                <a:uFillTx/>
              </a:rPr>
              <a:t>TRT Tracker</a:t>
            </a:r>
          </a:p>
        </p:txBody>
      </p:sp>
      <p:sp>
        <p:nvSpPr>
          <p:cNvPr id="37" name="Text Box 109"/>
          <p:cNvSpPr txBox="1">
            <a:spLocks noChangeArrowheads="1"/>
          </p:cNvSpPr>
          <p:nvPr/>
        </p:nvSpPr>
        <p:spPr bwMode="auto">
          <a:xfrm>
            <a:off x="1071563" y="468313"/>
            <a:ext cx="6524625" cy="3048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</a:rPr>
              <a:t>Muon Detectors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         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</a:rPr>
              <a:t>Tile Calorimeter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  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936231"/>
                </a:solidFill>
                <a:effectLst/>
                <a:uLnTx/>
                <a:uFillTx/>
              </a:rPr>
              <a:t>Liquid Argon Calorimeters</a:t>
            </a:r>
          </a:p>
        </p:txBody>
      </p:sp>
      <p:sp>
        <p:nvSpPr>
          <p:cNvPr id="38" name="Line 110"/>
          <p:cNvSpPr>
            <a:spLocks noChangeShapeType="1"/>
          </p:cNvSpPr>
          <p:nvPr/>
        </p:nvSpPr>
        <p:spPr bwMode="auto">
          <a:xfrm flipH="1">
            <a:off x="1285875" y="728663"/>
            <a:ext cx="585788" cy="1439862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9" name="Line 111"/>
          <p:cNvSpPr>
            <a:spLocks noChangeShapeType="1"/>
          </p:cNvSpPr>
          <p:nvPr/>
        </p:nvSpPr>
        <p:spPr bwMode="auto">
          <a:xfrm>
            <a:off x="1871663" y="728663"/>
            <a:ext cx="1395412" cy="107950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0" name="Line 112"/>
          <p:cNvSpPr>
            <a:spLocks noChangeShapeType="1"/>
          </p:cNvSpPr>
          <p:nvPr/>
        </p:nvSpPr>
        <p:spPr bwMode="auto">
          <a:xfrm>
            <a:off x="3941763" y="728663"/>
            <a:ext cx="1035050" cy="1935162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1" name="Line 113"/>
          <p:cNvSpPr>
            <a:spLocks noChangeShapeType="1"/>
          </p:cNvSpPr>
          <p:nvPr/>
        </p:nvSpPr>
        <p:spPr bwMode="auto">
          <a:xfrm>
            <a:off x="3941763" y="728663"/>
            <a:ext cx="269875" cy="202565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2" name="Line 114"/>
          <p:cNvSpPr>
            <a:spLocks noChangeShapeType="1"/>
          </p:cNvSpPr>
          <p:nvPr/>
        </p:nvSpPr>
        <p:spPr bwMode="auto">
          <a:xfrm flipH="1">
            <a:off x="5157788" y="728663"/>
            <a:ext cx="719137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3" name="Line 115"/>
          <p:cNvSpPr>
            <a:spLocks noChangeShapeType="1"/>
          </p:cNvSpPr>
          <p:nvPr/>
        </p:nvSpPr>
        <p:spPr bwMode="auto">
          <a:xfrm flipH="1">
            <a:off x="5607050" y="728663"/>
            <a:ext cx="269875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4" name="Line 116"/>
          <p:cNvSpPr>
            <a:spLocks noChangeShapeType="1"/>
          </p:cNvSpPr>
          <p:nvPr/>
        </p:nvSpPr>
        <p:spPr bwMode="auto">
          <a:xfrm flipH="1" flipV="1">
            <a:off x="5240338" y="3176588"/>
            <a:ext cx="2887662" cy="2682875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5" name="Line 117"/>
          <p:cNvSpPr>
            <a:spLocks noChangeShapeType="1"/>
          </p:cNvSpPr>
          <p:nvPr/>
        </p:nvSpPr>
        <p:spPr bwMode="auto">
          <a:xfrm flipH="1" flipV="1">
            <a:off x="4916488" y="3133725"/>
            <a:ext cx="1995487" cy="2725738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6" name="Line 118"/>
          <p:cNvSpPr>
            <a:spLocks noChangeShapeType="1"/>
          </p:cNvSpPr>
          <p:nvPr/>
        </p:nvSpPr>
        <p:spPr bwMode="auto">
          <a:xfrm flipH="1" flipV="1">
            <a:off x="4702175" y="3178175"/>
            <a:ext cx="1039813" cy="2681288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7" name="Line 119"/>
          <p:cNvSpPr>
            <a:spLocks noChangeShapeType="1"/>
          </p:cNvSpPr>
          <p:nvPr/>
        </p:nvSpPr>
        <p:spPr bwMode="auto">
          <a:xfrm flipV="1">
            <a:off x="4392613" y="3384550"/>
            <a:ext cx="44450" cy="2474913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8" name="Line 120"/>
          <p:cNvSpPr>
            <a:spLocks noChangeShapeType="1"/>
          </p:cNvSpPr>
          <p:nvPr/>
        </p:nvSpPr>
        <p:spPr bwMode="auto">
          <a:xfrm flipV="1">
            <a:off x="2997200" y="3338513"/>
            <a:ext cx="630238" cy="252095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9" name="Line 121"/>
          <p:cNvSpPr>
            <a:spLocks noChangeShapeType="1"/>
          </p:cNvSpPr>
          <p:nvPr/>
        </p:nvSpPr>
        <p:spPr bwMode="auto">
          <a:xfrm flipV="1">
            <a:off x="2997200" y="1854200"/>
            <a:ext cx="630238" cy="4005263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0" name="Line 122"/>
          <p:cNvSpPr>
            <a:spLocks noChangeShapeType="1"/>
          </p:cNvSpPr>
          <p:nvPr/>
        </p:nvSpPr>
        <p:spPr bwMode="auto">
          <a:xfrm flipV="1">
            <a:off x="250825" y="1314450"/>
            <a:ext cx="0" cy="13493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1" name="Line 123"/>
          <p:cNvSpPr>
            <a:spLocks noChangeShapeType="1"/>
          </p:cNvSpPr>
          <p:nvPr/>
        </p:nvSpPr>
        <p:spPr bwMode="auto">
          <a:xfrm>
            <a:off x="250825" y="3068638"/>
            <a:ext cx="0" cy="22510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2" name="Text Box 124"/>
          <p:cNvSpPr txBox="1">
            <a:spLocks noChangeArrowheads="1"/>
          </p:cNvSpPr>
          <p:nvPr/>
        </p:nvSpPr>
        <p:spPr bwMode="auto">
          <a:xfrm>
            <a:off x="0" y="2695575"/>
            <a:ext cx="637912" cy="38799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936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25 </a:t>
            </a:r>
            <a:r>
              <a:rPr kumimoji="0" lang="en-GB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3" name="Line 125"/>
          <p:cNvSpPr>
            <a:spLocks noChangeShapeType="1"/>
          </p:cNvSpPr>
          <p:nvPr/>
        </p:nvSpPr>
        <p:spPr bwMode="auto">
          <a:xfrm flipV="1">
            <a:off x="5246688" y="4846638"/>
            <a:ext cx="3240087" cy="406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4" name="Line 126"/>
          <p:cNvSpPr>
            <a:spLocks noChangeShapeType="1"/>
          </p:cNvSpPr>
          <p:nvPr/>
        </p:nvSpPr>
        <p:spPr bwMode="auto">
          <a:xfrm flipH="1">
            <a:off x="1730375" y="5332413"/>
            <a:ext cx="2840038" cy="3460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5" name="Text Box 127"/>
          <p:cNvSpPr txBox="1">
            <a:spLocks noChangeArrowheads="1"/>
          </p:cNvSpPr>
          <p:nvPr/>
        </p:nvSpPr>
        <p:spPr bwMode="auto">
          <a:xfrm>
            <a:off x="4610100" y="5148263"/>
            <a:ext cx="637912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44 </a:t>
            </a:r>
            <a:r>
              <a:rPr kumimoji="0" lang="en-GB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6" name="Line 144"/>
          <p:cNvSpPr>
            <a:spLocks noChangeShapeType="1"/>
          </p:cNvSpPr>
          <p:nvPr/>
        </p:nvSpPr>
        <p:spPr bwMode="auto">
          <a:xfrm flipH="1">
            <a:off x="5440363" y="728663"/>
            <a:ext cx="436562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7" name="Line 145"/>
          <p:cNvSpPr>
            <a:spLocks noChangeShapeType="1"/>
          </p:cNvSpPr>
          <p:nvPr/>
        </p:nvSpPr>
        <p:spPr bwMode="auto">
          <a:xfrm flipH="1">
            <a:off x="5651500" y="728663"/>
            <a:ext cx="225425" cy="2327275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3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4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6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9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1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2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3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1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4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600"/>
                            </p:stCondLst>
                            <p:childTnLst>
                              <p:par>
                                <p:cTn id="7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36" grpId="0"/>
      <p:bldP spid="37" grpId="0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/>
      <p:bldP spid="53" grpId="0" animBg="1"/>
      <p:bldP spid="54" grpId="0" animBg="1"/>
      <p:bldP spid="55" grpId="0"/>
      <p:bldP spid="56" grpId="0" animBg="1"/>
      <p:bldP spid="5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103" descr="Atlas_Gold_displa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44" t="9892" b="9178"/>
          <a:stretch>
            <a:fillRect/>
          </a:stretch>
        </p:blipFill>
        <p:spPr bwMode="auto">
          <a:xfrm>
            <a:off x="0" y="433388"/>
            <a:ext cx="9144000" cy="5707062"/>
          </a:xfrm>
          <a:prstGeom prst="rect">
            <a:avLst/>
          </a:prstGeom>
          <a:noFill/>
        </p:spPr>
      </p:pic>
      <p:sp>
        <p:nvSpPr>
          <p:cNvPr id="34" name="Rectangle 106"/>
          <p:cNvSpPr>
            <a:spLocks noChangeArrowheads="1"/>
          </p:cNvSpPr>
          <p:nvPr/>
        </p:nvSpPr>
        <p:spPr bwMode="auto">
          <a:xfrm>
            <a:off x="0" y="0"/>
            <a:ext cx="9144000" cy="1133475"/>
          </a:xfrm>
          <a:prstGeom prst="rect">
            <a:avLst/>
          </a:prstGeom>
          <a:solidFill>
            <a:srgbClr val="FFFFFF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5" name="Picture 107" descr="ATLAS_White_560x720_0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13763" y="0"/>
            <a:ext cx="630237" cy="809625"/>
          </a:xfrm>
          <a:prstGeom prst="rect">
            <a:avLst/>
          </a:prstGeom>
          <a:noFill/>
          <a:ln w="9525">
            <a:solidFill>
              <a:srgbClr val="9BDEFF"/>
            </a:solidFill>
            <a:miter lim="800000"/>
            <a:headEnd/>
            <a:tailEnd/>
          </a:ln>
        </p:spPr>
      </p:pic>
      <p:sp>
        <p:nvSpPr>
          <p:cNvPr id="36" name="Text Box 108"/>
          <p:cNvSpPr txBox="1">
            <a:spLocks noChangeArrowheads="1"/>
          </p:cNvSpPr>
          <p:nvPr/>
        </p:nvSpPr>
        <p:spPr bwMode="auto">
          <a:xfrm>
            <a:off x="2057400" y="5859463"/>
            <a:ext cx="7015163" cy="3048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EF5D03"/>
                </a:solidFill>
                <a:effectLst/>
                <a:uLnTx/>
                <a:uFillTx/>
              </a:rPr>
              <a:t>Toroid Magnets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</a:rPr>
              <a:t>Solenoid Magnet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SCT Tracker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FF5B5B"/>
                </a:solidFill>
                <a:effectLst/>
                <a:uLnTx/>
                <a:uFillTx/>
              </a:rPr>
              <a:t>Pixel Detector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918E00"/>
                </a:solidFill>
                <a:effectLst/>
                <a:uLnTx/>
                <a:uFillTx/>
              </a:rPr>
              <a:t>TRT Tracker</a:t>
            </a:r>
          </a:p>
        </p:txBody>
      </p:sp>
      <p:sp>
        <p:nvSpPr>
          <p:cNvPr id="37" name="Text Box 109"/>
          <p:cNvSpPr txBox="1">
            <a:spLocks noChangeArrowheads="1"/>
          </p:cNvSpPr>
          <p:nvPr/>
        </p:nvSpPr>
        <p:spPr bwMode="auto">
          <a:xfrm>
            <a:off x="1071563" y="468313"/>
            <a:ext cx="6524625" cy="3048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</a:rPr>
              <a:t>Muon Detectors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         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</a:rPr>
              <a:t>Tile Calorimeter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  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936231"/>
                </a:solidFill>
                <a:effectLst/>
                <a:uLnTx/>
                <a:uFillTx/>
              </a:rPr>
              <a:t>Liquid Argon Calorimeters</a:t>
            </a:r>
          </a:p>
        </p:txBody>
      </p:sp>
      <p:sp>
        <p:nvSpPr>
          <p:cNvPr id="38" name="Line 110"/>
          <p:cNvSpPr>
            <a:spLocks noChangeShapeType="1"/>
          </p:cNvSpPr>
          <p:nvPr/>
        </p:nvSpPr>
        <p:spPr bwMode="auto">
          <a:xfrm flipH="1">
            <a:off x="1285875" y="728663"/>
            <a:ext cx="585788" cy="1439862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9" name="Line 111"/>
          <p:cNvSpPr>
            <a:spLocks noChangeShapeType="1"/>
          </p:cNvSpPr>
          <p:nvPr/>
        </p:nvSpPr>
        <p:spPr bwMode="auto">
          <a:xfrm>
            <a:off x="1871663" y="728663"/>
            <a:ext cx="1395412" cy="107950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0" name="Line 112"/>
          <p:cNvSpPr>
            <a:spLocks noChangeShapeType="1"/>
          </p:cNvSpPr>
          <p:nvPr/>
        </p:nvSpPr>
        <p:spPr bwMode="auto">
          <a:xfrm>
            <a:off x="3941763" y="728663"/>
            <a:ext cx="1035050" cy="1935162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1" name="Line 113"/>
          <p:cNvSpPr>
            <a:spLocks noChangeShapeType="1"/>
          </p:cNvSpPr>
          <p:nvPr/>
        </p:nvSpPr>
        <p:spPr bwMode="auto">
          <a:xfrm>
            <a:off x="3941763" y="728663"/>
            <a:ext cx="269875" cy="202565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2" name="Line 114"/>
          <p:cNvSpPr>
            <a:spLocks noChangeShapeType="1"/>
          </p:cNvSpPr>
          <p:nvPr/>
        </p:nvSpPr>
        <p:spPr bwMode="auto">
          <a:xfrm flipH="1">
            <a:off x="5157788" y="728663"/>
            <a:ext cx="719137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3" name="Line 115"/>
          <p:cNvSpPr>
            <a:spLocks noChangeShapeType="1"/>
          </p:cNvSpPr>
          <p:nvPr/>
        </p:nvSpPr>
        <p:spPr bwMode="auto">
          <a:xfrm flipH="1">
            <a:off x="5607050" y="728663"/>
            <a:ext cx="269875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4" name="Line 116"/>
          <p:cNvSpPr>
            <a:spLocks noChangeShapeType="1"/>
          </p:cNvSpPr>
          <p:nvPr/>
        </p:nvSpPr>
        <p:spPr bwMode="auto">
          <a:xfrm flipH="1" flipV="1">
            <a:off x="5240338" y="3176588"/>
            <a:ext cx="2887662" cy="2682875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5" name="Line 117"/>
          <p:cNvSpPr>
            <a:spLocks noChangeShapeType="1"/>
          </p:cNvSpPr>
          <p:nvPr/>
        </p:nvSpPr>
        <p:spPr bwMode="auto">
          <a:xfrm flipH="1" flipV="1">
            <a:off x="4916488" y="3133725"/>
            <a:ext cx="1995487" cy="2725738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6" name="Line 118"/>
          <p:cNvSpPr>
            <a:spLocks noChangeShapeType="1"/>
          </p:cNvSpPr>
          <p:nvPr/>
        </p:nvSpPr>
        <p:spPr bwMode="auto">
          <a:xfrm flipH="1" flipV="1">
            <a:off x="4702175" y="3178175"/>
            <a:ext cx="1039813" cy="2681288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7" name="Line 119"/>
          <p:cNvSpPr>
            <a:spLocks noChangeShapeType="1"/>
          </p:cNvSpPr>
          <p:nvPr/>
        </p:nvSpPr>
        <p:spPr bwMode="auto">
          <a:xfrm flipV="1">
            <a:off x="4392613" y="3384550"/>
            <a:ext cx="44450" cy="2474913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8" name="Line 120"/>
          <p:cNvSpPr>
            <a:spLocks noChangeShapeType="1"/>
          </p:cNvSpPr>
          <p:nvPr/>
        </p:nvSpPr>
        <p:spPr bwMode="auto">
          <a:xfrm flipV="1">
            <a:off x="2997200" y="3338513"/>
            <a:ext cx="630238" cy="252095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9" name="Line 121"/>
          <p:cNvSpPr>
            <a:spLocks noChangeShapeType="1"/>
          </p:cNvSpPr>
          <p:nvPr/>
        </p:nvSpPr>
        <p:spPr bwMode="auto">
          <a:xfrm flipV="1">
            <a:off x="2997200" y="1854200"/>
            <a:ext cx="630238" cy="4005263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0" name="Line 122"/>
          <p:cNvSpPr>
            <a:spLocks noChangeShapeType="1"/>
          </p:cNvSpPr>
          <p:nvPr/>
        </p:nvSpPr>
        <p:spPr bwMode="auto">
          <a:xfrm flipV="1">
            <a:off x="250825" y="1314450"/>
            <a:ext cx="0" cy="13493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1" name="Line 123"/>
          <p:cNvSpPr>
            <a:spLocks noChangeShapeType="1"/>
          </p:cNvSpPr>
          <p:nvPr/>
        </p:nvSpPr>
        <p:spPr bwMode="auto">
          <a:xfrm>
            <a:off x="250825" y="3068638"/>
            <a:ext cx="0" cy="22510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2" name="Text Box 124"/>
          <p:cNvSpPr txBox="1">
            <a:spLocks noChangeArrowheads="1"/>
          </p:cNvSpPr>
          <p:nvPr/>
        </p:nvSpPr>
        <p:spPr bwMode="auto">
          <a:xfrm>
            <a:off x="0" y="2695575"/>
            <a:ext cx="637912" cy="38799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936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22 m</a:t>
            </a:r>
          </a:p>
        </p:txBody>
      </p:sp>
      <p:sp>
        <p:nvSpPr>
          <p:cNvPr id="53" name="Line 125"/>
          <p:cNvSpPr>
            <a:spLocks noChangeShapeType="1"/>
          </p:cNvSpPr>
          <p:nvPr/>
        </p:nvSpPr>
        <p:spPr bwMode="auto">
          <a:xfrm flipV="1">
            <a:off x="5246688" y="4846638"/>
            <a:ext cx="3240087" cy="406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4" name="Line 126"/>
          <p:cNvSpPr>
            <a:spLocks noChangeShapeType="1"/>
          </p:cNvSpPr>
          <p:nvPr/>
        </p:nvSpPr>
        <p:spPr bwMode="auto">
          <a:xfrm flipH="1">
            <a:off x="1730375" y="5332413"/>
            <a:ext cx="2840038" cy="3460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5" name="Text Box 127"/>
          <p:cNvSpPr txBox="1">
            <a:spLocks noChangeArrowheads="1"/>
          </p:cNvSpPr>
          <p:nvPr/>
        </p:nvSpPr>
        <p:spPr bwMode="auto">
          <a:xfrm>
            <a:off x="4610100" y="5148263"/>
            <a:ext cx="633413" cy="33655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46 m</a:t>
            </a:r>
          </a:p>
        </p:txBody>
      </p:sp>
      <p:sp>
        <p:nvSpPr>
          <p:cNvPr id="56" name="Line 144"/>
          <p:cNvSpPr>
            <a:spLocks noChangeShapeType="1"/>
          </p:cNvSpPr>
          <p:nvPr/>
        </p:nvSpPr>
        <p:spPr bwMode="auto">
          <a:xfrm flipH="1">
            <a:off x="5440363" y="728663"/>
            <a:ext cx="436562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7" name="Line 145"/>
          <p:cNvSpPr>
            <a:spLocks noChangeShapeType="1"/>
          </p:cNvSpPr>
          <p:nvPr/>
        </p:nvSpPr>
        <p:spPr bwMode="auto">
          <a:xfrm flipH="1">
            <a:off x="5651500" y="728663"/>
            <a:ext cx="225425" cy="2327275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0" y="0"/>
            <a:ext cx="9144000" cy="632460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6" name="Group 99"/>
          <p:cNvGrpSpPr>
            <a:grpSpLocks/>
          </p:cNvGrpSpPr>
          <p:nvPr/>
        </p:nvGrpSpPr>
        <p:grpSpPr bwMode="auto">
          <a:xfrm>
            <a:off x="339725" y="1219200"/>
            <a:ext cx="8507413" cy="4338638"/>
            <a:chOff x="214" y="816"/>
            <a:chExt cx="5359" cy="2733"/>
          </a:xfrm>
        </p:grpSpPr>
        <p:grpSp>
          <p:nvGrpSpPr>
            <p:cNvPr id="67" name="Group 100"/>
            <p:cNvGrpSpPr>
              <a:grpSpLocks/>
            </p:cNvGrpSpPr>
            <p:nvPr/>
          </p:nvGrpSpPr>
          <p:grpSpPr bwMode="auto">
            <a:xfrm>
              <a:off x="214" y="816"/>
              <a:ext cx="5359" cy="2733"/>
              <a:chOff x="214" y="913"/>
              <a:chExt cx="5359" cy="2494"/>
            </a:xfrm>
          </p:grpSpPr>
          <p:sp>
            <p:nvSpPr>
              <p:cNvPr id="69" name="Rectangle 101"/>
              <p:cNvSpPr>
                <a:spLocks noChangeArrowheads="1"/>
              </p:cNvSpPr>
              <p:nvPr/>
            </p:nvSpPr>
            <p:spPr bwMode="auto">
              <a:xfrm>
                <a:off x="214" y="913"/>
                <a:ext cx="5359" cy="2494"/>
              </a:xfrm>
              <a:prstGeom prst="rect">
                <a:avLst/>
              </a:prstGeom>
              <a:solidFill>
                <a:srgbClr val="339966"/>
              </a:solidFill>
              <a:ln w="63500">
                <a:solidFill>
                  <a:srgbClr val="CCFF33"/>
                </a:solidFill>
                <a:miter lim="800000"/>
                <a:headEnd/>
                <a:tailEnd/>
              </a:ln>
              <a:effectLst>
                <a:outerShdw blurRad="355600" dist="107763" dir="2700000" algn="ctr" rotWithShape="0">
                  <a:sysClr val="windowText" lastClr="000000">
                    <a:alpha val="50000"/>
                  </a:sysClr>
                </a:outerShdw>
              </a:effectLst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-128"/>
                  <a:cs typeface="ＭＳ Ｐゴシック" charset="-128"/>
                </a:endParaRPr>
              </a:p>
            </p:txBody>
          </p:sp>
          <p:pic>
            <p:nvPicPr>
              <p:cNvPr id="70" name="Picture 102" descr="Atlas_Gold_1024x768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613" y="983"/>
                <a:ext cx="2209" cy="1461"/>
              </a:xfrm>
              <a:prstGeom prst="rect">
                <a:avLst/>
              </a:prstGeom>
              <a:noFill/>
            </p:spPr>
          </p:pic>
          <p:pic>
            <p:nvPicPr>
              <p:cNvPr id="71" name="Picture 103" descr="ATLAS_White_560x720_01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alphaModFix amt="75000"/>
              </a:blip>
              <a:srcRect/>
              <a:stretch>
                <a:fillRect/>
              </a:stretch>
            </p:blipFill>
            <p:spPr bwMode="auto">
              <a:xfrm>
                <a:off x="329" y="1139"/>
                <a:ext cx="287" cy="369"/>
              </a:xfrm>
              <a:prstGeom prst="rect">
                <a:avLst/>
              </a:prstGeom>
              <a:solidFill>
                <a:sysClr val="window" lastClr="FFFFFF">
                  <a:alpha val="75000"/>
                </a:sysClr>
              </a:solidFill>
              <a:ln w="9525">
                <a:solidFill>
                  <a:srgbClr val="9BDEFF"/>
                </a:solidFill>
                <a:miter lim="800000"/>
                <a:headEnd/>
                <a:tailEnd/>
              </a:ln>
            </p:spPr>
          </p:pic>
          <p:sp>
            <p:nvSpPr>
              <p:cNvPr id="72" name="Text Box 104"/>
              <p:cNvSpPr txBox="1">
                <a:spLocks noChangeArrowheads="1"/>
              </p:cNvSpPr>
              <p:nvPr/>
            </p:nvSpPr>
            <p:spPr bwMode="auto">
              <a:xfrm>
                <a:off x="3192" y="2383"/>
                <a:ext cx="2069" cy="527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  <a:effectLst/>
            </p:spPr>
            <p:txBody>
              <a:bodyPr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ABAB"/>
                    </a:solidFill>
                    <a:effectLst/>
                    <a:uLnTx/>
                    <a:uFillTx/>
                    <a:latin typeface="Trebuchet MS"/>
                    <a:ea typeface="ＭＳ Ｐゴシック" charset="-128"/>
                    <a:cs typeface="Trebuchet MS"/>
                  </a:rPr>
                  <a:t>CMS:</a:t>
                </a:r>
                <a:r>
                  <a:rPr kumimoji="0" lang="en-GB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/>
                    <a:ea typeface="ＭＳ Ｐゴシック" charset="-128"/>
                    <a:cs typeface="Trebuchet MS"/>
                  </a:rPr>
                  <a:t> </a:t>
                </a:r>
                <a:r>
                  <a: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/>
                    <a:ea typeface="ＭＳ Ｐゴシック" charset="-128"/>
                    <a:cs typeface="Trebuchet MS"/>
                  </a:rPr>
                  <a:t>emphasis on excellent electron/photon and tracking (muon) resolution</a:t>
                </a:r>
              </a:p>
            </p:txBody>
          </p:sp>
          <p:sp>
            <p:nvSpPr>
              <p:cNvPr id="73" name="Rectangle 105"/>
              <p:cNvSpPr>
                <a:spLocks noChangeArrowheads="1"/>
              </p:cNvSpPr>
              <p:nvPr/>
            </p:nvSpPr>
            <p:spPr bwMode="auto">
              <a:xfrm>
                <a:off x="754" y="2383"/>
                <a:ext cx="2211" cy="685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  <a:effectLst/>
            </p:spPr>
            <p:txBody>
              <a:bodyPr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BDDEFF"/>
                    </a:solidFill>
                    <a:effectLst/>
                    <a:uLnTx/>
                    <a:uFillTx/>
                    <a:latin typeface="Trebuchet MS"/>
                    <a:ea typeface="ＭＳ Ｐゴシック" charset="-128"/>
                    <a:cs typeface="Trebuchet MS"/>
                  </a:rPr>
                  <a:t>ATLAS:</a:t>
                </a:r>
                <a:r>
                  <a:rPr kumimoji="0" lang="en-GB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/>
                    <a:ea typeface="ＭＳ Ｐゴシック" charset="-128"/>
                    <a:cs typeface="Trebuchet MS"/>
                  </a:rPr>
                  <a:t> </a:t>
                </a:r>
                <a:r>
                  <a: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/>
                    <a:ea typeface="ＭＳ Ｐゴシック" charset="-128"/>
                    <a:cs typeface="Trebuchet MS"/>
                  </a:rPr>
                  <a:t>emphasis on excellent jet and missing-</a:t>
                </a:r>
                <a:r>
                  <a:rPr kumimoji="0" lang="en-GB" sz="18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/>
                    <a:ea typeface="ＭＳ Ｐゴシック" charset="-128"/>
                    <a:cs typeface="Trebuchet MS"/>
                  </a:rPr>
                  <a:t>E</a:t>
                </a:r>
                <a:r>
                  <a:rPr kumimoji="0" lang="en-GB" sz="1800" b="0" i="1" u="none" strike="noStrike" kern="0" cap="none" spc="0" normalizeH="0" baseline="-2500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/>
                    <a:ea typeface="ＭＳ Ｐゴシック" charset="-128"/>
                    <a:cs typeface="Trebuchet MS"/>
                  </a:rPr>
                  <a:t>T</a:t>
                </a:r>
                <a:r>
                  <a: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/>
                    <a:ea typeface="ＭＳ Ｐゴシック" charset="-128"/>
                    <a:cs typeface="Trebuchet MS"/>
                  </a:rPr>
                  <a:t> resolution, particle identification, and standalone muon measurement</a:t>
                </a:r>
              </a:p>
            </p:txBody>
          </p:sp>
          <p:pic>
            <p:nvPicPr>
              <p:cNvPr id="74" name="Picture 106" descr="Slice_black_hires"/>
              <p:cNvPicPr>
                <a:picLocks noChangeAspect="1" noChangeArrowheads="1"/>
              </p:cNvPicPr>
              <p:nvPr/>
            </p:nvPicPr>
            <p:blipFill>
              <a:blip r:embed="rId5"/>
              <a:stretch>
                <a:fillRect/>
              </a:stretch>
            </p:blipFill>
            <p:spPr bwMode="auto">
              <a:xfrm>
                <a:off x="3065" y="1130"/>
                <a:ext cx="1797" cy="1156"/>
              </a:xfrm>
              <a:prstGeom prst="rect">
                <a:avLst/>
              </a:prstGeom>
              <a:noFill/>
            </p:spPr>
          </p:pic>
          <p:pic>
            <p:nvPicPr>
              <p:cNvPr id="75" name="Picture 107" descr="cms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5006" y="1168"/>
                <a:ext cx="283" cy="283"/>
              </a:xfrm>
              <a:prstGeom prst="rect">
                <a:avLst/>
              </a:prstGeom>
              <a:noFill/>
              <a:ln w="9525">
                <a:solidFill>
                  <a:srgbClr val="CCFF33"/>
                </a:solidFill>
                <a:miter lim="800000"/>
                <a:headEnd/>
                <a:tailEnd/>
              </a:ln>
            </p:spPr>
          </p:pic>
        </p:grpSp>
        <p:sp>
          <p:nvSpPr>
            <p:cNvPr id="68" name="Text Box 108"/>
            <p:cNvSpPr txBox="1">
              <a:spLocks noChangeArrowheads="1"/>
            </p:cNvSpPr>
            <p:nvPr/>
          </p:nvSpPr>
          <p:spPr bwMode="auto">
            <a:xfrm>
              <a:off x="1344" y="3216"/>
              <a:ext cx="324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ＭＳ Ｐゴシック" charset="-128"/>
                  <a:cs typeface="Trebuchet MS"/>
                </a:rPr>
                <a:t>Both</a:t>
              </a: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ＭＳ Ｐゴシック" charset="-128"/>
                  <a:cs typeface="Trebuchet MS"/>
                </a:rPr>
                <a:t>: excellent hermeticity – very few “cracks” 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066901"/>
            <a:ext cx="8505826" cy="69711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For </a:t>
            </a:r>
            <a:r>
              <a:rPr lang="en-GB" sz="1800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proton−proton</a:t>
            </a:r>
            <a:r>
              <a:rPr lang="en-GB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collisions, cross section is convolution of Parton Density Functions (PDF) with </a:t>
            </a:r>
            <a:r>
              <a:rPr lang="en-GB" sz="1800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parton</a:t>
            </a:r>
            <a:r>
              <a:rPr lang="en-GB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scattering Matrix Element</a:t>
            </a:r>
          </a:p>
        </p:txBody>
      </p:sp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Proton–Proton Collisions</a:t>
            </a:r>
            <a:endParaRPr lang="en-GB" sz="28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2" name="Group 111"/>
          <p:cNvGrpSpPr/>
          <p:nvPr/>
        </p:nvGrpSpPr>
        <p:grpSpPr>
          <a:xfrm>
            <a:off x="838200" y="1981200"/>
            <a:ext cx="3200400" cy="492443"/>
            <a:chOff x="838200" y="3850957"/>
            <a:chExt cx="3196910" cy="492443"/>
          </a:xfrm>
        </p:grpSpPr>
        <p:sp>
          <p:nvSpPr>
            <p:cNvPr id="64" name="TextBox 63"/>
            <p:cNvSpPr txBox="1"/>
            <p:nvPr/>
          </p:nvSpPr>
          <p:spPr>
            <a:xfrm>
              <a:off x="838200" y="3850957"/>
              <a:ext cx="2380303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rgbClr val="D00209"/>
                  </a:solidFill>
                </a:rPr>
                <a:t>Parton distribution functions</a:t>
              </a:r>
            </a:p>
            <a:p>
              <a:r>
                <a:rPr lang="en-GB" sz="1200" dirty="0" smtClean="0">
                  <a:solidFill>
                    <a:srgbClr val="D00209"/>
                  </a:solidFill>
                </a:rPr>
                <a:t>Representing structure of proton</a:t>
              </a:r>
              <a:endParaRPr lang="en-GB" sz="1100" dirty="0">
                <a:solidFill>
                  <a:srgbClr val="D00209"/>
                </a:solidFill>
              </a:endParaRPr>
            </a:p>
          </p:txBody>
        </p:sp>
        <p:cxnSp>
          <p:nvCxnSpPr>
            <p:cNvPr id="66" name="Curved Connector 65"/>
            <p:cNvCxnSpPr>
              <a:stCxn id="64" idx="3"/>
              <a:endCxn id="33" idx="0"/>
            </p:cNvCxnSpPr>
            <p:nvPr/>
          </p:nvCxnSpPr>
          <p:spPr>
            <a:xfrm>
              <a:off x="3218503" y="4097179"/>
              <a:ext cx="816607" cy="170021"/>
            </a:xfrm>
            <a:prstGeom prst="curvedConnector2">
              <a:avLst/>
            </a:prstGeom>
            <a:ln w="635" cap="flat" cmpd="sng" algn="ctr">
              <a:solidFill>
                <a:srgbClr val="D00209"/>
              </a:solidFill>
              <a:prstDash val="sysDash"/>
              <a:round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7" name="Picture 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2111331"/>
            <a:ext cx="2003469" cy="2003469"/>
          </a:xfrm>
          <a:prstGeom prst="rect">
            <a:avLst/>
          </a:prstGeom>
        </p:spPr>
      </p:pic>
      <p:cxnSp>
        <p:nvCxnSpPr>
          <p:cNvPr id="69" name="Straight Connector 68"/>
          <p:cNvCxnSpPr/>
          <p:nvPr/>
        </p:nvCxnSpPr>
        <p:spPr>
          <a:xfrm rot="5400000" flipH="1" flipV="1">
            <a:off x="4062343" y="2543192"/>
            <a:ext cx="1292450" cy="1143001"/>
          </a:xfrm>
          <a:prstGeom prst="line">
            <a:avLst/>
          </a:prstGeom>
          <a:ln>
            <a:solidFill>
              <a:srgbClr val="D0020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72"/>
          <p:cNvGrpSpPr/>
          <p:nvPr/>
        </p:nvGrpSpPr>
        <p:grpSpPr>
          <a:xfrm>
            <a:off x="5556699" y="2395217"/>
            <a:ext cx="2009370" cy="1510468"/>
            <a:chOff x="5556699" y="2395217"/>
            <a:chExt cx="2009370" cy="1510468"/>
          </a:xfrm>
        </p:grpSpPr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95296" y="2395217"/>
              <a:ext cx="1570773" cy="1510468"/>
            </a:xfrm>
            <a:prstGeom prst="rect">
              <a:avLst/>
            </a:prstGeom>
          </p:spPr>
        </p:pic>
        <p:sp>
          <p:nvSpPr>
            <p:cNvPr id="70" name="Right Arrow 69"/>
            <p:cNvSpPr/>
            <p:nvPr/>
          </p:nvSpPr>
          <p:spPr>
            <a:xfrm>
              <a:off x="5556699" y="2980701"/>
              <a:ext cx="377421" cy="261150"/>
            </a:xfrm>
            <a:prstGeom prst="rightArrow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</p:grpSp>
      <p:cxnSp>
        <p:nvCxnSpPr>
          <p:cNvPr id="71" name="Straight Connector 70"/>
          <p:cNvCxnSpPr/>
          <p:nvPr/>
        </p:nvCxnSpPr>
        <p:spPr>
          <a:xfrm rot="16200000" flipV="1">
            <a:off x="4062343" y="2543192"/>
            <a:ext cx="1292450" cy="1143001"/>
          </a:xfrm>
          <a:prstGeom prst="line">
            <a:avLst/>
          </a:prstGeom>
          <a:ln>
            <a:solidFill>
              <a:srgbClr val="D0020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rcRect l="5407" r="6721"/>
          <a:stretch>
            <a:fillRect/>
          </a:stretch>
        </p:blipFill>
        <p:spPr>
          <a:xfrm>
            <a:off x="3276600" y="4419600"/>
            <a:ext cx="5619044" cy="1985332"/>
          </a:xfrm>
          <a:prstGeom prst="rect">
            <a:avLst/>
          </a:prstGeom>
          <a:effectLst>
            <a:outerShdw blurRad="393700" dist="38100" dir="2700000">
              <a:srgbClr val="000000">
                <a:alpha val="46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rcRect l="872" t="1584" r="1168" b="1533"/>
          <a:stretch>
            <a:fillRect/>
          </a:stretch>
        </p:blipFill>
        <p:spPr>
          <a:xfrm>
            <a:off x="206675" y="4419600"/>
            <a:ext cx="2917525" cy="1990510"/>
          </a:xfrm>
          <a:prstGeom prst="rect">
            <a:avLst/>
          </a:prstGeom>
          <a:effectLst>
            <a:outerShdw blurRad="393700" dist="38100" dir="2700000">
              <a:srgbClr val="000000">
                <a:alpha val="46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3276600" y="4419600"/>
            <a:ext cx="1223412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GB" sz="1200" dirty="0" err="1" smtClean="0"/>
              <a:t>Hadron</a:t>
            </a:r>
            <a:r>
              <a:rPr lang="en-GB" sz="1200" dirty="0" smtClean="0"/>
              <a:t> collider</a:t>
            </a:r>
            <a:endParaRPr lang="en-GB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2054481" y="4419600"/>
            <a:ext cx="1069719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GB" sz="1200" i="1" dirty="0" err="1" smtClean="0"/>
              <a:t>e</a:t>
            </a:r>
            <a:r>
              <a:rPr lang="en-GB" sz="1200" dirty="0" err="1" smtClean="0"/>
              <a:t>+</a:t>
            </a:r>
            <a:r>
              <a:rPr lang="en-GB" sz="1200" i="1" dirty="0" err="1" smtClean="0"/>
              <a:t>e</a:t>
            </a:r>
            <a:r>
              <a:rPr lang="en-GB" sz="1200" dirty="0" smtClean="0"/>
              <a:t>– collider</a:t>
            </a:r>
            <a:endParaRPr lang="en-GB" sz="12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066901"/>
            <a:ext cx="8505826" cy="69711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For </a:t>
            </a:r>
            <a:r>
              <a:rPr lang="en-GB" sz="1800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proton−proton</a:t>
            </a:r>
            <a:r>
              <a:rPr lang="en-GB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collisions, cross section is convolution of Parton Density Functions (PDF) with </a:t>
            </a:r>
            <a:r>
              <a:rPr lang="en-GB" sz="1800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parton</a:t>
            </a:r>
            <a:r>
              <a:rPr lang="en-GB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scattering Matrix Element</a:t>
            </a:r>
          </a:p>
        </p:txBody>
      </p:sp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Proton–Proton Collisions</a:t>
            </a:r>
            <a:endParaRPr lang="en-GB" sz="28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2" name="Group 110"/>
          <p:cNvGrpSpPr/>
          <p:nvPr/>
        </p:nvGrpSpPr>
        <p:grpSpPr>
          <a:xfrm>
            <a:off x="4603564" y="1981200"/>
            <a:ext cx="4235636" cy="1070480"/>
            <a:chOff x="4603564" y="3850957"/>
            <a:chExt cx="4235636" cy="1070480"/>
          </a:xfrm>
        </p:grpSpPr>
        <p:sp>
          <p:nvSpPr>
            <p:cNvPr id="82" name="TextBox 81"/>
            <p:cNvSpPr txBox="1"/>
            <p:nvPr/>
          </p:nvSpPr>
          <p:spPr>
            <a:xfrm>
              <a:off x="5943600" y="3850957"/>
              <a:ext cx="289560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rgbClr val="FFB400">
                      <a:lumMod val="75000"/>
                    </a:srgbClr>
                  </a:solidFill>
                </a:rPr>
                <a:t>Hard scatter </a:t>
              </a:r>
              <a:r>
                <a:rPr lang="en-GB" sz="1400" dirty="0" err="1" smtClean="0">
                  <a:solidFill>
                    <a:srgbClr val="FFB400">
                      <a:lumMod val="75000"/>
                    </a:srgbClr>
                  </a:solidFill>
                </a:rPr>
                <a:t>parton</a:t>
              </a:r>
              <a:r>
                <a:rPr lang="en-GB" sz="1400" dirty="0" smtClean="0">
                  <a:solidFill>
                    <a:srgbClr val="FFB400">
                      <a:lumMod val="75000"/>
                    </a:srgbClr>
                  </a:solidFill>
                </a:rPr>
                <a:t> cross section </a:t>
              </a:r>
            </a:p>
            <a:p>
              <a:r>
                <a:rPr lang="en-GB" sz="1200" dirty="0" smtClean="0">
                  <a:solidFill>
                    <a:srgbClr val="FFB400">
                      <a:lumMod val="75000"/>
                    </a:srgbClr>
                  </a:solidFill>
                </a:rPr>
                <a:t>Higher order </a:t>
              </a:r>
              <a:r>
                <a:rPr lang="en-GB" sz="1200" dirty="0" err="1" smtClean="0">
                  <a:solidFill>
                    <a:srgbClr val="FFB400">
                      <a:lumMod val="75000"/>
                    </a:srgbClr>
                  </a:solidFill>
                </a:rPr>
                <a:t>pQCD</a:t>
              </a:r>
              <a:r>
                <a:rPr lang="en-GB" sz="1200" dirty="0" smtClean="0">
                  <a:solidFill>
                    <a:srgbClr val="FFB400">
                      <a:lumMod val="75000"/>
                    </a:srgbClr>
                  </a:solidFill>
                </a:rPr>
                <a:t> correction; accompanying radiation, jets, …</a:t>
              </a:r>
              <a:endParaRPr lang="en-GB" sz="1200" dirty="0">
                <a:solidFill>
                  <a:srgbClr val="FFB400">
                    <a:lumMod val="75000"/>
                  </a:srgbClr>
                </a:solidFill>
              </a:endParaRPr>
            </a:p>
          </p:txBody>
        </p:sp>
        <p:cxnSp>
          <p:nvCxnSpPr>
            <p:cNvPr id="83" name="Curved Connector 65"/>
            <p:cNvCxnSpPr>
              <a:stCxn id="82" idx="1"/>
              <a:endCxn id="53" idx="7"/>
            </p:cNvCxnSpPr>
            <p:nvPr/>
          </p:nvCxnSpPr>
          <p:spPr>
            <a:xfrm rot="10800000" flipV="1">
              <a:off x="4603564" y="4189511"/>
              <a:ext cx="1340037" cy="731926"/>
            </a:xfrm>
            <a:prstGeom prst="curvedConnector2">
              <a:avLst/>
            </a:prstGeom>
            <a:ln w="635" cap="flat" cmpd="sng" algn="ctr">
              <a:solidFill>
                <a:srgbClr val="FF8000"/>
              </a:solidFill>
              <a:prstDash val="sysDash"/>
              <a:round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59"/>
          <p:cNvGrpSpPr/>
          <p:nvPr/>
        </p:nvGrpSpPr>
        <p:grpSpPr>
          <a:xfrm>
            <a:off x="3135808" y="2397443"/>
            <a:ext cx="5805566" cy="1447800"/>
            <a:chOff x="3135808" y="2397443"/>
            <a:chExt cx="5805566" cy="1447800"/>
          </a:xfrm>
        </p:grpSpPr>
        <p:sp>
          <p:nvSpPr>
            <p:cNvPr id="62" name="TextBox 61"/>
            <p:cNvSpPr txBox="1"/>
            <p:nvPr/>
          </p:nvSpPr>
          <p:spPr>
            <a:xfrm>
              <a:off x="3135808" y="2397443"/>
              <a:ext cx="3800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b="1" i="1" dirty="0" err="1" smtClean="0">
                  <a:solidFill>
                    <a:prstClr val="black"/>
                  </a:solidFill>
                </a:rPr>
                <a:t>p</a:t>
              </a:r>
              <a:endParaRPr lang="en-GB" sz="1800" b="1" i="1" dirty="0">
                <a:solidFill>
                  <a:prstClr val="black"/>
                </a:solidFill>
              </a:endParaRPr>
            </a:p>
          </p:txBody>
        </p:sp>
        <p:grpSp>
          <p:nvGrpSpPr>
            <p:cNvPr id="5" name="Group 109"/>
            <p:cNvGrpSpPr/>
            <p:nvPr/>
          </p:nvGrpSpPr>
          <p:grpSpPr>
            <a:xfrm>
              <a:off x="3135808" y="2473643"/>
              <a:ext cx="5805566" cy="1371600"/>
              <a:chOff x="3135808" y="4343400"/>
              <a:chExt cx="5805566" cy="1371600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>
                <a:off x="3429000" y="4495800"/>
                <a:ext cx="457200" cy="1588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Oval 32"/>
              <p:cNvSpPr/>
              <p:nvPr/>
            </p:nvSpPr>
            <p:spPr>
              <a:xfrm>
                <a:off x="3886200" y="4343400"/>
                <a:ext cx="304800" cy="304800"/>
              </a:xfrm>
              <a:prstGeom prst="ellipse">
                <a:avLst/>
              </a:prstGeom>
              <a:solidFill>
                <a:srgbClr val="D00209">
                  <a:alpha val="82000"/>
                </a:srgbClr>
              </a:solidFill>
              <a:ln>
                <a:noFill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4" name="Straight Connector 33"/>
              <p:cNvCxnSpPr/>
              <p:nvPr/>
            </p:nvCxnSpPr>
            <p:spPr>
              <a:xfrm>
                <a:off x="3429000" y="5562600"/>
                <a:ext cx="457200" cy="1588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Oval 34"/>
              <p:cNvSpPr/>
              <p:nvPr/>
            </p:nvSpPr>
            <p:spPr>
              <a:xfrm>
                <a:off x="3886200" y="5410200"/>
                <a:ext cx="304800" cy="304800"/>
              </a:xfrm>
              <a:prstGeom prst="ellipse">
                <a:avLst/>
              </a:prstGeom>
              <a:solidFill>
                <a:srgbClr val="D00209">
                  <a:alpha val="82000"/>
                </a:srgbClr>
              </a:solidFill>
              <a:ln>
                <a:noFill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40" name="Straight Connector 39"/>
              <p:cNvCxnSpPr/>
              <p:nvPr/>
            </p:nvCxnSpPr>
            <p:spPr>
              <a:xfrm>
                <a:off x="4191000" y="5564188"/>
                <a:ext cx="457200" cy="158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V="1">
                <a:off x="4191000" y="5490633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4191000" y="5566833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4191000" y="4493155"/>
                <a:ext cx="457200" cy="158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 flipV="1">
                <a:off x="4191000" y="4419600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4191000" y="4495800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>
                <a:endCxn id="53" idx="4"/>
              </p:cNvCxnSpPr>
              <p:nvPr/>
            </p:nvCxnSpPr>
            <p:spPr>
              <a:xfrm rot="5400000" flipH="1" flipV="1">
                <a:off x="4152900" y="5219700"/>
                <a:ext cx="381000" cy="304800"/>
              </a:xfrm>
              <a:prstGeom prst="line">
                <a:avLst/>
              </a:prstGeom>
              <a:ln>
                <a:solidFill>
                  <a:srgbClr val="D00209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>
                <a:stCxn id="53" idx="0"/>
              </p:cNvCxnSpPr>
              <p:nvPr/>
            </p:nvCxnSpPr>
            <p:spPr>
              <a:xfrm rot="16200000" flipV="1">
                <a:off x="4152900" y="4533900"/>
                <a:ext cx="381000" cy="304800"/>
              </a:xfrm>
              <a:prstGeom prst="line">
                <a:avLst/>
              </a:prstGeom>
              <a:ln>
                <a:solidFill>
                  <a:srgbClr val="D00209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Oval 52"/>
              <p:cNvSpPr/>
              <p:nvPr/>
            </p:nvSpPr>
            <p:spPr>
              <a:xfrm>
                <a:off x="4343400" y="4876800"/>
                <a:ext cx="304800" cy="3048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3135808" y="5334000"/>
                <a:ext cx="3800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800" b="1" i="1" dirty="0" err="1" smtClean="0">
                    <a:solidFill>
                      <a:prstClr val="black"/>
                    </a:solidFill>
                  </a:rPr>
                  <a:t>p</a:t>
                </a:r>
                <a:endParaRPr lang="en-GB" sz="1800" b="1" i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4724400" y="5407223"/>
                <a:ext cx="153197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 smtClean="0">
                    <a:solidFill>
                      <a:srgbClr val="008000"/>
                    </a:solidFill>
                  </a:rPr>
                  <a:t>Underlying event</a:t>
                </a:r>
                <a:endParaRPr lang="en-GB" sz="1400" dirty="0">
                  <a:solidFill>
                    <a:srgbClr val="008000"/>
                  </a:solidFill>
                </a:endParaRPr>
              </a:p>
            </p:txBody>
          </p:sp>
          <p:cxnSp>
            <p:nvCxnSpPr>
              <p:cNvPr id="77" name="Straight Connector 76"/>
              <p:cNvCxnSpPr/>
              <p:nvPr/>
            </p:nvCxnSpPr>
            <p:spPr>
              <a:xfrm flipV="1">
                <a:off x="4648200" y="4953000"/>
                <a:ext cx="455083" cy="71967"/>
              </a:xfrm>
              <a:prstGeom prst="line">
                <a:avLst/>
              </a:prstGeom>
              <a:ln>
                <a:solidFill>
                  <a:srgbClr val="3F8DE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4648200" y="5029200"/>
                <a:ext cx="455083" cy="71967"/>
              </a:xfrm>
              <a:prstGeom prst="line">
                <a:avLst/>
              </a:prstGeom>
              <a:ln>
                <a:solidFill>
                  <a:srgbClr val="3F8DE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4648200" y="5029200"/>
                <a:ext cx="1143000" cy="1588"/>
              </a:xfrm>
              <a:prstGeom prst="line">
                <a:avLst/>
              </a:prstGeom>
              <a:ln w="508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TextBox 80"/>
              <p:cNvSpPr txBox="1"/>
              <p:nvPr/>
            </p:nvSpPr>
            <p:spPr>
              <a:xfrm>
                <a:off x="5801782" y="4842932"/>
                <a:ext cx="313959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60363"/>
                <a:r>
                  <a:rPr lang="en-GB" sz="1800" b="1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X</a:t>
                </a:r>
                <a:r>
                  <a:rPr lang="en-GB" sz="1400" b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 </a:t>
                </a:r>
                <a:r>
                  <a:rPr lang="en-GB" sz="14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= 	jets, </a:t>
                </a:r>
                <a:r>
                  <a:rPr lang="en-GB" sz="14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W</a:t>
                </a:r>
                <a:r>
                  <a:rPr lang="en-GB" sz="14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, </a:t>
                </a:r>
                <a:r>
                  <a:rPr lang="en-GB" sz="14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Z</a:t>
                </a:r>
                <a:r>
                  <a:rPr lang="en-GB" sz="14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, top, Higgs,</a:t>
                </a:r>
                <a:r>
                  <a:rPr lang="en-GB" sz="14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 SUSY</a:t>
                </a:r>
                <a:r>
                  <a:rPr lang="en-GB" sz="14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, … </a:t>
                </a:r>
                <a:endParaRPr lang="en-GB" sz="1400" dirty="0">
                  <a:solidFill>
                    <a:srgbClr val="09213B">
                      <a:lumMod val="75000"/>
                      <a:lumOff val="25000"/>
                    </a:srgbClr>
                  </a:solidFill>
                </a:endParaRPr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4648200" y="4604266"/>
                <a:ext cx="11360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8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Q</a:t>
                </a:r>
                <a:r>
                  <a:rPr lang="en-GB" sz="6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 </a:t>
                </a:r>
                <a:r>
                  <a:rPr lang="en-GB" sz="1800" baseline="300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2 </a:t>
                </a:r>
                <a:r>
                  <a:rPr lang="en-GB" sz="18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= </a:t>
                </a:r>
                <a:r>
                  <a:rPr lang="en-GB" sz="18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M</a:t>
                </a:r>
                <a:r>
                  <a:rPr lang="en-GB" sz="1800" i="1" baseline="-250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X</a:t>
                </a:r>
                <a:r>
                  <a:rPr lang="en-GB" sz="1800" i="1" baseline="300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2</a:t>
                </a:r>
                <a:endParaRPr lang="en-GB" sz="1800" i="1" baseline="30000" dirty="0">
                  <a:solidFill>
                    <a:srgbClr val="09213B">
                      <a:lumMod val="75000"/>
                      <a:lumOff val="25000"/>
                    </a:srgbClr>
                  </a:solidFill>
                </a:endParaRPr>
              </a:p>
            </p:txBody>
          </p:sp>
          <p:graphicFrame>
            <p:nvGraphicFramePr>
              <p:cNvPr id="1762307" name="Object 3"/>
              <p:cNvGraphicFramePr>
                <a:graphicFrameLocks noChangeAspect="1"/>
              </p:cNvGraphicFramePr>
              <p:nvPr/>
            </p:nvGraphicFramePr>
            <p:xfrm>
              <a:off x="3877207" y="4635498"/>
              <a:ext cx="478895" cy="315666"/>
            </p:xfrm>
            <a:graphic>
              <a:graphicData uri="http://schemas.openxmlformats.org/presentationml/2006/ole">
                <p:oleObj spid="_x0000_s4367362" name="Equation" r:id="rId3" imgW="406400" imgH="266700" progId="Equation.DSMT4">
                  <p:embed/>
                </p:oleObj>
              </a:graphicData>
            </a:graphic>
          </p:graphicFrame>
          <p:graphicFrame>
            <p:nvGraphicFramePr>
              <p:cNvPr id="1762308" name="Object 4"/>
              <p:cNvGraphicFramePr>
                <a:graphicFrameLocks noChangeAspect="1"/>
              </p:cNvGraphicFramePr>
              <p:nvPr/>
            </p:nvGraphicFramePr>
            <p:xfrm>
              <a:off x="3870326" y="5081057"/>
              <a:ext cx="493713" cy="315913"/>
            </p:xfrm>
            <a:graphic>
              <a:graphicData uri="http://schemas.openxmlformats.org/presentationml/2006/ole">
                <p:oleObj spid="_x0000_s4367363" name="Equation" r:id="rId4" imgW="419100" imgH="266700" progId="Equation.DSMT4">
                  <p:embed/>
                </p:oleObj>
              </a:graphicData>
            </a:graphic>
          </p:graphicFrame>
        </p:grpSp>
      </p:grpSp>
      <p:grpSp>
        <p:nvGrpSpPr>
          <p:cNvPr id="6" name="Group 111"/>
          <p:cNvGrpSpPr/>
          <p:nvPr/>
        </p:nvGrpSpPr>
        <p:grpSpPr>
          <a:xfrm>
            <a:off x="838200" y="1981200"/>
            <a:ext cx="3200400" cy="492443"/>
            <a:chOff x="838200" y="3850957"/>
            <a:chExt cx="3196910" cy="492443"/>
          </a:xfrm>
        </p:grpSpPr>
        <p:sp>
          <p:nvSpPr>
            <p:cNvPr id="64" name="TextBox 63"/>
            <p:cNvSpPr txBox="1"/>
            <p:nvPr/>
          </p:nvSpPr>
          <p:spPr>
            <a:xfrm>
              <a:off x="838200" y="3850957"/>
              <a:ext cx="2380303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rgbClr val="D00209"/>
                  </a:solidFill>
                </a:rPr>
                <a:t>Parton distribution functions</a:t>
              </a:r>
            </a:p>
            <a:p>
              <a:r>
                <a:rPr lang="en-GB" sz="1200" dirty="0" smtClean="0">
                  <a:solidFill>
                    <a:srgbClr val="D00209"/>
                  </a:solidFill>
                </a:rPr>
                <a:t>Representing structure of proton</a:t>
              </a:r>
              <a:endParaRPr lang="en-GB" sz="1100" dirty="0">
                <a:solidFill>
                  <a:srgbClr val="D00209"/>
                </a:solidFill>
              </a:endParaRPr>
            </a:p>
          </p:txBody>
        </p:sp>
        <p:cxnSp>
          <p:nvCxnSpPr>
            <p:cNvPr id="66" name="Curved Connector 65"/>
            <p:cNvCxnSpPr>
              <a:stCxn id="64" idx="3"/>
              <a:endCxn id="33" idx="0"/>
            </p:cNvCxnSpPr>
            <p:nvPr/>
          </p:nvCxnSpPr>
          <p:spPr>
            <a:xfrm>
              <a:off x="3218503" y="4097179"/>
              <a:ext cx="816607" cy="170021"/>
            </a:xfrm>
            <a:prstGeom prst="curvedConnector2">
              <a:avLst/>
            </a:prstGeom>
            <a:ln w="635" cap="flat" cmpd="sng" algn="ctr">
              <a:solidFill>
                <a:srgbClr val="D00209"/>
              </a:solidFill>
              <a:prstDash val="sysDash"/>
              <a:round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 Box 25"/>
          <p:cNvSpPr txBox="1">
            <a:spLocks noChangeArrowheads="1"/>
          </p:cNvSpPr>
          <p:nvPr/>
        </p:nvSpPr>
        <p:spPr bwMode="auto">
          <a:xfrm>
            <a:off x="257174" y="4800600"/>
            <a:ext cx="8582026" cy="14824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The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parton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density functions rise dramatically towards low </a:t>
            </a:r>
            <a:r>
              <a:rPr lang="en-GB" sz="1800" i="1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x</a:t>
            </a:r>
            <a:r>
              <a:rPr lang="en-GB" sz="1800" i="1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:</a:t>
            </a:r>
          </a:p>
          <a:p>
            <a:pPr marL="800100" lvl="1" indent="-342900">
              <a:lnSpc>
                <a:spcPct val="110000"/>
              </a:lnSpc>
              <a:spcBef>
                <a:spcPct val="50000"/>
              </a:spcBef>
              <a:buFont typeface="Wingdings" charset="2"/>
              <a:buChar char="à"/>
            </a:pPr>
            <a:r>
              <a:rPr lang="en-US" sz="16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Higher cross section at higher </a:t>
            </a:r>
            <a:r>
              <a:rPr lang="en-US" sz="1600" dirty="0" err="1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proton−proton</a:t>
            </a:r>
            <a:r>
              <a:rPr lang="en-US" sz="16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 collision </a:t>
            </a:r>
            <a:r>
              <a:rPr lang="en-US" sz="16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energy</a:t>
            </a:r>
          </a:p>
          <a:p>
            <a:pPr marL="800100" lvl="1" indent="-342900">
              <a:lnSpc>
                <a:spcPct val="110000"/>
              </a:lnSpc>
              <a:spcBef>
                <a:spcPts val="600"/>
              </a:spcBef>
              <a:buFont typeface="Wingdings" charset="2"/>
              <a:buChar char="à"/>
            </a:pPr>
            <a:r>
              <a:rPr lang="en-US" sz="16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More luminosity also achieves higher effective energy </a:t>
            </a:r>
            <a:endParaRPr lang="en-US" sz="1600" dirty="0" smtClean="0">
              <a:solidFill>
                <a:srgbClr val="C90202"/>
              </a:solidFill>
              <a:latin typeface="Trebuchet MS"/>
              <a:ea typeface="Arial" charset="0"/>
              <a:cs typeface="Trebuchet MS"/>
              <a:sym typeface="Wingdings"/>
            </a:endParaRPr>
          </a:p>
          <a:p>
            <a:pPr marL="800100" lvl="1" indent="-342900">
              <a:lnSpc>
                <a:spcPct val="110000"/>
              </a:lnSpc>
              <a:spcBef>
                <a:spcPts val="600"/>
              </a:spcBef>
              <a:buFont typeface="Wingdings" charset="2"/>
              <a:buChar char="à"/>
            </a:pPr>
            <a:r>
              <a:rPr lang="en-US" sz="16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Low-</a:t>
            </a:r>
            <a:r>
              <a:rPr lang="en-US" sz="1600" i="1" dirty="0" err="1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x</a:t>
            </a:r>
            <a:r>
              <a:rPr lang="en-US" sz="16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 (</a:t>
            </a:r>
            <a:r>
              <a:rPr lang="en-US" sz="1600" dirty="0" err="1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eg</a:t>
            </a:r>
            <a:r>
              <a:rPr lang="en-US" sz="16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, Higgs) dominated by </a:t>
            </a:r>
            <a:r>
              <a:rPr lang="en-US" sz="1600" dirty="0" err="1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gluon−gluon</a:t>
            </a:r>
            <a:r>
              <a:rPr lang="en-US" sz="1600" dirty="0" smtClean="0">
                <a:solidFill>
                  <a:srgbClr val="C90202"/>
                </a:solidFill>
                <a:latin typeface="Trebuchet MS"/>
                <a:ea typeface="Arial" charset="0"/>
                <a:cs typeface="Trebuchet MS"/>
                <a:sym typeface="Wingdings"/>
              </a:rPr>
              <a:t> collisions: “gluon collider” </a:t>
            </a:r>
            <a:endParaRPr lang="en-GB" sz="1600" dirty="0" smtClean="0">
              <a:solidFill>
                <a:srgbClr val="C90202"/>
              </a:solidFill>
              <a:latin typeface="Trebuchet MS"/>
              <a:ea typeface="Arial" charset="0"/>
              <a:cs typeface="Trebuchet MS"/>
            </a:endParaRPr>
          </a:p>
        </p:txBody>
      </p:sp>
      <p:grpSp>
        <p:nvGrpSpPr>
          <p:cNvPr id="7" name="Group 66"/>
          <p:cNvGrpSpPr/>
          <p:nvPr/>
        </p:nvGrpSpPr>
        <p:grpSpPr>
          <a:xfrm>
            <a:off x="257173" y="4343400"/>
            <a:ext cx="5674397" cy="437387"/>
            <a:chOff x="257173" y="4343400"/>
            <a:chExt cx="5674397" cy="437387"/>
          </a:xfrm>
        </p:grpSpPr>
        <p:sp>
          <p:nvSpPr>
            <p:cNvPr id="61" name="Text Box 25"/>
            <p:cNvSpPr txBox="1">
              <a:spLocks noChangeArrowheads="1"/>
            </p:cNvSpPr>
            <p:nvPr/>
          </p:nvSpPr>
          <p:spPr bwMode="auto">
            <a:xfrm>
              <a:off x="257173" y="4343400"/>
              <a:ext cx="4106865" cy="39241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indent="-342900">
                <a:lnSpc>
                  <a:spcPct val="110000"/>
                </a:lnSpc>
                <a:spcBef>
                  <a:spcPct val="50000"/>
                </a:spcBef>
                <a:buFont typeface="Arial"/>
                <a:buChar char="•"/>
              </a:pPr>
              <a:r>
                <a:rPr lang="en-US" sz="18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CM energy of </a:t>
              </a:r>
              <a:r>
                <a:rPr lang="en-US" sz="1800" dirty="0" err="1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parton</a:t>
              </a:r>
              <a:r>
                <a:rPr lang="en-US" sz="18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collision:</a:t>
              </a:r>
            </a:p>
          </p:txBody>
        </p:sp>
        <p:graphicFrame>
          <p:nvGraphicFramePr>
            <p:cNvPr id="65" name="Object 2"/>
            <p:cNvGraphicFramePr>
              <a:graphicFrameLocks noChangeAspect="1"/>
            </p:cNvGraphicFramePr>
            <p:nvPr/>
          </p:nvGraphicFramePr>
          <p:xfrm>
            <a:off x="3865550" y="4367232"/>
            <a:ext cx="2066020" cy="413555"/>
          </p:xfrm>
          <a:graphic>
            <a:graphicData uri="http://schemas.openxmlformats.org/presentationml/2006/ole">
              <p:oleObj spid="_x0000_s4367364" name="Equation" r:id="rId5" imgW="1346200" imgH="266700" progId="Equation.DSMT4">
                <p:embed/>
              </p:oleObj>
            </a:graphicData>
          </a:graphic>
        </p:graphicFrame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grayscl/>
            <a:lum bright="17000"/>
          </a:blip>
          <a:srcRect l="1057" r="33753" b="789"/>
          <a:stretch>
            <a:fillRect/>
          </a:stretch>
        </p:blipFill>
        <p:spPr>
          <a:xfrm>
            <a:off x="1905054" y="2259107"/>
            <a:ext cx="5402859" cy="4299589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2661549"/>
            <a:ext cx="9144000" cy="538851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Physics at the LHC</a:t>
            </a:r>
            <a:endParaRPr lang="en-US" sz="2800" b="1" dirty="0" smtClean="0">
              <a:solidFill>
                <a:srgbClr val="262626"/>
              </a:solidFill>
              <a:latin typeface="Trebuchet MS"/>
              <a:ea typeface="Calibri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145"/>
          <p:cNvSpPr>
            <a:spLocks noChangeArrowheads="1"/>
          </p:cNvSpPr>
          <p:nvPr/>
        </p:nvSpPr>
        <p:spPr bwMode="auto">
          <a:xfrm>
            <a:off x="965615" y="908050"/>
            <a:ext cx="7239000" cy="5491163"/>
          </a:xfrm>
          <a:prstGeom prst="rect">
            <a:avLst/>
          </a:prstGeom>
          <a:solidFill>
            <a:srgbClr val="FFFFFF">
              <a:alpha val="91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6" name="Text Box 141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Particle Physics Scales</a:t>
            </a:r>
            <a:endParaRPr lang="en-GB" sz="360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7" name="AutoShape 146"/>
          <p:cNvSpPr>
            <a:spLocks noChangeArrowheads="1"/>
          </p:cNvSpPr>
          <p:nvPr/>
        </p:nvSpPr>
        <p:spPr bwMode="auto">
          <a:xfrm>
            <a:off x="3511965" y="2552700"/>
            <a:ext cx="4005263" cy="904875"/>
          </a:xfrm>
          <a:prstGeom prst="roundRect">
            <a:avLst>
              <a:gd name="adj" fmla="val 16667"/>
            </a:avLst>
          </a:prstGeom>
          <a:solidFill>
            <a:srgbClr val="D8FF89"/>
          </a:solidFill>
          <a:ln w="3175">
            <a:noFill/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" name="Text Box 147"/>
          <p:cNvSpPr txBox="1">
            <a:spLocks noChangeArrowheads="1"/>
          </p:cNvSpPr>
          <p:nvPr/>
        </p:nvSpPr>
        <p:spPr bwMode="auto">
          <a:xfrm>
            <a:off x="6359940" y="2259013"/>
            <a:ext cx="1068388" cy="3048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rgbClr val="008000"/>
                </a:solidFill>
              </a:rPr>
              <a:t>LHC reach</a:t>
            </a:r>
          </a:p>
        </p:txBody>
      </p:sp>
      <p:grpSp>
        <p:nvGrpSpPr>
          <p:cNvPr id="2" name="Group 149"/>
          <p:cNvGrpSpPr>
            <a:grpSpLocks/>
          </p:cNvGrpSpPr>
          <p:nvPr/>
        </p:nvGrpSpPr>
        <p:grpSpPr bwMode="auto">
          <a:xfrm>
            <a:off x="3756440" y="1089025"/>
            <a:ext cx="3906838" cy="5153025"/>
            <a:chOff x="1758" y="686"/>
            <a:chExt cx="2461" cy="3246"/>
          </a:xfrm>
        </p:grpSpPr>
        <p:sp>
          <p:nvSpPr>
            <p:cNvPr id="10" name="Line 150"/>
            <p:cNvSpPr>
              <a:spLocks noChangeShapeType="1"/>
            </p:cNvSpPr>
            <p:nvPr/>
          </p:nvSpPr>
          <p:spPr bwMode="auto">
            <a:xfrm flipV="1">
              <a:off x="2653" y="686"/>
              <a:ext cx="0" cy="320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stealth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1" name="Line 151"/>
            <p:cNvSpPr>
              <a:spLocks noChangeShapeType="1"/>
            </p:cNvSpPr>
            <p:nvPr/>
          </p:nvSpPr>
          <p:spPr bwMode="auto">
            <a:xfrm>
              <a:off x="2428" y="3396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2" name="Line 152"/>
            <p:cNvSpPr>
              <a:spLocks noChangeShapeType="1"/>
            </p:cNvSpPr>
            <p:nvPr/>
          </p:nvSpPr>
          <p:spPr bwMode="auto">
            <a:xfrm>
              <a:off x="2428" y="3254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3" name="Line 153"/>
            <p:cNvSpPr>
              <a:spLocks noChangeShapeType="1"/>
            </p:cNvSpPr>
            <p:nvPr/>
          </p:nvSpPr>
          <p:spPr bwMode="auto">
            <a:xfrm>
              <a:off x="2428" y="3112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4" name="Line 154"/>
            <p:cNvSpPr>
              <a:spLocks noChangeShapeType="1"/>
            </p:cNvSpPr>
            <p:nvPr/>
          </p:nvSpPr>
          <p:spPr bwMode="auto">
            <a:xfrm>
              <a:off x="2428" y="2971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5" name="Line 155"/>
            <p:cNvSpPr>
              <a:spLocks noChangeShapeType="1"/>
            </p:cNvSpPr>
            <p:nvPr/>
          </p:nvSpPr>
          <p:spPr bwMode="auto">
            <a:xfrm>
              <a:off x="2428" y="2829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6" name="Line 156"/>
            <p:cNvSpPr>
              <a:spLocks noChangeShapeType="1"/>
            </p:cNvSpPr>
            <p:nvPr/>
          </p:nvSpPr>
          <p:spPr bwMode="auto">
            <a:xfrm>
              <a:off x="2428" y="268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7" name="Line 157"/>
            <p:cNvSpPr>
              <a:spLocks noChangeShapeType="1"/>
            </p:cNvSpPr>
            <p:nvPr/>
          </p:nvSpPr>
          <p:spPr bwMode="auto">
            <a:xfrm>
              <a:off x="2428" y="254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8" name="Line 158"/>
            <p:cNvSpPr>
              <a:spLocks noChangeShapeType="1"/>
            </p:cNvSpPr>
            <p:nvPr/>
          </p:nvSpPr>
          <p:spPr bwMode="auto">
            <a:xfrm>
              <a:off x="2428" y="2404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9" name="Line 159"/>
            <p:cNvSpPr>
              <a:spLocks noChangeShapeType="1"/>
            </p:cNvSpPr>
            <p:nvPr/>
          </p:nvSpPr>
          <p:spPr bwMode="auto">
            <a:xfrm>
              <a:off x="2428" y="2262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0" name="Line 160"/>
            <p:cNvSpPr>
              <a:spLocks noChangeShapeType="1"/>
            </p:cNvSpPr>
            <p:nvPr/>
          </p:nvSpPr>
          <p:spPr bwMode="auto">
            <a:xfrm>
              <a:off x="2428" y="2120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1" name="Line 161"/>
            <p:cNvSpPr>
              <a:spLocks noChangeShapeType="1"/>
            </p:cNvSpPr>
            <p:nvPr/>
          </p:nvSpPr>
          <p:spPr bwMode="auto">
            <a:xfrm>
              <a:off x="2428" y="1978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2" name="Line 162"/>
            <p:cNvSpPr>
              <a:spLocks noChangeShapeType="1"/>
            </p:cNvSpPr>
            <p:nvPr/>
          </p:nvSpPr>
          <p:spPr bwMode="auto">
            <a:xfrm>
              <a:off x="2428" y="183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3" name="Line 163"/>
            <p:cNvSpPr>
              <a:spLocks noChangeShapeType="1"/>
            </p:cNvSpPr>
            <p:nvPr/>
          </p:nvSpPr>
          <p:spPr bwMode="auto">
            <a:xfrm>
              <a:off x="2428" y="169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4" name="Text Box 164"/>
            <p:cNvSpPr txBox="1">
              <a:spLocks noChangeArrowheads="1"/>
            </p:cNvSpPr>
            <p:nvPr/>
          </p:nvSpPr>
          <p:spPr bwMode="auto">
            <a:xfrm>
              <a:off x="1952" y="3283"/>
              <a:ext cx="448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eV</a:t>
              </a:r>
            </a:p>
          </p:txBody>
        </p:sp>
        <p:sp>
          <p:nvSpPr>
            <p:cNvPr id="25" name="Text Box 165"/>
            <p:cNvSpPr txBox="1">
              <a:spLocks noChangeArrowheads="1"/>
            </p:cNvSpPr>
            <p:nvPr/>
          </p:nvSpPr>
          <p:spPr bwMode="auto">
            <a:xfrm>
              <a:off x="1879" y="3141"/>
              <a:ext cx="51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eV</a:t>
              </a:r>
            </a:p>
          </p:txBody>
        </p:sp>
        <p:sp>
          <p:nvSpPr>
            <p:cNvPr id="26" name="Text Box 166"/>
            <p:cNvSpPr txBox="1">
              <a:spLocks noChangeArrowheads="1"/>
            </p:cNvSpPr>
            <p:nvPr/>
          </p:nvSpPr>
          <p:spPr bwMode="auto">
            <a:xfrm>
              <a:off x="1957" y="3000"/>
              <a:ext cx="441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keV</a:t>
              </a:r>
            </a:p>
          </p:txBody>
        </p:sp>
        <p:sp>
          <p:nvSpPr>
            <p:cNvPr id="27" name="Text Box 167"/>
            <p:cNvSpPr txBox="1">
              <a:spLocks noChangeArrowheads="1"/>
            </p:cNvSpPr>
            <p:nvPr/>
          </p:nvSpPr>
          <p:spPr bwMode="auto">
            <a:xfrm>
              <a:off x="1888" y="2858"/>
              <a:ext cx="512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keV</a:t>
              </a:r>
            </a:p>
          </p:txBody>
        </p:sp>
        <p:sp>
          <p:nvSpPr>
            <p:cNvPr id="28" name="Text Box 168"/>
            <p:cNvSpPr txBox="1">
              <a:spLocks noChangeArrowheads="1"/>
            </p:cNvSpPr>
            <p:nvPr/>
          </p:nvSpPr>
          <p:spPr bwMode="auto">
            <a:xfrm>
              <a:off x="1817" y="2716"/>
              <a:ext cx="583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keV</a:t>
              </a:r>
            </a:p>
          </p:txBody>
        </p:sp>
        <p:sp>
          <p:nvSpPr>
            <p:cNvPr id="29" name="Text Box 169"/>
            <p:cNvSpPr txBox="1">
              <a:spLocks noChangeArrowheads="1"/>
            </p:cNvSpPr>
            <p:nvPr/>
          </p:nvSpPr>
          <p:spPr bwMode="auto">
            <a:xfrm>
              <a:off x="1914" y="2574"/>
              <a:ext cx="484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MeV</a:t>
              </a:r>
            </a:p>
          </p:txBody>
        </p:sp>
        <p:sp>
          <p:nvSpPr>
            <p:cNvPr id="30" name="Text Box 170"/>
            <p:cNvSpPr txBox="1">
              <a:spLocks noChangeArrowheads="1"/>
            </p:cNvSpPr>
            <p:nvPr/>
          </p:nvSpPr>
          <p:spPr bwMode="auto">
            <a:xfrm>
              <a:off x="1843" y="2433"/>
              <a:ext cx="5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MeV</a:t>
              </a:r>
            </a:p>
          </p:txBody>
        </p:sp>
        <p:sp>
          <p:nvSpPr>
            <p:cNvPr id="31" name="Text Box 171"/>
            <p:cNvSpPr txBox="1">
              <a:spLocks noChangeArrowheads="1"/>
            </p:cNvSpPr>
            <p:nvPr/>
          </p:nvSpPr>
          <p:spPr bwMode="auto">
            <a:xfrm>
              <a:off x="1774" y="2291"/>
              <a:ext cx="6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100 </a:t>
              </a:r>
              <a:r>
                <a:rPr lang="en-GB" sz="1600" dirty="0" err="1">
                  <a:solidFill>
                    <a:srgbClr val="000000"/>
                  </a:solidFill>
                </a:rPr>
                <a:t>MeV</a:t>
              </a:r>
              <a:endParaRPr lang="en-GB" sz="1600" dirty="0">
                <a:solidFill>
                  <a:srgbClr val="000000"/>
                </a:solidFill>
              </a:endParaRPr>
            </a:p>
          </p:txBody>
        </p:sp>
        <p:sp>
          <p:nvSpPr>
            <p:cNvPr id="32" name="Text Box 172"/>
            <p:cNvSpPr txBox="1">
              <a:spLocks noChangeArrowheads="1"/>
            </p:cNvSpPr>
            <p:nvPr/>
          </p:nvSpPr>
          <p:spPr bwMode="auto">
            <a:xfrm>
              <a:off x="1923" y="2136"/>
              <a:ext cx="477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GeV</a:t>
              </a:r>
            </a:p>
          </p:txBody>
        </p:sp>
        <p:sp>
          <p:nvSpPr>
            <p:cNvPr id="33" name="Text Box 173"/>
            <p:cNvSpPr txBox="1">
              <a:spLocks noChangeArrowheads="1"/>
            </p:cNvSpPr>
            <p:nvPr/>
          </p:nvSpPr>
          <p:spPr bwMode="auto">
            <a:xfrm>
              <a:off x="1850" y="1994"/>
              <a:ext cx="548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GeV</a:t>
              </a:r>
            </a:p>
          </p:txBody>
        </p:sp>
        <p:sp>
          <p:nvSpPr>
            <p:cNvPr id="34" name="Text Box 174"/>
            <p:cNvSpPr txBox="1">
              <a:spLocks noChangeArrowheads="1"/>
            </p:cNvSpPr>
            <p:nvPr/>
          </p:nvSpPr>
          <p:spPr bwMode="auto">
            <a:xfrm>
              <a:off x="1779" y="1853"/>
              <a:ext cx="61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GeV</a:t>
              </a:r>
            </a:p>
          </p:txBody>
        </p:sp>
        <p:sp>
          <p:nvSpPr>
            <p:cNvPr id="35" name="Text Box 175"/>
            <p:cNvSpPr txBox="1">
              <a:spLocks noChangeArrowheads="1"/>
            </p:cNvSpPr>
            <p:nvPr/>
          </p:nvSpPr>
          <p:spPr bwMode="auto">
            <a:xfrm>
              <a:off x="1945" y="1711"/>
              <a:ext cx="4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TeV</a:t>
              </a:r>
            </a:p>
          </p:txBody>
        </p:sp>
        <p:sp>
          <p:nvSpPr>
            <p:cNvPr id="36" name="Text Box 176"/>
            <p:cNvSpPr txBox="1">
              <a:spLocks noChangeArrowheads="1"/>
            </p:cNvSpPr>
            <p:nvPr/>
          </p:nvSpPr>
          <p:spPr bwMode="auto">
            <a:xfrm>
              <a:off x="1875" y="1582"/>
              <a:ext cx="5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TeV</a:t>
              </a:r>
            </a:p>
          </p:txBody>
        </p:sp>
        <p:sp>
          <p:nvSpPr>
            <p:cNvPr id="37" name="Text Box 177"/>
            <p:cNvSpPr txBox="1">
              <a:spLocks noChangeArrowheads="1"/>
            </p:cNvSpPr>
            <p:nvPr/>
          </p:nvSpPr>
          <p:spPr bwMode="auto">
            <a:xfrm>
              <a:off x="2995" y="1866"/>
              <a:ext cx="1143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>
                  <a:solidFill>
                    <a:srgbClr val="000000"/>
                  </a:solidFill>
                </a:rPr>
                <a:t>t</a:t>
              </a:r>
              <a:r>
                <a:rPr lang="en-GB" sz="1600" dirty="0">
                  <a:solidFill>
                    <a:srgbClr val="000000"/>
                  </a:solidFill>
                </a:rPr>
                <a:t>, </a:t>
              </a:r>
              <a:r>
                <a:rPr lang="en-GB" sz="1600" i="1" dirty="0">
                  <a:solidFill>
                    <a:srgbClr val="000000"/>
                  </a:solidFill>
                </a:rPr>
                <a:t>Z</a:t>
              </a:r>
              <a:r>
                <a:rPr lang="en-GB" sz="1600" dirty="0">
                  <a:solidFill>
                    <a:srgbClr val="000000"/>
                  </a:solidFill>
                </a:rPr>
                <a:t>, </a:t>
              </a:r>
              <a:r>
                <a:rPr lang="en-GB" sz="1600" i="1" dirty="0">
                  <a:solidFill>
                    <a:srgbClr val="000000"/>
                  </a:solidFill>
                </a:rPr>
                <a:t>W</a:t>
              </a:r>
              <a:r>
                <a:rPr lang="en-GB" sz="1600" dirty="0">
                  <a:solidFill>
                    <a:srgbClr val="000000"/>
                  </a:solidFill>
                </a:rPr>
                <a:t>, </a:t>
              </a:r>
              <a:r>
                <a:rPr lang="en-GB" sz="1600" i="1" dirty="0">
                  <a:solidFill>
                    <a:srgbClr val="000000"/>
                  </a:solidFill>
                </a:rPr>
                <a:t>H</a:t>
              </a:r>
              <a:r>
                <a:rPr lang="en-GB" sz="1600" dirty="0">
                  <a:solidFill>
                    <a:srgbClr val="000000"/>
                  </a:solidFill>
                </a:rPr>
                <a:t>, </a:t>
              </a:r>
              <a:r>
                <a:rPr lang="en-GB" sz="1600" dirty="0" smtClean="0">
                  <a:solidFill>
                    <a:srgbClr val="000000"/>
                  </a:solidFill>
                </a:rPr>
                <a:t>EWSB</a:t>
              </a:r>
              <a:endParaRPr lang="en-GB" sz="1600" i="1" dirty="0">
                <a:solidFill>
                  <a:srgbClr val="000000"/>
                </a:solidFill>
              </a:endParaRPr>
            </a:p>
          </p:txBody>
        </p:sp>
        <p:sp>
          <p:nvSpPr>
            <p:cNvPr id="38" name="Text Box 178"/>
            <p:cNvSpPr txBox="1">
              <a:spLocks noChangeArrowheads="1"/>
            </p:cNvSpPr>
            <p:nvPr/>
          </p:nvSpPr>
          <p:spPr bwMode="auto">
            <a:xfrm>
              <a:off x="2995" y="2006"/>
              <a:ext cx="536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ψ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Υ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B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39" name="Text Box 179"/>
            <p:cNvSpPr txBox="1">
              <a:spLocks noChangeArrowheads="1"/>
            </p:cNvSpPr>
            <p:nvPr/>
          </p:nvSpPr>
          <p:spPr bwMode="auto">
            <a:xfrm>
              <a:off x="2995" y="2136"/>
              <a:ext cx="779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τ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>
                  <a:solidFill>
                    <a:srgbClr val="000000"/>
                  </a:solidFill>
                  <a:sym typeface="Symbol" charset="2"/>
                </a:rPr>
                <a:t>n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>
                  <a:solidFill>
                    <a:srgbClr val="000000"/>
                  </a:solidFill>
                  <a:sym typeface="Symbol" charset="2"/>
                </a:rPr>
                <a:t>p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,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ρ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ea typeface="Lucida Grande"/>
                  <a:cs typeface="Symbol" charset="2"/>
                  <a:sym typeface="Symbol" charset="2"/>
                </a:rPr>
                <a:t>f</a:t>
              </a:r>
              <a:endParaRPr lang="en-GB" sz="1600" i="1" dirty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endParaRPr>
            </a:p>
          </p:txBody>
        </p:sp>
        <p:sp>
          <p:nvSpPr>
            <p:cNvPr id="40" name="Text Box 180"/>
            <p:cNvSpPr txBox="1">
              <a:spLocks noChangeArrowheads="1"/>
            </p:cNvSpPr>
            <p:nvPr/>
          </p:nvSpPr>
          <p:spPr bwMode="auto">
            <a:xfrm>
              <a:off x="2995" y="2277"/>
              <a:ext cx="694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m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π</a:t>
              </a:r>
              <a:r>
                <a:rPr lang="en-GB" sz="1600" i="1" dirty="0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, </a:t>
              </a:r>
              <a:r>
                <a:rPr lang="en-GB" sz="1600" dirty="0" smtClean="0">
                  <a:solidFill>
                    <a:srgbClr val="000000"/>
                  </a:solidFill>
                  <a:latin typeface="Arial"/>
                  <a:cs typeface="Arial"/>
                  <a:sym typeface="Symbol" charset="2"/>
                </a:rPr>
                <a:t>QCD</a:t>
              </a:r>
              <a:endParaRPr lang="en-GB" sz="1600" dirty="0">
                <a:solidFill>
                  <a:srgbClr val="000000"/>
                </a:solidFill>
                <a:latin typeface="Arial"/>
                <a:cs typeface="Arial"/>
                <a:sym typeface="Symbol" charset="2"/>
              </a:endParaRPr>
            </a:p>
          </p:txBody>
        </p:sp>
        <p:sp>
          <p:nvSpPr>
            <p:cNvPr id="41" name="Text Box 181"/>
            <p:cNvSpPr txBox="1">
              <a:spLocks noChangeArrowheads="1"/>
            </p:cNvSpPr>
            <p:nvPr/>
          </p:nvSpPr>
          <p:spPr bwMode="auto">
            <a:xfrm>
              <a:off x="2995" y="2419"/>
              <a:ext cx="1132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  <a:sym typeface="Symbol" charset="2"/>
                </a:rPr>
                <a:t>nuclear binding </a:t>
              </a:r>
              <a:r>
                <a:rPr lang="en-GB" sz="1600" i="1">
                  <a:solidFill>
                    <a:srgbClr val="000000"/>
                  </a:solidFill>
                  <a:sym typeface="Symbol" charset="2"/>
                </a:rPr>
                <a:t>E</a:t>
              </a:r>
            </a:p>
          </p:txBody>
        </p:sp>
        <p:sp>
          <p:nvSpPr>
            <p:cNvPr id="42" name="Text Box 182"/>
            <p:cNvSpPr txBox="1">
              <a:spLocks noChangeArrowheads="1"/>
            </p:cNvSpPr>
            <p:nvPr/>
          </p:nvSpPr>
          <p:spPr bwMode="auto">
            <a:xfrm>
              <a:off x="2995" y="2548"/>
              <a:ext cx="18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>
                  <a:solidFill>
                    <a:srgbClr val="000000"/>
                  </a:solidFill>
                  <a:sym typeface="Symbol" charset="2"/>
                </a:rPr>
                <a:t>e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43" name="Text Box 183"/>
            <p:cNvSpPr txBox="1">
              <a:spLocks noChangeArrowheads="1"/>
            </p:cNvSpPr>
            <p:nvPr/>
          </p:nvSpPr>
          <p:spPr bwMode="auto">
            <a:xfrm>
              <a:off x="2995" y="3270"/>
              <a:ext cx="105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  <a:sym typeface="Symbol" charset="2"/>
                </a:rPr>
                <a:t>atomic binding </a:t>
              </a:r>
              <a:r>
                <a:rPr lang="en-GB" sz="1600" i="1">
                  <a:solidFill>
                    <a:srgbClr val="000000"/>
                  </a:solidFill>
                  <a:sym typeface="Symbol" charset="2"/>
                </a:rPr>
                <a:t>E</a:t>
              </a:r>
            </a:p>
          </p:txBody>
        </p:sp>
        <p:sp>
          <p:nvSpPr>
            <p:cNvPr id="44" name="Text Box 184"/>
            <p:cNvSpPr txBox="1">
              <a:spLocks noChangeArrowheads="1"/>
            </p:cNvSpPr>
            <p:nvPr/>
          </p:nvSpPr>
          <p:spPr bwMode="auto">
            <a:xfrm>
              <a:off x="2998" y="1659"/>
              <a:ext cx="1219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5000"/>
                </a:lnSpc>
                <a:spcBef>
                  <a:spcPct val="15000"/>
                </a:spcBef>
                <a:spcAft>
                  <a:spcPct val="15000"/>
                </a:spcAft>
              </a:pPr>
              <a:r>
                <a:rPr lang="en-GB" sz="1600">
                  <a:solidFill>
                    <a:srgbClr val="000000"/>
                  </a:solidFill>
                </a:rPr>
                <a:t>New Physics ? </a:t>
              </a:r>
            </a:p>
          </p:txBody>
        </p:sp>
        <p:sp>
          <p:nvSpPr>
            <p:cNvPr id="45" name="AutoShape 185"/>
            <p:cNvSpPr>
              <a:spLocks/>
            </p:cNvSpPr>
            <p:nvPr/>
          </p:nvSpPr>
          <p:spPr bwMode="auto">
            <a:xfrm>
              <a:off x="2965" y="1627"/>
              <a:ext cx="56" cy="255"/>
            </a:xfrm>
            <a:prstGeom prst="rightBrace">
              <a:avLst>
                <a:gd name="adj1" fmla="val 37946"/>
                <a:gd name="adj2" fmla="val 50000"/>
              </a:avLst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46" name="Line 186"/>
            <p:cNvSpPr>
              <a:spLocks noChangeShapeType="1"/>
            </p:cNvSpPr>
            <p:nvPr/>
          </p:nvSpPr>
          <p:spPr bwMode="auto">
            <a:xfrm>
              <a:off x="2426" y="1270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47" name="Line 187"/>
            <p:cNvSpPr>
              <a:spLocks noChangeShapeType="1"/>
            </p:cNvSpPr>
            <p:nvPr/>
          </p:nvSpPr>
          <p:spPr bwMode="auto">
            <a:xfrm flipV="1">
              <a:off x="2653" y="1339"/>
              <a:ext cx="0" cy="283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48" name="Line 188"/>
            <p:cNvSpPr>
              <a:spLocks noChangeShapeType="1"/>
            </p:cNvSpPr>
            <p:nvPr/>
          </p:nvSpPr>
          <p:spPr bwMode="auto">
            <a:xfrm flipV="1">
              <a:off x="2653" y="1056"/>
              <a:ext cx="0" cy="169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49" name="Line 189"/>
            <p:cNvSpPr>
              <a:spLocks noChangeShapeType="1"/>
            </p:cNvSpPr>
            <p:nvPr/>
          </p:nvSpPr>
          <p:spPr bwMode="auto">
            <a:xfrm>
              <a:off x="2426" y="105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50" name="Line 190"/>
            <p:cNvSpPr>
              <a:spLocks noChangeShapeType="1"/>
            </p:cNvSpPr>
            <p:nvPr/>
          </p:nvSpPr>
          <p:spPr bwMode="auto">
            <a:xfrm flipV="1">
              <a:off x="2653" y="882"/>
              <a:ext cx="0" cy="169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51" name="Line 191"/>
            <p:cNvSpPr>
              <a:spLocks noChangeShapeType="1"/>
            </p:cNvSpPr>
            <p:nvPr/>
          </p:nvSpPr>
          <p:spPr bwMode="auto">
            <a:xfrm>
              <a:off x="2426" y="85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52" name="Text Box 192"/>
            <p:cNvSpPr txBox="1">
              <a:spLocks noChangeArrowheads="1"/>
            </p:cNvSpPr>
            <p:nvPr/>
          </p:nvSpPr>
          <p:spPr bwMode="auto">
            <a:xfrm>
              <a:off x="2993" y="970"/>
              <a:ext cx="1219" cy="181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>
                  <a:solidFill>
                    <a:srgbClr val="000000"/>
                  </a:solidFill>
                </a:rPr>
                <a:t>GUT ?</a:t>
              </a:r>
            </a:p>
          </p:txBody>
        </p:sp>
        <p:sp>
          <p:nvSpPr>
            <p:cNvPr id="53" name="Text Box 193"/>
            <p:cNvSpPr txBox="1">
              <a:spLocks noChangeArrowheads="1"/>
            </p:cNvSpPr>
            <p:nvPr/>
          </p:nvSpPr>
          <p:spPr bwMode="auto">
            <a:xfrm>
              <a:off x="2993" y="772"/>
              <a:ext cx="1162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rgbClr val="000000"/>
                  </a:solidFill>
                </a:rPr>
                <a:t>Planck</a:t>
              </a:r>
              <a:r>
                <a:rPr lang="en-GB" sz="1600" dirty="0" smtClean="0">
                  <a:solidFill>
                    <a:srgbClr val="000000"/>
                  </a:solidFill>
                </a:rPr>
                <a:t> scale (</a:t>
              </a:r>
              <a:r>
                <a:rPr lang="en-GB" sz="1600" i="1" dirty="0" err="1">
                  <a:solidFill>
                    <a:srgbClr val="000000"/>
                  </a:solidFill>
                </a:rPr>
                <a:t>M</a:t>
              </a:r>
              <a:r>
                <a:rPr lang="en-GB" sz="1600" baseline="-25000" dirty="0" err="1">
                  <a:solidFill>
                    <a:srgbClr val="000000"/>
                  </a:solidFill>
                </a:rPr>
                <a:t>Pl</a:t>
              </a:r>
              <a:r>
                <a:rPr lang="en-GB" sz="1600" dirty="0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54" name="Text Box 194"/>
            <p:cNvSpPr txBox="1">
              <a:spLocks noChangeArrowheads="1"/>
            </p:cNvSpPr>
            <p:nvPr/>
          </p:nvSpPr>
          <p:spPr bwMode="auto">
            <a:xfrm>
              <a:off x="3000" y="1172"/>
              <a:ext cx="1219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 dirty="0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ν</a:t>
              </a:r>
              <a:r>
                <a:rPr lang="en-GB" sz="1600" i="1" baseline="-25000" dirty="0" smtClean="0">
                  <a:solidFill>
                    <a:srgbClr val="000000"/>
                  </a:solidFill>
                  <a:sym typeface="Symbol" charset="2"/>
                </a:rPr>
                <a:t>R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 </a:t>
              </a:r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?</a:t>
              </a:r>
              <a:endParaRPr lang="en-GB" sz="1600" i="1" baseline="-250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55" name="Text Box 195"/>
            <p:cNvSpPr txBox="1">
              <a:spLocks noChangeArrowheads="1"/>
            </p:cNvSpPr>
            <p:nvPr/>
          </p:nvSpPr>
          <p:spPr bwMode="auto">
            <a:xfrm>
              <a:off x="1761" y="1155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</a:t>
              </a:r>
              <a:r>
                <a:rPr lang="en-GB" sz="1600" baseline="30000">
                  <a:solidFill>
                    <a:srgbClr val="000000"/>
                  </a:solidFill>
                </a:rPr>
                <a:t>14</a:t>
              </a:r>
              <a:r>
                <a:rPr lang="en-GB" sz="160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56" name="Text Box 196"/>
            <p:cNvSpPr txBox="1">
              <a:spLocks noChangeArrowheads="1"/>
            </p:cNvSpPr>
            <p:nvPr/>
          </p:nvSpPr>
          <p:spPr bwMode="auto">
            <a:xfrm>
              <a:off x="1758" y="941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</a:t>
              </a:r>
              <a:r>
                <a:rPr lang="en-GB" sz="1600" baseline="30000">
                  <a:solidFill>
                    <a:srgbClr val="000000"/>
                  </a:solidFill>
                </a:rPr>
                <a:t>16</a:t>
              </a:r>
              <a:r>
                <a:rPr lang="en-GB" sz="160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57" name="Text Box 197"/>
            <p:cNvSpPr txBox="1">
              <a:spLocks noChangeArrowheads="1"/>
            </p:cNvSpPr>
            <p:nvPr/>
          </p:nvSpPr>
          <p:spPr bwMode="auto">
            <a:xfrm>
              <a:off x="1758" y="742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</a:t>
              </a:r>
              <a:r>
                <a:rPr lang="en-GB" sz="1600" baseline="30000">
                  <a:solidFill>
                    <a:srgbClr val="000000"/>
                  </a:solidFill>
                </a:rPr>
                <a:t>19</a:t>
              </a:r>
              <a:r>
                <a:rPr lang="en-GB" sz="160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58" name="Line 198"/>
            <p:cNvSpPr>
              <a:spLocks noChangeShapeType="1"/>
            </p:cNvSpPr>
            <p:nvPr/>
          </p:nvSpPr>
          <p:spPr bwMode="auto">
            <a:xfrm>
              <a:off x="2428" y="3819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59" name="Line 199"/>
            <p:cNvSpPr>
              <a:spLocks noChangeShapeType="1"/>
            </p:cNvSpPr>
            <p:nvPr/>
          </p:nvSpPr>
          <p:spPr bwMode="auto">
            <a:xfrm>
              <a:off x="2428" y="367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60" name="Line 200"/>
            <p:cNvSpPr>
              <a:spLocks noChangeShapeType="1"/>
            </p:cNvSpPr>
            <p:nvPr/>
          </p:nvSpPr>
          <p:spPr bwMode="auto">
            <a:xfrm>
              <a:off x="2428" y="3536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61" name="Text Box 201"/>
            <p:cNvSpPr txBox="1">
              <a:spLocks noChangeArrowheads="1"/>
            </p:cNvSpPr>
            <p:nvPr/>
          </p:nvSpPr>
          <p:spPr bwMode="auto">
            <a:xfrm>
              <a:off x="1845" y="3706"/>
              <a:ext cx="5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meV</a:t>
              </a:r>
            </a:p>
          </p:txBody>
        </p:sp>
        <p:sp>
          <p:nvSpPr>
            <p:cNvPr id="62" name="Text Box 202"/>
            <p:cNvSpPr txBox="1">
              <a:spLocks noChangeArrowheads="1"/>
            </p:cNvSpPr>
            <p:nvPr/>
          </p:nvSpPr>
          <p:spPr bwMode="auto">
            <a:xfrm>
              <a:off x="1776" y="3565"/>
              <a:ext cx="6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meV</a:t>
              </a:r>
            </a:p>
          </p:txBody>
        </p:sp>
        <p:sp>
          <p:nvSpPr>
            <p:cNvPr id="63" name="Text Box 203"/>
            <p:cNvSpPr txBox="1">
              <a:spLocks noChangeArrowheads="1"/>
            </p:cNvSpPr>
            <p:nvPr/>
          </p:nvSpPr>
          <p:spPr bwMode="auto">
            <a:xfrm>
              <a:off x="2023" y="3423"/>
              <a:ext cx="377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eV</a:t>
              </a:r>
            </a:p>
          </p:txBody>
        </p:sp>
        <p:sp>
          <p:nvSpPr>
            <p:cNvPr id="64" name="Text Box 204"/>
            <p:cNvSpPr txBox="1">
              <a:spLocks noChangeArrowheads="1"/>
            </p:cNvSpPr>
            <p:nvPr/>
          </p:nvSpPr>
          <p:spPr bwMode="auto">
            <a:xfrm>
              <a:off x="2995" y="3407"/>
              <a:ext cx="278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ν</a:t>
              </a:r>
              <a:r>
                <a:rPr lang="en-GB" sz="1600" dirty="0" err="1" smtClean="0">
                  <a:solidFill>
                    <a:srgbClr val="000000"/>
                  </a:solidFill>
                  <a:sym typeface="Symbol" charset="2"/>
                </a:rPr>
                <a:t>’s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65" name="Line 205"/>
            <p:cNvSpPr>
              <a:spLocks noChangeShapeType="1"/>
            </p:cNvSpPr>
            <p:nvPr/>
          </p:nvSpPr>
          <p:spPr bwMode="auto">
            <a:xfrm flipH="1">
              <a:off x="3135" y="3621"/>
              <a:ext cx="2" cy="26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66" name="Line 206"/>
            <p:cNvSpPr>
              <a:spLocks noChangeShapeType="1"/>
            </p:cNvSpPr>
            <p:nvPr/>
          </p:nvSpPr>
          <p:spPr bwMode="auto">
            <a:xfrm>
              <a:off x="3475" y="3480"/>
              <a:ext cx="0" cy="3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67" name="Text Box 207"/>
            <p:cNvSpPr txBox="1">
              <a:spLocks noChangeArrowheads="1"/>
            </p:cNvSpPr>
            <p:nvPr/>
          </p:nvSpPr>
          <p:spPr bwMode="auto">
            <a:xfrm>
              <a:off x="3149" y="3720"/>
              <a:ext cx="18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  <a:sym typeface="Symbol" charset="2"/>
                </a:rPr>
                <a:t>?</a:t>
              </a:r>
            </a:p>
          </p:txBody>
        </p:sp>
        <p:sp>
          <p:nvSpPr>
            <p:cNvPr id="68" name="Line 208"/>
            <p:cNvSpPr>
              <a:spLocks noChangeShapeType="1"/>
            </p:cNvSpPr>
            <p:nvPr/>
          </p:nvSpPr>
          <p:spPr bwMode="auto">
            <a:xfrm>
              <a:off x="3475" y="2642"/>
              <a:ext cx="0" cy="3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</p:grpSp>
      <p:sp>
        <p:nvSpPr>
          <p:cNvPr id="70" name="Text Box 182"/>
          <p:cNvSpPr txBox="1">
            <a:spLocks noChangeArrowheads="1"/>
          </p:cNvSpPr>
          <p:nvPr/>
        </p:nvSpPr>
        <p:spPr bwMode="auto">
          <a:xfrm>
            <a:off x="5720627" y="4738010"/>
            <a:ext cx="1231124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smtClean="0">
                <a:solidFill>
                  <a:srgbClr val="000000"/>
                </a:solidFill>
                <a:sym typeface="Symbol" charset="2"/>
              </a:rPr>
              <a:t>core of Sun</a:t>
            </a:r>
            <a:endParaRPr lang="en-GB" sz="1600" dirty="0">
              <a:solidFill>
                <a:srgbClr val="000000"/>
              </a:solidFill>
              <a:sym typeface="Symbol" charset="2"/>
            </a:endParaRPr>
          </a:p>
        </p:txBody>
      </p:sp>
      <p:grpSp>
        <p:nvGrpSpPr>
          <p:cNvPr id="80" name="Group 79"/>
          <p:cNvGrpSpPr/>
          <p:nvPr/>
        </p:nvGrpSpPr>
        <p:grpSpPr>
          <a:xfrm>
            <a:off x="1307361" y="1089023"/>
            <a:ext cx="2152369" cy="5084763"/>
            <a:chOff x="341746" y="1089023"/>
            <a:chExt cx="2152369" cy="5084763"/>
          </a:xfrm>
        </p:grpSpPr>
        <p:sp>
          <p:nvSpPr>
            <p:cNvPr id="79" name="Up Arrow 78"/>
            <p:cNvSpPr/>
            <p:nvPr/>
          </p:nvSpPr>
          <p:spPr>
            <a:xfrm flipV="1">
              <a:off x="1046315" y="1089023"/>
              <a:ext cx="1447800" cy="5084763"/>
            </a:xfrm>
            <a:prstGeom prst="upArrow">
              <a:avLst/>
            </a:prstGeom>
            <a:solidFill>
              <a:schemeClr val="tx1">
                <a:lumMod val="50000"/>
                <a:lumOff val="50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5" name="Text Box 171"/>
            <p:cNvSpPr txBox="1">
              <a:spLocks noChangeArrowheads="1"/>
            </p:cNvSpPr>
            <p:nvPr/>
          </p:nvSpPr>
          <p:spPr bwMode="auto">
            <a:xfrm>
              <a:off x="592682" y="3636092"/>
              <a:ext cx="1617118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strong</a:t>
              </a:r>
              <a:r>
                <a:rPr lang="en-GB" sz="1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−15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  <p:sp>
          <p:nvSpPr>
            <p:cNvPr id="76" name="Text Box 171"/>
            <p:cNvSpPr txBox="1">
              <a:spLocks noChangeArrowheads="1"/>
            </p:cNvSpPr>
            <p:nvPr/>
          </p:nvSpPr>
          <p:spPr bwMode="auto">
            <a:xfrm>
              <a:off x="569972" y="5425475"/>
              <a:ext cx="1639828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atomic</a:t>
              </a:r>
              <a:r>
                <a:rPr lang="en-GB" sz="1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GB" sz="1600" dirty="0" smtClean="0">
                  <a:solidFill>
                    <a:schemeClr val="bg1"/>
                  </a:solidFill>
                </a:rPr>
                <a:t>~ 10</a:t>
              </a:r>
              <a:r>
                <a:rPr lang="en-GB" sz="1600" baseline="30000" dirty="0" smtClean="0">
                  <a:solidFill>
                    <a:schemeClr val="bg1"/>
                  </a:solidFill>
                </a:rPr>
                <a:t>−10</a:t>
              </a:r>
              <a:r>
                <a:rPr lang="en-GB" sz="1600" dirty="0" smtClean="0">
                  <a:solidFill>
                    <a:schemeClr val="bg1"/>
                  </a:solidFill>
                </a:rPr>
                <a:t> </a:t>
              </a:r>
              <a:r>
                <a:rPr lang="en-GB" sz="1600" dirty="0" err="1" smtClean="0">
                  <a:solidFill>
                    <a:schemeClr val="bg1"/>
                  </a:solidFill>
                </a:rPr>
                <a:t>m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77" name="Text Box 171"/>
            <p:cNvSpPr txBox="1">
              <a:spLocks noChangeArrowheads="1"/>
            </p:cNvSpPr>
            <p:nvPr/>
          </p:nvSpPr>
          <p:spPr bwMode="auto">
            <a:xfrm>
              <a:off x="653529" y="2925623"/>
              <a:ext cx="1556271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weak</a:t>
              </a:r>
              <a:r>
                <a:rPr lang="en-GB" sz="1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−18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  <p:sp>
          <p:nvSpPr>
            <p:cNvPr id="78" name="Text Box 171"/>
            <p:cNvSpPr txBox="1">
              <a:spLocks noChangeArrowheads="1"/>
            </p:cNvSpPr>
            <p:nvPr/>
          </p:nvSpPr>
          <p:spPr bwMode="auto">
            <a:xfrm>
              <a:off x="341746" y="1183968"/>
              <a:ext cx="1868054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gravitation</a:t>
              </a:r>
              <a:r>
                <a:rPr lang="en-GB" sz="1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−35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</p:grpSp>
      <p:sp>
        <p:nvSpPr>
          <p:cNvPr id="73" name="TextBox 72"/>
          <p:cNvSpPr txBox="1"/>
          <p:nvPr/>
        </p:nvSpPr>
        <p:spPr>
          <a:xfrm>
            <a:off x="7484571" y="2699519"/>
            <a:ext cx="104982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rgbClr val="008000"/>
                </a:solidFill>
              </a:rPr>
              <a:t>…probing </a:t>
            </a:r>
            <a:r>
              <a:rPr lang="en-GB" sz="1050" dirty="0" err="1" smtClean="0">
                <a:solidFill>
                  <a:srgbClr val="008000"/>
                </a:solidFill>
              </a:rPr>
              <a:t>attometer</a:t>
            </a:r>
            <a:r>
              <a:rPr lang="en-GB" sz="1050" dirty="0" smtClean="0">
                <a:solidFill>
                  <a:srgbClr val="008000"/>
                </a:solidFill>
              </a:rPr>
              <a:t> scales</a:t>
            </a:r>
            <a:endParaRPr lang="en-GB" sz="1050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70" grpId="0"/>
      <p:bldP spid="7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t="56406"/>
          <a:stretch>
            <a:fillRect/>
          </a:stretch>
        </p:blipFill>
        <p:spPr bwMode="auto">
          <a:xfrm>
            <a:off x="0" y="3437023"/>
            <a:ext cx="9144000" cy="2630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 b="59219"/>
          <a:stretch>
            <a:fillRect/>
          </a:stretch>
        </p:blipFill>
        <p:spPr bwMode="auto">
          <a:xfrm>
            <a:off x="-1" y="685800"/>
            <a:ext cx="9144001" cy="2791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0" y="16406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Several hundred articles and conference notes published since LHC start</a:t>
            </a:r>
            <a:endParaRPr lang="en-GB" sz="18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6" name="TextBox 5"/>
          <p:cNvSpPr txBox="1"/>
          <p:nvPr/>
        </p:nvSpPr>
        <p:spPr>
          <a:xfrm rot="20547746">
            <a:off x="302700" y="2512445"/>
            <a:ext cx="8545487" cy="1258491"/>
          </a:xfrm>
          <a:prstGeom prst="rect">
            <a:avLst/>
          </a:prstGeom>
          <a:solidFill>
            <a:srgbClr val="FFFF00"/>
          </a:solidFill>
          <a:effectLst>
            <a:glow rad="101600">
              <a:srgbClr val="FF0000">
                <a:alpha val="75000"/>
              </a:srgbClr>
            </a:glow>
            <a:outerShdw blurRad="317500" dist="38100" dir="2700000">
              <a:srgbClr val="000000">
                <a:alpha val="68000"/>
              </a:srgbClr>
            </a:outerShdw>
          </a:effectLst>
        </p:spPr>
        <p:txBody>
          <a:bodyPr wrap="square" lIns="108000" tIns="234000" rIns="108000" bIns="280800" rtlCol="0">
            <a:spAutoFit/>
          </a:bodyPr>
          <a:lstStyle/>
          <a:p>
            <a:pPr algn="ctr"/>
            <a:r>
              <a:rPr lang="en-GB" b="1" dirty="0" smtClean="0">
                <a:latin typeface="Trebuchet MS"/>
                <a:cs typeface="Trebuchet MS"/>
              </a:rPr>
              <a:t>The LHC experiments have a prolific scientific production of which I can only discuss small parts here</a:t>
            </a:r>
            <a:endParaRPr lang="en-GB" b="1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Recorded Luminosity in 2011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Luminosity is key quantity: </a:t>
            </a:r>
            <a:r>
              <a:rPr lang="en-US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rate = cross section × efficiency × luminosity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4" name="Picture 13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rcRect r="9215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rcRect r="9215"/>
              <a:stretch>
                <a:fillRect/>
              </a:stretch>
            </p:blipFill>
          </mc:Fallback>
        </mc:AlternateContent>
        <p:spPr>
          <a:xfrm>
            <a:off x="3259667" y="1549638"/>
            <a:ext cx="5790124" cy="457811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388508" y="3691860"/>
            <a:ext cx="2810933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Peak</a:t>
            </a:r>
            <a:r>
              <a:rPr lang="en-GB" sz="1400" i="1" dirty="0" smtClean="0">
                <a:solidFill>
                  <a:srgbClr val="D00209"/>
                </a:solidFill>
              </a:rPr>
              <a:t> L </a:t>
            </a:r>
            <a:r>
              <a:rPr lang="en-GB" sz="1400" dirty="0" smtClean="0">
                <a:solidFill>
                  <a:srgbClr val="D00209"/>
                </a:solidFill>
              </a:rPr>
              <a:t>= 3.6×10</a:t>
            </a:r>
            <a:r>
              <a:rPr lang="en-GB" sz="1400" baseline="30000" dirty="0" smtClean="0">
                <a:solidFill>
                  <a:srgbClr val="D00209"/>
                </a:solidFill>
              </a:rPr>
              <a:t>33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dirty="0" err="1" smtClean="0">
                <a:solidFill>
                  <a:srgbClr val="D00209"/>
                </a:solidFill>
              </a:rPr>
              <a:t>s</a:t>
            </a:r>
            <a:r>
              <a:rPr lang="en-GB" sz="1400" baseline="30000" dirty="0" smtClean="0">
                <a:solidFill>
                  <a:srgbClr val="D00209"/>
                </a:solidFill>
              </a:rPr>
              <a:t>–1</a:t>
            </a:r>
            <a:r>
              <a:rPr lang="en-GB" sz="1400" dirty="0" smtClean="0">
                <a:solidFill>
                  <a:srgbClr val="D00209"/>
                </a:solidFill>
              </a:rPr>
              <a:t>cm</a:t>
            </a:r>
            <a:r>
              <a:rPr lang="en-GB" sz="1400" baseline="30000" dirty="0" smtClean="0">
                <a:solidFill>
                  <a:srgbClr val="D00209"/>
                </a:solidFill>
              </a:rPr>
              <a:t>–2</a:t>
            </a: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</a:t>
            </a:r>
            <a:r>
              <a:rPr lang="en-GB" sz="1400" i="1" dirty="0" err="1" smtClean="0">
                <a:solidFill>
                  <a:srgbClr val="D00209"/>
                </a:solidFill>
              </a:rPr>
              <a:t>N</a:t>
            </a:r>
            <a:r>
              <a:rPr lang="en-GB" sz="1400" baseline="-25000" dirty="0" err="1" smtClean="0">
                <a:solidFill>
                  <a:srgbClr val="D00209"/>
                </a:solidFill>
              </a:rPr>
              <a:t>coll</a:t>
            </a:r>
            <a:r>
              <a:rPr lang="en-GB" sz="1400" baseline="-25000" dirty="0" smtClean="0">
                <a:solidFill>
                  <a:srgbClr val="D00209"/>
                </a:solidFill>
              </a:rPr>
              <a:t>-bunch</a:t>
            </a:r>
            <a:r>
              <a:rPr lang="en-GB" sz="1400" dirty="0" smtClean="0">
                <a:solidFill>
                  <a:srgbClr val="D00209"/>
                </a:solidFill>
              </a:rPr>
              <a:t> = </a:t>
            </a:r>
            <a:r>
              <a:rPr lang="en-US" sz="1400" dirty="0" smtClean="0">
                <a:solidFill>
                  <a:srgbClr val="D00209"/>
                </a:solidFill>
              </a:rPr>
              <a:t>1331 </a:t>
            </a:r>
            <a:r>
              <a:rPr lang="en-US" sz="1100" dirty="0" smtClean="0">
                <a:solidFill>
                  <a:srgbClr val="D00209"/>
                </a:solidFill>
              </a:rPr>
              <a:t>(</a:t>
            </a:r>
            <a:r>
              <a:rPr lang="en-US" sz="1100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D</a:t>
            </a:r>
            <a:r>
              <a:rPr lang="en-US" sz="1100" i="1" dirty="0" err="1" smtClean="0">
                <a:solidFill>
                  <a:srgbClr val="D00209"/>
                </a:solidFill>
              </a:rPr>
              <a:t>t</a:t>
            </a:r>
            <a:r>
              <a:rPr lang="en-US" sz="1100" dirty="0" smtClean="0">
                <a:solidFill>
                  <a:srgbClr val="D00209"/>
                </a:solidFill>
              </a:rPr>
              <a:t> = 50 ns)</a:t>
            </a:r>
            <a:r>
              <a:rPr lang="en-GB" sz="1100" dirty="0" smtClean="0">
                <a:solidFill>
                  <a:srgbClr val="D00209"/>
                </a:solidFill>
              </a:rPr>
              <a:t> </a:t>
            </a:r>
          </a:p>
          <a:p>
            <a:pPr>
              <a:spcBef>
                <a:spcPts val="9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stored energy: 100 MJ</a:t>
            </a:r>
          </a:p>
          <a:p>
            <a:pPr>
              <a:spcBef>
                <a:spcPts val="900"/>
              </a:spcBef>
            </a:pPr>
            <a:r>
              <a:rPr lang="en-GB" sz="900" dirty="0" smtClean="0">
                <a:solidFill>
                  <a:srgbClr val="D00209"/>
                </a:solidFill>
              </a:rPr>
              <a:t>Status: </a:t>
            </a:r>
            <a:r>
              <a:rPr lang="en-US" sz="900" dirty="0" smtClean="0">
                <a:solidFill>
                  <a:srgbClr val="D00209"/>
                </a:solidFill>
              </a:rPr>
              <a:t>15  Oct 2011</a:t>
            </a:r>
            <a:endParaRPr lang="en-GB" sz="1050" dirty="0" smtClean="0">
              <a:solidFill>
                <a:srgbClr val="D00209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91582" y="1560493"/>
            <a:ext cx="1052418" cy="95410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GB" sz="14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Surpassed Tevatron record of 4.1 10</a:t>
            </a:r>
            <a:r>
              <a:rPr lang="en-GB" sz="1400" i="1" baseline="30000" dirty="0" smtClean="0">
                <a:solidFill>
                  <a:srgbClr val="D00209"/>
                </a:solidFill>
                <a:latin typeface="Trebuchet MS"/>
                <a:cs typeface="Trebuchet MS"/>
              </a:rPr>
              <a:t>32</a:t>
            </a:r>
            <a:r>
              <a:rPr lang="en-GB" sz="14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  <a:endParaRPr lang="en-GB" sz="1400" i="1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9441" y="2616165"/>
            <a:ext cx="1021100" cy="825049"/>
          </a:xfrm>
          <a:prstGeom prst="rect">
            <a:avLst/>
          </a:prstGeom>
        </p:spPr>
      </p:pic>
      <p:sp>
        <p:nvSpPr>
          <p:cNvPr id="27" name="Oval 26"/>
          <p:cNvSpPr/>
          <p:nvPr/>
        </p:nvSpPr>
        <p:spPr>
          <a:xfrm>
            <a:off x="4252458" y="2816429"/>
            <a:ext cx="2362200" cy="727147"/>
          </a:xfrm>
          <a:prstGeom prst="ellipse">
            <a:avLst/>
          </a:prstGeom>
          <a:noFill/>
          <a:ln w="127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239181" y="1676400"/>
            <a:ext cx="2946239" cy="106695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ATLAS integrated luminosity in 2011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(in 2010: 0.04 fb</a:t>
            </a:r>
            <a:r>
              <a:rPr lang="en-US" sz="1600" baseline="30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−1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collected)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Recorded Luminosity in 2011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Luminosity is key quantity: </a:t>
            </a:r>
            <a:r>
              <a:rPr lang="en-US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rate = cross section × efficiency × luminosity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1" name="Picture 10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rcRect r="9215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rcRect r="9215"/>
              <a:stretch>
                <a:fillRect/>
              </a:stretch>
            </p:blipFill>
          </mc:Fallback>
        </mc:AlternateContent>
        <p:spPr>
          <a:xfrm>
            <a:off x="3259667" y="1549638"/>
            <a:ext cx="5790124" cy="457811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388508" y="3691860"/>
            <a:ext cx="2810933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Peak</a:t>
            </a:r>
            <a:r>
              <a:rPr lang="en-GB" sz="1400" i="1" dirty="0" smtClean="0">
                <a:solidFill>
                  <a:srgbClr val="D00209"/>
                </a:solidFill>
              </a:rPr>
              <a:t> L </a:t>
            </a:r>
            <a:r>
              <a:rPr lang="en-GB" sz="1400" dirty="0" smtClean="0">
                <a:solidFill>
                  <a:srgbClr val="D00209"/>
                </a:solidFill>
              </a:rPr>
              <a:t>= </a:t>
            </a:r>
            <a:r>
              <a:rPr lang="en-GB" sz="1400" dirty="0" smtClean="0">
                <a:solidFill>
                  <a:srgbClr val="D00209"/>
                </a:solidFill>
              </a:rPr>
              <a:t>3.6×</a:t>
            </a:r>
            <a:r>
              <a:rPr lang="en-GB" sz="1400" dirty="0" smtClean="0">
                <a:solidFill>
                  <a:srgbClr val="D00209"/>
                </a:solidFill>
              </a:rPr>
              <a:t>10</a:t>
            </a:r>
            <a:r>
              <a:rPr lang="en-GB" sz="1400" baseline="30000" dirty="0" smtClean="0">
                <a:solidFill>
                  <a:srgbClr val="D00209"/>
                </a:solidFill>
              </a:rPr>
              <a:t>33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dirty="0" err="1" smtClean="0">
                <a:solidFill>
                  <a:srgbClr val="D00209"/>
                </a:solidFill>
              </a:rPr>
              <a:t>s</a:t>
            </a:r>
            <a:r>
              <a:rPr lang="en-GB" sz="1400" baseline="30000" dirty="0" smtClean="0">
                <a:solidFill>
                  <a:srgbClr val="D00209"/>
                </a:solidFill>
              </a:rPr>
              <a:t>–1</a:t>
            </a:r>
            <a:r>
              <a:rPr lang="en-GB" sz="1400" dirty="0" smtClean="0">
                <a:solidFill>
                  <a:srgbClr val="D00209"/>
                </a:solidFill>
              </a:rPr>
              <a:t>cm</a:t>
            </a:r>
            <a:r>
              <a:rPr lang="en-GB" sz="1400" baseline="30000" dirty="0" smtClean="0">
                <a:solidFill>
                  <a:srgbClr val="D00209"/>
                </a:solidFill>
              </a:rPr>
              <a:t>–2</a:t>
            </a: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</a:t>
            </a:r>
            <a:r>
              <a:rPr lang="en-GB" sz="1400" i="1" dirty="0" err="1" smtClean="0">
                <a:solidFill>
                  <a:srgbClr val="D00209"/>
                </a:solidFill>
              </a:rPr>
              <a:t>N</a:t>
            </a:r>
            <a:r>
              <a:rPr lang="en-GB" sz="1400" baseline="-25000" dirty="0" err="1" smtClean="0">
                <a:solidFill>
                  <a:srgbClr val="D00209"/>
                </a:solidFill>
              </a:rPr>
              <a:t>coll</a:t>
            </a:r>
            <a:r>
              <a:rPr lang="en-GB" sz="1400" baseline="-25000" dirty="0" smtClean="0">
                <a:solidFill>
                  <a:srgbClr val="D00209"/>
                </a:solidFill>
              </a:rPr>
              <a:t>-bunch</a:t>
            </a:r>
            <a:r>
              <a:rPr lang="en-GB" sz="1400" dirty="0" smtClean="0">
                <a:solidFill>
                  <a:srgbClr val="D00209"/>
                </a:solidFill>
              </a:rPr>
              <a:t> = </a:t>
            </a:r>
            <a:r>
              <a:rPr lang="en-US" sz="1400" dirty="0" smtClean="0">
                <a:solidFill>
                  <a:srgbClr val="D00209"/>
                </a:solidFill>
              </a:rPr>
              <a:t>1331 </a:t>
            </a:r>
            <a:r>
              <a:rPr lang="en-US" sz="1100" dirty="0" smtClean="0">
                <a:solidFill>
                  <a:srgbClr val="D00209"/>
                </a:solidFill>
              </a:rPr>
              <a:t>(</a:t>
            </a:r>
            <a:r>
              <a:rPr lang="en-US" sz="1100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D</a:t>
            </a:r>
            <a:r>
              <a:rPr lang="en-US" sz="1100" i="1" dirty="0" err="1" smtClean="0">
                <a:solidFill>
                  <a:srgbClr val="D00209"/>
                </a:solidFill>
              </a:rPr>
              <a:t>t</a:t>
            </a:r>
            <a:r>
              <a:rPr lang="en-US" sz="1100" dirty="0" smtClean="0">
                <a:solidFill>
                  <a:srgbClr val="D00209"/>
                </a:solidFill>
              </a:rPr>
              <a:t> = 50 ns)</a:t>
            </a:r>
            <a:r>
              <a:rPr lang="en-GB" sz="1100" dirty="0" smtClean="0">
                <a:solidFill>
                  <a:srgbClr val="D00209"/>
                </a:solidFill>
              </a:rPr>
              <a:t> </a:t>
            </a:r>
          </a:p>
          <a:p>
            <a:pPr>
              <a:spcBef>
                <a:spcPts val="9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stored energy: 100 MJ</a:t>
            </a:r>
          </a:p>
          <a:p>
            <a:pPr>
              <a:spcBef>
                <a:spcPts val="900"/>
              </a:spcBef>
            </a:pPr>
            <a:r>
              <a:rPr lang="en-GB" sz="900" dirty="0" smtClean="0">
                <a:solidFill>
                  <a:srgbClr val="D00209"/>
                </a:solidFill>
              </a:rPr>
              <a:t>Status: </a:t>
            </a:r>
            <a:r>
              <a:rPr lang="en-US" sz="900" dirty="0" smtClean="0">
                <a:solidFill>
                  <a:srgbClr val="D00209"/>
                </a:solidFill>
              </a:rPr>
              <a:t>15  Oct 2011</a:t>
            </a:r>
            <a:endParaRPr lang="en-GB" sz="1050" dirty="0" smtClean="0">
              <a:solidFill>
                <a:srgbClr val="D00209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91582" y="1560493"/>
            <a:ext cx="1052418" cy="95410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GB" sz="14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Surpassed Tevatron record of 4.1 10</a:t>
            </a:r>
            <a:r>
              <a:rPr lang="en-GB" sz="1400" i="1" baseline="30000" dirty="0" smtClean="0">
                <a:solidFill>
                  <a:srgbClr val="D00209"/>
                </a:solidFill>
                <a:latin typeface="Trebuchet MS"/>
                <a:cs typeface="Trebuchet MS"/>
              </a:rPr>
              <a:t>32</a:t>
            </a:r>
            <a:r>
              <a:rPr lang="en-GB" sz="14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  <a:endParaRPr lang="en-GB" sz="1400" i="1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9441" y="2616165"/>
            <a:ext cx="1021100" cy="825049"/>
          </a:xfrm>
          <a:prstGeom prst="rect">
            <a:avLst/>
          </a:prstGeom>
        </p:spPr>
      </p:pic>
      <p:sp>
        <p:nvSpPr>
          <p:cNvPr id="27" name="Oval 26"/>
          <p:cNvSpPr/>
          <p:nvPr/>
        </p:nvSpPr>
        <p:spPr>
          <a:xfrm>
            <a:off x="4252458" y="2816429"/>
            <a:ext cx="2362200" cy="727147"/>
          </a:xfrm>
          <a:prstGeom prst="ellipse">
            <a:avLst/>
          </a:prstGeom>
          <a:noFill/>
          <a:ln w="127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239181" y="1676400"/>
            <a:ext cx="2946239" cy="2133148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At </a:t>
            </a:r>
            <a:r>
              <a:rPr lang="en-US" sz="2000" i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L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= 3×10</a:t>
            </a:r>
            <a:r>
              <a:rPr lang="en-US" sz="2000" baseline="30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33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s</a:t>
            </a:r>
            <a:r>
              <a:rPr lang="en-US" sz="2000" baseline="30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−1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cm</a:t>
            </a:r>
            <a:r>
              <a:rPr lang="en-US" sz="2000" baseline="30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−2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, produce 225 (129)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SM Higgs 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bosons of 115 (150) GeV  mass in ATLAS and CMS per hour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en-US" sz="6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1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Tevatron @ 115 GeV: 2/h at max luminosity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Recorded Luminosity in 2011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Measured with forward detectors, calibrated with beam separation scans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5" name="Picture 14" descr="JiveXML_189280_1705325-YX-RZ-RZ-EventInfo-2011-09-19-17-55-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1524000"/>
            <a:ext cx="4724400" cy="47244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315210" y="5950688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</a:rPr>
              <a:t>Z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</a:rPr>
              <a:t>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+mn-ea"/>
                <a:cs typeface="Symbol" charset="2"/>
                <a:sym typeface="Wingdings"/>
              </a:rPr>
              <a:t>®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  <a:sym typeface="Wingdings"/>
              </a:rPr>
              <a:t> 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+mn-ea"/>
                <a:cs typeface="Symbol" charset="2"/>
                <a:sym typeface="Wingdings"/>
              </a:rPr>
              <a:t>mm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  <a:sym typeface="Wingdings"/>
              </a:rPr>
              <a:t> event in ATLAS with 20 reconstructed vertices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9182" y="2057400"/>
            <a:ext cx="3570818" cy="368818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High luminosity comes at a price: probability of parasitic collisions in one bunch crossing (= </a:t>
            </a:r>
            <a:r>
              <a:rPr lang="en-US" sz="2000" i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pileup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) increases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Peak of up to 22 collisions per crossing reached (almost doubled in 2012) 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Another price to pay: higher trigger thresholds </a:t>
            </a:r>
            <a:r>
              <a:rPr lang="en-US" sz="20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low-</a:t>
            </a:r>
            <a:r>
              <a:rPr lang="en-US" sz="20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pT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physics suffers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Recorded Luminosity in 2011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Measured with forward detectors, calibrated with beam separation scans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5" name="Picture 14" descr="JiveXML_189280_1705325-YX-RZ-RZ-EventInfo-2011-09-19-17-55-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1524000"/>
            <a:ext cx="4724400" cy="47244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315210" y="5950688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</a:rPr>
              <a:t>Z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</a:rPr>
              <a:t>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+mn-ea"/>
                <a:cs typeface="Symbol" charset="2"/>
                <a:sym typeface="Wingdings"/>
              </a:rPr>
              <a:t>®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  <a:sym typeface="Wingdings"/>
              </a:rPr>
              <a:t> 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+mn-ea"/>
                <a:cs typeface="Symbol" charset="2"/>
                <a:sym typeface="Wingdings"/>
              </a:rPr>
              <a:t>mm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  <a:sym typeface="Wingdings"/>
              </a:rPr>
              <a:t> event in ATLAS with 20 reconstructed vertices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9182" y="2057400"/>
            <a:ext cx="3570818" cy="368818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High luminosity comes at a price: probability of parasitic collisions in one bunch crossing (= </a:t>
            </a:r>
            <a:r>
              <a:rPr lang="en-US" sz="2000" i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pileup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) increases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Peak of up to 22 collisions per crossing reached (almost doubled in 2012) 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Another price to pay: higher trigger thresholds </a:t>
            </a:r>
            <a:r>
              <a:rPr lang="en-US" sz="20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low-</a:t>
            </a:r>
            <a:r>
              <a:rPr lang="en-US" sz="20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pT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physics suffers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1524000"/>
            <a:ext cx="9144000" cy="4703687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 rot="20547746">
            <a:off x="302700" y="3198246"/>
            <a:ext cx="8545487" cy="1258491"/>
          </a:xfrm>
          <a:prstGeom prst="rect">
            <a:avLst/>
          </a:prstGeom>
          <a:solidFill>
            <a:srgbClr val="FFFF00"/>
          </a:solidFill>
          <a:effectLst>
            <a:glow rad="101600">
              <a:srgbClr val="FF0000">
                <a:alpha val="75000"/>
              </a:srgbClr>
            </a:glow>
            <a:outerShdw blurRad="317500" dist="38100" dir="2700000">
              <a:srgbClr val="000000">
                <a:alpha val="68000"/>
              </a:srgbClr>
            </a:outerShdw>
          </a:effectLst>
        </p:spPr>
        <p:txBody>
          <a:bodyPr wrap="square" lIns="108000" tIns="234000" rIns="108000" bIns="280800" rtlCol="0">
            <a:spAutoFit/>
          </a:bodyPr>
          <a:lstStyle/>
          <a:p>
            <a:pPr algn="ctr"/>
            <a:r>
              <a:rPr lang="en-GB" b="1" dirty="0" smtClean="0">
                <a:latin typeface="Trebuchet MS"/>
                <a:cs typeface="Trebuchet MS"/>
              </a:rPr>
              <a:t>To search for “new” physics, we must make sure the “old” physics is well under control in our experiments</a:t>
            </a:r>
            <a:endParaRPr lang="en-GB" b="1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9650"/>
            <a:ext cx="9144000" cy="47815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14945"/>
            <a:ext cx="72981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A beautiful </a:t>
            </a:r>
            <a:r>
              <a:rPr lang="en-GB" sz="16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dijet</a:t>
            </a:r>
            <a:r>
              <a:rPr lang="en-GB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 event from ATLAS: </a:t>
            </a:r>
            <a:r>
              <a:rPr lang="en-GB" sz="1600" i="1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m</a:t>
            </a:r>
            <a:r>
              <a:rPr lang="en-GB" sz="16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(jet</a:t>
            </a:r>
            <a:r>
              <a:rPr lang="en-GB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-jet) = </a:t>
            </a:r>
            <a:r>
              <a:rPr lang="en-US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1.9 </a:t>
            </a:r>
            <a:r>
              <a:rPr lang="en-US" sz="16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TeV</a:t>
            </a:r>
            <a:r>
              <a:rPr lang="en-US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, </a:t>
            </a:r>
            <a:r>
              <a:rPr lang="en-US" sz="1600" i="1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p</a:t>
            </a:r>
            <a:r>
              <a:rPr lang="en-US" sz="1600" i="1" baseline="-250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T</a:t>
            </a:r>
            <a:r>
              <a:rPr lang="en-US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 : 0.9 </a:t>
            </a:r>
            <a:r>
              <a:rPr lang="en-US" sz="16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TeV</a:t>
            </a:r>
            <a:r>
              <a:rPr lang="en-US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, 0.8 </a:t>
            </a:r>
            <a:r>
              <a:rPr lang="en-US" sz="16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TeV</a:t>
            </a:r>
            <a:endParaRPr lang="en-GB" sz="1200" dirty="0">
              <a:solidFill>
                <a:prstClr val="white">
                  <a:lumMod val="9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324600"/>
            <a:ext cx="9144000" cy="533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ATLAS and CMS have Measured Inclusive and Exclusive Jet Cross Sections at never Explored Energies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34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96200" y="1308556"/>
            <a:ext cx="1447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arXiv:1112.6297</a:t>
            </a:r>
          </a:p>
        </p:txBody>
      </p:sp>
      <p:pic>
        <p:nvPicPr>
          <p:cNvPr id="18" name="Picture 17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52400" y="1750952"/>
            <a:ext cx="4290489" cy="4116448"/>
          </a:xfrm>
          <a:prstGeom prst="rect">
            <a:avLst/>
          </a:prstGeom>
        </p:spPr>
      </p:pic>
      <p:pic>
        <p:nvPicPr>
          <p:cNvPr id="19" name="Picture 18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624911" y="1752600"/>
            <a:ext cx="4290489" cy="4116448"/>
          </a:xfrm>
          <a:prstGeom prst="rect">
            <a:avLst/>
          </a:prstGeom>
        </p:spPr>
      </p:pic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741840" y="1625820"/>
            <a:ext cx="33528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Differential jet cross section versus jet </a:t>
            </a:r>
            <a:r>
              <a:rPr lang="en-US" sz="1200" i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p</a:t>
            </a:r>
            <a:r>
              <a:rPr lang="en-US" sz="1200" i="1" baseline="-25000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T</a:t>
            </a:r>
            <a:endParaRPr lang="en-GB" sz="1200" i="1" baseline="-25000" dirty="0">
              <a:solidFill>
                <a:srgbClr val="595959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5214380" y="1625820"/>
            <a:ext cx="369924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Differential jet cross section versus </a:t>
            </a:r>
            <a:r>
              <a:rPr lang="en-US" sz="1200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di</a:t>
            </a:r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-jet mass</a:t>
            </a:r>
            <a:endParaRPr lang="en-GB" sz="1200" baseline="-25000" dirty="0">
              <a:solidFill>
                <a:srgbClr val="595959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" y="5830721"/>
            <a:ext cx="9144000" cy="417679"/>
          </a:xfrm>
          <a:prstGeom prst="rect">
            <a:avLst/>
          </a:prstGeom>
          <a:solidFill>
            <a:srgbClr val="C5FF25"/>
          </a:solidFill>
        </p:spPr>
        <p:txBody>
          <a:bodyPr wrap="square" bIns="93600" rtlCol="0">
            <a:spAutoFit/>
          </a:bodyPr>
          <a:lstStyle/>
          <a:p>
            <a:pPr algn="ctr"/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Agreement over many orders of magnitude gives confidence for new physics searches 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High-energy jets probe new particles and interactions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-jet invariant mass and angular distributions</a:t>
            </a:r>
          </a:p>
        </p:txBody>
      </p:sp>
      <p:sp>
        <p:nvSpPr>
          <p:cNvPr id="38" name="Freeform 37"/>
          <p:cNvSpPr/>
          <p:nvPr/>
        </p:nvSpPr>
        <p:spPr>
          <a:xfrm>
            <a:off x="3801150" y="3737388"/>
            <a:ext cx="1970017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Freeform 38"/>
          <p:cNvSpPr/>
          <p:nvPr/>
        </p:nvSpPr>
        <p:spPr>
          <a:xfrm flipV="1">
            <a:off x="3801150" y="2057400"/>
            <a:ext cx="1970017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Freeform 39"/>
          <p:cNvSpPr/>
          <p:nvPr/>
        </p:nvSpPr>
        <p:spPr>
          <a:xfrm rot="21251877" flipH="1">
            <a:off x="6419083" y="3564920"/>
            <a:ext cx="1970017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Freeform 40"/>
          <p:cNvSpPr/>
          <p:nvPr/>
        </p:nvSpPr>
        <p:spPr>
          <a:xfrm flipH="1" flipV="1">
            <a:off x="6326933" y="2057400"/>
            <a:ext cx="1970017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/>
          <p:cNvSpPr/>
          <p:nvPr/>
        </p:nvSpPr>
        <p:spPr>
          <a:xfrm>
            <a:off x="5706150" y="3200400"/>
            <a:ext cx="685800" cy="588433"/>
          </a:xfrm>
          <a:prstGeom prst="ellipse">
            <a:avLst/>
          </a:prstGeom>
          <a:ln w="38100" cap="flat" cmpd="sng" algn="ctr">
            <a:solidFill>
              <a:srgbClr val="F4F7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Freeform 42"/>
          <p:cNvSpPr/>
          <p:nvPr/>
        </p:nvSpPr>
        <p:spPr>
          <a:xfrm flipH="1" flipV="1">
            <a:off x="5716733" y="3227273"/>
            <a:ext cx="217418" cy="3012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Freeform 43"/>
          <p:cNvSpPr/>
          <p:nvPr/>
        </p:nvSpPr>
        <p:spPr>
          <a:xfrm flipH="1" flipV="1">
            <a:off x="5763302" y="3196167"/>
            <a:ext cx="292097" cy="421220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Freeform 44"/>
          <p:cNvSpPr/>
          <p:nvPr/>
        </p:nvSpPr>
        <p:spPr>
          <a:xfrm flipH="1" flipV="1">
            <a:off x="5799288" y="3217333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/>
          </a:p>
          <a:p>
            <a:pPr algn="ctr"/>
            <a:endParaRPr lang="en-GB" dirty="0"/>
          </a:p>
        </p:txBody>
      </p:sp>
      <p:sp>
        <p:nvSpPr>
          <p:cNvPr id="46" name="Freeform 45"/>
          <p:cNvSpPr/>
          <p:nvPr/>
        </p:nvSpPr>
        <p:spPr>
          <a:xfrm flipH="1" flipV="1">
            <a:off x="5867024" y="3285069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/>
          </a:p>
          <a:p>
            <a:pPr algn="ctr"/>
            <a:endParaRPr lang="en-GB" dirty="0"/>
          </a:p>
        </p:txBody>
      </p:sp>
      <p:sp>
        <p:nvSpPr>
          <p:cNvPr id="47" name="Freeform 46"/>
          <p:cNvSpPr/>
          <p:nvPr/>
        </p:nvSpPr>
        <p:spPr>
          <a:xfrm flipH="1" flipV="1">
            <a:off x="5987675" y="3274481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/>
          </a:p>
          <a:p>
            <a:pPr algn="ctr"/>
            <a:endParaRPr lang="en-GB" dirty="0"/>
          </a:p>
        </p:txBody>
      </p:sp>
      <p:sp>
        <p:nvSpPr>
          <p:cNvPr id="48" name="Freeform 47"/>
          <p:cNvSpPr/>
          <p:nvPr/>
        </p:nvSpPr>
        <p:spPr>
          <a:xfrm flipH="1" flipV="1">
            <a:off x="6087159" y="3418416"/>
            <a:ext cx="264573" cy="368305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/>
          </a:p>
          <a:p>
            <a:pPr algn="ctr"/>
            <a:endParaRPr lang="en-GB" dirty="0"/>
          </a:p>
        </p:txBody>
      </p:sp>
      <p:sp>
        <p:nvSpPr>
          <p:cNvPr id="49" name="Freeform 48"/>
          <p:cNvSpPr/>
          <p:nvPr/>
        </p:nvSpPr>
        <p:spPr>
          <a:xfrm flipH="1" flipV="1">
            <a:off x="6197226" y="3503082"/>
            <a:ext cx="175673" cy="251890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/>
          </a:p>
          <a:p>
            <a:pPr algn="ctr"/>
            <a:endParaRPr lang="en-GB" dirty="0"/>
          </a:p>
        </p:txBody>
      </p:sp>
      <p:sp>
        <p:nvSpPr>
          <p:cNvPr id="50" name="TextBox 49"/>
          <p:cNvSpPr txBox="1"/>
          <p:nvPr/>
        </p:nvSpPr>
        <p:spPr>
          <a:xfrm>
            <a:off x="3335100" y="175260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343950" y="4643735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364300" y="167640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373150" y="4262735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826855" y="2438400"/>
            <a:ext cx="4126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rgbClr val="F1F1F5"/>
                </a:solidFill>
                <a:latin typeface="Chalkduster"/>
                <a:cs typeface="Chalkduster"/>
              </a:rPr>
              <a:t>?</a:t>
            </a:r>
            <a:endParaRPr lang="en-GB" sz="36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343400" y="4956028"/>
            <a:ext cx="3967753" cy="10002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GB" sz="1800" dirty="0" smtClean="0">
                <a:solidFill>
                  <a:srgbClr val="F1F1F5"/>
                </a:solidFill>
                <a:latin typeface="Chalkduster"/>
                <a:cs typeface="Chalkduster"/>
              </a:rPr>
              <a:t>New, high-scale interaction ?</a:t>
            </a:r>
          </a:p>
          <a:p>
            <a:pPr>
              <a:spcBef>
                <a:spcPts val="300"/>
              </a:spcBef>
            </a:pPr>
            <a:r>
              <a:rPr lang="en-GB" sz="1800" dirty="0" smtClean="0">
                <a:solidFill>
                  <a:srgbClr val="F1F1F5"/>
                </a:solidFill>
                <a:latin typeface="Chalkduster"/>
                <a:cs typeface="Chalkduster"/>
              </a:rPr>
              <a:t>New bound state (particle) ?</a:t>
            </a:r>
          </a:p>
          <a:p>
            <a:pPr>
              <a:spcBef>
                <a:spcPts val="300"/>
              </a:spcBef>
            </a:pPr>
            <a:r>
              <a:rPr lang="en-GB" sz="1800" dirty="0" smtClean="0">
                <a:solidFill>
                  <a:srgbClr val="F1F1F5"/>
                </a:solidFill>
                <a:latin typeface="Chalkduster"/>
                <a:cs typeface="Chalkduster"/>
              </a:rPr>
              <a:t>Are quarks composites ?</a:t>
            </a:r>
            <a:endParaRPr lang="en-GB" sz="18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8" name="Text Box 11"/>
          <p:cNvSpPr txBox="1">
            <a:spLocks noChangeArrowheads="1"/>
          </p:cNvSpPr>
          <p:nvPr/>
        </p:nvSpPr>
        <p:spPr bwMode="auto">
          <a:xfrm>
            <a:off x="152399" y="1905000"/>
            <a:ext cx="2743201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2 </a:t>
            </a:r>
            <a:r>
              <a:rPr lang="en-US" sz="1600" dirty="0" smtClean="0">
                <a:solidFill>
                  <a:srgbClr val="F1F1F5"/>
                </a:solidFill>
                <a:latin typeface="Symbol" charset="2"/>
                <a:cs typeface="Symbol" charset="2"/>
                <a:sym typeface="Symbol" charset="2"/>
              </a:rPr>
              <a:t>®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2 </a:t>
            </a:r>
            <a:r>
              <a:rPr lang="en-US" sz="16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parton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scattering to two jets described by QCD</a:t>
            </a:r>
          </a:p>
        </p:txBody>
      </p:sp>
      <p:sp>
        <p:nvSpPr>
          <p:cNvPr id="59" name="Text Box 11"/>
          <p:cNvSpPr txBox="1">
            <a:spLocks noChangeArrowheads="1"/>
          </p:cNvSpPr>
          <p:nvPr/>
        </p:nvSpPr>
        <p:spPr bwMode="auto">
          <a:xfrm>
            <a:off x="152400" y="2689643"/>
            <a:ext cx="2743201" cy="8331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Tends to scatter at smaller angles than if there were new particles produced</a:t>
            </a:r>
          </a:p>
        </p:txBody>
      </p:sp>
      <p:sp>
        <p:nvSpPr>
          <p:cNvPr id="60" name="Text Box 11"/>
          <p:cNvSpPr txBox="1">
            <a:spLocks noChangeArrowheads="1"/>
          </p:cNvSpPr>
          <p:nvPr/>
        </p:nvSpPr>
        <p:spPr bwMode="auto">
          <a:xfrm>
            <a:off x="152400" y="3721201"/>
            <a:ext cx="2743201" cy="1079399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Recall atomic substructure discovery in Rutherford scattering: </a:t>
            </a:r>
            <a:r>
              <a:rPr lang="en-US" sz="1600" b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deflection at large angles !</a:t>
            </a:r>
          </a:p>
        </p:txBody>
      </p:sp>
      <p:sp>
        <p:nvSpPr>
          <p:cNvPr id="27" name="Freeform 26"/>
          <p:cNvSpPr/>
          <p:nvPr/>
        </p:nvSpPr>
        <p:spPr>
          <a:xfrm rot="14667698" flipV="1">
            <a:off x="5582796" y="4163686"/>
            <a:ext cx="928950" cy="546967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dash"/>
            <a:round/>
            <a:headEnd type="none" w="med" len="med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826472" y="1460956"/>
            <a:ext cx="131752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ATLAS-CONF-2012-038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High-energy jets probe new particles and interactions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-jet invariant mass and angular distributions</a:t>
            </a:r>
          </a:p>
        </p:txBody>
      </p:sp>
      <p:pic>
        <p:nvPicPr>
          <p:cNvPr id="9" name="Picture 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209800" y="1857711"/>
            <a:ext cx="4417481" cy="4238289"/>
          </a:xfrm>
          <a:prstGeom prst="rect">
            <a:avLst/>
          </a:prstGeom>
        </p:spPr>
      </p:pic>
      <p:sp>
        <p:nvSpPr>
          <p:cNvPr id="39" name="Text Box 11"/>
          <p:cNvSpPr txBox="1">
            <a:spLocks noChangeArrowheads="1"/>
          </p:cNvSpPr>
          <p:nvPr/>
        </p:nvSpPr>
        <p:spPr bwMode="auto">
          <a:xfrm>
            <a:off x="2825032" y="1752600"/>
            <a:ext cx="356816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Observed and fitted </a:t>
            </a:r>
            <a:r>
              <a:rPr lang="en-US" sz="1200" b="1" i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m</a:t>
            </a:r>
            <a:r>
              <a:rPr lang="en-US" sz="1200" b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(jet</a:t>
            </a:r>
            <a:r>
              <a:rPr lang="en-US" sz="12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-jet) </a:t>
            </a:r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distributions</a:t>
            </a:r>
            <a:endParaRPr lang="en-GB" sz="1200" baseline="-25000" dirty="0">
              <a:solidFill>
                <a:srgbClr val="595959"/>
              </a:solidFill>
              <a:latin typeface="Trebuchet MS"/>
              <a:cs typeface="Trebuchet MS"/>
              <a:sym typeface="Symbol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Pentagon 23"/>
          <p:cNvSpPr/>
          <p:nvPr/>
        </p:nvSpPr>
        <p:spPr>
          <a:xfrm flipH="1">
            <a:off x="1333118" y="3081669"/>
            <a:ext cx="343282" cy="368513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prstClr val="white"/>
                </a:solidFill>
              </a:rPr>
              <a:t>                                                             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" name="Right Arrow 38"/>
          <p:cNvSpPr/>
          <p:nvPr/>
        </p:nvSpPr>
        <p:spPr>
          <a:xfrm>
            <a:off x="6209918" y="3310269"/>
            <a:ext cx="1003476" cy="650015"/>
          </a:xfrm>
          <a:prstGeom prst="rightArrow">
            <a:avLst>
              <a:gd name="adj1" fmla="val 53256"/>
              <a:gd name="adj2" fmla="val 53256"/>
            </a:avLst>
          </a:prstGeom>
          <a:solidFill>
            <a:srgbClr val="ECF0F3"/>
          </a:solidFill>
          <a:ln>
            <a:solidFill>
              <a:srgbClr val="E12B0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146432" y="3487659"/>
            <a:ext cx="1111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Non-resonant</a:t>
            </a:r>
            <a:endParaRPr lang="en-GB" sz="12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27" name="Pentagon 26"/>
          <p:cNvSpPr/>
          <p:nvPr/>
        </p:nvSpPr>
        <p:spPr>
          <a:xfrm flipH="1">
            <a:off x="1333118" y="3450166"/>
            <a:ext cx="343282" cy="368513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prstClr val="white"/>
                </a:solidFill>
              </a:rPr>
              <a:t>                                                             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4800" y="3112395"/>
            <a:ext cx="9528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Resonant</a:t>
            </a:r>
            <a:endParaRPr lang="en-GB" sz="12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1600200" y="2497879"/>
          <a:ext cx="4724400" cy="132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/>
                <a:gridCol w="607393"/>
                <a:gridCol w="346137"/>
                <a:gridCol w="95147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Benchmark model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Observed</a:t>
                      </a: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limit </a:t>
                      </a:r>
                    </a:p>
                    <a:p>
                      <a:pPr algn="ctr"/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at 95% CL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i="0" dirty="0" smtClean="0">
                          <a:latin typeface="Trebuchet MS"/>
                          <a:cs typeface="Trebuchet MS"/>
                        </a:rPr>
                        <a:t>Excited quarks</a:t>
                      </a:r>
                      <a:endParaRPr lang="en-GB" sz="1600" i="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i="1" dirty="0" err="1" smtClean="0">
                          <a:latin typeface="Trebuchet MS"/>
                          <a:cs typeface="Trebuchet MS"/>
                        </a:rPr>
                        <a:t>m</a:t>
                      </a:r>
                      <a:r>
                        <a:rPr lang="en-GB" sz="1600" i="0" dirty="0" err="1" smtClean="0">
                          <a:latin typeface="Trebuchet MS"/>
                          <a:cs typeface="Trebuchet MS"/>
                        </a:rPr>
                        <a:t>(</a:t>
                      </a:r>
                      <a:r>
                        <a:rPr lang="en-GB" sz="1600" i="1" dirty="0" err="1" smtClean="0">
                          <a:latin typeface="Trebuchet MS"/>
                          <a:cs typeface="Trebuchet MS"/>
                        </a:rPr>
                        <a:t>q</a:t>
                      </a:r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*)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 marR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&gt;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3.4 </a:t>
                      </a:r>
                      <a:r>
                        <a:rPr lang="en-GB" sz="1600" dirty="0" err="1" smtClean="0">
                          <a:latin typeface="Trebuchet MS"/>
                          <a:cs typeface="Trebuchet MS"/>
                        </a:rPr>
                        <a:t>TeV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 marL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4-quark contact</a:t>
                      </a: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interactions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 smtClean="0">
                          <a:latin typeface="Symbol" charset="2"/>
                          <a:cs typeface="Symbol" charset="2"/>
                        </a:rPr>
                        <a:t>L</a:t>
                      </a:r>
                      <a:endParaRPr lang="en-GB" sz="1600" dirty="0">
                        <a:latin typeface="Symbol" charset="2"/>
                        <a:cs typeface="Symbol" charset="2"/>
                      </a:endParaRPr>
                    </a:p>
                  </a:txBody>
                  <a:tcPr marR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&gt;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7.8</a:t>
                      </a: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en-GB" sz="1600" baseline="0" dirty="0" err="1" smtClean="0">
                          <a:latin typeface="Trebuchet MS"/>
                          <a:cs typeface="Trebuchet MS"/>
                        </a:rPr>
                        <a:t>TeV</a:t>
                      </a:r>
                      <a:endParaRPr lang="en-GB" sz="1600" baseline="30000" dirty="0">
                        <a:solidFill>
                          <a:srgbClr val="7F7F7F"/>
                        </a:solidFill>
                        <a:latin typeface="Trebuchet MS"/>
                        <a:cs typeface="Trebuchet MS"/>
                      </a:endParaRPr>
                    </a:p>
                  </a:txBody>
                  <a:tcPr marL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0"/>
                    </a:solidFill>
                  </a:tcPr>
                </a:tc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High-energy jets probe new particles and interactions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-jet invariant mass and angular distributions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0" y="3450166"/>
            <a:ext cx="8974641" cy="3026834"/>
            <a:chOff x="0" y="2611966"/>
            <a:chExt cx="8974641" cy="3026834"/>
          </a:xfrm>
        </p:grpSpPr>
        <p:pic>
          <p:nvPicPr>
            <p:cNvPr id="31" name="Picture 76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943" t="26376" r="7489" b="36444"/>
            <a:stretch>
              <a:fillRect/>
            </a:stretch>
          </p:blipFill>
          <p:spPr bwMode="auto">
            <a:xfrm>
              <a:off x="0" y="3124200"/>
              <a:ext cx="8937625" cy="190182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>
              <a:outerShdw blurRad="177800" dist="38100" dir="2700000">
                <a:srgbClr val="000000">
                  <a:alpha val="11000"/>
                </a:srgbClr>
              </a:outerShdw>
            </a:effectLst>
          </p:spPr>
        </p:pic>
        <p:pic>
          <p:nvPicPr>
            <p:cNvPr id="32" name="Picture 77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943" t="60701" r="81857" b="24683"/>
            <a:stretch>
              <a:fillRect/>
            </a:stretch>
          </p:blipFill>
          <p:spPr bwMode="auto">
            <a:xfrm>
              <a:off x="1588" y="4891088"/>
              <a:ext cx="1169987" cy="7477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</p:pic>
        <p:sp>
          <p:nvSpPr>
            <p:cNvPr id="33" name="Text Box 80"/>
            <p:cNvSpPr txBox="1">
              <a:spLocks noChangeArrowheads="1"/>
            </p:cNvSpPr>
            <p:nvPr/>
          </p:nvSpPr>
          <p:spPr bwMode="auto">
            <a:xfrm>
              <a:off x="2551113" y="3624263"/>
              <a:ext cx="1076325" cy="274637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solidFill>
                    <a:prstClr val="black"/>
                  </a:solidFill>
                </a:rPr>
                <a:t>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–9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–10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–8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 cm</a:t>
              </a:r>
            </a:p>
          </p:txBody>
        </p:sp>
        <p:sp>
          <p:nvSpPr>
            <p:cNvPr id="34" name="Text Box 81"/>
            <p:cNvSpPr txBox="1">
              <a:spLocks noChangeArrowheads="1"/>
            </p:cNvSpPr>
            <p:nvPr/>
          </p:nvSpPr>
          <p:spPr bwMode="auto">
            <a:xfrm>
              <a:off x="3986213" y="3403600"/>
              <a:ext cx="766762" cy="274638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solidFill>
                    <a:prstClr val="black"/>
                  </a:solidFill>
                </a:rPr>
                <a:t>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–13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 cm</a:t>
              </a:r>
            </a:p>
          </p:txBody>
        </p:sp>
        <p:sp>
          <p:nvSpPr>
            <p:cNvPr id="35" name="Text Box 82"/>
            <p:cNvSpPr txBox="1">
              <a:spLocks noChangeArrowheads="1"/>
            </p:cNvSpPr>
            <p:nvPr/>
          </p:nvSpPr>
          <p:spPr bwMode="auto">
            <a:xfrm>
              <a:off x="5649913" y="3133725"/>
              <a:ext cx="766762" cy="274638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solidFill>
                    <a:prstClr val="black"/>
                  </a:solidFill>
                </a:rPr>
                <a:t>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–14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 cm</a:t>
              </a:r>
            </a:p>
          </p:txBody>
        </p:sp>
        <p:sp>
          <p:nvSpPr>
            <p:cNvPr id="36" name="Text Box 83"/>
            <p:cNvSpPr txBox="1">
              <a:spLocks noChangeArrowheads="1"/>
            </p:cNvSpPr>
            <p:nvPr/>
          </p:nvSpPr>
          <p:spPr bwMode="auto">
            <a:xfrm>
              <a:off x="7270547" y="2611966"/>
              <a:ext cx="1704094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b="1" i="1" dirty="0" smtClean="0">
                  <a:solidFill>
                    <a:srgbClr val="E12B0D"/>
                  </a:solidFill>
                  <a:latin typeface="Trebuchet MS"/>
                  <a:cs typeface="Trebuchet MS"/>
                </a:rPr>
                <a:t>&lt; 1.8 </a:t>
              </a:r>
              <a:r>
                <a:rPr lang="en-GB" sz="1600" i="1" dirty="0" smtClean="0">
                  <a:solidFill>
                    <a:srgbClr val="E12B0D"/>
                  </a:solidFill>
                  <a:latin typeface="Trebuchet MS"/>
                  <a:cs typeface="Trebuchet MS"/>
                </a:rPr>
                <a:t>× </a:t>
              </a:r>
              <a:r>
                <a:rPr lang="en-GB" sz="1600" b="1" i="1" dirty="0" smtClean="0">
                  <a:solidFill>
                    <a:srgbClr val="E12B0D"/>
                  </a:solidFill>
                  <a:latin typeface="Trebuchet MS"/>
                  <a:cs typeface="Trebuchet MS"/>
                </a:rPr>
                <a:t>10</a:t>
              </a:r>
              <a:r>
                <a:rPr lang="en-GB" sz="1600" b="1" i="1" baseline="30000" dirty="0" smtClean="0">
                  <a:solidFill>
                    <a:srgbClr val="E12B0D"/>
                  </a:solidFill>
                  <a:latin typeface="Trebuchet MS"/>
                  <a:ea typeface="Arial" charset="0"/>
                  <a:cs typeface="Trebuchet MS"/>
                </a:rPr>
                <a:t>–18</a:t>
              </a:r>
              <a:r>
                <a:rPr lang="en-GB" sz="1600" b="1" i="1" dirty="0" smtClean="0">
                  <a:solidFill>
                    <a:srgbClr val="E12B0D"/>
                  </a:solidFill>
                  <a:latin typeface="Trebuchet MS"/>
                  <a:ea typeface="Arial" charset="0"/>
                  <a:cs typeface="Trebuchet MS"/>
                </a:rPr>
                <a:t> cm</a:t>
              </a:r>
              <a:endParaRPr lang="en-GB" sz="1600" b="1" dirty="0">
                <a:solidFill>
                  <a:prstClr val="black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37" name="Text Box 84"/>
            <p:cNvSpPr txBox="1">
              <a:spLocks noChangeArrowheads="1"/>
            </p:cNvSpPr>
            <p:nvPr/>
          </p:nvSpPr>
          <p:spPr bwMode="auto">
            <a:xfrm>
              <a:off x="1381125" y="3830638"/>
              <a:ext cx="1076325" cy="274637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solidFill>
                    <a:prstClr val="black"/>
                  </a:solidFill>
                </a:rPr>
                <a:t>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–9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–10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–7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 cm</a:t>
              </a:r>
            </a:p>
          </p:txBody>
        </p:sp>
      </p:grpSp>
      <p:sp>
        <p:nvSpPr>
          <p:cNvPr id="40" name="Text Box 83"/>
          <p:cNvSpPr txBox="1">
            <a:spLocks noChangeArrowheads="1"/>
          </p:cNvSpPr>
          <p:nvPr/>
        </p:nvSpPr>
        <p:spPr bwMode="auto">
          <a:xfrm>
            <a:off x="7598834" y="4612265"/>
            <a:ext cx="751978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dirty="0" smtClean="0">
                <a:solidFill>
                  <a:srgbClr val="E12B0D"/>
                </a:solidFill>
                <a:effectLst>
                  <a:glow rad="177800">
                    <a:schemeClr val="bg1"/>
                  </a:glow>
                </a:effectLst>
                <a:latin typeface="Trebuchet MS"/>
                <a:cs typeface="Trebuchet MS"/>
              </a:rPr>
              <a:t>quark</a:t>
            </a:r>
            <a:endParaRPr lang="en-GB" sz="1600" b="1" dirty="0">
              <a:solidFill>
                <a:prstClr val="black"/>
              </a:solidFill>
              <a:effectLst>
                <a:glow rad="177800">
                  <a:schemeClr val="bg1"/>
                </a:glow>
              </a:effectLst>
              <a:ea typeface="Arial" charset="0"/>
              <a:cs typeface="Arial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52400" y="1733490"/>
            <a:ext cx="75268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No deviations from SM seen </a:t>
            </a:r>
            <a:r>
              <a:rPr lang="en-US" sz="20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set limits on new phenomena:</a:t>
            </a:r>
            <a:endParaRPr lang="en-US" sz="2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826472" y="1460956"/>
            <a:ext cx="131752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ATLAS-CONF-2012-038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125" y="1123950"/>
            <a:ext cx="5832475" cy="5124450"/>
          </a:xfrm>
          <a:prstGeom prst="rect">
            <a:avLst/>
          </a:prstGeom>
          <a:effectLst>
            <a:outerShdw blurRad="355600" dist="38100" dir="2700000">
              <a:srgbClr val="000000">
                <a:alpha val="22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0" y="304800"/>
            <a:ext cx="9144000" cy="544062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2000" b="1" i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Arial" charset="0"/>
                <a:cs typeface="Trebuchet MS"/>
              </a:rPr>
              <a:t>Everyday life (and particle physics) are described by the Standard Model</a:t>
            </a:r>
            <a:endParaRPr lang="en-GB" sz="2000" b="1" i="1" kern="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Leptons are pure SM and new physics probes with much reduced strong-interactions background  </a:t>
            </a:r>
          </a:p>
        </p:txBody>
      </p:sp>
      <p:sp>
        <p:nvSpPr>
          <p:cNvPr id="38" name="Freeform 37"/>
          <p:cNvSpPr/>
          <p:nvPr/>
        </p:nvSpPr>
        <p:spPr>
          <a:xfrm>
            <a:off x="2218651" y="3429000"/>
            <a:ext cx="1532849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39" name="Freeform 38"/>
          <p:cNvSpPr/>
          <p:nvPr/>
        </p:nvSpPr>
        <p:spPr>
          <a:xfrm flipV="1">
            <a:off x="2218651" y="2133600"/>
            <a:ext cx="1532849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0" name="Freeform 39"/>
          <p:cNvSpPr/>
          <p:nvPr/>
        </p:nvSpPr>
        <p:spPr>
          <a:xfrm rot="21251877" flipH="1">
            <a:off x="5347547" y="3346974"/>
            <a:ext cx="1457740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1" name="Freeform 40"/>
          <p:cNvSpPr/>
          <p:nvPr/>
        </p:nvSpPr>
        <p:spPr>
          <a:xfrm flipH="1" flipV="1">
            <a:off x="5256709" y="2133600"/>
            <a:ext cx="1457740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752600" y="182880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761014" y="4267200"/>
            <a:ext cx="601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r>
              <a:rPr lang="en-GB" sz="1800" baseline="30000" dirty="0" smtClean="0">
                <a:solidFill>
                  <a:srgbClr val="F1F1F5"/>
                </a:solidFill>
                <a:latin typeface="Chalkduster"/>
                <a:cs typeface="Chalkduster"/>
              </a:rPr>
              <a:t>(</a:t>
            </a:r>
            <a:r>
              <a:rPr lang="en-GB" sz="1800" dirty="0" smtClean="0">
                <a:solidFill>
                  <a:srgbClr val="F1F1F5"/>
                </a:solidFill>
                <a:latin typeface="Chalkduster"/>
                <a:cs typeface="Chalkduster"/>
              </a:rPr>
              <a:t>‘</a:t>
            </a:r>
            <a:r>
              <a:rPr lang="en-GB" sz="1800" baseline="30000" dirty="0" smtClean="0">
                <a:solidFill>
                  <a:srgbClr val="F1F1F5"/>
                </a:solidFill>
                <a:latin typeface="Chalkduster"/>
                <a:cs typeface="Chalkduster"/>
              </a:rPr>
              <a:t>)</a:t>
            </a:r>
            <a:endParaRPr lang="en-GB" baseline="300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781800" y="175260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e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866850" y="4262735"/>
            <a:ext cx="752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e/</a:t>
            </a:r>
            <a:r>
              <a:rPr lang="en-GB" dirty="0" err="1" smtClean="0">
                <a:solidFill>
                  <a:srgbClr val="F1F1F5"/>
                </a:solidFill>
                <a:latin typeface="Symbol" charset="2"/>
                <a:cs typeface="Symbol" charset="2"/>
              </a:rPr>
              <a:t>n</a:t>
            </a:r>
            <a:endParaRPr lang="en-GB" dirty="0">
              <a:solidFill>
                <a:srgbClr val="F1F1F5"/>
              </a:solidFill>
              <a:latin typeface="Symbol" charset="2"/>
              <a:cs typeface="Symbol" charset="2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751500" y="2738735"/>
            <a:ext cx="1479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Z</a:t>
            </a:r>
            <a:r>
              <a:rPr lang="en-GB" baseline="30000" dirty="0" smtClean="0">
                <a:solidFill>
                  <a:srgbClr val="F1F1F5"/>
                </a:solidFill>
                <a:latin typeface="Chalkduster"/>
                <a:cs typeface="Chalkduster"/>
              </a:rPr>
              <a:t>0</a:t>
            </a:r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 / W</a:t>
            </a:r>
            <a:r>
              <a:rPr lang="en-GB" baseline="30000" dirty="0" smtClean="0">
                <a:solidFill>
                  <a:srgbClr val="F1F1F5"/>
                </a:solidFill>
                <a:latin typeface="Chalkduster"/>
                <a:cs typeface="Chalkduster"/>
              </a:rPr>
              <a:t>±</a:t>
            </a:r>
            <a:endParaRPr lang="en-GB" baseline="300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971800" y="4542472"/>
            <a:ext cx="375260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Unification of forces ?</a:t>
            </a:r>
          </a:p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Left-right symmetric models ?</a:t>
            </a:r>
          </a:p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Compact extra dimensions ?</a:t>
            </a:r>
          </a:p>
          <a:p>
            <a:pPr>
              <a:spcBef>
                <a:spcPts val="300"/>
              </a:spcBef>
            </a:pPr>
            <a:r>
              <a:rPr lang="en-GB" sz="1600" dirty="0" err="1" smtClean="0">
                <a:solidFill>
                  <a:srgbClr val="F1F1F5"/>
                </a:solidFill>
                <a:latin typeface="Chalkduster"/>
                <a:cs typeface="Chalkduster"/>
              </a:rPr>
              <a:t>Technicolour</a:t>
            </a: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 ?</a:t>
            </a:r>
          </a:p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Higgs extensions ?</a:t>
            </a:r>
            <a:endParaRPr lang="en-GB" sz="16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29" name="Freeform 28"/>
          <p:cNvSpPr/>
          <p:nvPr/>
        </p:nvSpPr>
        <p:spPr>
          <a:xfrm>
            <a:off x="3730333" y="3312583"/>
            <a:ext cx="1545167" cy="211667"/>
          </a:xfrm>
          <a:custGeom>
            <a:avLst/>
            <a:gdLst>
              <a:gd name="connsiteX0" fmla="*/ 0 w 1545167"/>
              <a:gd name="connsiteY0" fmla="*/ 116417 h 211667"/>
              <a:gd name="connsiteX1" fmla="*/ 84667 w 1545167"/>
              <a:gd name="connsiteY1" fmla="*/ 42334 h 211667"/>
              <a:gd name="connsiteX2" fmla="*/ 116417 w 1545167"/>
              <a:gd name="connsiteY2" fmla="*/ 21167 h 211667"/>
              <a:gd name="connsiteX3" fmla="*/ 158750 w 1545167"/>
              <a:gd name="connsiteY3" fmla="*/ 52917 h 211667"/>
              <a:gd name="connsiteX4" fmla="*/ 190500 w 1545167"/>
              <a:gd name="connsiteY4" fmla="*/ 116417 h 211667"/>
              <a:gd name="connsiteX5" fmla="*/ 254000 w 1545167"/>
              <a:gd name="connsiteY5" fmla="*/ 158750 h 211667"/>
              <a:gd name="connsiteX6" fmla="*/ 285750 w 1545167"/>
              <a:gd name="connsiteY6" fmla="*/ 148167 h 211667"/>
              <a:gd name="connsiteX7" fmla="*/ 306917 w 1545167"/>
              <a:gd name="connsiteY7" fmla="*/ 116417 h 211667"/>
              <a:gd name="connsiteX8" fmla="*/ 338667 w 1545167"/>
              <a:gd name="connsiteY8" fmla="*/ 84667 h 211667"/>
              <a:gd name="connsiteX9" fmla="*/ 370417 w 1545167"/>
              <a:gd name="connsiteY9" fmla="*/ 21167 h 211667"/>
              <a:gd name="connsiteX10" fmla="*/ 402167 w 1545167"/>
              <a:gd name="connsiteY10" fmla="*/ 0 h 211667"/>
              <a:gd name="connsiteX11" fmla="*/ 433917 w 1545167"/>
              <a:gd name="connsiteY11" fmla="*/ 21167 h 211667"/>
              <a:gd name="connsiteX12" fmla="*/ 476250 w 1545167"/>
              <a:gd name="connsiteY12" fmla="*/ 31750 h 211667"/>
              <a:gd name="connsiteX13" fmla="*/ 518584 w 1545167"/>
              <a:gd name="connsiteY13" fmla="*/ 95250 h 211667"/>
              <a:gd name="connsiteX14" fmla="*/ 529167 w 1545167"/>
              <a:gd name="connsiteY14" fmla="*/ 127000 h 211667"/>
              <a:gd name="connsiteX15" fmla="*/ 592667 w 1545167"/>
              <a:gd name="connsiteY15" fmla="*/ 158750 h 211667"/>
              <a:gd name="connsiteX16" fmla="*/ 624417 w 1545167"/>
              <a:gd name="connsiteY16" fmla="*/ 148167 h 211667"/>
              <a:gd name="connsiteX17" fmla="*/ 645584 w 1545167"/>
              <a:gd name="connsiteY17" fmla="*/ 84667 h 211667"/>
              <a:gd name="connsiteX18" fmla="*/ 656167 w 1545167"/>
              <a:gd name="connsiteY18" fmla="*/ 52917 h 211667"/>
              <a:gd name="connsiteX19" fmla="*/ 719667 w 1545167"/>
              <a:gd name="connsiteY19" fmla="*/ 21167 h 211667"/>
              <a:gd name="connsiteX20" fmla="*/ 793750 w 1545167"/>
              <a:gd name="connsiteY20" fmla="*/ 52917 h 211667"/>
              <a:gd name="connsiteX21" fmla="*/ 814917 w 1545167"/>
              <a:gd name="connsiteY21" fmla="*/ 116417 h 211667"/>
              <a:gd name="connsiteX22" fmla="*/ 825500 w 1545167"/>
              <a:gd name="connsiteY22" fmla="*/ 158750 h 211667"/>
              <a:gd name="connsiteX23" fmla="*/ 889000 w 1545167"/>
              <a:gd name="connsiteY23" fmla="*/ 190500 h 211667"/>
              <a:gd name="connsiteX24" fmla="*/ 931334 w 1545167"/>
              <a:gd name="connsiteY24" fmla="*/ 169334 h 211667"/>
              <a:gd name="connsiteX25" fmla="*/ 941917 w 1545167"/>
              <a:gd name="connsiteY25" fmla="*/ 137584 h 211667"/>
              <a:gd name="connsiteX26" fmla="*/ 963084 w 1545167"/>
              <a:gd name="connsiteY26" fmla="*/ 105834 h 211667"/>
              <a:gd name="connsiteX27" fmla="*/ 1016000 w 1545167"/>
              <a:gd name="connsiteY27" fmla="*/ 21167 h 211667"/>
              <a:gd name="connsiteX28" fmla="*/ 1111250 w 1545167"/>
              <a:gd name="connsiteY28" fmla="*/ 52917 h 211667"/>
              <a:gd name="connsiteX29" fmla="*/ 1121834 w 1545167"/>
              <a:gd name="connsiteY29" fmla="*/ 84667 h 211667"/>
              <a:gd name="connsiteX30" fmla="*/ 1143000 w 1545167"/>
              <a:gd name="connsiteY30" fmla="*/ 116417 h 211667"/>
              <a:gd name="connsiteX31" fmla="*/ 1153584 w 1545167"/>
              <a:gd name="connsiteY31" fmla="*/ 148167 h 211667"/>
              <a:gd name="connsiteX32" fmla="*/ 1206500 w 1545167"/>
              <a:gd name="connsiteY32" fmla="*/ 211667 h 211667"/>
              <a:gd name="connsiteX33" fmla="*/ 1312334 w 1545167"/>
              <a:gd name="connsiteY33" fmla="*/ 179917 h 211667"/>
              <a:gd name="connsiteX34" fmla="*/ 1365250 w 1545167"/>
              <a:gd name="connsiteY34" fmla="*/ 137584 h 211667"/>
              <a:gd name="connsiteX35" fmla="*/ 1397000 w 1545167"/>
              <a:gd name="connsiteY35" fmla="*/ 95250 h 211667"/>
              <a:gd name="connsiteX36" fmla="*/ 1407584 w 1545167"/>
              <a:gd name="connsiteY36" fmla="*/ 63500 h 211667"/>
              <a:gd name="connsiteX37" fmla="*/ 1428750 w 1545167"/>
              <a:gd name="connsiteY37" fmla="*/ 31750 h 211667"/>
              <a:gd name="connsiteX38" fmla="*/ 1502834 w 1545167"/>
              <a:gd name="connsiteY38" fmla="*/ 42334 h 211667"/>
              <a:gd name="connsiteX39" fmla="*/ 1513417 w 1545167"/>
              <a:gd name="connsiteY39" fmla="*/ 74084 h 211667"/>
              <a:gd name="connsiteX40" fmla="*/ 1534584 w 1545167"/>
              <a:gd name="connsiteY40" fmla="*/ 105834 h 211667"/>
              <a:gd name="connsiteX41" fmla="*/ 1545167 w 1545167"/>
              <a:gd name="connsiteY41" fmla="*/ 127000 h 211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545167" h="211667">
                <a:moveTo>
                  <a:pt x="0" y="116417"/>
                </a:moveTo>
                <a:cubicBezTo>
                  <a:pt x="35278" y="63500"/>
                  <a:pt x="10583" y="91723"/>
                  <a:pt x="84667" y="42334"/>
                </a:cubicBezTo>
                <a:lnTo>
                  <a:pt x="116417" y="21167"/>
                </a:lnTo>
                <a:cubicBezTo>
                  <a:pt x="130528" y="31750"/>
                  <a:pt x="146277" y="40444"/>
                  <a:pt x="158750" y="52917"/>
                </a:cubicBezTo>
                <a:cubicBezTo>
                  <a:pt x="208711" y="102878"/>
                  <a:pt x="156068" y="64769"/>
                  <a:pt x="190500" y="116417"/>
                </a:cubicBezTo>
                <a:cubicBezTo>
                  <a:pt x="213150" y="150393"/>
                  <a:pt x="220713" y="147655"/>
                  <a:pt x="254000" y="158750"/>
                </a:cubicBezTo>
                <a:cubicBezTo>
                  <a:pt x="264583" y="155222"/>
                  <a:pt x="277039" y="155136"/>
                  <a:pt x="285750" y="148167"/>
                </a:cubicBezTo>
                <a:cubicBezTo>
                  <a:pt x="295682" y="140221"/>
                  <a:pt x="298774" y="126188"/>
                  <a:pt x="306917" y="116417"/>
                </a:cubicBezTo>
                <a:cubicBezTo>
                  <a:pt x="316499" y="104919"/>
                  <a:pt x="328084" y="95250"/>
                  <a:pt x="338667" y="84667"/>
                </a:cubicBezTo>
                <a:cubicBezTo>
                  <a:pt x="347275" y="58843"/>
                  <a:pt x="349900" y="41684"/>
                  <a:pt x="370417" y="21167"/>
                </a:cubicBezTo>
                <a:cubicBezTo>
                  <a:pt x="379411" y="12173"/>
                  <a:pt x="391584" y="7056"/>
                  <a:pt x="402167" y="0"/>
                </a:cubicBezTo>
                <a:cubicBezTo>
                  <a:pt x="412750" y="7056"/>
                  <a:pt x="422226" y="16156"/>
                  <a:pt x="433917" y="21167"/>
                </a:cubicBezTo>
                <a:cubicBezTo>
                  <a:pt x="447286" y="26897"/>
                  <a:pt x="465304" y="22172"/>
                  <a:pt x="476250" y="31750"/>
                </a:cubicBezTo>
                <a:cubicBezTo>
                  <a:pt x="495395" y="48502"/>
                  <a:pt x="518584" y="95250"/>
                  <a:pt x="518584" y="95250"/>
                </a:cubicBezTo>
                <a:cubicBezTo>
                  <a:pt x="522112" y="105833"/>
                  <a:pt x="522198" y="118289"/>
                  <a:pt x="529167" y="127000"/>
                </a:cubicBezTo>
                <a:cubicBezTo>
                  <a:pt x="544088" y="145652"/>
                  <a:pt x="571751" y="151778"/>
                  <a:pt x="592667" y="158750"/>
                </a:cubicBezTo>
                <a:cubicBezTo>
                  <a:pt x="603250" y="155222"/>
                  <a:pt x="617933" y="157245"/>
                  <a:pt x="624417" y="148167"/>
                </a:cubicBezTo>
                <a:cubicBezTo>
                  <a:pt x="637385" y="130011"/>
                  <a:pt x="638528" y="105834"/>
                  <a:pt x="645584" y="84667"/>
                </a:cubicBezTo>
                <a:cubicBezTo>
                  <a:pt x="649112" y="74084"/>
                  <a:pt x="646885" y="59105"/>
                  <a:pt x="656167" y="52917"/>
                </a:cubicBezTo>
                <a:cubicBezTo>
                  <a:pt x="697199" y="25562"/>
                  <a:pt x="675850" y="35772"/>
                  <a:pt x="719667" y="21167"/>
                </a:cubicBezTo>
                <a:cubicBezTo>
                  <a:pt x="739671" y="26168"/>
                  <a:pt x="780215" y="31261"/>
                  <a:pt x="793750" y="52917"/>
                </a:cubicBezTo>
                <a:cubicBezTo>
                  <a:pt x="805575" y="71837"/>
                  <a:pt x="809506" y="94771"/>
                  <a:pt x="814917" y="116417"/>
                </a:cubicBezTo>
                <a:cubicBezTo>
                  <a:pt x="818445" y="130528"/>
                  <a:pt x="817432" y="146648"/>
                  <a:pt x="825500" y="158750"/>
                </a:cubicBezTo>
                <a:cubicBezTo>
                  <a:pt x="837224" y="176336"/>
                  <a:pt x="870888" y="184463"/>
                  <a:pt x="889000" y="190500"/>
                </a:cubicBezTo>
                <a:cubicBezTo>
                  <a:pt x="903111" y="183445"/>
                  <a:pt x="920178" y="180490"/>
                  <a:pt x="931334" y="169334"/>
                </a:cubicBezTo>
                <a:cubicBezTo>
                  <a:pt x="939222" y="161446"/>
                  <a:pt x="936928" y="147562"/>
                  <a:pt x="941917" y="137584"/>
                </a:cubicBezTo>
                <a:cubicBezTo>
                  <a:pt x="947605" y="126207"/>
                  <a:pt x="956028" y="116417"/>
                  <a:pt x="963084" y="105834"/>
                </a:cubicBezTo>
                <a:cubicBezTo>
                  <a:pt x="988272" y="30267"/>
                  <a:pt x="965686" y="54710"/>
                  <a:pt x="1016000" y="21167"/>
                </a:cubicBezTo>
                <a:cubicBezTo>
                  <a:pt x="1046987" y="26331"/>
                  <a:pt x="1088355" y="24298"/>
                  <a:pt x="1111250" y="52917"/>
                </a:cubicBezTo>
                <a:cubicBezTo>
                  <a:pt x="1118219" y="61628"/>
                  <a:pt x="1116845" y="74689"/>
                  <a:pt x="1121834" y="84667"/>
                </a:cubicBezTo>
                <a:cubicBezTo>
                  <a:pt x="1127522" y="96044"/>
                  <a:pt x="1137312" y="105040"/>
                  <a:pt x="1143000" y="116417"/>
                </a:cubicBezTo>
                <a:cubicBezTo>
                  <a:pt x="1147989" y="126395"/>
                  <a:pt x="1148595" y="138189"/>
                  <a:pt x="1153584" y="148167"/>
                </a:cubicBezTo>
                <a:cubicBezTo>
                  <a:pt x="1168319" y="177638"/>
                  <a:pt x="1183092" y="188259"/>
                  <a:pt x="1206500" y="211667"/>
                </a:cubicBezTo>
                <a:cubicBezTo>
                  <a:pt x="1243720" y="205464"/>
                  <a:pt x="1281570" y="205553"/>
                  <a:pt x="1312334" y="179917"/>
                </a:cubicBezTo>
                <a:cubicBezTo>
                  <a:pt x="1376161" y="126727"/>
                  <a:pt x="1289444" y="162852"/>
                  <a:pt x="1365250" y="137584"/>
                </a:cubicBezTo>
                <a:cubicBezTo>
                  <a:pt x="1375833" y="123473"/>
                  <a:pt x="1388249" y="110565"/>
                  <a:pt x="1397000" y="95250"/>
                </a:cubicBezTo>
                <a:cubicBezTo>
                  <a:pt x="1402535" y="85564"/>
                  <a:pt x="1402595" y="73478"/>
                  <a:pt x="1407584" y="63500"/>
                </a:cubicBezTo>
                <a:cubicBezTo>
                  <a:pt x="1413272" y="52123"/>
                  <a:pt x="1421695" y="42333"/>
                  <a:pt x="1428750" y="31750"/>
                </a:cubicBezTo>
                <a:cubicBezTo>
                  <a:pt x="1453445" y="35278"/>
                  <a:pt x="1480522" y="31178"/>
                  <a:pt x="1502834" y="42334"/>
                </a:cubicBezTo>
                <a:cubicBezTo>
                  <a:pt x="1512812" y="47323"/>
                  <a:pt x="1508428" y="64106"/>
                  <a:pt x="1513417" y="74084"/>
                </a:cubicBezTo>
                <a:cubicBezTo>
                  <a:pt x="1519105" y="85461"/>
                  <a:pt x="1528040" y="94927"/>
                  <a:pt x="1534584" y="105834"/>
                </a:cubicBezTo>
                <a:cubicBezTo>
                  <a:pt x="1538642" y="112598"/>
                  <a:pt x="1541639" y="119945"/>
                  <a:pt x="1545167" y="12700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Box 30"/>
          <p:cNvSpPr txBox="1"/>
          <p:nvPr/>
        </p:nvSpPr>
        <p:spPr>
          <a:xfrm>
            <a:off x="3733800" y="3729335"/>
            <a:ext cx="16711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EEDFD1"/>
                </a:solidFill>
                <a:latin typeface="Chalkduster"/>
                <a:cs typeface="Chalkduster"/>
              </a:rPr>
              <a:t>Z’ / W’ ?</a:t>
            </a:r>
            <a:endParaRPr lang="en-GB" baseline="30000" dirty="0">
              <a:solidFill>
                <a:srgbClr val="EEDFD1"/>
              </a:solidFill>
              <a:latin typeface="Chalkduster"/>
              <a:cs typeface="Chalkduster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3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Searches for 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’ and 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W</a:t>
            </a:r>
            <a:r>
              <a:rPr lang="en-US" sz="11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’resonances in decays to </a:t>
            </a:r>
            <a:r>
              <a:rPr lang="en-US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US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/</a:t>
            </a:r>
            <a:r>
              <a:rPr lang="en-US" sz="28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m</a:t>
            </a:r>
            <a:endParaRPr lang="en-US" sz="2800" i="1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Use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dilepton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/ transverse</a:t>
            </a:r>
            <a:r>
              <a:rPr lang="en-US" sz="11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mass to search for excess over SM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106917" y="5681246"/>
            <a:ext cx="40159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95% CL lower limit: </a:t>
            </a:r>
            <a:r>
              <a:rPr lang="en-US" sz="16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m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(</a:t>
            </a:r>
            <a:r>
              <a:rPr lang="en-US" sz="16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W</a:t>
            </a:r>
            <a:r>
              <a:rPr lang="en-US" sz="1000" i="1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’</a:t>
            </a:r>
            <a:r>
              <a:rPr lang="en-US" sz="1600" baseline="-25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SSM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) &gt; 2.6 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TeV</a:t>
            </a:r>
            <a:r>
              <a:rPr lang="en-US" sz="1600" baseline="30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(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*</a:t>
            </a:r>
            <a:r>
              <a:rPr lang="en-US" sz="1600" baseline="30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)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42774" y="5681246"/>
            <a:ext cx="41578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95% CL lower limit:  </a:t>
            </a:r>
            <a:r>
              <a:rPr lang="en-US" sz="16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m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(</a:t>
            </a:r>
            <a:r>
              <a:rPr lang="en-US" sz="16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Z</a:t>
            </a:r>
            <a:r>
              <a:rPr lang="en-US" sz="400" i="1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’</a:t>
            </a:r>
            <a:r>
              <a:rPr lang="en-US" sz="1600" baseline="-25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SSM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) &gt; 2.2 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TeV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13" name="Picture 12" descr="MT_Ele5fb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106918" y="1981200"/>
            <a:ext cx="3732282" cy="3581400"/>
          </a:xfrm>
          <a:prstGeom prst="rect">
            <a:avLst/>
          </a:prstGeom>
        </p:spPr>
      </p:pic>
      <p:pic>
        <p:nvPicPr>
          <p:cNvPr id="16" name="Picture 15" descr="fig_01a-7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 l="4161" r="401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rcRect l="4161" r="4012"/>
              <a:stretch>
                <a:fillRect/>
              </a:stretch>
            </p:blipFill>
          </mc:Fallback>
        </mc:AlternateContent>
        <p:spPr>
          <a:xfrm>
            <a:off x="19050" y="1928284"/>
            <a:ext cx="4857750" cy="37973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690765" y="1460956"/>
            <a:ext cx="2453235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ATLAS-CONF-2012-007, CMS arXiv:1204.4764</a:t>
            </a:r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5508583" y="1854420"/>
            <a:ext cx="3483017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Observed and predicted </a:t>
            </a:r>
            <a:r>
              <a:rPr lang="en-US" sz="1200" i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e</a:t>
            </a:r>
            <a:r>
              <a:rPr lang="en-US" sz="1200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-n</a:t>
            </a:r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lang="en-US" sz="12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transverse mass</a:t>
            </a:r>
            <a:endParaRPr lang="en-GB" sz="1200" b="1" baseline="-25000" dirty="0">
              <a:solidFill>
                <a:srgbClr val="E12B0D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584468" y="1854420"/>
            <a:ext cx="4112681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Observed and predicted </a:t>
            </a:r>
            <a:r>
              <a:rPr lang="en-US" sz="1200" b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dielectron</a:t>
            </a:r>
            <a:r>
              <a:rPr lang="en-US" sz="12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 mass, </a:t>
            </a:r>
            <a:r>
              <a:rPr lang="en-US" sz="1200" dirty="0" smtClean="0">
                <a:solidFill>
                  <a:srgbClr val="E12B0D"/>
                </a:solidFill>
                <a:latin typeface="Trebuchet MS"/>
                <a:cs typeface="Trebuchet MS"/>
              </a:rPr>
              <a:t>search bumps</a:t>
            </a:r>
            <a:endParaRPr lang="en-GB" sz="1200" b="1" baseline="-25000" dirty="0">
              <a:solidFill>
                <a:srgbClr val="595959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711685" y="6138332"/>
            <a:ext cx="241114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ts val="1800"/>
              </a:spcBef>
            </a:pPr>
            <a:r>
              <a:rPr lang="en-US" sz="1050" baseline="30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(</a:t>
            </a:r>
            <a:r>
              <a:rPr lang="en-US" sz="105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*</a:t>
            </a:r>
            <a:r>
              <a:rPr lang="en-US" sz="1050" baseline="30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)</a:t>
            </a:r>
            <a:r>
              <a:rPr lang="en-US" sz="105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Constructive interference model</a:t>
            </a:r>
            <a:endParaRPr lang="en-US" sz="105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more luminosity we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are sensitive to every smaller cross sections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9" name="Picture 8" descr="summaryPlotAsymSTSwap2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142713" y="1688111"/>
            <a:ext cx="6580873" cy="4445280"/>
          </a:xfrm>
          <a:prstGeom prst="rect">
            <a:avLst/>
          </a:prstGeom>
        </p:spPr>
      </p:pic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9" name="Picture 8" descr="summaryPlotAsymSTSwap2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142713" y="1688111"/>
            <a:ext cx="6580873" cy="4445280"/>
          </a:xfrm>
          <a:prstGeom prst="rect">
            <a:avLst/>
          </a:prstGeom>
        </p:spPr>
      </p:pic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3936" y="1910157"/>
            <a:ext cx="3274481" cy="2052243"/>
          </a:xfrm>
          <a:prstGeom prst="rect">
            <a:avLst/>
          </a:prstGeom>
          <a:solidFill>
            <a:sysClr val="window" lastClr="FFFFFF"/>
          </a:solidFill>
          <a:ln w="63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31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Group 18"/>
          <p:cNvGrpSpPr/>
          <p:nvPr/>
        </p:nvGrpSpPr>
        <p:grpSpPr>
          <a:xfrm>
            <a:off x="143936" y="1905000"/>
            <a:ext cx="3124199" cy="1896035"/>
            <a:chOff x="152401" y="3590365"/>
            <a:chExt cx="3124199" cy="189603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28800" y="4123765"/>
              <a:ext cx="1447800" cy="1362635"/>
            </a:xfrm>
            <a:prstGeom prst="rect">
              <a:avLst/>
            </a:prstGeom>
            <a:effectLst>
              <a:outerShdw blurRad="203200" dist="38100" dir="2700000">
                <a:srgbClr val="000000">
                  <a:alpha val="18000"/>
                </a:srgbClr>
              </a:outerShdw>
            </a:effectLst>
          </p:spPr>
        </p:pic>
        <p:sp>
          <p:nvSpPr>
            <p:cNvPr id="10" name="Text Box 11"/>
            <p:cNvSpPr txBox="1">
              <a:spLocks noChangeArrowheads="1"/>
            </p:cNvSpPr>
            <p:nvPr/>
          </p:nvSpPr>
          <p:spPr bwMode="auto">
            <a:xfrm>
              <a:off x="152401" y="3590365"/>
              <a:ext cx="1981200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1600" dirty="0" smtClean="0">
                  <a:solidFill>
                    <a:prstClr val="black"/>
                  </a:solidFill>
                  <a:sym typeface="Symbol" charset="2"/>
                </a:rPr>
                <a:t>LHC is </a:t>
              </a:r>
              <a:r>
                <a:rPr lang="en-US" sz="1600" b="1" dirty="0" smtClean="0">
                  <a:solidFill>
                    <a:prstClr val="black"/>
                  </a:solidFill>
                  <a:sym typeface="Symbol" charset="2"/>
                </a:rPr>
                <a:t>top factory</a:t>
              </a:r>
              <a:r>
                <a:rPr lang="en-US" sz="1600" dirty="0" smtClean="0">
                  <a:solidFill>
                    <a:prstClr val="black"/>
                  </a:solidFill>
                  <a:sym typeface="Symbol" charset="2"/>
                </a:rPr>
                <a:t>: 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54519" y="4025205"/>
              <a:ext cx="1521881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>
                <a:spcBef>
                  <a:spcPts val="1200"/>
                </a:spcBef>
              </a:pPr>
              <a:r>
                <a:rPr lang="en-US" sz="1400" dirty="0" smtClean="0">
                  <a:solidFill>
                    <a:prstClr val="black"/>
                  </a:solidFill>
                  <a:sym typeface="Symbol" charset="2"/>
                </a:rPr>
                <a:t>at 7 </a:t>
              </a:r>
              <a:r>
                <a:rPr lang="en-US" sz="1400" dirty="0" err="1" smtClean="0">
                  <a:solidFill>
                    <a:prstClr val="black"/>
                  </a:solidFill>
                  <a:sym typeface="Symbol" charset="2"/>
                </a:rPr>
                <a:t>TeV</a:t>
              </a:r>
              <a:r>
                <a:rPr lang="en-US" sz="1400" dirty="0" smtClean="0">
                  <a:solidFill>
                    <a:prstClr val="black"/>
                  </a:solidFill>
                  <a:sym typeface="Symbol" charset="2"/>
                </a:rPr>
                <a:t> CM energy: ~25 times larger cross section than at Tevatron</a:t>
              </a:r>
              <a:endParaRPr lang="en-US" sz="1400" dirty="0" smtClean="0">
                <a:solidFill>
                  <a:srgbClr val="D00209"/>
                </a:solidFill>
                <a:sym typeface="Symbol" charset="2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more luminosity we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are sensitive to every smaller cross sections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9" name="Picture 8" descr="summaryPlotAsymSTSwap2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142713" y="1688111"/>
            <a:ext cx="6580873" cy="4445280"/>
          </a:xfrm>
          <a:prstGeom prst="rect">
            <a:avLst/>
          </a:prstGeom>
        </p:spPr>
      </p:pic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3936" y="1905001"/>
            <a:ext cx="3274481" cy="4219606"/>
          </a:xfrm>
          <a:prstGeom prst="rect">
            <a:avLst/>
          </a:prstGeom>
          <a:solidFill>
            <a:sysClr val="window" lastClr="FFFFFF"/>
          </a:solidFill>
          <a:ln w="63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31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 l="1623" t="2030" r="162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rcRect l="1623" t="2030" r="1623"/>
              <a:stretch>
                <a:fillRect/>
              </a:stretch>
            </p:blipFill>
          </mc:Fallback>
        </mc:AlternateContent>
        <p:spPr>
          <a:xfrm>
            <a:off x="211667" y="1968500"/>
            <a:ext cx="3153833" cy="3063941"/>
          </a:xfrm>
          <a:prstGeom prst="rect">
            <a:avLst/>
          </a:prstGeom>
          <a:effectLst/>
        </p:spPr>
      </p:pic>
      <p:sp>
        <p:nvSpPr>
          <p:cNvPr id="10" name="Oval 9"/>
          <p:cNvSpPr/>
          <p:nvPr/>
        </p:nvSpPr>
        <p:spPr>
          <a:xfrm>
            <a:off x="3365502" y="3714747"/>
            <a:ext cx="914400" cy="914400"/>
          </a:xfrm>
          <a:prstGeom prst="ellipse">
            <a:avLst/>
          </a:prstGeom>
          <a:noFill/>
          <a:ln w="25400" cap="flat" cmpd="sng" algn="ctr">
            <a:solidFill>
              <a:srgbClr val="09213B">
                <a:lumMod val="75000"/>
                <a:lumOff val="25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1" name="Curved Connector 17"/>
          <p:cNvCxnSpPr>
            <a:endCxn id="10" idx="0"/>
          </p:cNvCxnSpPr>
          <p:nvPr/>
        </p:nvCxnSpPr>
        <p:spPr>
          <a:xfrm>
            <a:off x="3418417" y="3340098"/>
            <a:ext cx="404285" cy="374649"/>
          </a:xfrm>
          <a:prstGeom prst="curvedConnector2">
            <a:avLst/>
          </a:prstGeom>
          <a:noFill/>
          <a:ln w="25400" cap="flat" cmpd="sng" algn="ctr">
            <a:solidFill>
              <a:srgbClr val="18579B"/>
            </a:solidFill>
            <a:prstDash val="solid"/>
            <a:tailEnd type="arrow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sp>
        <p:nvSpPr>
          <p:cNvPr id="14" name="TextBox 13"/>
          <p:cNvSpPr txBox="1"/>
          <p:nvPr/>
        </p:nvSpPr>
        <p:spPr>
          <a:xfrm>
            <a:off x="1894417" y="3207603"/>
            <a:ext cx="14710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Clean top reconstruction </a:t>
            </a:r>
          </a:p>
          <a:p>
            <a:r>
              <a:rPr lang="en-GB" sz="1200" dirty="0" smtClean="0">
                <a:solidFill>
                  <a:srgbClr val="D00209"/>
                </a:solidFill>
                <a:latin typeface="Trebuchet MS"/>
                <a:cs typeface="Trebuchet MS"/>
              </a:rPr>
              <a:t>(here: hadronic top mass)</a:t>
            </a:r>
            <a:endParaRPr lang="en-GB" sz="120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3936" y="5083679"/>
            <a:ext cx="3274481" cy="1040927"/>
          </a:xfrm>
          <a:prstGeom prst="rect">
            <a:avLst/>
          </a:prstGeom>
          <a:solidFill>
            <a:srgbClr val="C5FF25"/>
          </a:solidFill>
        </p:spPr>
        <p:txBody>
          <a:bodyPr wrap="square" bIns="93600" rtlCol="0">
            <a:spAutoFit/>
          </a:bodyPr>
          <a:lstStyle/>
          <a:p>
            <a:pPr marL="179388" indent="-179388"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</a:rPr>
              <a:t>First precision measurements of top cross section and mass at LHC</a:t>
            </a:r>
          </a:p>
          <a:p>
            <a:pPr marL="179388" indent="-179388">
              <a:spcBef>
                <a:spcPts val="3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</a:rPr>
              <a:t>Searches for new physics in top production and decay</a:t>
            </a:r>
            <a:endParaRPr lang="en-GB" sz="1400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more luminosity we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are sensitive to every smaller cross sections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15" descr="summaryPlotAsymSTSwap2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142713" y="1688111"/>
            <a:ext cx="6580873" cy="4445280"/>
          </a:xfrm>
          <a:prstGeom prst="rect">
            <a:avLst/>
          </a:prstGeom>
        </p:spPr>
      </p:pic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69333" y="1905000"/>
            <a:ext cx="3869267" cy="2764367"/>
          </a:xfrm>
          <a:prstGeom prst="rect">
            <a:avLst/>
          </a:prstGeom>
          <a:solidFill>
            <a:sysClr val="window" lastClr="FFFFFF"/>
          </a:solidFill>
          <a:ln w="63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31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7" name="Picture 36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7679781" y="2819400"/>
            <a:ext cx="1355454" cy="1079956"/>
          </a:xfrm>
          <a:prstGeom prst="rect">
            <a:avLst/>
          </a:prstGeom>
        </p:spPr>
      </p:pic>
      <p:sp>
        <p:nvSpPr>
          <p:cNvPr id="38" name="Oval 37"/>
          <p:cNvSpPr/>
          <p:nvPr/>
        </p:nvSpPr>
        <p:spPr>
          <a:xfrm>
            <a:off x="4169834" y="4015315"/>
            <a:ext cx="914400" cy="914400"/>
          </a:xfrm>
          <a:prstGeom prst="ellipse">
            <a:avLst/>
          </a:prstGeom>
          <a:noFill/>
          <a:ln w="25400" cap="flat" cmpd="sng" algn="ctr">
            <a:solidFill>
              <a:srgbClr val="09213B">
                <a:lumMod val="75000"/>
                <a:lumOff val="25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9" name="Picture 38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6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194731" y="1935071"/>
            <a:ext cx="3784601" cy="2716636"/>
          </a:xfrm>
          <a:prstGeom prst="rect">
            <a:avLst/>
          </a:prstGeom>
        </p:spPr>
      </p:pic>
      <p:cxnSp>
        <p:nvCxnSpPr>
          <p:cNvPr id="40" name="Curved Connector 17"/>
          <p:cNvCxnSpPr>
            <a:stCxn id="36" idx="3"/>
            <a:endCxn id="38" idx="0"/>
          </p:cNvCxnSpPr>
          <p:nvPr/>
        </p:nvCxnSpPr>
        <p:spPr>
          <a:xfrm>
            <a:off x="4038600" y="3287184"/>
            <a:ext cx="588434" cy="728131"/>
          </a:xfrm>
          <a:prstGeom prst="curvedConnector2">
            <a:avLst/>
          </a:prstGeom>
          <a:noFill/>
          <a:ln w="25400" cap="flat" cmpd="sng" algn="ctr">
            <a:solidFill>
              <a:srgbClr val="18579B"/>
            </a:solidFill>
            <a:prstDash val="solid"/>
            <a:tailEnd type="arrow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sp>
        <p:nvSpPr>
          <p:cNvPr id="41" name="TextBox 40"/>
          <p:cNvSpPr txBox="1"/>
          <p:nvPr/>
        </p:nvSpPr>
        <p:spPr>
          <a:xfrm>
            <a:off x="7696200" y="3934219"/>
            <a:ext cx="1142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/>
                <a:cs typeface="Trebuchet MS"/>
              </a:rPr>
              <a:t>t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/>
                <a:cs typeface="Trebuchet MS"/>
              </a:rPr>
              <a:t>-channel dominates single-top production</a:t>
            </a: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696200" y="4953000"/>
            <a:ext cx="1447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/>
                <a:cs typeface="Trebuchet MS"/>
              </a:rPr>
              <a:t>Expected cross sections</a:t>
            </a:r>
            <a:r>
              <a:rPr kumimoji="0" lang="en-GB" sz="1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/>
                <a:cs typeface="Trebuchet MS"/>
              </a:rPr>
              <a:t> for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0" dirty="0" err="1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t</a:t>
            </a:r>
            <a:r>
              <a:rPr lang="en-GB" sz="14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, </a:t>
            </a:r>
            <a:r>
              <a:rPr lang="en-GB" sz="1400" i="1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Wt</a:t>
            </a:r>
            <a:r>
              <a:rPr lang="en-GB" sz="14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, </a:t>
            </a:r>
            <a:r>
              <a:rPr lang="en-GB" sz="1400" kern="0" dirty="0" err="1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s</a:t>
            </a:r>
            <a:r>
              <a:rPr lang="en-GB" sz="14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 </a:t>
            </a:r>
            <a:r>
              <a:rPr lang="en-GB" sz="1400" kern="0" dirty="0" err="1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chans</a:t>
            </a:r>
            <a:r>
              <a:rPr lang="en-GB" sz="14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.: 65, 16, 4.6 </a:t>
            </a:r>
            <a:r>
              <a:rPr lang="en-GB" sz="1400" kern="0" dirty="0" err="1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pb</a:t>
            </a: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pic>
        <p:nvPicPr>
          <p:cNvPr id="43" name="Picture 42" descr="Untitled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8"/>
              <a:srcRect r="29371" b="8155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9"/>
              <a:srcRect r="29371" b="8155"/>
              <a:stretch>
                <a:fillRect/>
              </a:stretch>
            </p:blipFill>
          </mc:Fallback>
        </mc:AlternateContent>
        <p:spPr>
          <a:xfrm>
            <a:off x="2569633" y="2332443"/>
            <a:ext cx="1174750" cy="1096557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184149" y="4441221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ATLAS-CONF-2011-101</a:t>
            </a:r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more luminosity we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are sensitive to every smaller cross sections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Picture 17" descr="summaryPlotAsymSTSwap2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142713" y="1688111"/>
            <a:ext cx="6580873" cy="4445280"/>
          </a:xfrm>
          <a:prstGeom prst="rect">
            <a:avLst/>
          </a:prstGeom>
        </p:spPr>
      </p:pic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4876800" y="4038600"/>
            <a:ext cx="2638410" cy="2286000"/>
          </a:xfrm>
          <a:prstGeom prst="ellipse">
            <a:avLst/>
          </a:prstGeom>
          <a:noFill/>
          <a:ln w="25400" cap="flat" cmpd="sng" algn="ctr">
            <a:solidFill>
              <a:srgbClr val="D00209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more luminosity we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are sensitive to every smaller cross sections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Picture 17" descr="summaryPlotAsymSTSwap2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142713" y="1688111"/>
            <a:ext cx="6580873" cy="4445280"/>
          </a:xfrm>
          <a:prstGeom prst="rect">
            <a:avLst/>
          </a:prstGeom>
        </p:spPr>
      </p:pic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grpSp>
        <p:nvGrpSpPr>
          <p:cNvPr id="4" name="Group 18"/>
          <p:cNvGrpSpPr/>
          <p:nvPr/>
        </p:nvGrpSpPr>
        <p:grpSpPr>
          <a:xfrm>
            <a:off x="7558360" y="1859340"/>
            <a:ext cx="1526114" cy="4312860"/>
            <a:chOff x="7558360" y="1859340"/>
            <a:chExt cx="1526114" cy="4312860"/>
          </a:xfrm>
        </p:grpSpPr>
        <p:sp>
          <p:nvSpPr>
            <p:cNvPr id="39" name="TextBox 38"/>
            <p:cNvSpPr txBox="1"/>
            <p:nvPr/>
          </p:nvSpPr>
          <p:spPr>
            <a:xfrm>
              <a:off x="7619999" y="1859340"/>
              <a:ext cx="142640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The long road to measuring  electroweak symmetry breaking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7619999" y="5973964"/>
              <a:ext cx="609601" cy="45836"/>
            </a:xfrm>
            <a:prstGeom prst="rect">
              <a:avLst/>
            </a:prstGeom>
            <a:solidFill>
              <a:srgbClr val="FF9416"/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7558360" y="5694178"/>
              <a:ext cx="142283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H</a:t>
              </a:r>
              <a:r>
                <a:rPr kumimoji="0" lang="en-GB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(130 GeV) </a:t>
              </a:r>
              <a:r>
                <a:rPr kumimoji="0" lang="en-GB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Symbol" charset="2"/>
                  <a:cs typeface="Symbol" charset="2"/>
                </a:rPr>
                <a:t>®</a:t>
              </a:r>
              <a:r>
                <a:rPr kumimoji="0" lang="en-GB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 </a:t>
              </a:r>
              <a:r>
                <a:rPr kumimoji="0" lang="en-GB" sz="12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ZZ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7630409" y="5327365"/>
              <a:ext cx="609601" cy="45836"/>
            </a:xfrm>
            <a:prstGeom prst="rect">
              <a:avLst/>
            </a:prstGeom>
            <a:solidFill>
              <a:srgbClr val="FF9416"/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7568770" y="5050366"/>
              <a:ext cx="151570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H</a:t>
              </a:r>
              <a:r>
                <a:rPr kumimoji="0" lang="en-GB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(130 GeV) </a:t>
              </a:r>
              <a:r>
                <a:rPr kumimoji="0" lang="en-GB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Symbol" charset="2"/>
                  <a:cs typeface="Symbol" charset="2"/>
                </a:rPr>
                <a:t>®</a:t>
              </a:r>
              <a:r>
                <a:rPr kumimoji="0" lang="en-GB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 </a:t>
              </a:r>
              <a:r>
                <a:rPr kumimoji="0" lang="en-GB" sz="12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WW</a:t>
              </a:r>
            </a:p>
          </p:txBody>
        </p:sp>
        <p:sp>
          <p:nvSpPr>
            <p:cNvPr id="44" name="Down Arrow 43"/>
            <p:cNvSpPr/>
            <p:nvPr/>
          </p:nvSpPr>
          <p:spPr>
            <a:xfrm>
              <a:off x="7850052" y="3508381"/>
              <a:ext cx="452418" cy="1444620"/>
            </a:xfrm>
            <a:prstGeom prst="downArrow">
              <a:avLst/>
            </a:prstGeom>
            <a:gradFill flip="none" rotWithShape="1">
              <a:gsLst>
                <a:gs pos="0">
                  <a:srgbClr val="C00000">
                    <a:lumMod val="75000"/>
                    <a:alpha val="43000"/>
                  </a:srgbClr>
                </a:gs>
                <a:gs pos="100000">
                  <a:srgbClr val="C00000">
                    <a:lumMod val="20000"/>
                    <a:lumOff val="80000"/>
                    <a:alpha val="43000"/>
                  </a:srgbClr>
                </a:gs>
              </a:gsLst>
              <a:lin ang="16200000" scaled="0"/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206315" y="5252550"/>
              <a:ext cx="58409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dirty="0" smtClean="0">
                  <a:solidFill>
                    <a:srgbClr val="FFA200"/>
                  </a:solidFill>
                  <a:latin typeface="Trebuchet MS"/>
                  <a:cs typeface="Trebuchet MS"/>
                </a:rPr>
                <a:t>4.9 </a:t>
              </a:r>
              <a:r>
                <a:rPr lang="en-GB" sz="1100" dirty="0" err="1" smtClean="0">
                  <a:solidFill>
                    <a:srgbClr val="FFA200"/>
                  </a:solidFill>
                  <a:latin typeface="Trebuchet MS"/>
                  <a:cs typeface="Trebuchet MS"/>
                </a:rPr>
                <a:t>pb</a:t>
              </a:r>
              <a:endParaRPr lang="en-GB" sz="1100" dirty="0" smtClean="0">
                <a:solidFill>
                  <a:srgbClr val="FFA200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206315" y="5910590"/>
              <a:ext cx="65807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dirty="0" smtClean="0">
                  <a:solidFill>
                    <a:srgbClr val="FFA200"/>
                  </a:solidFill>
                  <a:latin typeface="Trebuchet MS"/>
                  <a:cs typeface="Trebuchet MS"/>
                </a:rPr>
                <a:t>0.65 </a:t>
              </a:r>
              <a:r>
                <a:rPr lang="en-GB" sz="1100" dirty="0" err="1" smtClean="0">
                  <a:solidFill>
                    <a:srgbClr val="FFA200"/>
                  </a:solidFill>
                  <a:latin typeface="Trebuchet MS"/>
                  <a:cs typeface="Trebuchet MS"/>
                </a:rPr>
                <a:t>pb</a:t>
              </a:r>
              <a:endParaRPr lang="en-GB" sz="1100" dirty="0" smtClean="0">
                <a:solidFill>
                  <a:srgbClr val="FFA200"/>
                </a:solidFill>
                <a:latin typeface="Trebuchet MS"/>
                <a:cs typeface="Trebuchet MS"/>
              </a:endParaRPr>
            </a:p>
          </p:txBody>
        </p:sp>
      </p:grpSp>
      <p:grpSp>
        <p:nvGrpSpPr>
          <p:cNvPr id="5" name="Group 20"/>
          <p:cNvGrpSpPr/>
          <p:nvPr/>
        </p:nvGrpSpPr>
        <p:grpSpPr>
          <a:xfrm>
            <a:off x="2326218" y="3048000"/>
            <a:ext cx="2702982" cy="2527299"/>
            <a:chOff x="2711451" y="1600200"/>
            <a:chExt cx="2702982" cy="2527299"/>
          </a:xfrm>
        </p:grpSpPr>
        <p:sp>
          <p:nvSpPr>
            <p:cNvPr id="20" name="Rectangle 19"/>
            <p:cNvSpPr/>
            <p:nvPr/>
          </p:nvSpPr>
          <p:spPr>
            <a:xfrm>
              <a:off x="2711451" y="1600200"/>
              <a:ext cx="2702982" cy="2527299"/>
            </a:xfrm>
            <a:prstGeom prst="rect">
              <a:avLst/>
            </a:prstGeom>
            <a:solidFill>
              <a:sysClr val="window" lastClr="FFFFFF"/>
            </a:solidFill>
            <a:ln w="63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17500" dist="38100" dir="2700000">
                <a:srgbClr val="000000">
                  <a:alpha val="31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" name="Picture 16" descr="untitled.pdf"/>
            <p:cNvPicPr>
              <a:picLocks noChangeAspect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4"/>
                <a:stretch>
                  <a:fillRect/>
                </a:stretch>
              </p:blipFill>
            </mc:Choice>
  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  <p:blipFill>
                <a:blip r:embed="rId5"/>
                <a:stretch>
                  <a:fillRect/>
                </a:stretch>
              </p:blipFill>
            </mc:Fallback>
          </mc:AlternateContent>
          <p:spPr>
            <a:xfrm>
              <a:off x="2885017" y="1640316"/>
              <a:ext cx="2507176" cy="2405474"/>
            </a:xfrm>
            <a:prstGeom prst="rect">
              <a:avLst/>
            </a:prstGeom>
          </p:spPr>
        </p:pic>
      </p:grpSp>
      <p:sp>
        <p:nvSpPr>
          <p:cNvPr id="22" name="Oval 21"/>
          <p:cNvSpPr/>
          <p:nvPr/>
        </p:nvSpPr>
        <p:spPr>
          <a:xfrm>
            <a:off x="6600810" y="4773921"/>
            <a:ext cx="914400" cy="914400"/>
          </a:xfrm>
          <a:prstGeom prst="ellipse">
            <a:avLst/>
          </a:prstGeom>
          <a:noFill/>
          <a:ln w="25400" cap="flat" cmpd="sng" algn="ctr">
            <a:solidFill>
              <a:srgbClr val="09213B">
                <a:lumMod val="75000"/>
                <a:lumOff val="25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3" name="Curved Connector 17"/>
          <p:cNvCxnSpPr>
            <a:endCxn id="22" idx="2"/>
          </p:cNvCxnSpPr>
          <p:nvPr/>
        </p:nvCxnSpPr>
        <p:spPr>
          <a:xfrm>
            <a:off x="5006960" y="5231121"/>
            <a:ext cx="1593850" cy="1588"/>
          </a:xfrm>
          <a:prstGeom prst="curvedConnector3">
            <a:avLst>
              <a:gd name="adj1" fmla="val 50000"/>
            </a:avLst>
          </a:prstGeom>
          <a:noFill/>
          <a:ln w="25400" cap="flat" cmpd="sng" algn="ctr">
            <a:solidFill>
              <a:srgbClr val="18579B"/>
            </a:solidFill>
            <a:prstDash val="solid"/>
            <a:tailEnd type="arrow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sp>
        <p:nvSpPr>
          <p:cNvPr id="21" name="TextBox 20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QCD and electroweak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With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more luminosity we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are sensitive to every smaller cross sections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5" y="0"/>
            <a:ext cx="9132435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6200" y="76200"/>
            <a:ext cx="9067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 smtClean="0">
                <a:latin typeface="Trebuchet MS"/>
                <a:cs typeface="Trebuchet MS"/>
              </a:rPr>
              <a:t>A beautiful 4-muon event seen in ATLAS </a:t>
            </a:r>
            <a:endParaRPr lang="en-GB" sz="16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grayscl/>
            <a:lum bright="20000"/>
          </a:blip>
          <a:stretch>
            <a:fillRect/>
          </a:stretch>
        </p:blipFill>
        <p:spPr>
          <a:xfrm>
            <a:off x="1805515" y="2539424"/>
            <a:ext cx="5524109" cy="4032825"/>
          </a:xfrm>
          <a:prstGeom prst="rect">
            <a:avLst/>
          </a:prstGeom>
        </p:spPr>
      </p:pic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Hunting for the Higgs Boson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97875" y="6357777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P. Higgs at CMS</a:t>
            </a:r>
            <a:endParaRPr lang="en-GB" sz="8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1635125" y="1123950"/>
            <a:ext cx="5832475" cy="5124450"/>
          </a:xfrm>
          <a:prstGeom prst="rect">
            <a:avLst/>
          </a:prstGeom>
          <a:effectLst>
            <a:outerShdw blurRad="355600" dist="38100" dir="2700000">
              <a:srgbClr val="000000">
                <a:alpha val="22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0" y="304800"/>
            <a:ext cx="9144000" cy="544062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2000" b="1" i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Arial" charset="0"/>
                <a:cs typeface="Trebuchet MS"/>
              </a:rPr>
              <a:t>Everyday life (and particle physics) are described by the Standard Model</a:t>
            </a:r>
            <a:endParaRPr lang="en-GB" sz="2000" b="1" i="1" kern="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Arial" charset="0"/>
              <a:cs typeface="Trebuchet MS"/>
            </a:endParaRPr>
          </a:p>
        </p:txBody>
      </p:sp>
      <p:grpSp>
        <p:nvGrpSpPr>
          <p:cNvPr id="2" name="Group 4"/>
          <p:cNvGrpSpPr/>
          <p:nvPr/>
        </p:nvGrpSpPr>
        <p:grpSpPr>
          <a:xfrm>
            <a:off x="609600" y="1267883"/>
            <a:ext cx="7848600" cy="4370917"/>
            <a:chOff x="574675" y="1206501"/>
            <a:chExt cx="7848600" cy="4370917"/>
          </a:xfrm>
        </p:grpSpPr>
        <p:grpSp>
          <p:nvGrpSpPr>
            <p:cNvPr id="3" name="Group 78"/>
            <p:cNvGrpSpPr/>
            <p:nvPr/>
          </p:nvGrpSpPr>
          <p:grpSpPr>
            <a:xfrm>
              <a:off x="574675" y="1206501"/>
              <a:ext cx="7848600" cy="4370917"/>
              <a:chOff x="574675" y="1206501"/>
              <a:chExt cx="7848600" cy="4370917"/>
            </a:xfrm>
          </p:grpSpPr>
          <p:sp>
            <p:nvSpPr>
              <p:cNvPr id="10" name="Oval 9"/>
              <p:cNvSpPr>
                <a:spLocks noChangeArrowheads="1"/>
              </p:cNvSpPr>
              <p:nvPr/>
            </p:nvSpPr>
            <p:spPr bwMode="auto">
              <a:xfrm>
                <a:off x="574675" y="1206501"/>
                <a:ext cx="7848600" cy="437091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7F7F7F"/>
                </a:solidFill>
                <a:round/>
                <a:headEnd/>
                <a:tailEnd/>
              </a:ln>
              <a:effectLst>
                <a:outerShdw blurRad="190500" dist="38100" dir="2700000">
                  <a:srgbClr val="000000">
                    <a:alpha val="68000"/>
                  </a:srgbClr>
                </a:outerShdw>
              </a:effectLst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defTabSz="457200">
                  <a:lnSpc>
                    <a:spcPct val="100000"/>
                  </a:lnSpc>
                  <a:spcBef>
                    <a:spcPct val="0"/>
                  </a:spcBef>
                  <a:defRPr/>
                </a:pPr>
                <a:endParaRPr lang="en-US" sz="1800">
                  <a:solidFill>
                    <a:srgbClr val="000000"/>
                  </a:solidFill>
                  <a:latin typeface="Trebuchet MS"/>
                  <a:ea typeface="ＭＳ Ｐゴシック" charset="-128"/>
                  <a:cs typeface="Trebuchet MS"/>
                </a:endParaRPr>
              </a:p>
            </p:txBody>
          </p:sp>
          <p:sp>
            <p:nvSpPr>
              <p:cNvPr id="11" name="Text Box 4"/>
              <p:cNvSpPr txBox="1">
                <a:spLocks noChangeArrowheads="1"/>
              </p:cNvSpPr>
              <p:nvPr/>
            </p:nvSpPr>
            <p:spPr bwMode="auto">
              <a:xfrm>
                <a:off x="4823420" y="3354388"/>
                <a:ext cx="589362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 dirty="0" smtClean="0">
                    <a:solidFill>
                      <a:srgbClr val="D40202"/>
                    </a:solidFill>
                    <a:latin typeface="Trebuchet MS"/>
                    <a:ea typeface="ＭＳ Ｐゴシック" pitchFamily="-84" charset="-128"/>
                    <a:cs typeface="Trebuchet MS"/>
                  </a:rPr>
                  <a:t>Higgs ?</a:t>
                </a:r>
                <a:endParaRPr lang="en-US" sz="1000" b="1" dirty="0">
                  <a:solidFill>
                    <a:srgbClr val="D40202"/>
                  </a:solidFill>
                  <a:latin typeface="Trebuchet MS"/>
                  <a:ea typeface="ＭＳ Ｐゴシック" pitchFamily="-84" charset="-128"/>
                  <a:cs typeface="Trebuchet MS"/>
                </a:endParaRPr>
              </a:p>
            </p:txBody>
          </p:sp>
          <p:sp>
            <p:nvSpPr>
              <p:cNvPr id="12" name="Text Box 5"/>
              <p:cNvSpPr txBox="1">
                <a:spLocks noChangeArrowheads="1"/>
              </p:cNvSpPr>
              <p:nvPr/>
            </p:nvSpPr>
            <p:spPr bwMode="auto">
              <a:xfrm>
                <a:off x="4243388" y="1574800"/>
                <a:ext cx="555625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>
                    <a:latin typeface="Trebuchet MS"/>
                    <a:ea typeface="ＭＳ Ｐゴシック" pitchFamily="-84" charset="-128"/>
                    <a:cs typeface="Trebuchet MS"/>
                  </a:rPr>
                  <a:t>Salam</a:t>
                </a:r>
              </a:p>
            </p:txBody>
          </p:sp>
          <p:sp>
            <p:nvSpPr>
              <p:cNvPr id="13" name="Text Box 6"/>
              <p:cNvSpPr txBox="1">
                <a:spLocks noChangeArrowheads="1"/>
              </p:cNvSpPr>
              <p:nvPr/>
            </p:nvSpPr>
            <p:spPr bwMode="auto">
              <a:xfrm>
                <a:off x="5348288" y="1598613"/>
                <a:ext cx="762000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>
                    <a:latin typeface="Trebuchet MS"/>
                    <a:ea typeface="ＭＳ Ｐゴシック" pitchFamily="-84" charset="-128"/>
                    <a:cs typeface="Trebuchet MS"/>
                  </a:rPr>
                  <a:t>Weinberg</a:t>
                </a:r>
              </a:p>
            </p:txBody>
          </p:sp>
          <p:sp>
            <p:nvSpPr>
              <p:cNvPr id="14" name="Text Box 7"/>
              <p:cNvSpPr txBox="1">
                <a:spLocks noChangeArrowheads="1"/>
              </p:cNvSpPr>
              <p:nvPr/>
            </p:nvSpPr>
            <p:spPr bwMode="auto">
              <a:xfrm>
                <a:off x="4711700" y="1574800"/>
                <a:ext cx="711200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>
                    <a:latin typeface="Trebuchet MS"/>
                    <a:ea typeface="ＭＳ Ｐゴシック" pitchFamily="-84" charset="-128"/>
                    <a:cs typeface="Trebuchet MS"/>
                  </a:rPr>
                  <a:t>Glashow</a:t>
                </a:r>
              </a:p>
            </p:txBody>
          </p:sp>
          <p:pic>
            <p:nvPicPr>
              <p:cNvPr id="15" name="Picture 11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4841875" y="1803400"/>
                <a:ext cx="539750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" name="Picture 12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232275" y="1803400"/>
                <a:ext cx="539750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" name="Picture 13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5451475" y="1803400"/>
                <a:ext cx="539750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" name="Picture 14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4841875" y="2641600"/>
                <a:ext cx="604838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9" name="Text Box 31"/>
              <p:cNvSpPr txBox="1">
                <a:spLocks noChangeArrowheads="1"/>
              </p:cNvSpPr>
              <p:nvPr/>
            </p:nvSpPr>
            <p:spPr bwMode="auto">
              <a:xfrm>
                <a:off x="4214813" y="3348566"/>
                <a:ext cx="614362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 dirty="0">
                    <a:latin typeface="Trebuchet MS"/>
                    <a:ea typeface="ＭＳ Ｐゴシック" pitchFamily="-84" charset="-128"/>
                    <a:cs typeface="Trebuchet MS"/>
                  </a:rPr>
                  <a:t>Rubbia</a:t>
                </a:r>
              </a:p>
            </p:txBody>
          </p:sp>
          <p:sp>
            <p:nvSpPr>
              <p:cNvPr id="20" name="Text Box 32"/>
              <p:cNvSpPr txBox="1">
                <a:spLocks noChangeArrowheads="1"/>
              </p:cNvSpPr>
              <p:nvPr/>
            </p:nvSpPr>
            <p:spPr bwMode="auto">
              <a:xfrm>
                <a:off x="5503149" y="3357563"/>
                <a:ext cx="650714" cy="3436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80000"/>
                  </a:lnSpc>
                  <a:spcBef>
                    <a:spcPct val="0"/>
                  </a:spcBef>
                </a:pPr>
                <a:r>
                  <a:rPr lang="en-US" sz="1000" b="1">
                    <a:latin typeface="Trebuchet MS"/>
                    <a:ea typeface="ＭＳ Ｐゴシック" pitchFamily="-84" charset="-128"/>
                    <a:cs typeface="Trebuchet MS"/>
                  </a:rPr>
                  <a:t>van der </a:t>
                </a:r>
              </a:p>
              <a:p>
                <a:pPr algn="ctr" defTabSz="457200">
                  <a:lnSpc>
                    <a:spcPct val="80000"/>
                  </a:lnSpc>
                  <a:spcBef>
                    <a:spcPct val="0"/>
                  </a:spcBef>
                </a:pPr>
                <a:r>
                  <a:rPr lang="en-US" sz="1000" b="1">
                    <a:latin typeface="Trebuchet MS"/>
                    <a:ea typeface="ＭＳ Ｐゴシック" pitchFamily="-84" charset="-128"/>
                    <a:cs typeface="Trebuchet MS"/>
                  </a:rPr>
                  <a:t>Meer</a:t>
                </a:r>
              </a:p>
            </p:txBody>
          </p:sp>
          <p:pic>
            <p:nvPicPr>
              <p:cNvPr id="21" name="Picture 33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5527675" y="2641600"/>
                <a:ext cx="539750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2" name="Picture 34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4225925" y="2641600"/>
                <a:ext cx="539750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3" name="Picture 35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6746875" y="2032000"/>
                <a:ext cx="539750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4" name="Picture 36"/>
              <p:cNvPicPr>
                <a:picLocks noChangeAspect="1" noChangeArrowheads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6130925" y="1955800"/>
                <a:ext cx="539750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5" name="Text Box 37"/>
              <p:cNvSpPr txBox="1">
                <a:spLocks noChangeArrowheads="1"/>
              </p:cNvSpPr>
              <p:nvPr/>
            </p:nvSpPr>
            <p:spPr bwMode="auto">
              <a:xfrm>
                <a:off x="6024563" y="1727200"/>
                <a:ext cx="676275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>
                    <a:latin typeface="Trebuchet MS"/>
                    <a:ea typeface="ＭＳ Ｐゴシック" pitchFamily="-84" charset="-128"/>
                    <a:cs typeface="Trebuchet MS"/>
                  </a:rPr>
                  <a:t>Veltman</a:t>
                </a:r>
              </a:p>
            </p:txBody>
          </p:sp>
          <p:sp>
            <p:nvSpPr>
              <p:cNvPr id="26" name="Text Box 38"/>
              <p:cNvSpPr txBox="1">
                <a:spLocks noChangeArrowheads="1"/>
              </p:cNvSpPr>
              <p:nvPr/>
            </p:nvSpPr>
            <p:spPr bwMode="auto">
              <a:xfrm>
                <a:off x="6665998" y="1803400"/>
                <a:ext cx="652292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>
                    <a:latin typeface="Trebuchet MS"/>
                    <a:ea typeface="ＭＳ Ｐゴシック" pitchFamily="-84" charset="-128"/>
                    <a:cs typeface="Trebuchet MS"/>
                  </a:rPr>
                  <a:t>‘t Hooft</a:t>
                </a:r>
              </a:p>
            </p:txBody>
          </p:sp>
          <p:pic>
            <p:nvPicPr>
              <p:cNvPr id="27" name="Picture 39" descr="gross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3616325" y="1879600"/>
                <a:ext cx="539750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8" name="Picture 40" descr="politzer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2403475" y="1955800"/>
                <a:ext cx="539750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9" name="Picture 41" descr="wilczek"/>
              <p:cNvPicPr>
                <a:picLocks noChangeAspect="1"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3006725" y="1879600"/>
                <a:ext cx="539750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0" name="Text Box 42"/>
              <p:cNvSpPr txBox="1">
                <a:spLocks noChangeArrowheads="1"/>
              </p:cNvSpPr>
              <p:nvPr/>
            </p:nvSpPr>
            <p:spPr bwMode="auto">
              <a:xfrm>
                <a:off x="3644608" y="1651000"/>
                <a:ext cx="508585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>
                    <a:latin typeface="Trebuchet MS"/>
                    <a:ea typeface="ＭＳ Ｐゴシック" pitchFamily="-84" charset="-128"/>
                    <a:cs typeface="Trebuchet MS"/>
                  </a:rPr>
                  <a:t>Gross</a:t>
                </a:r>
              </a:p>
            </p:txBody>
          </p:sp>
          <p:sp>
            <p:nvSpPr>
              <p:cNvPr id="31" name="Text Box 43"/>
              <p:cNvSpPr txBox="1">
                <a:spLocks noChangeArrowheads="1"/>
              </p:cNvSpPr>
              <p:nvPr/>
            </p:nvSpPr>
            <p:spPr bwMode="auto">
              <a:xfrm>
                <a:off x="2953373" y="1651000"/>
                <a:ext cx="659155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>
                    <a:latin typeface="Trebuchet MS"/>
                    <a:ea typeface="ＭＳ Ｐゴシック" pitchFamily="-84" charset="-128"/>
                    <a:cs typeface="Trebuchet MS"/>
                  </a:rPr>
                  <a:t>Wilczek</a:t>
                </a:r>
              </a:p>
            </p:txBody>
          </p:sp>
          <p:sp>
            <p:nvSpPr>
              <p:cNvPr id="32" name="Text Box 44"/>
              <p:cNvSpPr txBox="1">
                <a:spLocks noChangeArrowheads="1"/>
              </p:cNvSpPr>
              <p:nvPr/>
            </p:nvSpPr>
            <p:spPr bwMode="auto">
              <a:xfrm>
                <a:off x="2343757" y="1727200"/>
                <a:ext cx="649662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>
                    <a:latin typeface="Trebuchet MS"/>
                    <a:ea typeface="ＭＳ Ｐゴシック" pitchFamily="-84" charset="-128"/>
                    <a:cs typeface="Trebuchet MS"/>
                  </a:rPr>
                  <a:t>Politzer</a:t>
                </a:r>
              </a:p>
            </p:txBody>
          </p:sp>
          <p:pic>
            <p:nvPicPr>
              <p:cNvPr id="33" name="Picture 45" descr="cronin"/>
              <p:cNvPicPr>
                <a:picLocks noChangeAspect="1" noChangeArrowheads="1"/>
              </p:cNvPicPr>
              <p:nvPr/>
            </p:nvPicPr>
            <p:blipFill>
              <a:blip r:embed="rId14"/>
              <a:srcRect/>
              <a:stretch>
                <a:fillRect/>
              </a:stretch>
            </p:blipFill>
            <p:spPr bwMode="auto">
              <a:xfrm>
                <a:off x="6746875" y="2870200"/>
                <a:ext cx="538163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4" name="Text Box 46"/>
              <p:cNvSpPr txBox="1">
                <a:spLocks noChangeArrowheads="1"/>
              </p:cNvSpPr>
              <p:nvPr/>
            </p:nvSpPr>
            <p:spPr bwMode="auto">
              <a:xfrm>
                <a:off x="6683375" y="3577166"/>
                <a:ext cx="593725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>
                    <a:latin typeface="Trebuchet MS"/>
                    <a:ea typeface="ＭＳ Ｐゴシック" pitchFamily="-84" charset="-128"/>
                    <a:cs typeface="Trebuchet MS"/>
                  </a:rPr>
                  <a:t>Cronin</a:t>
                </a:r>
              </a:p>
            </p:txBody>
          </p:sp>
          <p:pic>
            <p:nvPicPr>
              <p:cNvPr id="35" name="Picture 47" descr="fitch"/>
              <p:cNvPicPr>
                <a:picLocks noChangeAspect="1" noChangeArrowheads="1"/>
              </p:cNvPicPr>
              <p:nvPr/>
            </p:nvPicPr>
            <p:blipFill>
              <a:blip r:embed="rId15"/>
              <a:srcRect/>
              <a:stretch>
                <a:fillRect/>
              </a:stretch>
            </p:blipFill>
            <p:spPr bwMode="auto">
              <a:xfrm>
                <a:off x="6137275" y="2794000"/>
                <a:ext cx="539750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6" name="Text Box 48"/>
              <p:cNvSpPr txBox="1">
                <a:spLocks noChangeArrowheads="1"/>
              </p:cNvSpPr>
              <p:nvPr/>
            </p:nvSpPr>
            <p:spPr bwMode="auto">
              <a:xfrm>
                <a:off x="6169025" y="3500966"/>
                <a:ext cx="487363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 dirty="0">
                    <a:latin typeface="Trebuchet MS"/>
                    <a:ea typeface="ＭＳ Ｐゴシック" pitchFamily="-84" charset="-128"/>
                    <a:cs typeface="Trebuchet MS"/>
                  </a:rPr>
                  <a:t>Fitch</a:t>
                </a:r>
              </a:p>
            </p:txBody>
          </p:sp>
          <p:pic>
            <p:nvPicPr>
              <p:cNvPr id="37" name="Picture 49" descr="perl"/>
              <p:cNvPicPr>
                <a:picLocks noChangeAspect="1" noChangeArrowheads="1"/>
              </p:cNvPicPr>
              <p:nvPr/>
            </p:nvPicPr>
            <p:blipFill>
              <a:blip r:embed="rId16"/>
              <a:srcRect/>
              <a:stretch>
                <a:fillRect/>
              </a:stretch>
            </p:blipFill>
            <p:spPr bwMode="auto">
              <a:xfrm>
                <a:off x="1184275" y="2489200"/>
                <a:ext cx="539750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8" name="Picture 50" descr="reines"/>
              <p:cNvPicPr>
                <a:picLocks noChangeAspect="1" noChangeArrowheads="1"/>
              </p:cNvPicPr>
              <p:nvPr/>
            </p:nvPicPr>
            <p:blipFill>
              <a:blip r:embed="rId17"/>
              <a:srcRect/>
              <a:stretch>
                <a:fillRect/>
              </a:stretch>
            </p:blipFill>
            <p:spPr bwMode="auto">
              <a:xfrm>
                <a:off x="1793875" y="2260600"/>
                <a:ext cx="539750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9" name="Text Box 51"/>
              <p:cNvSpPr txBox="1">
                <a:spLocks noChangeArrowheads="1"/>
              </p:cNvSpPr>
              <p:nvPr/>
            </p:nvSpPr>
            <p:spPr bwMode="auto">
              <a:xfrm>
                <a:off x="1758950" y="2032000"/>
                <a:ext cx="598488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>
                    <a:latin typeface="Trebuchet MS"/>
                    <a:ea typeface="ＭＳ Ｐゴシック" pitchFamily="-84" charset="-128"/>
                    <a:cs typeface="Trebuchet MS"/>
                  </a:rPr>
                  <a:t>Reines</a:t>
                </a:r>
              </a:p>
            </p:txBody>
          </p:sp>
          <p:sp>
            <p:nvSpPr>
              <p:cNvPr id="40" name="Text Box 52"/>
              <p:cNvSpPr txBox="1">
                <a:spLocks noChangeArrowheads="1"/>
              </p:cNvSpPr>
              <p:nvPr/>
            </p:nvSpPr>
            <p:spPr bwMode="auto">
              <a:xfrm>
                <a:off x="1193800" y="3251200"/>
                <a:ext cx="422275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>
                    <a:latin typeface="Trebuchet MS"/>
                    <a:ea typeface="ＭＳ Ｐゴシック" pitchFamily="-84" charset="-128"/>
                    <a:cs typeface="Trebuchet MS"/>
                  </a:rPr>
                  <a:t>Perl</a:t>
                </a:r>
              </a:p>
            </p:txBody>
          </p:sp>
          <p:pic>
            <p:nvPicPr>
              <p:cNvPr id="41" name="Picture 53" descr="friedman"/>
              <p:cNvPicPr>
                <a:picLocks noChangeAspect="1" noChangeArrowheads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7356475" y="2438400"/>
                <a:ext cx="522288" cy="736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2" name="Text Box 54"/>
              <p:cNvSpPr txBox="1">
                <a:spLocks noChangeArrowheads="1"/>
              </p:cNvSpPr>
              <p:nvPr/>
            </p:nvSpPr>
            <p:spPr bwMode="auto">
              <a:xfrm>
                <a:off x="7240058" y="3119966"/>
                <a:ext cx="754063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 dirty="0">
                    <a:latin typeface="Trebuchet MS"/>
                    <a:ea typeface="ＭＳ Ｐゴシック" pitchFamily="-84" charset="-128"/>
                    <a:cs typeface="Trebuchet MS"/>
                  </a:rPr>
                  <a:t>Friedman</a:t>
                </a:r>
              </a:p>
            </p:txBody>
          </p:sp>
          <p:pic>
            <p:nvPicPr>
              <p:cNvPr id="43" name="Picture 55" descr="kendall"/>
              <p:cNvPicPr>
                <a:picLocks noChangeAspect="1" noChangeArrowheads="1"/>
              </p:cNvPicPr>
              <p:nvPr/>
            </p:nvPicPr>
            <p:blipFill>
              <a:blip r:embed="rId19"/>
              <a:srcRect/>
              <a:stretch>
                <a:fillRect/>
              </a:stretch>
            </p:blipFill>
            <p:spPr bwMode="auto">
              <a:xfrm>
                <a:off x="7432675" y="3429000"/>
                <a:ext cx="485775" cy="685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4" name="Text Box 56"/>
              <p:cNvSpPr txBox="1">
                <a:spLocks noChangeArrowheads="1"/>
              </p:cNvSpPr>
              <p:nvPr/>
            </p:nvSpPr>
            <p:spPr bwMode="auto">
              <a:xfrm>
                <a:off x="7315200" y="4059766"/>
                <a:ext cx="641350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 dirty="0">
                    <a:latin typeface="Trebuchet MS"/>
                    <a:ea typeface="ＭＳ Ｐゴシック" pitchFamily="-84" charset="-128"/>
                    <a:cs typeface="Trebuchet MS"/>
                  </a:rPr>
                  <a:t>Kendall</a:t>
                </a:r>
              </a:p>
            </p:txBody>
          </p:sp>
          <p:pic>
            <p:nvPicPr>
              <p:cNvPr id="45" name="Picture 57" descr="taylor"/>
              <p:cNvPicPr>
                <a:picLocks noChangeAspect="1" noChangeArrowheads="1"/>
              </p:cNvPicPr>
              <p:nvPr/>
            </p:nvPicPr>
            <p:blipFill>
              <a:blip r:embed="rId20"/>
              <a:srcRect/>
              <a:stretch>
                <a:fillRect/>
              </a:stretch>
            </p:blipFill>
            <p:spPr bwMode="auto">
              <a:xfrm>
                <a:off x="5603875" y="3733800"/>
                <a:ext cx="539750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6" name="Text Box 58"/>
              <p:cNvSpPr txBox="1">
                <a:spLocks noChangeArrowheads="1"/>
              </p:cNvSpPr>
              <p:nvPr/>
            </p:nvSpPr>
            <p:spPr bwMode="auto">
              <a:xfrm>
                <a:off x="5549900" y="4451349"/>
                <a:ext cx="563563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 dirty="0">
                    <a:latin typeface="Trebuchet MS"/>
                    <a:ea typeface="ＭＳ Ｐゴシック" pitchFamily="-84" charset="-128"/>
                    <a:cs typeface="Trebuchet MS"/>
                  </a:rPr>
                  <a:t>Taylor</a:t>
                </a:r>
              </a:p>
            </p:txBody>
          </p:sp>
          <p:pic>
            <p:nvPicPr>
              <p:cNvPr id="47" name="Picture 59" descr="lederman"/>
              <p:cNvPicPr>
                <a:picLocks noChangeAspect="1" noChangeArrowheads="1"/>
              </p:cNvPicPr>
              <p:nvPr/>
            </p:nvPicPr>
            <p:blipFill>
              <a:blip r:embed="rId21"/>
              <a:srcRect/>
              <a:stretch>
                <a:fillRect/>
              </a:stretch>
            </p:blipFill>
            <p:spPr bwMode="auto">
              <a:xfrm>
                <a:off x="2981325" y="2744788"/>
                <a:ext cx="539750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8" name="Text Box 60"/>
              <p:cNvSpPr txBox="1">
                <a:spLocks noChangeArrowheads="1"/>
              </p:cNvSpPr>
              <p:nvPr/>
            </p:nvSpPr>
            <p:spPr bwMode="auto">
              <a:xfrm>
                <a:off x="2887663" y="3462866"/>
                <a:ext cx="788987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>
                    <a:latin typeface="Trebuchet MS"/>
                    <a:ea typeface="ＭＳ Ｐゴシック" pitchFamily="-84" charset="-128"/>
                    <a:cs typeface="Trebuchet MS"/>
                  </a:rPr>
                  <a:t>Lederman</a:t>
                </a:r>
              </a:p>
            </p:txBody>
          </p:sp>
          <p:pic>
            <p:nvPicPr>
              <p:cNvPr id="49" name="Picture 61" descr="schwartz"/>
              <p:cNvPicPr>
                <a:picLocks noChangeAspect="1" noChangeArrowheads="1"/>
              </p:cNvPicPr>
              <p:nvPr/>
            </p:nvPicPr>
            <p:blipFill>
              <a:blip r:embed="rId22"/>
              <a:srcRect/>
              <a:stretch>
                <a:fillRect/>
              </a:stretch>
            </p:blipFill>
            <p:spPr bwMode="auto">
              <a:xfrm>
                <a:off x="2371725" y="2744788"/>
                <a:ext cx="539750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0" name="Text Box 62"/>
              <p:cNvSpPr txBox="1">
                <a:spLocks noChangeArrowheads="1"/>
              </p:cNvSpPr>
              <p:nvPr/>
            </p:nvSpPr>
            <p:spPr bwMode="auto">
              <a:xfrm>
                <a:off x="2278063" y="3451754"/>
                <a:ext cx="739775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>
                    <a:latin typeface="Trebuchet MS"/>
                    <a:ea typeface="ＭＳ Ｐゴシック" pitchFamily="-84" charset="-128"/>
                    <a:cs typeface="Trebuchet MS"/>
                  </a:rPr>
                  <a:t>Schwartz</a:t>
                </a:r>
              </a:p>
            </p:txBody>
          </p:sp>
          <p:pic>
            <p:nvPicPr>
              <p:cNvPr id="51" name="Picture 63" descr="steinberger"/>
              <p:cNvPicPr>
                <a:picLocks noChangeAspect="1" noChangeArrowheads="1"/>
              </p:cNvPicPr>
              <p:nvPr/>
            </p:nvPicPr>
            <p:blipFill>
              <a:blip r:embed="rId23"/>
              <a:srcRect/>
              <a:stretch>
                <a:fillRect/>
              </a:stretch>
            </p:blipFill>
            <p:spPr bwMode="auto">
              <a:xfrm>
                <a:off x="1762125" y="3049588"/>
                <a:ext cx="539750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2" name="Text Box 64"/>
              <p:cNvSpPr txBox="1">
                <a:spLocks noChangeArrowheads="1"/>
              </p:cNvSpPr>
              <p:nvPr/>
            </p:nvSpPr>
            <p:spPr bwMode="auto">
              <a:xfrm>
                <a:off x="1524000" y="3756554"/>
                <a:ext cx="887413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 dirty="0">
                    <a:latin typeface="Trebuchet MS"/>
                    <a:ea typeface="ＭＳ Ｐゴシック" pitchFamily="-84" charset="-128"/>
                    <a:cs typeface="Trebuchet MS"/>
                  </a:rPr>
                  <a:t>Steinberger</a:t>
                </a:r>
              </a:p>
            </p:txBody>
          </p:sp>
          <p:pic>
            <p:nvPicPr>
              <p:cNvPr id="53" name="Picture 65" descr="richter"/>
              <p:cNvPicPr>
                <a:picLocks noChangeAspect="1" noChangeArrowheads="1"/>
              </p:cNvPicPr>
              <p:nvPr/>
            </p:nvPicPr>
            <p:blipFill>
              <a:blip r:embed="rId24"/>
              <a:srcRect/>
              <a:stretch>
                <a:fillRect/>
              </a:stretch>
            </p:blipFill>
            <p:spPr bwMode="auto">
              <a:xfrm>
                <a:off x="3698875" y="3657600"/>
                <a:ext cx="539750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4" name="Picture 66" descr="ting"/>
              <p:cNvPicPr>
                <a:picLocks noChangeAspect="1" noChangeArrowheads="1"/>
              </p:cNvPicPr>
              <p:nvPr/>
            </p:nvPicPr>
            <p:blipFill>
              <a:blip r:embed="rId25"/>
              <a:srcRect/>
              <a:stretch>
                <a:fillRect/>
              </a:stretch>
            </p:blipFill>
            <p:spPr bwMode="auto">
              <a:xfrm>
                <a:off x="3622675" y="2717800"/>
                <a:ext cx="539750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5" name="Text Box 67"/>
              <p:cNvSpPr txBox="1">
                <a:spLocks noChangeArrowheads="1"/>
              </p:cNvSpPr>
              <p:nvPr/>
            </p:nvSpPr>
            <p:spPr bwMode="auto">
              <a:xfrm>
                <a:off x="3665538" y="4370388"/>
                <a:ext cx="620712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>
                    <a:latin typeface="Trebuchet MS"/>
                    <a:ea typeface="ＭＳ Ｐゴシック" pitchFamily="-84" charset="-128"/>
                    <a:cs typeface="Trebuchet MS"/>
                  </a:rPr>
                  <a:t>Richter</a:t>
                </a:r>
              </a:p>
            </p:txBody>
          </p:sp>
          <p:sp>
            <p:nvSpPr>
              <p:cNvPr id="56" name="Text Box 68"/>
              <p:cNvSpPr txBox="1">
                <a:spLocks noChangeArrowheads="1"/>
              </p:cNvSpPr>
              <p:nvPr/>
            </p:nvSpPr>
            <p:spPr bwMode="auto">
              <a:xfrm>
                <a:off x="3641725" y="3424766"/>
                <a:ext cx="452438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 dirty="0">
                    <a:latin typeface="Trebuchet MS"/>
                    <a:ea typeface="ＭＳ Ｐゴシック" pitchFamily="-84" charset="-128"/>
                    <a:cs typeface="Trebuchet MS"/>
                  </a:rPr>
                  <a:t>Ting</a:t>
                </a:r>
              </a:p>
            </p:txBody>
          </p:sp>
          <p:pic>
            <p:nvPicPr>
              <p:cNvPr id="57" name="Picture 69" descr="gell-mann"/>
              <p:cNvPicPr>
                <a:picLocks noChangeAspect="1" noChangeArrowheads="1"/>
              </p:cNvPicPr>
              <p:nvPr/>
            </p:nvPicPr>
            <p:blipFill>
              <a:blip r:embed="rId26"/>
              <a:srcRect/>
              <a:stretch>
                <a:fillRect/>
              </a:stretch>
            </p:blipFill>
            <p:spPr bwMode="auto">
              <a:xfrm>
                <a:off x="4308475" y="3657600"/>
                <a:ext cx="539750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8" name="Text Box 70"/>
              <p:cNvSpPr txBox="1">
                <a:spLocks noChangeArrowheads="1"/>
              </p:cNvSpPr>
              <p:nvPr/>
            </p:nvSpPr>
            <p:spPr bwMode="auto">
              <a:xfrm>
                <a:off x="4249738" y="4370388"/>
                <a:ext cx="796925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>
                    <a:latin typeface="Trebuchet MS"/>
                    <a:ea typeface="ＭＳ Ｐゴシック" pitchFamily="-84" charset="-128"/>
                    <a:cs typeface="Trebuchet MS"/>
                  </a:rPr>
                  <a:t>Gell-Mann</a:t>
                </a:r>
              </a:p>
            </p:txBody>
          </p:sp>
          <p:pic>
            <p:nvPicPr>
              <p:cNvPr id="59" name="Picture 71" descr="alvarez"/>
              <p:cNvPicPr>
                <a:picLocks noChangeAspect="1" noChangeArrowheads="1"/>
              </p:cNvPicPr>
              <p:nvPr/>
            </p:nvPicPr>
            <p:blipFill>
              <a:blip r:embed="rId27"/>
              <a:srcRect/>
              <a:stretch>
                <a:fillRect/>
              </a:stretch>
            </p:blipFill>
            <p:spPr bwMode="auto">
              <a:xfrm>
                <a:off x="4994275" y="3733800"/>
                <a:ext cx="539750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0" name="Text Box 72"/>
              <p:cNvSpPr txBox="1">
                <a:spLocks noChangeArrowheads="1"/>
              </p:cNvSpPr>
              <p:nvPr/>
            </p:nvSpPr>
            <p:spPr bwMode="auto">
              <a:xfrm>
                <a:off x="4954588" y="4451349"/>
                <a:ext cx="633412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 dirty="0">
                    <a:latin typeface="Trebuchet MS"/>
                    <a:ea typeface="ＭＳ Ｐゴシック" pitchFamily="-84" charset="-128"/>
                    <a:cs typeface="Trebuchet MS"/>
                  </a:rPr>
                  <a:t>Alvarez</a:t>
                </a:r>
              </a:p>
            </p:txBody>
          </p:sp>
          <p:pic>
            <p:nvPicPr>
              <p:cNvPr id="61" name="Picture 73" descr="schwinger"/>
              <p:cNvPicPr>
                <a:picLocks noChangeAspect="1" noChangeArrowheads="1"/>
              </p:cNvPicPr>
              <p:nvPr/>
            </p:nvPicPr>
            <p:blipFill>
              <a:blip r:embed="rId28"/>
              <a:srcRect/>
              <a:stretch>
                <a:fillRect/>
              </a:stretch>
            </p:blipFill>
            <p:spPr bwMode="auto">
              <a:xfrm>
                <a:off x="2439987" y="3733800"/>
                <a:ext cx="485775" cy="685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2" name="Picture 74" descr="feynman"/>
              <p:cNvPicPr>
                <a:picLocks noChangeAspect="1" noChangeArrowheads="1"/>
              </p:cNvPicPr>
              <p:nvPr/>
            </p:nvPicPr>
            <p:blipFill>
              <a:blip r:embed="rId29"/>
              <a:srcRect/>
              <a:stretch>
                <a:fillRect/>
              </a:stretch>
            </p:blipFill>
            <p:spPr bwMode="auto">
              <a:xfrm>
                <a:off x="3013075" y="3733800"/>
                <a:ext cx="539750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3" name="Text Box 75"/>
              <p:cNvSpPr txBox="1">
                <a:spLocks noChangeArrowheads="1"/>
              </p:cNvSpPr>
              <p:nvPr/>
            </p:nvSpPr>
            <p:spPr bwMode="auto">
              <a:xfrm>
                <a:off x="2970213" y="4446588"/>
                <a:ext cx="739775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>
                    <a:latin typeface="Trebuchet MS"/>
                    <a:ea typeface="ＭＳ Ｐゴシック" pitchFamily="-84" charset="-128"/>
                    <a:cs typeface="Trebuchet MS"/>
                  </a:rPr>
                  <a:t>Feynman</a:t>
                </a:r>
              </a:p>
            </p:txBody>
          </p:sp>
          <p:sp>
            <p:nvSpPr>
              <p:cNvPr id="64" name="Text Box 76"/>
              <p:cNvSpPr txBox="1">
                <a:spLocks noChangeArrowheads="1"/>
              </p:cNvSpPr>
              <p:nvPr/>
            </p:nvSpPr>
            <p:spPr bwMode="auto">
              <a:xfrm>
                <a:off x="2202921" y="4361393"/>
                <a:ext cx="823913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 dirty="0">
                    <a:latin typeface="Trebuchet MS"/>
                    <a:ea typeface="ＭＳ Ｐゴシック" pitchFamily="-84" charset="-128"/>
                    <a:cs typeface="Trebuchet MS"/>
                  </a:rPr>
                  <a:t>Schwinger</a:t>
                </a:r>
              </a:p>
            </p:txBody>
          </p:sp>
          <p:pic>
            <p:nvPicPr>
              <p:cNvPr id="65" name="Picture 77" descr="hofstadter"/>
              <p:cNvPicPr>
                <a:picLocks noChangeAspect="1" noChangeArrowheads="1"/>
              </p:cNvPicPr>
              <p:nvPr/>
            </p:nvPicPr>
            <p:blipFill>
              <a:blip r:embed="rId30"/>
              <a:srcRect/>
              <a:stretch>
                <a:fillRect/>
              </a:stretch>
            </p:blipFill>
            <p:spPr bwMode="auto">
              <a:xfrm>
                <a:off x="727075" y="3048000"/>
                <a:ext cx="485775" cy="685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6" name="Text Box 78"/>
              <p:cNvSpPr txBox="1">
                <a:spLocks noChangeArrowheads="1"/>
              </p:cNvSpPr>
              <p:nvPr/>
            </p:nvSpPr>
            <p:spPr bwMode="auto">
              <a:xfrm>
                <a:off x="760413" y="3733800"/>
                <a:ext cx="819150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>
                    <a:latin typeface="Trebuchet MS"/>
                    <a:ea typeface="ＭＳ Ｐゴシック" pitchFamily="-84" charset="-128"/>
                    <a:cs typeface="Trebuchet MS"/>
                  </a:rPr>
                  <a:t>Hofstadter</a:t>
                </a:r>
              </a:p>
            </p:txBody>
          </p:sp>
          <p:pic>
            <p:nvPicPr>
              <p:cNvPr id="67" name="Picture 79" descr="yang"/>
              <p:cNvPicPr>
                <a:picLocks noChangeAspect="1" noChangeArrowheads="1"/>
              </p:cNvPicPr>
              <p:nvPr/>
            </p:nvPicPr>
            <p:blipFill>
              <a:blip r:embed="rId31"/>
              <a:srcRect/>
              <a:stretch>
                <a:fillRect/>
              </a:stretch>
            </p:blipFill>
            <p:spPr bwMode="auto">
              <a:xfrm>
                <a:off x="6213475" y="3784600"/>
                <a:ext cx="501650" cy="7080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8" name="Text Box 80"/>
              <p:cNvSpPr txBox="1">
                <a:spLocks noChangeArrowheads="1"/>
              </p:cNvSpPr>
              <p:nvPr/>
            </p:nvSpPr>
            <p:spPr bwMode="auto">
              <a:xfrm>
                <a:off x="6250747" y="4446588"/>
                <a:ext cx="466794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>
                    <a:latin typeface="Trebuchet MS"/>
                    <a:ea typeface="ＭＳ Ｐゴシック" pitchFamily="-84" charset="-128"/>
                    <a:cs typeface="Trebuchet MS"/>
                  </a:rPr>
                  <a:t>Yang</a:t>
                </a:r>
              </a:p>
            </p:txBody>
          </p:sp>
          <p:pic>
            <p:nvPicPr>
              <p:cNvPr id="69" name="Picture 81" descr="lee"/>
              <p:cNvPicPr>
                <a:picLocks noChangeAspect="1" noChangeArrowheads="1"/>
              </p:cNvPicPr>
              <p:nvPr/>
            </p:nvPicPr>
            <p:blipFill>
              <a:blip r:embed="rId32"/>
              <a:srcRect/>
              <a:stretch>
                <a:fillRect/>
              </a:stretch>
            </p:blipFill>
            <p:spPr bwMode="auto">
              <a:xfrm>
                <a:off x="6746875" y="3810000"/>
                <a:ext cx="539750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0" name="Text Box 82"/>
              <p:cNvSpPr txBox="1">
                <a:spLocks noChangeArrowheads="1"/>
              </p:cNvSpPr>
              <p:nvPr/>
            </p:nvSpPr>
            <p:spPr bwMode="auto">
              <a:xfrm>
                <a:off x="6842125" y="4516966"/>
                <a:ext cx="401638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 defTabSz="457200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en-US" sz="1000" b="1" dirty="0">
                    <a:latin typeface="Trebuchet MS"/>
                    <a:ea typeface="ＭＳ Ｐゴシック" pitchFamily="-84" charset="-128"/>
                    <a:cs typeface="Trebuchet MS"/>
                  </a:rPr>
                  <a:t>Lee</a:t>
                </a:r>
              </a:p>
            </p:txBody>
          </p:sp>
          <p:sp>
            <p:nvSpPr>
              <p:cNvPr id="71" name="Text Box 72"/>
              <p:cNvSpPr txBox="1">
                <a:spLocks noChangeArrowheads="1"/>
              </p:cNvSpPr>
              <p:nvPr/>
            </p:nvSpPr>
            <p:spPr bwMode="auto">
              <a:xfrm>
                <a:off x="2479675" y="4765875"/>
                <a:ext cx="3300904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fr-FR" sz="1400" b="1" dirty="0">
                    <a:solidFill>
                      <a:srgbClr val="D40202"/>
                    </a:solidFill>
                    <a:latin typeface="Trebuchet MS"/>
                    <a:cs typeface="Trebuchet MS"/>
                  </a:rPr>
                  <a:t>Gauge group = SU(3)</a:t>
                </a:r>
                <a:r>
                  <a:rPr lang="fr-FR" sz="1400" b="1" baseline="-25000" dirty="0" smtClean="0">
                    <a:solidFill>
                      <a:srgbClr val="D40202"/>
                    </a:solidFill>
                    <a:latin typeface="Trebuchet MS"/>
                    <a:cs typeface="Trebuchet MS"/>
                  </a:rPr>
                  <a:t>C </a:t>
                </a:r>
                <a:r>
                  <a:rPr lang="fr-FR" sz="1400" b="1" dirty="0" smtClean="0">
                    <a:solidFill>
                      <a:srgbClr val="D40202"/>
                    </a:solidFill>
                    <a:latin typeface="Trebuchet MS"/>
                    <a:cs typeface="Trebuchet MS"/>
                  </a:rPr>
                  <a:t>x SU</a:t>
                </a:r>
                <a:r>
                  <a:rPr lang="fr-FR" sz="1400" b="1" dirty="0">
                    <a:solidFill>
                      <a:srgbClr val="D40202"/>
                    </a:solidFill>
                    <a:latin typeface="Trebuchet MS"/>
                    <a:cs typeface="Trebuchet MS"/>
                  </a:rPr>
                  <a:t>(2)</a:t>
                </a:r>
                <a:r>
                  <a:rPr lang="fr-FR" sz="1400" b="1" baseline="-25000" dirty="0" smtClean="0">
                    <a:solidFill>
                      <a:srgbClr val="D40202"/>
                    </a:solidFill>
                    <a:latin typeface="Trebuchet MS"/>
                    <a:cs typeface="Trebuchet MS"/>
                  </a:rPr>
                  <a:t>L </a:t>
                </a:r>
                <a:r>
                  <a:rPr lang="fr-FR" sz="1400" b="1" dirty="0" smtClean="0">
                    <a:solidFill>
                      <a:srgbClr val="D40202"/>
                    </a:solidFill>
                    <a:latin typeface="Trebuchet MS"/>
                    <a:cs typeface="Trebuchet MS"/>
                  </a:rPr>
                  <a:t>x U</a:t>
                </a:r>
                <a:r>
                  <a:rPr lang="fr-FR" sz="1400" b="1" dirty="0">
                    <a:solidFill>
                      <a:srgbClr val="D40202"/>
                    </a:solidFill>
                    <a:latin typeface="Trebuchet MS"/>
                    <a:cs typeface="Trebuchet MS"/>
                  </a:rPr>
                  <a:t>(1)</a:t>
                </a:r>
                <a:r>
                  <a:rPr lang="fr-FR" sz="1400" b="1" baseline="-25000" dirty="0">
                    <a:solidFill>
                      <a:srgbClr val="D40202"/>
                    </a:solidFill>
                    <a:latin typeface="Trebuchet MS"/>
                    <a:cs typeface="Trebuchet MS"/>
                  </a:rPr>
                  <a:t>Y</a:t>
                </a:r>
              </a:p>
            </p:txBody>
          </p:sp>
          <p:sp>
            <p:nvSpPr>
              <p:cNvPr id="72" name="Rectangle 76"/>
              <p:cNvSpPr>
                <a:spLocks noChangeArrowheads="1"/>
              </p:cNvSpPr>
              <p:nvPr/>
            </p:nvSpPr>
            <p:spPr bwMode="auto">
              <a:xfrm>
                <a:off x="3727174" y="5041041"/>
                <a:ext cx="173822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fr-FR" sz="1400" b="1" dirty="0">
                    <a:solidFill>
                      <a:srgbClr val="D40202"/>
                    </a:solidFill>
                    <a:latin typeface="Trebuchet MS"/>
                    <a:cs typeface="Trebuchet MS"/>
                  </a:rPr>
                  <a:t>SU(3)</a:t>
                </a:r>
                <a:r>
                  <a:rPr lang="fr-FR" sz="1400" b="1" baseline="-25000" dirty="0" smtClean="0">
                    <a:solidFill>
                      <a:srgbClr val="D40202"/>
                    </a:solidFill>
                    <a:latin typeface="Trebuchet MS"/>
                    <a:cs typeface="Trebuchet MS"/>
                  </a:rPr>
                  <a:t>C </a:t>
                </a:r>
                <a:r>
                  <a:rPr lang="fr-FR" sz="1400" b="1" dirty="0" smtClean="0">
                    <a:solidFill>
                      <a:srgbClr val="D40202"/>
                    </a:solidFill>
                    <a:latin typeface="Trebuchet MS"/>
                    <a:cs typeface="Trebuchet MS"/>
                  </a:rPr>
                  <a:t>x       U(1</a:t>
                </a:r>
                <a:r>
                  <a:rPr lang="fr-FR" sz="1400" b="1" dirty="0" smtClean="0">
                    <a:solidFill>
                      <a:srgbClr val="D40202"/>
                    </a:solidFill>
                    <a:latin typeface="Trebuchet MS"/>
                    <a:cs typeface="Trebuchet MS"/>
                  </a:rPr>
                  <a:t>)</a:t>
                </a:r>
                <a:r>
                  <a:rPr lang="fr-FR" sz="1400" b="1" baseline="-25000" dirty="0" smtClean="0">
                    <a:solidFill>
                      <a:srgbClr val="D40202"/>
                    </a:solidFill>
                    <a:latin typeface="Trebuchet MS"/>
                    <a:cs typeface="Trebuchet MS"/>
                  </a:rPr>
                  <a:t>EM</a:t>
                </a:r>
                <a:endParaRPr lang="fr-FR" sz="1400" b="1" baseline="-25000" dirty="0" smtClean="0">
                  <a:solidFill>
                    <a:srgbClr val="D40202"/>
                  </a:solidFill>
                  <a:latin typeface="Trebuchet MS"/>
                  <a:cs typeface="Trebuchet MS"/>
                </a:endParaRPr>
              </a:p>
            </p:txBody>
          </p:sp>
          <p:sp>
            <p:nvSpPr>
              <p:cNvPr id="73" name="Text Box 82"/>
              <p:cNvSpPr txBox="1">
                <a:spLocks noChangeArrowheads="1"/>
              </p:cNvSpPr>
              <p:nvPr/>
            </p:nvSpPr>
            <p:spPr bwMode="auto">
              <a:xfrm>
                <a:off x="5985286" y="4939971"/>
                <a:ext cx="644114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fr-FR" sz="1400" b="1" dirty="0">
                    <a:solidFill>
                      <a:srgbClr val="D40202"/>
                    </a:solidFill>
                    <a:latin typeface="Trebuchet MS"/>
                    <a:cs typeface="Trebuchet MS"/>
                  </a:rPr>
                  <a:t>EWSB</a:t>
                </a:r>
              </a:p>
            </p:txBody>
          </p:sp>
          <p:sp>
            <p:nvSpPr>
              <p:cNvPr id="74" name="Curved Down Arrow 73"/>
              <p:cNvSpPr/>
              <p:nvPr/>
            </p:nvSpPr>
            <p:spPr>
              <a:xfrm rot="5400000">
                <a:off x="5661014" y="5004547"/>
                <a:ext cx="366206" cy="215900"/>
              </a:xfrm>
              <a:prstGeom prst="curvedDownArrow">
                <a:avLst/>
              </a:prstGeom>
              <a:solidFill>
                <a:srgbClr val="D40202">
                  <a:alpha val="91000"/>
                </a:srgb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" name="WordArt 8"/>
            <p:cNvSpPr>
              <a:spLocks noChangeArrowheads="1" noChangeShapeType="1" noTextEdit="1"/>
            </p:cNvSpPr>
            <p:nvPr/>
          </p:nvSpPr>
          <p:spPr bwMode="auto">
            <a:xfrm>
              <a:off x="2796476" y="1357493"/>
              <a:ext cx="3431194" cy="533400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0958358"/>
                </a:avLst>
              </a:prstTxWarp>
            </a:bodyPr>
            <a:lstStyle/>
            <a:p>
              <a:pPr algn="ctr"/>
              <a:r>
                <a:rPr lang="en-US" sz="1800" b="1" kern="10" dirty="0">
                  <a:ln w="9525">
                    <a:noFill/>
                    <a:round/>
                    <a:headEnd/>
                    <a:tailEnd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ea typeface="Arial"/>
                  <a:cs typeface="Arial"/>
                </a:rPr>
                <a:t>Standard Model (36+1 particles - 3 forces)</a:t>
              </a:r>
              <a:endParaRPr lang="en-GB" sz="1800" b="1" kern="10" dirty="0">
                <a:ln w="9525">
                  <a:noFill/>
                  <a:round/>
                  <a:headEnd/>
                  <a:tailEnd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Rectangle 83"/>
            <p:cNvSpPr>
              <a:spLocks noChangeArrowheads="1"/>
            </p:cNvSpPr>
            <p:nvPr/>
          </p:nvSpPr>
          <p:spPr bwMode="auto">
            <a:xfrm>
              <a:off x="940921" y="4169589"/>
              <a:ext cx="1040279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r" defTabSz="457200">
                <a:lnSpc>
                  <a:spcPct val="100000"/>
                </a:lnSpc>
                <a:spcBef>
                  <a:spcPct val="0"/>
                </a:spcBef>
              </a:pPr>
              <a:r>
                <a:rPr lang="en-GB" sz="1000" dirty="0">
                  <a:solidFill>
                    <a:srgbClr val="7F7F7F"/>
                  </a:solidFill>
                  <a:latin typeface="Arial" pitchFamily="-84" charset="0"/>
                  <a:ea typeface="ＭＳ Ｐゴシック" pitchFamily="-84" charset="-128"/>
                  <a:cs typeface="ＭＳ Ｐゴシック" pitchFamily="-84" charset="-128"/>
                </a:rPr>
                <a:t>Selected Nobel Prizes since 1957</a:t>
              </a:r>
              <a:r>
                <a:rPr lang="en-GB" sz="1000" dirty="0" smtClean="0">
                  <a:solidFill>
                    <a:srgbClr val="7F7F7F"/>
                  </a:solidFill>
                  <a:latin typeface="Arial" pitchFamily="-84" charset="0"/>
                  <a:ea typeface="ＭＳ Ｐゴシック" pitchFamily="-84" charset="-128"/>
                  <a:cs typeface="ＭＳ Ｐゴシック" pitchFamily="-84" charset="-128"/>
                </a:rPr>
                <a:t> </a:t>
              </a:r>
              <a:endParaRPr lang="en-GB" sz="1000" dirty="0">
                <a:solidFill>
                  <a:srgbClr val="7F7F7F"/>
                </a:solidFill>
                <a:latin typeface="Arial" pitchFamily="-84" charset="0"/>
                <a:ea typeface="ＭＳ Ｐゴシック" pitchFamily="-84" charset="-128"/>
                <a:cs typeface="ＭＳ Ｐゴシック" pitchFamily="-84" charset="-128"/>
              </a:endParaRPr>
            </a:p>
          </p:txBody>
        </p:sp>
      </p:grpSp>
      <p:sp>
        <p:nvSpPr>
          <p:cNvPr id="76" name="WordArt 8"/>
          <p:cNvSpPr>
            <a:spLocks noChangeArrowheads="1" noChangeShapeType="1" noTextEdit="1"/>
          </p:cNvSpPr>
          <p:nvPr/>
        </p:nvSpPr>
        <p:spPr bwMode="auto">
          <a:xfrm rot="19101789">
            <a:off x="593733" y="2286034"/>
            <a:ext cx="1712784" cy="5334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668860"/>
              </a:avLst>
            </a:prstTxWarp>
          </a:bodyPr>
          <a:lstStyle/>
          <a:p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Courtesy: Pascal </a:t>
            </a:r>
            <a:r>
              <a:rPr lang="en-GB" sz="105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Pralavorio</a:t>
            </a:r>
            <a:endParaRPr lang="en-GB" sz="105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0" y="5715000"/>
            <a:ext cx="9144000" cy="594712"/>
          </a:xfrm>
          <a:prstGeom prst="rect">
            <a:avLst/>
          </a:prstGeom>
          <a:solidFill>
            <a:srgbClr val="FFFFFF">
              <a:alpha val="84000"/>
            </a:srgbClr>
          </a:solidFill>
          <a:effectLst/>
        </p:spPr>
        <p:txBody>
          <a:bodyPr wrap="square" lIns="0" tIns="93600" rIns="0" bIns="129600" rtlCol="0" anchor="ctr" anchorCtr="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en-GB" b="1" dirty="0" smtClean="0">
                <a:solidFill>
                  <a:srgbClr val="D00209"/>
                </a:solidFill>
                <a:effectLst>
                  <a:glow rad="317500">
                    <a:schemeClr val="bg1"/>
                  </a:glow>
                </a:effectLst>
              </a:rPr>
              <a:t>The SM is </a:t>
            </a:r>
            <a:r>
              <a:rPr lang="en-GB" b="1" i="1" dirty="0" smtClean="0">
                <a:solidFill>
                  <a:srgbClr val="D00209"/>
                </a:solidFill>
                <a:effectLst>
                  <a:glow rad="317500">
                    <a:schemeClr val="bg1"/>
                  </a:glow>
                </a:effectLst>
              </a:rPr>
              <a:t>the </a:t>
            </a:r>
            <a:r>
              <a:rPr lang="en-GB" b="1" dirty="0" smtClean="0">
                <a:solidFill>
                  <a:srgbClr val="D00209"/>
                </a:solidFill>
                <a:effectLst>
                  <a:glow rad="317500">
                    <a:schemeClr val="bg1"/>
                  </a:glow>
                </a:effectLst>
              </a:rPr>
              <a:t>legacy of 20</a:t>
            </a:r>
            <a:r>
              <a:rPr lang="en-GB" b="1" baseline="30000" dirty="0" smtClean="0">
                <a:solidFill>
                  <a:srgbClr val="D00209"/>
                </a:solidFill>
                <a:effectLst>
                  <a:glow rad="317500">
                    <a:schemeClr val="bg1"/>
                  </a:glow>
                </a:effectLst>
              </a:rPr>
              <a:t>th</a:t>
            </a:r>
            <a:r>
              <a:rPr lang="en-GB" b="1" dirty="0" smtClean="0">
                <a:solidFill>
                  <a:srgbClr val="D00209"/>
                </a:solidFill>
                <a:effectLst>
                  <a:glow rad="317500">
                    <a:schemeClr val="bg1"/>
                  </a:glow>
                </a:effectLst>
              </a:rPr>
              <a:t> century particle </a:t>
            </a:r>
            <a:r>
              <a:rPr lang="en-GB" b="1" dirty="0" smtClean="0">
                <a:solidFill>
                  <a:srgbClr val="D00209"/>
                </a:solidFill>
                <a:effectLst>
                  <a:glow rad="317500">
                    <a:schemeClr val="bg1"/>
                  </a:glow>
                </a:effectLst>
              </a:rPr>
              <a:t>physics</a:t>
            </a:r>
            <a:endParaRPr lang="en-GB" b="1" dirty="0" smtClean="0">
              <a:solidFill>
                <a:srgbClr val="D00209"/>
              </a:solidFill>
              <a:effectLst>
                <a:glow rad="317500">
                  <a:schemeClr val="bg1"/>
                </a:glo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0" name="Freeform 39"/>
          <p:cNvSpPr/>
          <p:nvPr/>
        </p:nvSpPr>
        <p:spPr>
          <a:xfrm rot="21251877" flipH="1">
            <a:off x="5774963" y="4133528"/>
            <a:ext cx="1293067" cy="905028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1" name="Freeform 40"/>
          <p:cNvSpPr/>
          <p:nvPr/>
        </p:nvSpPr>
        <p:spPr>
          <a:xfrm flipH="1" flipV="1">
            <a:off x="5700629" y="2971800"/>
            <a:ext cx="1293067" cy="910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5079848" y="3733800"/>
            <a:ext cx="685800" cy="588433"/>
          </a:xfrm>
          <a:prstGeom prst="ellipse">
            <a:avLst/>
          </a:prstGeom>
          <a:ln w="38100" cap="flat" cmpd="sng" algn="ctr">
            <a:solidFill>
              <a:srgbClr val="F4F7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flipH="1" flipV="1">
            <a:off x="5090431" y="3760673"/>
            <a:ext cx="217418" cy="3012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4" name="Freeform 43"/>
          <p:cNvSpPr/>
          <p:nvPr/>
        </p:nvSpPr>
        <p:spPr>
          <a:xfrm flipH="1" flipV="1">
            <a:off x="5137000" y="3729567"/>
            <a:ext cx="292097" cy="421220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5" name="Freeform 44"/>
          <p:cNvSpPr/>
          <p:nvPr/>
        </p:nvSpPr>
        <p:spPr>
          <a:xfrm flipH="1" flipV="1">
            <a:off x="5172986" y="3750733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6" name="Freeform 45"/>
          <p:cNvSpPr/>
          <p:nvPr/>
        </p:nvSpPr>
        <p:spPr>
          <a:xfrm flipH="1" flipV="1">
            <a:off x="5240722" y="3818469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7" name="Freeform 46"/>
          <p:cNvSpPr/>
          <p:nvPr/>
        </p:nvSpPr>
        <p:spPr>
          <a:xfrm flipH="1" flipV="1">
            <a:off x="5361373" y="3807881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8" name="Freeform 47"/>
          <p:cNvSpPr/>
          <p:nvPr/>
        </p:nvSpPr>
        <p:spPr>
          <a:xfrm flipH="1" flipV="1">
            <a:off x="5460857" y="3951816"/>
            <a:ext cx="264573" cy="368305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9" name="Freeform 48"/>
          <p:cNvSpPr/>
          <p:nvPr/>
        </p:nvSpPr>
        <p:spPr>
          <a:xfrm flipH="1" flipV="1">
            <a:off x="5570924" y="4036482"/>
            <a:ext cx="175673" cy="251890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099693" y="3566470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H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139008" y="2667000"/>
            <a:ext cx="1797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W,Z,q,l,g,</a:t>
            </a:r>
            <a:r>
              <a:rPr lang="en-GB" b="1" dirty="0" err="1" smtClean="0">
                <a:solidFill>
                  <a:srgbClr val="F1F1F5"/>
                </a:solidFill>
                <a:latin typeface="Symbol" charset="2"/>
                <a:cs typeface="Symbol" charset="2"/>
              </a:rPr>
              <a:t>g</a:t>
            </a:r>
            <a:endParaRPr lang="en-GB" b="1" dirty="0">
              <a:solidFill>
                <a:srgbClr val="F1F1F5"/>
              </a:solidFill>
              <a:latin typeface="Symbol" charset="2"/>
              <a:cs typeface="Symbol" charset="2"/>
            </a:endParaRPr>
          </a:p>
        </p:txBody>
      </p:sp>
      <p:sp>
        <p:nvSpPr>
          <p:cNvPr id="58" name="Text Box 11"/>
          <p:cNvSpPr txBox="1">
            <a:spLocks noChangeArrowheads="1"/>
          </p:cNvSpPr>
          <p:nvPr/>
        </p:nvSpPr>
        <p:spPr bwMode="auto">
          <a:xfrm>
            <a:off x="152398" y="1981200"/>
            <a:ext cx="6477002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At the LHC, the Higgs boson is produced dominantly via gluon fusion </a:t>
            </a:r>
          </a:p>
          <a:p>
            <a:r>
              <a:rPr lang="en-US" sz="1600" dirty="0" err="1" smtClean="0">
                <a:solidFill>
                  <a:srgbClr val="F1F1F5"/>
                </a:solidFill>
                <a:latin typeface="Symbol" charset="2"/>
                <a:cs typeface="Symbol" charset="2"/>
                <a:sym typeface="Symbol" charset="2"/>
              </a:rPr>
              <a:t>s</a:t>
            </a:r>
            <a:r>
              <a:rPr lang="en-US" sz="1600" i="1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H</a:t>
            </a:r>
            <a:r>
              <a:rPr lang="en-US" sz="1600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,total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~15 </a:t>
            </a:r>
            <a:r>
              <a:rPr lang="en-US" sz="16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pb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at 125 GeV (40—50 times larger rate than at Tevatron)</a:t>
            </a:r>
          </a:p>
        </p:txBody>
      </p:sp>
      <p:sp>
        <p:nvSpPr>
          <p:cNvPr id="59" name="Text Box 11"/>
          <p:cNvSpPr txBox="1">
            <a:spLocks noChangeArrowheads="1"/>
          </p:cNvSpPr>
          <p:nvPr/>
        </p:nvSpPr>
        <p:spPr bwMode="auto">
          <a:xfrm>
            <a:off x="152400" y="2759652"/>
            <a:ext cx="3048000" cy="286450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Because of the coupling to the mass of the decay particles: </a:t>
            </a:r>
          </a:p>
          <a:p>
            <a:pPr marL="265113" lvl="1">
              <a:spcBef>
                <a:spcPts val="1200"/>
              </a:spcBef>
            </a:pP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… the Higgs will decay with preference to the heaviest particles allowed </a:t>
            </a:r>
          </a:p>
          <a:p>
            <a:pPr marL="265113" lvl="1">
              <a:spcBef>
                <a:spcPts val="1200"/>
              </a:spcBef>
            </a:pP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… the Higgs does not couple directly to photons and gluons, but only via “loops” involving heavy particles (e.g., top, W 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Higgs boson</a:t>
            </a:r>
            <a:endParaRPr lang="en-US" sz="2800" i="1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Higgs production and decay probabilities predicted vs. Higgs mass by SM</a:t>
            </a:r>
          </a:p>
        </p:txBody>
      </p:sp>
      <p:sp>
        <p:nvSpPr>
          <p:cNvPr id="28" name="Freeform 27"/>
          <p:cNvSpPr/>
          <p:nvPr/>
        </p:nvSpPr>
        <p:spPr>
          <a:xfrm rot="21414403">
            <a:off x="3552487" y="4001354"/>
            <a:ext cx="1568225" cy="147441"/>
          </a:xfrm>
          <a:custGeom>
            <a:avLst/>
            <a:gdLst>
              <a:gd name="connsiteX0" fmla="*/ 2201333 w 2316269"/>
              <a:gd name="connsiteY0" fmla="*/ 101020 h 107014"/>
              <a:gd name="connsiteX1" fmla="*/ 1259417 w 2316269"/>
              <a:gd name="connsiteY1" fmla="*/ 69270 h 107014"/>
              <a:gd name="connsiteX2" fmla="*/ 867833 w 2316269"/>
              <a:gd name="connsiteY2" fmla="*/ 48103 h 107014"/>
              <a:gd name="connsiteX3" fmla="*/ 698500 w 2316269"/>
              <a:gd name="connsiteY3" fmla="*/ 26936 h 107014"/>
              <a:gd name="connsiteX4" fmla="*/ 571500 w 2316269"/>
              <a:gd name="connsiteY4" fmla="*/ 5770 h 107014"/>
              <a:gd name="connsiteX5" fmla="*/ 0 w 2316269"/>
              <a:gd name="connsiteY5" fmla="*/ 5770 h 107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16269" h="107014">
                <a:moveTo>
                  <a:pt x="2201333" y="101020"/>
                </a:moveTo>
                <a:cubicBezTo>
                  <a:pt x="1749202" y="68723"/>
                  <a:pt x="2316269" y="107014"/>
                  <a:pt x="1259417" y="69270"/>
                </a:cubicBezTo>
                <a:cubicBezTo>
                  <a:pt x="1128782" y="64604"/>
                  <a:pt x="867833" y="48103"/>
                  <a:pt x="867833" y="48103"/>
                </a:cubicBezTo>
                <a:lnTo>
                  <a:pt x="698500" y="26936"/>
                </a:lnTo>
                <a:cubicBezTo>
                  <a:pt x="656014" y="20867"/>
                  <a:pt x="614398" y="7070"/>
                  <a:pt x="571500" y="5770"/>
                </a:cubicBezTo>
                <a:cubicBezTo>
                  <a:pt x="381087" y="0"/>
                  <a:pt x="190500" y="5770"/>
                  <a:pt x="0" y="577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7170440" y="4719935"/>
            <a:ext cx="1797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W,Z,q,l,g,</a:t>
            </a:r>
            <a:r>
              <a:rPr lang="en-GB" b="1" dirty="0" err="1" smtClean="0">
                <a:solidFill>
                  <a:srgbClr val="F1F1F5"/>
                </a:solidFill>
                <a:latin typeface="Symbol" charset="2"/>
                <a:cs typeface="Symbol" charset="2"/>
              </a:rPr>
              <a:t>g</a:t>
            </a:r>
            <a:endParaRPr lang="en-GB" b="1" dirty="0">
              <a:solidFill>
                <a:srgbClr val="F1F1F5"/>
              </a:solidFill>
              <a:latin typeface="Symbol" charset="2"/>
              <a:cs typeface="Symbol" charset="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223355" y="4510268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-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844076" y="4595285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-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102306" y="4506383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-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Higgs searches at the LHC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Dependence of the branching fractions on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M</a:t>
            </a:r>
            <a:r>
              <a:rPr lang="en-US" sz="2000" i="1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drives search strategy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6" name="Picture 15" descr="higgs_b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03" y="1985795"/>
            <a:ext cx="4649597" cy="3287395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953000" y="1981200"/>
            <a:ext cx="3733800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/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For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medium to heavy Higgs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: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Lepton final states via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WW</a:t>
            </a:r>
            <a:r>
              <a: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(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*</a:t>
            </a:r>
            <a:r>
              <a: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,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ZZ</a:t>
            </a:r>
            <a:r>
              <a: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(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*</a:t>
            </a:r>
            <a:r>
              <a: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953000" y="2819400"/>
            <a:ext cx="37338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/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For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light Higgs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: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Lepton final states via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WW*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,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ZZ*</a:t>
            </a:r>
          </a:p>
          <a:p>
            <a:pPr marL="360363" indent="-276225" defTabSz="182563">
              <a:spcBef>
                <a:spcPts val="3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Di-photon final state</a:t>
            </a:r>
          </a:p>
          <a:p>
            <a:pPr marL="360363" indent="-276225" defTabSz="182563">
              <a:spcBef>
                <a:spcPts val="3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Di-tau final state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953000" y="4216062"/>
            <a:ext cx="3962400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/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The dominant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H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  <a:sym typeface="Wingdings"/>
              </a:rPr>
              <a:t>®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bb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 mode is only exploitable in association with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W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/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Z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 or </a:t>
            </a:r>
            <a:r>
              <a:rPr lang="en-US" sz="16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tt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, also with strong Higgs boost</a:t>
            </a:r>
          </a:p>
          <a:p>
            <a:pPr defTabSz="182563">
              <a:spcBef>
                <a:spcPts val="600"/>
              </a:spcBef>
            </a:pP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Associated leptons provide trigger signal as they help to reduce huge QCD background, </a:t>
            </a:r>
            <a:r>
              <a:rPr lang="en-US" sz="12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s(</a:t>
            </a:r>
            <a:r>
              <a:rPr lang="en-US" sz="12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bb</a:t>
            </a: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 ~ O(100 µ</a:t>
            </a:r>
            <a:r>
              <a:rPr lang="en-US" sz="12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b</a:t>
            </a: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 </a:t>
            </a:r>
            <a:endParaRPr lang="en-US" sz="1200" i="1" dirty="0" smtClean="0">
              <a:solidFill>
                <a:prstClr val="black">
                  <a:lumMod val="75000"/>
                  <a:lumOff val="25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Combining all channels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At high mass also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WW </a:t>
            </a:r>
            <a:r>
              <a:rPr lang="en-US" sz="20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llqq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and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ZZ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ll</a:t>
            </a:r>
            <a:r>
              <a:rPr lang="en-US" sz="20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nn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channels contribute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696200" y="1460956"/>
            <a:ext cx="1447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ATLAS-CONF-2012-019</a:t>
            </a: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1295400" cy="117173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Individual channel expected sensitivities in one plot</a:t>
            </a:r>
          </a:p>
        </p:txBody>
      </p:sp>
      <p:pic>
        <p:nvPicPr>
          <p:cNvPr id="8" name="Picture 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61532" y="1720850"/>
            <a:ext cx="7378700" cy="4372563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rot="16200000" flipV="1">
            <a:off x="1452827" y="3664744"/>
            <a:ext cx="3429000" cy="1"/>
          </a:xfrm>
          <a:prstGeom prst="line">
            <a:avLst/>
          </a:prstGeom>
          <a:ln w="12700" cap="flat" cmpd="sng" algn="ctr">
            <a:solidFill>
              <a:srgbClr val="D00209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12360000">
              <a:srgbClr val="000000">
                <a:alpha val="43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Combining all channels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At high mass also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WW </a:t>
            </a:r>
            <a:r>
              <a:rPr lang="en-US" sz="20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llqq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and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ZZ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ll</a:t>
            </a:r>
            <a:r>
              <a:rPr lang="en-US" sz="20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nn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channels contribute</a:t>
            </a: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7630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All results [</a:t>
            </a:r>
            <a:r>
              <a:rPr lang="en-US" sz="1400" b="1" dirty="0" err="1" smtClean="0">
                <a:solidFill>
                  <a:srgbClr val="595959"/>
                </a:solidFill>
                <a:latin typeface="Symbol" charset="2"/>
                <a:cs typeface="Symbol" charset="2"/>
              </a:rPr>
              <a:t>gg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ZZ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WW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dirty="0" err="1" smtClean="0">
                <a:solidFill>
                  <a:srgbClr val="595959"/>
                </a:solidFill>
                <a:latin typeface="Symbol" charset="2"/>
                <a:cs typeface="Symbol" charset="2"/>
              </a:rPr>
              <a:t>tt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bb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] combined. Left: ATLAS — low mass region, right: CMS — all masses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05600" y="1460956"/>
            <a:ext cx="24383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ATLAS-CONF-2011-135, CMS-PAS-HIG-11-022</a:t>
            </a:r>
          </a:p>
        </p:txBody>
      </p:sp>
      <p:pic>
        <p:nvPicPr>
          <p:cNvPr id="15" name="Picture 14" descr="cls_comb_zoo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000954" y="2163673"/>
            <a:ext cx="5143046" cy="347512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029200" y="4881454"/>
            <a:ext cx="3462359" cy="228288"/>
          </a:xfrm>
          <a:prstGeom prst="rect">
            <a:avLst/>
          </a:prstGeom>
          <a:solidFill>
            <a:srgbClr val="FFFFFF">
              <a:alpha val="85000"/>
            </a:srgbClr>
          </a:solidFill>
        </p:spPr>
        <p:txBody>
          <a:bodyPr wrap="square" lIns="0" tIns="21600" rIns="0" bIns="21600">
            <a:spAutoFit/>
          </a:bodyPr>
          <a:lstStyle/>
          <a:p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Excluded: </a:t>
            </a:r>
            <a:r>
              <a:rPr lang="en-US" sz="12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m</a:t>
            </a:r>
            <a:r>
              <a:rPr lang="en-US" sz="1200" i="1" baseline="-250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H</a:t>
            </a:r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= 127—600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Wingdings"/>
              </a:rPr>
              <a:t>(118—543 exp.) </a:t>
            </a:r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GeV</a:t>
            </a:r>
          </a:p>
        </p:txBody>
      </p:sp>
      <p:pic>
        <p:nvPicPr>
          <p:cNvPr id="13" name="Picture 12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3835" t="3054" r="8166" b="4353"/>
              <a:stretch>
                <a:fillRect/>
              </a:stretch>
            </p:blipFill>
          </mc:Choice>
          <mc:Fallback>
            <p:blipFill>
              <a:blip r:embed="rId5"/>
              <a:srcRect l="3835" t="3054" r="8166" b="4353"/>
              <a:stretch>
                <a:fillRect/>
              </a:stretch>
            </p:blipFill>
          </mc:Fallback>
        </mc:AlternateContent>
        <p:spPr>
          <a:xfrm>
            <a:off x="119248" y="2271292"/>
            <a:ext cx="4370917" cy="333375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735350" y="4663304"/>
            <a:ext cx="9410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Excluded: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11549" y="4881454"/>
            <a:ext cx="3189405" cy="228288"/>
          </a:xfrm>
          <a:prstGeom prst="rect">
            <a:avLst/>
          </a:prstGeom>
          <a:solidFill>
            <a:srgbClr val="FFFFFF"/>
          </a:solidFill>
        </p:spPr>
        <p:txBody>
          <a:bodyPr wrap="square" lIns="0" tIns="21600" rIns="0" bIns="21600">
            <a:spAutoFit/>
          </a:bodyPr>
          <a:lstStyle/>
          <a:p>
            <a:r>
              <a:rPr lang="en-US" sz="12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m</a:t>
            </a:r>
            <a:r>
              <a:rPr lang="en-US" sz="1200" i="1" baseline="-250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H</a:t>
            </a:r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= 110~122.5, 129—539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Wingdings"/>
              </a:rPr>
              <a:t>(120—555 exp.) </a:t>
            </a:r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GeV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52400" y="5715000"/>
            <a:ext cx="841629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Both experiments see a &gt;2</a:t>
            </a:r>
            <a:r>
              <a:rPr lang="en-US" sz="1600" dirty="0" smtClean="0">
                <a:solidFill>
                  <a:srgbClr val="D00209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combined excess at 123~127 GeV …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29400" y="3074313"/>
            <a:ext cx="15670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3.1</a:t>
            </a:r>
            <a:r>
              <a:rPr lang="en-GB" sz="11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s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 local </a:t>
            </a:r>
            <a:r>
              <a:rPr lang="en-GB" sz="11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p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-value</a:t>
            </a:r>
          </a:p>
          <a:p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(1.5</a:t>
            </a:r>
            <a:r>
              <a:rPr lang="en-GB" sz="11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s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 global)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408041" y="3363383"/>
            <a:ext cx="185915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2.5</a:t>
            </a:r>
            <a:r>
              <a:rPr lang="en-GB" sz="11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s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 local </a:t>
            </a:r>
            <a:r>
              <a:rPr lang="en-GB" sz="11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p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-value</a:t>
            </a:r>
          </a:p>
          <a:p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(2.9</a:t>
            </a:r>
            <a:r>
              <a:rPr lang="en-GB" sz="11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s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 expected </a:t>
            </a:r>
          </a:p>
          <a:p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– if 124 GeV Higgs !)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Combining all channels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(status: Lepton-Photon 2011)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Compare with constraints from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perturbativity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and (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meta)stability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11" name="Picture 8" descr="MH_vs_Lambda_bounds_big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1828800"/>
            <a:ext cx="5257800" cy="3626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437233" y="3472134"/>
            <a:ext cx="736399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7EB606">
                    <a:lumMod val="75000"/>
                  </a:srgb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Allowed</a:t>
            </a:r>
            <a:endParaRPr lang="en-GB" sz="1200" dirty="0">
              <a:solidFill>
                <a:srgbClr val="7EB606">
                  <a:lumMod val="75000"/>
                </a:srgbClr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18485" y="3472134"/>
            <a:ext cx="988747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Not allowed</a:t>
            </a:r>
            <a:endParaRPr lang="en-GB" sz="1200" dirty="0">
              <a:solidFill>
                <a:srgbClr val="E12548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/>
        </p:nvSpPr>
        <p:spPr>
          <a:xfrm rot="16200000">
            <a:off x="6474661" y="2408575"/>
            <a:ext cx="155683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Ellis et al, arXiv:0906.0954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25" name="Group 60"/>
          <p:cNvGrpSpPr/>
          <p:nvPr/>
        </p:nvGrpSpPr>
        <p:grpSpPr>
          <a:xfrm>
            <a:off x="0" y="5562600"/>
            <a:ext cx="9144000" cy="762000"/>
            <a:chOff x="0" y="5628217"/>
            <a:chExt cx="9144000" cy="762000"/>
          </a:xfrm>
        </p:grpSpPr>
        <p:sp>
          <p:nvSpPr>
            <p:cNvPr id="26" name="Rectangle 25"/>
            <p:cNvSpPr/>
            <p:nvPr/>
          </p:nvSpPr>
          <p:spPr>
            <a:xfrm>
              <a:off x="0" y="5628217"/>
              <a:ext cx="9144000" cy="762000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Trebuchet MS"/>
                <a:cs typeface="Trebuchet MS"/>
              </a:endParaRPr>
            </a:p>
          </p:txBody>
        </p:sp>
        <p:sp>
          <p:nvSpPr>
            <p:cNvPr id="27" name="Text Box 4"/>
            <p:cNvSpPr txBox="1">
              <a:spLocks noChangeArrowheads="1"/>
            </p:cNvSpPr>
            <p:nvPr/>
          </p:nvSpPr>
          <p:spPr bwMode="auto">
            <a:xfrm>
              <a:off x="827560" y="5669861"/>
              <a:ext cx="7508669" cy="6485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ts val="600"/>
                </a:spcBef>
                <a:buSzPct val="75000"/>
                <a:tabLst>
                  <a:tab pos="1255713" algn="l"/>
                  <a:tab pos="2170113" algn="l"/>
                  <a:tab pos="3084513" algn="l"/>
                  <a:tab pos="3998913" algn="l"/>
                  <a:tab pos="4913313" algn="l"/>
                  <a:tab pos="5827713" algn="l"/>
                  <a:tab pos="6742113" algn="l"/>
                  <a:tab pos="7656513" algn="l"/>
                  <a:tab pos="8570913" algn="l"/>
                  <a:tab pos="9485313" algn="l"/>
                  <a:tab pos="10399713" algn="l"/>
                </a:tabLst>
              </a:pPr>
              <a:r>
                <a:rPr lang="en-GB" sz="18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The SM Higgs must steer a narrow course between two disastrous situations if the SM is to survive up to the Planck scale </a:t>
              </a:r>
              <a:r>
                <a:rPr lang="en-GB" sz="1800" i="1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M</a:t>
              </a:r>
              <a:r>
                <a:rPr lang="en-GB" sz="1800" i="1" baseline="-250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P</a:t>
              </a:r>
              <a:r>
                <a:rPr lang="en-GB" sz="18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 ~ 2×10</a:t>
              </a:r>
              <a:r>
                <a:rPr lang="en-GB" sz="1800" baseline="300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18</a:t>
              </a:r>
              <a:r>
                <a:rPr lang="en-GB" sz="18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 GeV</a:t>
              </a:r>
            </a:p>
          </p:txBody>
        </p:sp>
      </p:grpSp>
      <p:sp>
        <p:nvSpPr>
          <p:cNvPr id="20" name="Rectangle 19"/>
          <p:cNvSpPr/>
          <p:nvPr/>
        </p:nvSpPr>
        <p:spPr>
          <a:xfrm>
            <a:off x="2624667" y="4561826"/>
            <a:ext cx="719666" cy="14775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2618316" y="4699000"/>
            <a:ext cx="567267" cy="11641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2499172" y="1874205"/>
            <a:ext cx="4650099" cy="2793045"/>
          </a:xfrm>
          <a:prstGeom prst="rect">
            <a:avLst/>
          </a:prstGeom>
          <a:solidFill>
            <a:schemeClr val="tx1">
              <a:alpha val="4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2590800" y="4375149"/>
            <a:ext cx="13302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Excluded by LHC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512701" y="4709582"/>
            <a:ext cx="4650099" cy="77127"/>
          </a:xfrm>
          <a:prstGeom prst="rect">
            <a:avLst/>
          </a:prstGeom>
          <a:solidFill>
            <a:schemeClr val="tx1">
              <a:alpha val="4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2499776" y="4798921"/>
            <a:ext cx="4650099" cy="212349"/>
          </a:xfrm>
          <a:prstGeom prst="rect">
            <a:avLst/>
          </a:prstGeom>
          <a:solidFill>
            <a:schemeClr val="tx1">
              <a:alpha val="4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2590800" y="4741495"/>
            <a:ext cx="19170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Excluded by LEP and LHC</a:t>
            </a:r>
          </a:p>
        </p:txBody>
      </p: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609600" y="5644958"/>
            <a:ext cx="8077200" cy="60779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</p:spPr>
        <p:txBody>
          <a:bodyPr wrap="square" lIns="90000" tIns="140400" rIns="90000" bIns="187200">
            <a:prstTxWarp prst="textNoShape">
              <a:avLst/>
            </a:prstTxWarp>
            <a:spAutoFit/>
          </a:bodyPr>
          <a:lstStyle/>
          <a:p>
            <a:pPr algn="ctr"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en-GB" sz="18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graphicFrame>
        <p:nvGraphicFramePr>
          <p:cNvPr id="3993602" name="Object 2"/>
          <p:cNvGraphicFramePr>
            <a:graphicFrameLocks noChangeAspect="1"/>
          </p:cNvGraphicFramePr>
          <p:nvPr/>
        </p:nvGraphicFramePr>
        <p:xfrm>
          <a:off x="731838" y="5622394"/>
          <a:ext cx="7783512" cy="668338"/>
        </p:xfrm>
        <a:graphic>
          <a:graphicData uri="http://schemas.openxmlformats.org/presentationml/2006/ole">
            <p:oleObj spid="_x0000_s3993602" name="Equation" r:id="rId4" imgW="5702300" imgH="495300" progId="Equation.DSMT4">
              <p:embed/>
            </p:oleObj>
          </a:graphicData>
        </a:graphic>
      </p:graphicFrame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0" y="4569337"/>
            <a:ext cx="1905000" cy="1069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140400" rIns="90000" bIns="1872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Still — barely — a stable solution up to </a:t>
            </a:r>
            <a:r>
              <a:rPr lang="en-GB" sz="1600" i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GB" sz="1600" i="1" baseline="-25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P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possible …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596715" y="6311898"/>
            <a:ext cx="155683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Ellis et al, arXiv:0906.0954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993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15" grpId="0" animBg="1"/>
      <p:bldP spid="23" grpId="0" animBg="1"/>
      <p:bldP spid="16" grpId="0"/>
      <p:bldP spid="22" grpId="0" animBg="1"/>
      <p:bldP spid="28" grpId="0"/>
      <p:bldP spid="29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Constraints from global electroweak fit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1143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250824" y="1279525"/>
            <a:ext cx="8588376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Global fit of all EW precision measurements to SM prediction constrains </a:t>
            </a:r>
            <a:r>
              <a:rPr lang="en-US" sz="1800" i="1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800" i="1" baseline="-250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H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96373" y="2842245"/>
            <a:ext cx="2509427" cy="7391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9" name="Picture 8" descr="higgsMW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307543" y="1704895"/>
            <a:ext cx="6481277" cy="4298229"/>
          </a:xfrm>
          <a:prstGeom prst="rect">
            <a:avLst/>
          </a:prstGeom>
        </p:spPr>
      </p:pic>
      <p:pic>
        <p:nvPicPr>
          <p:cNvPr id="11" name="Picture 10" descr="higgsAll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1371600" y="1676400"/>
            <a:ext cx="6477000" cy="429157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5834390"/>
            <a:ext cx="12943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http://</a:t>
            </a:r>
            <a:r>
              <a:rPr lang="en-GB" sz="1000" dirty="0" err="1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gfitter.desy.de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505433"/>
            <a:ext cx="1600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Plotting also the results from direct searches at LEP and Tevatron …</a:t>
            </a:r>
            <a:endParaRPr lang="en-GB" sz="12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grayscl/>
            <a:lum bright="20000"/>
          </a:blip>
          <a:stretch>
            <a:fillRect/>
          </a:stretch>
        </p:blipFill>
        <p:spPr>
          <a:xfrm>
            <a:off x="1805515" y="2539424"/>
            <a:ext cx="5524109" cy="4032825"/>
          </a:xfrm>
          <a:prstGeom prst="rect">
            <a:avLst/>
          </a:prstGeom>
        </p:spPr>
      </p:pic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Unfortunately, there is a problem with the Higgs!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97875" y="6357777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P. Higgs at CMS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147485" y="0"/>
            <a:ext cx="527598" cy="3503082"/>
            <a:chOff x="3179234" y="0"/>
            <a:chExt cx="527598" cy="350308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79234" y="914399"/>
              <a:ext cx="527598" cy="2588683"/>
            </a:xfrm>
            <a:prstGeom prst="rect">
              <a:avLst/>
            </a:prstGeom>
            <a:effectLst>
              <a:outerShdw blurRad="114300" dist="38100" dir="2700000">
                <a:srgbClr val="000000">
                  <a:alpha val="24000"/>
                </a:srgbClr>
              </a:outerShdw>
            </a:effectLst>
          </p:spPr>
        </p:pic>
        <p:sp>
          <p:nvSpPr>
            <p:cNvPr id="7" name="Freeform 6"/>
            <p:cNvSpPr/>
            <p:nvPr/>
          </p:nvSpPr>
          <p:spPr>
            <a:xfrm>
              <a:off x="3391550" y="0"/>
              <a:ext cx="50955" cy="963083"/>
            </a:xfrm>
            <a:custGeom>
              <a:avLst/>
              <a:gdLst>
                <a:gd name="connsiteX0" fmla="*/ 5699 w 50955"/>
                <a:gd name="connsiteY0" fmla="*/ 0 h 963083"/>
                <a:gd name="connsiteX1" fmla="*/ 37449 w 50955"/>
                <a:gd name="connsiteY1" fmla="*/ 285750 h 963083"/>
                <a:gd name="connsiteX2" fmla="*/ 48033 w 50955"/>
                <a:gd name="connsiteY2" fmla="*/ 963083 h 96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955" h="963083">
                  <a:moveTo>
                    <a:pt x="5699" y="0"/>
                  </a:moveTo>
                  <a:cubicBezTo>
                    <a:pt x="27792" y="265117"/>
                    <a:pt x="0" y="173399"/>
                    <a:pt x="37449" y="285750"/>
                  </a:cubicBezTo>
                  <a:cubicBezTo>
                    <a:pt x="50955" y="758431"/>
                    <a:pt x="48033" y="532644"/>
                    <a:pt x="48033" y="963083"/>
                  </a:cubicBezTo>
                </a:path>
              </a:pathLst>
            </a:custGeom>
            <a:ln w="127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5651500" y="2176463"/>
            <a:ext cx="647700" cy="647700"/>
          </a:xfrm>
          <a:prstGeom prst="ellips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115888"/>
            <a:ext cx="9144000" cy="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3200" dirty="0" smtClean="0">
                <a:solidFill>
                  <a:prstClr val="white"/>
                </a:solidFill>
                <a:latin typeface="Trebuchet MS"/>
                <a:cs typeface="Trebuchet MS"/>
              </a:rPr>
              <a:t>The “Gauge Hierarchy Problem”</a:t>
            </a:r>
            <a:endParaRPr lang="en-US" sz="20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50825" y="908050"/>
            <a:ext cx="8893175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b="1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If a Higgs boson with mass &lt; 1 </a:t>
            </a:r>
            <a:r>
              <a:rPr lang="en-US" sz="1600" b="1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TeV</a:t>
            </a:r>
            <a:r>
              <a:rPr lang="en-US" sz="1600" b="1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is discovered, the Standard Model is complete !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However, when computing radiative corrections to the bare Higgs mass a problem occurs:</a:t>
            </a:r>
            <a:endParaRPr lang="en-US" sz="1200" dirty="0">
              <a:solidFill>
                <a:prstClr val="white"/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1473200" y="2479675"/>
            <a:ext cx="100965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3128963" y="2479675"/>
            <a:ext cx="100965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2482850" y="2157413"/>
            <a:ext cx="647700" cy="647700"/>
          </a:xfrm>
          <a:prstGeom prst="ellips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0" name="Object 8"/>
          <p:cNvGraphicFramePr>
            <a:graphicFrameLocks noChangeAspect="1"/>
          </p:cNvGraphicFramePr>
          <p:nvPr/>
        </p:nvGraphicFramePr>
        <p:xfrm>
          <a:off x="2736850" y="2174875"/>
          <a:ext cx="131763" cy="230188"/>
        </p:xfrm>
        <a:graphic>
          <a:graphicData uri="http://schemas.openxmlformats.org/presentationml/2006/ole">
            <p:oleObj spid="_x0000_s3493890" name="Equation" r:id="rId3" imgW="101600" imgH="177800" progId="Equation.DSMT4">
              <p:embed/>
            </p:oleObj>
          </a:graphicData>
        </a:graphic>
      </p:graphicFrame>
      <p:graphicFrame>
        <p:nvGraphicFramePr>
          <p:cNvPr id="11" name="Object 9"/>
          <p:cNvGraphicFramePr>
            <a:graphicFrameLocks noChangeAspect="1"/>
          </p:cNvGraphicFramePr>
          <p:nvPr/>
        </p:nvGraphicFramePr>
        <p:xfrm>
          <a:off x="2732088" y="2517775"/>
          <a:ext cx="165100" cy="280988"/>
        </p:xfrm>
        <a:graphic>
          <a:graphicData uri="http://schemas.openxmlformats.org/presentationml/2006/ole">
            <p:oleObj spid="_x0000_s3493891" name="Equation" r:id="rId4" imgW="127000" imgH="215900" progId="Equation.DSMT4">
              <p:embed/>
            </p:oleObj>
          </a:graphicData>
        </a:graphic>
      </p:graphicFrame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3097213" y="2439988"/>
            <a:ext cx="71437" cy="73025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" name="Oval 11"/>
          <p:cNvSpPr>
            <a:spLocks noChangeArrowheads="1"/>
          </p:cNvSpPr>
          <p:nvPr/>
        </p:nvSpPr>
        <p:spPr bwMode="auto">
          <a:xfrm>
            <a:off x="2443163" y="2439988"/>
            <a:ext cx="71437" cy="73025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 flipV="1">
            <a:off x="4616450" y="2817813"/>
            <a:ext cx="2690813" cy="22225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Oval 13"/>
          <p:cNvSpPr>
            <a:spLocks noChangeArrowheads="1"/>
          </p:cNvSpPr>
          <p:nvPr/>
        </p:nvSpPr>
        <p:spPr bwMode="auto">
          <a:xfrm>
            <a:off x="5934075" y="2784475"/>
            <a:ext cx="71438" cy="73025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6" name="Object 14"/>
          <p:cNvGraphicFramePr>
            <a:graphicFrameLocks noChangeAspect="1"/>
          </p:cNvGraphicFramePr>
          <p:nvPr/>
        </p:nvGraphicFramePr>
        <p:xfrm>
          <a:off x="1833563" y="2203450"/>
          <a:ext cx="214312" cy="214313"/>
        </p:xfrm>
        <a:graphic>
          <a:graphicData uri="http://schemas.openxmlformats.org/presentationml/2006/ole">
            <p:oleObj spid="_x0000_s3493892" name="Equation" r:id="rId5" imgW="165100" imgH="165100" progId="Equation.DSMT4">
              <p:embed/>
            </p:oleObj>
          </a:graphicData>
        </a:graphic>
      </p:graphicFrame>
      <p:graphicFrame>
        <p:nvGraphicFramePr>
          <p:cNvPr id="17" name="Object 15"/>
          <p:cNvGraphicFramePr>
            <a:graphicFrameLocks noChangeAspect="1"/>
          </p:cNvGraphicFramePr>
          <p:nvPr/>
        </p:nvGraphicFramePr>
        <p:xfrm>
          <a:off x="3563938" y="2201863"/>
          <a:ext cx="214312" cy="214312"/>
        </p:xfrm>
        <a:graphic>
          <a:graphicData uri="http://schemas.openxmlformats.org/presentationml/2006/ole">
            <p:oleObj spid="_x0000_s3493893" name="Equation" r:id="rId6" imgW="165100" imgH="165100" progId="Equation.DSMT4">
              <p:embed/>
            </p:oleObj>
          </a:graphicData>
        </a:graphic>
      </p:graphicFrame>
      <p:graphicFrame>
        <p:nvGraphicFramePr>
          <p:cNvPr id="18" name="Object 16"/>
          <p:cNvGraphicFramePr>
            <a:graphicFrameLocks noChangeAspect="1"/>
          </p:cNvGraphicFramePr>
          <p:nvPr/>
        </p:nvGraphicFramePr>
        <p:xfrm>
          <a:off x="5076825" y="2530475"/>
          <a:ext cx="214313" cy="214313"/>
        </p:xfrm>
        <a:graphic>
          <a:graphicData uri="http://schemas.openxmlformats.org/presentationml/2006/ole">
            <p:oleObj spid="_x0000_s3493894" name="Equation" r:id="rId7" imgW="165100" imgH="165100" progId="Equation.DSMT4">
              <p:embed/>
            </p:oleObj>
          </a:graphicData>
        </a:graphic>
      </p:graphicFrame>
      <p:graphicFrame>
        <p:nvGraphicFramePr>
          <p:cNvPr id="19" name="Object 17"/>
          <p:cNvGraphicFramePr>
            <a:graphicFrameLocks noChangeAspect="1"/>
          </p:cNvGraphicFramePr>
          <p:nvPr/>
        </p:nvGraphicFramePr>
        <p:xfrm>
          <a:off x="6657975" y="2528888"/>
          <a:ext cx="214313" cy="214312"/>
        </p:xfrm>
        <a:graphic>
          <a:graphicData uri="http://schemas.openxmlformats.org/presentationml/2006/ole">
            <p:oleObj spid="_x0000_s3493895" name="Equation" r:id="rId8" imgW="165100" imgH="165100" progId="Equation.DSMT4">
              <p:embed/>
            </p:oleObj>
          </a:graphicData>
        </a:graphic>
      </p:graphicFrame>
      <p:graphicFrame>
        <p:nvGraphicFramePr>
          <p:cNvPr id="20" name="Object 18"/>
          <p:cNvGraphicFramePr>
            <a:graphicFrameLocks noChangeAspect="1"/>
          </p:cNvGraphicFramePr>
          <p:nvPr/>
        </p:nvGraphicFramePr>
        <p:xfrm>
          <a:off x="5581650" y="1900238"/>
          <a:ext cx="825500" cy="263525"/>
        </p:xfrm>
        <a:graphic>
          <a:graphicData uri="http://schemas.openxmlformats.org/presentationml/2006/ole">
            <p:oleObj spid="_x0000_s3493896" name="Equation" r:id="rId9" imgW="635000" imgH="203200" progId="Equation.DSMT4">
              <p:embed/>
            </p:oleObj>
          </a:graphicData>
        </a:graphic>
      </p:graphicFrame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1258888" y="1843088"/>
            <a:ext cx="6264275" cy="1152525"/>
          </a:xfrm>
          <a:prstGeom prst="rect">
            <a:avLst/>
          </a:prstGeom>
          <a:noFill/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7164388" y="2428875"/>
            <a:ext cx="1389062" cy="64633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12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	Higgs radiative corrections</a:t>
            </a:r>
            <a:endParaRPr lang="fr-FR" sz="1200" dirty="0">
              <a:solidFill>
                <a:prstClr val="white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23" name="AutoShape 21"/>
          <p:cNvSpPr>
            <a:spLocks/>
          </p:cNvSpPr>
          <p:nvPr/>
        </p:nvSpPr>
        <p:spPr bwMode="auto">
          <a:xfrm rot="16200000">
            <a:off x="4861719" y="3264694"/>
            <a:ext cx="142875" cy="1439863"/>
          </a:xfrm>
          <a:prstGeom prst="leftBrace">
            <a:avLst>
              <a:gd name="adj1" fmla="val 83982"/>
              <a:gd name="adj2" fmla="val 50000"/>
            </a:avLst>
          </a:prstGeom>
          <a:noFill/>
          <a:ln w="3175">
            <a:solidFill>
              <a:srgbClr val="FF7575"/>
            </a:solidFill>
            <a:round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3793380" y="4017963"/>
            <a:ext cx="2373216" cy="276999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1200" dirty="0">
                <a:solidFill>
                  <a:srgbClr val="FF7575"/>
                </a:solidFill>
                <a:latin typeface="Trebuchet MS"/>
                <a:ea typeface="Arial" charset="0"/>
                <a:cs typeface="Trebuchet MS"/>
              </a:rPr>
              <a:t>Integral </a:t>
            </a:r>
            <a:r>
              <a:rPr lang="en-US" sz="1200" dirty="0" err="1">
                <a:solidFill>
                  <a:srgbClr val="FF7575"/>
                </a:solidFill>
                <a:latin typeface="Trebuchet MS"/>
                <a:ea typeface="Arial" charset="0"/>
                <a:cs typeface="Trebuchet MS"/>
              </a:rPr>
              <a:t>quadratically</a:t>
            </a:r>
            <a:r>
              <a:rPr lang="en-US" sz="1200" dirty="0">
                <a:solidFill>
                  <a:srgbClr val="FF7575"/>
                </a:solidFill>
                <a:latin typeface="Trebuchet MS"/>
                <a:ea typeface="Arial" charset="0"/>
                <a:cs typeface="Trebuchet MS"/>
              </a:rPr>
              <a:t> divergent</a:t>
            </a:r>
            <a:endParaRPr lang="fr-FR" sz="1200" dirty="0">
              <a:solidFill>
                <a:srgbClr val="FF7575"/>
              </a:solidFill>
              <a:latin typeface="Trebuchet MS"/>
              <a:ea typeface="Arial" charset="0"/>
              <a:cs typeface="Trebuchet MS"/>
            </a:endParaRP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709613" y="3214690"/>
            <a:ext cx="7540625" cy="774701"/>
            <a:chOff x="447" y="2116"/>
            <a:chExt cx="4750" cy="488"/>
          </a:xfrm>
        </p:grpSpPr>
        <p:graphicFrame>
          <p:nvGraphicFramePr>
            <p:cNvPr id="26" name="Object 24"/>
            <p:cNvGraphicFramePr>
              <a:graphicFrameLocks noChangeAspect="1"/>
            </p:cNvGraphicFramePr>
            <p:nvPr/>
          </p:nvGraphicFramePr>
          <p:xfrm>
            <a:off x="859" y="2220"/>
            <a:ext cx="811" cy="208"/>
          </p:xfrm>
          <a:graphic>
            <a:graphicData uri="http://schemas.openxmlformats.org/presentationml/2006/ole">
              <p:oleObj spid="_x0000_s3493897" name="Equation" r:id="rId10" imgW="990600" imgH="254000" progId="Equation.DSMT4">
                <p:embed/>
              </p:oleObj>
            </a:graphicData>
          </a:graphic>
        </p:graphicFrame>
        <p:graphicFrame>
          <p:nvGraphicFramePr>
            <p:cNvPr id="27" name="Object 25"/>
            <p:cNvGraphicFramePr>
              <a:graphicFrameLocks noChangeAspect="1"/>
            </p:cNvGraphicFramePr>
            <p:nvPr/>
          </p:nvGraphicFramePr>
          <p:xfrm>
            <a:off x="2308" y="2116"/>
            <a:ext cx="2889" cy="488"/>
          </p:xfrm>
          <a:graphic>
            <a:graphicData uri="http://schemas.openxmlformats.org/presentationml/2006/ole">
              <p:oleObj spid="_x0000_s3493898" name="Equation" r:id="rId11" imgW="3530600" imgH="596900" progId="Equation.DSMT4">
                <p:embed/>
              </p:oleObj>
            </a:graphicData>
          </a:graphic>
        </p:graphicFrame>
        <p:sp>
          <p:nvSpPr>
            <p:cNvPr id="28" name="Text Box 26"/>
            <p:cNvSpPr txBox="1">
              <a:spLocks noChangeArrowheads="1"/>
            </p:cNvSpPr>
            <p:nvPr/>
          </p:nvSpPr>
          <p:spPr bwMode="auto">
            <a:xfrm>
              <a:off x="1763" y="2225"/>
              <a:ext cx="451" cy="19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342900" indent="-342900" algn="ctr">
                <a:spcBef>
                  <a:spcPct val="50000"/>
                </a:spcBef>
              </a:pPr>
              <a:r>
                <a:rPr lang="en-US" sz="1400">
                  <a:solidFill>
                    <a:prstClr val="white"/>
                  </a:solidFill>
                  <a:ea typeface="Arial" charset="0"/>
                  <a:cs typeface="Arial" charset="0"/>
                </a:rPr>
                <a:t>where:</a:t>
              </a:r>
              <a:endParaRPr lang="fr-FR" sz="140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29" name="AutoShape 27"/>
            <p:cNvSpPr>
              <a:spLocks noChangeArrowheads="1"/>
            </p:cNvSpPr>
            <p:nvPr/>
          </p:nvSpPr>
          <p:spPr bwMode="auto">
            <a:xfrm>
              <a:off x="447" y="2265"/>
              <a:ext cx="282" cy="108"/>
            </a:xfrm>
            <a:custGeom>
              <a:avLst/>
              <a:gdLst>
                <a:gd name="G0" fmla="+- 14600 0 0"/>
                <a:gd name="G1" fmla="+- 5727 0 0"/>
                <a:gd name="G2" fmla="+- 21600 0 5727"/>
                <a:gd name="G3" fmla="+- 10800 0 5727"/>
                <a:gd name="G4" fmla="+- 21600 0 14600"/>
                <a:gd name="G5" fmla="*/ G4 G3 10800"/>
                <a:gd name="G6" fmla="+- 21600 0 G5"/>
                <a:gd name="T0" fmla="*/ 14600 w 21600"/>
                <a:gd name="T1" fmla="*/ 0 h 21600"/>
                <a:gd name="T2" fmla="*/ 0 w 21600"/>
                <a:gd name="T3" fmla="*/ 10800 h 21600"/>
                <a:gd name="T4" fmla="*/ 146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4600" y="0"/>
                  </a:moveTo>
                  <a:lnTo>
                    <a:pt x="14600" y="5727"/>
                  </a:lnTo>
                  <a:lnTo>
                    <a:pt x="3375" y="5727"/>
                  </a:lnTo>
                  <a:lnTo>
                    <a:pt x="3375" y="15873"/>
                  </a:lnTo>
                  <a:lnTo>
                    <a:pt x="14600" y="15873"/>
                  </a:lnTo>
                  <a:lnTo>
                    <a:pt x="146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727"/>
                  </a:moveTo>
                  <a:lnTo>
                    <a:pt x="1350" y="15873"/>
                  </a:lnTo>
                  <a:lnTo>
                    <a:pt x="2700" y="15873"/>
                  </a:lnTo>
                  <a:lnTo>
                    <a:pt x="2700" y="5727"/>
                  </a:lnTo>
                  <a:close/>
                </a:path>
                <a:path w="21600" h="21600">
                  <a:moveTo>
                    <a:pt x="0" y="5727"/>
                  </a:moveTo>
                  <a:lnTo>
                    <a:pt x="0" y="15873"/>
                  </a:lnTo>
                  <a:lnTo>
                    <a:pt x="675" y="15873"/>
                  </a:lnTo>
                  <a:lnTo>
                    <a:pt x="675" y="5727"/>
                  </a:lnTo>
                  <a:close/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30" name="Text Box 28"/>
          <p:cNvSpPr txBox="1">
            <a:spLocks noChangeArrowheads="1"/>
          </p:cNvSpPr>
          <p:nvPr/>
        </p:nvSpPr>
        <p:spPr bwMode="auto">
          <a:xfrm>
            <a:off x="250825" y="4437063"/>
            <a:ext cx="8893175" cy="107721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The cut-off sets the scale where new particles and physical laws must come in 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Above the EW scale we only know of two scales: GUT (~10</a:t>
            </a:r>
            <a:r>
              <a:rPr lang="en-US" sz="1600" baseline="300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16</a:t>
            </a: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GeV) and Planck (~10</a:t>
            </a:r>
            <a:r>
              <a:rPr lang="en-US" sz="1600" baseline="300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19</a:t>
            </a: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GeV)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Such a cut-off would require an incredible amount of </a:t>
            </a:r>
            <a:r>
              <a:rPr lang="en-US" sz="1600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finetuning</a:t>
            </a: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to keep </a:t>
            </a:r>
            <a:r>
              <a:rPr lang="en-US" sz="1600" i="1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600" i="1" baseline="-25000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H</a:t>
            </a: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light</a:t>
            </a:r>
            <a:endParaRPr lang="en-US" sz="1600" dirty="0">
              <a:solidFill>
                <a:prstClr val="black"/>
              </a:solidFill>
              <a:latin typeface="Trebuchet MS"/>
              <a:ea typeface="Arial" charset="0"/>
              <a:cs typeface="Trebuchet MS"/>
            </a:endParaRPr>
          </a:p>
        </p:txBody>
      </p:sp>
      <p:graphicFrame>
        <p:nvGraphicFramePr>
          <p:cNvPr id="31" name="Object 29"/>
          <p:cNvGraphicFramePr>
            <a:graphicFrameLocks noChangeAspect="1"/>
          </p:cNvGraphicFramePr>
          <p:nvPr/>
        </p:nvGraphicFramePr>
        <p:xfrm>
          <a:off x="3041650" y="5610225"/>
          <a:ext cx="2967038" cy="577850"/>
        </p:xfrm>
        <a:graphic>
          <a:graphicData uri="http://schemas.openxmlformats.org/presentationml/2006/ole">
            <p:oleObj spid="_x0000_s3493899" name="Equation" r:id="rId12" imgW="2286000" imgH="444500" progId="Equation.DSMT4">
              <p:embed/>
            </p:oleObj>
          </a:graphicData>
        </a:graphic>
      </p:graphicFrame>
      <p:sp>
        <p:nvSpPr>
          <p:cNvPr id="32" name="Rectangle 30"/>
          <p:cNvSpPr>
            <a:spLocks noChangeArrowheads="1"/>
          </p:cNvSpPr>
          <p:nvPr/>
        </p:nvSpPr>
        <p:spPr bwMode="auto">
          <a:xfrm>
            <a:off x="6011863" y="3149600"/>
            <a:ext cx="2736850" cy="86518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30" grpId="0"/>
      <p:bldP spid="3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5651500" y="2176463"/>
            <a:ext cx="647700" cy="647700"/>
          </a:xfrm>
          <a:prstGeom prst="ellips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50825" y="908050"/>
            <a:ext cx="8893175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b="1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If a Higgs boson with mass &lt; 1 </a:t>
            </a:r>
            <a:r>
              <a:rPr lang="en-US" sz="1600" b="1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TeV</a:t>
            </a:r>
            <a:r>
              <a:rPr lang="en-US" sz="1600" b="1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is discovered, the Standard Model is complete !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However, when computing radiative corrections to the bare Higgs mass a problem occurs:</a:t>
            </a:r>
            <a:endParaRPr lang="en-US" sz="1200" dirty="0">
              <a:solidFill>
                <a:prstClr val="white"/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1473200" y="2479675"/>
            <a:ext cx="100965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3128963" y="2479675"/>
            <a:ext cx="100965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2482850" y="2157413"/>
            <a:ext cx="647700" cy="647700"/>
          </a:xfrm>
          <a:prstGeom prst="ellips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0" name="Object 8"/>
          <p:cNvGraphicFramePr>
            <a:graphicFrameLocks noChangeAspect="1"/>
          </p:cNvGraphicFramePr>
          <p:nvPr/>
        </p:nvGraphicFramePr>
        <p:xfrm>
          <a:off x="2736850" y="2174875"/>
          <a:ext cx="131763" cy="230188"/>
        </p:xfrm>
        <a:graphic>
          <a:graphicData uri="http://schemas.openxmlformats.org/presentationml/2006/ole">
            <p:oleObj spid="_x0000_s4089858" name="Equation" r:id="rId3" imgW="101600" imgH="177800" progId="Equation.DSMT4">
              <p:embed/>
            </p:oleObj>
          </a:graphicData>
        </a:graphic>
      </p:graphicFrame>
      <p:graphicFrame>
        <p:nvGraphicFramePr>
          <p:cNvPr id="11" name="Object 9"/>
          <p:cNvGraphicFramePr>
            <a:graphicFrameLocks noChangeAspect="1"/>
          </p:cNvGraphicFramePr>
          <p:nvPr/>
        </p:nvGraphicFramePr>
        <p:xfrm>
          <a:off x="2732088" y="2517775"/>
          <a:ext cx="165100" cy="280988"/>
        </p:xfrm>
        <a:graphic>
          <a:graphicData uri="http://schemas.openxmlformats.org/presentationml/2006/ole">
            <p:oleObj spid="_x0000_s4089859" name="Equation" r:id="rId4" imgW="127000" imgH="215900" progId="Equation.DSMT4">
              <p:embed/>
            </p:oleObj>
          </a:graphicData>
        </a:graphic>
      </p:graphicFrame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3097213" y="2439988"/>
            <a:ext cx="71437" cy="73025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" name="Oval 11"/>
          <p:cNvSpPr>
            <a:spLocks noChangeArrowheads="1"/>
          </p:cNvSpPr>
          <p:nvPr/>
        </p:nvSpPr>
        <p:spPr bwMode="auto">
          <a:xfrm>
            <a:off x="2443163" y="2439988"/>
            <a:ext cx="71437" cy="73025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 flipV="1">
            <a:off x="4616450" y="2817813"/>
            <a:ext cx="2690813" cy="22225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Oval 13"/>
          <p:cNvSpPr>
            <a:spLocks noChangeArrowheads="1"/>
          </p:cNvSpPr>
          <p:nvPr/>
        </p:nvSpPr>
        <p:spPr bwMode="auto">
          <a:xfrm>
            <a:off x="5934075" y="2784475"/>
            <a:ext cx="71438" cy="73025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6" name="Object 14"/>
          <p:cNvGraphicFramePr>
            <a:graphicFrameLocks noChangeAspect="1"/>
          </p:cNvGraphicFramePr>
          <p:nvPr/>
        </p:nvGraphicFramePr>
        <p:xfrm>
          <a:off x="1833563" y="2203450"/>
          <a:ext cx="214312" cy="214313"/>
        </p:xfrm>
        <a:graphic>
          <a:graphicData uri="http://schemas.openxmlformats.org/presentationml/2006/ole">
            <p:oleObj spid="_x0000_s4089860" name="Equation" r:id="rId5" imgW="165100" imgH="165100" progId="Equation.DSMT4">
              <p:embed/>
            </p:oleObj>
          </a:graphicData>
        </a:graphic>
      </p:graphicFrame>
      <p:graphicFrame>
        <p:nvGraphicFramePr>
          <p:cNvPr id="17" name="Object 15"/>
          <p:cNvGraphicFramePr>
            <a:graphicFrameLocks noChangeAspect="1"/>
          </p:cNvGraphicFramePr>
          <p:nvPr/>
        </p:nvGraphicFramePr>
        <p:xfrm>
          <a:off x="3563938" y="2201863"/>
          <a:ext cx="214312" cy="214312"/>
        </p:xfrm>
        <a:graphic>
          <a:graphicData uri="http://schemas.openxmlformats.org/presentationml/2006/ole">
            <p:oleObj spid="_x0000_s4089861" name="Equation" r:id="rId6" imgW="165100" imgH="165100" progId="Equation.DSMT4">
              <p:embed/>
            </p:oleObj>
          </a:graphicData>
        </a:graphic>
      </p:graphicFrame>
      <p:graphicFrame>
        <p:nvGraphicFramePr>
          <p:cNvPr id="18" name="Object 16"/>
          <p:cNvGraphicFramePr>
            <a:graphicFrameLocks noChangeAspect="1"/>
          </p:cNvGraphicFramePr>
          <p:nvPr/>
        </p:nvGraphicFramePr>
        <p:xfrm>
          <a:off x="5076825" y="2530475"/>
          <a:ext cx="214313" cy="214313"/>
        </p:xfrm>
        <a:graphic>
          <a:graphicData uri="http://schemas.openxmlformats.org/presentationml/2006/ole">
            <p:oleObj spid="_x0000_s4089862" name="Equation" r:id="rId7" imgW="165100" imgH="165100" progId="Equation.DSMT4">
              <p:embed/>
            </p:oleObj>
          </a:graphicData>
        </a:graphic>
      </p:graphicFrame>
      <p:graphicFrame>
        <p:nvGraphicFramePr>
          <p:cNvPr id="19" name="Object 17"/>
          <p:cNvGraphicFramePr>
            <a:graphicFrameLocks noChangeAspect="1"/>
          </p:cNvGraphicFramePr>
          <p:nvPr/>
        </p:nvGraphicFramePr>
        <p:xfrm>
          <a:off x="6657975" y="2528888"/>
          <a:ext cx="214313" cy="214312"/>
        </p:xfrm>
        <a:graphic>
          <a:graphicData uri="http://schemas.openxmlformats.org/presentationml/2006/ole">
            <p:oleObj spid="_x0000_s4089863" name="Equation" r:id="rId8" imgW="165100" imgH="165100" progId="Equation.DSMT4">
              <p:embed/>
            </p:oleObj>
          </a:graphicData>
        </a:graphic>
      </p:graphicFrame>
      <p:graphicFrame>
        <p:nvGraphicFramePr>
          <p:cNvPr id="20" name="Object 18"/>
          <p:cNvGraphicFramePr>
            <a:graphicFrameLocks noChangeAspect="1"/>
          </p:cNvGraphicFramePr>
          <p:nvPr/>
        </p:nvGraphicFramePr>
        <p:xfrm>
          <a:off x="5581650" y="1900238"/>
          <a:ext cx="825500" cy="263525"/>
        </p:xfrm>
        <a:graphic>
          <a:graphicData uri="http://schemas.openxmlformats.org/presentationml/2006/ole">
            <p:oleObj spid="_x0000_s4089864" name="Equation" r:id="rId9" imgW="635000" imgH="203200" progId="Equation.DSMT4">
              <p:embed/>
            </p:oleObj>
          </a:graphicData>
        </a:graphic>
      </p:graphicFrame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1258888" y="1843088"/>
            <a:ext cx="6264275" cy="1152525"/>
          </a:xfrm>
          <a:prstGeom prst="rect">
            <a:avLst/>
          </a:prstGeom>
          <a:noFill/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7164388" y="2428875"/>
            <a:ext cx="1389062" cy="64633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12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	Higgs radiative corrections</a:t>
            </a:r>
            <a:endParaRPr lang="fr-FR" sz="1200" dirty="0">
              <a:solidFill>
                <a:prstClr val="white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23" name="AutoShape 21"/>
          <p:cNvSpPr>
            <a:spLocks/>
          </p:cNvSpPr>
          <p:nvPr/>
        </p:nvSpPr>
        <p:spPr bwMode="auto">
          <a:xfrm rot="16200000">
            <a:off x="4861719" y="3264694"/>
            <a:ext cx="142875" cy="1439863"/>
          </a:xfrm>
          <a:prstGeom prst="leftBrace">
            <a:avLst>
              <a:gd name="adj1" fmla="val 83982"/>
              <a:gd name="adj2" fmla="val 50000"/>
            </a:avLst>
          </a:prstGeom>
          <a:noFill/>
          <a:ln w="3175">
            <a:solidFill>
              <a:srgbClr val="FF7575"/>
            </a:solidFill>
            <a:round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3793380" y="4017963"/>
            <a:ext cx="2373216" cy="276999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1200" dirty="0">
                <a:solidFill>
                  <a:srgbClr val="FF7575"/>
                </a:solidFill>
                <a:latin typeface="Trebuchet MS"/>
                <a:ea typeface="Arial" charset="0"/>
                <a:cs typeface="Trebuchet MS"/>
              </a:rPr>
              <a:t>Integral </a:t>
            </a:r>
            <a:r>
              <a:rPr lang="en-US" sz="1200" dirty="0" err="1">
                <a:solidFill>
                  <a:srgbClr val="FF7575"/>
                </a:solidFill>
                <a:latin typeface="Trebuchet MS"/>
                <a:ea typeface="Arial" charset="0"/>
                <a:cs typeface="Trebuchet MS"/>
              </a:rPr>
              <a:t>quadratically</a:t>
            </a:r>
            <a:r>
              <a:rPr lang="en-US" sz="1200" dirty="0">
                <a:solidFill>
                  <a:srgbClr val="FF7575"/>
                </a:solidFill>
                <a:latin typeface="Trebuchet MS"/>
                <a:ea typeface="Arial" charset="0"/>
                <a:cs typeface="Trebuchet MS"/>
              </a:rPr>
              <a:t> divergent</a:t>
            </a:r>
            <a:endParaRPr lang="fr-FR" sz="1200" dirty="0">
              <a:solidFill>
                <a:srgbClr val="FF7575"/>
              </a:solidFill>
              <a:latin typeface="Trebuchet MS"/>
              <a:ea typeface="Arial" charset="0"/>
              <a:cs typeface="Trebuchet MS"/>
            </a:endParaRP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709613" y="3214690"/>
            <a:ext cx="7540625" cy="774701"/>
            <a:chOff x="447" y="2116"/>
            <a:chExt cx="4750" cy="488"/>
          </a:xfrm>
        </p:grpSpPr>
        <p:graphicFrame>
          <p:nvGraphicFramePr>
            <p:cNvPr id="26" name="Object 24"/>
            <p:cNvGraphicFramePr>
              <a:graphicFrameLocks noChangeAspect="1"/>
            </p:cNvGraphicFramePr>
            <p:nvPr/>
          </p:nvGraphicFramePr>
          <p:xfrm>
            <a:off x="859" y="2220"/>
            <a:ext cx="811" cy="208"/>
          </p:xfrm>
          <a:graphic>
            <a:graphicData uri="http://schemas.openxmlformats.org/presentationml/2006/ole">
              <p:oleObj spid="_x0000_s4089865" name="Equation" r:id="rId10" imgW="990600" imgH="254000" progId="Equation.DSMT4">
                <p:embed/>
              </p:oleObj>
            </a:graphicData>
          </a:graphic>
        </p:graphicFrame>
        <p:graphicFrame>
          <p:nvGraphicFramePr>
            <p:cNvPr id="27" name="Object 25"/>
            <p:cNvGraphicFramePr>
              <a:graphicFrameLocks noChangeAspect="1"/>
            </p:cNvGraphicFramePr>
            <p:nvPr/>
          </p:nvGraphicFramePr>
          <p:xfrm>
            <a:off x="2308" y="2116"/>
            <a:ext cx="2889" cy="488"/>
          </p:xfrm>
          <a:graphic>
            <a:graphicData uri="http://schemas.openxmlformats.org/presentationml/2006/ole">
              <p:oleObj spid="_x0000_s4089866" name="Equation" r:id="rId11" imgW="3530600" imgH="596900" progId="Equation.DSMT4">
                <p:embed/>
              </p:oleObj>
            </a:graphicData>
          </a:graphic>
        </p:graphicFrame>
        <p:sp>
          <p:nvSpPr>
            <p:cNvPr id="28" name="Text Box 26"/>
            <p:cNvSpPr txBox="1">
              <a:spLocks noChangeArrowheads="1"/>
            </p:cNvSpPr>
            <p:nvPr/>
          </p:nvSpPr>
          <p:spPr bwMode="auto">
            <a:xfrm>
              <a:off x="1763" y="2225"/>
              <a:ext cx="451" cy="19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342900" indent="-342900" algn="ctr">
                <a:spcBef>
                  <a:spcPct val="50000"/>
                </a:spcBef>
              </a:pPr>
              <a:r>
                <a:rPr lang="en-US" sz="1400">
                  <a:solidFill>
                    <a:prstClr val="white"/>
                  </a:solidFill>
                  <a:ea typeface="Arial" charset="0"/>
                  <a:cs typeface="Arial" charset="0"/>
                </a:rPr>
                <a:t>where:</a:t>
              </a:r>
              <a:endParaRPr lang="fr-FR" sz="140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29" name="AutoShape 27"/>
            <p:cNvSpPr>
              <a:spLocks noChangeArrowheads="1"/>
            </p:cNvSpPr>
            <p:nvPr/>
          </p:nvSpPr>
          <p:spPr bwMode="auto">
            <a:xfrm>
              <a:off x="447" y="2265"/>
              <a:ext cx="282" cy="108"/>
            </a:xfrm>
            <a:custGeom>
              <a:avLst/>
              <a:gdLst>
                <a:gd name="G0" fmla="+- 14600 0 0"/>
                <a:gd name="G1" fmla="+- 5727 0 0"/>
                <a:gd name="G2" fmla="+- 21600 0 5727"/>
                <a:gd name="G3" fmla="+- 10800 0 5727"/>
                <a:gd name="G4" fmla="+- 21600 0 14600"/>
                <a:gd name="G5" fmla="*/ G4 G3 10800"/>
                <a:gd name="G6" fmla="+- 21600 0 G5"/>
                <a:gd name="T0" fmla="*/ 14600 w 21600"/>
                <a:gd name="T1" fmla="*/ 0 h 21600"/>
                <a:gd name="T2" fmla="*/ 0 w 21600"/>
                <a:gd name="T3" fmla="*/ 10800 h 21600"/>
                <a:gd name="T4" fmla="*/ 146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4600" y="0"/>
                  </a:moveTo>
                  <a:lnTo>
                    <a:pt x="14600" y="5727"/>
                  </a:lnTo>
                  <a:lnTo>
                    <a:pt x="3375" y="5727"/>
                  </a:lnTo>
                  <a:lnTo>
                    <a:pt x="3375" y="15873"/>
                  </a:lnTo>
                  <a:lnTo>
                    <a:pt x="14600" y="15873"/>
                  </a:lnTo>
                  <a:lnTo>
                    <a:pt x="146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727"/>
                  </a:moveTo>
                  <a:lnTo>
                    <a:pt x="1350" y="15873"/>
                  </a:lnTo>
                  <a:lnTo>
                    <a:pt x="2700" y="15873"/>
                  </a:lnTo>
                  <a:lnTo>
                    <a:pt x="2700" y="5727"/>
                  </a:lnTo>
                  <a:close/>
                </a:path>
                <a:path w="21600" h="21600">
                  <a:moveTo>
                    <a:pt x="0" y="5727"/>
                  </a:moveTo>
                  <a:lnTo>
                    <a:pt x="0" y="15873"/>
                  </a:lnTo>
                  <a:lnTo>
                    <a:pt x="675" y="15873"/>
                  </a:lnTo>
                  <a:lnTo>
                    <a:pt x="675" y="5727"/>
                  </a:lnTo>
                  <a:close/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30" name="Text Box 28"/>
          <p:cNvSpPr txBox="1">
            <a:spLocks noChangeArrowheads="1"/>
          </p:cNvSpPr>
          <p:nvPr/>
        </p:nvSpPr>
        <p:spPr bwMode="auto">
          <a:xfrm>
            <a:off x="250825" y="4437063"/>
            <a:ext cx="8893175" cy="107721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The cut-off sets the scale where new particles and physical laws must come in 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Above the EW scale we only know of two scales: GUT (~10</a:t>
            </a:r>
            <a:r>
              <a:rPr lang="en-US" sz="1600" baseline="300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16</a:t>
            </a: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GeV) and Planck (~10</a:t>
            </a:r>
            <a:r>
              <a:rPr lang="en-US" sz="1600" baseline="300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19</a:t>
            </a: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GeV)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Such a cut-off would require an incredible amount of </a:t>
            </a:r>
            <a:r>
              <a:rPr lang="en-US" sz="1600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finetuning</a:t>
            </a: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to keep </a:t>
            </a:r>
            <a:r>
              <a:rPr lang="en-US" sz="1600" i="1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600" i="1" baseline="-25000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H</a:t>
            </a: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light</a:t>
            </a:r>
            <a:endParaRPr lang="en-US" sz="1600" dirty="0">
              <a:solidFill>
                <a:prstClr val="black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32" name="Rectangle 30"/>
          <p:cNvSpPr>
            <a:spLocks noChangeArrowheads="1"/>
          </p:cNvSpPr>
          <p:nvPr/>
        </p:nvSpPr>
        <p:spPr bwMode="auto">
          <a:xfrm>
            <a:off x="6011863" y="3149600"/>
            <a:ext cx="2736850" cy="86518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0"/>
            <a:ext cx="9144000" cy="5610225"/>
          </a:xfrm>
          <a:prstGeom prst="rect">
            <a:avLst/>
          </a:prstGeom>
          <a:solidFill>
            <a:schemeClr val="tx1">
              <a:lumMod val="85000"/>
              <a:lumOff val="15000"/>
              <a:alpha val="6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/>
          <p:cNvSpPr/>
          <p:nvPr/>
        </p:nvSpPr>
        <p:spPr>
          <a:xfrm>
            <a:off x="0" y="5105400"/>
            <a:ext cx="9144000" cy="65722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ounded Rectangular Callout 32"/>
          <p:cNvSpPr/>
          <p:nvPr/>
        </p:nvSpPr>
        <p:spPr>
          <a:xfrm>
            <a:off x="250826" y="3451228"/>
            <a:ext cx="8659812" cy="1770058"/>
          </a:xfrm>
          <a:prstGeom prst="wedgeRoundRectCallout">
            <a:avLst>
              <a:gd name="adj1" fmla="val -13251"/>
              <a:gd name="adj2" fmla="val 58909"/>
              <a:gd name="adj3" fmla="val 16667"/>
            </a:avLst>
          </a:prstGeom>
          <a:solidFill>
            <a:srgbClr val="184B5B"/>
          </a:solidFill>
          <a:ln>
            <a:noFill/>
          </a:ln>
          <a:effectLst>
            <a:glow rad="101600">
              <a:schemeClr val="bg1"/>
            </a:glow>
            <a:outerShdw blurRad="520700" dist="38100" dir="27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en-US" sz="1800" dirty="0" smtClean="0">
                <a:solidFill>
                  <a:srgbClr val="CCFFCC"/>
                </a:solidFill>
                <a:ea typeface="Arial" charset="0"/>
                <a:cs typeface="Arial" charset="0"/>
              </a:rPr>
              <a:t>Missing protection of scalar Higgs mass is related to </a:t>
            </a:r>
            <a:r>
              <a:rPr lang="en-US" sz="1800" b="1" dirty="0" smtClean="0">
                <a:solidFill>
                  <a:srgbClr val="CCFFCC"/>
                </a:solidFill>
                <a:ea typeface="Arial" charset="0"/>
                <a:cs typeface="Arial" charset="0"/>
              </a:rPr>
              <a:t>absence of a symmetry principle</a:t>
            </a:r>
            <a:r>
              <a:rPr lang="en-US" sz="1800" dirty="0" smtClean="0">
                <a:solidFill>
                  <a:srgbClr val="CCFFCC"/>
                </a:solidFill>
                <a:ea typeface="Arial" charset="0"/>
                <a:cs typeface="Arial" charset="0"/>
              </a:rPr>
              <a:t>. Setting </a:t>
            </a:r>
            <a:r>
              <a:rPr lang="en-US" sz="1800" i="1" dirty="0" err="1" smtClean="0">
                <a:solidFill>
                  <a:srgbClr val="CCFFCC"/>
                </a:solidFill>
                <a:ea typeface="Arial" charset="0"/>
                <a:cs typeface="Arial" charset="0"/>
              </a:rPr>
              <a:t>m</a:t>
            </a:r>
            <a:r>
              <a:rPr lang="en-US" sz="1800" i="1" baseline="-25000" dirty="0" err="1" smtClean="0">
                <a:solidFill>
                  <a:srgbClr val="CCFFCC"/>
                </a:solidFill>
                <a:ea typeface="Arial" charset="0"/>
                <a:cs typeface="Arial" charset="0"/>
              </a:rPr>
              <a:t>H</a:t>
            </a:r>
            <a:r>
              <a:rPr lang="en-US" sz="1800" dirty="0" smtClean="0">
                <a:solidFill>
                  <a:srgbClr val="CCFFCC"/>
                </a:solidFill>
                <a:ea typeface="Arial" charset="0"/>
                <a:cs typeface="Arial" charset="0"/>
              </a:rPr>
              <a:t> = 0 in SM </a:t>
            </a:r>
            <a:r>
              <a:rPr lang="en-US" sz="1800" dirty="0" err="1" smtClean="0">
                <a:solidFill>
                  <a:srgbClr val="CCFFCC"/>
                </a:solidFill>
                <a:ea typeface="Arial" charset="0"/>
                <a:cs typeface="Arial" charset="0"/>
              </a:rPr>
              <a:t>Lagrangian</a:t>
            </a:r>
            <a:r>
              <a:rPr lang="en-US" sz="1800" dirty="0" smtClean="0">
                <a:solidFill>
                  <a:srgbClr val="CCFFCC"/>
                </a:solidFill>
                <a:ea typeface="Arial" charset="0"/>
                <a:cs typeface="Arial" charset="0"/>
              </a:rPr>
              <a:t>, </a:t>
            </a:r>
            <a:r>
              <a:rPr lang="en-US" sz="1800" b="1" dirty="0" smtClean="0">
                <a:solidFill>
                  <a:srgbClr val="CCFFCC"/>
                </a:solidFill>
                <a:ea typeface="Arial" charset="0"/>
                <a:cs typeface="Arial" charset="0"/>
              </a:rPr>
              <a:t>does not restore any symmetry in the model</a:t>
            </a:r>
            <a:r>
              <a:rPr lang="en-US" sz="1800" dirty="0" smtClean="0">
                <a:solidFill>
                  <a:srgbClr val="CCFFCC"/>
                </a:solidFill>
                <a:ea typeface="Arial" charset="0"/>
                <a:cs typeface="Arial" charset="0"/>
              </a:rPr>
              <a:t>.</a:t>
            </a:r>
          </a:p>
          <a:p>
            <a:pPr>
              <a:spcBef>
                <a:spcPts val="1680"/>
              </a:spcBef>
            </a:pPr>
            <a:r>
              <a:rPr lang="en-US" sz="1800" dirty="0" smtClean="0">
                <a:solidFill>
                  <a:srgbClr val="FFFF00"/>
                </a:solidFill>
                <a:ea typeface="Arial" charset="0"/>
                <a:cs typeface="Arial" charset="0"/>
              </a:rPr>
              <a:t>New physics models should address this. </a:t>
            </a:r>
            <a:r>
              <a:rPr lang="en-US" sz="1800" i="1" dirty="0" smtClean="0">
                <a:solidFill>
                  <a:srgbClr val="FFFF00"/>
                </a:solidFill>
                <a:ea typeface="Arial" charset="0"/>
                <a:cs typeface="Arial" charset="0"/>
                <a:sym typeface="Wingdings"/>
              </a:rPr>
              <a:t>M</a:t>
            </a:r>
            <a:r>
              <a:rPr lang="en-US" sz="1800" i="1" baseline="-25000" dirty="0" smtClean="0">
                <a:solidFill>
                  <a:srgbClr val="FFFF00"/>
                </a:solidFill>
                <a:ea typeface="Arial" charset="0"/>
                <a:cs typeface="Arial" charset="0"/>
                <a:sym typeface="Wingdings"/>
              </a:rPr>
              <a:t>H</a:t>
            </a:r>
            <a:r>
              <a:rPr lang="en-US" sz="1800" dirty="0" smtClean="0">
                <a:solidFill>
                  <a:srgbClr val="FFFF00"/>
                </a:solidFill>
                <a:ea typeface="Arial" charset="0"/>
                <a:cs typeface="Arial" charset="0"/>
                <a:sym typeface="Wingdings"/>
              </a:rPr>
              <a:t> should </a:t>
            </a:r>
            <a:r>
              <a:rPr lang="en-US" sz="1800" dirty="0" smtClean="0">
                <a:solidFill>
                  <a:srgbClr val="FFFF00"/>
                </a:solidFill>
                <a:ea typeface="Arial" charset="0"/>
                <a:cs typeface="Arial" charset="0"/>
                <a:sym typeface="Wingdings"/>
              </a:rPr>
              <a:t>become a deviation </a:t>
            </a:r>
            <a:r>
              <a:rPr lang="en-US" sz="1800" dirty="0" smtClean="0">
                <a:solidFill>
                  <a:srgbClr val="FFFF00"/>
                </a:solidFill>
                <a:ea typeface="Arial" charset="0"/>
                <a:cs typeface="Arial" charset="0"/>
                <a:sym typeface="Wingdings"/>
              </a:rPr>
              <a:t>from some exact symmetry, and is thus </a:t>
            </a:r>
            <a:r>
              <a:rPr lang="en-US" sz="1800" b="1" dirty="0" smtClean="0">
                <a:solidFill>
                  <a:srgbClr val="FFFF00"/>
                </a:solidFill>
                <a:ea typeface="Arial" charset="0"/>
                <a:cs typeface="Arial" charset="0"/>
                <a:sym typeface="Wingdings"/>
              </a:rPr>
              <a:t>intrinsically small </a:t>
            </a:r>
            <a:r>
              <a:rPr lang="en-US" sz="1800" dirty="0" smtClean="0">
                <a:solidFill>
                  <a:srgbClr val="FFFF00"/>
                </a:solidFill>
                <a:ea typeface="Arial" charset="0"/>
                <a:cs typeface="Arial" charset="0"/>
                <a:sym typeface="Wingdings"/>
              </a:rPr>
              <a:t>!</a:t>
            </a:r>
            <a:endParaRPr lang="fr-FR" sz="1800" dirty="0">
              <a:solidFill>
                <a:srgbClr val="FFFF00"/>
              </a:solidFill>
              <a:ea typeface="Arial" charset="0"/>
              <a:cs typeface="Arial" charset="0"/>
            </a:endParaRPr>
          </a:p>
        </p:txBody>
      </p:sp>
      <p:graphicFrame>
        <p:nvGraphicFramePr>
          <p:cNvPr id="31" name="Object 29"/>
          <p:cNvGraphicFramePr>
            <a:graphicFrameLocks noChangeAspect="1"/>
          </p:cNvGraphicFramePr>
          <p:nvPr/>
        </p:nvGraphicFramePr>
        <p:xfrm>
          <a:off x="3041650" y="5610225"/>
          <a:ext cx="2967038" cy="577850"/>
        </p:xfrm>
        <a:graphic>
          <a:graphicData uri="http://schemas.openxmlformats.org/presentationml/2006/ole">
            <p:oleObj spid="_x0000_s4089867" name="Equation" r:id="rId12" imgW="2286000" imgH="444500" progId="Equation.DSMT4">
              <p:embed/>
            </p:oleObj>
          </a:graphicData>
        </a:graphic>
      </p:graphicFrame>
      <p:sp>
        <p:nvSpPr>
          <p:cNvPr id="36" name="Text Box 3"/>
          <p:cNvSpPr txBox="1">
            <a:spLocks noChangeArrowheads="1"/>
          </p:cNvSpPr>
          <p:nvPr/>
        </p:nvSpPr>
        <p:spPr bwMode="auto">
          <a:xfrm>
            <a:off x="0" y="115888"/>
            <a:ext cx="9144000" cy="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3200" dirty="0" smtClean="0">
                <a:solidFill>
                  <a:prstClr val="white"/>
                </a:solidFill>
                <a:latin typeface="Trebuchet MS"/>
                <a:cs typeface="Trebuchet MS"/>
              </a:rPr>
              <a:t>The “Gauge Hierarchy Problem”</a:t>
            </a:r>
            <a:endParaRPr lang="en-US" sz="20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grayscl/>
            <a:lum bright="20000"/>
          </a:blip>
          <a:stretch>
            <a:fillRect/>
          </a:stretch>
        </p:blipFill>
        <p:spPr>
          <a:xfrm>
            <a:off x="1805515" y="2539424"/>
            <a:ext cx="5524109" cy="403282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297875" y="6357777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P. Higgs at CMS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Unfortunately, there is a problem with the Higgs!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147485" y="0"/>
            <a:ext cx="527598" cy="3503082"/>
            <a:chOff x="3179234" y="0"/>
            <a:chExt cx="527598" cy="350308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79234" y="914399"/>
              <a:ext cx="527598" cy="2588683"/>
            </a:xfrm>
            <a:prstGeom prst="rect">
              <a:avLst/>
            </a:prstGeom>
            <a:effectLst>
              <a:outerShdw blurRad="114300" dist="38100" dir="2700000">
                <a:srgbClr val="000000">
                  <a:alpha val="24000"/>
                </a:srgbClr>
              </a:outerShdw>
            </a:effectLst>
          </p:spPr>
        </p:pic>
        <p:sp>
          <p:nvSpPr>
            <p:cNvPr id="9" name="Freeform 8"/>
            <p:cNvSpPr/>
            <p:nvPr/>
          </p:nvSpPr>
          <p:spPr>
            <a:xfrm>
              <a:off x="3391550" y="0"/>
              <a:ext cx="50955" cy="963083"/>
            </a:xfrm>
            <a:custGeom>
              <a:avLst/>
              <a:gdLst>
                <a:gd name="connsiteX0" fmla="*/ 5699 w 50955"/>
                <a:gd name="connsiteY0" fmla="*/ 0 h 963083"/>
                <a:gd name="connsiteX1" fmla="*/ 37449 w 50955"/>
                <a:gd name="connsiteY1" fmla="*/ 285750 h 963083"/>
                <a:gd name="connsiteX2" fmla="*/ 48033 w 50955"/>
                <a:gd name="connsiteY2" fmla="*/ 963083 h 96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955" h="963083">
                  <a:moveTo>
                    <a:pt x="5699" y="0"/>
                  </a:moveTo>
                  <a:cubicBezTo>
                    <a:pt x="27792" y="265117"/>
                    <a:pt x="0" y="173399"/>
                    <a:pt x="37449" y="285750"/>
                  </a:cubicBezTo>
                  <a:cubicBezTo>
                    <a:pt x="50955" y="758431"/>
                    <a:pt x="48033" y="532644"/>
                    <a:pt x="48033" y="963083"/>
                  </a:cubicBezTo>
                </a:path>
              </a:pathLst>
            </a:custGeom>
            <a:ln w="127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533400" y="457200"/>
            <a:ext cx="8305800" cy="1369848"/>
          </a:xfrm>
          <a:prstGeom prst="rect">
            <a:avLst/>
          </a:prstGeom>
          <a:solidFill>
            <a:srgbClr val="FFFFFF">
              <a:alpha val="92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bIns="61200">
            <a:prstTxWarp prst="textNoShape">
              <a:avLst/>
            </a:prstTxWarp>
            <a:spAutoFit/>
          </a:bodyPr>
          <a:lstStyle/>
          <a:p>
            <a:pPr marL="265113" lvl="0" indent="-265113" defTabSz="9144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The crisis of the Standard Model calls for new physics at the </a:t>
            </a:r>
            <a:r>
              <a:rPr lang="en-GB" sz="1800" kern="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TeV</a:t>
            </a: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 scale</a:t>
            </a:r>
          </a:p>
          <a:p>
            <a:pPr marL="265113" lvl="0" indent="-265113" defTabSz="914400" fontAlgn="auto">
              <a:spcBef>
                <a:spcPts val="6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Many models addressing the hierarchy and the dark matter problem have similar experimental signatures </a:t>
            </a:r>
          </a:p>
          <a:p>
            <a:pPr marL="265113" lvl="0" indent="-265113" defTabSz="914400" fontAlgn="auto">
              <a:spcBef>
                <a:spcPts val="6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Searching for them is another central pillar of the LHC physics programme</a:t>
            </a:r>
            <a:endParaRPr lang="en-GB" sz="1800" b="1" kern="0" dirty="0" smtClean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 10"/>
          <p:cNvSpPr>
            <a:spLocks noChangeArrowheads="1"/>
          </p:cNvSpPr>
          <p:nvPr/>
        </p:nvSpPr>
        <p:spPr bwMode="auto">
          <a:xfrm>
            <a:off x="1466850" y="1673225"/>
            <a:ext cx="6165850" cy="4230688"/>
          </a:xfrm>
          <a:prstGeom prst="rect">
            <a:avLst/>
          </a:prstGeom>
          <a:solidFill>
            <a:srgbClr val="FFFFFF">
              <a:alpha val="77000"/>
            </a:srgbClr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44" name="Text Box 57"/>
          <p:cNvSpPr txBox="1">
            <a:spLocks noChangeArrowheads="1"/>
          </p:cNvSpPr>
          <p:nvPr/>
        </p:nvSpPr>
        <p:spPr bwMode="auto">
          <a:xfrm>
            <a:off x="0" y="638175"/>
            <a:ext cx="9144000" cy="541338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The Standard Model consists of </a:t>
            </a:r>
            <a:r>
              <a:rPr lang="en-GB" sz="16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24 elementary matter particles and 3 forces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45" name="Text Box 58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51" name="AutoShape 12"/>
          <p:cNvSpPr>
            <a:spLocks noChangeArrowheads="1"/>
          </p:cNvSpPr>
          <p:nvPr/>
        </p:nvSpPr>
        <p:spPr bwMode="auto">
          <a:xfrm>
            <a:off x="341313" y="3363913"/>
            <a:ext cx="8416925" cy="944562"/>
          </a:xfrm>
          <a:prstGeom prst="roundRect">
            <a:avLst>
              <a:gd name="adj" fmla="val 16667"/>
            </a:avLst>
          </a:prstGeom>
          <a:solidFill>
            <a:srgbClr val="003399">
              <a:alpha val="75000"/>
            </a:srgbClr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2" name="Oval 13"/>
          <p:cNvSpPr>
            <a:spLocks noChangeArrowheads="1"/>
          </p:cNvSpPr>
          <p:nvPr/>
        </p:nvSpPr>
        <p:spPr bwMode="auto">
          <a:xfrm>
            <a:off x="3830638" y="3562350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53" name="Object 14"/>
          <p:cNvGraphicFramePr>
            <a:graphicFrameLocks noChangeAspect="1"/>
          </p:cNvGraphicFramePr>
          <p:nvPr/>
        </p:nvGraphicFramePr>
        <p:xfrm>
          <a:off x="3844925" y="3619500"/>
          <a:ext cx="579438" cy="412750"/>
        </p:xfrm>
        <a:graphic>
          <a:graphicData uri="http://schemas.openxmlformats.org/presentationml/2006/ole">
            <p:oleObj spid="_x0000_s4313090" name="Equation" r:id="rId3" imgW="266400" imgH="190440" progId="Equation.DSMT4">
              <p:embed/>
            </p:oleObj>
          </a:graphicData>
        </a:graphic>
      </p:graphicFrame>
      <p:sp>
        <p:nvSpPr>
          <p:cNvPr id="54" name="Oval 15"/>
          <p:cNvSpPr>
            <a:spLocks noChangeArrowheads="1"/>
          </p:cNvSpPr>
          <p:nvPr/>
        </p:nvSpPr>
        <p:spPr bwMode="auto">
          <a:xfrm>
            <a:off x="2025650" y="3562350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5" name="Oval 16"/>
          <p:cNvSpPr>
            <a:spLocks noChangeArrowheads="1"/>
          </p:cNvSpPr>
          <p:nvPr/>
        </p:nvSpPr>
        <p:spPr bwMode="auto">
          <a:xfrm>
            <a:off x="4730750" y="3562350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6" name="Oval 17"/>
          <p:cNvSpPr>
            <a:spLocks noChangeArrowheads="1"/>
          </p:cNvSpPr>
          <p:nvPr/>
        </p:nvSpPr>
        <p:spPr bwMode="auto">
          <a:xfrm>
            <a:off x="6530975" y="3562350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7" name="AutoShape 18"/>
          <p:cNvSpPr>
            <a:spLocks noChangeArrowheads="1"/>
          </p:cNvSpPr>
          <p:nvPr/>
        </p:nvSpPr>
        <p:spPr bwMode="auto">
          <a:xfrm>
            <a:off x="341313" y="2066925"/>
            <a:ext cx="8416925" cy="944563"/>
          </a:xfrm>
          <a:prstGeom prst="roundRect">
            <a:avLst>
              <a:gd name="adj" fmla="val 16667"/>
            </a:avLst>
          </a:prstGeom>
          <a:solidFill>
            <a:srgbClr val="D52929">
              <a:alpha val="75000"/>
            </a:srgbClr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8" name="Oval 19"/>
          <p:cNvSpPr>
            <a:spLocks noChangeArrowheads="1"/>
          </p:cNvSpPr>
          <p:nvPr/>
        </p:nvSpPr>
        <p:spPr bwMode="auto">
          <a:xfrm>
            <a:off x="5761038" y="2257425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9" name="Oval 20"/>
          <p:cNvSpPr>
            <a:spLocks noChangeArrowheads="1"/>
          </p:cNvSpPr>
          <p:nvPr/>
        </p:nvSpPr>
        <p:spPr bwMode="auto">
          <a:xfrm>
            <a:off x="2835275" y="2257425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60" name="Object 21"/>
          <p:cNvGraphicFramePr>
            <a:graphicFrameLocks noChangeAspect="1"/>
          </p:cNvGraphicFramePr>
          <p:nvPr/>
        </p:nvGraphicFramePr>
        <p:xfrm>
          <a:off x="2982913" y="2338388"/>
          <a:ext cx="277812" cy="371475"/>
        </p:xfrm>
        <a:graphic>
          <a:graphicData uri="http://schemas.openxmlformats.org/presentationml/2006/ole">
            <p:oleObj spid="_x0000_s4313091" name="Equation" r:id="rId4" imgW="114300" imgH="152400" progId="Equation.DSMT4">
              <p:embed/>
            </p:oleObj>
          </a:graphicData>
        </a:graphic>
      </p:graphicFrame>
      <p:graphicFrame>
        <p:nvGraphicFramePr>
          <p:cNvPr id="61" name="Object 22"/>
          <p:cNvGraphicFramePr>
            <a:graphicFrameLocks noChangeAspect="1"/>
          </p:cNvGraphicFramePr>
          <p:nvPr/>
        </p:nvGraphicFramePr>
        <p:xfrm>
          <a:off x="5895975" y="2347913"/>
          <a:ext cx="339725" cy="433387"/>
        </p:xfrm>
        <a:graphic>
          <a:graphicData uri="http://schemas.openxmlformats.org/presentationml/2006/ole">
            <p:oleObj spid="_x0000_s4313092" name="Equation" r:id="rId5" imgW="139680" imgH="177480" progId="Equation.DSMT4">
              <p:embed/>
            </p:oleObj>
          </a:graphicData>
        </a:graphic>
      </p:graphicFrame>
      <p:graphicFrame>
        <p:nvGraphicFramePr>
          <p:cNvPr id="62" name="Object 23"/>
          <p:cNvGraphicFramePr>
            <a:graphicFrameLocks noChangeAspect="1"/>
          </p:cNvGraphicFramePr>
          <p:nvPr/>
        </p:nvGraphicFramePr>
        <p:xfrm>
          <a:off x="2160588" y="3668713"/>
          <a:ext cx="339725" cy="401637"/>
        </p:xfrm>
        <a:graphic>
          <a:graphicData uri="http://schemas.openxmlformats.org/presentationml/2006/ole">
            <p:oleObj spid="_x0000_s4313093" name="Equation" r:id="rId6" imgW="139700" imgH="165100" progId="Equation.DSMT4">
              <p:embed/>
            </p:oleObj>
          </a:graphicData>
        </a:graphic>
      </p:graphicFrame>
      <p:graphicFrame>
        <p:nvGraphicFramePr>
          <p:cNvPr id="63" name="Object 24"/>
          <p:cNvGraphicFramePr>
            <a:graphicFrameLocks noChangeAspect="1"/>
          </p:cNvGraphicFramePr>
          <p:nvPr/>
        </p:nvGraphicFramePr>
        <p:xfrm>
          <a:off x="4824413" y="3609975"/>
          <a:ext cx="441325" cy="414338"/>
        </p:xfrm>
        <a:graphic>
          <a:graphicData uri="http://schemas.openxmlformats.org/presentationml/2006/ole">
            <p:oleObj spid="_x0000_s4313094" name="Equation" r:id="rId7" imgW="203040" imgH="190440" progId="Equation.DSMT4">
              <p:embed/>
            </p:oleObj>
          </a:graphicData>
        </a:graphic>
      </p:graphicFrame>
      <p:sp>
        <p:nvSpPr>
          <p:cNvPr id="65" name="AutoShape 26"/>
          <p:cNvSpPr>
            <a:spLocks noChangeArrowheads="1"/>
          </p:cNvSpPr>
          <p:nvPr/>
        </p:nvSpPr>
        <p:spPr bwMode="auto">
          <a:xfrm>
            <a:off x="341313" y="4645025"/>
            <a:ext cx="8416925" cy="944563"/>
          </a:xfrm>
          <a:prstGeom prst="roundRect">
            <a:avLst>
              <a:gd name="adj" fmla="val 16667"/>
            </a:avLst>
          </a:prstGeom>
          <a:solidFill>
            <a:srgbClr val="333333">
              <a:alpha val="75000"/>
            </a:srgbClr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6" name="Oval 27"/>
          <p:cNvSpPr>
            <a:spLocks noChangeArrowheads="1"/>
          </p:cNvSpPr>
          <p:nvPr/>
        </p:nvSpPr>
        <p:spPr bwMode="auto">
          <a:xfrm>
            <a:off x="4287838" y="4840288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7" name="Oval 28"/>
          <p:cNvSpPr>
            <a:spLocks noChangeArrowheads="1"/>
          </p:cNvSpPr>
          <p:nvPr/>
        </p:nvSpPr>
        <p:spPr bwMode="auto">
          <a:xfrm>
            <a:off x="4287838" y="4843463"/>
            <a:ext cx="579437" cy="568325"/>
          </a:xfrm>
          <a:prstGeom prst="ellipse">
            <a:avLst/>
          </a:prstGeom>
          <a:solidFill>
            <a:srgbClr val="FFFF00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68" name="Object 29"/>
          <p:cNvGraphicFramePr>
            <a:graphicFrameLocks noChangeAspect="1"/>
          </p:cNvGraphicFramePr>
          <p:nvPr/>
        </p:nvGraphicFramePr>
        <p:xfrm>
          <a:off x="4352925" y="4903788"/>
          <a:ext cx="461963" cy="409575"/>
        </p:xfrm>
        <a:graphic>
          <a:graphicData uri="http://schemas.openxmlformats.org/presentationml/2006/ole">
            <p:oleObj spid="_x0000_s4313095" name="Equation" r:id="rId8" imgW="215640" imgH="190440" progId="Equation.DSMT4">
              <p:embed/>
            </p:oleObj>
          </a:graphicData>
        </a:graphic>
      </p:graphicFrame>
      <p:graphicFrame>
        <p:nvGraphicFramePr>
          <p:cNvPr id="69" name="Object 30"/>
          <p:cNvGraphicFramePr>
            <a:graphicFrameLocks noChangeAspect="1"/>
          </p:cNvGraphicFramePr>
          <p:nvPr/>
        </p:nvGraphicFramePr>
        <p:xfrm>
          <a:off x="554038" y="2130425"/>
          <a:ext cx="1751012" cy="803275"/>
        </p:xfrm>
        <a:graphic>
          <a:graphicData uri="http://schemas.openxmlformats.org/presentationml/2006/ole">
            <p:oleObj spid="_x0000_s4313096" name="Equation" r:id="rId9" imgW="1168400" imgH="533400" progId="Equation.DSMT4">
              <p:embed/>
            </p:oleObj>
          </a:graphicData>
        </a:graphic>
      </p:graphicFrame>
      <p:graphicFrame>
        <p:nvGraphicFramePr>
          <p:cNvPr id="70" name="Object 31"/>
          <p:cNvGraphicFramePr>
            <a:graphicFrameLocks noChangeAspect="1"/>
          </p:cNvGraphicFramePr>
          <p:nvPr/>
        </p:nvGraphicFramePr>
        <p:xfrm>
          <a:off x="7005638" y="2185988"/>
          <a:ext cx="1465262" cy="744537"/>
        </p:xfrm>
        <a:graphic>
          <a:graphicData uri="http://schemas.openxmlformats.org/presentationml/2006/ole">
            <p:oleObj spid="_x0000_s4313097" name="Equation" r:id="rId10" imgW="977900" imgH="495300" progId="Equation.DSMT4">
              <p:embed/>
            </p:oleObj>
          </a:graphicData>
        </a:graphic>
      </p:graphicFrame>
      <p:sp>
        <p:nvSpPr>
          <p:cNvPr id="71" name="Text Box 32"/>
          <p:cNvSpPr txBox="1">
            <a:spLocks noChangeArrowheads="1"/>
          </p:cNvSpPr>
          <p:nvPr/>
        </p:nvSpPr>
        <p:spPr bwMode="auto">
          <a:xfrm>
            <a:off x="3267075" y="1649413"/>
            <a:ext cx="2249488" cy="33972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D62A2A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b="1" dirty="0" smtClean="0">
                <a:solidFill>
                  <a:srgbClr val="D62A2A"/>
                </a:solidFill>
                <a:latin typeface="Trebuchet MS"/>
                <a:cs typeface="Trebuchet MS"/>
              </a:rPr>
              <a:t>Matter particles</a:t>
            </a:r>
            <a:endParaRPr lang="en-GB" sz="1600" b="1" dirty="0">
              <a:solidFill>
                <a:srgbClr val="D62A2A"/>
              </a:solidFill>
              <a:latin typeface="Trebuchet MS"/>
              <a:cs typeface="Trebuchet MS"/>
            </a:endParaRPr>
          </a:p>
        </p:txBody>
      </p:sp>
      <p:sp>
        <p:nvSpPr>
          <p:cNvPr id="72" name="Text Box 33"/>
          <p:cNvSpPr txBox="1">
            <a:spLocks noChangeArrowheads="1"/>
          </p:cNvSpPr>
          <p:nvPr/>
        </p:nvSpPr>
        <p:spPr bwMode="auto">
          <a:xfrm>
            <a:off x="6189663" y="1649413"/>
            <a:ext cx="2520950" cy="33972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D62A2A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smtClean="0">
                <a:solidFill>
                  <a:srgbClr val="D62A2A"/>
                </a:solidFill>
                <a:latin typeface="Trebuchet MS"/>
                <a:cs typeface="Trebuchet MS"/>
              </a:rPr>
              <a:t>Organised in 3 families</a:t>
            </a:r>
            <a:endParaRPr lang="en-GB" sz="1600">
              <a:solidFill>
                <a:srgbClr val="D62A2A"/>
              </a:solidFill>
              <a:latin typeface="Trebuchet MS"/>
              <a:cs typeface="Trebuchet MS"/>
            </a:endParaRPr>
          </a:p>
        </p:txBody>
      </p:sp>
      <p:sp>
        <p:nvSpPr>
          <p:cNvPr id="73" name="Text Box 34"/>
          <p:cNvSpPr txBox="1">
            <a:spLocks noChangeArrowheads="1"/>
          </p:cNvSpPr>
          <p:nvPr/>
        </p:nvSpPr>
        <p:spPr bwMode="auto">
          <a:xfrm>
            <a:off x="5067300" y="2079625"/>
            <a:ext cx="878525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smtClean="0">
                <a:solidFill>
                  <a:prstClr val="white"/>
                </a:solidFill>
                <a:latin typeface="Trebuchet MS"/>
                <a:cs typeface="Trebuchet MS"/>
              </a:rPr>
              <a:t>6 Quarks</a:t>
            </a:r>
            <a:endParaRPr lang="en-GB" sz="12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74" name="Text Box 35"/>
          <p:cNvSpPr txBox="1">
            <a:spLocks noChangeArrowheads="1"/>
          </p:cNvSpPr>
          <p:nvPr/>
        </p:nvSpPr>
        <p:spPr bwMode="auto">
          <a:xfrm>
            <a:off x="3306763" y="2079625"/>
            <a:ext cx="946603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smtClean="0">
                <a:solidFill>
                  <a:prstClr val="white"/>
                </a:solidFill>
                <a:latin typeface="Trebuchet MS"/>
                <a:cs typeface="Trebuchet MS"/>
              </a:rPr>
              <a:t>6 Leptons</a:t>
            </a:r>
            <a:endParaRPr lang="en-GB" sz="12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75" name="Text Box 36"/>
          <p:cNvSpPr txBox="1">
            <a:spLocks noChangeArrowheads="1"/>
          </p:cNvSpPr>
          <p:nvPr/>
        </p:nvSpPr>
        <p:spPr bwMode="auto">
          <a:xfrm>
            <a:off x="3267075" y="2954338"/>
            <a:ext cx="2251075" cy="33972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003399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b="1" smtClean="0">
                <a:solidFill>
                  <a:srgbClr val="003399"/>
                </a:solidFill>
                <a:latin typeface="Trebuchet MS"/>
                <a:cs typeface="Trebuchet MS"/>
              </a:rPr>
              <a:t>Force quanta</a:t>
            </a:r>
            <a:endParaRPr lang="en-GB" sz="1600" b="1">
              <a:solidFill>
                <a:srgbClr val="003399"/>
              </a:solidFill>
              <a:latin typeface="Trebuchet MS"/>
              <a:cs typeface="Trebuchet MS"/>
            </a:endParaRPr>
          </a:p>
        </p:txBody>
      </p:sp>
      <p:sp>
        <p:nvSpPr>
          <p:cNvPr id="76" name="Text Box 37"/>
          <p:cNvSpPr txBox="1">
            <a:spLocks noChangeArrowheads="1"/>
          </p:cNvSpPr>
          <p:nvPr/>
        </p:nvSpPr>
        <p:spPr bwMode="auto">
          <a:xfrm>
            <a:off x="6191250" y="2954338"/>
            <a:ext cx="2520950" cy="33972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003399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smtClean="0">
                <a:solidFill>
                  <a:srgbClr val="003399"/>
                </a:solidFill>
                <a:latin typeface="Trebuchet MS"/>
                <a:cs typeface="Trebuchet MS"/>
              </a:rPr>
              <a:t>Distinguishing 3 forces</a:t>
            </a:r>
            <a:endParaRPr lang="en-GB" sz="1600">
              <a:solidFill>
                <a:srgbClr val="003399"/>
              </a:solidFill>
              <a:latin typeface="Trebuchet MS"/>
              <a:cs typeface="Trebuchet MS"/>
            </a:endParaRPr>
          </a:p>
        </p:txBody>
      </p:sp>
      <p:sp>
        <p:nvSpPr>
          <p:cNvPr id="77" name="Text Box 38"/>
          <p:cNvSpPr txBox="1">
            <a:spLocks noChangeArrowheads="1"/>
          </p:cNvSpPr>
          <p:nvPr/>
        </p:nvSpPr>
        <p:spPr bwMode="auto">
          <a:xfrm>
            <a:off x="1376363" y="3384550"/>
            <a:ext cx="719045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smtClean="0">
                <a:solidFill>
                  <a:prstClr val="white"/>
                </a:solidFill>
                <a:latin typeface="Trebuchet MS"/>
                <a:cs typeface="Trebuchet MS"/>
              </a:rPr>
              <a:t>Photon</a:t>
            </a:r>
            <a:endParaRPr lang="en-GB" sz="12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78" name="Text Box 39"/>
          <p:cNvSpPr txBox="1">
            <a:spLocks noChangeArrowheads="1"/>
          </p:cNvSpPr>
          <p:nvPr/>
        </p:nvSpPr>
        <p:spPr bwMode="auto">
          <a:xfrm>
            <a:off x="2592388" y="3384550"/>
            <a:ext cx="1314567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smtClean="0">
                <a:solidFill>
                  <a:prstClr val="white"/>
                </a:solidFill>
                <a:latin typeface="Trebuchet MS"/>
                <a:cs typeface="Trebuchet MS"/>
              </a:rPr>
              <a:t>3 weak bosons</a:t>
            </a:r>
            <a:endParaRPr lang="en-GB" sz="12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79" name="Text Box 40"/>
          <p:cNvSpPr txBox="1">
            <a:spLocks noChangeArrowheads="1"/>
          </p:cNvSpPr>
          <p:nvPr/>
        </p:nvSpPr>
        <p:spPr bwMode="auto">
          <a:xfrm>
            <a:off x="7053263" y="3384550"/>
            <a:ext cx="83386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smtClean="0">
                <a:solidFill>
                  <a:prstClr val="white"/>
                </a:solidFill>
                <a:latin typeface="Trebuchet MS"/>
                <a:cs typeface="Trebuchet MS"/>
              </a:rPr>
              <a:t>8 Gluons</a:t>
            </a:r>
            <a:endParaRPr lang="en-GB" sz="12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80" name="Text Box 41"/>
          <p:cNvSpPr txBox="1">
            <a:spLocks noChangeArrowheads="1"/>
          </p:cNvSpPr>
          <p:nvPr/>
        </p:nvSpPr>
        <p:spPr bwMode="auto">
          <a:xfrm>
            <a:off x="7046913" y="3960813"/>
            <a:ext cx="1450507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smtClean="0">
                <a:solidFill>
                  <a:prstClr val="white"/>
                </a:solidFill>
                <a:latin typeface="Trebuchet MS"/>
                <a:cs typeface="Trebuchet MS"/>
              </a:rPr>
              <a:t>Strong force</a:t>
            </a:r>
            <a:endParaRPr lang="en-GB" sz="16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81" name="Text Box 42"/>
          <p:cNvSpPr txBox="1">
            <a:spLocks noChangeArrowheads="1"/>
          </p:cNvSpPr>
          <p:nvPr/>
        </p:nvSpPr>
        <p:spPr bwMode="auto">
          <a:xfrm>
            <a:off x="2636838" y="3968750"/>
            <a:ext cx="1321766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smtClean="0">
                <a:solidFill>
                  <a:prstClr val="white"/>
                </a:solidFill>
                <a:latin typeface="Trebuchet MS"/>
                <a:cs typeface="Trebuchet MS"/>
              </a:rPr>
              <a:t>Weak force</a:t>
            </a:r>
            <a:endParaRPr lang="en-GB" sz="16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82" name="Text Box 43"/>
          <p:cNvSpPr txBox="1">
            <a:spLocks noChangeArrowheads="1"/>
          </p:cNvSpPr>
          <p:nvPr/>
        </p:nvSpPr>
        <p:spPr bwMode="auto">
          <a:xfrm>
            <a:off x="431800" y="3730625"/>
            <a:ext cx="1755775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smtClean="0">
                <a:solidFill>
                  <a:prstClr val="white"/>
                </a:solidFill>
                <a:latin typeface="Trebuchet MS"/>
                <a:cs typeface="Trebuchet MS"/>
              </a:rPr>
              <a:t>Electro-magnetic force</a:t>
            </a:r>
            <a:endParaRPr lang="en-GB" sz="16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83" name="Text Box 44"/>
          <p:cNvSpPr txBox="1">
            <a:spLocks noChangeArrowheads="1"/>
          </p:cNvSpPr>
          <p:nvPr/>
        </p:nvSpPr>
        <p:spPr bwMode="auto">
          <a:xfrm>
            <a:off x="2847975" y="4914900"/>
            <a:ext cx="1800225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smtClean="0">
                <a:solidFill>
                  <a:srgbClr val="FFFF00"/>
                </a:solidFill>
                <a:latin typeface="Trebuchet MS"/>
                <a:cs typeface="Trebuchet MS"/>
              </a:rPr>
              <a:t>Higgs boson</a:t>
            </a:r>
            <a:endParaRPr lang="en-GB" sz="1600" b="1" i="1">
              <a:solidFill>
                <a:srgbClr val="FFFF00"/>
              </a:solidFill>
              <a:latin typeface="Trebuchet MS"/>
              <a:cs typeface="Trebuchet MS"/>
              <a:sym typeface="Wingdings" charset="2"/>
            </a:endParaRPr>
          </a:p>
        </p:txBody>
      </p:sp>
      <p:sp>
        <p:nvSpPr>
          <p:cNvPr id="84" name="Rectangle 45"/>
          <p:cNvSpPr>
            <a:spLocks noChangeArrowheads="1"/>
          </p:cNvSpPr>
          <p:nvPr/>
        </p:nvSpPr>
        <p:spPr bwMode="auto">
          <a:xfrm>
            <a:off x="4889502" y="4681426"/>
            <a:ext cx="4048654" cy="8331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dirty="0" smtClean="0">
                <a:solidFill>
                  <a:srgbClr val="FFFF00"/>
                </a:solidFill>
                <a:latin typeface="Trebuchet MS"/>
                <a:cs typeface="Trebuchet MS"/>
                <a:sym typeface="Wingdings" charset="2"/>
              </a:rPr>
              <a:t>Breaks electroweak symmetry</a:t>
            </a:r>
          </a:p>
          <a:p>
            <a:r>
              <a:rPr lang="en-GB" sz="1600" b="1" i="1" dirty="0" smtClean="0">
                <a:solidFill>
                  <a:srgbClr val="FFFF00"/>
                </a:solidFill>
                <a:latin typeface="Trebuchet MS"/>
                <a:cs typeface="Trebuchet MS"/>
                <a:sym typeface="Wingdings" charset="2"/>
              </a:rPr>
              <a:t>Generates </a:t>
            </a:r>
            <a:r>
              <a:rPr lang="en-GB" sz="1600" b="1" i="1" dirty="0" err="1" smtClean="0">
                <a:solidFill>
                  <a:srgbClr val="FFFF00"/>
                </a:solidFill>
                <a:latin typeface="Trebuchet MS"/>
                <a:cs typeface="Trebuchet MS"/>
                <a:sym typeface="Wingdings" charset="2"/>
              </a:rPr>
              <a:t>fermion</a:t>
            </a:r>
            <a:r>
              <a:rPr lang="en-GB" sz="1600" b="1" i="1" dirty="0" smtClean="0">
                <a:solidFill>
                  <a:srgbClr val="FFFF00"/>
                </a:solidFill>
                <a:latin typeface="Trebuchet MS"/>
                <a:cs typeface="Trebuchet MS"/>
                <a:sym typeface="Wingdings" charset="2"/>
              </a:rPr>
              <a:t> and boson masses</a:t>
            </a:r>
          </a:p>
          <a:p>
            <a:r>
              <a:rPr lang="en-GB" sz="1600" b="1" i="1" dirty="0" smtClean="0">
                <a:solidFill>
                  <a:srgbClr val="FFFF00"/>
                </a:solidFill>
                <a:latin typeface="Trebuchet MS"/>
                <a:cs typeface="Trebuchet MS"/>
                <a:sym typeface="Wingdings" charset="2"/>
              </a:rPr>
              <a:t>Makes weak interaction short ranged</a:t>
            </a:r>
            <a:endParaRPr lang="en-GB" sz="1600" b="1" i="1" dirty="0">
              <a:solidFill>
                <a:srgbClr val="FFFF00"/>
              </a:solidFill>
              <a:latin typeface="Trebuchet MS"/>
              <a:cs typeface="Trebuchet MS"/>
              <a:sym typeface="Wingdings" charset="2"/>
            </a:endParaRPr>
          </a:p>
        </p:txBody>
      </p:sp>
      <p:sp>
        <p:nvSpPr>
          <p:cNvPr id="85" name="Text Box 46"/>
          <p:cNvSpPr txBox="1">
            <a:spLocks noChangeArrowheads="1"/>
          </p:cNvSpPr>
          <p:nvPr/>
        </p:nvSpPr>
        <p:spPr bwMode="auto">
          <a:xfrm>
            <a:off x="296863" y="1763713"/>
            <a:ext cx="103337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400" b="1" i="1" smtClean="0">
                <a:solidFill>
                  <a:srgbClr val="D52929"/>
                </a:solidFill>
                <a:latin typeface="Trebuchet MS"/>
                <a:cs typeface="Trebuchet MS"/>
              </a:rPr>
              <a:t>Fermions</a:t>
            </a:r>
            <a:endParaRPr lang="en-GB" sz="1400" b="1" i="1">
              <a:solidFill>
                <a:srgbClr val="D52929"/>
              </a:solidFill>
              <a:latin typeface="Trebuchet MS"/>
              <a:cs typeface="Trebuchet MS"/>
            </a:endParaRPr>
          </a:p>
        </p:txBody>
      </p:sp>
      <p:sp>
        <p:nvSpPr>
          <p:cNvPr id="86" name="Text Box 47"/>
          <p:cNvSpPr txBox="1">
            <a:spLocks noChangeArrowheads="1"/>
          </p:cNvSpPr>
          <p:nvPr/>
        </p:nvSpPr>
        <p:spPr bwMode="auto">
          <a:xfrm>
            <a:off x="296863" y="3068638"/>
            <a:ext cx="79425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sz="1400" b="1" i="1">
                <a:solidFill>
                  <a:srgbClr val="1C4A94"/>
                </a:solidFill>
                <a:latin typeface="Trebuchet MS"/>
                <a:cs typeface="Trebuchet MS"/>
              </a:rPr>
              <a:t>Bosons</a:t>
            </a:r>
          </a:p>
        </p:txBody>
      </p:sp>
      <p:grpSp>
        <p:nvGrpSpPr>
          <p:cNvPr id="3" name="Group 48"/>
          <p:cNvGrpSpPr/>
          <p:nvPr/>
        </p:nvGrpSpPr>
        <p:grpSpPr>
          <a:xfrm>
            <a:off x="6546850" y="3627438"/>
            <a:ext cx="570934" cy="431800"/>
            <a:chOff x="6546850" y="3627438"/>
            <a:chExt cx="570934" cy="431800"/>
          </a:xfrm>
        </p:grpSpPr>
        <p:graphicFrame>
          <p:nvGraphicFramePr>
            <p:cNvPr id="546841" name="Object 25"/>
            <p:cNvGraphicFramePr>
              <a:graphicFrameLocks noChangeAspect="1"/>
            </p:cNvGraphicFramePr>
            <p:nvPr/>
          </p:nvGraphicFramePr>
          <p:xfrm>
            <a:off x="6778059" y="3627438"/>
            <a:ext cx="339725" cy="431800"/>
          </p:xfrm>
          <a:graphic>
            <a:graphicData uri="http://schemas.openxmlformats.org/presentationml/2006/ole">
              <p:oleObj spid="_x0000_s4313098" name="Equation" r:id="rId11" imgW="139700" imgH="177800" progId="Equation.DSMT4">
                <p:embed/>
              </p:oleObj>
            </a:graphicData>
          </a:graphic>
        </p:graphicFrame>
        <p:graphicFrame>
          <p:nvGraphicFramePr>
            <p:cNvPr id="546842" name="Object 26"/>
            <p:cNvGraphicFramePr>
              <a:graphicFrameLocks noChangeAspect="1"/>
            </p:cNvGraphicFramePr>
            <p:nvPr/>
          </p:nvGraphicFramePr>
          <p:xfrm>
            <a:off x="6546850" y="3727450"/>
            <a:ext cx="298450" cy="204788"/>
          </p:xfrm>
          <a:graphic>
            <a:graphicData uri="http://schemas.openxmlformats.org/presentationml/2006/ole">
              <p:oleObj spid="_x0000_s4313099" name="Equation" r:id="rId12" imgW="241300" imgH="165100" progId="Equation.DSMT4">
                <p:embed/>
              </p:oleObj>
            </a:graphicData>
          </a:graphic>
        </p:graphicFrame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3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300"/>
                            </p:stCondLst>
                            <p:childTnLst>
                              <p:par>
                                <p:cTn id="7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3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3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3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3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3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3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3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3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3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50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5" grpId="0" animBg="1"/>
      <p:bldP spid="66" grpId="0" animBg="1"/>
      <p:bldP spid="67" grpId="0" animBg="1"/>
      <p:bldP spid="71" grpId="0" animBg="1"/>
      <p:bldP spid="72" grpId="0" animBg="1"/>
      <p:bldP spid="73" grpId="0"/>
      <p:bldP spid="74" grpId="0"/>
      <p:bldP spid="75" grpId="0" animBg="1"/>
      <p:bldP spid="76" grpId="0" animBg="1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grayscl/>
            <a:lum bright="20000"/>
          </a:blip>
          <a:stretch>
            <a:fillRect/>
          </a:stretch>
        </p:blipFill>
        <p:spPr>
          <a:xfrm>
            <a:off x="1805515" y="2539424"/>
            <a:ext cx="5524109" cy="4032825"/>
          </a:xfrm>
          <a:prstGeom prst="rect">
            <a:avLst/>
          </a:prstGeom>
        </p:spPr>
      </p:pic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737439"/>
            <a:ext cx="9144000" cy="661962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bIns="61200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Could a symmetry between fermions and bosons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regularise</a:t>
            </a:r>
            <a:r>
              <a:rPr lang="en-US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 the Higgs radiative corrections 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97875" y="6357777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P. Higgs at CMS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r="49889"/>
          <a:stretch>
            <a:fillRect/>
          </a:stretch>
        </p:blipFill>
        <p:spPr>
          <a:xfrm flipH="1">
            <a:off x="4572000" y="2540396"/>
            <a:ext cx="2768207" cy="4032825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(</a:t>
            </a:r>
            <a:r>
              <a:rPr lang="en-US" sz="2800" b="1" dirty="0" err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TeV</a:t>
            </a:r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-scale) Supersymmetry (SUSY)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grayscl/>
            <a:lum bright="20000"/>
          </a:blip>
          <a:stretch>
            <a:fillRect/>
          </a:stretch>
        </p:blipFill>
        <p:spPr>
          <a:xfrm>
            <a:off x="1805515" y="2539424"/>
            <a:ext cx="5524109" cy="403282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297875" y="6357777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P. Higgs at CMS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r="49889"/>
          <a:stretch>
            <a:fillRect/>
          </a:stretch>
        </p:blipFill>
        <p:spPr>
          <a:xfrm flipH="1">
            <a:off x="4572000" y="2540396"/>
            <a:ext cx="2768207" cy="4032825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(</a:t>
            </a:r>
            <a:r>
              <a:rPr lang="en-US" sz="2800" b="1" dirty="0" err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TeV</a:t>
            </a:r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-scale) Supersymmetry (SUSY)</a:t>
            </a:r>
          </a:p>
        </p:txBody>
      </p:sp>
      <p:sp>
        <p:nvSpPr>
          <p:cNvPr id="9" name="Rectangle 28"/>
          <p:cNvSpPr>
            <a:spLocks noChangeArrowheads="1"/>
          </p:cNvSpPr>
          <p:nvPr/>
        </p:nvSpPr>
        <p:spPr bwMode="auto">
          <a:xfrm>
            <a:off x="2139950" y="445028"/>
            <a:ext cx="2384425" cy="1665287"/>
          </a:xfrm>
          <a:prstGeom prst="rect">
            <a:avLst/>
          </a:prstGeom>
          <a:solidFill>
            <a:schemeClr val="bg1"/>
          </a:solidFill>
          <a:ln w="3175">
            <a:solidFill>
              <a:srgbClr val="595959"/>
            </a:solidFill>
            <a:miter lim="800000"/>
            <a:headEnd/>
            <a:tailEnd/>
          </a:ln>
          <a:effectLst>
            <a:glow rad="101600">
              <a:schemeClr val="tx1">
                <a:lumMod val="75000"/>
                <a:lumOff val="25000"/>
                <a:alpha val="75000"/>
              </a:schemeClr>
            </a:glow>
            <a:outerShdw blurRad="190500" dist="107763" dir="2700000" algn="ctr" rotWithShape="0">
              <a:srgbClr val="000000">
                <a:alpha val="15000"/>
              </a:srgbClr>
            </a:outerShdw>
          </a:effectLst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0" name="Picture 29"/>
          <p:cNvPicPr>
            <a:picLocks noChangeAspect="1" noChangeArrowheads="1"/>
          </p:cNvPicPr>
          <p:nvPr/>
        </p:nvPicPr>
        <p:blipFill>
          <a:blip r:embed="rId3"/>
          <a:srcRect r="55646"/>
          <a:stretch>
            <a:fillRect/>
          </a:stretch>
        </p:blipFill>
        <p:spPr bwMode="auto">
          <a:xfrm>
            <a:off x="2185988" y="759353"/>
            <a:ext cx="2251075" cy="12985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</p:pic>
      <p:sp>
        <p:nvSpPr>
          <p:cNvPr id="12" name="Text Box 30"/>
          <p:cNvSpPr txBox="1">
            <a:spLocks noChangeArrowheads="1"/>
          </p:cNvSpPr>
          <p:nvPr/>
        </p:nvSpPr>
        <p:spPr bwMode="auto">
          <a:xfrm>
            <a:off x="2133600" y="445028"/>
            <a:ext cx="1079500" cy="2794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Fermion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loop</a:t>
            </a:r>
          </a:p>
        </p:txBody>
      </p:sp>
      <p:sp>
        <p:nvSpPr>
          <p:cNvPr id="13" name="Rectangle 31"/>
          <p:cNvSpPr>
            <a:spLocks noChangeArrowheads="1"/>
          </p:cNvSpPr>
          <p:nvPr/>
        </p:nvSpPr>
        <p:spPr bwMode="auto">
          <a:xfrm>
            <a:off x="4625975" y="445028"/>
            <a:ext cx="2384425" cy="1665287"/>
          </a:xfrm>
          <a:prstGeom prst="rect">
            <a:avLst/>
          </a:prstGeom>
          <a:solidFill>
            <a:schemeClr val="bg1"/>
          </a:solidFill>
          <a:ln w="3175">
            <a:solidFill>
              <a:srgbClr val="D00209"/>
            </a:solidFill>
            <a:miter lim="800000"/>
            <a:headEnd/>
            <a:tailEnd/>
          </a:ln>
          <a:effectLst>
            <a:glow rad="101600">
              <a:srgbClr val="D00209">
                <a:alpha val="75000"/>
              </a:srgbClr>
            </a:glow>
            <a:outerShdw blurRad="190500" dist="107763" dir="2700000" algn="ctr" rotWithShape="0">
              <a:srgbClr val="000000">
                <a:alpha val="15000"/>
              </a:srgbClr>
            </a:outerShdw>
          </a:effectLst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5" name="Picture 32"/>
          <p:cNvPicPr>
            <a:picLocks noChangeAspect="1" noChangeArrowheads="1"/>
          </p:cNvPicPr>
          <p:nvPr/>
        </p:nvPicPr>
        <p:blipFill>
          <a:blip r:embed="rId3"/>
          <a:srcRect l="62965"/>
          <a:stretch>
            <a:fillRect/>
          </a:stretch>
        </p:blipFill>
        <p:spPr bwMode="auto">
          <a:xfrm>
            <a:off x="4862512" y="533928"/>
            <a:ext cx="1879600" cy="12985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</p:pic>
      <p:sp>
        <p:nvSpPr>
          <p:cNvPr id="17" name="Text Box 33"/>
          <p:cNvSpPr txBox="1">
            <a:spLocks noChangeArrowheads="1"/>
          </p:cNvSpPr>
          <p:nvPr/>
        </p:nvSpPr>
        <p:spPr bwMode="auto">
          <a:xfrm>
            <a:off x="6074226" y="1805515"/>
            <a:ext cx="923021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Boson loop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(</a:t>
            </a:r>
            <a:r>
              <a:rPr lang="en-US" sz="2800" b="1" dirty="0" err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TeV</a:t>
            </a:r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-scale) Supersymmetry (SUSY)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04800" y="3270729"/>
            <a:ext cx="8534400" cy="9255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 err="1" smtClean="0">
                <a:latin typeface="Trebuchet MS"/>
                <a:ea typeface="Arial" charset="0"/>
                <a:cs typeface="Trebuchet MS"/>
              </a:rPr>
              <a:t>Fermion</a:t>
            </a:r>
            <a:r>
              <a:rPr lang="en-US" sz="1800" dirty="0" smtClean="0">
                <a:latin typeface="Trebuchet MS"/>
                <a:ea typeface="Arial" charset="0"/>
                <a:cs typeface="Trebuchet MS"/>
              </a:rPr>
              <a:t> and boson loops contribute with </a:t>
            </a:r>
            <a:r>
              <a:rPr lang="en-US" sz="1800" b="1" dirty="0" smtClean="0">
                <a:latin typeface="Trebuchet MS"/>
                <a:ea typeface="Arial" charset="0"/>
                <a:cs typeface="Trebuchet MS"/>
              </a:rPr>
              <a:t>different signs </a:t>
            </a:r>
            <a:r>
              <a:rPr lang="en-US" sz="1800" dirty="0" smtClean="0">
                <a:latin typeface="Trebuchet MS"/>
                <a:ea typeface="Arial" charset="0"/>
                <a:cs typeface="Trebuchet MS"/>
              </a:rPr>
              <a:t>to the Higgs radiative corrections: if there existed a symmetry relating these two, this could protect the masses of the scalar Higgs</a:t>
            </a:r>
          </a:p>
        </p:txBody>
      </p:sp>
      <p:sp>
        <p:nvSpPr>
          <p:cNvPr id="9" name="Rectangle 8"/>
          <p:cNvSpPr/>
          <p:nvPr/>
        </p:nvSpPr>
        <p:spPr>
          <a:xfrm>
            <a:off x="304800" y="4343400"/>
            <a:ext cx="883920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b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Supersymmetry </a:t>
            </a:r>
            <a:r>
              <a:rPr lang="en-US" sz="2000" b="1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realises</a:t>
            </a:r>
            <a:r>
              <a:rPr lang="en-US" sz="2000" b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this by transforming bosons </a:t>
            </a:r>
            <a:r>
              <a:rPr lang="en-US" sz="2000" b="1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</a:t>
            </a:r>
            <a:r>
              <a:rPr lang="en-US" sz="2000" b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fermions</a:t>
            </a:r>
          </a:p>
          <a:p>
            <a:pPr marL="360363" indent="-276225">
              <a:spcBef>
                <a:spcPts val="1200"/>
              </a:spcBef>
              <a:buSzPct val="75000"/>
              <a:buFont typeface="Arial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SUSY transforms, e.g., a scalar boson into a spin-½ 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fermion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, whose mass is protected</a:t>
            </a:r>
          </a:p>
          <a:p>
            <a:pPr marL="360363" indent="-276225">
              <a:spcBef>
                <a:spcPts val="600"/>
              </a:spcBef>
              <a:buSzPct val="75000"/>
              <a:buFont typeface="Arial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Hence, the scalar mass is also protected (precisely through SUSY)</a:t>
            </a:r>
          </a:p>
          <a:p>
            <a:pPr marL="360363" indent="-276225">
              <a:spcBef>
                <a:spcPts val="600"/>
              </a:spcBef>
              <a:buSzPct val="75000"/>
              <a:buFont typeface="Arial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This solves the naturalness and the hierarchy problems of the SM (at least technically)</a:t>
            </a:r>
          </a:p>
          <a:p>
            <a:pPr marL="360363" indent="-276225">
              <a:spcBef>
                <a:spcPts val="600"/>
              </a:spcBef>
              <a:buSzPct val="75000"/>
              <a:buFont typeface="Arial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Local gauge invariance of SUSY requires existence of spin-3/2 and spin-2 particles, which naturally introduces the spin-2 graviton, assumed to mediate the gravitational force  </a:t>
            </a:r>
          </a:p>
        </p:txBody>
      </p:sp>
      <p:sp>
        <p:nvSpPr>
          <p:cNvPr id="10" name="Rectangle 28"/>
          <p:cNvSpPr>
            <a:spLocks noChangeArrowheads="1"/>
          </p:cNvSpPr>
          <p:nvPr/>
        </p:nvSpPr>
        <p:spPr bwMode="auto">
          <a:xfrm>
            <a:off x="2139950" y="445028"/>
            <a:ext cx="2384425" cy="1665287"/>
          </a:xfrm>
          <a:prstGeom prst="rect">
            <a:avLst/>
          </a:prstGeom>
          <a:solidFill>
            <a:schemeClr val="bg1"/>
          </a:solidFill>
          <a:ln w="3175">
            <a:solidFill>
              <a:srgbClr val="595959"/>
            </a:solidFill>
            <a:miter lim="800000"/>
            <a:headEnd/>
            <a:tailEnd/>
          </a:ln>
          <a:effectLst>
            <a:glow rad="101600">
              <a:schemeClr val="tx1">
                <a:lumMod val="50000"/>
                <a:lumOff val="50000"/>
                <a:alpha val="75000"/>
              </a:schemeClr>
            </a:glow>
            <a:outerShdw blurRad="190500" dist="107763" dir="2700000" algn="ctr" rotWithShape="0">
              <a:srgbClr val="000000">
                <a:alpha val="15000"/>
              </a:srgbClr>
            </a:outerShdw>
          </a:effectLst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2" name="Picture 29"/>
          <p:cNvPicPr>
            <a:picLocks noChangeAspect="1" noChangeArrowheads="1"/>
          </p:cNvPicPr>
          <p:nvPr/>
        </p:nvPicPr>
        <p:blipFill>
          <a:blip r:embed="rId2"/>
          <a:srcRect r="55646"/>
          <a:stretch>
            <a:fillRect/>
          </a:stretch>
        </p:blipFill>
        <p:spPr bwMode="auto">
          <a:xfrm>
            <a:off x="2185988" y="759353"/>
            <a:ext cx="2251075" cy="12985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</p:pic>
      <p:sp>
        <p:nvSpPr>
          <p:cNvPr id="13" name="Text Box 30"/>
          <p:cNvSpPr txBox="1">
            <a:spLocks noChangeArrowheads="1"/>
          </p:cNvSpPr>
          <p:nvPr/>
        </p:nvSpPr>
        <p:spPr bwMode="auto">
          <a:xfrm>
            <a:off x="2133600" y="445028"/>
            <a:ext cx="1079500" cy="2794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Fermion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loop</a:t>
            </a:r>
          </a:p>
        </p:txBody>
      </p:sp>
      <p:sp>
        <p:nvSpPr>
          <p:cNvPr id="15" name="Rectangle 31"/>
          <p:cNvSpPr>
            <a:spLocks noChangeArrowheads="1"/>
          </p:cNvSpPr>
          <p:nvPr/>
        </p:nvSpPr>
        <p:spPr bwMode="auto">
          <a:xfrm>
            <a:off x="4625975" y="445028"/>
            <a:ext cx="2384425" cy="1665287"/>
          </a:xfrm>
          <a:prstGeom prst="rect">
            <a:avLst/>
          </a:prstGeom>
          <a:solidFill>
            <a:schemeClr val="bg1"/>
          </a:solidFill>
          <a:ln w="3175">
            <a:solidFill>
              <a:srgbClr val="D00209"/>
            </a:solidFill>
            <a:miter lim="800000"/>
            <a:headEnd/>
            <a:tailEnd/>
          </a:ln>
          <a:effectLst>
            <a:glow rad="101600">
              <a:srgbClr val="D00209">
                <a:alpha val="75000"/>
              </a:srgbClr>
            </a:glow>
            <a:outerShdw blurRad="190500" dist="107763" dir="2700000" algn="ctr" rotWithShape="0">
              <a:srgbClr val="000000">
                <a:alpha val="15000"/>
              </a:srgbClr>
            </a:outerShdw>
          </a:effectLst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7" name="Picture 32"/>
          <p:cNvPicPr>
            <a:picLocks noChangeAspect="1" noChangeArrowheads="1"/>
          </p:cNvPicPr>
          <p:nvPr/>
        </p:nvPicPr>
        <p:blipFill>
          <a:blip r:embed="rId2"/>
          <a:srcRect l="62965"/>
          <a:stretch>
            <a:fillRect/>
          </a:stretch>
        </p:blipFill>
        <p:spPr bwMode="auto">
          <a:xfrm>
            <a:off x="4862512" y="533928"/>
            <a:ext cx="1879600" cy="12985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</p:pic>
      <p:sp>
        <p:nvSpPr>
          <p:cNvPr id="20" name="Text Box 33"/>
          <p:cNvSpPr txBox="1">
            <a:spLocks noChangeArrowheads="1"/>
          </p:cNvSpPr>
          <p:nvPr/>
        </p:nvSpPr>
        <p:spPr bwMode="auto">
          <a:xfrm>
            <a:off x="6074226" y="1805515"/>
            <a:ext cx="923021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Boson loop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551" y="457200"/>
            <a:ext cx="3286049" cy="5118456"/>
          </a:xfrm>
          <a:prstGeom prst="rect">
            <a:avLst/>
          </a:prstGeom>
          <a:effectLst>
            <a:outerShdw blurRad="165100" dist="38100" dir="2700000">
              <a:srgbClr val="000000">
                <a:alpha val="43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3652703" y="3963485"/>
            <a:ext cx="1103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Trebuchet MS"/>
                <a:cs typeface="Trebuchet MS"/>
              </a:rPr>
              <a:t>Mr. Higgs</a:t>
            </a:r>
            <a:endParaRPr lang="en-GB" sz="1800" dirty="0">
              <a:latin typeface="Trebuchet MS"/>
              <a:cs typeface="Trebuchet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11645" y="589519"/>
            <a:ext cx="1185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>
                <a:latin typeface="Trebuchet MS"/>
                <a:cs typeface="Trebuchet MS"/>
              </a:rPr>
              <a:t>Mrs. </a:t>
            </a:r>
            <a:r>
              <a:rPr lang="en-GB" sz="1800" dirty="0" smtClean="0">
                <a:latin typeface="Trebuchet MS"/>
                <a:cs typeface="Trebuchet MS"/>
              </a:rPr>
              <a:t>SUSY</a:t>
            </a:r>
            <a:endParaRPr lang="en-GB" sz="1800" dirty="0">
              <a:latin typeface="Trebuchet MS"/>
              <a:cs typeface="Trebuchet MS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rot="5400000">
            <a:off x="625145" y="3252400"/>
            <a:ext cx="5589608" cy="795"/>
          </a:xfrm>
          <a:prstGeom prst="line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800353" y="6047601"/>
            <a:ext cx="12468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Scalar mass</a:t>
            </a:r>
            <a:endParaRPr lang="en-GB" sz="1600" dirty="0">
              <a:latin typeface="Trebuchet MS"/>
              <a:cs typeface="Trebuchet MS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3282078" y="2133600"/>
            <a:ext cx="146922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282078" y="5408612"/>
            <a:ext cx="146922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3276600" y="5713412"/>
            <a:ext cx="146922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246646" y="1938868"/>
            <a:ext cx="9960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latin typeface="Trebuchet MS"/>
                <a:cs typeface="Trebuchet MS"/>
              </a:rPr>
              <a:t>EW scale</a:t>
            </a:r>
            <a:endParaRPr lang="en-GB" sz="1600" dirty="0">
              <a:latin typeface="Trebuchet MS"/>
              <a:cs typeface="Trebuchet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44154" y="5215468"/>
            <a:ext cx="10985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latin typeface="Trebuchet MS"/>
                <a:cs typeface="Trebuchet MS"/>
              </a:rPr>
              <a:t>GUT scale</a:t>
            </a:r>
            <a:endParaRPr lang="en-GB" sz="1600" dirty="0">
              <a:latin typeface="Trebuchet MS"/>
              <a:cs typeface="Trebuchet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931456" y="5499102"/>
            <a:ext cx="13112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latin typeface="Trebuchet MS"/>
                <a:cs typeface="Trebuchet MS"/>
              </a:rPr>
              <a:t>Planck scale</a:t>
            </a:r>
            <a:endParaRPr lang="en-GB" sz="1600" dirty="0">
              <a:latin typeface="Trebuchet MS"/>
              <a:cs typeface="Trebuchet MS"/>
            </a:endParaRPr>
          </a:p>
        </p:txBody>
      </p:sp>
      <p:sp>
        <p:nvSpPr>
          <p:cNvPr id="15" name="TextBox 14"/>
          <p:cNvSpPr txBox="1"/>
          <p:nvPr/>
        </p:nvSpPr>
        <p:spPr>
          <a:xfrm flipH="1">
            <a:off x="228600" y="323672"/>
            <a:ext cx="152985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The </a:t>
            </a:r>
            <a:endParaRPr lang="en-GB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  <a:p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scalar</a:t>
            </a:r>
          </a:p>
          <a:p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precipice</a:t>
            </a:r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Supersymmetry (SUSY)</a:t>
            </a: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327025" y="363141"/>
            <a:ext cx="8512175" cy="109260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defTabSz="914400">
              <a:spcBef>
                <a:spcPct val="50000"/>
              </a:spcBef>
            </a:pP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SUSY has: </a:t>
            </a:r>
            <a:r>
              <a:rPr lang="en-GB" sz="1800" i="1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(bosons) = </a:t>
            </a:r>
            <a:r>
              <a:rPr lang="en-GB" sz="1800" i="1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(fermions) 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[</a:t>
            </a:r>
            <a:r>
              <a:rPr lang="en-GB" sz="1800" i="1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cf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. SM: </a:t>
            </a:r>
            <a:r>
              <a:rPr lang="en-GB" sz="1800" i="1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(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bosons) </a:t>
            </a:r>
            <a:r>
              <a:rPr lang="en-GB" sz="1800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MT Extra" charset="0"/>
              </a:rPr>
              <a:t>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i="1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i="1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(fermions)]</a:t>
            </a:r>
            <a:endParaRPr lang="en-GB" sz="18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To create </a:t>
            </a:r>
            <a:r>
              <a:rPr lang="en-GB" sz="1600" i="1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supermultiplets</a:t>
            </a:r>
            <a:r>
              <a:rPr lang="en-GB" sz="16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, we need to add one </a:t>
            </a:r>
            <a:r>
              <a:rPr lang="en-GB" sz="1600" i="1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superpartner</a:t>
            </a:r>
            <a:r>
              <a:rPr lang="en-GB" sz="16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to each SM particle</a:t>
            </a:r>
            <a:endParaRPr lang="en-GB" sz="16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Superpartners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6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have opposite spin statistics but otherwise equal quantum numbers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</a:t>
            </a:r>
            <a:endParaRPr lang="en-GB" sz="16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graphicFrame>
        <p:nvGraphicFramePr>
          <p:cNvPr id="19" name="Group 53"/>
          <p:cNvGraphicFramePr>
            <a:graphicFrameLocks noGrp="1"/>
          </p:cNvGraphicFramePr>
          <p:nvPr/>
        </p:nvGraphicFramePr>
        <p:xfrm>
          <a:off x="1716088" y="3301997"/>
          <a:ext cx="5903912" cy="3022603"/>
        </p:xfrm>
        <a:graphic>
          <a:graphicData uri="http://schemas.openxmlformats.org/drawingml/2006/table">
            <a:tbl>
              <a:tblPr/>
              <a:tblGrid>
                <a:gridCol w="1179512"/>
                <a:gridCol w="1182688"/>
                <a:gridCol w="1179512"/>
                <a:gridCol w="1181100"/>
                <a:gridCol w="1181100"/>
              </a:tblGrid>
              <a:tr h="3778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/>
                          <a:cs typeface="Trebuchet MS"/>
                        </a:rPr>
                        <a:t>Spin 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/>
                          <a:cs typeface="Trebuchet MS"/>
                        </a:rPr>
                        <a:t>Spin 1/2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/>
                          <a:cs typeface="Trebuchet MS"/>
                        </a:rPr>
                        <a:t>Spin 1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/>
                          <a:cs typeface="Trebuchet MS"/>
                        </a:rPr>
                        <a:t>Spin 3/2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/>
                          <a:cs typeface="Trebuchet MS"/>
                        </a:rPr>
                        <a:t>Spin 2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9413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sLeptons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Leptons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rowSpan="3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Gravitino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Graviton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</a:tr>
              <a:tr h="379413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sQuarks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Quarks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6" gridSpan="2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  <a:tc rowSpan="6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6238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Higgs</a:t>
                      </a:r>
                      <a:endParaRPr kumimoji="0" lang="en-US" sz="16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Higgsino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9413">
                <a:tc rowSpan="4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Photino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Photon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782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Zino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Z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623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Wino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W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623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Gluino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Gluon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Supersymmetry (SUSY)</a:t>
            </a: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327025" y="363141"/>
            <a:ext cx="8512175" cy="141577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defTabSz="914400">
              <a:spcBef>
                <a:spcPct val="50000"/>
              </a:spcBef>
            </a:pPr>
            <a:r>
              <a:rPr lang="en-GB" sz="18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SUSY has: </a:t>
            </a:r>
            <a:r>
              <a:rPr lang="en-GB" sz="1800" i="1" dirty="0" err="1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(bosons) = </a:t>
            </a:r>
            <a:r>
              <a:rPr lang="en-GB" sz="1800" i="1" dirty="0" err="1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(fermions) </a:t>
            </a:r>
            <a:r>
              <a:rPr lang="en-GB" sz="18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[</a:t>
            </a:r>
            <a:r>
              <a:rPr lang="en-GB" sz="1800" i="1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cf</a:t>
            </a:r>
            <a:r>
              <a:rPr lang="en-GB" sz="18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. SM: </a:t>
            </a:r>
            <a:r>
              <a:rPr lang="en-GB" sz="1800" i="1" dirty="0" err="1" smtClean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 smtClean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 smtClean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 smtClean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(</a:t>
            </a:r>
            <a:r>
              <a:rPr lang="en-GB" sz="18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bosons) </a:t>
            </a:r>
            <a:r>
              <a:rPr lang="en-GB" sz="1800" dirty="0" err="1">
                <a:solidFill>
                  <a:srgbClr val="A6A6A6"/>
                </a:solidFill>
                <a:latin typeface="Trebuchet MS"/>
                <a:ea typeface="Arial" charset="0"/>
                <a:cs typeface="Trebuchet MS"/>
                <a:sym typeface="MT Extra" charset="0"/>
              </a:rPr>
              <a:t></a:t>
            </a:r>
            <a:r>
              <a:rPr lang="en-GB" sz="18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i="1" dirty="0" err="1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i="1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(fermions)]</a:t>
            </a:r>
            <a:endParaRPr lang="en-GB" sz="1800" dirty="0" smtClean="0">
              <a:solidFill>
                <a:srgbClr val="A6A6A6"/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To create </a:t>
            </a:r>
            <a:r>
              <a:rPr lang="en-GB" sz="1600" i="1" dirty="0" err="1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supermultiplets</a:t>
            </a:r>
            <a:r>
              <a:rPr lang="en-GB" sz="16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, we need to add one </a:t>
            </a:r>
            <a:r>
              <a:rPr lang="en-GB" sz="1600" i="1" dirty="0" err="1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superpartner</a:t>
            </a:r>
            <a:r>
              <a:rPr lang="en-GB" sz="16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 to each SM particle</a:t>
            </a:r>
            <a:endParaRPr lang="en-GB" sz="1600" dirty="0" smtClean="0">
              <a:solidFill>
                <a:srgbClr val="A6A6A6"/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err="1" smtClean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Superpartners</a:t>
            </a:r>
            <a:r>
              <a:rPr lang="en-GB" sz="1600" dirty="0" smtClean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600" dirty="0">
                <a:solidFill>
                  <a:srgbClr val="A6A6A6"/>
                </a:solidFill>
                <a:latin typeface="Trebuchet MS"/>
                <a:ea typeface="Arial" charset="0"/>
                <a:cs typeface="Trebuchet MS"/>
              </a:rPr>
              <a:t>have opposite spin statistics but otherwise equal quantum numbers </a:t>
            </a:r>
            <a:endParaRPr lang="en-GB" sz="1600" dirty="0" smtClean="0">
              <a:solidFill>
                <a:srgbClr val="A6A6A6"/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Need </a:t>
            </a:r>
            <a:r>
              <a:rPr lang="en-GB" sz="1600" dirty="0">
                <a:solidFill>
                  <a:srgbClr val="D00209"/>
                </a:solidFill>
                <a:latin typeface="Trebuchet MS"/>
                <a:cs typeface="Trebuchet MS"/>
              </a:rPr>
              <a:t>to introduce an additional Higgs doublet to the non-SUSY 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side 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5 Higgs bosons</a:t>
            </a:r>
            <a:endParaRPr lang="en-GB" sz="1600" dirty="0" smtClean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6" name="Text Box 135"/>
          <p:cNvSpPr txBox="1">
            <a:spLocks noChangeArrowheads="1"/>
          </p:cNvSpPr>
          <p:nvPr/>
        </p:nvSpPr>
        <p:spPr bwMode="auto">
          <a:xfrm>
            <a:off x="2358498" y="5546726"/>
            <a:ext cx="4725987" cy="956289"/>
          </a:xfrm>
          <a:prstGeom prst="rect">
            <a:avLst/>
          </a:prstGeom>
          <a:solidFill>
            <a:srgbClr val="E7E7E7">
              <a:alpha val="84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The gauge-mixed physical states that propagate         in space and time and that can be observed.</a:t>
            </a:r>
          </a:p>
          <a:p>
            <a:pPr defTabSz="914400"/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Neutralinos</a:t>
            </a:r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: mass </a:t>
            </a:r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eigenstates</a:t>
            </a:r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 of </a:t>
            </a:r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photinos</a:t>
            </a:r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, </a:t>
            </a:r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zinos</a:t>
            </a:r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, neutral </a:t>
            </a:r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higgsinos</a:t>
            </a:r>
            <a:endParaRPr lang="en-US" sz="1200" dirty="0">
              <a:solidFill>
                <a:srgbClr val="D00209"/>
              </a:solidFill>
              <a:latin typeface="Trebuchet MS"/>
              <a:cs typeface="Trebuchet MS"/>
            </a:endParaRPr>
          </a:p>
          <a:p>
            <a:pPr defTabSz="914400"/>
            <a:r>
              <a:rPr lang="en-US" sz="1200" dirty="0" err="1">
                <a:solidFill>
                  <a:srgbClr val="006600"/>
                </a:solidFill>
                <a:latin typeface="Trebuchet MS"/>
                <a:cs typeface="Trebuchet MS"/>
              </a:rPr>
              <a:t>Charginos</a:t>
            </a:r>
            <a:r>
              <a:rPr lang="en-US" sz="1200" dirty="0">
                <a:solidFill>
                  <a:srgbClr val="006600"/>
                </a:solidFill>
                <a:latin typeface="Trebuchet MS"/>
                <a:cs typeface="Trebuchet MS"/>
              </a:rPr>
              <a:t> </a:t>
            </a:r>
            <a:r>
              <a:rPr lang="en-US" sz="900" dirty="0">
                <a:solidFill>
                  <a:srgbClr val="006600"/>
                </a:solidFill>
                <a:latin typeface="Trebuchet MS"/>
                <a:cs typeface="Trebuchet MS"/>
              </a:rPr>
              <a:t> </a:t>
            </a:r>
            <a:r>
              <a:rPr lang="en-US" sz="1200" dirty="0">
                <a:solidFill>
                  <a:srgbClr val="006600"/>
                </a:solidFill>
                <a:latin typeface="Trebuchet MS"/>
                <a:cs typeface="Trebuchet MS"/>
              </a:rPr>
              <a:t>: mass </a:t>
            </a:r>
            <a:r>
              <a:rPr lang="en-US" sz="1200" dirty="0" err="1">
                <a:solidFill>
                  <a:srgbClr val="006600"/>
                </a:solidFill>
                <a:latin typeface="Trebuchet MS"/>
                <a:cs typeface="Trebuchet MS"/>
              </a:rPr>
              <a:t>eigenstates</a:t>
            </a:r>
            <a:r>
              <a:rPr lang="en-US" sz="1200" dirty="0">
                <a:solidFill>
                  <a:srgbClr val="006600"/>
                </a:solidFill>
                <a:latin typeface="Trebuchet MS"/>
                <a:cs typeface="Trebuchet MS"/>
              </a:rPr>
              <a:t> of winos and charged </a:t>
            </a:r>
            <a:r>
              <a:rPr lang="en-US" sz="1200" dirty="0" err="1">
                <a:solidFill>
                  <a:srgbClr val="006600"/>
                </a:solidFill>
                <a:latin typeface="Trebuchet MS"/>
                <a:cs typeface="Trebuchet MS"/>
              </a:rPr>
              <a:t>higgsinos</a:t>
            </a:r>
            <a:endParaRPr lang="en-US" sz="1200" dirty="0">
              <a:solidFill>
                <a:srgbClr val="006600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7" name="Group 142"/>
          <p:cNvGraphicFramePr>
            <a:graphicFrameLocks noGrp="1"/>
          </p:cNvGraphicFramePr>
          <p:nvPr/>
        </p:nvGraphicFramePr>
        <p:xfrm>
          <a:off x="2434698" y="3245907"/>
          <a:ext cx="4275137" cy="2295527"/>
        </p:xfrm>
        <a:graphic>
          <a:graphicData uri="http://schemas.openxmlformats.org/drawingml/2006/table">
            <a:tbl>
              <a:tblPr/>
              <a:tblGrid>
                <a:gridCol w="1493837"/>
                <a:gridCol w="1385888"/>
                <a:gridCol w="1395412"/>
              </a:tblGrid>
              <a:tr h="38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Spin 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Spin 1/2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Spin 1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Euclid Extra" charset="0"/>
                        </a:rPr>
                        <a:t>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Euclid Extra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</a:t>
                      </a: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8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7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charset="0"/>
                          <a:ea typeface="Arial Unicode MS" charset="0"/>
                          <a:cs typeface="Arial Unicode MS" charset="0"/>
                        </a:rPr>
                        <a:t>±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841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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Z</a:t>
                      </a:r>
                      <a:r>
                        <a:rPr kumimoji="0" lang="en-US" sz="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0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</a:t>
                      </a:r>
                      <a:r>
                        <a:rPr kumimoji="0" lang="en-US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charset="0"/>
                          <a:ea typeface="Arial Unicode MS" charset="0"/>
                          <a:cs typeface="Arial Unicode MS" charset="0"/>
                        </a:rPr>
                        <a:t>±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 </a:t>
                      </a: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charset="2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</a:tr>
              <a:tr h="38258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charset="2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g</a:t>
                      </a:r>
                      <a:r>
                        <a:rPr kumimoji="0" lang="en-US" sz="1600" b="0" i="1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a</a:t>
                      </a: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charset="2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</a:tr>
            </a:tbl>
          </a:graphicData>
        </a:graphic>
      </p:graphicFrame>
      <p:sp>
        <p:nvSpPr>
          <p:cNvPr id="9" name="Text Box 164"/>
          <p:cNvSpPr txBox="1">
            <a:spLocks noChangeArrowheads="1"/>
          </p:cNvSpPr>
          <p:nvPr/>
        </p:nvSpPr>
        <p:spPr bwMode="auto">
          <a:xfrm rot="16200000">
            <a:off x="1256772" y="4441299"/>
            <a:ext cx="1901826" cy="309563"/>
          </a:xfrm>
          <a:prstGeom prst="rect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chemeClr val="tx2">
                  <a:lumMod val="10000"/>
                  <a:lumOff val="90000"/>
                </a:schemeClr>
              </a:gs>
            </a:gsLst>
            <a:lin ang="5400000" scaled="1"/>
          </a:gradFill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/>
            <a:r>
              <a:rPr lang="en-US" sz="1400" dirty="0" err="1">
                <a:solidFill>
                  <a:srgbClr val="000000"/>
                </a:solidFill>
                <a:latin typeface="Trebuchet MS"/>
                <a:cs typeface="Trebuchet MS"/>
              </a:rPr>
              <a:t>Eigenstates</a:t>
            </a:r>
            <a:r>
              <a:rPr lang="en-US" sz="1400" dirty="0">
                <a:solidFill>
                  <a:srgbClr val="000000"/>
                </a:solidFill>
                <a:latin typeface="Trebuchet MS"/>
                <a:cs typeface="Trebuchet MS"/>
              </a:rPr>
              <a:t> of mass 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301750" y="3662362"/>
            <a:ext cx="603250" cy="604838"/>
            <a:chOff x="6857473" y="3644373"/>
            <a:chExt cx="603250" cy="604838"/>
          </a:xfrm>
        </p:grpSpPr>
        <p:sp>
          <p:nvSpPr>
            <p:cNvPr id="12" name="Text Box 166"/>
            <p:cNvSpPr txBox="1">
              <a:spLocks noChangeArrowheads="1"/>
            </p:cNvSpPr>
            <p:nvPr/>
          </p:nvSpPr>
          <p:spPr bwMode="auto">
            <a:xfrm>
              <a:off x="6857473" y="3644373"/>
              <a:ext cx="603250" cy="277813"/>
            </a:xfrm>
            <a:prstGeom prst="rect">
              <a:avLst/>
            </a:prstGeom>
            <a:solidFill>
              <a:srgbClr val="FFD266"/>
            </a:solidFill>
            <a:ln w="3175">
              <a:solidFill>
                <a:schemeClr val="accent4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 defTabSz="914400">
                <a:spcBef>
                  <a:spcPct val="50000"/>
                </a:spcBef>
              </a:pPr>
              <a:r>
                <a:rPr lang="en-US" sz="12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SM</a:t>
              </a:r>
              <a:endParaRPr lang="fr-FR" sz="12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3" name="Text Box 167"/>
            <p:cNvSpPr txBox="1">
              <a:spLocks noChangeArrowheads="1"/>
            </p:cNvSpPr>
            <p:nvPr/>
          </p:nvSpPr>
          <p:spPr bwMode="auto">
            <a:xfrm>
              <a:off x="6857473" y="3971398"/>
              <a:ext cx="603250" cy="277813"/>
            </a:xfrm>
            <a:prstGeom prst="rect">
              <a:avLst/>
            </a:prstGeom>
            <a:solidFill>
              <a:srgbClr val="D9E8F9"/>
            </a:solidFill>
            <a:ln w="3175">
              <a:solidFill>
                <a:schemeClr val="bg2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 defTabSz="914400">
                <a:spcBef>
                  <a:spcPct val="50000"/>
                </a:spcBef>
              </a:pPr>
              <a:r>
                <a:rPr lang="en-US" sz="1200" dirty="0">
                  <a:solidFill>
                    <a:srgbClr val="000000"/>
                  </a:solidFill>
                  <a:ea typeface="Arial" charset="0"/>
                  <a:cs typeface="Arial" charset="0"/>
                </a:rPr>
                <a:t>SUSY</a:t>
              </a:r>
              <a:endParaRPr lang="fr-FR" sz="1200" dirty="0">
                <a:solidFill>
                  <a:srgbClr val="000000"/>
                </a:solidFill>
                <a:ea typeface="Arial" charset="0"/>
                <a:cs typeface="Arial" charset="0"/>
              </a:endParaRPr>
            </a:p>
          </p:txBody>
        </p:sp>
      </p:grpSp>
      <p:pic>
        <p:nvPicPr>
          <p:cNvPr id="42045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63850" y="3649663"/>
            <a:ext cx="520700" cy="338137"/>
          </a:xfrm>
          <a:prstGeom prst="rect">
            <a:avLst/>
          </a:prstGeom>
          <a:noFill/>
        </p:spPr>
      </p:pic>
      <p:pic>
        <p:nvPicPr>
          <p:cNvPr id="42045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4325" y="4081463"/>
            <a:ext cx="547688" cy="309562"/>
          </a:xfrm>
          <a:prstGeom prst="rect">
            <a:avLst/>
          </a:prstGeom>
          <a:noFill/>
        </p:spPr>
      </p:pic>
      <p:pic>
        <p:nvPicPr>
          <p:cNvPr id="42045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37075" y="5226050"/>
            <a:ext cx="252413" cy="304800"/>
          </a:xfrm>
          <a:prstGeom prst="rect">
            <a:avLst/>
          </a:prstGeom>
          <a:noFill/>
        </p:spPr>
      </p:pic>
      <p:pic>
        <p:nvPicPr>
          <p:cNvPr id="420454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71925" y="4416425"/>
            <a:ext cx="1295400" cy="322263"/>
          </a:xfrm>
          <a:prstGeom prst="rect">
            <a:avLst/>
          </a:prstGeom>
          <a:noFill/>
        </p:spPr>
      </p:pic>
      <p:pic>
        <p:nvPicPr>
          <p:cNvPr id="420455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13238" y="4776788"/>
            <a:ext cx="622300" cy="322262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6858000" y="3670518"/>
            <a:ext cx="224472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 smtClean="0">
                <a:latin typeface="Trebuchet MS"/>
                <a:cs typeface="Trebuchet MS"/>
              </a:rPr>
              <a:t>Squark</a:t>
            </a:r>
            <a:r>
              <a:rPr lang="en-GB" sz="1400" dirty="0" smtClean="0">
                <a:latin typeface="Trebuchet MS"/>
                <a:cs typeface="Trebuchet MS"/>
              </a:rPr>
              <a:t>/slepton mixing proportional to SM partner masses </a:t>
            </a:r>
          </a:p>
          <a:p>
            <a:pPr>
              <a:spcBef>
                <a:spcPts val="600"/>
              </a:spcBef>
            </a:pPr>
            <a:r>
              <a:rPr lang="en-US" sz="1400" dirty="0" err="1" smtClean="0">
                <a:latin typeface="Trebuchet MS"/>
                <a:cs typeface="Trebuchet MS"/>
                <a:sym typeface="Wingdings"/>
              </a:rPr>
              <a:t></a:t>
            </a:r>
            <a:r>
              <a:rPr lang="en-US" sz="1400" dirty="0" smtClean="0">
                <a:latin typeface="Trebuchet MS"/>
                <a:cs typeface="Trebuchet MS"/>
                <a:sym typeface="Wingdings"/>
              </a:rPr>
              <a:t> largest for 3</a:t>
            </a:r>
            <a:r>
              <a:rPr lang="en-US" sz="1400" baseline="30000" dirty="0" smtClean="0">
                <a:latin typeface="Trebuchet MS"/>
                <a:cs typeface="Trebuchet MS"/>
                <a:sym typeface="Wingdings"/>
              </a:rPr>
              <a:t>rd</a:t>
            </a:r>
            <a:r>
              <a:rPr lang="en-US" sz="1400" dirty="0" smtClean="0">
                <a:latin typeface="Trebuchet MS"/>
                <a:cs typeface="Trebuchet MS"/>
                <a:sym typeface="Wingdings"/>
              </a:rPr>
              <a:t> gen. </a:t>
            </a:r>
          </a:p>
          <a:p>
            <a:pPr defTabSz="222250">
              <a:spcBef>
                <a:spcPts val="600"/>
              </a:spcBef>
            </a:pPr>
            <a:r>
              <a:rPr lang="en-US" sz="1400" dirty="0" err="1" smtClean="0">
                <a:latin typeface="Trebuchet MS"/>
                <a:cs typeface="Trebuchet MS"/>
                <a:sym typeface="Wingdings"/>
              </a:rPr>
              <a:t></a:t>
            </a:r>
            <a:r>
              <a:rPr lang="en-US" sz="1400" dirty="0" smtClean="0">
                <a:latin typeface="Trebuchet MS"/>
                <a:cs typeface="Trebuchet MS"/>
                <a:sym typeface="Wingdings"/>
              </a:rPr>
              <a:t> can become lightest  	         	</a:t>
            </a:r>
            <a:r>
              <a:rPr lang="en-US" sz="1400" dirty="0" err="1" smtClean="0">
                <a:latin typeface="Trebuchet MS"/>
                <a:cs typeface="Trebuchet MS"/>
                <a:sym typeface="Wingdings"/>
              </a:rPr>
              <a:t>squarks</a:t>
            </a:r>
            <a:r>
              <a:rPr lang="en-US" sz="1400" dirty="0" smtClean="0">
                <a:latin typeface="Trebuchet MS"/>
                <a:cs typeface="Trebuchet MS"/>
                <a:sym typeface="Wingdings"/>
              </a:rPr>
              <a:t> / </a:t>
            </a:r>
            <a:r>
              <a:rPr lang="en-US" sz="1400" dirty="0" err="1" smtClean="0">
                <a:latin typeface="Trebuchet MS"/>
                <a:cs typeface="Trebuchet MS"/>
                <a:sym typeface="Wingdings"/>
              </a:rPr>
              <a:t>sleptons</a:t>
            </a:r>
            <a:endParaRPr lang="en-GB" sz="14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Supersymmetry (SUSY)</a:t>
            </a: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327025" y="363141"/>
            <a:ext cx="8816975" cy="17389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defTabSz="914400">
              <a:spcBef>
                <a:spcPct val="50000"/>
              </a:spcBef>
            </a:pPr>
            <a:r>
              <a:rPr lang="en-GB" sz="1800" dirty="0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</a:rPr>
              <a:t>SUSY has: </a:t>
            </a:r>
            <a:r>
              <a:rPr lang="en-GB" sz="1800" i="1" dirty="0" err="1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</a:rPr>
              <a:t>(bosons) = </a:t>
            </a:r>
            <a:r>
              <a:rPr lang="en-GB" sz="1800" i="1" dirty="0" err="1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</a:rPr>
              <a:t>(fermions) </a:t>
            </a:r>
            <a:r>
              <a:rPr lang="en-GB" sz="1800" dirty="0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[</a:t>
            </a:r>
            <a:r>
              <a:rPr lang="en-GB" sz="1800" i="1" dirty="0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cf</a:t>
            </a:r>
            <a:r>
              <a:rPr lang="en-GB" sz="1800" dirty="0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. SM: </a:t>
            </a:r>
            <a:r>
              <a:rPr lang="en-GB" sz="1800" i="1" dirty="0" err="1" smtClean="0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 smtClean="0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 smtClean="0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 smtClean="0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</a:rPr>
              <a:t>(</a:t>
            </a:r>
            <a:r>
              <a:rPr lang="en-GB" sz="1800" dirty="0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</a:rPr>
              <a:t>bosons) </a:t>
            </a:r>
            <a:r>
              <a:rPr lang="en-GB" sz="1800" dirty="0" err="1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  <a:sym typeface="MT Extra" charset="0"/>
              </a:rPr>
              <a:t></a:t>
            </a:r>
            <a:r>
              <a:rPr lang="en-GB" sz="1800" dirty="0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i="1" dirty="0" err="1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i="1" dirty="0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</a:rPr>
              <a:t>(fermions)]</a:t>
            </a:r>
            <a:endParaRPr lang="en-GB" sz="1800" dirty="0" smtClean="0">
              <a:solidFill>
                <a:schemeClr val="bg1">
                  <a:lumMod val="65000"/>
                </a:schemeClr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</a:rPr>
              <a:t>To create </a:t>
            </a:r>
            <a:r>
              <a:rPr lang="en-GB" sz="1600" i="1" dirty="0" err="1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</a:rPr>
              <a:t>supermultiplets</a:t>
            </a:r>
            <a:r>
              <a:rPr lang="en-GB" sz="1600" dirty="0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</a:rPr>
              <a:t>, we need to add one </a:t>
            </a:r>
            <a:r>
              <a:rPr lang="en-GB" sz="1600" i="1" dirty="0" err="1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</a:rPr>
              <a:t>superpartner</a:t>
            </a:r>
            <a:r>
              <a:rPr lang="en-GB" sz="1600" dirty="0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</a:rPr>
              <a:t> to each SM particle</a:t>
            </a:r>
            <a:endParaRPr lang="en-GB" sz="1600" dirty="0" smtClean="0">
              <a:solidFill>
                <a:schemeClr val="bg1">
                  <a:lumMod val="65000"/>
                </a:schemeClr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err="1" smtClean="0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</a:rPr>
              <a:t>Superpartners</a:t>
            </a:r>
            <a:r>
              <a:rPr lang="en-GB" sz="1600" dirty="0" smtClean="0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600" dirty="0">
                <a:solidFill>
                  <a:schemeClr val="bg1">
                    <a:lumMod val="65000"/>
                  </a:schemeClr>
                </a:solidFill>
                <a:latin typeface="Trebuchet MS"/>
                <a:ea typeface="Arial" charset="0"/>
                <a:cs typeface="Trebuchet MS"/>
              </a:rPr>
              <a:t>have opposite spin statistics but otherwise equal quantum numbers </a:t>
            </a:r>
            <a:endParaRPr lang="en-GB" sz="1600" dirty="0" smtClean="0">
              <a:solidFill>
                <a:schemeClr val="bg1">
                  <a:lumMod val="65000"/>
                </a:schemeClr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Need </a:t>
            </a:r>
            <a:r>
              <a:rPr lang="en-GB" sz="1600" dirty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to introduce an additional Higgs doublet to the non-SUSY </a:t>
            </a:r>
            <a:r>
              <a:rPr lang="en-GB" sz="160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side 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  <a:sym typeface="Wingdings"/>
              </a:rPr>
              <a:t> 5 Higgs bosons</a:t>
            </a:r>
            <a:endParaRPr lang="en-GB" sz="1600" dirty="0" smtClean="0">
              <a:solidFill>
                <a:schemeClr val="bg1">
                  <a:lumMod val="65000"/>
                </a:schemeClr>
              </a:solidFill>
              <a:latin typeface="Trebuchet MS"/>
              <a:cs typeface="Trebuchet MS"/>
            </a:endParaRP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SUSY breaking introduces lots (&gt; 100) of new parameters (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masses, mixing angles, phases)</a:t>
            </a:r>
            <a:endParaRPr lang="en-GB" sz="1600" dirty="0" smtClean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pic>
        <p:nvPicPr>
          <p:cNvPr id="29" name="Picture 2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46050" y="4190194"/>
            <a:ext cx="4309487" cy="1087166"/>
          </a:xfrm>
          <a:prstGeom prst="rect">
            <a:avLst/>
          </a:prstGeom>
        </p:spPr>
      </p:pic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209550" y="3285779"/>
            <a:ext cx="4210050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GB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SUSY breaking (SSB): assume some hidden sector transmitting 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through </a:t>
            </a:r>
            <a:r>
              <a:rPr lang="en-US" sz="1600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flavour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-blind interactions SSB to the observables</a:t>
            </a:r>
            <a:endParaRPr lang="en-GB" sz="1400" baseline="-25000" dirty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31" name="Text Box 18"/>
          <p:cNvSpPr txBox="1">
            <a:spLocks noChangeArrowheads="1"/>
          </p:cNvSpPr>
          <p:nvPr/>
        </p:nvSpPr>
        <p:spPr bwMode="auto">
          <a:xfrm>
            <a:off x="209550" y="5294293"/>
            <a:ext cx="4391484" cy="95410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Very predictive gravity / gauge / anomaly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mediated SSB 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mechanisms invented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</a:t>
            </a:r>
          </a:p>
          <a:p>
            <a:pPr defTabSz="914400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C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an be tested (&amp; falsified) experimentally!</a:t>
            </a:r>
            <a:endParaRPr lang="en-GB" sz="1400" baseline="-25000" dirty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</p:txBody>
      </p:sp>
      <p:grpSp>
        <p:nvGrpSpPr>
          <p:cNvPr id="32" name="Group 68"/>
          <p:cNvGrpSpPr>
            <a:grpSpLocks/>
          </p:cNvGrpSpPr>
          <p:nvPr/>
        </p:nvGrpSpPr>
        <p:grpSpPr bwMode="auto">
          <a:xfrm>
            <a:off x="4601034" y="3200400"/>
            <a:ext cx="4238165" cy="3233198"/>
            <a:chOff x="1151" y="743"/>
            <a:chExt cx="3459" cy="2721"/>
          </a:xfrm>
        </p:grpSpPr>
        <p:sp>
          <p:nvSpPr>
            <p:cNvPr id="33" name="Rectangle 69"/>
            <p:cNvSpPr>
              <a:spLocks noChangeArrowheads="1"/>
            </p:cNvSpPr>
            <p:nvPr/>
          </p:nvSpPr>
          <p:spPr bwMode="auto">
            <a:xfrm>
              <a:off x="1151" y="743"/>
              <a:ext cx="3459" cy="2721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2"/>
              </a:solidFill>
              <a:miter lim="800000"/>
              <a:headEnd/>
              <a:tailEnd/>
            </a:ln>
            <a:effectLst>
              <a:outerShdw blurRad="444500" dist="107763" dir="2700000" algn="ctr" rotWithShape="0">
                <a:srgbClr val="000000">
                  <a:alpha val="38000"/>
                </a:srgbClr>
              </a:outerShdw>
            </a:effectLst>
          </p:spPr>
          <p:txBody>
            <a:bodyPr wrap="squar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pPr defTabSz="914400"/>
              <a:endParaRPr lang="en-GB" sz="1600" smtClean="0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pic>
          <p:nvPicPr>
            <p:cNvPr id="34" name="Picture 70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93" y="969"/>
              <a:ext cx="3157" cy="2421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</p:pic>
        <p:sp>
          <p:nvSpPr>
            <p:cNvPr id="35" name="Text Box 71"/>
            <p:cNvSpPr txBox="1">
              <a:spLocks noChangeArrowheads="1"/>
            </p:cNvSpPr>
            <p:nvPr/>
          </p:nvSpPr>
          <p:spPr bwMode="auto">
            <a:xfrm>
              <a:off x="1723" y="816"/>
              <a:ext cx="2660" cy="216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 defTabSz="914400"/>
              <a:r>
                <a:rPr lang="en-US" sz="1050" dirty="0">
                  <a:solidFill>
                    <a:srgbClr val="000000"/>
                  </a:solidFill>
                  <a:latin typeface="Trebuchet MS"/>
                  <a:ea typeface="+mn-ea"/>
                  <a:cs typeface="Trebuchet MS"/>
                </a:rPr>
                <a:t>RG evolution of unified </a:t>
              </a:r>
              <a:r>
                <a:rPr lang="en-US" sz="1050" dirty="0" err="1">
                  <a:solidFill>
                    <a:srgbClr val="000000"/>
                  </a:solidFill>
                  <a:latin typeface="Trebuchet MS"/>
                  <a:ea typeface="+mn-ea"/>
                  <a:cs typeface="Trebuchet MS"/>
                </a:rPr>
                <a:t>mSUGRA</a:t>
              </a:r>
              <a:r>
                <a:rPr lang="en-US" sz="1050" dirty="0">
                  <a:solidFill>
                    <a:srgbClr val="000000"/>
                  </a:solidFill>
                  <a:latin typeface="Trebuchet MS"/>
                  <a:ea typeface="+mn-ea"/>
                  <a:cs typeface="Trebuchet MS"/>
                </a:rPr>
                <a:t> mass parameters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Supersymmetry (SUSY)</a:t>
            </a: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327025" y="363141"/>
            <a:ext cx="8512175" cy="17389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defTabSz="914400">
              <a:spcBef>
                <a:spcPct val="50000"/>
              </a:spcBef>
            </a:pP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SUSY has: </a:t>
            </a:r>
            <a:r>
              <a:rPr lang="en-GB" sz="18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(bosons) = </a:t>
            </a:r>
            <a:r>
              <a:rPr lang="en-GB" sz="18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(fermions) 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[</a:t>
            </a:r>
            <a:r>
              <a:rPr lang="en-GB" sz="1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cf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. SM: </a:t>
            </a:r>
            <a:r>
              <a:rPr lang="en-GB" sz="18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(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bosons)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  <a:sym typeface="MT Extra" charset="0"/>
              </a:rPr>
              <a:t>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(fermions)]</a:t>
            </a:r>
            <a:endParaRPr lang="en-GB" sz="18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To create </a:t>
            </a:r>
            <a:r>
              <a:rPr lang="en-GB" sz="16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supermultiplets</a:t>
            </a:r>
            <a:r>
              <a:rPr lang="en-GB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, we need to add one </a:t>
            </a:r>
            <a:r>
              <a:rPr lang="en-GB" sz="16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superpartner</a:t>
            </a:r>
            <a:r>
              <a:rPr lang="en-GB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 to each SM particle</a:t>
            </a:r>
            <a:endParaRPr lang="en-GB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Superpartners</a:t>
            </a:r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have opposite spin statistics but otherwise equal quantum numbers </a:t>
            </a:r>
            <a:endParaRPr lang="en-GB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Need </a:t>
            </a:r>
            <a:r>
              <a:rPr lang="en-GB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to introduce an additional Higgs doublet to the non-SUSY </a:t>
            </a:r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side </a:t>
            </a:r>
            <a:r>
              <a:rPr lang="en-US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Wingdings"/>
              </a:rPr>
              <a:t> 5 Higgs bosons</a:t>
            </a:r>
            <a:endParaRPr lang="en-GB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SUSY breaking introduces lots (&gt; 100) of new parameters (masses and mixing angles)</a:t>
            </a: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209550" y="3282409"/>
            <a:ext cx="4895850" cy="281359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US" sz="1600" b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True SUSY spectrum (if exists) unknown,          but some guidance principles:</a:t>
            </a:r>
          </a:p>
          <a:p>
            <a:pPr marL="179388" indent="-179388" defTabSz="914400">
              <a:spcBef>
                <a:spcPts val="126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At least one light (&lt; 135 GeV) neutral Higgs </a:t>
            </a:r>
          </a:p>
          <a:p>
            <a:pPr marL="179388" indent="-179388" defTabSz="914400">
              <a:spcBef>
                <a:spcPct val="500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Naturalness requires: </a:t>
            </a:r>
            <a:r>
              <a:rPr lang="en-US" sz="1600" i="1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(</a:t>
            </a:r>
            <a:r>
              <a:rPr lang="en-US" sz="1600" i="1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t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, </a:t>
            </a:r>
            <a:r>
              <a:rPr lang="en-US" sz="1600" i="1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b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Symbol" charset="2"/>
                <a:ea typeface="Arial" charset="0"/>
                <a:cs typeface="Symbol" charset="2"/>
              </a:rPr>
              <a:t>c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) &lt; 1 </a:t>
            </a:r>
            <a:r>
              <a:rPr lang="en-US" sz="1600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TeV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to compensate top and </a:t>
            </a:r>
            <a:r>
              <a:rPr lang="en-US" sz="1600" i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W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contributions to Higgs</a:t>
            </a:r>
            <a:endParaRPr lang="en-US" sz="1600" dirty="0" smtClean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  <a:p>
            <a:pPr marL="179388" indent="-179388" defTabSz="914400">
              <a:spcBef>
                <a:spcPct val="500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LSP 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is </a:t>
            </a:r>
            <a:r>
              <a:rPr lang="en-US" sz="1600" dirty="0" smtClean="0">
                <a:solidFill>
                  <a:srgbClr val="000000"/>
                </a:solidFill>
                <a:latin typeface="Symbol" charset="2"/>
                <a:ea typeface="Arial" charset="0"/>
                <a:cs typeface="Symbol" charset="2"/>
              </a:rPr>
              <a:t>c</a:t>
            </a:r>
            <a:r>
              <a:rPr lang="en-US" sz="1600" baseline="-250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1</a:t>
            </a:r>
            <a:r>
              <a:rPr lang="en-US" sz="1600" baseline="300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0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or </a:t>
            </a:r>
            <a:r>
              <a:rPr lang="en-US" sz="1600" i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G</a:t>
            </a:r>
          </a:p>
          <a:p>
            <a:pPr marL="179388" indent="-179388" defTabSz="914400">
              <a:spcBef>
                <a:spcPct val="500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To avoid large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FCNC: </a:t>
            </a:r>
            <a:r>
              <a:rPr lang="en-US" sz="1600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squarks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sleptons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of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          1</a:t>
            </a:r>
            <a:r>
              <a:rPr lang="en-US" sz="1600" baseline="300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st 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&amp; 2</a:t>
            </a:r>
            <a:r>
              <a:rPr lang="en-US" sz="1600" baseline="300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nd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generations heavy and degenerate</a:t>
            </a:r>
          </a:p>
          <a:p>
            <a:pPr defTabSz="914400">
              <a:spcBef>
                <a:spcPct val="50000"/>
              </a:spcBef>
            </a:pPr>
            <a:endParaRPr lang="en-GB" sz="1400" baseline="-25000" dirty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709332" y="4214801"/>
            <a:ext cx="2895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ea typeface="Arial" charset="0"/>
                <a:cs typeface="Arial" charset="0"/>
              </a:rPr>
              <a:t>~</a:t>
            </a:r>
            <a:endParaRPr lang="en-GB" sz="1400" dirty="0"/>
          </a:p>
        </p:txBody>
      </p:sp>
      <p:sp>
        <p:nvSpPr>
          <p:cNvPr id="15" name="Rectangle 14"/>
          <p:cNvSpPr/>
          <p:nvPr/>
        </p:nvSpPr>
        <p:spPr>
          <a:xfrm>
            <a:off x="2935813" y="4202099"/>
            <a:ext cx="2895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ea typeface="Arial" charset="0"/>
                <a:cs typeface="Arial" charset="0"/>
              </a:rPr>
              <a:t>~</a:t>
            </a:r>
            <a:endParaRPr lang="en-GB" sz="1400" dirty="0"/>
          </a:p>
        </p:txBody>
      </p:sp>
      <p:sp>
        <p:nvSpPr>
          <p:cNvPr id="17" name="Rectangle 16"/>
          <p:cNvSpPr/>
          <p:nvPr/>
        </p:nvSpPr>
        <p:spPr>
          <a:xfrm>
            <a:off x="3172877" y="4233848"/>
            <a:ext cx="2895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ea typeface="Arial" charset="0"/>
                <a:cs typeface="Arial" charset="0"/>
              </a:rPr>
              <a:t>~</a:t>
            </a:r>
            <a:endParaRPr lang="en-GB" sz="1400" dirty="0"/>
          </a:p>
        </p:txBody>
      </p:sp>
      <p:sp>
        <p:nvSpPr>
          <p:cNvPr id="18" name="Rectangle 17"/>
          <p:cNvSpPr/>
          <p:nvPr/>
        </p:nvSpPr>
        <p:spPr>
          <a:xfrm>
            <a:off x="1557868" y="4811183"/>
            <a:ext cx="2895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ea typeface="Arial" charset="0"/>
                <a:cs typeface="Arial" charset="0"/>
              </a:rPr>
              <a:t>~</a:t>
            </a:r>
            <a:endParaRPr lang="en-GB" sz="1400" dirty="0"/>
          </a:p>
        </p:txBody>
      </p:sp>
      <p:sp>
        <p:nvSpPr>
          <p:cNvPr id="19" name="Rectangle 18"/>
          <p:cNvSpPr/>
          <p:nvPr/>
        </p:nvSpPr>
        <p:spPr>
          <a:xfrm>
            <a:off x="971553" y="4853515"/>
            <a:ext cx="2895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ea typeface="Arial" charset="0"/>
                <a:cs typeface="Arial" charset="0"/>
              </a:rPr>
              <a:t>~</a:t>
            </a:r>
            <a:endParaRPr lang="en-GB" sz="1400" dirty="0"/>
          </a:p>
        </p:txBody>
      </p:sp>
      <p:pic>
        <p:nvPicPr>
          <p:cNvPr id="21" name="Picture 20" descr="natural-spectru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026855" y="3276600"/>
            <a:ext cx="3964745" cy="28956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 rot="16200000">
            <a:off x="8276007" y="5170058"/>
            <a:ext cx="14735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L. Hall @ LBNL, Oct 2011</a:t>
            </a:r>
            <a:endParaRPr lang="en-GB" sz="900" dirty="0">
              <a:solidFill>
                <a:schemeClr val="bg1">
                  <a:lumMod val="65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1692275" y="2176425"/>
            <a:ext cx="5984875" cy="2744787"/>
            <a:chOff x="1066" y="1214"/>
            <a:chExt cx="3770" cy="1729"/>
          </a:xfrm>
        </p:grpSpPr>
        <p:sp>
          <p:nvSpPr>
            <p:cNvPr id="7" name="Line 19"/>
            <p:cNvSpPr>
              <a:spLocks noChangeShapeType="1"/>
            </p:cNvSpPr>
            <p:nvPr/>
          </p:nvSpPr>
          <p:spPr bwMode="auto">
            <a:xfrm flipV="1">
              <a:off x="1066" y="2943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" name="Line 20"/>
            <p:cNvSpPr>
              <a:spLocks noChangeShapeType="1"/>
            </p:cNvSpPr>
            <p:nvPr/>
          </p:nvSpPr>
          <p:spPr bwMode="auto">
            <a:xfrm flipV="1">
              <a:off x="1066" y="2603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9" name="Line 21"/>
            <p:cNvSpPr>
              <a:spLocks noChangeShapeType="1"/>
            </p:cNvSpPr>
            <p:nvPr/>
          </p:nvSpPr>
          <p:spPr bwMode="auto">
            <a:xfrm flipV="1">
              <a:off x="1066" y="2256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" name="Line 22"/>
            <p:cNvSpPr>
              <a:spLocks noChangeShapeType="1"/>
            </p:cNvSpPr>
            <p:nvPr/>
          </p:nvSpPr>
          <p:spPr bwMode="auto">
            <a:xfrm flipV="1">
              <a:off x="1066" y="1908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1" name="Line 23"/>
            <p:cNvSpPr>
              <a:spLocks noChangeShapeType="1"/>
            </p:cNvSpPr>
            <p:nvPr/>
          </p:nvSpPr>
          <p:spPr bwMode="auto">
            <a:xfrm flipV="1">
              <a:off x="1066" y="1561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2" name="Line 24"/>
            <p:cNvSpPr>
              <a:spLocks noChangeShapeType="1"/>
            </p:cNvSpPr>
            <p:nvPr/>
          </p:nvSpPr>
          <p:spPr bwMode="auto">
            <a:xfrm flipV="1">
              <a:off x="1066" y="1214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grpSp>
        <p:nvGrpSpPr>
          <p:cNvPr id="3" name="Group 51"/>
          <p:cNvGrpSpPr>
            <a:grpSpLocks/>
          </p:cNvGrpSpPr>
          <p:nvPr/>
        </p:nvGrpSpPr>
        <p:grpSpPr bwMode="auto">
          <a:xfrm>
            <a:off x="2017713" y="1557300"/>
            <a:ext cx="5299075" cy="3916362"/>
            <a:chOff x="1271" y="824"/>
            <a:chExt cx="3338" cy="2467"/>
          </a:xfrm>
        </p:grpSpPr>
        <p:sp>
          <p:nvSpPr>
            <p:cNvPr id="14" name="Line 26"/>
            <p:cNvSpPr>
              <a:spLocks noChangeShapeType="1"/>
            </p:cNvSpPr>
            <p:nvPr/>
          </p:nvSpPr>
          <p:spPr bwMode="auto">
            <a:xfrm>
              <a:off x="1689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5" name="Line 27"/>
            <p:cNvSpPr>
              <a:spLocks noChangeShapeType="1"/>
            </p:cNvSpPr>
            <p:nvPr/>
          </p:nvSpPr>
          <p:spPr bwMode="auto">
            <a:xfrm>
              <a:off x="2108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6" name="Line 28"/>
            <p:cNvSpPr>
              <a:spLocks noChangeShapeType="1"/>
            </p:cNvSpPr>
            <p:nvPr/>
          </p:nvSpPr>
          <p:spPr bwMode="auto">
            <a:xfrm>
              <a:off x="2525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7" name="Line 29"/>
            <p:cNvSpPr>
              <a:spLocks noChangeShapeType="1"/>
            </p:cNvSpPr>
            <p:nvPr/>
          </p:nvSpPr>
          <p:spPr bwMode="auto">
            <a:xfrm>
              <a:off x="2944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8" name="Line 30"/>
            <p:cNvSpPr>
              <a:spLocks noChangeShapeType="1"/>
            </p:cNvSpPr>
            <p:nvPr/>
          </p:nvSpPr>
          <p:spPr bwMode="auto">
            <a:xfrm>
              <a:off x="3355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9" name="Line 31"/>
            <p:cNvSpPr>
              <a:spLocks noChangeShapeType="1"/>
            </p:cNvSpPr>
            <p:nvPr/>
          </p:nvSpPr>
          <p:spPr bwMode="auto">
            <a:xfrm>
              <a:off x="3773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" name="Line 32"/>
            <p:cNvSpPr>
              <a:spLocks noChangeShapeType="1"/>
            </p:cNvSpPr>
            <p:nvPr/>
          </p:nvSpPr>
          <p:spPr bwMode="auto">
            <a:xfrm>
              <a:off x="4191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1" name="Line 33"/>
            <p:cNvSpPr>
              <a:spLocks noChangeShapeType="1"/>
            </p:cNvSpPr>
            <p:nvPr/>
          </p:nvSpPr>
          <p:spPr bwMode="auto">
            <a:xfrm>
              <a:off x="4609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2" name="Line 34"/>
            <p:cNvSpPr>
              <a:spLocks noChangeShapeType="1"/>
            </p:cNvSpPr>
            <p:nvPr/>
          </p:nvSpPr>
          <p:spPr bwMode="auto">
            <a:xfrm>
              <a:off x="1271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23" name="Line 35"/>
          <p:cNvSpPr>
            <a:spLocks noChangeShapeType="1"/>
          </p:cNvSpPr>
          <p:nvPr/>
        </p:nvSpPr>
        <p:spPr bwMode="auto">
          <a:xfrm>
            <a:off x="2355850" y="1557300"/>
            <a:ext cx="0" cy="3916362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/>
            <a:tailEnd type="none" w="lg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0" y="115888"/>
            <a:ext cx="9144000" cy="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3200" dirty="0">
                <a:solidFill>
                  <a:prstClr val="white"/>
                </a:solidFill>
                <a:latin typeface="Trebuchet MS"/>
                <a:cs typeface="Trebuchet MS"/>
              </a:rPr>
              <a:t>Grand Unification of the Gauge Couplings (GUT)</a:t>
            </a:r>
            <a:endParaRPr lang="en-US" sz="20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5" name="Line 7"/>
          <p:cNvSpPr>
            <a:spLocks noChangeShapeType="1"/>
          </p:cNvSpPr>
          <p:nvPr/>
        </p:nvSpPr>
        <p:spPr bwMode="auto">
          <a:xfrm flipV="1">
            <a:off x="2051050" y="2738400"/>
            <a:ext cx="5581650" cy="10795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ffectLst>
            <a:outerShdw blurRad="63500" dist="37026" dir="7998880" algn="ctr" rotWithShape="0">
              <a:srgbClr val="FF9900">
                <a:alpha val="50000"/>
              </a:srgbClr>
            </a:outerShdw>
          </a:effectLst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6" name="Line 8"/>
          <p:cNvSpPr>
            <a:spLocks noChangeShapeType="1"/>
          </p:cNvSpPr>
          <p:nvPr/>
        </p:nvSpPr>
        <p:spPr bwMode="auto">
          <a:xfrm flipV="1">
            <a:off x="2051050" y="2592350"/>
            <a:ext cx="5581650" cy="2384425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ffectLst>
            <a:outerShdw blurRad="63500" dist="29783" dir="6914402" algn="ctr" rotWithShape="0">
              <a:srgbClr val="FF9900">
                <a:alpha val="50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7" name="Line 9"/>
          <p:cNvSpPr>
            <a:spLocks noChangeShapeType="1"/>
          </p:cNvSpPr>
          <p:nvPr/>
        </p:nvSpPr>
        <p:spPr bwMode="auto">
          <a:xfrm>
            <a:off x="2006600" y="2187537"/>
            <a:ext cx="5581650" cy="1438275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ffectLst>
            <a:outerShdw blurRad="63500" dist="40161" dir="9693903" algn="ctr" rotWithShape="0">
              <a:srgbClr val="FF9900">
                <a:alpha val="50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8" name="Line 10"/>
          <p:cNvSpPr>
            <a:spLocks noChangeShapeType="1"/>
          </p:cNvSpPr>
          <p:nvPr/>
        </p:nvSpPr>
        <p:spPr bwMode="auto">
          <a:xfrm>
            <a:off x="2366963" y="2276437"/>
            <a:ext cx="4275137" cy="175577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>
            <a:outerShdw blurRad="63500" dist="38099" dir="2700000" algn="ctr" rotWithShape="0">
              <a:srgbClr val="33CC33">
                <a:alpha val="74998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9" name="Line 11"/>
          <p:cNvSpPr>
            <a:spLocks noChangeShapeType="1"/>
          </p:cNvSpPr>
          <p:nvPr/>
        </p:nvSpPr>
        <p:spPr bwMode="auto">
          <a:xfrm>
            <a:off x="2366963" y="3762337"/>
            <a:ext cx="4230687" cy="26987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>
            <a:outerShdw blurRad="63500" dist="38099" dir="2700000" algn="ctr" rotWithShape="0">
              <a:srgbClr val="33CC33">
                <a:alpha val="74998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0" name="Line 12"/>
          <p:cNvSpPr>
            <a:spLocks noChangeShapeType="1"/>
          </p:cNvSpPr>
          <p:nvPr/>
        </p:nvSpPr>
        <p:spPr bwMode="auto">
          <a:xfrm flipV="1">
            <a:off x="2366963" y="4032212"/>
            <a:ext cx="4275137" cy="80962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>
            <a:outerShdw blurRad="63500" dist="29783" dir="1514402" algn="ctr" rotWithShape="0">
              <a:srgbClr val="33CC33">
                <a:alpha val="50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1" name="Oval 16"/>
          <p:cNvSpPr>
            <a:spLocks noChangeArrowheads="1"/>
          </p:cNvSpPr>
          <p:nvPr/>
        </p:nvSpPr>
        <p:spPr bwMode="auto">
          <a:xfrm>
            <a:off x="6573838" y="3965537"/>
            <a:ext cx="134937" cy="134938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2" name="Line 17"/>
          <p:cNvSpPr>
            <a:spLocks noChangeShapeType="1"/>
          </p:cNvSpPr>
          <p:nvPr/>
        </p:nvSpPr>
        <p:spPr bwMode="auto">
          <a:xfrm flipV="1">
            <a:off x="1692275" y="5472075"/>
            <a:ext cx="5984875" cy="0"/>
          </a:xfrm>
          <a:prstGeom prst="line">
            <a:avLst/>
          </a:prstGeom>
          <a:noFill/>
          <a:ln w="19050">
            <a:solidFill>
              <a:srgbClr val="DDDDDD"/>
            </a:solidFill>
            <a:round/>
            <a:headEnd/>
            <a:tailEnd type="triangle" w="lg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33" name="Line 18"/>
          <p:cNvSpPr>
            <a:spLocks noChangeShapeType="1"/>
          </p:cNvSpPr>
          <p:nvPr/>
        </p:nvSpPr>
        <p:spPr bwMode="auto">
          <a:xfrm flipH="1" flipV="1">
            <a:off x="1692275" y="1466812"/>
            <a:ext cx="0" cy="4005263"/>
          </a:xfrm>
          <a:prstGeom prst="line">
            <a:avLst/>
          </a:prstGeom>
          <a:noFill/>
          <a:ln w="19050">
            <a:solidFill>
              <a:srgbClr val="DDDDDD"/>
            </a:solidFill>
            <a:round/>
            <a:headEnd/>
            <a:tailEnd type="triangle" w="lg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34" name="Text Box 37"/>
          <p:cNvSpPr txBox="1">
            <a:spLocks noChangeArrowheads="1"/>
          </p:cNvSpPr>
          <p:nvPr/>
        </p:nvSpPr>
        <p:spPr bwMode="auto">
          <a:xfrm>
            <a:off x="5967413" y="5876887"/>
            <a:ext cx="1823959" cy="3715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800">
                <a:solidFill>
                  <a:prstClr val="white"/>
                </a:solidFill>
                <a:latin typeface="Trebuchet MS"/>
                <a:cs typeface="Trebuchet MS"/>
              </a:rPr>
              <a:t>Energy   [ GeV ]</a:t>
            </a:r>
          </a:p>
        </p:txBody>
      </p:sp>
      <p:sp>
        <p:nvSpPr>
          <p:cNvPr id="35" name="Text Box 38"/>
          <p:cNvSpPr txBox="1">
            <a:spLocks noChangeArrowheads="1"/>
          </p:cNvSpPr>
          <p:nvPr/>
        </p:nvSpPr>
        <p:spPr bwMode="auto">
          <a:xfrm>
            <a:off x="657225" y="1422362"/>
            <a:ext cx="807010" cy="3715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800" dirty="0">
                <a:solidFill>
                  <a:prstClr val="white"/>
                </a:solidFill>
                <a:latin typeface="Trebuchet MS"/>
                <a:cs typeface="Trebuchet MS"/>
              </a:rPr>
              <a:t>1</a:t>
            </a:r>
            <a:r>
              <a:rPr lang="en-GB" sz="200" dirty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GB" sz="1800" dirty="0">
                <a:solidFill>
                  <a:prstClr val="white"/>
                </a:solidFill>
                <a:latin typeface="Trebuchet MS"/>
                <a:cs typeface="Trebuchet MS"/>
              </a:rPr>
              <a:t>/</a:t>
            </a:r>
            <a:r>
              <a:rPr lang="en-GB" sz="700" dirty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GB" sz="1800" dirty="0" err="1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</a:t>
            </a:r>
            <a:r>
              <a:rPr lang="en-GB" sz="1050" b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(</a:t>
            </a:r>
            <a:r>
              <a:rPr lang="en-GB" sz="500" b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GB" sz="1050" b="1" i="1" dirty="0" err="1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i</a:t>
            </a:r>
            <a:r>
              <a:rPr lang="en-GB" sz="1050" b="1" i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GB" sz="1050" b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)</a:t>
            </a:r>
          </a:p>
        </p:txBody>
      </p:sp>
      <p:grpSp>
        <p:nvGrpSpPr>
          <p:cNvPr id="4" name="Group 54"/>
          <p:cNvGrpSpPr>
            <a:grpSpLocks/>
          </p:cNvGrpSpPr>
          <p:nvPr/>
        </p:nvGrpSpPr>
        <p:grpSpPr bwMode="auto">
          <a:xfrm>
            <a:off x="1209675" y="2006562"/>
            <a:ext cx="738188" cy="3695700"/>
            <a:chOff x="762" y="1107"/>
            <a:chExt cx="465" cy="2328"/>
          </a:xfrm>
        </p:grpSpPr>
        <p:sp>
          <p:nvSpPr>
            <p:cNvPr id="37" name="Text Box 39"/>
            <p:cNvSpPr txBox="1">
              <a:spLocks noChangeArrowheads="1"/>
            </p:cNvSpPr>
            <p:nvPr/>
          </p:nvSpPr>
          <p:spPr bwMode="auto">
            <a:xfrm>
              <a:off x="762" y="1107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60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38" name="Text Box 40"/>
            <p:cNvSpPr txBox="1">
              <a:spLocks noChangeArrowheads="1"/>
            </p:cNvSpPr>
            <p:nvPr/>
          </p:nvSpPr>
          <p:spPr bwMode="auto">
            <a:xfrm>
              <a:off x="768" y="1812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 dirty="0">
                  <a:solidFill>
                    <a:srgbClr val="DDDDDD"/>
                  </a:solidFill>
                  <a:latin typeface="Trebuchet MS"/>
                  <a:cs typeface="Trebuchet MS"/>
                </a:rPr>
                <a:t>40</a:t>
              </a:r>
              <a:endParaRPr lang="en-GB" sz="1050" b="1" dirty="0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39" name="Text Box 41"/>
            <p:cNvSpPr txBox="1">
              <a:spLocks noChangeArrowheads="1"/>
            </p:cNvSpPr>
            <p:nvPr/>
          </p:nvSpPr>
          <p:spPr bwMode="auto">
            <a:xfrm>
              <a:off x="768" y="2496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30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0" name="Text Box 42"/>
            <p:cNvSpPr txBox="1">
              <a:spLocks noChangeArrowheads="1"/>
            </p:cNvSpPr>
            <p:nvPr/>
          </p:nvSpPr>
          <p:spPr bwMode="auto">
            <a:xfrm>
              <a:off x="768" y="3201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7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</p:grpSp>
      <p:grpSp>
        <p:nvGrpSpPr>
          <p:cNvPr id="5" name="Group 53"/>
          <p:cNvGrpSpPr>
            <a:grpSpLocks/>
          </p:cNvGrpSpPr>
          <p:nvPr/>
        </p:nvGrpSpPr>
        <p:grpSpPr bwMode="auto">
          <a:xfrm>
            <a:off x="1781175" y="5518119"/>
            <a:ext cx="6030913" cy="379413"/>
            <a:chOff x="1122" y="3319"/>
            <a:chExt cx="3799" cy="239"/>
          </a:xfrm>
        </p:grpSpPr>
        <p:sp>
          <p:nvSpPr>
            <p:cNvPr id="42" name="Text Box 43"/>
            <p:cNvSpPr txBox="1">
              <a:spLocks noChangeArrowheads="1"/>
            </p:cNvSpPr>
            <p:nvPr/>
          </p:nvSpPr>
          <p:spPr bwMode="auto">
            <a:xfrm>
              <a:off x="1122" y="3319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 dirty="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 dirty="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 dirty="0">
                  <a:solidFill>
                    <a:srgbClr val="DDDDDD"/>
                  </a:solidFill>
                  <a:latin typeface="Trebuchet MS"/>
                  <a:cs typeface="Trebuchet MS"/>
                </a:rPr>
                <a:t>2</a:t>
              </a:r>
              <a:endParaRPr lang="en-GB" sz="1050" b="1" dirty="0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3" name="Text Box 44"/>
            <p:cNvSpPr txBox="1">
              <a:spLocks noChangeArrowheads="1"/>
            </p:cNvSpPr>
            <p:nvPr/>
          </p:nvSpPr>
          <p:spPr bwMode="auto">
            <a:xfrm>
              <a:off x="1939" y="3324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6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4" name="Text Box 45"/>
            <p:cNvSpPr txBox="1">
              <a:spLocks noChangeArrowheads="1"/>
            </p:cNvSpPr>
            <p:nvPr/>
          </p:nvSpPr>
          <p:spPr bwMode="auto">
            <a:xfrm>
              <a:off x="2790" y="3319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5" name="Text Box 46"/>
            <p:cNvSpPr txBox="1">
              <a:spLocks noChangeArrowheads="1"/>
            </p:cNvSpPr>
            <p:nvPr/>
          </p:nvSpPr>
          <p:spPr bwMode="auto">
            <a:xfrm>
              <a:off x="3612" y="3324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14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6" name="Text Box 47"/>
            <p:cNvSpPr txBox="1">
              <a:spLocks noChangeArrowheads="1"/>
            </p:cNvSpPr>
            <p:nvPr/>
          </p:nvSpPr>
          <p:spPr bwMode="auto">
            <a:xfrm>
              <a:off x="4462" y="3324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18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</p:grpSp>
      <p:sp>
        <p:nvSpPr>
          <p:cNvPr id="47" name="Text Box 48"/>
          <p:cNvSpPr txBox="1">
            <a:spLocks noChangeArrowheads="1"/>
          </p:cNvSpPr>
          <p:nvPr/>
        </p:nvSpPr>
        <p:spPr bwMode="auto">
          <a:xfrm>
            <a:off x="2815764" y="2054187"/>
            <a:ext cx="553373" cy="313932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45720" tIns="18288" rIns="45720" bIns="18288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i="1">
                <a:solidFill>
                  <a:prstClr val="white"/>
                </a:solidFill>
                <a:latin typeface="Trebuchet MS"/>
                <a:cs typeface="Trebuchet MS"/>
              </a:rPr>
              <a:t>i</a:t>
            </a:r>
            <a:r>
              <a:rPr lang="en-GB" sz="1800">
                <a:solidFill>
                  <a:prstClr val="white"/>
                </a:solidFill>
                <a:latin typeface="Trebuchet MS"/>
                <a:cs typeface="Trebuchet MS"/>
              </a:rPr>
              <a:t> = 1</a:t>
            </a:r>
          </a:p>
        </p:txBody>
      </p:sp>
      <p:sp>
        <p:nvSpPr>
          <p:cNvPr id="48" name="Text Box 49"/>
          <p:cNvSpPr txBox="1">
            <a:spLocks noChangeArrowheads="1"/>
          </p:cNvSpPr>
          <p:nvPr/>
        </p:nvSpPr>
        <p:spPr bwMode="auto">
          <a:xfrm>
            <a:off x="2804651" y="3224175"/>
            <a:ext cx="553373" cy="313932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45720" tIns="18288" rIns="45720" bIns="18288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i="1">
                <a:solidFill>
                  <a:prstClr val="white"/>
                </a:solidFill>
                <a:latin typeface="Trebuchet MS"/>
                <a:cs typeface="Trebuchet MS"/>
              </a:rPr>
              <a:t>i</a:t>
            </a:r>
            <a:r>
              <a:rPr lang="en-GB" sz="1800">
                <a:solidFill>
                  <a:prstClr val="white"/>
                </a:solidFill>
                <a:latin typeface="Trebuchet MS"/>
                <a:cs typeface="Trebuchet MS"/>
              </a:rPr>
              <a:t> = 2</a:t>
            </a:r>
          </a:p>
        </p:txBody>
      </p:sp>
      <p:sp>
        <p:nvSpPr>
          <p:cNvPr id="49" name="Text Box 50"/>
          <p:cNvSpPr txBox="1">
            <a:spLocks noChangeArrowheads="1"/>
          </p:cNvSpPr>
          <p:nvPr/>
        </p:nvSpPr>
        <p:spPr bwMode="auto">
          <a:xfrm>
            <a:off x="2804651" y="4076662"/>
            <a:ext cx="553373" cy="313932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45720" tIns="18288" rIns="45720" bIns="18288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i="1" dirty="0" err="1">
                <a:solidFill>
                  <a:prstClr val="white"/>
                </a:solidFill>
                <a:latin typeface="Trebuchet MS"/>
                <a:cs typeface="Trebuchet MS"/>
              </a:rPr>
              <a:t>i</a:t>
            </a:r>
            <a:r>
              <a:rPr lang="en-GB" sz="1800" dirty="0">
                <a:solidFill>
                  <a:prstClr val="white"/>
                </a:solidFill>
                <a:latin typeface="Trebuchet MS"/>
                <a:cs typeface="Trebuchet MS"/>
              </a:rPr>
              <a:t> = 3</a:t>
            </a:r>
          </a:p>
        </p:txBody>
      </p:sp>
      <p:sp>
        <p:nvSpPr>
          <p:cNvPr id="50" name="Text Box 13"/>
          <p:cNvSpPr txBox="1">
            <a:spLocks noChangeArrowheads="1"/>
          </p:cNvSpPr>
          <p:nvPr/>
        </p:nvSpPr>
        <p:spPr bwMode="auto">
          <a:xfrm>
            <a:off x="4983163" y="2373275"/>
            <a:ext cx="1957209" cy="402291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2000" dirty="0">
                <a:solidFill>
                  <a:srgbClr val="FF9900"/>
                </a:solidFill>
                <a:latin typeface="Trebuchet MS"/>
                <a:cs typeface="Trebuchet MS"/>
              </a:rPr>
              <a:t>Standard Model</a:t>
            </a:r>
          </a:p>
        </p:txBody>
      </p:sp>
      <p:sp>
        <p:nvSpPr>
          <p:cNvPr id="51" name="Text Box 14"/>
          <p:cNvSpPr txBox="1">
            <a:spLocks noChangeArrowheads="1"/>
          </p:cNvSpPr>
          <p:nvPr/>
        </p:nvSpPr>
        <p:spPr bwMode="auto">
          <a:xfrm>
            <a:off x="4976813" y="4495762"/>
            <a:ext cx="1951573" cy="402291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2000">
                <a:solidFill>
                  <a:srgbClr val="66FF33"/>
                </a:solidFill>
                <a:latin typeface="Trebuchet MS"/>
                <a:cs typeface="Trebuchet MS"/>
              </a:rPr>
              <a:t>Supersymmetry</a:t>
            </a:r>
          </a:p>
        </p:txBody>
      </p:sp>
      <p:sp>
        <p:nvSpPr>
          <p:cNvPr id="52" name="Text Box 15"/>
          <p:cNvSpPr txBox="1">
            <a:spLocks noChangeArrowheads="1"/>
          </p:cNvSpPr>
          <p:nvPr/>
        </p:nvSpPr>
        <p:spPr bwMode="auto">
          <a:xfrm>
            <a:off x="6778625" y="3849650"/>
            <a:ext cx="894015" cy="402291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2000" i="1">
                <a:solidFill>
                  <a:srgbClr val="66CCFF"/>
                </a:solidFill>
                <a:latin typeface="Trebuchet MS"/>
                <a:cs typeface="Trebuchet MS"/>
              </a:rPr>
              <a:t>GUT ?</a:t>
            </a:r>
          </a:p>
        </p:txBody>
      </p:sp>
      <p:sp>
        <p:nvSpPr>
          <p:cNvPr id="53" name="Text Box 55"/>
          <p:cNvSpPr txBox="1">
            <a:spLocks noChangeArrowheads="1"/>
          </p:cNvSpPr>
          <p:nvPr/>
        </p:nvSpPr>
        <p:spPr bwMode="auto">
          <a:xfrm>
            <a:off x="2006600" y="1201700"/>
            <a:ext cx="944563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>
                <a:solidFill>
                  <a:srgbClr val="FF0000"/>
                </a:solidFill>
                <a:latin typeface="Trebuchet MS"/>
                <a:cs typeface="Trebuchet MS"/>
              </a:rPr>
              <a:t>1 TeV </a:t>
            </a:r>
          </a:p>
        </p:txBody>
      </p:sp>
      <p:sp>
        <p:nvSpPr>
          <p:cNvPr id="54" name="Rectangle 57"/>
          <p:cNvSpPr>
            <a:spLocks noChangeArrowheads="1"/>
          </p:cNvSpPr>
          <p:nvPr/>
        </p:nvSpPr>
        <p:spPr bwMode="auto">
          <a:xfrm>
            <a:off x="2614613" y="1254087"/>
            <a:ext cx="339725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>
                <a:solidFill>
                  <a:srgbClr val="FF0000"/>
                </a:solidFill>
                <a:latin typeface="Trebuchet MS"/>
                <a:cs typeface="Trebuchet MS"/>
              </a:rPr>
              <a:t>characteristic mass scale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581400" y="642168"/>
            <a:ext cx="54232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prstClr val="white"/>
                </a:solidFill>
              </a:rPr>
              <a:t>Recall: GUT motivated by quantisation of electric charge in multiples of 1/3</a:t>
            </a:r>
            <a:endParaRPr lang="en-GB" sz="120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/>
      <p:bldP spid="35" grpId="0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/>
      <p:bldP spid="54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1692275" y="2176425"/>
            <a:ext cx="5984875" cy="2744787"/>
            <a:chOff x="1066" y="1214"/>
            <a:chExt cx="3770" cy="1729"/>
          </a:xfrm>
        </p:grpSpPr>
        <p:sp>
          <p:nvSpPr>
            <p:cNvPr id="7" name="Line 19"/>
            <p:cNvSpPr>
              <a:spLocks noChangeShapeType="1"/>
            </p:cNvSpPr>
            <p:nvPr/>
          </p:nvSpPr>
          <p:spPr bwMode="auto">
            <a:xfrm flipV="1">
              <a:off x="1066" y="2943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" name="Line 20"/>
            <p:cNvSpPr>
              <a:spLocks noChangeShapeType="1"/>
            </p:cNvSpPr>
            <p:nvPr/>
          </p:nvSpPr>
          <p:spPr bwMode="auto">
            <a:xfrm flipV="1">
              <a:off x="1066" y="2603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9" name="Line 21"/>
            <p:cNvSpPr>
              <a:spLocks noChangeShapeType="1"/>
            </p:cNvSpPr>
            <p:nvPr/>
          </p:nvSpPr>
          <p:spPr bwMode="auto">
            <a:xfrm flipV="1">
              <a:off x="1066" y="2256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" name="Line 22"/>
            <p:cNvSpPr>
              <a:spLocks noChangeShapeType="1"/>
            </p:cNvSpPr>
            <p:nvPr/>
          </p:nvSpPr>
          <p:spPr bwMode="auto">
            <a:xfrm flipV="1">
              <a:off x="1066" y="1908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1" name="Line 23"/>
            <p:cNvSpPr>
              <a:spLocks noChangeShapeType="1"/>
            </p:cNvSpPr>
            <p:nvPr/>
          </p:nvSpPr>
          <p:spPr bwMode="auto">
            <a:xfrm flipV="1">
              <a:off x="1066" y="1561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2" name="Line 24"/>
            <p:cNvSpPr>
              <a:spLocks noChangeShapeType="1"/>
            </p:cNvSpPr>
            <p:nvPr/>
          </p:nvSpPr>
          <p:spPr bwMode="auto">
            <a:xfrm flipV="1">
              <a:off x="1066" y="1214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grpSp>
        <p:nvGrpSpPr>
          <p:cNvPr id="3" name="Group 51"/>
          <p:cNvGrpSpPr>
            <a:grpSpLocks/>
          </p:cNvGrpSpPr>
          <p:nvPr/>
        </p:nvGrpSpPr>
        <p:grpSpPr bwMode="auto">
          <a:xfrm>
            <a:off x="2017713" y="1557300"/>
            <a:ext cx="5299075" cy="3916362"/>
            <a:chOff x="1271" y="824"/>
            <a:chExt cx="3338" cy="2467"/>
          </a:xfrm>
        </p:grpSpPr>
        <p:sp>
          <p:nvSpPr>
            <p:cNvPr id="14" name="Line 26"/>
            <p:cNvSpPr>
              <a:spLocks noChangeShapeType="1"/>
            </p:cNvSpPr>
            <p:nvPr/>
          </p:nvSpPr>
          <p:spPr bwMode="auto">
            <a:xfrm>
              <a:off x="1689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5" name="Line 27"/>
            <p:cNvSpPr>
              <a:spLocks noChangeShapeType="1"/>
            </p:cNvSpPr>
            <p:nvPr/>
          </p:nvSpPr>
          <p:spPr bwMode="auto">
            <a:xfrm>
              <a:off x="2108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6" name="Line 28"/>
            <p:cNvSpPr>
              <a:spLocks noChangeShapeType="1"/>
            </p:cNvSpPr>
            <p:nvPr/>
          </p:nvSpPr>
          <p:spPr bwMode="auto">
            <a:xfrm>
              <a:off x="2525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7" name="Line 29"/>
            <p:cNvSpPr>
              <a:spLocks noChangeShapeType="1"/>
            </p:cNvSpPr>
            <p:nvPr/>
          </p:nvSpPr>
          <p:spPr bwMode="auto">
            <a:xfrm>
              <a:off x="2944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8" name="Line 30"/>
            <p:cNvSpPr>
              <a:spLocks noChangeShapeType="1"/>
            </p:cNvSpPr>
            <p:nvPr/>
          </p:nvSpPr>
          <p:spPr bwMode="auto">
            <a:xfrm>
              <a:off x="3355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9" name="Line 31"/>
            <p:cNvSpPr>
              <a:spLocks noChangeShapeType="1"/>
            </p:cNvSpPr>
            <p:nvPr/>
          </p:nvSpPr>
          <p:spPr bwMode="auto">
            <a:xfrm>
              <a:off x="3773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" name="Line 32"/>
            <p:cNvSpPr>
              <a:spLocks noChangeShapeType="1"/>
            </p:cNvSpPr>
            <p:nvPr/>
          </p:nvSpPr>
          <p:spPr bwMode="auto">
            <a:xfrm>
              <a:off x="4191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1" name="Line 33"/>
            <p:cNvSpPr>
              <a:spLocks noChangeShapeType="1"/>
            </p:cNvSpPr>
            <p:nvPr/>
          </p:nvSpPr>
          <p:spPr bwMode="auto">
            <a:xfrm>
              <a:off x="4609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2" name="Line 34"/>
            <p:cNvSpPr>
              <a:spLocks noChangeShapeType="1"/>
            </p:cNvSpPr>
            <p:nvPr/>
          </p:nvSpPr>
          <p:spPr bwMode="auto">
            <a:xfrm>
              <a:off x="1271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23" name="Line 35"/>
          <p:cNvSpPr>
            <a:spLocks noChangeShapeType="1"/>
          </p:cNvSpPr>
          <p:nvPr/>
        </p:nvSpPr>
        <p:spPr bwMode="auto">
          <a:xfrm>
            <a:off x="2355850" y="1557300"/>
            <a:ext cx="0" cy="3916362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/>
            <a:tailEnd type="none" w="lg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0" y="115888"/>
            <a:ext cx="9144000" cy="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3200" dirty="0">
                <a:solidFill>
                  <a:prstClr val="white"/>
                </a:solidFill>
                <a:latin typeface="Trebuchet MS"/>
                <a:cs typeface="Trebuchet MS"/>
              </a:rPr>
              <a:t>Grand Unification of the Gauge Couplings (GUT)</a:t>
            </a:r>
            <a:endParaRPr lang="en-US" sz="20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5" name="Line 7"/>
          <p:cNvSpPr>
            <a:spLocks noChangeShapeType="1"/>
          </p:cNvSpPr>
          <p:nvPr/>
        </p:nvSpPr>
        <p:spPr bwMode="auto">
          <a:xfrm flipV="1">
            <a:off x="2051050" y="2738400"/>
            <a:ext cx="5581650" cy="10795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ffectLst>
            <a:outerShdw blurRad="63500" dist="37026" dir="7998880" algn="ctr" rotWithShape="0">
              <a:srgbClr val="FF9900">
                <a:alpha val="50000"/>
              </a:srgbClr>
            </a:outerShdw>
          </a:effectLst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6" name="Line 8"/>
          <p:cNvSpPr>
            <a:spLocks noChangeShapeType="1"/>
          </p:cNvSpPr>
          <p:nvPr/>
        </p:nvSpPr>
        <p:spPr bwMode="auto">
          <a:xfrm flipV="1">
            <a:off x="2051050" y="2592350"/>
            <a:ext cx="5581650" cy="2384425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ffectLst>
            <a:outerShdw blurRad="63500" dist="29783" dir="6914402" algn="ctr" rotWithShape="0">
              <a:srgbClr val="FF9900">
                <a:alpha val="50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7" name="Line 9"/>
          <p:cNvSpPr>
            <a:spLocks noChangeShapeType="1"/>
          </p:cNvSpPr>
          <p:nvPr/>
        </p:nvSpPr>
        <p:spPr bwMode="auto">
          <a:xfrm>
            <a:off x="2006600" y="2187537"/>
            <a:ext cx="5581650" cy="1438275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ffectLst>
            <a:outerShdw blurRad="63500" dist="40161" dir="9693903" algn="ctr" rotWithShape="0">
              <a:srgbClr val="FF9900">
                <a:alpha val="50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8" name="Line 10"/>
          <p:cNvSpPr>
            <a:spLocks noChangeShapeType="1"/>
          </p:cNvSpPr>
          <p:nvPr/>
        </p:nvSpPr>
        <p:spPr bwMode="auto">
          <a:xfrm>
            <a:off x="2366963" y="2276437"/>
            <a:ext cx="4275137" cy="175577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>
            <a:outerShdw blurRad="63500" dist="38099" dir="2700000" algn="ctr" rotWithShape="0">
              <a:srgbClr val="33CC33">
                <a:alpha val="74998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9" name="Line 11"/>
          <p:cNvSpPr>
            <a:spLocks noChangeShapeType="1"/>
          </p:cNvSpPr>
          <p:nvPr/>
        </p:nvSpPr>
        <p:spPr bwMode="auto">
          <a:xfrm>
            <a:off x="2366963" y="3762337"/>
            <a:ext cx="4230687" cy="26987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>
            <a:outerShdw blurRad="63500" dist="38099" dir="2700000" algn="ctr" rotWithShape="0">
              <a:srgbClr val="33CC33">
                <a:alpha val="74998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0" name="Line 12"/>
          <p:cNvSpPr>
            <a:spLocks noChangeShapeType="1"/>
          </p:cNvSpPr>
          <p:nvPr/>
        </p:nvSpPr>
        <p:spPr bwMode="auto">
          <a:xfrm flipV="1">
            <a:off x="2366963" y="4032212"/>
            <a:ext cx="4275137" cy="80962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>
            <a:outerShdw blurRad="63500" dist="29783" dir="1514402" algn="ctr" rotWithShape="0">
              <a:srgbClr val="33CC33">
                <a:alpha val="50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1" name="Oval 16"/>
          <p:cNvSpPr>
            <a:spLocks noChangeArrowheads="1"/>
          </p:cNvSpPr>
          <p:nvPr/>
        </p:nvSpPr>
        <p:spPr bwMode="auto">
          <a:xfrm>
            <a:off x="6573838" y="3965537"/>
            <a:ext cx="134937" cy="134938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2" name="Line 17"/>
          <p:cNvSpPr>
            <a:spLocks noChangeShapeType="1"/>
          </p:cNvSpPr>
          <p:nvPr/>
        </p:nvSpPr>
        <p:spPr bwMode="auto">
          <a:xfrm flipV="1">
            <a:off x="1692275" y="5472075"/>
            <a:ext cx="5984875" cy="0"/>
          </a:xfrm>
          <a:prstGeom prst="line">
            <a:avLst/>
          </a:prstGeom>
          <a:noFill/>
          <a:ln w="19050">
            <a:solidFill>
              <a:srgbClr val="DDDDDD"/>
            </a:solidFill>
            <a:round/>
            <a:headEnd/>
            <a:tailEnd type="triangle" w="lg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33" name="Line 18"/>
          <p:cNvSpPr>
            <a:spLocks noChangeShapeType="1"/>
          </p:cNvSpPr>
          <p:nvPr/>
        </p:nvSpPr>
        <p:spPr bwMode="auto">
          <a:xfrm flipH="1" flipV="1">
            <a:off x="1692275" y="1466812"/>
            <a:ext cx="0" cy="4005263"/>
          </a:xfrm>
          <a:prstGeom prst="line">
            <a:avLst/>
          </a:prstGeom>
          <a:noFill/>
          <a:ln w="19050">
            <a:solidFill>
              <a:srgbClr val="DDDDDD"/>
            </a:solidFill>
            <a:round/>
            <a:headEnd/>
            <a:tailEnd type="triangle" w="lg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34" name="Text Box 37"/>
          <p:cNvSpPr txBox="1">
            <a:spLocks noChangeArrowheads="1"/>
          </p:cNvSpPr>
          <p:nvPr/>
        </p:nvSpPr>
        <p:spPr bwMode="auto">
          <a:xfrm>
            <a:off x="5967413" y="5876887"/>
            <a:ext cx="1823959" cy="3715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800">
                <a:solidFill>
                  <a:prstClr val="white"/>
                </a:solidFill>
                <a:latin typeface="Trebuchet MS"/>
                <a:cs typeface="Trebuchet MS"/>
              </a:rPr>
              <a:t>Energy   [ GeV ]</a:t>
            </a:r>
          </a:p>
        </p:txBody>
      </p:sp>
      <p:sp>
        <p:nvSpPr>
          <p:cNvPr id="35" name="Text Box 38"/>
          <p:cNvSpPr txBox="1">
            <a:spLocks noChangeArrowheads="1"/>
          </p:cNvSpPr>
          <p:nvPr/>
        </p:nvSpPr>
        <p:spPr bwMode="auto">
          <a:xfrm>
            <a:off x="657225" y="1422362"/>
            <a:ext cx="807010" cy="3715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800" dirty="0">
                <a:solidFill>
                  <a:prstClr val="white"/>
                </a:solidFill>
                <a:latin typeface="Trebuchet MS"/>
                <a:cs typeface="Trebuchet MS"/>
              </a:rPr>
              <a:t>1</a:t>
            </a:r>
            <a:r>
              <a:rPr lang="en-GB" sz="200" dirty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GB" sz="1800" dirty="0">
                <a:solidFill>
                  <a:prstClr val="white"/>
                </a:solidFill>
                <a:latin typeface="Trebuchet MS"/>
                <a:cs typeface="Trebuchet MS"/>
              </a:rPr>
              <a:t>/</a:t>
            </a:r>
            <a:r>
              <a:rPr lang="en-GB" sz="700" dirty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GB" sz="1800" dirty="0" err="1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</a:t>
            </a:r>
            <a:r>
              <a:rPr lang="en-GB" sz="1050" b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(</a:t>
            </a:r>
            <a:r>
              <a:rPr lang="en-GB" sz="500" b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GB" sz="1050" b="1" i="1" dirty="0" err="1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i</a:t>
            </a:r>
            <a:r>
              <a:rPr lang="en-GB" sz="1050" b="1" i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GB" sz="1050" b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)</a:t>
            </a:r>
          </a:p>
        </p:txBody>
      </p:sp>
      <p:grpSp>
        <p:nvGrpSpPr>
          <p:cNvPr id="4" name="Group 54"/>
          <p:cNvGrpSpPr>
            <a:grpSpLocks/>
          </p:cNvGrpSpPr>
          <p:nvPr/>
        </p:nvGrpSpPr>
        <p:grpSpPr bwMode="auto">
          <a:xfrm>
            <a:off x="1209675" y="2006562"/>
            <a:ext cx="738188" cy="3695700"/>
            <a:chOff x="762" y="1107"/>
            <a:chExt cx="465" cy="2328"/>
          </a:xfrm>
        </p:grpSpPr>
        <p:sp>
          <p:nvSpPr>
            <p:cNvPr id="37" name="Text Box 39"/>
            <p:cNvSpPr txBox="1">
              <a:spLocks noChangeArrowheads="1"/>
            </p:cNvSpPr>
            <p:nvPr/>
          </p:nvSpPr>
          <p:spPr bwMode="auto">
            <a:xfrm>
              <a:off x="762" y="1107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60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38" name="Text Box 40"/>
            <p:cNvSpPr txBox="1">
              <a:spLocks noChangeArrowheads="1"/>
            </p:cNvSpPr>
            <p:nvPr/>
          </p:nvSpPr>
          <p:spPr bwMode="auto">
            <a:xfrm>
              <a:off x="768" y="1812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 dirty="0">
                  <a:solidFill>
                    <a:srgbClr val="DDDDDD"/>
                  </a:solidFill>
                  <a:latin typeface="Trebuchet MS"/>
                  <a:cs typeface="Trebuchet MS"/>
                </a:rPr>
                <a:t>40</a:t>
              </a:r>
              <a:endParaRPr lang="en-GB" sz="1050" b="1" dirty="0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39" name="Text Box 41"/>
            <p:cNvSpPr txBox="1">
              <a:spLocks noChangeArrowheads="1"/>
            </p:cNvSpPr>
            <p:nvPr/>
          </p:nvSpPr>
          <p:spPr bwMode="auto">
            <a:xfrm>
              <a:off x="768" y="2496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30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0" name="Text Box 42"/>
            <p:cNvSpPr txBox="1">
              <a:spLocks noChangeArrowheads="1"/>
            </p:cNvSpPr>
            <p:nvPr/>
          </p:nvSpPr>
          <p:spPr bwMode="auto">
            <a:xfrm>
              <a:off x="768" y="3201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7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</p:grpSp>
      <p:grpSp>
        <p:nvGrpSpPr>
          <p:cNvPr id="5" name="Group 53"/>
          <p:cNvGrpSpPr>
            <a:grpSpLocks/>
          </p:cNvGrpSpPr>
          <p:nvPr/>
        </p:nvGrpSpPr>
        <p:grpSpPr bwMode="auto">
          <a:xfrm>
            <a:off x="1781175" y="5518119"/>
            <a:ext cx="6030913" cy="379413"/>
            <a:chOff x="1122" y="3319"/>
            <a:chExt cx="3799" cy="239"/>
          </a:xfrm>
        </p:grpSpPr>
        <p:sp>
          <p:nvSpPr>
            <p:cNvPr id="42" name="Text Box 43"/>
            <p:cNvSpPr txBox="1">
              <a:spLocks noChangeArrowheads="1"/>
            </p:cNvSpPr>
            <p:nvPr/>
          </p:nvSpPr>
          <p:spPr bwMode="auto">
            <a:xfrm>
              <a:off x="1122" y="3319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 dirty="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 dirty="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 dirty="0">
                  <a:solidFill>
                    <a:srgbClr val="DDDDDD"/>
                  </a:solidFill>
                  <a:latin typeface="Trebuchet MS"/>
                  <a:cs typeface="Trebuchet MS"/>
                </a:rPr>
                <a:t>2</a:t>
              </a:r>
              <a:endParaRPr lang="en-GB" sz="1050" b="1" dirty="0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3" name="Text Box 44"/>
            <p:cNvSpPr txBox="1">
              <a:spLocks noChangeArrowheads="1"/>
            </p:cNvSpPr>
            <p:nvPr/>
          </p:nvSpPr>
          <p:spPr bwMode="auto">
            <a:xfrm>
              <a:off x="1939" y="3324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6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4" name="Text Box 45"/>
            <p:cNvSpPr txBox="1">
              <a:spLocks noChangeArrowheads="1"/>
            </p:cNvSpPr>
            <p:nvPr/>
          </p:nvSpPr>
          <p:spPr bwMode="auto">
            <a:xfrm>
              <a:off x="2790" y="3319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5" name="Text Box 46"/>
            <p:cNvSpPr txBox="1">
              <a:spLocks noChangeArrowheads="1"/>
            </p:cNvSpPr>
            <p:nvPr/>
          </p:nvSpPr>
          <p:spPr bwMode="auto">
            <a:xfrm>
              <a:off x="3612" y="3324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14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6" name="Text Box 47"/>
            <p:cNvSpPr txBox="1">
              <a:spLocks noChangeArrowheads="1"/>
            </p:cNvSpPr>
            <p:nvPr/>
          </p:nvSpPr>
          <p:spPr bwMode="auto">
            <a:xfrm>
              <a:off x="4462" y="3324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18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</p:grpSp>
      <p:sp>
        <p:nvSpPr>
          <p:cNvPr id="47" name="Text Box 48"/>
          <p:cNvSpPr txBox="1">
            <a:spLocks noChangeArrowheads="1"/>
          </p:cNvSpPr>
          <p:nvPr/>
        </p:nvSpPr>
        <p:spPr bwMode="auto">
          <a:xfrm>
            <a:off x="2815764" y="2054187"/>
            <a:ext cx="553373" cy="313932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45720" tIns="18288" rIns="45720" bIns="18288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i="1">
                <a:solidFill>
                  <a:prstClr val="white"/>
                </a:solidFill>
                <a:latin typeface="Trebuchet MS"/>
                <a:cs typeface="Trebuchet MS"/>
              </a:rPr>
              <a:t>i</a:t>
            </a:r>
            <a:r>
              <a:rPr lang="en-GB" sz="1800">
                <a:solidFill>
                  <a:prstClr val="white"/>
                </a:solidFill>
                <a:latin typeface="Trebuchet MS"/>
                <a:cs typeface="Trebuchet MS"/>
              </a:rPr>
              <a:t> = 1</a:t>
            </a:r>
          </a:p>
        </p:txBody>
      </p:sp>
      <p:sp>
        <p:nvSpPr>
          <p:cNvPr id="48" name="Text Box 49"/>
          <p:cNvSpPr txBox="1">
            <a:spLocks noChangeArrowheads="1"/>
          </p:cNvSpPr>
          <p:nvPr/>
        </p:nvSpPr>
        <p:spPr bwMode="auto">
          <a:xfrm>
            <a:off x="2804651" y="3224175"/>
            <a:ext cx="553373" cy="313932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45720" tIns="18288" rIns="45720" bIns="18288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i="1">
                <a:solidFill>
                  <a:prstClr val="white"/>
                </a:solidFill>
                <a:latin typeface="Trebuchet MS"/>
                <a:cs typeface="Trebuchet MS"/>
              </a:rPr>
              <a:t>i</a:t>
            </a:r>
            <a:r>
              <a:rPr lang="en-GB" sz="1800">
                <a:solidFill>
                  <a:prstClr val="white"/>
                </a:solidFill>
                <a:latin typeface="Trebuchet MS"/>
                <a:cs typeface="Trebuchet MS"/>
              </a:rPr>
              <a:t> = 2</a:t>
            </a:r>
          </a:p>
        </p:txBody>
      </p:sp>
      <p:sp>
        <p:nvSpPr>
          <p:cNvPr id="49" name="Text Box 50"/>
          <p:cNvSpPr txBox="1">
            <a:spLocks noChangeArrowheads="1"/>
          </p:cNvSpPr>
          <p:nvPr/>
        </p:nvSpPr>
        <p:spPr bwMode="auto">
          <a:xfrm>
            <a:off x="2804651" y="4076662"/>
            <a:ext cx="553373" cy="313932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45720" tIns="18288" rIns="45720" bIns="18288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i="1" dirty="0" err="1">
                <a:solidFill>
                  <a:prstClr val="white"/>
                </a:solidFill>
                <a:latin typeface="Trebuchet MS"/>
                <a:cs typeface="Trebuchet MS"/>
              </a:rPr>
              <a:t>i</a:t>
            </a:r>
            <a:r>
              <a:rPr lang="en-GB" sz="1800" dirty="0">
                <a:solidFill>
                  <a:prstClr val="white"/>
                </a:solidFill>
                <a:latin typeface="Trebuchet MS"/>
                <a:cs typeface="Trebuchet MS"/>
              </a:rPr>
              <a:t> = 3</a:t>
            </a:r>
          </a:p>
        </p:txBody>
      </p:sp>
      <p:sp>
        <p:nvSpPr>
          <p:cNvPr id="50" name="Text Box 13"/>
          <p:cNvSpPr txBox="1">
            <a:spLocks noChangeArrowheads="1"/>
          </p:cNvSpPr>
          <p:nvPr/>
        </p:nvSpPr>
        <p:spPr bwMode="auto">
          <a:xfrm>
            <a:off x="4983163" y="2373275"/>
            <a:ext cx="1957209" cy="402291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2000" dirty="0">
                <a:solidFill>
                  <a:srgbClr val="FF9900"/>
                </a:solidFill>
                <a:latin typeface="Trebuchet MS"/>
                <a:cs typeface="Trebuchet MS"/>
              </a:rPr>
              <a:t>Standard Model</a:t>
            </a:r>
          </a:p>
        </p:txBody>
      </p:sp>
      <p:sp>
        <p:nvSpPr>
          <p:cNvPr id="51" name="Text Box 14"/>
          <p:cNvSpPr txBox="1">
            <a:spLocks noChangeArrowheads="1"/>
          </p:cNvSpPr>
          <p:nvPr/>
        </p:nvSpPr>
        <p:spPr bwMode="auto">
          <a:xfrm>
            <a:off x="4976813" y="4495762"/>
            <a:ext cx="1951573" cy="402291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2000">
                <a:solidFill>
                  <a:srgbClr val="66FF33"/>
                </a:solidFill>
                <a:latin typeface="Trebuchet MS"/>
                <a:cs typeface="Trebuchet MS"/>
              </a:rPr>
              <a:t>Supersymmetry</a:t>
            </a:r>
          </a:p>
        </p:txBody>
      </p:sp>
      <p:sp>
        <p:nvSpPr>
          <p:cNvPr id="52" name="Text Box 15"/>
          <p:cNvSpPr txBox="1">
            <a:spLocks noChangeArrowheads="1"/>
          </p:cNvSpPr>
          <p:nvPr/>
        </p:nvSpPr>
        <p:spPr bwMode="auto">
          <a:xfrm>
            <a:off x="6778625" y="3849650"/>
            <a:ext cx="894015" cy="402291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2000" i="1">
                <a:solidFill>
                  <a:srgbClr val="66CCFF"/>
                </a:solidFill>
                <a:latin typeface="Trebuchet MS"/>
                <a:cs typeface="Trebuchet MS"/>
              </a:rPr>
              <a:t>GUT ?</a:t>
            </a:r>
          </a:p>
        </p:txBody>
      </p:sp>
      <p:sp>
        <p:nvSpPr>
          <p:cNvPr id="53" name="Text Box 55"/>
          <p:cNvSpPr txBox="1">
            <a:spLocks noChangeArrowheads="1"/>
          </p:cNvSpPr>
          <p:nvPr/>
        </p:nvSpPr>
        <p:spPr bwMode="auto">
          <a:xfrm>
            <a:off x="2006600" y="1201700"/>
            <a:ext cx="944563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>
                <a:solidFill>
                  <a:srgbClr val="FF0000"/>
                </a:solidFill>
                <a:latin typeface="Trebuchet MS"/>
                <a:cs typeface="Trebuchet MS"/>
              </a:rPr>
              <a:t>1 TeV </a:t>
            </a:r>
          </a:p>
        </p:txBody>
      </p:sp>
      <p:sp>
        <p:nvSpPr>
          <p:cNvPr id="54" name="Rectangle 57"/>
          <p:cNvSpPr>
            <a:spLocks noChangeArrowheads="1"/>
          </p:cNvSpPr>
          <p:nvPr/>
        </p:nvSpPr>
        <p:spPr bwMode="auto">
          <a:xfrm>
            <a:off x="2614613" y="1254087"/>
            <a:ext cx="339725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>
                <a:solidFill>
                  <a:srgbClr val="FF0000"/>
                </a:solidFill>
                <a:latin typeface="Trebuchet MS"/>
                <a:cs typeface="Trebuchet MS"/>
              </a:rPr>
              <a:t>characteristic mass scale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581400" y="642168"/>
            <a:ext cx="54232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prstClr val="white"/>
                </a:solidFill>
              </a:rPr>
              <a:t>Recall: GUT motivated by quantisation of electric charge in multiples of 1/3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 rot="20547746">
            <a:off x="302700" y="2574000"/>
            <a:ext cx="8545487" cy="1135380"/>
          </a:xfrm>
          <a:prstGeom prst="rect">
            <a:avLst/>
          </a:prstGeom>
          <a:solidFill>
            <a:srgbClr val="FFFF00"/>
          </a:solidFill>
          <a:effectLst>
            <a:glow rad="101600">
              <a:srgbClr val="FF0000">
                <a:alpha val="75000"/>
              </a:srgbClr>
            </a:glow>
            <a:outerShdw blurRad="317500" dist="38100" dir="2700000">
              <a:srgbClr val="000000">
                <a:alpha val="68000"/>
              </a:srgbClr>
            </a:outerShdw>
          </a:effectLst>
        </p:spPr>
        <p:txBody>
          <a:bodyPr wrap="square" lIns="108000" tIns="234000" rIns="108000" bIns="280800" rtlCol="0">
            <a:spAutoFit/>
          </a:bodyPr>
          <a:lstStyle/>
          <a:p>
            <a:pPr algn="ctr"/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Big problem: since ~30 years SUSY is supposed to be</a:t>
            </a:r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</a:p>
          <a:p>
            <a:pPr algn="ctr"/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“</a:t>
            </a:r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around the corner”, but has not been observed yet </a:t>
            </a:r>
            <a:r>
              <a:rPr lang="en-GB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…</a:t>
            </a:r>
            <a:endParaRPr lang="en-GB" sz="2000" b="1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10"/>
          <p:cNvSpPr>
            <a:spLocks noChangeArrowheads="1"/>
          </p:cNvSpPr>
          <p:nvPr/>
        </p:nvSpPr>
        <p:spPr bwMode="auto">
          <a:xfrm>
            <a:off x="1466850" y="1673225"/>
            <a:ext cx="6165850" cy="4230688"/>
          </a:xfrm>
          <a:prstGeom prst="rect">
            <a:avLst/>
          </a:prstGeom>
          <a:solidFill>
            <a:srgbClr val="FFFFFF">
              <a:alpha val="77000"/>
            </a:srgbClr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6" name="Oval 19"/>
          <p:cNvSpPr>
            <a:spLocks noChangeArrowheads="1"/>
          </p:cNvSpPr>
          <p:nvPr/>
        </p:nvSpPr>
        <p:spPr bwMode="auto">
          <a:xfrm>
            <a:off x="3830638" y="3585303"/>
            <a:ext cx="579437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3844925" y="3619500"/>
          <a:ext cx="579438" cy="412750"/>
        </p:xfrm>
        <a:graphic>
          <a:graphicData uri="http://schemas.openxmlformats.org/presentationml/2006/ole">
            <p:oleObj spid="_x0000_s697346" name="Equation" r:id="rId3" imgW="266400" imgH="190440" progId="Equation.DSMT4">
              <p:embed/>
            </p:oleObj>
          </a:graphicData>
        </a:graphic>
      </p:graphicFrame>
      <p:sp>
        <p:nvSpPr>
          <p:cNvPr id="8" name="Oval 21"/>
          <p:cNvSpPr>
            <a:spLocks noChangeArrowheads="1"/>
          </p:cNvSpPr>
          <p:nvPr/>
        </p:nvSpPr>
        <p:spPr bwMode="auto">
          <a:xfrm>
            <a:off x="2025650" y="3585303"/>
            <a:ext cx="579438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9" name="Oval 22"/>
          <p:cNvSpPr>
            <a:spLocks noChangeArrowheads="1"/>
          </p:cNvSpPr>
          <p:nvPr/>
        </p:nvSpPr>
        <p:spPr bwMode="auto">
          <a:xfrm>
            <a:off x="4730750" y="3585303"/>
            <a:ext cx="579438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0" name="Oval 23"/>
          <p:cNvSpPr>
            <a:spLocks noChangeArrowheads="1"/>
          </p:cNvSpPr>
          <p:nvPr/>
        </p:nvSpPr>
        <p:spPr bwMode="auto">
          <a:xfrm>
            <a:off x="6530975" y="3585303"/>
            <a:ext cx="579438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1" name="Oval 24"/>
          <p:cNvSpPr>
            <a:spLocks noChangeArrowheads="1"/>
          </p:cNvSpPr>
          <p:nvPr/>
        </p:nvSpPr>
        <p:spPr bwMode="auto">
          <a:xfrm>
            <a:off x="5761038" y="2280378"/>
            <a:ext cx="579437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2" name="Oval 25"/>
          <p:cNvSpPr>
            <a:spLocks noChangeArrowheads="1"/>
          </p:cNvSpPr>
          <p:nvPr/>
        </p:nvSpPr>
        <p:spPr bwMode="auto">
          <a:xfrm>
            <a:off x="2835275" y="2280378"/>
            <a:ext cx="579438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14" name="Object 4"/>
          <p:cNvGraphicFramePr>
            <a:graphicFrameLocks noChangeAspect="1"/>
          </p:cNvGraphicFramePr>
          <p:nvPr/>
        </p:nvGraphicFramePr>
        <p:xfrm>
          <a:off x="5895975" y="2347913"/>
          <a:ext cx="339725" cy="433387"/>
        </p:xfrm>
        <a:graphic>
          <a:graphicData uri="http://schemas.openxmlformats.org/presentationml/2006/ole">
            <p:oleObj spid="_x0000_s697348" name="Equation" r:id="rId4" imgW="139680" imgH="177480" progId="Equation.DSMT4">
              <p:embed/>
            </p:oleObj>
          </a:graphicData>
        </a:graphic>
      </p:graphicFrame>
      <p:graphicFrame>
        <p:nvGraphicFramePr>
          <p:cNvPr id="15" name="Object 5"/>
          <p:cNvGraphicFramePr>
            <a:graphicFrameLocks noChangeAspect="1"/>
          </p:cNvGraphicFramePr>
          <p:nvPr/>
        </p:nvGraphicFramePr>
        <p:xfrm>
          <a:off x="2160588" y="3668713"/>
          <a:ext cx="339725" cy="401637"/>
        </p:xfrm>
        <a:graphic>
          <a:graphicData uri="http://schemas.openxmlformats.org/presentationml/2006/ole">
            <p:oleObj spid="_x0000_s697349" name="Equation" r:id="rId5" imgW="139700" imgH="165100" progId="Equation.DSMT4">
              <p:embed/>
            </p:oleObj>
          </a:graphicData>
        </a:graphic>
      </p:graphicFrame>
      <p:graphicFrame>
        <p:nvGraphicFramePr>
          <p:cNvPr id="16" name="Object 6"/>
          <p:cNvGraphicFramePr>
            <a:graphicFrameLocks noChangeAspect="1"/>
          </p:cNvGraphicFramePr>
          <p:nvPr/>
        </p:nvGraphicFramePr>
        <p:xfrm>
          <a:off x="4824413" y="3598789"/>
          <a:ext cx="441325" cy="441325"/>
        </p:xfrm>
        <a:graphic>
          <a:graphicData uri="http://schemas.openxmlformats.org/presentationml/2006/ole">
            <p:oleObj spid="_x0000_s697350" name="Equation" r:id="rId6" imgW="203200" imgH="203200" progId="Equation.DSMT4">
              <p:embed/>
            </p:oleObj>
          </a:graphicData>
        </a:graphic>
      </p:graphicFrame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287838" y="4863241"/>
            <a:ext cx="579437" cy="525593"/>
            <a:chOff x="4287838" y="4863241"/>
            <a:chExt cx="579437" cy="525593"/>
          </a:xfrm>
        </p:grpSpPr>
        <p:sp>
          <p:nvSpPr>
            <p:cNvPr id="19" name="Oval 31"/>
            <p:cNvSpPr>
              <a:spLocks noChangeArrowheads="1"/>
            </p:cNvSpPr>
            <p:nvPr/>
          </p:nvSpPr>
          <p:spPr bwMode="auto">
            <a:xfrm>
              <a:off x="4287838" y="4863241"/>
              <a:ext cx="579437" cy="522418"/>
            </a:xfrm>
            <a:prstGeom prst="ellipse">
              <a:avLst/>
            </a:prstGeom>
            <a:solidFill>
              <a:srgbClr val="FFFFFF"/>
            </a:solidFill>
            <a:ln w="3175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val 32"/>
            <p:cNvSpPr>
              <a:spLocks noChangeArrowheads="1"/>
            </p:cNvSpPr>
            <p:nvPr/>
          </p:nvSpPr>
          <p:spPr bwMode="auto">
            <a:xfrm>
              <a:off x="4287838" y="4866416"/>
              <a:ext cx="579437" cy="522418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>
                <a:solidFill>
                  <a:sysClr val="windowText" lastClr="000000"/>
                </a:solidFill>
              </a:endParaRPr>
            </a:p>
          </p:txBody>
        </p:sp>
        <p:graphicFrame>
          <p:nvGraphicFramePr>
            <p:cNvPr id="21" name="Object 8"/>
            <p:cNvGraphicFramePr>
              <a:graphicFrameLocks noChangeAspect="1"/>
            </p:cNvGraphicFramePr>
            <p:nvPr/>
          </p:nvGraphicFramePr>
          <p:xfrm>
            <a:off x="4352925" y="4903788"/>
            <a:ext cx="461963" cy="409575"/>
          </p:xfrm>
          <a:graphic>
            <a:graphicData uri="http://schemas.openxmlformats.org/presentationml/2006/ole">
              <p:oleObj spid="_x0000_s697352" name="Equation" r:id="rId7" imgW="215640" imgH="190440" progId="Equation.DSMT4">
                <p:embed/>
              </p:oleObj>
            </a:graphicData>
          </a:graphic>
        </p:graphicFrame>
      </p:grpSp>
      <p:sp>
        <p:nvSpPr>
          <p:cNvPr id="22" name="Text Box 34"/>
          <p:cNvSpPr txBox="1">
            <a:spLocks noChangeArrowheads="1"/>
          </p:cNvSpPr>
          <p:nvPr/>
        </p:nvSpPr>
        <p:spPr bwMode="auto">
          <a:xfrm>
            <a:off x="3625850" y="1649413"/>
            <a:ext cx="1890713" cy="339725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D62A2A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kern="0" dirty="0" smtClean="0">
                <a:solidFill>
                  <a:srgbClr val="D62A2A"/>
                </a:solidFill>
                <a:latin typeface="Trebuchet MS"/>
                <a:cs typeface="Trebuchet MS"/>
              </a:rPr>
              <a:t>Interactions</a:t>
            </a:r>
            <a:endParaRPr lang="en-GB" sz="1600" b="1" kern="0" dirty="0">
              <a:solidFill>
                <a:srgbClr val="D62A2A"/>
              </a:solidFill>
              <a:latin typeface="Trebuchet MS"/>
              <a:cs typeface="Trebuchet MS"/>
            </a:endParaRPr>
          </a:p>
        </p:txBody>
      </p:sp>
      <p:cxnSp>
        <p:nvCxnSpPr>
          <p:cNvPr id="23" name="AutoShape 35"/>
          <p:cNvCxnSpPr>
            <a:cxnSpLocks noChangeShapeType="1"/>
          </p:cNvCxnSpPr>
          <p:nvPr/>
        </p:nvCxnSpPr>
        <p:spPr bwMode="auto">
          <a:xfrm rot="10800000" flipV="1">
            <a:off x="2316163" y="2541588"/>
            <a:ext cx="519112" cy="1020762"/>
          </a:xfrm>
          <a:prstGeom prst="curvedConnector2">
            <a:avLst/>
          </a:prstGeom>
          <a:noFill/>
          <a:ln w="25400">
            <a:solidFill>
              <a:srgbClr val="4D4D4D"/>
            </a:solidFill>
            <a:prstDash val="dash"/>
            <a:round/>
            <a:headEnd type="oval" w="med" len="med"/>
            <a:tailEnd type="oval" w="med" len="med"/>
          </a:ln>
        </p:spPr>
      </p:cxnSp>
      <p:cxnSp>
        <p:nvCxnSpPr>
          <p:cNvPr id="24" name="AutoShape 36"/>
          <p:cNvCxnSpPr>
            <a:cxnSpLocks noChangeShapeType="1"/>
          </p:cNvCxnSpPr>
          <p:nvPr/>
        </p:nvCxnSpPr>
        <p:spPr bwMode="auto">
          <a:xfrm rot="10800000" flipV="1">
            <a:off x="2520950" y="2541588"/>
            <a:ext cx="3240088" cy="1103312"/>
          </a:xfrm>
          <a:prstGeom prst="curvedConnector2">
            <a:avLst/>
          </a:prstGeom>
          <a:noFill/>
          <a:ln w="25400">
            <a:solidFill>
              <a:srgbClr val="4D4D4D"/>
            </a:solidFill>
            <a:round/>
            <a:headEnd type="oval" w="med" len="med"/>
            <a:tailEnd type="oval" w="med" len="med"/>
          </a:ln>
        </p:spPr>
      </p:cxnSp>
      <p:cxnSp>
        <p:nvCxnSpPr>
          <p:cNvPr id="25" name="AutoShape 37"/>
          <p:cNvCxnSpPr>
            <a:cxnSpLocks noChangeShapeType="1"/>
          </p:cNvCxnSpPr>
          <p:nvPr/>
        </p:nvCxnSpPr>
        <p:spPr bwMode="auto">
          <a:xfrm rot="10800000">
            <a:off x="2605088" y="3846513"/>
            <a:ext cx="1225550" cy="0"/>
          </a:xfrm>
          <a:prstGeom prst="straightConnector1">
            <a:avLst/>
          </a:prstGeom>
          <a:noFill/>
          <a:ln w="25400">
            <a:solidFill>
              <a:srgbClr val="4D4D4D"/>
            </a:solidFill>
            <a:round/>
            <a:headEnd type="oval" w="med" len="med"/>
            <a:tailEnd type="oval" w="med" len="med"/>
          </a:ln>
        </p:spPr>
      </p:cxnSp>
      <p:cxnSp>
        <p:nvCxnSpPr>
          <p:cNvPr id="26" name="AutoShape 38"/>
          <p:cNvCxnSpPr>
            <a:cxnSpLocks noChangeShapeType="1"/>
          </p:cNvCxnSpPr>
          <p:nvPr/>
        </p:nvCxnSpPr>
        <p:spPr bwMode="auto">
          <a:xfrm rot="16200000" flipH="1">
            <a:off x="4119563" y="3843337"/>
            <a:ext cx="1588" cy="411163"/>
          </a:xfrm>
          <a:prstGeom prst="curvedConnector3">
            <a:avLst>
              <a:gd name="adj1" fmla="val 32800000"/>
            </a:avLst>
          </a:prstGeom>
          <a:noFill/>
          <a:ln w="25400">
            <a:solidFill>
              <a:srgbClr val="AE5252"/>
            </a:solidFill>
            <a:round/>
            <a:headEnd type="oval" w="med" len="med"/>
            <a:tailEnd type="oval" w="med" len="med"/>
          </a:ln>
        </p:spPr>
      </p:cxnSp>
      <p:cxnSp>
        <p:nvCxnSpPr>
          <p:cNvPr id="27" name="AutoShape 39"/>
          <p:cNvCxnSpPr>
            <a:cxnSpLocks noChangeShapeType="1"/>
          </p:cNvCxnSpPr>
          <p:nvPr/>
        </p:nvCxnSpPr>
        <p:spPr bwMode="auto">
          <a:xfrm rot="10800000">
            <a:off x="4410075" y="3846513"/>
            <a:ext cx="320675" cy="0"/>
          </a:xfrm>
          <a:prstGeom prst="straightConnector1">
            <a:avLst/>
          </a:prstGeom>
          <a:noFill/>
          <a:ln w="25400">
            <a:solidFill>
              <a:srgbClr val="AE5252"/>
            </a:solidFill>
            <a:round/>
            <a:headEnd type="oval" w="med" len="med"/>
            <a:tailEnd type="oval" w="med" len="med"/>
          </a:ln>
        </p:spPr>
      </p:cxnSp>
      <p:cxnSp>
        <p:nvCxnSpPr>
          <p:cNvPr id="28" name="AutoShape 40"/>
          <p:cNvCxnSpPr>
            <a:cxnSpLocks noChangeShapeType="1"/>
          </p:cNvCxnSpPr>
          <p:nvPr/>
        </p:nvCxnSpPr>
        <p:spPr bwMode="auto">
          <a:xfrm>
            <a:off x="3414713" y="2541588"/>
            <a:ext cx="706437" cy="1020762"/>
          </a:xfrm>
          <a:prstGeom prst="curvedConnector2">
            <a:avLst/>
          </a:prstGeom>
          <a:noFill/>
          <a:ln w="25400" cap="flat" cmpd="sng" algn="ctr">
            <a:solidFill>
              <a:srgbClr val="AE5252"/>
            </a:solidFill>
            <a:prstDash val="dash"/>
            <a:round/>
            <a:headEnd type="oval" w="med" len="med"/>
            <a:tailEnd type="oval" w="med" len="med"/>
          </a:ln>
        </p:spPr>
      </p:cxnSp>
      <p:cxnSp>
        <p:nvCxnSpPr>
          <p:cNvPr id="29" name="AutoShape 41"/>
          <p:cNvCxnSpPr>
            <a:cxnSpLocks noChangeShapeType="1"/>
          </p:cNvCxnSpPr>
          <p:nvPr/>
        </p:nvCxnSpPr>
        <p:spPr bwMode="auto">
          <a:xfrm>
            <a:off x="3414713" y="2541588"/>
            <a:ext cx="1630362" cy="1068387"/>
          </a:xfrm>
          <a:prstGeom prst="curvedConnector2">
            <a:avLst/>
          </a:prstGeom>
          <a:noFill/>
          <a:ln w="25400">
            <a:solidFill>
              <a:srgbClr val="0000FF"/>
            </a:solidFill>
            <a:round/>
            <a:headEnd type="oval" w="med" len="med"/>
            <a:tailEnd type="oval" w="med" len="med"/>
          </a:ln>
        </p:spPr>
      </p:cxnSp>
      <p:cxnSp>
        <p:nvCxnSpPr>
          <p:cNvPr id="30" name="AutoShape 42"/>
          <p:cNvCxnSpPr>
            <a:cxnSpLocks noChangeShapeType="1"/>
          </p:cNvCxnSpPr>
          <p:nvPr/>
        </p:nvCxnSpPr>
        <p:spPr bwMode="auto">
          <a:xfrm rot="10800000" flipV="1">
            <a:off x="4121150" y="2541588"/>
            <a:ext cx="1639888" cy="1020762"/>
          </a:xfrm>
          <a:prstGeom prst="curvedConnector2">
            <a:avLst/>
          </a:prstGeom>
          <a:noFill/>
          <a:ln w="25400" cap="flat" cmpd="sng" algn="ctr">
            <a:solidFill>
              <a:srgbClr val="AE5252"/>
            </a:solidFill>
            <a:prstDash val="dash"/>
            <a:round/>
            <a:headEnd type="oval" w="med" len="med"/>
            <a:tailEnd type="oval" w="med" len="med"/>
          </a:ln>
        </p:spPr>
      </p:cxnSp>
      <p:cxnSp>
        <p:nvCxnSpPr>
          <p:cNvPr id="31" name="AutoShape 43"/>
          <p:cNvCxnSpPr>
            <a:cxnSpLocks noChangeShapeType="1"/>
          </p:cNvCxnSpPr>
          <p:nvPr/>
        </p:nvCxnSpPr>
        <p:spPr bwMode="auto">
          <a:xfrm rot="10800000" flipV="1">
            <a:off x="5045075" y="2541588"/>
            <a:ext cx="715963" cy="1068387"/>
          </a:xfrm>
          <a:prstGeom prst="curvedConnector2">
            <a:avLst/>
          </a:prstGeom>
          <a:noFill/>
          <a:ln w="25400">
            <a:solidFill>
              <a:srgbClr val="0000FF"/>
            </a:solidFill>
            <a:round/>
            <a:headEnd type="oval" w="med" len="med"/>
            <a:tailEnd type="oval" w="med" len="med"/>
          </a:ln>
        </p:spPr>
      </p:cxnSp>
      <p:cxnSp>
        <p:nvCxnSpPr>
          <p:cNvPr id="32" name="AutoShape 44"/>
          <p:cNvCxnSpPr>
            <a:cxnSpLocks noChangeShapeType="1"/>
          </p:cNvCxnSpPr>
          <p:nvPr/>
        </p:nvCxnSpPr>
        <p:spPr bwMode="auto">
          <a:xfrm rot="5400000" flipH="1">
            <a:off x="6070601" y="2811462"/>
            <a:ext cx="1020762" cy="481013"/>
          </a:xfrm>
          <a:prstGeom prst="curvedConnector2">
            <a:avLst/>
          </a:prstGeom>
          <a:noFill/>
          <a:ln w="25400">
            <a:solidFill>
              <a:srgbClr val="253A7D"/>
            </a:solidFill>
            <a:round/>
            <a:headEnd type="oval" w="med" len="med"/>
            <a:tailEnd type="oval" w="med" len="med"/>
          </a:ln>
        </p:spPr>
      </p:cxnSp>
      <p:cxnSp>
        <p:nvCxnSpPr>
          <p:cNvPr id="33" name="AutoShape 45"/>
          <p:cNvCxnSpPr>
            <a:cxnSpLocks noChangeShapeType="1"/>
          </p:cNvCxnSpPr>
          <p:nvPr/>
        </p:nvCxnSpPr>
        <p:spPr bwMode="auto">
          <a:xfrm rot="16200000" flipH="1">
            <a:off x="6819900" y="3843338"/>
            <a:ext cx="1588" cy="411162"/>
          </a:xfrm>
          <a:prstGeom prst="curvedConnector3">
            <a:avLst>
              <a:gd name="adj1" fmla="val 32800000"/>
            </a:avLst>
          </a:prstGeom>
          <a:noFill/>
          <a:ln w="25400">
            <a:solidFill>
              <a:srgbClr val="253A7D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" name="AutoShape 46"/>
          <p:cNvCxnSpPr>
            <a:cxnSpLocks noChangeShapeType="1"/>
          </p:cNvCxnSpPr>
          <p:nvPr/>
        </p:nvCxnSpPr>
        <p:spPr bwMode="auto">
          <a:xfrm rot="16200000" flipH="1">
            <a:off x="2557463" y="3394075"/>
            <a:ext cx="2298700" cy="1162050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cxnSp>
        <p:nvCxnSpPr>
          <p:cNvPr id="35" name="AutoShape 47"/>
          <p:cNvCxnSpPr>
            <a:cxnSpLocks noChangeShapeType="1"/>
          </p:cNvCxnSpPr>
          <p:nvPr/>
        </p:nvCxnSpPr>
        <p:spPr bwMode="auto">
          <a:xfrm rot="10800000" flipV="1">
            <a:off x="4578350" y="3846513"/>
            <a:ext cx="152400" cy="993775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cxnSp>
        <p:nvCxnSpPr>
          <p:cNvPr id="36" name="AutoShape 48"/>
          <p:cNvCxnSpPr>
            <a:cxnSpLocks noChangeShapeType="1"/>
          </p:cNvCxnSpPr>
          <p:nvPr/>
        </p:nvCxnSpPr>
        <p:spPr bwMode="auto">
          <a:xfrm>
            <a:off x="4410075" y="3846513"/>
            <a:ext cx="168275" cy="993775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cxnSp>
        <p:nvCxnSpPr>
          <p:cNvPr id="37" name="AutoShape 49"/>
          <p:cNvCxnSpPr>
            <a:cxnSpLocks noChangeShapeType="1"/>
          </p:cNvCxnSpPr>
          <p:nvPr/>
        </p:nvCxnSpPr>
        <p:spPr bwMode="auto">
          <a:xfrm rot="5400000">
            <a:off x="4294982" y="3353593"/>
            <a:ext cx="2343150" cy="1198563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sp>
        <p:nvSpPr>
          <p:cNvPr id="38" name="Text Box 50"/>
          <p:cNvSpPr txBox="1">
            <a:spLocks noChangeArrowheads="1"/>
          </p:cNvSpPr>
          <p:nvPr/>
        </p:nvSpPr>
        <p:spPr bwMode="auto">
          <a:xfrm>
            <a:off x="1557338" y="2146300"/>
            <a:ext cx="1214437" cy="52540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i="1" kern="0" dirty="0" smtClean="0">
                <a:solidFill>
                  <a:srgbClr val="4D4D4D"/>
                </a:solidFill>
                <a:latin typeface="Trebuchet MS"/>
                <a:cs typeface="Trebuchet MS"/>
              </a:rPr>
              <a:t>Electro-magnetic</a:t>
            </a:r>
            <a:endParaRPr lang="en-GB" sz="1400" b="1" i="1" kern="0" dirty="0">
              <a:solidFill>
                <a:srgbClr val="4D4D4D"/>
              </a:solidFill>
              <a:latin typeface="Trebuchet MS"/>
              <a:cs typeface="Trebuchet MS"/>
            </a:endParaRPr>
          </a:p>
        </p:txBody>
      </p:sp>
      <p:sp>
        <p:nvSpPr>
          <p:cNvPr id="39" name="Text Box 51"/>
          <p:cNvSpPr txBox="1">
            <a:spLocks noChangeArrowheads="1"/>
          </p:cNvSpPr>
          <p:nvPr/>
        </p:nvSpPr>
        <p:spPr bwMode="auto">
          <a:xfrm>
            <a:off x="3627438" y="2135188"/>
            <a:ext cx="1844675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i="1" kern="0" dirty="0" smtClean="0">
                <a:solidFill>
                  <a:srgbClr val="AE5252"/>
                </a:solidFill>
                <a:latin typeface="Trebuchet MS"/>
                <a:cs typeface="Trebuchet MS"/>
              </a:rPr>
              <a:t>Weak</a:t>
            </a:r>
            <a:endParaRPr lang="en-GB" sz="1400" b="1" i="1" kern="0" dirty="0">
              <a:solidFill>
                <a:srgbClr val="AE5252"/>
              </a:solidFill>
              <a:latin typeface="Trebuchet MS"/>
              <a:cs typeface="Trebuchet MS"/>
            </a:endParaRPr>
          </a:p>
        </p:txBody>
      </p:sp>
      <p:sp>
        <p:nvSpPr>
          <p:cNvPr id="40" name="Text Box 52"/>
          <p:cNvSpPr txBox="1">
            <a:spLocks noChangeArrowheads="1"/>
          </p:cNvSpPr>
          <p:nvPr/>
        </p:nvSpPr>
        <p:spPr bwMode="auto">
          <a:xfrm>
            <a:off x="5562600" y="2135188"/>
            <a:ext cx="1844675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i="1" kern="0" dirty="0" smtClean="0">
                <a:solidFill>
                  <a:srgbClr val="253A7D"/>
                </a:solidFill>
                <a:latin typeface="Trebuchet MS"/>
                <a:cs typeface="Trebuchet MS"/>
              </a:rPr>
              <a:t>Strong</a:t>
            </a:r>
            <a:endParaRPr lang="en-GB" sz="1400" b="1" i="1" kern="0" dirty="0">
              <a:solidFill>
                <a:srgbClr val="253A7D"/>
              </a:solidFill>
              <a:latin typeface="Trebuchet MS"/>
              <a:cs typeface="Trebuchet MS"/>
            </a:endParaRPr>
          </a:p>
        </p:txBody>
      </p:sp>
      <p:sp>
        <p:nvSpPr>
          <p:cNvPr id="44" name="Text Box 57"/>
          <p:cNvSpPr txBox="1">
            <a:spLocks noChangeArrowheads="1"/>
          </p:cNvSpPr>
          <p:nvPr/>
        </p:nvSpPr>
        <p:spPr bwMode="auto">
          <a:xfrm>
            <a:off x="0" y="638175"/>
            <a:ext cx="9144000" cy="541338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The Standard Model consists of </a:t>
            </a:r>
            <a:r>
              <a:rPr lang="en-GB" sz="16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24 elementary matter particles and 3 forces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45" name="Text Box 58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graphicFrame>
        <p:nvGraphicFramePr>
          <p:cNvPr id="697355" name="Object 11"/>
          <p:cNvGraphicFramePr>
            <a:graphicFrameLocks noChangeAspect="1"/>
          </p:cNvGraphicFramePr>
          <p:nvPr/>
        </p:nvGraphicFramePr>
        <p:xfrm>
          <a:off x="2982913" y="2338388"/>
          <a:ext cx="277812" cy="371475"/>
        </p:xfrm>
        <a:graphic>
          <a:graphicData uri="http://schemas.openxmlformats.org/presentationml/2006/ole">
            <p:oleObj spid="_x0000_s697355" name="Equation" r:id="rId8" imgW="114300" imgH="152400" progId="Equation.DSMT4">
              <p:embed/>
            </p:oleObj>
          </a:graphicData>
        </a:graphic>
      </p:graphicFrame>
      <p:graphicFrame>
        <p:nvGraphicFramePr>
          <p:cNvPr id="697358" name="Object 14"/>
          <p:cNvGraphicFramePr>
            <a:graphicFrameLocks noChangeAspect="1"/>
          </p:cNvGraphicFramePr>
          <p:nvPr/>
        </p:nvGraphicFramePr>
        <p:xfrm>
          <a:off x="6778059" y="3627438"/>
          <a:ext cx="339725" cy="431800"/>
        </p:xfrm>
        <a:graphic>
          <a:graphicData uri="http://schemas.openxmlformats.org/presentationml/2006/ole">
            <p:oleObj spid="_x0000_s697358" name="Equation" r:id="rId9" imgW="139700" imgH="177800" progId="Equation.DSMT4">
              <p:embed/>
            </p:oleObj>
          </a:graphicData>
        </a:graphic>
      </p:graphicFrame>
      <p:graphicFrame>
        <p:nvGraphicFramePr>
          <p:cNvPr id="697359" name="Object 15"/>
          <p:cNvGraphicFramePr>
            <a:graphicFrameLocks noChangeAspect="1"/>
          </p:cNvGraphicFramePr>
          <p:nvPr/>
        </p:nvGraphicFramePr>
        <p:xfrm>
          <a:off x="6546850" y="3727450"/>
          <a:ext cx="298450" cy="204788"/>
        </p:xfrm>
        <a:graphic>
          <a:graphicData uri="http://schemas.openxmlformats.org/presentationml/2006/ole">
            <p:oleObj spid="_x0000_s697359" name="Equation" r:id="rId10" imgW="241300" imgH="1651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8" grpId="0"/>
      <p:bldP spid="39" grpId="0"/>
      <p:bldP spid="40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0" y="3656234"/>
            <a:ext cx="9144000" cy="2905432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Characteristic SUSY Decay Cascades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Text Box 249"/>
          <p:cNvSpPr txBox="1">
            <a:spLocks noChangeArrowheads="1"/>
          </p:cNvSpPr>
          <p:nvPr/>
        </p:nvSpPr>
        <p:spPr bwMode="auto">
          <a:xfrm>
            <a:off x="251885" y="1066800"/>
            <a:ext cx="8785225" cy="235449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To avoid proton decay, a new conserved quantum number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(</a:t>
            </a:r>
            <a:r>
              <a:rPr lang="en-US" sz="1800" i="1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R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)</a:t>
            </a:r>
            <a:r>
              <a:rPr lang="en-US" sz="1800" i="1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is 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introduced, which forces a SUSY particle to decay in at least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one 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other SUSY particle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The lightest SUSY particle is thus stable (LSP), and must be neutral and 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colourless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WIMP 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(dark matter candidate)</a:t>
            </a:r>
            <a:endParaRPr lang="en-US" sz="1800" dirty="0" smtClean="0">
              <a:solidFill>
                <a:srgbClr val="595959"/>
              </a:solidFill>
              <a:latin typeface="Trebuchet MS"/>
              <a:ea typeface="Arial" charset="0"/>
              <a:cs typeface="Trebuchet MS"/>
            </a:endParaRPr>
          </a:p>
          <a:p>
            <a:pPr marL="342900" indent="-342900">
              <a:spcBef>
                <a:spcPts val="18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Typical </a:t>
            </a:r>
            <a:r>
              <a:rPr lang="en-US" sz="1800" b="1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</a:rPr>
              <a:t>LSP is spin-½ neutralino. </a:t>
            </a:r>
            <a:r>
              <a:rPr lang="en-US" sz="1800" dirty="0" smtClean="0">
                <a:solidFill>
                  <a:srgbClr val="0D0D0D"/>
                </a:solidFill>
                <a:latin typeface="Trebuchet MS"/>
                <a:ea typeface="Arial" charset="0"/>
                <a:cs typeface="Trebuchet MS"/>
              </a:rPr>
              <a:t>It could also 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be a gravitino</a:t>
            </a:r>
          </a:p>
          <a:p>
            <a:pPr marL="342900" indent="-342900">
              <a:spcBef>
                <a:spcPts val="18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With </a:t>
            </a:r>
            <a:r>
              <a:rPr lang="en-US" sz="1800" i="1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R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parity: SUSY production in pairs only 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requires energy 2 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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SUSY mass ! </a:t>
            </a:r>
          </a:p>
        </p:txBody>
      </p:sp>
      <p:pic>
        <p:nvPicPr>
          <p:cNvPr id="9" name="Picture 4" descr="dd00942_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4338" y="4440494"/>
            <a:ext cx="855663" cy="582613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21000"/>
              </a:srgbClr>
            </a:outerShdw>
          </a:effectLst>
        </p:spPr>
      </p:pic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2144713" y="4756407"/>
            <a:ext cx="1125538" cy="0"/>
          </a:xfrm>
          <a:prstGeom prst="line">
            <a:avLst/>
          </a:prstGeom>
          <a:noFill/>
          <a:ln w="50800" cmpd="tri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 flipH="1">
            <a:off x="3359151" y="4756407"/>
            <a:ext cx="1125537" cy="0"/>
          </a:xfrm>
          <a:prstGeom prst="line">
            <a:avLst/>
          </a:prstGeom>
          <a:noFill/>
          <a:ln w="50800" cmpd="tri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314701" y="4037269"/>
            <a:ext cx="674687" cy="1393825"/>
            <a:chOff x="2568" y="1962"/>
            <a:chExt cx="425" cy="878"/>
          </a:xfrm>
        </p:grpSpPr>
        <p:sp>
          <p:nvSpPr>
            <p:cNvPr id="13" name="Line 8"/>
            <p:cNvSpPr>
              <a:spLocks noChangeShapeType="1"/>
            </p:cNvSpPr>
            <p:nvPr/>
          </p:nvSpPr>
          <p:spPr bwMode="auto">
            <a:xfrm>
              <a:off x="2568" y="2415"/>
              <a:ext cx="369" cy="425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 flipH="1">
              <a:off x="2569" y="1962"/>
              <a:ext cx="424" cy="453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15" name="Object 10"/>
          <p:cNvGraphicFramePr>
            <a:graphicFrameLocks noChangeAspect="1"/>
          </p:cNvGraphicFramePr>
          <p:nvPr/>
        </p:nvGraphicFramePr>
        <p:xfrm>
          <a:off x="1844676" y="4577019"/>
          <a:ext cx="247650" cy="314325"/>
        </p:xfrm>
        <a:graphic>
          <a:graphicData uri="http://schemas.openxmlformats.org/presentationml/2006/ole">
            <p:oleObj spid="_x0000_s4575234" name="Equation" r:id="rId4" imgW="139680" imgH="177480" progId="Equation.DSMT4">
              <p:embed/>
            </p:oleObj>
          </a:graphicData>
        </a:graphic>
      </p:graphicFrame>
      <p:graphicFrame>
        <p:nvGraphicFramePr>
          <p:cNvPr id="16" name="Object 11"/>
          <p:cNvGraphicFramePr>
            <a:graphicFrameLocks noChangeAspect="1"/>
          </p:cNvGraphicFramePr>
          <p:nvPr/>
        </p:nvGraphicFramePr>
        <p:xfrm>
          <a:off x="4525963" y="4577019"/>
          <a:ext cx="247650" cy="314325"/>
        </p:xfrm>
        <a:graphic>
          <a:graphicData uri="http://schemas.openxmlformats.org/presentationml/2006/ole">
            <p:oleObj spid="_x0000_s4575235" name="Equation" r:id="rId5" imgW="139680" imgH="177480" progId="Equation.DSMT4">
              <p:embed/>
            </p:oleObj>
          </a:graphicData>
        </a:graphic>
      </p:graphicFrame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3675063" y="4429382"/>
            <a:ext cx="3600450" cy="1857376"/>
            <a:chOff x="1576" y="2181"/>
            <a:chExt cx="2268" cy="1170"/>
          </a:xfrm>
        </p:grpSpPr>
        <p:sp>
          <p:nvSpPr>
            <p:cNvPr id="18" name="Line 13"/>
            <p:cNvSpPr>
              <a:spLocks noChangeShapeType="1"/>
            </p:cNvSpPr>
            <p:nvPr/>
          </p:nvSpPr>
          <p:spPr bwMode="auto">
            <a:xfrm>
              <a:off x="1718" y="2812"/>
              <a:ext cx="568" cy="114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9" name="Line 14"/>
            <p:cNvSpPr>
              <a:spLocks noChangeShapeType="1"/>
            </p:cNvSpPr>
            <p:nvPr/>
          </p:nvSpPr>
          <p:spPr bwMode="auto">
            <a:xfrm flipH="1" flipV="1">
              <a:off x="1719" y="2813"/>
              <a:ext cx="225" cy="453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" name="Line 15"/>
            <p:cNvSpPr>
              <a:spLocks noChangeShapeType="1"/>
            </p:cNvSpPr>
            <p:nvPr/>
          </p:nvSpPr>
          <p:spPr bwMode="auto">
            <a:xfrm flipV="1">
              <a:off x="2285" y="2897"/>
              <a:ext cx="595" cy="2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1" name="Line 16"/>
            <p:cNvSpPr>
              <a:spLocks noChangeShapeType="1"/>
            </p:cNvSpPr>
            <p:nvPr/>
          </p:nvSpPr>
          <p:spPr bwMode="auto">
            <a:xfrm flipH="1" flipV="1">
              <a:off x="2256" y="2925"/>
              <a:ext cx="255" cy="426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 flipV="1">
              <a:off x="2852" y="2727"/>
              <a:ext cx="510" cy="170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prstDash val="dash"/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3" name="Line 18"/>
            <p:cNvSpPr>
              <a:spLocks noChangeShapeType="1"/>
            </p:cNvSpPr>
            <p:nvPr/>
          </p:nvSpPr>
          <p:spPr bwMode="auto">
            <a:xfrm flipH="1" flipV="1">
              <a:off x="2851" y="2897"/>
              <a:ext cx="312" cy="369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4" name="Line 19"/>
            <p:cNvSpPr>
              <a:spLocks noChangeShapeType="1"/>
            </p:cNvSpPr>
            <p:nvPr/>
          </p:nvSpPr>
          <p:spPr bwMode="auto">
            <a:xfrm flipV="1">
              <a:off x="3362" y="2387"/>
              <a:ext cx="482" cy="34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5" name="Line 20"/>
            <p:cNvSpPr>
              <a:spLocks noChangeShapeType="1"/>
            </p:cNvSpPr>
            <p:nvPr/>
          </p:nvSpPr>
          <p:spPr bwMode="auto">
            <a:xfrm flipH="1" flipV="1">
              <a:off x="3390" y="2727"/>
              <a:ext cx="369" cy="369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6" name="Oval 21"/>
            <p:cNvSpPr>
              <a:spLocks noChangeArrowheads="1"/>
            </p:cNvSpPr>
            <p:nvPr/>
          </p:nvSpPr>
          <p:spPr bwMode="auto">
            <a:xfrm>
              <a:off x="3362" y="2684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7" name="Oval 22"/>
            <p:cNvSpPr>
              <a:spLocks noChangeArrowheads="1"/>
            </p:cNvSpPr>
            <p:nvPr/>
          </p:nvSpPr>
          <p:spPr bwMode="auto">
            <a:xfrm>
              <a:off x="2823" y="2869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8" name="Oval 23"/>
            <p:cNvSpPr>
              <a:spLocks noChangeArrowheads="1"/>
            </p:cNvSpPr>
            <p:nvPr/>
          </p:nvSpPr>
          <p:spPr bwMode="auto">
            <a:xfrm>
              <a:off x="2228" y="2897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9" name="Oval 24"/>
            <p:cNvSpPr>
              <a:spLocks noChangeArrowheads="1"/>
            </p:cNvSpPr>
            <p:nvPr/>
          </p:nvSpPr>
          <p:spPr bwMode="auto">
            <a:xfrm>
              <a:off x="1689" y="2784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graphicFrame>
          <p:nvGraphicFramePr>
            <p:cNvPr id="30" name="Object 25"/>
            <p:cNvGraphicFramePr>
              <a:graphicFrameLocks noChangeAspect="1"/>
            </p:cNvGraphicFramePr>
            <p:nvPr/>
          </p:nvGraphicFramePr>
          <p:xfrm>
            <a:off x="1576" y="2436"/>
            <a:ext cx="156" cy="240"/>
          </p:xfrm>
          <a:graphic>
            <a:graphicData uri="http://schemas.openxmlformats.org/presentationml/2006/ole">
              <p:oleObj spid="_x0000_s4575236" name="Equation" r:id="rId6" imgW="139680" imgH="215640" progId="Equation.DSMT4">
                <p:embed/>
              </p:oleObj>
            </a:graphicData>
          </a:graphic>
        </p:graphicFrame>
        <p:graphicFrame>
          <p:nvGraphicFramePr>
            <p:cNvPr id="31" name="Object 26"/>
            <p:cNvGraphicFramePr>
              <a:graphicFrameLocks noChangeAspect="1"/>
            </p:cNvGraphicFramePr>
            <p:nvPr/>
          </p:nvGraphicFramePr>
          <p:xfrm>
            <a:off x="1909" y="2607"/>
            <a:ext cx="199" cy="255"/>
          </p:xfrm>
          <a:graphic>
            <a:graphicData uri="http://schemas.openxmlformats.org/presentationml/2006/ole">
              <p:oleObj spid="_x0000_s4575237" name="Equation" r:id="rId7" imgW="177480" imgH="228600" progId="Equation.DSMT4">
                <p:embed/>
              </p:oleObj>
            </a:graphicData>
          </a:graphic>
        </p:graphicFrame>
        <p:graphicFrame>
          <p:nvGraphicFramePr>
            <p:cNvPr id="32" name="Object 27"/>
            <p:cNvGraphicFramePr>
              <a:graphicFrameLocks noChangeAspect="1"/>
            </p:cNvGraphicFramePr>
            <p:nvPr/>
          </p:nvGraphicFramePr>
          <p:xfrm>
            <a:off x="2406" y="2628"/>
            <a:ext cx="226" cy="268"/>
          </p:xfrm>
          <a:graphic>
            <a:graphicData uri="http://schemas.openxmlformats.org/presentationml/2006/ole">
              <p:oleObj spid="_x0000_s4575238" name="Equation" r:id="rId8" imgW="203040" imgH="241200" progId="Equation.DSMT4">
                <p:embed/>
              </p:oleObj>
            </a:graphicData>
          </a:graphic>
        </p:graphicFrame>
        <p:graphicFrame>
          <p:nvGraphicFramePr>
            <p:cNvPr id="33" name="Object 28"/>
            <p:cNvGraphicFramePr>
              <a:graphicFrameLocks noChangeAspect="1"/>
            </p:cNvGraphicFramePr>
            <p:nvPr/>
          </p:nvGraphicFramePr>
          <p:xfrm>
            <a:off x="3001" y="2522"/>
            <a:ext cx="211" cy="281"/>
          </p:xfrm>
          <a:graphic>
            <a:graphicData uri="http://schemas.openxmlformats.org/presentationml/2006/ole">
              <p:oleObj spid="_x0000_s4575239" name="Equation" r:id="rId9" imgW="190440" imgH="253800" progId="Equation.DSMT4">
                <p:embed/>
              </p:oleObj>
            </a:graphicData>
          </a:graphic>
        </p:graphicFrame>
        <p:graphicFrame>
          <p:nvGraphicFramePr>
            <p:cNvPr id="34" name="Object 29"/>
            <p:cNvGraphicFramePr>
              <a:graphicFrameLocks noChangeAspect="1"/>
            </p:cNvGraphicFramePr>
            <p:nvPr/>
          </p:nvGraphicFramePr>
          <p:xfrm>
            <a:off x="3689" y="2833"/>
            <a:ext cx="127" cy="183"/>
          </p:xfrm>
          <a:graphic>
            <a:graphicData uri="http://schemas.openxmlformats.org/presentationml/2006/ole">
              <p:oleObj spid="_x0000_s4575240" name="Equation" r:id="rId10" imgW="114120" imgH="164880" progId="Equation.DSMT4">
                <p:embed/>
              </p:oleObj>
            </a:graphicData>
          </a:graphic>
        </p:graphicFrame>
        <p:graphicFrame>
          <p:nvGraphicFramePr>
            <p:cNvPr id="35" name="Object 30"/>
            <p:cNvGraphicFramePr>
              <a:graphicFrameLocks noChangeAspect="1"/>
            </p:cNvGraphicFramePr>
            <p:nvPr/>
          </p:nvGraphicFramePr>
          <p:xfrm>
            <a:off x="3107" y="3005"/>
            <a:ext cx="127" cy="182"/>
          </p:xfrm>
          <a:graphic>
            <a:graphicData uri="http://schemas.openxmlformats.org/presentationml/2006/ole">
              <p:oleObj spid="_x0000_s4575241" name="Equation" r:id="rId11" imgW="114120" imgH="164880" progId="Equation.DSMT4">
                <p:embed/>
              </p:oleObj>
            </a:graphicData>
          </a:graphic>
        </p:graphicFrame>
        <p:graphicFrame>
          <p:nvGraphicFramePr>
            <p:cNvPr id="36" name="Object 31"/>
            <p:cNvGraphicFramePr>
              <a:graphicFrameLocks noChangeAspect="1"/>
            </p:cNvGraphicFramePr>
            <p:nvPr/>
          </p:nvGraphicFramePr>
          <p:xfrm>
            <a:off x="3561" y="2181"/>
            <a:ext cx="226" cy="282"/>
          </p:xfrm>
          <a:graphic>
            <a:graphicData uri="http://schemas.openxmlformats.org/presentationml/2006/ole">
              <p:oleObj spid="_x0000_s4575242" name="Equation" r:id="rId12" imgW="203200" imgH="254000" progId="Equation.DSMT4">
                <p:embed/>
              </p:oleObj>
            </a:graphicData>
          </a:graphic>
        </p:graphicFrame>
        <p:graphicFrame>
          <p:nvGraphicFramePr>
            <p:cNvPr id="37" name="Object 32"/>
            <p:cNvGraphicFramePr>
              <a:graphicFrameLocks noChangeAspect="1"/>
            </p:cNvGraphicFramePr>
            <p:nvPr/>
          </p:nvGraphicFramePr>
          <p:xfrm>
            <a:off x="2469" y="3124"/>
            <a:ext cx="156" cy="197"/>
          </p:xfrm>
          <a:graphic>
            <a:graphicData uri="http://schemas.openxmlformats.org/presentationml/2006/ole">
              <p:oleObj spid="_x0000_s4575243" name="Equation" r:id="rId13" imgW="139680" imgH="177480" progId="Equation.DSMT4">
                <p:embed/>
              </p:oleObj>
            </a:graphicData>
          </a:graphic>
        </p:graphicFrame>
        <p:graphicFrame>
          <p:nvGraphicFramePr>
            <p:cNvPr id="38" name="Object 33"/>
            <p:cNvGraphicFramePr>
              <a:graphicFrameLocks noChangeAspect="1"/>
            </p:cNvGraphicFramePr>
            <p:nvPr/>
          </p:nvGraphicFramePr>
          <p:xfrm>
            <a:off x="1916" y="3040"/>
            <a:ext cx="156" cy="197"/>
          </p:xfrm>
          <a:graphic>
            <a:graphicData uri="http://schemas.openxmlformats.org/presentationml/2006/ole">
              <p:oleObj spid="_x0000_s4575244" name="Equation" r:id="rId14" imgW="139680" imgH="177480" progId="Equation.DSMT4">
                <p:embed/>
              </p:oleObj>
            </a:graphicData>
          </a:graphic>
        </p:graphicFrame>
      </p:grpSp>
      <p:sp>
        <p:nvSpPr>
          <p:cNvPr id="39" name="Rectangle 34"/>
          <p:cNvSpPr>
            <a:spLocks noChangeArrowheads="1"/>
          </p:cNvSpPr>
          <p:nvPr/>
        </p:nvSpPr>
        <p:spPr bwMode="auto">
          <a:xfrm>
            <a:off x="251884" y="5431355"/>
            <a:ext cx="2491315" cy="74084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“Typical” SUSY decay chain at the 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LHC, driven by mass hierarchy of SUSY particles</a:t>
            </a:r>
            <a:endParaRPr lang="en-GB" sz="1400" dirty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41" name="Text Box 36"/>
          <p:cNvSpPr txBox="1">
            <a:spLocks noChangeArrowheads="1"/>
          </p:cNvSpPr>
          <p:nvPr/>
        </p:nvSpPr>
        <p:spPr bwMode="auto">
          <a:xfrm>
            <a:off x="5659846" y="3820856"/>
            <a:ext cx="2798353" cy="52540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rgbClr val="E12B0D"/>
                </a:solidFill>
                <a:latin typeface="Trebuchet MS"/>
                <a:cs typeface="Trebuchet MS"/>
              </a:rPr>
              <a:t>2 </a:t>
            </a:r>
            <a:r>
              <a:rPr lang="en-US" sz="1400" dirty="0" err="1" smtClean="0">
                <a:solidFill>
                  <a:srgbClr val="E12B0D"/>
                </a:solidFill>
                <a:latin typeface="Trebuchet MS"/>
                <a:cs typeface="Trebuchet MS"/>
              </a:rPr>
              <a:t>LSPs</a:t>
            </a:r>
            <a:r>
              <a:rPr lang="en-US" sz="1400" dirty="0" smtClean="0">
                <a:solidFill>
                  <a:srgbClr val="E12B0D"/>
                </a:solidFill>
                <a:latin typeface="Trebuchet MS"/>
                <a:cs typeface="Trebuchet MS"/>
              </a:rPr>
              <a:t> </a:t>
            </a:r>
            <a:r>
              <a:rPr lang="en-US" sz="1400" dirty="0">
                <a:solidFill>
                  <a:srgbClr val="E12B0D"/>
                </a:solidFill>
                <a:latin typeface="Trebuchet MS"/>
                <a:cs typeface="Trebuchet MS"/>
              </a:rPr>
              <a:t>escapes detection   </a:t>
            </a:r>
            <a:r>
              <a:rPr lang="en-US" sz="1400" dirty="0" smtClean="0">
                <a:solidFill>
                  <a:srgbClr val="E12B0D"/>
                </a:solidFill>
                <a:latin typeface="Trebuchet MS"/>
                <a:cs typeface="Trebuchet MS"/>
              </a:rPr>
              <a:t> </a:t>
            </a:r>
          </a:p>
          <a:p>
            <a:r>
              <a:rPr lang="en-US" sz="1400" dirty="0" err="1" smtClean="0">
                <a:solidFill>
                  <a:srgbClr val="E12B0D"/>
                </a:solidFill>
                <a:latin typeface="Trebuchet MS"/>
                <a:cs typeface="Trebuchet MS"/>
                <a:sym typeface="Wingdings" charset="2"/>
              </a:rPr>
              <a:t></a:t>
            </a:r>
            <a:r>
              <a:rPr lang="en-US" sz="1400" dirty="0" smtClean="0">
                <a:solidFill>
                  <a:srgbClr val="E12B0D"/>
                </a:solidFill>
                <a:latin typeface="Trebuchet MS"/>
                <a:cs typeface="Trebuchet MS"/>
                <a:sym typeface="Wingdings" charset="2"/>
              </a:rPr>
              <a:t> </a:t>
            </a:r>
            <a:r>
              <a:rPr lang="en-US" sz="1400" b="1" dirty="0" smtClean="0">
                <a:solidFill>
                  <a:srgbClr val="E12B0D"/>
                </a:solidFill>
                <a:latin typeface="Trebuchet MS"/>
                <a:cs typeface="Trebuchet MS"/>
              </a:rPr>
              <a:t>missing </a:t>
            </a:r>
            <a:r>
              <a:rPr lang="en-US" sz="1400" b="1" i="1" dirty="0" smtClean="0">
                <a:solidFill>
                  <a:srgbClr val="E12B0D"/>
                </a:solidFill>
                <a:latin typeface="Trebuchet MS"/>
                <a:cs typeface="Trebuchet MS"/>
              </a:rPr>
              <a:t>E</a:t>
            </a:r>
            <a:r>
              <a:rPr lang="en-US" sz="1400" b="1" i="1" baseline="-25000" dirty="0" smtClean="0">
                <a:solidFill>
                  <a:srgbClr val="E12B0D"/>
                </a:solidFill>
                <a:latin typeface="Trebuchet MS"/>
                <a:cs typeface="Trebuchet MS"/>
              </a:rPr>
              <a:t>T</a:t>
            </a:r>
            <a:r>
              <a:rPr lang="en-US" sz="1400" i="1" dirty="0" smtClean="0">
                <a:solidFill>
                  <a:srgbClr val="E12B0D"/>
                </a:solidFill>
                <a:latin typeface="Trebuchet MS"/>
                <a:cs typeface="Trebuchet MS"/>
              </a:rPr>
              <a:t>, </a:t>
            </a:r>
            <a:r>
              <a:rPr lang="en-US" sz="1400" dirty="0" smtClean="0">
                <a:solidFill>
                  <a:srgbClr val="E12B0D"/>
                </a:solidFill>
                <a:latin typeface="Trebuchet MS"/>
                <a:cs typeface="Trebuchet MS"/>
              </a:rPr>
              <a:t>no mass peak !</a:t>
            </a:r>
            <a:endParaRPr lang="en-US" sz="1400" baseline="-25000" dirty="0">
              <a:solidFill>
                <a:srgbClr val="E12B0D"/>
              </a:solidFill>
              <a:latin typeface="Trebuchet MS"/>
              <a:cs typeface="Trebuchet MS"/>
            </a:endParaRPr>
          </a:p>
        </p:txBody>
      </p:sp>
      <p:grpSp>
        <p:nvGrpSpPr>
          <p:cNvPr id="7" name="Group 43"/>
          <p:cNvGrpSpPr>
            <a:grpSpLocks/>
          </p:cNvGrpSpPr>
          <p:nvPr/>
        </p:nvGrpSpPr>
        <p:grpSpPr bwMode="auto">
          <a:xfrm>
            <a:off x="3000376" y="4037269"/>
            <a:ext cx="314325" cy="719138"/>
            <a:chOff x="953" y="2047"/>
            <a:chExt cx="198" cy="453"/>
          </a:xfrm>
        </p:grpSpPr>
        <p:sp>
          <p:nvSpPr>
            <p:cNvPr id="49" name="Line 44"/>
            <p:cNvSpPr>
              <a:spLocks noChangeShapeType="1"/>
            </p:cNvSpPr>
            <p:nvPr/>
          </p:nvSpPr>
          <p:spPr bwMode="auto">
            <a:xfrm>
              <a:off x="1066" y="2245"/>
              <a:ext cx="85" cy="255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graphicFrame>
          <p:nvGraphicFramePr>
            <p:cNvPr id="50" name="Object 45"/>
            <p:cNvGraphicFramePr>
              <a:graphicFrameLocks noChangeAspect="1"/>
            </p:cNvGraphicFramePr>
            <p:nvPr/>
          </p:nvGraphicFramePr>
          <p:xfrm>
            <a:off x="953" y="2047"/>
            <a:ext cx="198" cy="184"/>
          </p:xfrm>
          <a:graphic>
            <a:graphicData uri="http://schemas.openxmlformats.org/presentationml/2006/ole">
              <p:oleObj spid="_x0000_s4575245" name="Equation" r:id="rId15" imgW="177480" imgH="164880" progId="Equation.DSMT4">
                <p:embed/>
              </p:oleObj>
            </a:graphicData>
          </a:graphic>
        </p:graphicFrame>
      </p:grpSp>
      <p:graphicFrame>
        <p:nvGraphicFramePr>
          <p:cNvPr id="53" name="Object 48"/>
          <p:cNvGraphicFramePr>
            <a:graphicFrameLocks noChangeAspect="1"/>
          </p:cNvGraphicFramePr>
          <p:nvPr/>
        </p:nvGraphicFramePr>
        <p:xfrm>
          <a:off x="4038600" y="3832482"/>
          <a:ext cx="225425" cy="381000"/>
        </p:xfrm>
        <a:graphic>
          <a:graphicData uri="http://schemas.openxmlformats.org/presentationml/2006/ole">
            <p:oleObj spid="_x0000_s4575246" name="Equation" r:id="rId16" imgW="127000" imgH="215900" progId="Equation.DSMT4">
              <p:embed/>
            </p:oleObj>
          </a:graphicData>
        </a:graphic>
      </p:graphicFrame>
      <p:sp>
        <p:nvSpPr>
          <p:cNvPr id="54" name="Oval 49"/>
          <p:cNvSpPr>
            <a:spLocks noChangeArrowheads="1"/>
          </p:cNvSpPr>
          <p:nvPr/>
        </p:nvSpPr>
        <p:spPr bwMode="auto">
          <a:xfrm>
            <a:off x="3270251" y="4710369"/>
            <a:ext cx="88900" cy="90488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169425" name="Object 17"/>
          <p:cNvGraphicFramePr>
            <a:graphicFrameLocks noChangeAspect="1"/>
          </p:cNvGraphicFramePr>
          <p:nvPr/>
        </p:nvGraphicFramePr>
        <p:xfrm>
          <a:off x="4310062" y="3810000"/>
          <a:ext cx="1127125" cy="449262"/>
        </p:xfrm>
        <a:graphic>
          <a:graphicData uri="http://schemas.openxmlformats.org/presentationml/2006/ole">
            <p:oleObj spid="_x0000_s4575247" name="Equation" r:id="rId17" imgW="635000" imgH="2540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69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39" grpId="0"/>
      <p:bldP spid="41" grpId="0"/>
      <p:bldP spid="54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SUSY searches at the LHC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Many different search channels along expected SUSY event topologies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34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25"/>
          <p:cNvSpPr txBox="1">
            <a:spLocks noChangeArrowheads="1"/>
          </p:cNvSpPr>
          <p:nvPr/>
        </p:nvSpPr>
        <p:spPr bwMode="auto">
          <a:xfrm>
            <a:off x="257174" y="2350785"/>
            <a:ext cx="4572000" cy="1366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To good generality we can expect:</a:t>
            </a:r>
          </a:p>
          <a:p>
            <a:pPr marL="261938" indent="-261938">
              <a:lnSpc>
                <a:spcPct val="110000"/>
              </a:lnSpc>
              <a:spcBef>
                <a:spcPct val="50000"/>
              </a:spcBef>
              <a:buFont typeface="Lucida Grande"/>
              <a:buChar char="﹣"/>
            </a:pP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High-</a:t>
            </a:r>
            <a:r>
              <a:rPr lang="en-US" sz="1400" i="1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p</a:t>
            </a:r>
            <a:r>
              <a:rPr lang="en-US" sz="1400" i="1" baseline="-250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T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jets from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squark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&amp;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gluino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decays</a:t>
            </a:r>
          </a:p>
          <a:p>
            <a:pPr marL="261938" indent="-261938">
              <a:lnSpc>
                <a:spcPct val="110000"/>
              </a:lnSpc>
              <a:spcBef>
                <a:spcPts val="600"/>
              </a:spcBef>
              <a:buFont typeface="Lucida Grande"/>
              <a:buChar char="﹣"/>
            </a:pP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Leptons from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gaugino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&amp;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slepton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decays</a:t>
            </a:r>
          </a:p>
          <a:p>
            <a:pPr marL="261938" indent="-261938">
              <a:lnSpc>
                <a:spcPct val="110000"/>
              </a:lnSpc>
              <a:spcBef>
                <a:spcPts val="600"/>
              </a:spcBef>
              <a:buFont typeface="Lucida Grande"/>
              <a:buChar char="﹣"/>
            </a:pPr>
            <a:r>
              <a:rPr lang="en-US" sz="1400" b="1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Missing transverse energy from </a:t>
            </a:r>
            <a:r>
              <a:rPr lang="en-US" sz="1400" b="1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LSPs</a:t>
            </a:r>
            <a:endParaRPr lang="en-US" sz="1400" b="1" dirty="0" smtClean="0">
              <a:solidFill>
                <a:srgbClr val="D40202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57174" y="1807105"/>
            <a:ext cx="8886826" cy="3924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Signatures of the SUSY “cascades” are driven by masses of the SUSY particles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228600" y="3874785"/>
            <a:ext cx="5257800" cy="3924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This lays out an </a:t>
            </a:r>
            <a:r>
              <a:rPr lang="en-GB" sz="1800" b="1" dirty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inclusive</a:t>
            </a:r>
            <a:r>
              <a:rPr lang="en-GB" sz="1800" dirty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b="1" dirty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search strategy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228600" y="4408387"/>
            <a:ext cx="4114800" cy="13065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Most of the hard analysis work consists of understanding and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modelling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backgrounds from SM processes !</a:t>
            </a:r>
            <a:endParaRPr lang="en-GB" sz="1800" b="1" dirty="0">
              <a:solidFill>
                <a:srgbClr val="E12B0D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16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2438400"/>
            <a:ext cx="3531432" cy="3352800"/>
          </a:xfrm>
          <a:prstGeom prst="rect">
            <a:avLst/>
          </a:prstGeom>
          <a:noFill/>
          <a:ln w="28575">
            <a:solidFill>
              <a:srgbClr val="808080"/>
            </a:solidFill>
            <a:miter lim="800000"/>
            <a:headEnd/>
            <a:tailEnd/>
          </a:ln>
          <a:effectLst>
            <a:outerShdw blurRad="393700" dist="107763" dir="2700000" algn="ctr" rotWithShape="0">
              <a:srgbClr val="000000">
                <a:alpha val="12000"/>
              </a:srgbClr>
            </a:outerShdw>
          </a:effectLst>
        </p:spPr>
      </p:pic>
      <p:pic>
        <p:nvPicPr>
          <p:cNvPr id="17" name="Picture 15" descr="CMS_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39665" y="2532125"/>
            <a:ext cx="351895" cy="35189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18" name="Text Box 25"/>
          <p:cNvSpPr txBox="1">
            <a:spLocks noChangeArrowheads="1"/>
          </p:cNvSpPr>
          <p:nvPr/>
        </p:nvSpPr>
        <p:spPr bwMode="auto">
          <a:xfrm>
            <a:off x="5259920" y="2446399"/>
            <a:ext cx="1295399" cy="40229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Simulated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SUSY event</a:t>
            </a:r>
            <a:endParaRPr lang="en-US" sz="1000" kern="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SUSY searches at the LHC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Many different search channels along expected SUSY event topologies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34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25"/>
          <p:cNvSpPr txBox="1">
            <a:spLocks noChangeArrowheads="1"/>
          </p:cNvSpPr>
          <p:nvPr/>
        </p:nvSpPr>
        <p:spPr bwMode="auto">
          <a:xfrm>
            <a:off x="257174" y="2350785"/>
            <a:ext cx="4572000" cy="1366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To good generality we can expect:</a:t>
            </a:r>
          </a:p>
          <a:p>
            <a:pPr marL="261938" indent="-261938">
              <a:lnSpc>
                <a:spcPct val="110000"/>
              </a:lnSpc>
              <a:spcBef>
                <a:spcPct val="50000"/>
              </a:spcBef>
              <a:buFont typeface="Lucida Grande"/>
              <a:buChar char="﹣"/>
            </a:pP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High-</a:t>
            </a:r>
            <a:r>
              <a:rPr lang="en-US" sz="1400" i="1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p</a:t>
            </a:r>
            <a:r>
              <a:rPr lang="en-US" sz="1400" i="1" baseline="-250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T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jets from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squark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&amp;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gluino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decays</a:t>
            </a:r>
          </a:p>
          <a:p>
            <a:pPr marL="261938" indent="-261938">
              <a:lnSpc>
                <a:spcPct val="110000"/>
              </a:lnSpc>
              <a:spcBef>
                <a:spcPts val="600"/>
              </a:spcBef>
              <a:buFont typeface="Lucida Grande"/>
              <a:buChar char="﹣"/>
            </a:pP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Leptons from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gaugino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&amp; </a:t>
            </a:r>
            <a:r>
              <a:rPr lang="en-US" sz="1400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slepton</a:t>
            </a:r>
            <a:r>
              <a:rPr lang="en-US" sz="1400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decays</a:t>
            </a:r>
          </a:p>
          <a:p>
            <a:pPr marL="261938" indent="-261938">
              <a:lnSpc>
                <a:spcPct val="110000"/>
              </a:lnSpc>
              <a:spcBef>
                <a:spcPts val="600"/>
              </a:spcBef>
              <a:buFont typeface="Lucida Grande"/>
              <a:buChar char="﹣"/>
            </a:pPr>
            <a:r>
              <a:rPr lang="en-US" sz="1400" b="1" dirty="0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Missing transverse energy from </a:t>
            </a:r>
            <a:r>
              <a:rPr lang="en-US" sz="1400" b="1" dirty="0" err="1" smtClean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LSPs</a:t>
            </a:r>
            <a:endParaRPr lang="en-GB" sz="1400" b="1" dirty="0">
              <a:solidFill>
                <a:srgbClr val="D40202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57174" y="1807105"/>
            <a:ext cx="8886826" cy="3924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Signatures of the SUSY “cascades” are driven by masses of the SUSY particles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228600" y="3874785"/>
            <a:ext cx="5257800" cy="3924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This lays out an </a:t>
            </a:r>
            <a:r>
              <a:rPr lang="en-GB" sz="1800" b="1" dirty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inclusive</a:t>
            </a:r>
            <a:r>
              <a:rPr lang="en-GB" sz="1800" dirty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b="1" dirty="0">
                <a:solidFill>
                  <a:srgbClr val="D40202"/>
                </a:solidFill>
                <a:latin typeface="Trebuchet MS"/>
                <a:ea typeface="Arial" charset="0"/>
                <a:cs typeface="Trebuchet MS"/>
              </a:rPr>
              <a:t>search strategy</a:t>
            </a:r>
          </a:p>
        </p:txBody>
      </p:sp>
      <p:sp>
        <p:nvSpPr>
          <p:cNvPr id="38" name="Rectangle 37"/>
          <p:cNvSpPr/>
          <p:nvPr/>
        </p:nvSpPr>
        <p:spPr>
          <a:xfrm>
            <a:off x="0" y="1676399"/>
            <a:ext cx="9144000" cy="1742017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228600" y="4408387"/>
            <a:ext cx="4114800" cy="13065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Most of the hard analysis work consists of understanding and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modelling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backgrounds from SM processes !</a:t>
            </a:r>
            <a:endParaRPr lang="en-GB" sz="1800" b="1" dirty="0">
              <a:solidFill>
                <a:srgbClr val="E12B0D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0" y="3874785"/>
            <a:ext cx="9144000" cy="2145015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9" name="Group 28"/>
          <p:cNvGrpSpPr/>
          <p:nvPr/>
        </p:nvGrpSpPr>
        <p:grpSpPr>
          <a:xfrm>
            <a:off x="4763030" y="2350785"/>
            <a:ext cx="4380970" cy="3669015"/>
            <a:chOff x="2074864" y="1817385"/>
            <a:chExt cx="4380970" cy="3669015"/>
          </a:xfrm>
        </p:grpSpPr>
        <p:sp>
          <p:nvSpPr>
            <p:cNvPr id="30" name="Rectangle 29"/>
            <p:cNvSpPr/>
            <p:nvPr/>
          </p:nvSpPr>
          <p:spPr>
            <a:xfrm>
              <a:off x="2074864" y="1817385"/>
              <a:ext cx="4380970" cy="366901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>
              <a:outerShdw blurRad="152400" dist="38100" dir="2700000">
                <a:srgbClr val="000000">
                  <a:alpha val="43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1" name="Picture 30" descr="w-event"/>
            <p:cNvPicPr>
              <a:picLocks noChangeAspect="1" noChangeArrowheads="1"/>
            </p:cNvPicPr>
            <p:nvPr/>
          </p:nvPicPr>
          <p:blipFill>
            <a:blip r:embed="rId4"/>
            <a:srcRect l="4481" t="7088" r="3999" b="8440"/>
            <a:stretch>
              <a:fillRect/>
            </a:stretch>
          </p:blipFill>
          <p:spPr bwMode="auto">
            <a:xfrm>
              <a:off x="2096030" y="2024513"/>
              <a:ext cx="4314826" cy="3331046"/>
            </a:xfrm>
            <a:prstGeom prst="rect">
              <a:avLst/>
            </a:prstGeom>
            <a:noFill/>
            <a:effectLst/>
          </p:spPr>
        </p:pic>
        <p:sp>
          <p:nvSpPr>
            <p:cNvPr id="32" name="Rectangle 31"/>
            <p:cNvSpPr/>
            <p:nvPr/>
          </p:nvSpPr>
          <p:spPr>
            <a:xfrm>
              <a:off x="2089149" y="1828801"/>
              <a:ext cx="3209592" cy="6879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aphicFrame>
          <p:nvGraphicFramePr>
            <p:cNvPr id="33" name="Object 9"/>
            <p:cNvGraphicFramePr>
              <a:graphicFrameLocks noChangeAspect="1"/>
            </p:cNvGraphicFramePr>
            <p:nvPr/>
          </p:nvGraphicFramePr>
          <p:xfrm>
            <a:off x="2166604" y="2108201"/>
            <a:ext cx="1862138" cy="369279"/>
          </p:xfrm>
          <a:graphic>
            <a:graphicData uri="http://schemas.openxmlformats.org/presentationml/2006/ole">
              <p:oleObj spid="_x0000_s4476931" name="Equation" r:id="rId5" imgW="1498600" imgH="266700" progId="Equation.DSMT4">
                <p:embed/>
              </p:oleObj>
            </a:graphicData>
          </a:graphic>
        </p:graphicFrame>
        <p:sp>
          <p:nvSpPr>
            <p:cNvPr id="34" name="TextBox 33"/>
            <p:cNvSpPr txBox="1"/>
            <p:nvPr/>
          </p:nvSpPr>
          <p:spPr>
            <a:xfrm>
              <a:off x="2087800" y="5234402"/>
              <a:ext cx="1146468" cy="230832"/>
            </a:xfrm>
            <a:prstGeom prst="rect">
              <a:avLst/>
            </a:prstGeom>
            <a:solidFill>
              <a:srgbClr val="000000"/>
            </a:solidFill>
          </p:spPr>
          <p:txBody>
            <a:bodyPr wrap="none" rtlCol="0">
              <a:spAutoFit/>
            </a:bodyPr>
            <a:lstStyle/>
            <a:p>
              <a:r>
                <a:rPr lang="en-GB" sz="900" dirty="0" smtClean="0">
                  <a:solidFill>
                    <a:schemeClr val="bg1">
                      <a:lumMod val="75000"/>
                    </a:schemeClr>
                  </a:solidFill>
                  <a:latin typeface="Trebuchet MS"/>
                  <a:cs typeface="Trebuchet MS"/>
                </a:rPr>
                <a:t>UA1 @ CERN, 1982</a:t>
              </a:r>
              <a:endParaRPr lang="en-GB" sz="900" dirty="0">
                <a:solidFill>
                  <a:schemeClr val="bg1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5" name="Text Box 10"/>
            <p:cNvSpPr txBox="1">
              <a:spLocks noChangeArrowheads="1"/>
            </p:cNvSpPr>
            <p:nvPr/>
          </p:nvSpPr>
          <p:spPr bwMode="auto">
            <a:xfrm>
              <a:off x="3086584" y="2667000"/>
              <a:ext cx="2459083" cy="28257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36000" tIns="18000" rIns="36000" bIns="18000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i="1" dirty="0" smtClean="0">
                  <a:solidFill>
                    <a:srgbClr val="FFFF00"/>
                  </a:solidFill>
                  <a:latin typeface="Trebuchet MS"/>
                  <a:cs typeface="Trebuchet MS"/>
                </a:rPr>
                <a:t>Missing transverse energy</a:t>
              </a:r>
              <a:endParaRPr lang="en-GB" sz="1600" i="1" dirty="0">
                <a:solidFill>
                  <a:srgbClr val="FFFF00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6" name="Text Box 13"/>
            <p:cNvSpPr txBox="1">
              <a:spLocks noChangeArrowheads="1"/>
            </p:cNvSpPr>
            <p:nvPr/>
          </p:nvSpPr>
          <p:spPr bwMode="auto">
            <a:xfrm>
              <a:off x="3341307" y="4876800"/>
              <a:ext cx="100209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smtClean="0">
                  <a:solidFill>
                    <a:srgbClr val="FFFF00"/>
                  </a:solidFill>
                  <a:latin typeface="Trebuchet MS"/>
                  <a:cs typeface="Trebuchet MS"/>
                </a:rPr>
                <a:t>electron</a:t>
              </a:r>
              <a:endParaRPr lang="en-GB" sz="1600" i="1" dirty="0">
                <a:solidFill>
                  <a:srgbClr val="FFFF00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7" name="Text Box 10"/>
            <p:cNvSpPr txBox="1">
              <a:spLocks noChangeArrowheads="1"/>
            </p:cNvSpPr>
            <p:nvPr/>
          </p:nvSpPr>
          <p:spPr bwMode="auto">
            <a:xfrm>
              <a:off x="2089149" y="1828800"/>
              <a:ext cx="3297092" cy="338554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smtClean="0">
                  <a:solidFill>
                    <a:schemeClr val="bg1"/>
                  </a:solidFill>
                  <a:latin typeface="Trebuchet MS"/>
                  <a:cs typeface="Trebuchet MS"/>
                </a:rPr>
                <a:t>W</a:t>
              </a:r>
              <a:r>
                <a:rPr lang="en-GB" sz="1600" dirty="0" smtClean="0">
                  <a:solidFill>
                    <a:schemeClr val="bg1"/>
                  </a:solidFill>
                  <a:latin typeface="Trebuchet MS"/>
                  <a:cs typeface="Trebuchet MS"/>
                </a:rPr>
                <a:t> boson discovery at UA1 (CERN)</a:t>
              </a:r>
              <a:endParaRPr lang="en-GB" sz="1600" dirty="0">
                <a:solidFill>
                  <a:schemeClr val="bg1"/>
                </a:solidFill>
                <a:latin typeface="Trebuchet MS"/>
                <a:cs typeface="Trebuchet MS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Once mass spectrum fixed, all cross sections predicted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Spin structure of SUSY spectrum: lower </a:t>
            </a:r>
            <a:r>
              <a:rPr lang="en-US" sz="1800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s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than other BSM models, harder to find !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34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17" name="Picture 1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t="1236"/>
              <a:stretch>
                <a:fillRect/>
              </a:stretch>
            </p:blipFill>
          </mc:Choice>
          <mc:Fallback>
            <p:blipFill>
              <a:blip r:embed="rId3"/>
              <a:srcRect t="1236"/>
              <a:stretch>
                <a:fillRect/>
              </a:stretch>
            </p:blipFill>
          </mc:Fallback>
        </mc:AlternateContent>
        <p:spPr>
          <a:xfrm>
            <a:off x="2209800" y="2133600"/>
            <a:ext cx="4828812" cy="36576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155331" y="1795046"/>
            <a:ext cx="199545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Gluino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&amp;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squark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production </a:t>
            </a:r>
            <a:r>
              <a:rPr lang="en-GB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(examples)</a:t>
            </a:r>
            <a:endParaRPr lang="en-GB" sz="1600" dirty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0656" y="1795046"/>
            <a:ext cx="204294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Direct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squark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pair production </a:t>
            </a:r>
            <a:r>
              <a:rPr lang="en-GB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(example)</a:t>
            </a:r>
            <a:endParaRPr lang="en-GB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28" name="Picture 2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b="66154"/>
              <a:stretch>
                <a:fillRect/>
              </a:stretch>
            </p:blipFill>
          </mc:Choice>
          <mc:Fallback>
            <p:blipFill>
              <a:blip r:embed="rId5"/>
              <a:srcRect b="66154"/>
              <a:stretch>
                <a:fillRect/>
              </a:stretch>
            </p:blipFill>
          </mc:Fallback>
        </mc:AlternateContent>
        <p:spPr>
          <a:xfrm>
            <a:off x="7224455" y="2438400"/>
            <a:ext cx="1701800" cy="838200"/>
          </a:xfrm>
          <a:prstGeom prst="rect">
            <a:avLst/>
          </a:prstGeom>
        </p:spPr>
      </p:pic>
      <p:pic>
        <p:nvPicPr>
          <p:cNvPr id="29" name="Picture 2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88900" y="2451100"/>
            <a:ext cx="1816100" cy="8255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90656" y="3381923"/>
            <a:ext cx="2042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Direct gaugino/slepton pair production </a:t>
            </a:r>
            <a:r>
              <a:rPr lang="en-GB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(example)</a:t>
            </a:r>
            <a:endParaRPr lang="en-GB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33" name="Picture 32" descr="Untitled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rcRect t="51827" b="25421"/>
              <a:stretch>
                <a:fillRect/>
              </a:stretch>
            </p:blipFill>
          </mc:Choice>
          <mc:Fallback>
            <p:blipFill>
              <a:blip r:embed="rId9"/>
              <a:srcRect t="51827" b="25421"/>
              <a:stretch>
                <a:fillRect/>
              </a:stretch>
            </p:blipFill>
          </mc:Fallback>
        </mc:AlternateContent>
        <p:spPr>
          <a:xfrm>
            <a:off x="88900" y="4191000"/>
            <a:ext cx="1778000" cy="869746"/>
          </a:xfrm>
          <a:prstGeom prst="rect">
            <a:avLst/>
          </a:prstGeom>
        </p:spPr>
      </p:pic>
      <p:pic>
        <p:nvPicPr>
          <p:cNvPr id="34" name="Picture 33" descr="Untitled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rcRect t="78544"/>
              <a:stretch>
                <a:fillRect/>
              </a:stretch>
            </p:blipFill>
          </mc:Choice>
          <mc:Fallback>
            <p:blipFill>
              <a:blip r:embed="rId9"/>
              <a:srcRect t="78544"/>
              <a:stretch>
                <a:fillRect/>
              </a:stretch>
            </p:blipFill>
          </mc:Fallback>
        </mc:AlternateContent>
        <p:spPr>
          <a:xfrm>
            <a:off x="88900" y="5041900"/>
            <a:ext cx="1778000" cy="820198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6122233" y="2068677"/>
            <a:ext cx="857547" cy="14112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Box 34"/>
          <p:cNvSpPr txBox="1"/>
          <p:nvPr/>
        </p:nvSpPr>
        <p:spPr>
          <a:xfrm>
            <a:off x="2333830" y="1795046"/>
            <a:ext cx="45808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SUSY cross section versus </a:t>
            </a:r>
            <a:r>
              <a:rPr lang="en-GB" sz="16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sparticle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 mass</a:t>
            </a:r>
          </a:p>
        </p:txBody>
      </p:sp>
      <p:sp>
        <p:nvSpPr>
          <p:cNvPr id="38" name="TextBox 37"/>
          <p:cNvSpPr txBox="1"/>
          <p:nvPr/>
        </p:nvSpPr>
        <p:spPr>
          <a:xfrm rot="16200000">
            <a:off x="6558467" y="4918094"/>
            <a:ext cx="81753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err="1" smtClean="0">
                <a:solidFill>
                  <a:schemeClr val="bg1">
                    <a:lumMod val="75000"/>
                  </a:schemeClr>
                </a:solidFill>
                <a:latin typeface="Trebuchet MS"/>
                <a:cs typeface="Trebuchet MS"/>
              </a:rPr>
              <a:t>Prospino</a:t>
            </a:r>
            <a:r>
              <a:rPr lang="en-GB" sz="900" dirty="0" smtClean="0">
                <a:solidFill>
                  <a:schemeClr val="bg1">
                    <a:lumMod val="75000"/>
                  </a:schemeClr>
                </a:solidFill>
                <a:latin typeface="Trebuchet MS"/>
                <a:cs typeface="Trebuchet MS"/>
              </a:rPr>
              <a:t> 2.1</a:t>
            </a:r>
            <a:endParaRPr lang="en-GB" sz="900" dirty="0">
              <a:solidFill>
                <a:schemeClr val="bg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39" name="Line 42"/>
          <p:cNvSpPr>
            <a:spLocks noChangeShapeType="1"/>
          </p:cNvSpPr>
          <p:nvPr/>
        </p:nvSpPr>
        <p:spPr bwMode="auto">
          <a:xfrm>
            <a:off x="2667000" y="3554942"/>
            <a:ext cx="418482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0" name="Line 55"/>
          <p:cNvSpPr>
            <a:spLocks noChangeShapeType="1"/>
          </p:cNvSpPr>
          <p:nvPr/>
        </p:nvSpPr>
        <p:spPr bwMode="auto">
          <a:xfrm>
            <a:off x="2667000" y="4342608"/>
            <a:ext cx="418482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1" name="TextBox 40"/>
          <p:cNvSpPr txBox="1"/>
          <p:nvPr/>
        </p:nvSpPr>
        <p:spPr>
          <a:xfrm>
            <a:off x="2580217" y="3503939"/>
            <a:ext cx="33633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7F7F7F"/>
                </a:solidFill>
              </a:rPr>
              <a:t>1000 events produced in </a:t>
            </a:r>
            <a:r>
              <a:rPr lang="en-GB" sz="1100" dirty="0" smtClean="0">
                <a:solidFill>
                  <a:srgbClr val="7F7F7F"/>
                </a:solidFill>
              </a:rPr>
              <a:t>2011</a:t>
            </a:r>
            <a:endParaRPr lang="en-GB" sz="1100" dirty="0">
              <a:solidFill>
                <a:srgbClr val="7F7F7F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580217" y="4297688"/>
            <a:ext cx="199377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100 events produced in 2011</a:t>
            </a:r>
            <a:endParaRPr lang="en-GB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1" name="Picture 2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0"/>
              <a:stretch>
                <a:fillRect/>
              </a:stretch>
            </p:blipFill>
          </mc:Choice>
          <mc:Fallback>
            <p:blipFill>
              <a:blip r:embed="rId11"/>
              <a:stretch>
                <a:fillRect/>
              </a:stretch>
            </p:blipFill>
          </mc:Fallback>
        </mc:AlternateContent>
        <p:spPr>
          <a:xfrm>
            <a:off x="7239000" y="4267200"/>
            <a:ext cx="1697838" cy="823578"/>
          </a:xfrm>
          <a:prstGeom prst="rect">
            <a:avLst/>
          </a:prstGeom>
        </p:spPr>
      </p:pic>
      <p:pic>
        <p:nvPicPr>
          <p:cNvPr id="23" name="Picture 22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t="70051"/>
              <a:stretch>
                <a:fillRect/>
              </a:stretch>
            </p:blipFill>
          </mc:Choice>
          <mc:Fallback>
            <p:blipFill>
              <a:blip r:embed="rId5"/>
              <a:srcRect t="70051"/>
              <a:stretch>
                <a:fillRect/>
              </a:stretch>
            </p:blipFill>
          </mc:Fallback>
        </mc:AlternateContent>
        <p:spPr>
          <a:xfrm>
            <a:off x="7226572" y="3352800"/>
            <a:ext cx="1701800" cy="74168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SUSY searches at the LHC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Huge backgrounds from SM processes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34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4572000" y="1762125"/>
          <a:ext cx="4267200" cy="4181475"/>
        </p:xfrm>
        <a:graphic>
          <a:graphicData uri="http://schemas.openxmlformats.org/drawingml/2006/table">
            <a:tbl>
              <a:tblPr>
                <a:effectLst>
                  <a:outerShdw blurRad="266700" dist="38100" dir="2700000">
                    <a:srgbClr val="000000">
                      <a:alpha val="50000"/>
                    </a:srgbClr>
                  </a:outerShdw>
                </a:effectLst>
              </a:tblPr>
              <a:tblGrid>
                <a:gridCol w="1422400"/>
                <a:gridCol w="1422400"/>
                <a:gridCol w="14224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Process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Cross section (nb) 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at 14 TeV CM energy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Production rates (Hz)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at </a:t>
                      </a:r>
                      <a:r>
                        <a:rPr kumimoji="0" lang="en-GB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L</a:t>
                      </a: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=10</a:t>
                      </a:r>
                      <a:r>
                        <a:rPr kumimoji="0" lang="en-GB" sz="1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34</a:t>
                      </a: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cm</a:t>
                      </a:r>
                      <a:r>
                        <a:rPr kumimoji="0" lang="en-GB" sz="1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−2</a:t>
                      </a: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s</a:t>
                      </a:r>
                      <a:r>
                        <a:rPr kumimoji="0" lang="en-GB" sz="1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−2</a:t>
                      </a:r>
                      <a:endParaRPr kumimoji="0" lang="en-GB" sz="1600" b="0" i="0" u="none" strike="noStrike" cap="none" normalizeH="0" baseline="3000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Inelastic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</a:t>
                      </a:r>
                      <a:r>
                        <a:rPr kumimoji="0" lang="en-GB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8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</a:t>
                      </a:r>
                      <a:r>
                        <a:rPr kumimoji="0" lang="en-GB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9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1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5×10</a:t>
                      </a:r>
                      <a:r>
                        <a:rPr kumimoji="0" lang="en-GB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5×10</a:t>
                      </a:r>
                      <a:r>
                        <a:rPr kumimoji="0" lang="en-GB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AC0101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4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4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E527E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E527E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E527E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E527E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</a:tbl>
          </a:graphicData>
        </a:graphic>
      </p:graphicFrame>
      <p:pic>
        <p:nvPicPr>
          <p:cNvPr id="166" name="Picture 2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/>
              <a:stretch>
                <a:fillRect/>
              </a:stretch>
            </p:blipFill>
          </mc:Choice>
          <mc:Fallback>
            <p:blipFill>
              <a:blip r:embed="rId3"/>
              <a:srcRect/>
              <a:stretch>
                <a:fillRect/>
              </a:stretch>
            </p:blipFill>
          </mc:Fallback>
        </mc:AlternateContent>
        <p:spPr bwMode="auto">
          <a:xfrm>
            <a:off x="4638675" y="3001963"/>
            <a:ext cx="304800" cy="285750"/>
          </a:xfrm>
          <a:prstGeom prst="rect">
            <a:avLst/>
          </a:prstGeom>
          <a:noFill/>
        </p:spPr>
      </p:pic>
      <p:pic>
        <p:nvPicPr>
          <p:cNvPr id="167" name="Picture 3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/>
              <a:stretch>
                <a:fillRect/>
              </a:stretch>
            </p:blipFill>
          </mc:Choice>
          <mc:Fallback>
            <p:blipFill>
              <a:blip r:embed="rId5"/>
              <a:srcRect/>
              <a:stretch>
                <a:fillRect/>
              </a:stretch>
            </p:blipFill>
          </mc:Fallback>
        </mc:AlternateContent>
        <p:spPr bwMode="auto">
          <a:xfrm>
            <a:off x="4648200" y="3417888"/>
            <a:ext cx="758825" cy="236537"/>
          </a:xfrm>
          <a:prstGeom prst="rect">
            <a:avLst/>
          </a:prstGeom>
          <a:noFill/>
        </p:spPr>
      </p:pic>
      <p:pic>
        <p:nvPicPr>
          <p:cNvPr id="168" name="Picture 4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rcRect/>
              <a:stretch>
                <a:fillRect/>
              </a:stretch>
            </p:blipFill>
          </mc:Choice>
          <mc:Fallback>
            <p:blipFill>
              <a:blip r:embed="rId7"/>
              <a:srcRect/>
              <a:stretch>
                <a:fillRect/>
              </a:stretch>
            </p:blipFill>
          </mc:Fallback>
        </mc:AlternateContent>
        <p:spPr bwMode="auto">
          <a:xfrm>
            <a:off x="4638675" y="3794125"/>
            <a:ext cx="657225" cy="219075"/>
          </a:xfrm>
          <a:prstGeom prst="rect">
            <a:avLst/>
          </a:prstGeom>
          <a:noFill/>
        </p:spPr>
      </p:pic>
      <p:pic>
        <p:nvPicPr>
          <p:cNvPr id="169" name="Picture 5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rcRect/>
              <a:stretch>
                <a:fillRect/>
              </a:stretch>
            </p:blipFill>
          </mc:Choice>
          <mc:Fallback>
            <p:blipFill>
              <a:blip r:embed="rId9"/>
              <a:srcRect/>
              <a:stretch>
                <a:fillRect/>
              </a:stretch>
            </p:blipFill>
          </mc:Fallback>
        </mc:AlternateContent>
        <p:spPr bwMode="auto">
          <a:xfrm>
            <a:off x="4648200" y="4108450"/>
            <a:ext cx="236538" cy="287338"/>
          </a:xfrm>
          <a:prstGeom prst="rect">
            <a:avLst/>
          </a:prstGeom>
          <a:noFill/>
        </p:spPr>
      </p:pic>
      <p:pic>
        <p:nvPicPr>
          <p:cNvPr id="170" name="Picture 6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10"/>
              <a:srcRect/>
              <a:stretch>
                <a:fillRect/>
              </a:stretch>
            </p:blipFill>
          </mc:Choice>
          <mc:Fallback>
            <p:blipFill>
              <a:blip r:embed="rId11"/>
              <a:srcRect/>
              <a:stretch>
                <a:fillRect/>
              </a:stretch>
            </p:blipFill>
          </mc:Fallback>
        </mc:AlternateContent>
        <p:spPr bwMode="auto">
          <a:xfrm>
            <a:off x="4638675" y="4535488"/>
            <a:ext cx="977900" cy="269875"/>
          </a:xfrm>
          <a:prstGeom prst="rect">
            <a:avLst/>
          </a:prstGeom>
          <a:noFill/>
        </p:spPr>
      </p:pic>
      <p:pic>
        <p:nvPicPr>
          <p:cNvPr id="171" name="Picture 7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12"/>
              <a:srcRect/>
              <a:stretch>
                <a:fillRect/>
              </a:stretch>
            </p:blipFill>
          </mc:Choice>
          <mc:Fallback>
            <p:blipFill>
              <a:blip r:embed="rId13"/>
              <a:srcRect/>
              <a:stretch>
                <a:fillRect/>
              </a:stretch>
            </p:blipFill>
          </mc:Fallback>
        </mc:AlternateContent>
        <p:spPr bwMode="auto">
          <a:xfrm>
            <a:off x="4641850" y="4870450"/>
            <a:ext cx="1047750" cy="287338"/>
          </a:xfrm>
          <a:prstGeom prst="rect">
            <a:avLst/>
          </a:prstGeom>
          <a:noFill/>
        </p:spPr>
      </p:pic>
      <p:pic>
        <p:nvPicPr>
          <p:cNvPr id="172" name="Picture 8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14"/>
              <a:srcRect/>
              <a:stretch>
                <a:fillRect/>
              </a:stretch>
            </p:blipFill>
          </mc:Choice>
          <mc:Fallback>
            <p:blipFill>
              <a:blip r:embed="rId15"/>
              <a:srcRect/>
              <a:stretch>
                <a:fillRect/>
              </a:stretch>
            </p:blipFill>
          </mc:Fallback>
        </mc:AlternateContent>
        <p:spPr bwMode="auto">
          <a:xfrm>
            <a:off x="4648200" y="5280025"/>
            <a:ext cx="1198563" cy="269875"/>
          </a:xfrm>
          <a:prstGeom prst="rect">
            <a:avLst/>
          </a:prstGeom>
          <a:noFill/>
        </p:spPr>
      </p:pic>
      <p:pic>
        <p:nvPicPr>
          <p:cNvPr id="173" name="Picture 9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16"/>
              <a:srcRect/>
              <a:stretch>
                <a:fillRect/>
              </a:stretch>
            </p:blipFill>
          </mc:Choice>
          <mc:Fallback>
            <p:blipFill>
              <a:blip r:embed="rId17"/>
              <a:srcRect/>
              <a:stretch>
                <a:fillRect/>
              </a:stretch>
            </p:blipFill>
          </mc:Fallback>
        </mc:AlternateContent>
        <p:spPr bwMode="auto">
          <a:xfrm>
            <a:off x="4648200" y="5640388"/>
            <a:ext cx="1198563" cy="269875"/>
          </a:xfrm>
          <a:prstGeom prst="rect">
            <a:avLst/>
          </a:prstGeom>
          <a:noFill/>
        </p:spPr>
      </p:pic>
      <p:sp>
        <p:nvSpPr>
          <p:cNvPr id="31" name="Text Box 7"/>
          <p:cNvSpPr txBox="1">
            <a:spLocks noChangeArrowheads="1"/>
          </p:cNvSpPr>
          <p:nvPr/>
        </p:nvSpPr>
        <p:spPr bwMode="auto">
          <a:xfrm>
            <a:off x="228600" y="4408387"/>
            <a:ext cx="4114800" cy="13065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Tx/>
              <a:buBlip>
                <a:blip r:embed="rId18"/>
              </a:buBlip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Most of the hard analysis work consists of understanding and modelling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backgrounds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from SM processes !</a:t>
            </a:r>
            <a:endParaRPr lang="en-GB" sz="1800" b="1" dirty="0">
              <a:solidFill>
                <a:srgbClr val="E12B0D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28600" y="2084765"/>
            <a:ext cx="2819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1983/1984: </a:t>
            </a:r>
            <a:r>
              <a:rPr lang="en-US" sz="1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SpS</a:t>
            </a:r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(CERN)</a:t>
            </a:r>
          </a:p>
          <a:p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	</a:t>
            </a:r>
            <a:r>
              <a:rPr lang="en-US" sz="18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W</a:t>
            </a:r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, </a:t>
            </a:r>
            <a:r>
              <a:rPr lang="en-US" sz="18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Z</a:t>
            </a:r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discovery</a:t>
            </a:r>
          </a:p>
          <a:p>
            <a:endParaRPr lang="en-US" sz="18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  <a:p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1995: Tevatron (FNAL)</a:t>
            </a:r>
          </a:p>
          <a:p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	Top discovery </a:t>
            </a:r>
            <a:endParaRPr lang="en-US" sz="18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2514600" y="2590800"/>
            <a:ext cx="2110317" cy="965200"/>
          </a:xfrm>
          <a:prstGeom prst="straightConnector1">
            <a:avLst/>
          </a:prstGeom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none" w="med" len="med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2514600" y="2590800"/>
            <a:ext cx="2099733" cy="1335617"/>
          </a:xfrm>
          <a:prstGeom prst="straightConnector1">
            <a:avLst/>
          </a:prstGeom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none" w="med" len="med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2514600" y="3417888"/>
            <a:ext cx="2099733" cy="847195"/>
          </a:xfrm>
          <a:prstGeom prst="straightConnector1">
            <a:avLst/>
          </a:prstGeom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none" w="med" len="med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SUSY searches at the LHC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Analysis and background determination strategy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381000" y="4957103"/>
            <a:ext cx="4138083" cy="72098"/>
          </a:xfrm>
          <a:custGeom>
            <a:avLst/>
            <a:gdLst>
              <a:gd name="connsiteX0" fmla="*/ 0 w 4138083"/>
              <a:gd name="connsiteY0" fmla="*/ 10584 h 72098"/>
              <a:gd name="connsiteX1" fmla="*/ 3323167 w 4138083"/>
              <a:gd name="connsiteY1" fmla="*/ 42334 h 72098"/>
              <a:gd name="connsiteX2" fmla="*/ 3661833 w 4138083"/>
              <a:gd name="connsiteY2" fmla="*/ 31750 h 72098"/>
              <a:gd name="connsiteX3" fmla="*/ 3746500 w 4138083"/>
              <a:gd name="connsiteY3" fmla="*/ 21167 h 72098"/>
              <a:gd name="connsiteX4" fmla="*/ 3788833 w 4138083"/>
              <a:gd name="connsiteY4" fmla="*/ 10584 h 72098"/>
              <a:gd name="connsiteX5" fmla="*/ 3852333 w 4138083"/>
              <a:gd name="connsiteY5" fmla="*/ 0 h 72098"/>
              <a:gd name="connsiteX6" fmla="*/ 3989917 w 4138083"/>
              <a:gd name="connsiteY6" fmla="*/ 10584 h 72098"/>
              <a:gd name="connsiteX7" fmla="*/ 4138083 w 4138083"/>
              <a:gd name="connsiteY7" fmla="*/ 21167 h 7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38083" h="72098">
                <a:moveTo>
                  <a:pt x="0" y="10584"/>
                </a:moveTo>
                <a:cubicBezTo>
                  <a:pt x="1230313" y="72098"/>
                  <a:pt x="394305" y="33350"/>
                  <a:pt x="3323167" y="42334"/>
                </a:cubicBezTo>
                <a:cubicBezTo>
                  <a:pt x="3436110" y="42680"/>
                  <a:pt x="3548944" y="35278"/>
                  <a:pt x="3661833" y="31750"/>
                </a:cubicBezTo>
                <a:cubicBezTo>
                  <a:pt x="3690055" y="28222"/>
                  <a:pt x="3718445" y="25843"/>
                  <a:pt x="3746500" y="21167"/>
                </a:cubicBezTo>
                <a:cubicBezTo>
                  <a:pt x="3760847" y="18776"/>
                  <a:pt x="3774570" y="13437"/>
                  <a:pt x="3788833" y="10584"/>
                </a:cubicBezTo>
                <a:cubicBezTo>
                  <a:pt x="3809875" y="6376"/>
                  <a:pt x="3831166" y="3528"/>
                  <a:pt x="3852333" y="0"/>
                </a:cubicBezTo>
                <a:lnTo>
                  <a:pt x="3989917" y="10584"/>
                </a:lnTo>
                <a:cubicBezTo>
                  <a:pt x="4127766" y="22571"/>
                  <a:pt x="4053142" y="21167"/>
                  <a:pt x="4138083" y="21167"/>
                </a:cubicBezTo>
              </a:path>
            </a:pathLst>
          </a:custGeom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Freeform 26"/>
          <p:cNvSpPr/>
          <p:nvPr/>
        </p:nvSpPr>
        <p:spPr>
          <a:xfrm rot="16200000">
            <a:off x="-792619" y="3764421"/>
            <a:ext cx="2392961" cy="45719"/>
          </a:xfrm>
          <a:custGeom>
            <a:avLst/>
            <a:gdLst>
              <a:gd name="connsiteX0" fmla="*/ 0 w 4138083"/>
              <a:gd name="connsiteY0" fmla="*/ 10584 h 72098"/>
              <a:gd name="connsiteX1" fmla="*/ 3323167 w 4138083"/>
              <a:gd name="connsiteY1" fmla="*/ 42334 h 72098"/>
              <a:gd name="connsiteX2" fmla="*/ 3661833 w 4138083"/>
              <a:gd name="connsiteY2" fmla="*/ 31750 h 72098"/>
              <a:gd name="connsiteX3" fmla="*/ 3746500 w 4138083"/>
              <a:gd name="connsiteY3" fmla="*/ 21167 h 72098"/>
              <a:gd name="connsiteX4" fmla="*/ 3788833 w 4138083"/>
              <a:gd name="connsiteY4" fmla="*/ 10584 h 72098"/>
              <a:gd name="connsiteX5" fmla="*/ 3852333 w 4138083"/>
              <a:gd name="connsiteY5" fmla="*/ 0 h 72098"/>
              <a:gd name="connsiteX6" fmla="*/ 3989917 w 4138083"/>
              <a:gd name="connsiteY6" fmla="*/ 10584 h 72098"/>
              <a:gd name="connsiteX7" fmla="*/ 4138083 w 4138083"/>
              <a:gd name="connsiteY7" fmla="*/ 21167 h 7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38083" h="72098">
                <a:moveTo>
                  <a:pt x="0" y="10584"/>
                </a:moveTo>
                <a:cubicBezTo>
                  <a:pt x="1230313" y="72098"/>
                  <a:pt x="394305" y="33350"/>
                  <a:pt x="3323167" y="42334"/>
                </a:cubicBezTo>
                <a:cubicBezTo>
                  <a:pt x="3436110" y="42680"/>
                  <a:pt x="3548944" y="35278"/>
                  <a:pt x="3661833" y="31750"/>
                </a:cubicBezTo>
                <a:cubicBezTo>
                  <a:pt x="3690055" y="28222"/>
                  <a:pt x="3718445" y="25843"/>
                  <a:pt x="3746500" y="21167"/>
                </a:cubicBezTo>
                <a:cubicBezTo>
                  <a:pt x="3760847" y="18776"/>
                  <a:pt x="3774570" y="13437"/>
                  <a:pt x="3788833" y="10584"/>
                </a:cubicBezTo>
                <a:cubicBezTo>
                  <a:pt x="3809875" y="6376"/>
                  <a:pt x="3831166" y="3528"/>
                  <a:pt x="3852333" y="0"/>
                </a:cubicBezTo>
                <a:lnTo>
                  <a:pt x="3989917" y="10584"/>
                </a:lnTo>
                <a:cubicBezTo>
                  <a:pt x="4127766" y="22571"/>
                  <a:pt x="4053142" y="21167"/>
                  <a:pt x="4138083" y="21167"/>
                </a:cubicBezTo>
              </a:path>
            </a:pathLst>
          </a:custGeom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Freeform 28"/>
          <p:cNvSpPr/>
          <p:nvPr/>
        </p:nvSpPr>
        <p:spPr>
          <a:xfrm>
            <a:off x="542321" y="3078307"/>
            <a:ext cx="3332493" cy="1916006"/>
          </a:xfrm>
          <a:custGeom>
            <a:avLst/>
            <a:gdLst>
              <a:gd name="connsiteX0" fmla="*/ 0 w 3332493"/>
              <a:gd name="connsiteY0" fmla="*/ 1892485 h 1916006"/>
              <a:gd name="connsiteX1" fmla="*/ 97696 w 3332493"/>
              <a:gd name="connsiteY1" fmla="*/ 1349707 h 1916006"/>
              <a:gd name="connsiteX2" fmla="*/ 271376 w 3332493"/>
              <a:gd name="connsiteY2" fmla="*/ 676662 h 1916006"/>
              <a:gd name="connsiteX3" fmla="*/ 466766 w 3332493"/>
              <a:gd name="connsiteY3" fmla="*/ 144740 h 1916006"/>
              <a:gd name="connsiteX4" fmla="*/ 640447 w 3332493"/>
              <a:gd name="connsiteY4" fmla="*/ 3618 h 1916006"/>
              <a:gd name="connsiteX5" fmla="*/ 900967 w 3332493"/>
              <a:gd name="connsiteY5" fmla="*/ 123029 h 1916006"/>
              <a:gd name="connsiteX6" fmla="*/ 1226618 w 3332493"/>
              <a:gd name="connsiteY6" fmla="*/ 568107 h 1916006"/>
              <a:gd name="connsiteX7" fmla="*/ 1552269 w 3332493"/>
              <a:gd name="connsiteY7" fmla="*/ 1252007 h 1916006"/>
              <a:gd name="connsiteX8" fmla="*/ 1888774 w 3332493"/>
              <a:gd name="connsiteY8" fmla="*/ 1621096 h 1916006"/>
              <a:gd name="connsiteX9" fmla="*/ 2637771 w 3332493"/>
              <a:gd name="connsiteY9" fmla="*/ 1870774 h 1916006"/>
              <a:gd name="connsiteX10" fmla="*/ 3332493 w 3332493"/>
              <a:gd name="connsiteY10" fmla="*/ 1892485 h 1916006"/>
              <a:gd name="connsiteX11" fmla="*/ 0 w 3332493"/>
              <a:gd name="connsiteY11" fmla="*/ 1892485 h 1916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332493" h="1916006">
                <a:moveTo>
                  <a:pt x="0" y="1892485"/>
                </a:moveTo>
                <a:cubicBezTo>
                  <a:pt x="26233" y="1722414"/>
                  <a:pt x="52467" y="1552344"/>
                  <a:pt x="97696" y="1349707"/>
                </a:cubicBezTo>
                <a:cubicBezTo>
                  <a:pt x="142925" y="1147070"/>
                  <a:pt x="209864" y="877490"/>
                  <a:pt x="271376" y="676662"/>
                </a:cubicBezTo>
                <a:cubicBezTo>
                  <a:pt x="332888" y="475834"/>
                  <a:pt x="405254" y="256914"/>
                  <a:pt x="466766" y="144740"/>
                </a:cubicBezTo>
                <a:cubicBezTo>
                  <a:pt x="528278" y="32566"/>
                  <a:pt x="568080" y="7237"/>
                  <a:pt x="640447" y="3618"/>
                </a:cubicBezTo>
                <a:cubicBezTo>
                  <a:pt x="712814" y="0"/>
                  <a:pt x="803272" y="28947"/>
                  <a:pt x="900967" y="123029"/>
                </a:cubicBezTo>
                <a:cubicBezTo>
                  <a:pt x="998662" y="217111"/>
                  <a:pt x="1118068" y="379944"/>
                  <a:pt x="1226618" y="568107"/>
                </a:cubicBezTo>
                <a:cubicBezTo>
                  <a:pt x="1335168" y="756270"/>
                  <a:pt x="1441910" y="1076509"/>
                  <a:pt x="1552269" y="1252007"/>
                </a:cubicBezTo>
                <a:cubicBezTo>
                  <a:pt x="1662628" y="1427505"/>
                  <a:pt x="1707857" y="1517968"/>
                  <a:pt x="1888774" y="1621096"/>
                </a:cubicBezTo>
                <a:cubicBezTo>
                  <a:pt x="2069691" y="1724224"/>
                  <a:pt x="2397151" y="1825543"/>
                  <a:pt x="2637771" y="1870774"/>
                </a:cubicBezTo>
                <a:cubicBezTo>
                  <a:pt x="2878391" y="1916006"/>
                  <a:pt x="3332493" y="1892485"/>
                  <a:pt x="3332493" y="1892485"/>
                </a:cubicBezTo>
                <a:lnTo>
                  <a:pt x="0" y="1892485"/>
                </a:lnTo>
                <a:close/>
              </a:path>
            </a:pathLst>
          </a:custGeom>
          <a:solidFill>
            <a:srgbClr val="FFD266">
              <a:alpha val="90000"/>
            </a:srgbClr>
          </a:solidFill>
          <a:ln w="38100" cap="flat" cmpd="sng" algn="ctr">
            <a:solidFill>
              <a:srgbClr val="FFD26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Freeform 31"/>
          <p:cNvSpPr/>
          <p:nvPr/>
        </p:nvSpPr>
        <p:spPr>
          <a:xfrm>
            <a:off x="914400" y="4391829"/>
            <a:ext cx="3194994" cy="600674"/>
          </a:xfrm>
          <a:custGeom>
            <a:avLst/>
            <a:gdLst>
              <a:gd name="connsiteX0" fmla="*/ 0 w 3194994"/>
              <a:gd name="connsiteY0" fmla="*/ 600674 h 600674"/>
              <a:gd name="connsiteX1" fmla="*/ 86840 w 3194994"/>
              <a:gd name="connsiteY1" fmla="*/ 329285 h 600674"/>
              <a:gd name="connsiteX2" fmla="*/ 325650 w 3194994"/>
              <a:gd name="connsiteY2" fmla="*/ 47041 h 600674"/>
              <a:gd name="connsiteX3" fmla="*/ 835836 w 3194994"/>
              <a:gd name="connsiteY3" fmla="*/ 47041 h 600674"/>
              <a:gd name="connsiteX4" fmla="*/ 1422008 w 3194994"/>
              <a:gd name="connsiteY4" fmla="*/ 79607 h 600674"/>
              <a:gd name="connsiteX5" fmla="*/ 1910484 w 3194994"/>
              <a:gd name="connsiteY5" fmla="*/ 155596 h 600674"/>
              <a:gd name="connsiteX6" fmla="*/ 2377250 w 3194994"/>
              <a:gd name="connsiteY6" fmla="*/ 231585 h 600674"/>
              <a:gd name="connsiteX7" fmla="*/ 2865726 w 3194994"/>
              <a:gd name="connsiteY7" fmla="*/ 340141 h 600674"/>
              <a:gd name="connsiteX8" fmla="*/ 3147956 w 3194994"/>
              <a:gd name="connsiteY8" fmla="*/ 546396 h 600674"/>
              <a:gd name="connsiteX9" fmla="*/ 3147956 w 3194994"/>
              <a:gd name="connsiteY9" fmla="*/ 589819 h 600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94994" h="600674">
                <a:moveTo>
                  <a:pt x="0" y="600674"/>
                </a:moveTo>
                <a:cubicBezTo>
                  <a:pt x="16282" y="511115"/>
                  <a:pt x="32565" y="421557"/>
                  <a:pt x="86840" y="329285"/>
                </a:cubicBezTo>
                <a:cubicBezTo>
                  <a:pt x="141115" y="237013"/>
                  <a:pt x="200817" y="94082"/>
                  <a:pt x="325650" y="47041"/>
                </a:cubicBezTo>
                <a:cubicBezTo>
                  <a:pt x="450483" y="0"/>
                  <a:pt x="653110" y="41613"/>
                  <a:pt x="835836" y="47041"/>
                </a:cubicBezTo>
                <a:cubicBezTo>
                  <a:pt x="1018562" y="52469"/>
                  <a:pt x="1242900" y="61515"/>
                  <a:pt x="1422008" y="79607"/>
                </a:cubicBezTo>
                <a:cubicBezTo>
                  <a:pt x="1601116" y="97699"/>
                  <a:pt x="1910484" y="155596"/>
                  <a:pt x="1910484" y="155596"/>
                </a:cubicBezTo>
                <a:cubicBezTo>
                  <a:pt x="2069691" y="180926"/>
                  <a:pt x="2218043" y="200828"/>
                  <a:pt x="2377250" y="231585"/>
                </a:cubicBezTo>
                <a:cubicBezTo>
                  <a:pt x="2536457" y="262342"/>
                  <a:pt x="2737275" y="287672"/>
                  <a:pt x="2865726" y="340141"/>
                </a:cubicBezTo>
                <a:cubicBezTo>
                  <a:pt x="2994177" y="392610"/>
                  <a:pt x="3100918" y="504783"/>
                  <a:pt x="3147956" y="546396"/>
                </a:cubicBezTo>
                <a:cubicBezTo>
                  <a:pt x="3194994" y="588009"/>
                  <a:pt x="3171475" y="588914"/>
                  <a:pt x="3147956" y="589819"/>
                </a:cubicBezTo>
              </a:path>
            </a:pathLst>
          </a:custGeom>
          <a:solidFill>
            <a:srgbClr val="FFFFFF">
              <a:alpha val="62000"/>
            </a:srgbClr>
          </a:solidFill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32"/>
          <p:cNvSpPr txBox="1"/>
          <p:nvPr/>
        </p:nvSpPr>
        <p:spPr>
          <a:xfrm>
            <a:off x="3129639" y="4110336"/>
            <a:ext cx="979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SUSY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600200" y="2965217"/>
            <a:ext cx="31226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D266"/>
                </a:solidFill>
                <a:latin typeface="Chalkduster"/>
                <a:cs typeface="Chalkduster"/>
              </a:rPr>
              <a:t>SM (background)</a:t>
            </a:r>
            <a:endParaRPr lang="en-GB" dirty="0">
              <a:solidFill>
                <a:srgbClr val="FFD266"/>
              </a:solidFill>
              <a:latin typeface="Chalkduster"/>
              <a:cs typeface="Chalkduster"/>
            </a:endParaRP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228600" y="1828800"/>
            <a:ext cx="6477002" cy="6485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8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SUSY search analyses look for tails in distributions of observables sensitive to high produced event mass: </a:t>
            </a:r>
            <a:r>
              <a:rPr lang="en-US" sz="1800" i="1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m</a:t>
            </a:r>
            <a:r>
              <a:rPr lang="en-US" sz="1800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eff</a:t>
            </a:r>
            <a:r>
              <a:rPr lang="en-US" sz="18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</a:t>
            </a:r>
          </a:p>
        </p:txBody>
      </p:sp>
      <p:graphicFrame>
        <p:nvGraphicFramePr>
          <p:cNvPr id="4487170" name="Object 2"/>
          <p:cNvGraphicFramePr>
            <a:graphicFrameLocks noChangeAspect="1"/>
          </p:cNvGraphicFramePr>
          <p:nvPr/>
        </p:nvGraphicFramePr>
        <p:xfrm>
          <a:off x="914400" y="5078414"/>
          <a:ext cx="3608388" cy="1062037"/>
        </p:xfrm>
        <a:graphic>
          <a:graphicData uri="http://schemas.openxmlformats.org/presentationml/2006/ole">
            <p:oleObj spid="_x0000_s4487170" name="Equation" r:id="rId4" imgW="2374900" imgH="685800" progId="Equation.DSMT4">
              <p:embed/>
            </p:oleObj>
          </a:graphicData>
        </a:graphic>
      </p:graphicFrame>
      <p:sp>
        <p:nvSpPr>
          <p:cNvPr id="38" name="Text Box 11"/>
          <p:cNvSpPr txBox="1">
            <a:spLocks noChangeArrowheads="1"/>
          </p:cNvSpPr>
          <p:nvPr/>
        </p:nvSpPr>
        <p:spPr bwMode="auto">
          <a:xfrm>
            <a:off x="5486401" y="2834364"/>
            <a:ext cx="3657600" cy="295683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Can only exploit tails if detector response and </a:t>
            </a:r>
            <a:r>
              <a:rPr lang="en-US" sz="1600" dirty="0" smtClean="0">
                <a:solidFill>
                  <a:srgbClr val="FFD266"/>
                </a:solidFill>
                <a:latin typeface="Trebuchet MS"/>
                <a:cs typeface="Trebuchet MS"/>
                <a:sym typeface="Symbol" charset="2"/>
              </a:rPr>
              <a:t>SM backgrounds </a:t>
            </a:r>
            <a:r>
              <a:rPr lang="en-US" sz="1600" dirty="0" smtClean="0">
                <a:solidFill>
                  <a:srgbClr val="CCFFCC"/>
                </a:solidFill>
                <a:latin typeface="Trebuchet MS"/>
                <a:cs typeface="Trebuchet MS"/>
                <a:sym typeface="Symbol" charset="2"/>
              </a:rPr>
              <a:t>in signal region 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are understood </a:t>
            </a:r>
          </a:p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Main background sources:</a:t>
            </a:r>
          </a:p>
          <a:p>
            <a:pPr marL="265113" indent="-265113">
              <a:spcBef>
                <a:spcPts val="1200"/>
              </a:spcBef>
              <a:buFont typeface="Arial"/>
              <a:buChar char="•"/>
            </a:pPr>
            <a:r>
              <a:rPr lang="en-US" sz="16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tt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Symbol" charset="2"/>
                <a:cs typeface="Symbol" charset="2"/>
                <a:sym typeface="Symbol" charset="2"/>
              </a:rPr>
              <a:t>®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W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(</a:t>
            </a:r>
            <a:r>
              <a:rPr lang="en-US" sz="1600" dirty="0" err="1" smtClean="0">
                <a:solidFill>
                  <a:schemeClr val="bg1"/>
                </a:solidFill>
                <a:latin typeface="Symbol" charset="2"/>
                <a:cs typeface="Symbol" charset="2"/>
                <a:sym typeface="Symbol" charset="2"/>
              </a:rPr>
              <a:t>®</a:t>
            </a:r>
            <a:r>
              <a:rPr lang="en-US" sz="16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l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(</a:t>
            </a:r>
            <a:r>
              <a:rPr lang="en-US" sz="1600" i="1" dirty="0" err="1" smtClean="0">
                <a:solidFill>
                  <a:schemeClr val="bg1"/>
                </a:solidFill>
                <a:latin typeface="Symbol" charset="2"/>
                <a:cs typeface="Symbol" charset="2"/>
                <a:sym typeface="Symbol" charset="2"/>
              </a:rPr>
              <a:t>t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)</a:t>
            </a:r>
            <a:r>
              <a:rPr lang="en-US" sz="1600" i="1" dirty="0" err="1" smtClean="0">
                <a:solidFill>
                  <a:schemeClr val="bg1"/>
                </a:solidFill>
                <a:latin typeface="Symbol" charset="2"/>
                <a:cs typeface="Symbol" charset="2"/>
                <a:sym typeface="Symbol" charset="2"/>
              </a:rPr>
              <a:t>n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) </a:t>
            </a:r>
            <a:r>
              <a:rPr lang="en-US" sz="16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b</a:t>
            </a:r>
            <a:r>
              <a:rPr lang="en-US" sz="1600" i="1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+</a:t>
            </a:r>
            <a:r>
              <a:rPr lang="en-US" sz="1600" i="1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W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(</a:t>
            </a:r>
            <a:r>
              <a:rPr lang="en-US" sz="1600" dirty="0" err="1" smtClean="0">
                <a:solidFill>
                  <a:schemeClr val="bg1"/>
                </a:solidFill>
                <a:latin typeface="Symbol" charset="2"/>
                <a:cs typeface="Symbol" charset="2"/>
                <a:sym typeface="Symbol" charset="2"/>
              </a:rPr>
              <a:t>®</a:t>
            </a:r>
            <a:r>
              <a:rPr lang="en-US" sz="16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qq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) </a:t>
            </a:r>
            <a:r>
              <a:rPr lang="en-US" sz="16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b</a:t>
            </a:r>
            <a:endParaRPr lang="en-US" sz="1600" dirty="0" smtClean="0">
              <a:solidFill>
                <a:schemeClr val="bg1"/>
              </a:solidFill>
              <a:latin typeface="Trebuchet MS"/>
              <a:cs typeface="Trebuchet MS"/>
              <a:sym typeface="Symbol" charset="2"/>
            </a:endParaRP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6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W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(</a:t>
            </a:r>
            <a:r>
              <a:rPr lang="en-US" sz="1600" dirty="0" err="1" smtClean="0">
                <a:solidFill>
                  <a:schemeClr val="bg1"/>
                </a:solidFill>
                <a:latin typeface="Symbol" charset="2"/>
                <a:cs typeface="Symbol" charset="2"/>
                <a:sym typeface="Symbol" charset="2"/>
              </a:rPr>
              <a:t>®</a:t>
            </a:r>
            <a:r>
              <a:rPr lang="en-US" sz="16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l</a:t>
            </a:r>
            <a:r>
              <a:rPr lang="en-US" sz="1600" i="1" dirty="0" err="1" smtClean="0">
                <a:solidFill>
                  <a:schemeClr val="bg1"/>
                </a:solidFill>
                <a:latin typeface="Symbol" charset="2"/>
                <a:cs typeface="Symbol" charset="2"/>
                <a:sym typeface="Symbol" charset="2"/>
              </a:rPr>
              <a:t>n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) + jets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6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Z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(</a:t>
            </a:r>
            <a:r>
              <a:rPr lang="en-US" sz="1600" dirty="0" err="1" smtClean="0">
                <a:solidFill>
                  <a:schemeClr val="bg1"/>
                </a:solidFill>
                <a:latin typeface="Symbol" charset="2"/>
                <a:cs typeface="Symbol" charset="2"/>
                <a:sym typeface="Symbol" charset="2"/>
              </a:rPr>
              <a:t>®</a:t>
            </a:r>
            <a:r>
              <a:rPr lang="en-US" sz="1600" i="1" dirty="0" err="1" smtClean="0">
                <a:solidFill>
                  <a:schemeClr val="bg1"/>
                </a:solidFill>
                <a:latin typeface="Symbol" charset="2"/>
                <a:cs typeface="Symbol" charset="2"/>
                <a:sym typeface="Symbol" charset="2"/>
              </a:rPr>
              <a:t>nn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) + jets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QCD 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multijets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2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(“fake” </a:t>
            </a:r>
            <a:r>
              <a:rPr lang="en-US" sz="12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E</a:t>
            </a:r>
            <a:r>
              <a:rPr lang="en-US" sz="1200" i="1" baseline="-25000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T</a:t>
            </a:r>
            <a:r>
              <a:rPr lang="en-US" sz="1200" baseline="30000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miss</a:t>
            </a:r>
            <a:r>
              <a:rPr lang="en-US" sz="12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)</a:t>
            </a:r>
            <a:endParaRPr lang="en-US" sz="1600" dirty="0" smtClean="0">
              <a:solidFill>
                <a:schemeClr val="bg1"/>
              </a:solidFill>
              <a:latin typeface="Trebuchet MS"/>
              <a:cs typeface="Trebuchet MS"/>
              <a:sym typeface="Symbol" charset="2"/>
            </a:endParaRP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US" sz="1600" i="1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WW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, </a:t>
            </a:r>
            <a:r>
              <a:rPr lang="en-US" sz="1600" i="1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WZ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, </a:t>
            </a:r>
            <a:r>
              <a:rPr lang="en-US" sz="1600" i="1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ZZ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, </a:t>
            </a:r>
            <a:r>
              <a:rPr lang="en-US" sz="16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tt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+</a:t>
            </a:r>
            <a:r>
              <a:rPr lang="en-US" sz="16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W</a:t>
            </a:r>
            <a:r>
              <a:rPr lang="en-US" sz="1600" i="1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/Z 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(+ jets)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2307167" y="3700047"/>
            <a:ext cx="2059965" cy="1301635"/>
            <a:chOff x="2307167" y="3700047"/>
            <a:chExt cx="2059965" cy="1301635"/>
          </a:xfrm>
        </p:grpSpPr>
        <p:grpSp>
          <p:nvGrpSpPr>
            <p:cNvPr id="31" name="Group 30"/>
            <p:cNvGrpSpPr/>
            <p:nvPr/>
          </p:nvGrpSpPr>
          <p:grpSpPr>
            <a:xfrm>
              <a:off x="2438399" y="3700047"/>
              <a:ext cx="1928733" cy="1288804"/>
              <a:chOff x="2438399" y="3700047"/>
              <a:chExt cx="1928733" cy="1288804"/>
            </a:xfrm>
          </p:grpSpPr>
          <p:sp>
            <p:nvSpPr>
              <p:cNvPr id="39" name="Freeform 38"/>
              <p:cNvSpPr/>
              <p:nvPr/>
            </p:nvSpPr>
            <p:spPr>
              <a:xfrm rot="5400000">
                <a:off x="1909934" y="4414667"/>
                <a:ext cx="1102649" cy="45719"/>
              </a:xfrm>
              <a:custGeom>
                <a:avLst/>
                <a:gdLst>
                  <a:gd name="connsiteX0" fmla="*/ 0 w 4138083"/>
                  <a:gd name="connsiteY0" fmla="*/ 10584 h 72098"/>
                  <a:gd name="connsiteX1" fmla="*/ 3323167 w 4138083"/>
                  <a:gd name="connsiteY1" fmla="*/ 42334 h 72098"/>
                  <a:gd name="connsiteX2" fmla="*/ 3661833 w 4138083"/>
                  <a:gd name="connsiteY2" fmla="*/ 31750 h 72098"/>
                  <a:gd name="connsiteX3" fmla="*/ 3746500 w 4138083"/>
                  <a:gd name="connsiteY3" fmla="*/ 21167 h 72098"/>
                  <a:gd name="connsiteX4" fmla="*/ 3788833 w 4138083"/>
                  <a:gd name="connsiteY4" fmla="*/ 10584 h 72098"/>
                  <a:gd name="connsiteX5" fmla="*/ 3852333 w 4138083"/>
                  <a:gd name="connsiteY5" fmla="*/ 0 h 72098"/>
                  <a:gd name="connsiteX6" fmla="*/ 3989917 w 4138083"/>
                  <a:gd name="connsiteY6" fmla="*/ 10584 h 72098"/>
                  <a:gd name="connsiteX7" fmla="*/ 4138083 w 4138083"/>
                  <a:gd name="connsiteY7" fmla="*/ 21167 h 72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38083" h="72098">
                    <a:moveTo>
                      <a:pt x="0" y="10584"/>
                    </a:moveTo>
                    <a:cubicBezTo>
                      <a:pt x="1230313" y="72098"/>
                      <a:pt x="394305" y="33350"/>
                      <a:pt x="3323167" y="42334"/>
                    </a:cubicBezTo>
                    <a:cubicBezTo>
                      <a:pt x="3436110" y="42680"/>
                      <a:pt x="3548944" y="35278"/>
                      <a:pt x="3661833" y="31750"/>
                    </a:cubicBezTo>
                    <a:cubicBezTo>
                      <a:pt x="3690055" y="28222"/>
                      <a:pt x="3718445" y="25843"/>
                      <a:pt x="3746500" y="21167"/>
                    </a:cubicBezTo>
                    <a:cubicBezTo>
                      <a:pt x="3760847" y="18776"/>
                      <a:pt x="3774570" y="13437"/>
                      <a:pt x="3788833" y="10584"/>
                    </a:cubicBezTo>
                    <a:cubicBezTo>
                      <a:pt x="3809875" y="6376"/>
                      <a:pt x="3831166" y="3528"/>
                      <a:pt x="3852333" y="0"/>
                    </a:cubicBezTo>
                    <a:lnTo>
                      <a:pt x="3989917" y="10584"/>
                    </a:lnTo>
                    <a:cubicBezTo>
                      <a:pt x="4127766" y="22571"/>
                      <a:pt x="4053142" y="21167"/>
                      <a:pt x="4138083" y="21167"/>
                    </a:cubicBezTo>
                  </a:path>
                </a:pathLst>
              </a:custGeom>
              <a:ln w="25400" cap="flat" cmpd="sng" algn="ctr">
                <a:solidFill>
                  <a:srgbClr val="CCFFCC"/>
                </a:solidFill>
                <a:prstDash val="sysDash"/>
                <a:round/>
                <a:headEnd type="none" w="med" len="med"/>
                <a:tailEnd type="arrow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2438399" y="3700047"/>
                <a:ext cx="192873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dirty="0" smtClean="0">
                    <a:solidFill>
                      <a:srgbClr val="CCFFCC"/>
                    </a:solidFill>
                    <a:latin typeface="Chalkduster"/>
                    <a:cs typeface="Chalkduster"/>
                  </a:rPr>
                  <a:t>“signal region”</a:t>
                </a:r>
                <a:endParaRPr lang="en-GB" sz="1600" dirty="0">
                  <a:solidFill>
                    <a:srgbClr val="CCFFCC"/>
                  </a:solidFill>
                  <a:latin typeface="Chalkduster"/>
                  <a:cs typeface="Chalkduster"/>
                </a:endParaRPr>
              </a:p>
            </p:txBody>
          </p:sp>
        </p:grpSp>
        <p:sp>
          <p:nvSpPr>
            <p:cNvPr id="42" name="Freeform 41"/>
            <p:cNvSpPr/>
            <p:nvPr/>
          </p:nvSpPr>
          <p:spPr>
            <a:xfrm>
              <a:off x="2307167" y="3911601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Freeform 42"/>
            <p:cNvSpPr/>
            <p:nvPr/>
          </p:nvSpPr>
          <p:spPr>
            <a:xfrm>
              <a:off x="2334685" y="3972984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Freeform 43"/>
            <p:cNvSpPr/>
            <p:nvPr/>
          </p:nvSpPr>
          <p:spPr>
            <a:xfrm>
              <a:off x="2341034" y="4072469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2328332" y="4199470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2330451" y="4290486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2334685" y="4381500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2311401" y="4309533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338919" y="4370916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345268" y="4470401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332566" y="4597402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334685" y="4688418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Freeform 52"/>
            <p:cNvSpPr/>
            <p:nvPr/>
          </p:nvSpPr>
          <p:spPr>
            <a:xfrm>
              <a:off x="2338919" y="4779432"/>
              <a:ext cx="148166" cy="222250"/>
            </a:xfrm>
            <a:custGeom>
              <a:avLst/>
              <a:gdLst>
                <a:gd name="connsiteX0" fmla="*/ 109180 w 109180"/>
                <a:gd name="connsiteY0" fmla="*/ 0 h 123327"/>
                <a:gd name="connsiteX1" fmla="*/ 77430 w 109180"/>
                <a:gd name="connsiteY1" fmla="*/ 21167 h 123327"/>
                <a:gd name="connsiteX2" fmla="*/ 35097 w 109180"/>
                <a:gd name="connsiteY2" fmla="*/ 95250 h 123327"/>
                <a:gd name="connsiteX3" fmla="*/ 3347 w 109180"/>
                <a:gd name="connsiteY3" fmla="*/ 116417 h 12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180" h="123327">
                  <a:moveTo>
                    <a:pt x="109180" y="0"/>
                  </a:moveTo>
                  <a:cubicBezTo>
                    <a:pt x="98597" y="7056"/>
                    <a:pt x="85573" y="11395"/>
                    <a:pt x="77430" y="21167"/>
                  </a:cubicBezTo>
                  <a:cubicBezTo>
                    <a:pt x="61803" y="39920"/>
                    <a:pt x="55964" y="78557"/>
                    <a:pt x="35097" y="95250"/>
                  </a:cubicBezTo>
                  <a:cubicBezTo>
                    <a:pt x="0" y="123327"/>
                    <a:pt x="3347" y="89498"/>
                    <a:pt x="3347" y="116417"/>
                  </a:cubicBezTo>
                </a:path>
              </a:pathLst>
            </a:custGeom>
            <a:ln w="12700" cap="flat" cmpd="sng" algn="ctr">
              <a:solidFill>
                <a:srgbClr val="CC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57200" y="2557046"/>
            <a:ext cx="2210862" cy="2395954"/>
            <a:chOff x="457200" y="2557046"/>
            <a:chExt cx="2210862" cy="2395954"/>
          </a:xfrm>
        </p:grpSpPr>
        <p:sp>
          <p:nvSpPr>
            <p:cNvPr id="28" name="Freeform 27"/>
            <p:cNvSpPr/>
            <p:nvPr/>
          </p:nvSpPr>
          <p:spPr>
            <a:xfrm rot="5400000">
              <a:off x="-448215" y="3936249"/>
              <a:ext cx="1987783" cy="45719"/>
            </a:xfrm>
            <a:custGeom>
              <a:avLst/>
              <a:gdLst>
                <a:gd name="connsiteX0" fmla="*/ 0 w 4138083"/>
                <a:gd name="connsiteY0" fmla="*/ 10584 h 72098"/>
                <a:gd name="connsiteX1" fmla="*/ 3323167 w 4138083"/>
                <a:gd name="connsiteY1" fmla="*/ 42334 h 72098"/>
                <a:gd name="connsiteX2" fmla="*/ 3661833 w 4138083"/>
                <a:gd name="connsiteY2" fmla="*/ 31750 h 72098"/>
                <a:gd name="connsiteX3" fmla="*/ 3746500 w 4138083"/>
                <a:gd name="connsiteY3" fmla="*/ 21167 h 72098"/>
                <a:gd name="connsiteX4" fmla="*/ 3788833 w 4138083"/>
                <a:gd name="connsiteY4" fmla="*/ 10584 h 72098"/>
                <a:gd name="connsiteX5" fmla="*/ 3852333 w 4138083"/>
                <a:gd name="connsiteY5" fmla="*/ 0 h 72098"/>
                <a:gd name="connsiteX6" fmla="*/ 3989917 w 4138083"/>
                <a:gd name="connsiteY6" fmla="*/ 10584 h 72098"/>
                <a:gd name="connsiteX7" fmla="*/ 4138083 w 4138083"/>
                <a:gd name="connsiteY7" fmla="*/ 21167 h 7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38083" h="72098">
                  <a:moveTo>
                    <a:pt x="0" y="10584"/>
                  </a:moveTo>
                  <a:cubicBezTo>
                    <a:pt x="1230313" y="72098"/>
                    <a:pt x="394305" y="33350"/>
                    <a:pt x="3323167" y="42334"/>
                  </a:cubicBezTo>
                  <a:cubicBezTo>
                    <a:pt x="3436110" y="42680"/>
                    <a:pt x="3548944" y="35278"/>
                    <a:pt x="3661833" y="31750"/>
                  </a:cubicBezTo>
                  <a:cubicBezTo>
                    <a:pt x="3690055" y="28222"/>
                    <a:pt x="3718445" y="25843"/>
                    <a:pt x="3746500" y="21167"/>
                  </a:cubicBezTo>
                  <a:cubicBezTo>
                    <a:pt x="3760847" y="18776"/>
                    <a:pt x="3774570" y="13437"/>
                    <a:pt x="3788833" y="10584"/>
                  </a:cubicBezTo>
                  <a:cubicBezTo>
                    <a:pt x="3809875" y="6376"/>
                    <a:pt x="3831166" y="3528"/>
                    <a:pt x="3852333" y="0"/>
                  </a:cubicBezTo>
                  <a:lnTo>
                    <a:pt x="3989917" y="10584"/>
                  </a:lnTo>
                  <a:cubicBezTo>
                    <a:pt x="4127766" y="22571"/>
                    <a:pt x="4053142" y="21167"/>
                    <a:pt x="4138083" y="21167"/>
                  </a:cubicBezTo>
                </a:path>
              </a:pathLst>
            </a:custGeom>
            <a:ln w="19050" cap="flat" cmpd="sng" algn="ctr">
              <a:solidFill>
                <a:srgbClr val="10E9FF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57200" y="2557046"/>
              <a:ext cx="2210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rgbClr val="10E9FF"/>
                  </a:solidFill>
                  <a:latin typeface="Chalkduster"/>
                  <a:cs typeface="Chalkduster"/>
                </a:rPr>
                <a:t>trigger threshold</a:t>
              </a:r>
              <a:endParaRPr lang="en-GB" sz="1600" dirty="0">
                <a:solidFill>
                  <a:srgbClr val="10E9FF"/>
                </a:solidFill>
                <a:latin typeface="Chalkduster"/>
                <a:cs typeface="Chalkduster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SUSY searches at the LHC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Analysis and background determination strategy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468123" y="5786834"/>
            <a:ext cx="3722877" cy="72098"/>
          </a:xfrm>
          <a:custGeom>
            <a:avLst/>
            <a:gdLst>
              <a:gd name="connsiteX0" fmla="*/ 0 w 4138083"/>
              <a:gd name="connsiteY0" fmla="*/ 10584 h 72098"/>
              <a:gd name="connsiteX1" fmla="*/ 3323167 w 4138083"/>
              <a:gd name="connsiteY1" fmla="*/ 42334 h 72098"/>
              <a:gd name="connsiteX2" fmla="*/ 3661833 w 4138083"/>
              <a:gd name="connsiteY2" fmla="*/ 31750 h 72098"/>
              <a:gd name="connsiteX3" fmla="*/ 3746500 w 4138083"/>
              <a:gd name="connsiteY3" fmla="*/ 21167 h 72098"/>
              <a:gd name="connsiteX4" fmla="*/ 3788833 w 4138083"/>
              <a:gd name="connsiteY4" fmla="*/ 10584 h 72098"/>
              <a:gd name="connsiteX5" fmla="*/ 3852333 w 4138083"/>
              <a:gd name="connsiteY5" fmla="*/ 0 h 72098"/>
              <a:gd name="connsiteX6" fmla="*/ 3989917 w 4138083"/>
              <a:gd name="connsiteY6" fmla="*/ 10584 h 72098"/>
              <a:gd name="connsiteX7" fmla="*/ 4138083 w 4138083"/>
              <a:gd name="connsiteY7" fmla="*/ 21167 h 7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38083" h="72098">
                <a:moveTo>
                  <a:pt x="0" y="10584"/>
                </a:moveTo>
                <a:cubicBezTo>
                  <a:pt x="1230313" y="72098"/>
                  <a:pt x="394305" y="33350"/>
                  <a:pt x="3323167" y="42334"/>
                </a:cubicBezTo>
                <a:cubicBezTo>
                  <a:pt x="3436110" y="42680"/>
                  <a:pt x="3548944" y="35278"/>
                  <a:pt x="3661833" y="31750"/>
                </a:cubicBezTo>
                <a:cubicBezTo>
                  <a:pt x="3690055" y="28222"/>
                  <a:pt x="3718445" y="25843"/>
                  <a:pt x="3746500" y="21167"/>
                </a:cubicBezTo>
                <a:cubicBezTo>
                  <a:pt x="3760847" y="18776"/>
                  <a:pt x="3774570" y="13437"/>
                  <a:pt x="3788833" y="10584"/>
                </a:cubicBezTo>
                <a:cubicBezTo>
                  <a:pt x="3809875" y="6376"/>
                  <a:pt x="3831166" y="3528"/>
                  <a:pt x="3852333" y="0"/>
                </a:cubicBezTo>
                <a:lnTo>
                  <a:pt x="3989917" y="10584"/>
                </a:lnTo>
                <a:cubicBezTo>
                  <a:pt x="4127766" y="22571"/>
                  <a:pt x="4053142" y="21167"/>
                  <a:pt x="4138083" y="21167"/>
                </a:cubicBezTo>
              </a:path>
            </a:pathLst>
          </a:custGeom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Freeform 26"/>
          <p:cNvSpPr/>
          <p:nvPr/>
        </p:nvSpPr>
        <p:spPr>
          <a:xfrm rot="16200000">
            <a:off x="-900352" y="4399295"/>
            <a:ext cx="2782673" cy="45719"/>
          </a:xfrm>
          <a:custGeom>
            <a:avLst/>
            <a:gdLst>
              <a:gd name="connsiteX0" fmla="*/ 0 w 4138083"/>
              <a:gd name="connsiteY0" fmla="*/ 10584 h 72098"/>
              <a:gd name="connsiteX1" fmla="*/ 3323167 w 4138083"/>
              <a:gd name="connsiteY1" fmla="*/ 42334 h 72098"/>
              <a:gd name="connsiteX2" fmla="*/ 3661833 w 4138083"/>
              <a:gd name="connsiteY2" fmla="*/ 31750 h 72098"/>
              <a:gd name="connsiteX3" fmla="*/ 3746500 w 4138083"/>
              <a:gd name="connsiteY3" fmla="*/ 21167 h 72098"/>
              <a:gd name="connsiteX4" fmla="*/ 3788833 w 4138083"/>
              <a:gd name="connsiteY4" fmla="*/ 10584 h 72098"/>
              <a:gd name="connsiteX5" fmla="*/ 3852333 w 4138083"/>
              <a:gd name="connsiteY5" fmla="*/ 0 h 72098"/>
              <a:gd name="connsiteX6" fmla="*/ 3989917 w 4138083"/>
              <a:gd name="connsiteY6" fmla="*/ 10584 h 72098"/>
              <a:gd name="connsiteX7" fmla="*/ 4138083 w 4138083"/>
              <a:gd name="connsiteY7" fmla="*/ 21167 h 7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38083" h="72098">
                <a:moveTo>
                  <a:pt x="0" y="10584"/>
                </a:moveTo>
                <a:cubicBezTo>
                  <a:pt x="1230313" y="72098"/>
                  <a:pt x="394305" y="33350"/>
                  <a:pt x="3323167" y="42334"/>
                </a:cubicBezTo>
                <a:cubicBezTo>
                  <a:pt x="3436110" y="42680"/>
                  <a:pt x="3548944" y="35278"/>
                  <a:pt x="3661833" y="31750"/>
                </a:cubicBezTo>
                <a:cubicBezTo>
                  <a:pt x="3690055" y="28222"/>
                  <a:pt x="3718445" y="25843"/>
                  <a:pt x="3746500" y="21167"/>
                </a:cubicBezTo>
                <a:cubicBezTo>
                  <a:pt x="3760847" y="18776"/>
                  <a:pt x="3774570" y="13437"/>
                  <a:pt x="3788833" y="10584"/>
                </a:cubicBezTo>
                <a:cubicBezTo>
                  <a:pt x="3809875" y="6376"/>
                  <a:pt x="3831166" y="3528"/>
                  <a:pt x="3852333" y="0"/>
                </a:cubicBezTo>
                <a:lnTo>
                  <a:pt x="3989917" y="10584"/>
                </a:lnTo>
                <a:cubicBezTo>
                  <a:pt x="4127766" y="22571"/>
                  <a:pt x="4053142" y="21167"/>
                  <a:pt x="4138083" y="21167"/>
                </a:cubicBezTo>
              </a:path>
            </a:pathLst>
          </a:custGeom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228600" y="1828800"/>
            <a:ext cx="7086600" cy="6485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8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Normalisation</a:t>
            </a:r>
            <a:r>
              <a:rPr lang="en-US" sz="18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of dominant backgrounds obtained from  </a:t>
            </a:r>
          </a:p>
          <a:p>
            <a:r>
              <a:rPr lang="en-US" sz="1800" b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“control regions” (CR)</a:t>
            </a:r>
            <a:r>
              <a:rPr lang="en-US" sz="18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with small expected signal contamination</a:t>
            </a:r>
          </a:p>
        </p:txBody>
      </p:sp>
      <p:graphicFrame>
        <p:nvGraphicFramePr>
          <p:cNvPr id="4487170" name="Object 2"/>
          <p:cNvGraphicFramePr>
            <a:graphicFrameLocks noChangeAspect="1"/>
          </p:cNvGraphicFramePr>
          <p:nvPr/>
        </p:nvGraphicFramePr>
        <p:xfrm>
          <a:off x="4288366" y="5594349"/>
          <a:ext cx="369888" cy="463550"/>
        </p:xfrm>
        <a:graphic>
          <a:graphicData uri="http://schemas.openxmlformats.org/presentationml/2006/ole">
            <p:oleObj spid="_x0000_s4488194" name="Equation" r:id="rId4" imgW="215900" imgH="266700" progId="Equation.DSMT4">
              <p:embed/>
            </p:oleObj>
          </a:graphicData>
        </a:graphic>
      </p:graphicFrame>
      <p:graphicFrame>
        <p:nvGraphicFramePr>
          <p:cNvPr id="4488195" name="Object 3"/>
          <p:cNvGraphicFramePr>
            <a:graphicFrameLocks noChangeAspect="1"/>
          </p:cNvGraphicFramePr>
          <p:nvPr/>
        </p:nvGraphicFramePr>
        <p:xfrm>
          <a:off x="228600" y="2545043"/>
          <a:ext cx="649288" cy="485775"/>
        </p:xfrm>
        <a:graphic>
          <a:graphicData uri="http://schemas.openxmlformats.org/presentationml/2006/ole">
            <p:oleObj spid="_x0000_s4488195" name="Equation" r:id="rId5" imgW="381000" imgH="279400" progId="Equation.DSMT4">
              <p:embed/>
            </p:oleObj>
          </a:graphicData>
        </a:graphic>
      </p:graphicFrame>
      <p:sp>
        <p:nvSpPr>
          <p:cNvPr id="30" name="Freeform 29"/>
          <p:cNvSpPr/>
          <p:nvPr/>
        </p:nvSpPr>
        <p:spPr>
          <a:xfrm>
            <a:off x="710423" y="3877732"/>
            <a:ext cx="1891300" cy="1756379"/>
          </a:xfrm>
          <a:custGeom>
            <a:avLst/>
            <a:gdLst>
              <a:gd name="connsiteX0" fmla="*/ 1116 w 1424680"/>
              <a:gd name="connsiteY0" fmla="*/ 681655 h 1178617"/>
              <a:gd name="connsiteX1" fmla="*/ 11699 w 1424680"/>
              <a:gd name="connsiteY1" fmla="*/ 565238 h 1178617"/>
              <a:gd name="connsiteX2" fmla="*/ 22282 w 1424680"/>
              <a:gd name="connsiteY2" fmla="*/ 522905 h 1178617"/>
              <a:gd name="connsiteX3" fmla="*/ 32866 w 1424680"/>
              <a:gd name="connsiteY3" fmla="*/ 469988 h 1178617"/>
              <a:gd name="connsiteX4" fmla="*/ 43449 w 1424680"/>
              <a:gd name="connsiteY4" fmla="*/ 438238 h 1178617"/>
              <a:gd name="connsiteX5" fmla="*/ 64616 w 1424680"/>
              <a:gd name="connsiteY5" fmla="*/ 300655 h 1178617"/>
              <a:gd name="connsiteX6" fmla="*/ 85782 w 1424680"/>
              <a:gd name="connsiteY6" fmla="*/ 237155 h 1178617"/>
              <a:gd name="connsiteX7" fmla="*/ 96366 w 1424680"/>
              <a:gd name="connsiteY7" fmla="*/ 205405 h 1178617"/>
              <a:gd name="connsiteX8" fmla="*/ 149282 w 1424680"/>
              <a:gd name="connsiteY8" fmla="*/ 110155 h 1178617"/>
              <a:gd name="connsiteX9" fmla="*/ 212782 w 1424680"/>
              <a:gd name="connsiteY9" fmla="*/ 88988 h 1178617"/>
              <a:gd name="connsiteX10" fmla="*/ 424449 w 1424680"/>
              <a:gd name="connsiteY10" fmla="*/ 14905 h 1178617"/>
              <a:gd name="connsiteX11" fmla="*/ 773699 w 1424680"/>
              <a:gd name="connsiteY11" fmla="*/ 25488 h 1178617"/>
              <a:gd name="connsiteX12" fmla="*/ 816032 w 1424680"/>
              <a:gd name="connsiteY12" fmla="*/ 36071 h 1178617"/>
              <a:gd name="connsiteX13" fmla="*/ 900699 w 1424680"/>
              <a:gd name="connsiteY13" fmla="*/ 46655 h 1178617"/>
              <a:gd name="connsiteX14" fmla="*/ 932449 w 1424680"/>
              <a:gd name="connsiteY14" fmla="*/ 67821 h 1178617"/>
              <a:gd name="connsiteX15" fmla="*/ 1059449 w 1424680"/>
              <a:gd name="connsiteY15" fmla="*/ 88988 h 1178617"/>
              <a:gd name="connsiteX16" fmla="*/ 1091199 w 1424680"/>
              <a:gd name="connsiteY16" fmla="*/ 99571 h 1178617"/>
              <a:gd name="connsiteX17" fmla="*/ 1122949 w 1424680"/>
              <a:gd name="connsiteY17" fmla="*/ 120738 h 1178617"/>
              <a:gd name="connsiteX18" fmla="*/ 1197032 w 1424680"/>
              <a:gd name="connsiteY18" fmla="*/ 163071 h 1178617"/>
              <a:gd name="connsiteX19" fmla="*/ 1218199 w 1424680"/>
              <a:gd name="connsiteY19" fmla="*/ 194821 h 1178617"/>
              <a:gd name="connsiteX20" fmla="*/ 1249949 w 1424680"/>
              <a:gd name="connsiteY20" fmla="*/ 247738 h 1178617"/>
              <a:gd name="connsiteX21" fmla="*/ 1281699 w 1424680"/>
              <a:gd name="connsiteY21" fmla="*/ 290071 h 1178617"/>
              <a:gd name="connsiteX22" fmla="*/ 1302866 w 1424680"/>
              <a:gd name="connsiteY22" fmla="*/ 321821 h 1178617"/>
              <a:gd name="connsiteX23" fmla="*/ 1334616 w 1424680"/>
              <a:gd name="connsiteY23" fmla="*/ 353571 h 1178617"/>
              <a:gd name="connsiteX24" fmla="*/ 1376949 w 1424680"/>
              <a:gd name="connsiteY24" fmla="*/ 417071 h 1178617"/>
              <a:gd name="connsiteX25" fmla="*/ 1398116 w 1424680"/>
              <a:gd name="connsiteY25" fmla="*/ 459405 h 1178617"/>
              <a:gd name="connsiteX26" fmla="*/ 1419282 w 1424680"/>
              <a:gd name="connsiteY26" fmla="*/ 533488 h 1178617"/>
              <a:gd name="connsiteX27" fmla="*/ 1398116 w 1424680"/>
              <a:gd name="connsiteY27" fmla="*/ 850988 h 1178617"/>
              <a:gd name="connsiteX28" fmla="*/ 1387532 w 1424680"/>
              <a:gd name="connsiteY28" fmla="*/ 882738 h 1178617"/>
              <a:gd name="connsiteX29" fmla="*/ 1345199 w 1424680"/>
              <a:gd name="connsiteY29" fmla="*/ 988571 h 1178617"/>
              <a:gd name="connsiteX30" fmla="*/ 1313449 w 1424680"/>
              <a:gd name="connsiteY30" fmla="*/ 1009738 h 1178617"/>
              <a:gd name="connsiteX31" fmla="*/ 1218199 w 1424680"/>
              <a:gd name="connsiteY31" fmla="*/ 1094405 h 1178617"/>
              <a:gd name="connsiteX32" fmla="*/ 1112366 w 1424680"/>
              <a:gd name="connsiteY32" fmla="*/ 1115571 h 1178617"/>
              <a:gd name="connsiteX33" fmla="*/ 995949 w 1424680"/>
              <a:gd name="connsiteY33" fmla="*/ 1136738 h 1178617"/>
              <a:gd name="connsiteX34" fmla="*/ 773699 w 1424680"/>
              <a:gd name="connsiteY34" fmla="*/ 1157905 h 1178617"/>
              <a:gd name="connsiteX35" fmla="*/ 435032 w 1424680"/>
              <a:gd name="connsiteY35" fmla="*/ 1136738 h 1178617"/>
              <a:gd name="connsiteX36" fmla="*/ 392699 w 1424680"/>
              <a:gd name="connsiteY36" fmla="*/ 1115571 h 1178617"/>
              <a:gd name="connsiteX37" fmla="*/ 360949 w 1424680"/>
              <a:gd name="connsiteY37" fmla="*/ 1094405 h 1178617"/>
              <a:gd name="connsiteX38" fmla="*/ 339782 w 1424680"/>
              <a:gd name="connsiteY38" fmla="*/ 1062655 h 1178617"/>
              <a:gd name="connsiteX39" fmla="*/ 255116 w 1424680"/>
              <a:gd name="connsiteY39" fmla="*/ 1030905 h 1178617"/>
              <a:gd name="connsiteX40" fmla="*/ 223366 w 1424680"/>
              <a:gd name="connsiteY40" fmla="*/ 1009738 h 1178617"/>
              <a:gd name="connsiteX41" fmla="*/ 159866 w 1424680"/>
              <a:gd name="connsiteY41" fmla="*/ 988571 h 1178617"/>
              <a:gd name="connsiteX42" fmla="*/ 96366 w 1424680"/>
              <a:gd name="connsiteY42" fmla="*/ 893321 h 1178617"/>
              <a:gd name="connsiteX43" fmla="*/ 75199 w 1424680"/>
              <a:gd name="connsiteY43" fmla="*/ 861571 h 1178617"/>
              <a:gd name="connsiteX44" fmla="*/ 64616 w 1424680"/>
              <a:gd name="connsiteY44" fmla="*/ 819238 h 1178617"/>
              <a:gd name="connsiteX45" fmla="*/ 43449 w 1424680"/>
              <a:gd name="connsiteY45" fmla="*/ 755738 h 1178617"/>
              <a:gd name="connsiteX46" fmla="*/ 22282 w 1424680"/>
              <a:gd name="connsiteY46" fmla="*/ 692238 h 1178617"/>
              <a:gd name="connsiteX47" fmla="*/ 11699 w 1424680"/>
              <a:gd name="connsiteY47" fmla="*/ 660488 h 1178617"/>
              <a:gd name="connsiteX48" fmla="*/ 1116 w 1424680"/>
              <a:gd name="connsiteY48" fmla="*/ 618155 h 1178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424680" h="1178617">
                <a:moveTo>
                  <a:pt x="1116" y="681655"/>
                </a:moveTo>
                <a:cubicBezTo>
                  <a:pt x="4644" y="642849"/>
                  <a:pt x="6549" y="603862"/>
                  <a:pt x="11699" y="565238"/>
                </a:cubicBezTo>
                <a:cubicBezTo>
                  <a:pt x="13621" y="550820"/>
                  <a:pt x="19127" y="537104"/>
                  <a:pt x="22282" y="522905"/>
                </a:cubicBezTo>
                <a:cubicBezTo>
                  <a:pt x="26184" y="505345"/>
                  <a:pt x="28503" y="487439"/>
                  <a:pt x="32866" y="469988"/>
                </a:cubicBezTo>
                <a:cubicBezTo>
                  <a:pt x="35572" y="459165"/>
                  <a:pt x="40743" y="449061"/>
                  <a:pt x="43449" y="438238"/>
                </a:cubicBezTo>
                <a:cubicBezTo>
                  <a:pt x="75891" y="308466"/>
                  <a:pt x="26058" y="480592"/>
                  <a:pt x="64616" y="300655"/>
                </a:cubicBezTo>
                <a:cubicBezTo>
                  <a:pt x="69291" y="278839"/>
                  <a:pt x="78726" y="258322"/>
                  <a:pt x="85782" y="237155"/>
                </a:cubicBezTo>
                <a:lnTo>
                  <a:pt x="96366" y="205405"/>
                </a:lnTo>
                <a:cubicBezTo>
                  <a:pt x="105685" y="177448"/>
                  <a:pt x="121987" y="119253"/>
                  <a:pt x="149282" y="110155"/>
                </a:cubicBezTo>
                <a:lnTo>
                  <a:pt x="212782" y="88988"/>
                </a:lnTo>
                <a:cubicBezTo>
                  <a:pt x="331433" y="0"/>
                  <a:pt x="262293" y="28418"/>
                  <a:pt x="424449" y="14905"/>
                </a:cubicBezTo>
                <a:cubicBezTo>
                  <a:pt x="540866" y="18433"/>
                  <a:pt x="657399" y="19202"/>
                  <a:pt x="773699" y="25488"/>
                </a:cubicBezTo>
                <a:cubicBezTo>
                  <a:pt x="788223" y="26273"/>
                  <a:pt x="801685" y="33680"/>
                  <a:pt x="816032" y="36071"/>
                </a:cubicBezTo>
                <a:cubicBezTo>
                  <a:pt x="844087" y="40747"/>
                  <a:pt x="872477" y="43127"/>
                  <a:pt x="900699" y="46655"/>
                </a:cubicBezTo>
                <a:cubicBezTo>
                  <a:pt x="911282" y="53710"/>
                  <a:pt x="920159" y="64544"/>
                  <a:pt x="932449" y="67821"/>
                </a:cubicBezTo>
                <a:cubicBezTo>
                  <a:pt x="973917" y="78879"/>
                  <a:pt x="1018734" y="75417"/>
                  <a:pt x="1059449" y="88988"/>
                </a:cubicBezTo>
                <a:lnTo>
                  <a:pt x="1091199" y="99571"/>
                </a:lnTo>
                <a:cubicBezTo>
                  <a:pt x="1101782" y="106627"/>
                  <a:pt x="1111905" y="114427"/>
                  <a:pt x="1122949" y="120738"/>
                </a:cubicBezTo>
                <a:cubicBezTo>
                  <a:pt x="1216954" y="174456"/>
                  <a:pt x="1119668" y="111496"/>
                  <a:pt x="1197032" y="163071"/>
                </a:cubicBezTo>
                <a:cubicBezTo>
                  <a:pt x="1204088" y="173654"/>
                  <a:pt x="1211458" y="184035"/>
                  <a:pt x="1218199" y="194821"/>
                </a:cubicBezTo>
                <a:cubicBezTo>
                  <a:pt x="1229101" y="212265"/>
                  <a:pt x="1238539" y="230622"/>
                  <a:pt x="1249949" y="247738"/>
                </a:cubicBezTo>
                <a:cubicBezTo>
                  <a:pt x="1259733" y="262414"/>
                  <a:pt x="1271447" y="275718"/>
                  <a:pt x="1281699" y="290071"/>
                </a:cubicBezTo>
                <a:cubicBezTo>
                  <a:pt x="1289092" y="300421"/>
                  <a:pt x="1294723" y="312050"/>
                  <a:pt x="1302866" y="321821"/>
                </a:cubicBezTo>
                <a:cubicBezTo>
                  <a:pt x="1312448" y="333319"/>
                  <a:pt x="1324033" y="342988"/>
                  <a:pt x="1334616" y="353571"/>
                </a:cubicBezTo>
                <a:cubicBezTo>
                  <a:pt x="1357318" y="421678"/>
                  <a:pt x="1327402" y="347704"/>
                  <a:pt x="1376949" y="417071"/>
                </a:cubicBezTo>
                <a:cubicBezTo>
                  <a:pt x="1386119" y="429909"/>
                  <a:pt x="1391901" y="444904"/>
                  <a:pt x="1398116" y="459405"/>
                </a:cubicBezTo>
                <a:cubicBezTo>
                  <a:pt x="1407225" y="480660"/>
                  <a:pt x="1413912" y="512008"/>
                  <a:pt x="1419282" y="533488"/>
                </a:cubicBezTo>
                <a:cubicBezTo>
                  <a:pt x="1414499" y="653076"/>
                  <a:pt x="1424680" y="744733"/>
                  <a:pt x="1398116" y="850988"/>
                </a:cubicBezTo>
                <a:cubicBezTo>
                  <a:pt x="1395410" y="861811"/>
                  <a:pt x="1390597" y="872011"/>
                  <a:pt x="1387532" y="882738"/>
                </a:cubicBezTo>
                <a:cubicBezTo>
                  <a:pt x="1377183" y="918958"/>
                  <a:pt x="1373538" y="960232"/>
                  <a:pt x="1345199" y="988571"/>
                </a:cubicBezTo>
                <a:cubicBezTo>
                  <a:pt x="1336205" y="997565"/>
                  <a:pt x="1322956" y="1001288"/>
                  <a:pt x="1313449" y="1009738"/>
                </a:cubicBezTo>
                <a:cubicBezTo>
                  <a:pt x="1309452" y="1013291"/>
                  <a:pt x="1245750" y="1085928"/>
                  <a:pt x="1218199" y="1094405"/>
                </a:cubicBezTo>
                <a:cubicBezTo>
                  <a:pt x="1183814" y="1104985"/>
                  <a:pt x="1147268" y="1106845"/>
                  <a:pt x="1112366" y="1115571"/>
                </a:cubicBezTo>
                <a:cubicBezTo>
                  <a:pt x="1058728" y="1128981"/>
                  <a:pt x="1062315" y="1129627"/>
                  <a:pt x="995949" y="1136738"/>
                </a:cubicBezTo>
                <a:cubicBezTo>
                  <a:pt x="921954" y="1144666"/>
                  <a:pt x="773699" y="1157905"/>
                  <a:pt x="773699" y="1157905"/>
                </a:cubicBezTo>
                <a:cubicBezTo>
                  <a:pt x="741433" y="1156792"/>
                  <a:pt x="532750" y="1178617"/>
                  <a:pt x="435032" y="1136738"/>
                </a:cubicBezTo>
                <a:cubicBezTo>
                  <a:pt x="420531" y="1130523"/>
                  <a:pt x="406397" y="1123398"/>
                  <a:pt x="392699" y="1115571"/>
                </a:cubicBezTo>
                <a:cubicBezTo>
                  <a:pt x="381655" y="1109260"/>
                  <a:pt x="371532" y="1101460"/>
                  <a:pt x="360949" y="1094405"/>
                </a:cubicBezTo>
                <a:cubicBezTo>
                  <a:pt x="353893" y="1083822"/>
                  <a:pt x="350132" y="1070048"/>
                  <a:pt x="339782" y="1062655"/>
                </a:cubicBezTo>
                <a:cubicBezTo>
                  <a:pt x="328706" y="1054743"/>
                  <a:pt x="274237" y="1037278"/>
                  <a:pt x="255116" y="1030905"/>
                </a:cubicBezTo>
                <a:cubicBezTo>
                  <a:pt x="244533" y="1023849"/>
                  <a:pt x="234989" y="1014904"/>
                  <a:pt x="223366" y="1009738"/>
                </a:cubicBezTo>
                <a:cubicBezTo>
                  <a:pt x="202977" y="1000676"/>
                  <a:pt x="159866" y="988571"/>
                  <a:pt x="159866" y="988571"/>
                </a:cubicBezTo>
                <a:lnTo>
                  <a:pt x="96366" y="893321"/>
                </a:lnTo>
                <a:lnTo>
                  <a:pt x="75199" y="861571"/>
                </a:lnTo>
                <a:cubicBezTo>
                  <a:pt x="71671" y="847460"/>
                  <a:pt x="68796" y="833170"/>
                  <a:pt x="64616" y="819238"/>
                </a:cubicBezTo>
                <a:cubicBezTo>
                  <a:pt x="58205" y="797867"/>
                  <a:pt x="50505" y="776905"/>
                  <a:pt x="43449" y="755738"/>
                </a:cubicBezTo>
                <a:lnTo>
                  <a:pt x="22282" y="692238"/>
                </a:lnTo>
                <a:lnTo>
                  <a:pt x="11699" y="660488"/>
                </a:lnTo>
                <a:cubicBezTo>
                  <a:pt x="0" y="625391"/>
                  <a:pt x="1116" y="639894"/>
                  <a:pt x="1116" y="618155"/>
                </a:cubicBezTo>
              </a:path>
            </a:pathLst>
          </a:custGeom>
          <a:solidFill>
            <a:srgbClr val="FFD266">
              <a:alpha val="90000"/>
            </a:srgbClr>
          </a:solidFill>
          <a:ln w="38100" cap="flat" cmpd="sng" algn="ctr">
            <a:solidFill>
              <a:srgbClr val="FFD26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Freeform 30"/>
          <p:cNvSpPr/>
          <p:nvPr/>
        </p:nvSpPr>
        <p:spPr>
          <a:xfrm>
            <a:off x="1539155" y="3443946"/>
            <a:ext cx="1667933" cy="1477172"/>
          </a:xfrm>
          <a:custGeom>
            <a:avLst/>
            <a:gdLst>
              <a:gd name="connsiteX0" fmla="*/ 0 w 1412234"/>
              <a:gd name="connsiteY0" fmla="*/ 232834 h 1034789"/>
              <a:gd name="connsiteX1" fmla="*/ 31750 w 1412234"/>
              <a:gd name="connsiteY1" fmla="*/ 433917 h 1034789"/>
              <a:gd name="connsiteX2" fmla="*/ 42333 w 1412234"/>
              <a:gd name="connsiteY2" fmla="*/ 560917 h 1034789"/>
              <a:gd name="connsiteX3" fmla="*/ 84666 w 1412234"/>
              <a:gd name="connsiteY3" fmla="*/ 666750 h 1034789"/>
              <a:gd name="connsiteX4" fmla="*/ 116416 w 1412234"/>
              <a:gd name="connsiteY4" fmla="*/ 698500 h 1034789"/>
              <a:gd name="connsiteX5" fmla="*/ 158750 w 1412234"/>
              <a:gd name="connsiteY5" fmla="*/ 772584 h 1034789"/>
              <a:gd name="connsiteX6" fmla="*/ 254000 w 1412234"/>
              <a:gd name="connsiteY6" fmla="*/ 825500 h 1034789"/>
              <a:gd name="connsiteX7" fmla="*/ 285750 w 1412234"/>
              <a:gd name="connsiteY7" fmla="*/ 846667 h 1034789"/>
              <a:gd name="connsiteX8" fmla="*/ 349250 w 1412234"/>
              <a:gd name="connsiteY8" fmla="*/ 867834 h 1034789"/>
              <a:gd name="connsiteX9" fmla="*/ 381000 w 1412234"/>
              <a:gd name="connsiteY9" fmla="*/ 889000 h 1034789"/>
              <a:gd name="connsiteX10" fmla="*/ 444500 w 1412234"/>
              <a:gd name="connsiteY10" fmla="*/ 910167 h 1034789"/>
              <a:gd name="connsiteX11" fmla="*/ 508000 w 1412234"/>
              <a:gd name="connsiteY11" fmla="*/ 952500 h 1034789"/>
              <a:gd name="connsiteX12" fmla="*/ 603250 w 1412234"/>
              <a:gd name="connsiteY12" fmla="*/ 984250 h 1034789"/>
              <a:gd name="connsiteX13" fmla="*/ 635000 w 1412234"/>
              <a:gd name="connsiteY13" fmla="*/ 994834 h 1034789"/>
              <a:gd name="connsiteX14" fmla="*/ 709083 w 1412234"/>
              <a:gd name="connsiteY14" fmla="*/ 1005417 h 1034789"/>
              <a:gd name="connsiteX15" fmla="*/ 740833 w 1412234"/>
              <a:gd name="connsiteY15" fmla="*/ 1016000 h 1034789"/>
              <a:gd name="connsiteX16" fmla="*/ 994833 w 1412234"/>
              <a:gd name="connsiteY16" fmla="*/ 1016000 h 1034789"/>
              <a:gd name="connsiteX17" fmla="*/ 1068916 w 1412234"/>
              <a:gd name="connsiteY17" fmla="*/ 994834 h 1034789"/>
              <a:gd name="connsiteX18" fmla="*/ 1100666 w 1412234"/>
              <a:gd name="connsiteY18" fmla="*/ 963084 h 1034789"/>
              <a:gd name="connsiteX19" fmla="*/ 1164166 w 1412234"/>
              <a:gd name="connsiteY19" fmla="*/ 941917 h 1034789"/>
              <a:gd name="connsiteX20" fmla="*/ 1259416 w 1412234"/>
              <a:gd name="connsiteY20" fmla="*/ 878417 h 1034789"/>
              <a:gd name="connsiteX21" fmla="*/ 1291166 w 1412234"/>
              <a:gd name="connsiteY21" fmla="*/ 857250 h 1034789"/>
              <a:gd name="connsiteX22" fmla="*/ 1322916 w 1412234"/>
              <a:gd name="connsiteY22" fmla="*/ 836084 h 1034789"/>
              <a:gd name="connsiteX23" fmla="*/ 1344083 w 1412234"/>
              <a:gd name="connsiteY23" fmla="*/ 804334 h 1034789"/>
              <a:gd name="connsiteX24" fmla="*/ 1375833 w 1412234"/>
              <a:gd name="connsiteY24" fmla="*/ 783167 h 1034789"/>
              <a:gd name="connsiteX25" fmla="*/ 1407583 w 1412234"/>
              <a:gd name="connsiteY25" fmla="*/ 677334 h 1034789"/>
              <a:gd name="connsiteX26" fmla="*/ 1375833 w 1412234"/>
              <a:gd name="connsiteY26" fmla="*/ 423334 h 1034789"/>
              <a:gd name="connsiteX27" fmla="*/ 1354666 w 1412234"/>
              <a:gd name="connsiteY27" fmla="*/ 317500 h 1034789"/>
              <a:gd name="connsiteX28" fmla="*/ 1333500 w 1412234"/>
              <a:gd name="connsiteY28" fmla="*/ 254000 h 1034789"/>
              <a:gd name="connsiteX29" fmla="*/ 1301750 w 1412234"/>
              <a:gd name="connsiteY29" fmla="*/ 222250 h 1034789"/>
              <a:gd name="connsiteX30" fmla="*/ 1280583 w 1412234"/>
              <a:gd name="connsiteY30" fmla="*/ 190500 h 1034789"/>
              <a:gd name="connsiteX31" fmla="*/ 1185333 w 1412234"/>
              <a:gd name="connsiteY31" fmla="*/ 137584 h 1034789"/>
              <a:gd name="connsiteX32" fmla="*/ 1121833 w 1412234"/>
              <a:gd name="connsiteY32" fmla="*/ 95250 h 1034789"/>
              <a:gd name="connsiteX33" fmla="*/ 1090083 w 1412234"/>
              <a:gd name="connsiteY33" fmla="*/ 74084 h 1034789"/>
              <a:gd name="connsiteX34" fmla="*/ 1058333 w 1412234"/>
              <a:gd name="connsiteY34" fmla="*/ 63500 h 1034789"/>
              <a:gd name="connsiteX35" fmla="*/ 963083 w 1412234"/>
              <a:gd name="connsiteY35" fmla="*/ 21167 h 1034789"/>
              <a:gd name="connsiteX36" fmla="*/ 931333 w 1412234"/>
              <a:gd name="connsiteY36" fmla="*/ 10584 h 1034789"/>
              <a:gd name="connsiteX37" fmla="*/ 698500 w 1412234"/>
              <a:gd name="connsiteY37" fmla="*/ 0 h 1034789"/>
              <a:gd name="connsiteX38" fmla="*/ 328083 w 1412234"/>
              <a:gd name="connsiteY38" fmla="*/ 10584 h 1034789"/>
              <a:gd name="connsiteX39" fmla="*/ 243416 w 1412234"/>
              <a:gd name="connsiteY39" fmla="*/ 31750 h 1034789"/>
              <a:gd name="connsiteX40" fmla="*/ 211666 w 1412234"/>
              <a:gd name="connsiteY40" fmla="*/ 52917 h 1034789"/>
              <a:gd name="connsiteX41" fmla="*/ 148166 w 1412234"/>
              <a:gd name="connsiteY41" fmla="*/ 74084 h 1034789"/>
              <a:gd name="connsiteX42" fmla="*/ 84666 w 1412234"/>
              <a:gd name="connsiteY42" fmla="*/ 127000 h 1034789"/>
              <a:gd name="connsiteX43" fmla="*/ 52916 w 1412234"/>
              <a:gd name="connsiteY43" fmla="*/ 137584 h 1034789"/>
              <a:gd name="connsiteX44" fmla="*/ 10583 w 1412234"/>
              <a:gd name="connsiteY44" fmla="*/ 243417 h 1034789"/>
              <a:gd name="connsiteX45" fmla="*/ 0 w 1412234"/>
              <a:gd name="connsiteY45" fmla="*/ 232834 h 1034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412234" h="1034789">
                <a:moveTo>
                  <a:pt x="0" y="232834"/>
                </a:moveTo>
                <a:cubicBezTo>
                  <a:pt x="27639" y="315755"/>
                  <a:pt x="13947" y="267759"/>
                  <a:pt x="31750" y="433917"/>
                </a:cubicBezTo>
                <a:cubicBezTo>
                  <a:pt x="36276" y="476155"/>
                  <a:pt x="35349" y="519015"/>
                  <a:pt x="42333" y="560917"/>
                </a:cubicBezTo>
                <a:cubicBezTo>
                  <a:pt x="45685" y="581030"/>
                  <a:pt x="69647" y="645723"/>
                  <a:pt x="84666" y="666750"/>
                </a:cubicBezTo>
                <a:cubicBezTo>
                  <a:pt x="93365" y="678929"/>
                  <a:pt x="107717" y="686321"/>
                  <a:pt x="116416" y="698500"/>
                </a:cubicBezTo>
                <a:cubicBezTo>
                  <a:pt x="129786" y="717218"/>
                  <a:pt x="139703" y="755918"/>
                  <a:pt x="158750" y="772584"/>
                </a:cubicBezTo>
                <a:cubicBezTo>
                  <a:pt x="203539" y="811774"/>
                  <a:pt x="210392" y="810964"/>
                  <a:pt x="254000" y="825500"/>
                </a:cubicBezTo>
                <a:cubicBezTo>
                  <a:pt x="264583" y="832556"/>
                  <a:pt x="274127" y="841501"/>
                  <a:pt x="285750" y="846667"/>
                </a:cubicBezTo>
                <a:cubicBezTo>
                  <a:pt x="306139" y="855729"/>
                  <a:pt x="330685" y="855458"/>
                  <a:pt x="349250" y="867834"/>
                </a:cubicBezTo>
                <a:cubicBezTo>
                  <a:pt x="359833" y="874889"/>
                  <a:pt x="369377" y="883834"/>
                  <a:pt x="381000" y="889000"/>
                </a:cubicBezTo>
                <a:cubicBezTo>
                  <a:pt x="401389" y="898062"/>
                  <a:pt x="444500" y="910167"/>
                  <a:pt x="444500" y="910167"/>
                </a:cubicBezTo>
                <a:cubicBezTo>
                  <a:pt x="465667" y="924278"/>
                  <a:pt x="483866" y="944455"/>
                  <a:pt x="508000" y="952500"/>
                </a:cubicBezTo>
                <a:lnTo>
                  <a:pt x="603250" y="984250"/>
                </a:lnTo>
                <a:cubicBezTo>
                  <a:pt x="613833" y="987778"/>
                  <a:pt x="623956" y="993256"/>
                  <a:pt x="635000" y="994834"/>
                </a:cubicBezTo>
                <a:lnTo>
                  <a:pt x="709083" y="1005417"/>
                </a:lnTo>
                <a:cubicBezTo>
                  <a:pt x="719666" y="1008945"/>
                  <a:pt x="729829" y="1014166"/>
                  <a:pt x="740833" y="1016000"/>
                </a:cubicBezTo>
                <a:cubicBezTo>
                  <a:pt x="853568" y="1034789"/>
                  <a:pt x="862687" y="1024810"/>
                  <a:pt x="994833" y="1016000"/>
                </a:cubicBezTo>
                <a:cubicBezTo>
                  <a:pt x="1000478" y="1014589"/>
                  <a:pt x="1059807" y="1000907"/>
                  <a:pt x="1068916" y="994834"/>
                </a:cubicBezTo>
                <a:cubicBezTo>
                  <a:pt x="1081369" y="986532"/>
                  <a:pt x="1087582" y="970353"/>
                  <a:pt x="1100666" y="963084"/>
                </a:cubicBezTo>
                <a:cubicBezTo>
                  <a:pt x="1120170" y="952248"/>
                  <a:pt x="1164166" y="941917"/>
                  <a:pt x="1164166" y="941917"/>
                </a:cubicBezTo>
                <a:lnTo>
                  <a:pt x="1259416" y="878417"/>
                </a:lnTo>
                <a:lnTo>
                  <a:pt x="1291166" y="857250"/>
                </a:lnTo>
                <a:lnTo>
                  <a:pt x="1322916" y="836084"/>
                </a:lnTo>
                <a:cubicBezTo>
                  <a:pt x="1329972" y="825501"/>
                  <a:pt x="1335089" y="813328"/>
                  <a:pt x="1344083" y="804334"/>
                </a:cubicBezTo>
                <a:cubicBezTo>
                  <a:pt x="1353077" y="795340"/>
                  <a:pt x="1369092" y="793953"/>
                  <a:pt x="1375833" y="783167"/>
                </a:cubicBezTo>
                <a:cubicBezTo>
                  <a:pt x="1386570" y="765988"/>
                  <a:pt x="1401387" y="702120"/>
                  <a:pt x="1407583" y="677334"/>
                </a:cubicBezTo>
                <a:cubicBezTo>
                  <a:pt x="1392237" y="431787"/>
                  <a:pt x="1412234" y="587134"/>
                  <a:pt x="1375833" y="423334"/>
                </a:cubicBezTo>
                <a:cubicBezTo>
                  <a:pt x="1368028" y="388214"/>
                  <a:pt x="1366042" y="351631"/>
                  <a:pt x="1354666" y="317500"/>
                </a:cubicBezTo>
                <a:cubicBezTo>
                  <a:pt x="1347611" y="296333"/>
                  <a:pt x="1349277" y="269777"/>
                  <a:pt x="1333500" y="254000"/>
                </a:cubicBezTo>
                <a:cubicBezTo>
                  <a:pt x="1322917" y="243417"/>
                  <a:pt x="1311332" y="233748"/>
                  <a:pt x="1301750" y="222250"/>
                </a:cubicBezTo>
                <a:cubicBezTo>
                  <a:pt x="1293607" y="212479"/>
                  <a:pt x="1290156" y="198876"/>
                  <a:pt x="1280583" y="190500"/>
                </a:cubicBezTo>
                <a:cubicBezTo>
                  <a:pt x="1235794" y="151310"/>
                  <a:pt x="1228941" y="152120"/>
                  <a:pt x="1185333" y="137584"/>
                </a:cubicBezTo>
                <a:lnTo>
                  <a:pt x="1121833" y="95250"/>
                </a:lnTo>
                <a:cubicBezTo>
                  <a:pt x="1111250" y="88195"/>
                  <a:pt x="1102150" y="78106"/>
                  <a:pt x="1090083" y="74084"/>
                </a:cubicBezTo>
                <a:cubicBezTo>
                  <a:pt x="1079500" y="70556"/>
                  <a:pt x="1068311" y="68489"/>
                  <a:pt x="1058333" y="63500"/>
                </a:cubicBezTo>
                <a:cubicBezTo>
                  <a:pt x="957711" y="13189"/>
                  <a:pt x="1126895" y="75771"/>
                  <a:pt x="963083" y="21167"/>
                </a:cubicBezTo>
                <a:cubicBezTo>
                  <a:pt x="952500" y="17639"/>
                  <a:pt x="942477" y="11091"/>
                  <a:pt x="931333" y="10584"/>
                </a:cubicBezTo>
                <a:lnTo>
                  <a:pt x="698500" y="0"/>
                </a:lnTo>
                <a:cubicBezTo>
                  <a:pt x="575028" y="3528"/>
                  <a:pt x="451306" y="1987"/>
                  <a:pt x="328083" y="10584"/>
                </a:cubicBezTo>
                <a:cubicBezTo>
                  <a:pt x="299063" y="12609"/>
                  <a:pt x="243416" y="31750"/>
                  <a:pt x="243416" y="31750"/>
                </a:cubicBezTo>
                <a:cubicBezTo>
                  <a:pt x="232833" y="38806"/>
                  <a:pt x="223289" y="47751"/>
                  <a:pt x="211666" y="52917"/>
                </a:cubicBezTo>
                <a:cubicBezTo>
                  <a:pt x="191277" y="61979"/>
                  <a:pt x="148166" y="74084"/>
                  <a:pt x="148166" y="74084"/>
                </a:cubicBezTo>
                <a:cubicBezTo>
                  <a:pt x="124758" y="97492"/>
                  <a:pt x="114137" y="112265"/>
                  <a:pt x="84666" y="127000"/>
                </a:cubicBezTo>
                <a:cubicBezTo>
                  <a:pt x="74688" y="131989"/>
                  <a:pt x="63499" y="134056"/>
                  <a:pt x="52916" y="137584"/>
                </a:cubicBezTo>
                <a:cubicBezTo>
                  <a:pt x="21773" y="199872"/>
                  <a:pt x="36738" y="164953"/>
                  <a:pt x="10583" y="243417"/>
                </a:cubicBezTo>
                <a:lnTo>
                  <a:pt x="0" y="232834"/>
                </a:lnTo>
                <a:close/>
              </a:path>
            </a:pathLst>
          </a:custGeom>
          <a:solidFill>
            <a:schemeClr val="bg1">
              <a:alpha val="62000"/>
            </a:schemeClr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TextBox 35"/>
          <p:cNvSpPr txBox="1"/>
          <p:nvPr/>
        </p:nvSpPr>
        <p:spPr>
          <a:xfrm>
            <a:off x="1992045" y="2895600"/>
            <a:ext cx="979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SUSY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75097" y="3416067"/>
            <a:ext cx="5965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D266"/>
                </a:solidFill>
                <a:latin typeface="Chalkduster"/>
                <a:cs typeface="Chalkduster"/>
              </a:rPr>
              <a:t>SM</a:t>
            </a:r>
            <a:endParaRPr lang="en-GB" dirty="0">
              <a:solidFill>
                <a:srgbClr val="FFD266"/>
              </a:solidFill>
              <a:latin typeface="Chalkduster"/>
              <a:cs typeface="Chalkduster"/>
            </a:endParaRP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5486401" y="2849009"/>
            <a:ext cx="3657600" cy="301839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CR 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Wingdings"/>
              </a:rPr>
              <a:t> SR transfer factors taken from MC 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Wingdings"/>
              </a:rPr>
              <a:t>simulation (many 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Wingdings"/>
              </a:rPr>
              <a:t>systematic effects 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Wingdings"/>
              </a:rPr>
              <a:t>cancel)</a:t>
            </a:r>
          </a:p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Also: exploit close-by SM processes, e.g., </a:t>
            </a:r>
            <a:r>
              <a:rPr lang="en-US" sz="1600" i="1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Z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(</a:t>
            </a:r>
            <a:r>
              <a:rPr lang="en-US" sz="1600" i="1" dirty="0" err="1" smtClean="0">
                <a:solidFill>
                  <a:schemeClr val="bg1"/>
                </a:solidFill>
                <a:latin typeface="Symbol" charset="2"/>
                <a:cs typeface="Symbol" charset="2"/>
                <a:sym typeface="Symbol" charset="2"/>
              </a:rPr>
              <a:t>nn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) + jets from </a:t>
            </a:r>
            <a:r>
              <a:rPr lang="en-US" sz="1600" i="1" dirty="0" err="1" smtClean="0">
                <a:solidFill>
                  <a:schemeClr val="bg1"/>
                </a:solidFill>
                <a:latin typeface="Symbol" charset="2"/>
                <a:cs typeface="Symbol" charset="2"/>
                <a:sym typeface="Symbol" charset="2"/>
              </a:rPr>
              <a:t>g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 + jets</a:t>
            </a:r>
          </a:p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Fake 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backgrounds estimated from data using samples with known composition (</a:t>
            </a:r>
            <a:r>
              <a:rPr lang="en-US" sz="1600" i="1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Z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dijet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) or from data-driven smearing 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techniques</a:t>
            </a:r>
          </a:p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Small 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backgrounds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 taken from </a:t>
            </a:r>
            <a:r>
              <a:rPr lang="en-US" sz="1600" dirty="0" smtClean="0">
                <a:solidFill>
                  <a:schemeClr val="bg1"/>
                </a:solidFill>
                <a:latin typeface="Trebuchet MS"/>
                <a:cs typeface="Trebuchet MS"/>
                <a:sym typeface="Symbol" charset="2"/>
              </a:rPr>
              <a:t>MC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07088" y="3530770"/>
            <a:ext cx="17499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CCFFCC"/>
                </a:solidFill>
                <a:latin typeface="Chalkduster"/>
                <a:cs typeface="Chalkduster"/>
              </a:rPr>
              <a:t>signal region</a:t>
            </a:r>
            <a:endParaRPr lang="en-GB" sz="1600" dirty="0">
              <a:solidFill>
                <a:srgbClr val="CCFFCC"/>
              </a:solidFill>
              <a:latin typeface="Chalkduster"/>
              <a:cs typeface="Chalkduster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497417" y="5471583"/>
            <a:ext cx="3464983" cy="353371"/>
            <a:chOff x="497417" y="5471583"/>
            <a:chExt cx="3464983" cy="353371"/>
          </a:xfrm>
          <a:effectLst>
            <a:outerShdw blurRad="50800" dist="38100" dir="2700000">
              <a:srgbClr val="000000">
                <a:alpha val="43000"/>
              </a:srgbClr>
            </a:outerShdw>
          </a:effectLst>
        </p:grpSpPr>
        <p:sp>
          <p:nvSpPr>
            <p:cNvPr id="40" name="Freeform 39"/>
            <p:cNvSpPr/>
            <p:nvPr/>
          </p:nvSpPr>
          <p:spPr>
            <a:xfrm>
              <a:off x="497417" y="5471583"/>
              <a:ext cx="3429000" cy="328084"/>
            </a:xfrm>
            <a:custGeom>
              <a:avLst/>
              <a:gdLst>
                <a:gd name="connsiteX0" fmla="*/ 0 w 3429000"/>
                <a:gd name="connsiteY0" fmla="*/ 0 h 328084"/>
                <a:gd name="connsiteX1" fmla="*/ 3429000 w 3429000"/>
                <a:gd name="connsiteY1" fmla="*/ 52917 h 328084"/>
                <a:gd name="connsiteX2" fmla="*/ 3386666 w 3429000"/>
                <a:gd name="connsiteY2" fmla="*/ 328084 h 328084"/>
                <a:gd name="connsiteX3" fmla="*/ 21166 w 3429000"/>
                <a:gd name="connsiteY3" fmla="*/ 296334 h 328084"/>
                <a:gd name="connsiteX4" fmla="*/ 0 w 3429000"/>
                <a:gd name="connsiteY4" fmla="*/ 0 h 32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0" h="328084">
                  <a:moveTo>
                    <a:pt x="0" y="0"/>
                  </a:moveTo>
                  <a:lnTo>
                    <a:pt x="3429000" y="52917"/>
                  </a:lnTo>
                  <a:lnTo>
                    <a:pt x="3386666" y="328084"/>
                  </a:lnTo>
                  <a:lnTo>
                    <a:pt x="21166" y="296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54000"/>
              </a:srgbClr>
            </a:solidFill>
            <a:ln>
              <a:noFill/>
            </a:ln>
            <a:effectLst>
              <a:outerShdw blurRad="165100" dist="38100" dir="2700000">
                <a:srgbClr val="000000">
                  <a:alpha val="43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885822" y="5486400"/>
              <a:ext cx="107657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600" dirty="0" smtClean="0">
                  <a:solidFill>
                    <a:srgbClr val="FFA248"/>
                  </a:solidFill>
                  <a:latin typeface="Chalkduster"/>
                  <a:cs typeface="Chalkduster"/>
                </a:rPr>
                <a:t>QCD CR </a:t>
              </a:r>
              <a:endParaRPr lang="en-GB" sz="1600" dirty="0">
                <a:solidFill>
                  <a:srgbClr val="FFA248"/>
                </a:solidFill>
                <a:latin typeface="Chalkduster"/>
                <a:cs typeface="Chalkduster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13844" y="4931833"/>
            <a:ext cx="3458334" cy="592665"/>
            <a:chOff x="513844" y="4931833"/>
            <a:chExt cx="3458334" cy="592665"/>
          </a:xfrm>
          <a:effectLst>
            <a:outerShdw blurRad="50800" dist="38100" dir="2700000">
              <a:srgbClr val="000000">
                <a:alpha val="43000"/>
              </a:srgbClr>
            </a:outerShdw>
          </a:effectLst>
        </p:grpSpPr>
        <p:sp>
          <p:nvSpPr>
            <p:cNvPr id="15" name="Freeform 14"/>
            <p:cNvSpPr/>
            <p:nvPr/>
          </p:nvSpPr>
          <p:spPr>
            <a:xfrm>
              <a:off x="513844" y="4931833"/>
              <a:ext cx="3429000" cy="592665"/>
            </a:xfrm>
            <a:custGeom>
              <a:avLst/>
              <a:gdLst>
                <a:gd name="connsiteX0" fmla="*/ 0 w 3429000"/>
                <a:gd name="connsiteY0" fmla="*/ 0 h 328084"/>
                <a:gd name="connsiteX1" fmla="*/ 3429000 w 3429000"/>
                <a:gd name="connsiteY1" fmla="*/ 52917 h 328084"/>
                <a:gd name="connsiteX2" fmla="*/ 3386666 w 3429000"/>
                <a:gd name="connsiteY2" fmla="*/ 328084 h 328084"/>
                <a:gd name="connsiteX3" fmla="*/ 21166 w 3429000"/>
                <a:gd name="connsiteY3" fmla="*/ 296334 h 328084"/>
                <a:gd name="connsiteX4" fmla="*/ 0 w 3429000"/>
                <a:gd name="connsiteY4" fmla="*/ 0 h 32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0" h="328084">
                  <a:moveTo>
                    <a:pt x="0" y="0"/>
                  </a:moveTo>
                  <a:lnTo>
                    <a:pt x="3429000" y="52917"/>
                  </a:lnTo>
                  <a:lnTo>
                    <a:pt x="3386666" y="328084"/>
                  </a:lnTo>
                  <a:lnTo>
                    <a:pt x="21166" y="296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6FF">
                <a:alpha val="78000"/>
              </a:srgbClr>
            </a:solidFill>
            <a:ln>
              <a:noFill/>
            </a:ln>
            <a:effectLst>
              <a:outerShdw blurRad="165100" dist="38100" dir="2700000">
                <a:srgbClr val="000000">
                  <a:alpha val="43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648614" y="5071646"/>
              <a:ext cx="13235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600" dirty="0" smtClean="0">
                  <a:solidFill>
                    <a:srgbClr val="00EBFF"/>
                  </a:solidFill>
                  <a:latin typeface="Chalkduster"/>
                  <a:cs typeface="Chalkduster"/>
                </a:rPr>
                <a:t>W</a:t>
              </a:r>
              <a:r>
                <a:rPr lang="en-GB" sz="500" dirty="0" smtClean="0">
                  <a:solidFill>
                    <a:srgbClr val="00EBFF"/>
                  </a:solidFill>
                  <a:latin typeface="Chalkduster"/>
                  <a:cs typeface="Chalkduster"/>
                </a:rPr>
                <a:t> </a:t>
              </a:r>
              <a:r>
                <a:rPr lang="en-GB" sz="1600" dirty="0" smtClean="0">
                  <a:solidFill>
                    <a:srgbClr val="00EBFF"/>
                  </a:solidFill>
                  <a:latin typeface="Chalkduster"/>
                  <a:cs typeface="Chalkduster"/>
                </a:rPr>
                <a:t>/</a:t>
              </a:r>
              <a:r>
                <a:rPr lang="en-GB" sz="500" dirty="0" smtClean="0">
                  <a:solidFill>
                    <a:srgbClr val="00EBFF"/>
                  </a:solidFill>
                  <a:latin typeface="Chalkduster"/>
                  <a:cs typeface="Chalkduster"/>
                </a:rPr>
                <a:t> </a:t>
              </a:r>
              <a:r>
                <a:rPr lang="en-GB" sz="1400" dirty="0" smtClean="0">
                  <a:solidFill>
                    <a:srgbClr val="00EBFF"/>
                  </a:solidFill>
                  <a:latin typeface="Chalkduster"/>
                  <a:cs typeface="Chalkduster"/>
                </a:rPr>
                <a:t>top</a:t>
              </a:r>
              <a:r>
                <a:rPr lang="en-GB" sz="1600" dirty="0" smtClean="0">
                  <a:solidFill>
                    <a:srgbClr val="00EBFF"/>
                  </a:solidFill>
                  <a:latin typeface="Chalkduster"/>
                  <a:cs typeface="Chalkduster"/>
                </a:rPr>
                <a:t> CR </a:t>
              </a:r>
              <a:endParaRPr lang="en-GB" sz="1600" dirty="0">
                <a:solidFill>
                  <a:srgbClr val="00EBFF"/>
                </a:solidFill>
                <a:latin typeface="Chalkduster"/>
                <a:cs typeface="Chalkduster"/>
              </a:endParaRPr>
            </a:p>
          </p:txBody>
        </p:sp>
      </p:grpSp>
      <p:sp>
        <p:nvSpPr>
          <p:cNvPr id="29" name="Freeform 28"/>
          <p:cNvSpPr/>
          <p:nvPr/>
        </p:nvSpPr>
        <p:spPr>
          <a:xfrm rot="5400000">
            <a:off x="1165859" y="3558541"/>
            <a:ext cx="1371600" cy="45719"/>
          </a:xfrm>
          <a:custGeom>
            <a:avLst/>
            <a:gdLst>
              <a:gd name="connsiteX0" fmla="*/ 0 w 4138083"/>
              <a:gd name="connsiteY0" fmla="*/ 10584 h 72098"/>
              <a:gd name="connsiteX1" fmla="*/ 3323167 w 4138083"/>
              <a:gd name="connsiteY1" fmla="*/ 42334 h 72098"/>
              <a:gd name="connsiteX2" fmla="*/ 3661833 w 4138083"/>
              <a:gd name="connsiteY2" fmla="*/ 31750 h 72098"/>
              <a:gd name="connsiteX3" fmla="*/ 3746500 w 4138083"/>
              <a:gd name="connsiteY3" fmla="*/ 21167 h 72098"/>
              <a:gd name="connsiteX4" fmla="*/ 3788833 w 4138083"/>
              <a:gd name="connsiteY4" fmla="*/ 10584 h 72098"/>
              <a:gd name="connsiteX5" fmla="*/ 3852333 w 4138083"/>
              <a:gd name="connsiteY5" fmla="*/ 0 h 72098"/>
              <a:gd name="connsiteX6" fmla="*/ 3989917 w 4138083"/>
              <a:gd name="connsiteY6" fmla="*/ 10584 h 72098"/>
              <a:gd name="connsiteX7" fmla="*/ 4138083 w 4138083"/>
              <a:gd name="connsiteY7" fmla="*/ 21167 h 7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38083" h="72098">
                <a:moveTo>
                  <a:pt x="0" y="10584"/>
                </a:moveTo>
                <a:cubicBezTo>
                  <a:pt x="1230313" y="72098"/>
                  <a:pt x="394305" y="33350"/>
                  <a:pt x="3323167" y="42334"/>
                </a:cubicBezTo>
                <a:cubicBezTo>
                  <a:pt x="3436110" y="42680"/>
                  <a:pt x="3548944" y="35278"/>
                  <a:pt x="3661833" y="31750"/>
                </a:cubicBezTo>
                <a:cubicBezTo>
                  <a:pt x="3690055" y="28222"/>
                  <a:pt x="3718445" y="25843"/>
                  <a:pt x="3746500" y="21167"/>
                </a:cubicBezTo>
                <a:cubicBezTo>
                  <a:pt x="3760847" y="18776"/>
                  <a:pt x="3774570" y="13437"/>
                  <a:pt x="3788833" y="10584"/>
                </a:cubicBezTo>
                <a:cubicBezTo>
                  <a:pt x="3809875" y="6376"/>
                  <a:pt x="3831166" y="3528"/>
                  <a:pt x="3852333" y="0"/>
                </a:cubicBezTo>
                <a:lnTo>
                  <a:pt x="3989917" y="10584"/>
                </a:lnTo>
                <a:cubicBezTo>
                  <a:pt x="4127766" y="22571"/>
                  <a:pt x="4053142" y="21167"/>
                  <a:pt x="4138083" y="21167"/>
                </a:cubicBezTo>
              </a:path>
            </a:pathLst>
          </a:custGeom>
          <a:ln w="25400" cap="flat" cmpd="sng" algn="ctr">
            <a:solidFill>
              <a:srgbClr val="CCFFCC"/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Freeform 31"/>
          <p:cNvSpPr/>
          <p:nvPr/>
        </p:nvSpPr>
        <p:spPr>
          <a:xfrm rot="10800000">
            <a:off x="1875838" y="4196592"/>
            <a:ext cx="2067005" cy="70608"/>
          </a:xfrm>
          <a:custGeom>
            <a:avLst/>
            <a:gdLst>
              <a:gd name="connsiteX0" fmla="*/ 0 w 4138083"/>
              <a:gd name="connsiteY0" fmla="*/ 10584 h 72098"/>
              <a:gd name="connsiteX1" fmla="*/ 3323167 w 4138083"/>
              <a:gd name="connsiteY1" fmla="*/ 42334 h 72098"/>
              <a:gd name="connsiteX2" fmla="*/ 3661833 w 4138083"/>
              <a:gd name="connsiteY2" fmla="*/ 31750 h 72098"/>
              <a:gd name="connsiteX3" fmla="*/ 3746500 w 4138083"/>
              <a:gd name="connsiteY3" fmla="*/ 21167 h 72098"/>
              <a:gd name="connsiteX4" fmla="*/ 3788833 w 4138083"/>
              <a:gd name="connsiteY4" fmla="*/ 10584 h 72098"/>
              <a:gd name="connsiteX5" fmla="*/ 3852333 w 4138083"/>
              <a:gd name="connsiteY5" fmla="*/ 0 h 72098"/>
              <a:gd name="connsiteX6" fmla="*/ 3989917 w 4138083"/>
              <a:gd name="connsiteY6" fmla="*/ 10584 h 72098"/>
              <a:gd name="connsiteX7" fmla="*/ 4138083 w 4138083"/>
              <a:gd name="connsiteY7" fmla="*/ 21167 h 7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38083" h="72098">
                <a:moveTo>
                  <a:pt x="0" y="10584"/>
                </a:moveTo>
                <a:cubicBezTo>
                  <a:pt x="1230313" y="72098"/>
                  <a:pt x="394305" y="33350"/>
                  <a:pt x="3323167" y="42334"/>
                </a:cubicBezTo>
                <a:cubicBezTo>
                  <a:pt x="3436110" y="42680"/>
                  <a:pt x="3548944" y="35278"/>
                  <a:pt x="3661833" y="31750"/>
                </a:cubicBezTo>
                <a:cubicBezTo>
                  <a:pt x="3690055" y="28222"/>
                  <a:pt x="3718445" y="25843"/>
                  <a:pt x="3746500" y="21167"/>
                </a:cubicBezTo>
                <a:cubicBezTo>
                  <a:pt x="3760847" y="18776"/>
                  <a:pt x="3774570" y="13437"/>
                  <a:pt x="3788833" y="10584"/>
                </a:cubicBezTo>
                <a:cubicBezTo>
                  <a:pt x="3809875" y="6376"/>
                  <a:pt x="3831166" y="3528"/>
                  <a:pt x="3852333" y="0"/>
                </a:cubicBezTo>
                <a:lnTo>
                  <a:pt x="3989917" y="10584"/>
                </a:lnTo>
                <a:cubicBezTo>
                  <a:pt x="4127766" y="22571"/>
                  <a:pt x="4053142" y="21167"/>
                  <a:pt x="4138083" y="21167"/>
                </a:cubicBezTo>
              </a:path>
            </a:pathLst>
          </a:custGeom>
          <a:ln w="25400" cap="flat" cmpd="sng" algn="ctr">
            <a:solidFill>
              <a:srgbClr val="CCFFCC"/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Up Arrow 20"/>
          <p:cNvSpPr/>
          <p:nvPr/>
        </p:nvSpPr>
        <p:spPr>
          <a:xfrm>
            <a:off x="1981200" y="3877732"/>
            <a:ext cx="391923" cy="1615392"/>
          </a:xfrm>
          <a:prstGeom prst="upArrow">
            <a:avLst/>
          </a:prstGeom>
          <a:solidFill>
            <a:srgbClr val="FF0000">
              <a:alpha val="78000"/>
            </a:srgbClr>
          </a:solidFill>
          <a:ln>
            <a:noFill/>
          </a:ln>
          <a:effectLst>
            <a:outerShdw blurRad="50800" dist="38100" dir="2700000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Up Arrow 23"/>
          <p:cNvSpPr/>
          <p:nvPr/>
        </p:nvSpPr>
        <p:spPr>
          <a:xfrm>
            <a:off x="2188294" y="3877732"/>
            <a:ext cx="391923" cy="1128185"/>
          </a:xfrm>
          <a:prstGeom prst="upArrow">
            <a:avLst/>
          </a:prstGeom>
          <a:solidFill>
            <a:srgbClr val="3366FF">
              <a:alpha val="79000"/>
            </a:srgbClr>
          </a:solidFill>
          <a:ln>
            <a:noFill/>
          </a:ln>
          <a:effectLst>
            <a:outerShdw blurRad="50800" dist="38100" dir="2700000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 animBg="1"/>
      <p:bldP spid="24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SUSY searches at the LHC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Example: ATLAS inclusive jets + </a:t>
            </a:r>
            <a:r>
              <a:rPr lang="en-GB" sz="1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1800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</a:t>
            </a:r>
            <a:r>
              <a:rPr lang="en-GB" sz="1800" baseline="30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miss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SUSY search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890183"/>
            <a:ext cx="2155698" cy="1996017"/>
          </a:xfrm>
          <a:prstGeom prst="rect">
            <a:avLst/>
          </a:prstGeom>
          <a:effectLst/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9702" y="1890183"/>
            <a:ext cx="2155698" cy="1996017"/>
          </a:xfrm>
          <a:prstGeom prst="rect">
            <a:avLst/>
          </a:prstGeom>
          <a:effectLst/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023783"/>
            <a:ext cx="2155698" cy="1996017"/>
          </a:xfrm>
          <a:prstGeom prst="rect">
            <a:avLst/>
          </a:prstGeom>
          <a:effectLst/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9702" y="4023783"/>
            <a:ext cx="2155698" cy="1996017"/>
          </a:xfrm>
          <a:prstGeom prst="rect">
            <a:avLst/>
          </a:prstGeom>
          <a:effectLst/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8699" y="1890183"/>
            <a:ext cx="3004736" cy="2782163"/>
          </a:xfrm>
          <a:prstGeom prst="rect">
            <a:avLst/>
          </a:prstGeom>
          <a:effectLst/>
        </p:spPr>
      </p:pic>
      <p:sp>
        <p:nvSpPr>
          <p:cNvPr id="43" name="Right Arrow 42"/>
          <p:cNvSpPr/>
          <p:nvPr/>
        </p:nvSpPr>
        <p:spPr>
          <a:xfrm>
            <a:off x="2384298" y="2819400"/>
            <a:ext cx="685800" cy="304800"/>
          </a:xfrm>
          <a:prstGeom prst="rightArrow">
            <a:avLst/>
          </a:prstGeom>
          <a:solidFill>
            <a:srgbClr val="9BFFA5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Right Arrow 43"/>
          <p:cNvSpPr/>
          <p:nvPr/>
        </p:nvSpPr>
        <p:spPr>
          <a:xfrm rot="19762554">
            <a:off x="2384298" y="3811019"/>
            <a:ext cx="685800" cy="304800"/>
          </a:xfrm>
          <a:prstGeom prst="rightArrow">
            <a:avLst/>
          </a:prstGeom>
          <a:solidFill>
            <a:srgbClr val="FFD546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Right Arrow 44"/>
          <p:cNvSpPr/>
          <p:nvPr/>
        </p:nvSpPr>
        <p:spPr>
          <a:xfrm flipH="1">
            <a:off x="6073902" y="2819400"/>
            <a:ext cx="685800" cy="304800"/>
          </a:xfrm>
          <a:prstGeom prst="rightArrow">
            <a:avLst/>
          </a:prstGeom>
          <a:solidFill>
            <a:srgbClr val="3AA9FF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ight Arrow 45"/>
          <p:cNvSpPr/>
          <p:nvPr/>
        </p:nvSpPr>
        <p:spPr>
          <a:xfrm rot="1837446" flipH="1">
            <a:off x="6073902" y="3811019"/>
            <a:ext cx="685800" cy="304800"/>
          </a:xfrm>
          <a:prstGeom prst="rightArrow">
            <a:avLst/>
          </a:prstGeom>
          <a:solidFill>
            <a:srgbClr val="00005D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Text Box 11"/>
          <p:cNvSpPr txBox="1">
            <a:spLocks noChangeArrowheads="1"/>
          </p:cNvSpPr>
          <p:nvPr/>
        </p:nvSpPr>
        <p:spPr bwMode="auto">
          <a:xfrm>
            <a:off x="2667000" y="4941889"/>
            <a:ext cx="3970111" cy="92551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1200"/>
              </a:spcBef>
            </a:pPr>
            <a:r>
              <a:rPr lang="en-US" sz="1800" dirty="0" err="1" smtClean="0">
                <a:latin typeface="Trebuchet MS"/>
                <a:cs typeface="Trebuchet MS"/>
                <a:sym typeface="Symbol" charset="2"/>
              </a:rPr>
              <a:t>Normalisations</a:t>
            </a:r>
            <a:r>
              <a:rPr lang="en-US" sz="1800" dirty="0" smtClean="0">
                <a:latin typeface="Trebuchet MS"/>
                <a:cs typeface="Trebuchet MS"/>
                <a:sym typeface="Symbol" charset="2"/>
              </a:rPr>
              <a:t> obtained in all CR and signal regions simultaneously by combined maximum likelihood fit</a:t>
            </a:r>
            <a:endParaRPr lang="en-US" sz="1800" dirty="0" smtClean="0"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620000" y="1460955"/>
            <a:ext cx="15239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ATLAS-CONF-2012-033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SUSY searches at the LHC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Example: ATLAS inclusive jets + </a:t>
            </a:r>
            <a:r>
              <a:rPr lang="en-GB" sz="1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1800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</a:t>
            </a:r>
            <a:r>
              <a:rPr lang="en-GB" sz="1800" baseline="30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miss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SUSY search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7696" y="1905000"/>
            <a:ext cx="2153952" cy="1994400"/>
          </a:xfrm>
          <a:prstGeom prst="rect">
            <a:avLst/>
          </a:prstGeom>
          <a:effectLst/>
        </p:spPr>
      </p:pic>
      <p:sp>
        <p:nvSpPr>
          <p:cNvPr id="47" name="Text Box 11"/>
          <p:cNvSpPr txBox="1">
            <a:spLocks noChangeArrowheads="1"/>
          </p:cNvSpPr>
          <p:nvPr/>
        </p:nvSpPr>
        <p:spPr bwMode="auto">
          <a:xfrm>
            <a:off x="300944" y="4075888"/>
            <a:ext cx="5261656" cy="204889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1200"/>
              </a:spcBef>
            </a:pPr>
            <a:r>
              <a:rPr lang="en-US" sz="1600" dirty="0" smtClean="0">
                <a:latin typeface="Trebuchet MS"/>
                <a:cs typeface="Trebuchet MS"/>
                <a:sym typeface="Symbol" charset="2"/>
              </a:rPr>
              <a:t>Define several signal regions, sensitive to different SUSY mass spectra and cascade patterns</a:t>
            </a:r>
            <a:endParaRPr lang="en-US" sz="1600" dirty="0" smtClean="0">
              <a:latin typeface="Trebuchet MS"/>
              <a:cs typeface="Trebuchet MS"/>
              <a:sym typeface="Wingdings"/>
            </a:endParaRPr>
          </a:p>
          <a:p>
            <a:pPr lvl="0">
              <a:spcBef>
                <a:spcPts val="600"/>
              </a:spcBef>
            </a:pPr>
            <a:r>
              <a:rPr lang="en-GB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Squarks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and </a:t>
            </a:r>
            <a:r>
              <a:rPr lang="en-GB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gluino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production would lead to excess over expected SM events at high tail of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GB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m</a:t>
            </a:r>
            <a:r>
              <a:rPr lang="en-GB" sz="16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eff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distribution</a:t>
            </a:r>
            <a:endParaRPr lang="en-GB" sz="16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  <a:p>
            <a:pPr lvl="0">
              <a:spcBef>
                <a:spcPts val="600"/>
              </a:spcBef>
            </a:pP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No such excess seen in current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ATLAS or CMS data</a:t>
            </a:r>
          </a:p>
          <a:p>
            <a:pPr lvl="0">
              <a:spcBef>
                <a:spcPts val="600"/>
              </a:spcBef>
            </a:pPr>
            <a:r>
              <a:rPr lang="en-GB" sz="1600" b="1" dirty="0" smtClean="0">
                <a:solidFill>
                  <a:srgbClr val="C90202"/>
                </a:solidFill>
                <a:latin typeface="Trebuchet MS"/>
                <a:cs typeface="Trebuchet MS"/>
              </a:rPr>
              <a:t>Translate </a:t>
            </a:r>
            <a:r>
              <a:rPr lang="en-GB" sz="1600" b="1" dirty="0" smtClean="0">
                <a:solidFill>
                  <a:srgbClr val="C90202"/>
                </a:solidFill>
                <a:latin typeface="Trebuchet MS"/>
                <a:cs typeface="Trebuchet MS"/>
              </a:rPr>
              <a:t>into limit on</a:t>
            </a:r>
            <a:r>
              <a:rPr lang="en-GB" sz="1600" b="1" dirty="0" smtClean="0">
                <a:solidFill>
                  <a:srgbClr val="C90202"/>
                </a:solidFill>
                <a:latin typeface="Trebuchet MS"/>
                <a:cs typeface="Trebuchet MS"/>
              </a:rPr>
              <a:t> SUSY cross section                          </a:t>
            </a:r>
            <a:r>
              <a:rPr lang="en-US" sz="1600" b="1" dirty="0" err="1" smtClean="0">
                <a:solidFill>
                  <a:srgbClr val="C90202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b="1" dirty="0" smtClean="0">
                <a:solidFill>
                  <a:srgbClr val="C90202"/>
                </a:solidFill>
                <a:latin typeface="Trebuchet MS"/>
                <a:cs typeface="Trebuchet MS"/>
                <a:sym typeface="Wingdings"/>
              </a:rPr>
              <a:t> limit on SUSY particle masses</a:t>
            </a:r>
            <a:endParaRPr lang="en-GB" sz="1600" b="1" dirty="0" smtClean="0">
              <a:solidFill>
                <a:srgbClr val="C90202"/>
              </a:solidFill>
              <a:latin typeface="Trebuchet MS"/>
              <a:cs typeface="Trebuchet M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48" y="1905000"/>
            <a:ext cx="2153952" cy="19944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7848" y="1905000"/>
            <a:ext cx="2153952" cy="1994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7648" y="1905000"/>
            <a:ext cx="2153952" cy="19944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620000" y="1460955"/>
            <a:ext cx="15239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ATLAS-CONF-2012-033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4343400" y="3996631"/>
            <a:ext cx="4495800" cy="2251769"/>
            <a:chOff x="4343400" y="3996631"/>
            <a:chExt cx="4495800" cy="2251769"/>
          </a:xfrm>
        </p:grpSpPr>
        <p:sp>
          <p:nvSpPr>
            <p:cNvPr id="29" name="Right Arrow 28"/>
            <p:cNvSpPr/>
            <p:nvPr/>
          </p:nvSpPr>
          <p:spPr>
            <a:xfrm>
              <a:off x="4343400" y="4296832"/>
              <a:ext cx="1600200" cy="469900"/>
            </a:xfrm>
            <a:prstGeom prst="rightArrow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851267" y="4340423"/>
              <a:ext cx="9879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sym typeface="Wingdings"/>
                </a:rPr>
                <a:t></a:t>
              </a:r>
              <a:r>
                <a:rPr 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sym typeface="Wingdings"/>
                </a:rPr>
                <a:t> ≥ 4 jets</a:t>
              </a:r>
              <a:endParaRPr lang="en-GB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848600" y="5486400"/>
              <a:ext cx="9879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sym typeface="Wingdings"/>
                </a:rPr>
                <a:t></a:t>
              </a:r>
              <a:r>
                <a:rPr 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sym typeface="Wingdings"/>
                </a:rPr>
                <a:t> ≥ 2 jets</a:t>
              </a:r>
              <a:endParaRPr lang="en-GB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31" name="Picture 30" descr="T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6"/>
                <a:stretch>
                  <a:fillRect/>
                </a:stretch>
              </p:blipFill>
            </mc:Choice>
            <mc:Fallback>
              <p:blipFill>
                <a:blip r:embed="rId7"/>
                <a:stretch>
                  <a:fillRect/>
                </a:stretch>
              </p:blipFill>
            </mc:Fallback>
          </mc:AlternateContent>
          <p:spPr>
            <a:xfrm>
              <a:off x="5999820" y="3996631"/>
              <a:ext cx="1772580" cy="1021947"/>
            </a:xfrm>
            <a:prstGeom prst="rect">
              <a:avLst/>
            </a:prstGeom>
          </p:spPr>
        </p:pic>
        <p:pic>
          <p:nvPicPr>
            <p:cNvPr id="32" name="Picture 31" descr="T2-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8"/>
                <a:stretch>
                  <a:fillRect/>
                </a:stretch>
              </p:blipFill>
            </mc:Choice>
            <mc:Fallback>
              <p:blipFill>
                <a:blip r:embed="rId9"/>
                <a:stretch>
                  <a:fillRect/>
                </a:stretch>
              </p:blipFill>
            </mc:Fallback>
          </mc:AlternateContent>
          <p:spPr>
            <a:xfrm>
              <a:off x="5830888" y="5090905"/>
              <a:ext cx="2025616" cy="1157495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0" name="Picture 9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1154"/>
              <a:stretch>
                <a:fillRect/>
              </a:stretch>
            </p:blipFill>
          </mc:Choice>
          <mc:Fallback>
            <p:blipFill>
              <a:blip r:embed="rId3"/>
              <a:srcRect l="1154"/>
              <a:stretch>
                <a:fillRect/>
              </a:stretch>
            </p:blipFill>
          </mc:Fallback>
        </mc:AlternateContent>
        <p:spPr>
          <a:xfrm>
            <a:off x="4724400" y="1905000"/>
            <a:ext cx="4351234" cy="418464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0" y="1460955"/>
            <a:ext cx="15239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ATLAS inclusive jets + </a:t>
            </a:r>
            <a:r>
              <a:rPr lang="en-GB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2800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</a:t>
            </a:r>
            <a:r>
              <a:rPr lang="en-GB" sz="2800" baseline="30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miss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SUSY search</a:t>
            </a:r>
            <a:endParaRPr lang="en-GB" sz="2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Limits expressed in MSUGRA (left) and phenomenological model (right)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14" name="Picture 1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228600" y="1905000"/>
            <a:ext cx="4400509" cy="41832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1466850" y="1673225"/>
            <a:ext cx="6165850" cy="4230688"/>
          </a:xfrm>
          <a:prstGeom prst="rect">
            <a:avLst/>
          </a:prstGeom>
          <a:solidFill>
            <a:srgbClr val="FFFFFF">
              <a:alpha val="77000"/>
            </a:srgbClr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6" name="Oval 12"/>
          <p:cNvSpPr>
            <a:spLocks noChangeArrowheads="1"/>
          </p:cNvSpPr>
          <p:nvPr/>
        </p:nvSpPr>
        <p:spPr bwMode="auto">
          <a:xfrm>
            <a:off x="3830638" y="3585303"/>
            <a:ext cx="579437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3844925" y="3619500"/>
          <a:ext cx="579438" cy="412750"/>
        </p:xfrm>
        <a:graphic>
          <a:graphicData uri="http://schemas.openxmlformats.org/presentationml/2006/ole">
            <p:oleObj spid="_x0000_s547842" name="Equation" r:id="rId3" imgW="266400" imgH="190440" progId="Equation.DSMT4">
              <p:embed/>
            </p:oleObj>
          </a:graphicData>
        </a:graphic>
      </p:graphicFrame>
      <p:sp>
        <p:nvSpPr>
          <p:cNvPr id="8" name="Oval 14"/>
          <p:cNvSpPr>
            <a:spLocks noChangeArrowheads="1"/>
          </p:cNvSpPr>
          <p:nvPr/>
        </p:nvSpPr>
        <p:spPr bwMode="auto">
          <a:xfrm>
            <a:off x="2025650" y="3585303"/>
            <a:ext cx="579438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9" name="Oval 15"/>
          <p:cNvSpPr>
            <a:spLocks noChangeArrowheads="1"/>
          </p:cNvSpPr>
          <p:nvPr/>
        </p:nvSpPr>
        <p:spPr bwMode="auto">
          <a:xfrm>
            <a:off x="4730750" y="3585303"/>
            <a:ext cx="579438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0" name="Oval 16"/>
          <p:cNvSpPr>
            <a:spLocks noChangeArrowheads="1"/>
          </p:cNvSpPr>
          <p:nvPr/>
        </p:nvSpPr>
        <p:spPr bwMode="auto">
          <a:xfrm>
            <a:off x="6530975" y="3585303"/>
            <a:ext cx="579438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1" name="Oval 17"/>
          <p:cNvSpPr>
            <a:spLocks noChangeArrowheads="1"/>
          </p:cNvSpPr>
          <p:nvPr/>
        </p:nvSpPr>
        <p:spPr bwMode="auto">
          <a:xfrm>
            <a:off x="5761038" y="2280378"/>
            <a:ext cx="579437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2" name="Oval 18"/>
          <p:cNvSpPr>
            <a:spLocks noChangeArrowheads="1"/>
          </p:cNvSpPr>
          <p:nvPr/>
        </p:nvSpPr>
        <p:spPr bwMode="auto">
          <a:xfrm>
            <a:off x="2835275" y="2280378"/>
            <a:ext cx="579438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14" name="Object 4"/>
          <p:cNvGraphicFramePr>
            <a:graphicFrameLocks noChangeAspect="1"/>
          </p:cNvGraphicFramePr>
          <p:nvPr/>
        </p:nvGraphicFramePr>
        <p:xfrm>
          <a:off x="5895975" y="2347913"/>
          <a:ext cx="339725" cy="433387"/>
        </p:xfrm>
        <a:graphic>
          <a:graphicData uri="http://schemas.openxmlformats.org/presentationml/2006/ole">
            <p:oleObj spid="_x0000_s547844" name="Equation" r:id="rId4" imgW="139680" imgH="177480" progId="Equation.DSMT4">
              <p:embed/>
            </p:oleObj>
          </a:graphicData>
        </a:graphic>
      </p:graphicFrame>
      <p:graphicFrame>
        <p:nvGraphicFramePr>
          <p:cNvPr id="15" name="Object 5"/>
          <p:cNvGraphicFramePr>
            <a:graphicFrameLocks noChangeAspect="1"/>
          </p:cNvGraphicFramePr>
          <p:nvPr/>
        </p:nvGraphicFramePr>
        <p:xfrm>
          <a:off x="2160588" y="3668713"/>
          <a:ext cx="339725" cy="401637"/>
        </p:xfrm>
        <a:graphic>
          <a:graphicData uri="http://schemas.openxmlformats.org/presentationml/2006/ole">
            <p:oleObj spid="_x0000_s547845" name="Equation" r:id="rId5" imgW="139700" imgH="165100" progId="Equation.DSMT4">
              <p:embed/>
            </p:oleObj>
          </a:graphicData>
        </a:graphic>
      </p:graphicFrame>
      <p:graphicFrame>
        <p:nvGraphicFramePr>
          <p:cNvPr id="17" name="Object 7"/>
          <p:cNvGraphicFramePr>
            <a:graphicFrameLocks noChangeAspect="1"/>
          </p:cNvGraphicFramePr>
          <p:nvPr/>
        </p:nvGraphicFramePr>
        <p:xfrm>
          <a:off x="6787847" y="3627438"/>
          <a:ext cx="339725" cy="431800"/>
        </p:xfrm>
        <a:graphic>
          <a:graphicData uri="http://schemas.openxmlformats.org/presentationml/2006/ole">
            <p:oleObj spid="_x0000_s547846" name="Equation" r:id="rId6" imgW="139700" imgH="177800" progId="Equation.DSMT4">
              <p:embed/>
            </p:oleObj>
          </a:graphicData>
        </a:graphic>
      </p:graphicFrame>
      <p:sp>
        <p:nvSpPr>
          <p:cNvPr id="18" name="Oval 24"/>
          <p:cNvSpPr>
            <a:spLocks noChangeArrowheads="1"/>
          </p:cNvSpPr>
          <p:nvPr/>
        </p:nvSpPr>
        <p:spPr bwMode="auto">
          <a:xfrm>
            <a:off x="4287838" y="4863241"/>
            <a:ext cx="579437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9" name="Oval 25"/>
          <p:cNvSpPr>
            <a:spLocks noChangeArrowheads="1"/>
          </p:cNvSpPr>
          <p:nvPr/>
        </p:nvSpPr>
        <p:spPr bwMode="auto">
          <a:xfrm>
            <a:off x="4287838" y="4866416"/>
            <a:ext cx="579437" cy="522418"/>
          </a:xfrm>
          <a:prstGeom prst="ellipse">
            <a:avLst/>
          </a:prstGeom>
          <a:solidFill>
            <a:srgbClr val="FFFF00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20" name="Object 8"/>
          <p:cNvGraphicFramePr>
            <a:graphicFrameLocks noChangeAspect="1"/>
          </p:cNvGraphicFramePr>
          <p:nvPr/>
        </p:nvGraphicFramePr>
        <p:xfrm>
          <a:off x="4352925" y="4903788"/>
          <a:ext cx="461963" cy="409575"/>
        </p:xfrm>
        <a:graphic>
          <a:graphicData uri="http://schemas.openxmlformats.org/presentationml/2006/ole">
            <p:oleObj spid="_x0000_s547847" name="Equation" r:id="rId7" imgW="215640" imgH="190440" progId="Equation.DSMT4">
              <p:embed/>
            </p:oleObj>
          </a:graphicData>
        </a:graphic>
      </p:graphicFrame>
      <p:cxnSp>
        <p:nvCxnSpPr>
          <p:cNvPr id="22" name="AutoShape 29"/>
          <p:cNvCxnSpPr>
            <a:cxnSpLocks noChangeShapeType="1"/>
          </p:cNvCxnSpPr>
          <p:nvPr/>
        </p:nvCxnSpPr>
        <p:spPr bwMode="auto">
          <a:xfrm rot="10800000" flipV="1">
            <a:off x="2520950" y="2541588"/>
            <a:ext cx="3240088" cy="1103312"/>
          </a:xfrm>
          <a:prstGeom prst="curvedConnector2">
            <a:avLst/>
          </a:prstGeom>
          <a:noFill/>
          <a:ln w="25400">
            <a:solidFill>
              <a:srgbClr val="4D4D4D"/>
            </a:solidFill>
            <a:round/>
            <a:headEnd type="oval" w="med" len="med"/>
            <a:tailEnd type="oval" w="med" len="med"/>
          </a:ln>
        </p:spPr>
      </p:cxnSp>
      <p:cxnSp>
        <p:nvCxnSpPr>
          <p:cNvPr id="23" name="AutoShape 30"/>
          <p:cNvCxnSpPr>
            <a:cxnSpLocks noChangeShapeType="1"/>
          </p:cNvCxnSpPr>
          <p:nvPr/>
        </p:nvCxnSpPr>
        <p:spPr bwMode="auto">
          <a:xfrm rot="10800000">
            <a:off x="2605088" y="3846513"/>
            <a:ext cx="1225550" cy="0"/>
          </a:xfrm>
          <a:prstGeom prst="straightConnector1">
            <a:avLst/>
          </a:prstGeom>
          <a:noFill/>
          <a:ln w="25400">
            <a:solidFill>
              <a:srgbClr val="4D4D4D"/>
            </a:solidFill>
            <a:round/>
            <a:headEnd type="oval" w="med" len="med"/>
            <a:tailEnd type="oval" w="med" len="med"/>
          </a:ln>
        </p:spPr>
      </p:cxnSp>
      <p:cxnSp>
        <p:nvCxnSpPr>
          <p:cNvPr id="24" name="AutoShape 31"/>
          <p:cNvCxnSpPr>
            <a:cxnSpLocks noChangeShapeType="1"/>
          </p:cNvCxnSpPr>
          <p:nvPr/>
        </p:nvCxnSpPr>
        <p:spPr bwMode="auto">
          <a:xfrm rot="16200000" flipH="1">
            <a:off x="4119563" y="3843337"/>
            <a:ext cx="1588" cy="411163"/>
          </a:xfrm>
          <a:prstGeom prst="curvedConnector3">
            <a:avLst>
              <a:gd name="adj1" fmla="val 32800000"/>
            </a:avLst>
          </a:prstGeom>
          <a:noFill/>
          <a:ln w="25400">
            <a:solidFill>
              <a:srgbClr val="AE5252"/>
            </a:solidFill>
            <a:round/>
            <a:headEnd type="oval" w="med" len="med"/>
            <a:tailEnd type="oval" w="med" len="med"/>
          </a:ln>
        </p:spPr>
      </p:cxnSp>
      <p:cxnSp>
        <p:nvCxnSpPr>
          <p:cNvPr id="25" name="AutoShape 32"/>
          <p:cNvCxnSpPr>
            <a:cxnSpLocks noChangeShapeType="1"/>
          </p:cNvCxnSpPr>
          <p:nvPr/>
        </p:nvCxnSpPr>
        <p:spPr bwMode="auto">
          <a:xfrm rot="10800000">
            <a:off x="4410075" y="3846513"/>
            <a:ext cx="320675" cy="0"/>
          </a:xfrm>
          <a:prstGeom prst="straightConnector1">
            <a:avLst/>
          </a:prstGeom>
          <a:noFill/>
          <a:ln w="25400">
            <a:solidFill>
              <a:srgbClr val="AE5252"/>
            </a:solidFill>
            <a:round/>
            <a:headEnd type="oval" w="med" len="med"/>
            <a:tailEnd type="oval" w="med" len="med"/>
          </a:ln>
        </p:spPr>
      </p:cxnSp>
      <p:cxnSp>
        <p:nvCxnSpPr>
          <p:cNvPr id="30" name="AutoShape 37"/>
          <p:cNvCxnSpPr>
            <a:cxnSpLocks noChangeShapeType="1"/>
          </p:cNvCxnSpPr>
          <p:nvPr/>
        </p:nvCxnSpPr>
        <p:spPr bwMode="auto">
          <a:xfrm rot="5400000" flipH="1">
            <a:off x="6070601" y="2811462"/>
            <a:ext cx="1020762" cy="481013"/>
          </a:xfrm>
          <a:prstGeom prst="curvedConnector2">
            <a:avLst/>
          </a:prstGeom>
          <a:noFill/>
          <a:ln w="25400">
            <a:solidFill>
              <a:srgbClr val="253A7D"/>
            </a:solidFill>
            <a:round/>
            <a:headEnd type="oval" w="med" len="med"/>
            <a:tailEnd type="oval" w="med" len="med"/>
          </a:ln>
        </p:spPr>
      </p:cxnSp>
      <p:cxnSp>
        <p:nvCxnSpPr>
          <p:cNvPr id="31" name="AutoShape 38"/>
          <p:cNvCxnSpPr>
            <a:cxnSpLocks noChangeShapeType="1"/>
          </p:cNvCxnSpPr>
          <p:nvPr/>
        </p:nvCxnSpPr>
        <p:spPr bwMode="auto">
          <a:xfrm rot="16200000" flipH="1">
            <a:off x="6819900" y="3843338"/>
            <a:ext cx="1588" cy="411162"/>
          </a:xfrm>
          <a:prstGeom prst="curvedConnector3">
            <a:avLst>
              <a:gd name="adj1" fmla="val 32800000"/>
            </a:avLst>
          </a:prstGeom>
          <a:noFill/>
          <a:ln w="25400">
            <a:solidFill>
              <a:srgbClr val="253A7D"/>
            </a:solidFill>
            <a:round/>
            <a:headEnd type="oval" w="med" len="med"/>
            <a:tailEnd type="oval" w="med" len="med"/>
          </a:ln>
        </p:spPr>
      </p:cxnSp>
      <p:cxnSp>
        <p:nvCxnSpPr>
          <p:cNvPr id="32" name="AutoShape 39"/>
          <p:cNvCxnSpPr>
            <a:cxnSpLocks noChangeShapeType="1"/>
          </p:cNvCxnSpPr>
          <p:nvPr/>
        </p:nvCxnSpPr>
        <p:spPr bwMode="auto">
          <a:xfrm rot="16200000" flipH="1">
            <a:off x="2557463" y="3394075"/>
            <a:ext cx="2298700" cy="1162050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cxnSp>
        <p:nvCxnSpPr>
          <p:cNvPr id="33" name="AutoShape 40"/>
          <p:cNvCxnSpPr>
            <a:cxnSpLocks noChangeShapeType="1"/>
          </p:cNvCxnSpPr>
          <p:nvPr/>
        </p:nvCxnSpPr>
        <p:spPr bwMode="auto">
          <a:xfrm rot="10800000" flipV="1">
            <a:off x="4578350" y="3846513"/>
            <a:ext cx="152400" cy="993775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" name="AutoShape 41"/>
          <p:cNvCxnSpPr>
            <a:cxnSpLocks noChangeShapeType="1"/>
          </p:cNvCxnSpPr>
          <p:nvPr/>
        </p:nvCxnSpPr>
        <p:spPr bwMode="auto">
          <a:xfrm>
            <a:off x="4410075" y="3846513"/>
            <a:ext cx="168275" cy="993775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cxnSp>
        <p:nvCxnSpPr>
          <p:cNvPr id="35" name="AutoShape 42"/>
          <p:cNvCxnSpPr>
            <a:cxnSpLocks noChangeShapeType="1"/>
          </p:cNvCxnSpPr>
          <p:nvPr/>
        </p:nvCxnSpPr>
        <p:spPr bwMode="auto">
          <a:xfrm rot="5400000">
            <a:off x="4294982" y="3353593"/>
            <a:ext cx="2343150" cy="1198563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sp>
        <p:nvSpPr>
          <p:cNvPr id="36" name="Text Box 44"/>
          <p:cNvSpPr txBox="1">
            <a:spLocks noChangeArrowheads="1"/>
          </p:cNvSpPr>
          <p:nvPr/>
        </p:nvSpPr>
        <p:spPr bwMode="auto">
          <a:xfrm>
            <a:off x="250825" y="1673225"/>
            <a:ext cx="2206625" cy="339725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D52929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D52929"/>
                </a:solidFill>
                <a:latin typeface="Trebuchet MS"/>
                <a:cs typeface="Trebuchet MS"/>
              </a:rPr>
              <a:t>6 quark masses</a:t>
            </a:r>
            <a:endParaRPr lang="en-GB" sz="1600" b="1" i="1" kern="0" dirty="0">
              <a:solidFill>
                <a:srgbClr val="D52929"/>
              </a:solidFill>
              <a:latin typeface="Trebuchet MS"/>
              <a:cs typeface="Trebuchet MS"/>
            </a:endParaRPr>
          </a:p>
        </p:txBody>
      </p:sp>
      <p:sp>
        <p:nvSpPr>
          <p:cNvPr id="37" name="Text Box 45"/>
          <p:cNvSpPr txBox="1">
            <a:spLocks noChangeArrowheads="1"/>
          </p:cNvSpPr>
          <p:nvPr/>
        </p:nvSpPr>
        <p:spPr bwMode="auto">
          <a:xfrm>
            <a:off x="250825" y="2112963"/>
            <a:ext cx="2206625" cy="339725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D52929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D52929"/>
                </a:solidFill>
                <a:latin typeface="Trebuchet MS"/>
                <a:cs typeface="Trebuchet MS"/>
              </a:rPr>
              <a:t>3 lepton masses</a:t>
            </a:r>
            <a:endParaRPr lang="en-GB" sz="1600" b="1" i="1" kern="0" dirty="0">
              <a:solidFill>
                <a:srgbClr val="D52929"/>
              </a:solidFill>
              <a:latin typeface="Trebuchet MS"/>
              <a:cs typeface="Trebuchet MS"/>
            </a:endParaRPr>
          </a:p>
        </p:txBody>
      </p:sp>
      <p:sp>
        <p:nvSpPr>
          <p:cNvPr id="38" name="Text Box 46"/>
          <p:cNvSpPr txBox="1">
            <a:spLocks noChangeArrowheads="1"/>
          </p:cNvSpPr>
          <p:nvPr/>
        </p:nvSpPr>
        <p:spPr bwMode="auto">
          <a:xfrm>
            <a:off x="250825" y="2889250"/>
            <a:ext cx="2338388" cy="584200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4D4D4D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4D4D4D"/>
                </a:solidFill>
                <a:latin typeface="Trebuchet MS"/>
                <a:cs typeface="Trebuchet MS"/>
              </a:rPr>
              <a:t>1</a:t>
            </a:r>
            <a:r>
              <a:rPr lang="en-GB" sz="1600" b="1" i="1" kern="0" dirty="0" smtClean="0">
                <a:solidFill>
                  <a:srgbClr val="4D4D4D"/>
                </a:solidFill>
                <a:latin typeface="Trebuchet MS"/>
                <a:cs typeface="Trebuchet MS"/>
                <a:sym typeface="Wingdings" charset="2"/>
              </a:rPr>
              <a:t> EM coupling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4D4D4D"/>
                </a:solidFill>
                <a:latin typeface="Trebuchet MS"/>
                <a:cs typeface="Trebuchet MS"/>
                <a:sym typeface="Wingdings" charset="2"/>
              </a:rPr>
              <a:t>(</a:t>
            </a:r>
            <a:r>
              <a:rPr lang="en-GB" sz="1600" b="1" i="1" kern="0" dirty="0" err="1" smtClean="0">
                <a:solidFill>
                  <a:srgbClr val="4D4D4D"/>
                </a:solidFill>
                <a:latin typeface="Trebuchet MS"/>
                <a:cs typeface="Trebuchet MS"/>
                <a:sym typeface="Wingdings" charset="2"/>
              </a:rPr>
              <a:t>massless</a:t>
            </a:r>
            <a:r>
              <a:rPr lang="en-GB" sz="1600" b="1" i="1" kern="0" dirty="0" smtClean="0">
                <a:solidFill>
                  <a:srgbClr val="4D4D4D"/>
                </a:solidFill>
                <a:latin typeface="Trebuchet MS"/>
                <a:cs typeface="Trebuchet MS"/>
                <a:sym typeface="Wingdings" charset="2"/>
              </a:rPr>
              <a:t> Photon)</a:t>
            </a:r>
            <a:endParaRPr lang="en-GB" sz="1600" b="1" i="1" kern="0" dirty="0">
              <a:solidFill>
                <a:srgbClr val="4D4D4D"/>
              </a:solidFill>
              <a:latin typeface="Trebuchet MS"/>
              <a:cs typeface="Trebuchet MS"/>
              <a:sym typeface="Wingdings" charset="2"/>
            </a:endParaRPr>
          </a:p>
        </p:txBody>
      </p:sp>
      <p:sp>
        <p:nvSpPr>
          <p:cNvPr id="40" name="Text Box 48"/>
          <p:cNvSpPr txBox="1">
            <a:spLocks noChangeArrowheads="1"/>
          </p:cNvSpPr>
          <p:nvPr/>
        </p:nvSpPr>
        <p:spPr bwMode="auto">
          <a:xfrm>
            <a:off x="6057900" y="2889250"/>
            <a:ext cx="2339975" cy="584200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253A7D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253A7D"/>
                </a:solidFill>
                <a:latin typeface="Trebuchet MS"/>
                <a:cs typeface="Trebuchet MS"/>
              </a:rPr>
              <a:t>1 strong coupling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253A7D"/>
                </a:solidFill>
                <a:latin typeface="Trebuchet MS"/>
                <a:cs typeface="Trebuchet MS"/>
              </a:rPr>
              <a:t>(</a:t>
            </a:r>
            <a:r>
              <a:rPr lang="en-GB" sz="1600" b="1" i="1" kern="0" dirty="0" err="1" smtClean="0">
                <a:solidFill>
                  <a:srgbClr val="253A7D"/>
                </a:solidFill>
                <a:latin typeface="Trebuchet MS"/>
                <a:cs typeface="Trebuchet MS"/>
              </a:rPr>
              <a:t>massless</a:t>
            </a:r>
            <a:r>
              <a:rPr lang="en-GB" sz="1600" b="1" i="1" kern="0" dirty="0" smtClean="0">
                <a:solidFill>
                  <a:srgbClr val="253A7D"/>
                </a:solidFill>
                <a:latin typeface="Trebuchet MS"/>
                <a:cs typeface="Trebuchet MS"/>
              </a:rPr>
              <a:t> Gluons)</a:t>
            </a:r>
            <a:endParaRPr lang="en-GB" sz="1600" b="1" i="1" kern="0" dirty="0">
              <a:solidFill>
                <a:srgbClr val="253A7D"/>
              </a:solidFill>
              <a:latin typeface="Trebuchet MS"/>
              <a:cs typeface="Trebuchet MS"/>
              <a:sym typeface="Wingdings" charset="2"/>
            </a:endParaRPr>
          </a:p>
        </p:txBody>
      </p:sp>
      <p:sp>
        <p:nvSpPr>
          <p:cNvPr id="41" name="Text Box 49"/>
          <p:cNvSpPr txBox="1">
            <a:spLocks noChangeArrowheads="1"/>
          </p:cNvSpPr>
          <p:nvPr/>
        </p:nvSpPr>
        <p:spPr bwMode="auto">
          <a:xfrm>
            <a:off x="250825" y="4933950"/>
            <a:ext cx="1935163" cy="339725"/>
          </a:xfrm>
          <a:prstGeom prst="rect">
            <a:avLst/>
          </a:prstGeom>
          <a:solidFill>
            <a:srgbClr val="FFFF00">
              <a:alpha val="89000"/>
            </a:srgbClr>
          </a:solidFill>
          <a:ln w="3175">
            <a:solidFill>
              <a:srgbClr val="285E3E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285E3E"/>
                </a:solidFill>
                <a:latin typeface="Trebuchet MS"/>
                <a:cs typeface="Trebuchet MS"/>
              </a:rPr>
              <a:t>1 Higgs mass </a:t>
            </a:r>
            <a:endParaRPr lang="en-GB" sz="1600" b="1" i="1" kern="0" dirty="0">
              <a:solidFill>
                <a:srgbClr val="285E3E"/>
              </a:solidFill>
              <a:latin typeface="Trebuchet MS"/>
              <a:cs typeface="Trebuchet MS"/>
              <a:sym typeface="Wingdings" charset="2"/>
            </a:endParaRPr>
          </a:p>
        </p:txBody>
      </p:sp>
      <p:sp>
        <p:nvSpPr>
          <p:cNvPr id="42" name="Text Box 50"/>
          <p:cNvSpPr txBox="1">
            <a:spLocks noChangeArrowheads="1"/>
          </p:cNvSpPr>
          <p:nvPr/>
        </p:nvSpPr>
        <p:spPr bwMode="auto">
          <a:xfrm>
            <a:off x="250825" y="5564188"/>
            <a:ext cx="2835275" cy="339725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333333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4 quark mixing parameters</a:t>
            </a:r>
            <a:endParaRPr lang="en-GB" sz="1600" b="1" i="1" kern="0" dirty="0">
              <a:solidFill>
                <a:srgbClr val="09213B">
                  <a:lumMod val="75000"/>
                  <a:lumOff val="25000"/>
                </a:srgbClr>
              </a:solidFill>
              <a:latin typeface="Trebuchet MS"/>
              <a:cs typeface="Trebuchet MS"/>
            </a:endParaRPr>
          </a:p>
        </p:txBody>
      </p:sp>
      <p:sp>
        <p:nvSpPr>
          <p:cNvPr id="43" name="Text Box 51"/>
          <p:cNvSpPr txBox="1">
            <a:spLocks noChangeArrowheads="1"/>
          </p:cNvSpPr>
          <p:nvPr/>
        </p:nvSpPr>
        <p:spPr bwMode="auto">
          <a:xfrm>
            <a:off x="250825" y="5984875"/>
            <a:ext cx="2835275" cy="339725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333333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333333"/>
                </a:solidFill>
                <a:latin typeface="Trebuchet MS"/>
                <a:cs typeface="Trebuchet MS"/>
              </a:rPr>
              <a:t>1 CPV QCD parameter ~ 0</a:t>
            </a:r>
            <a:endParaRPr lang="en-GB" sz="1600" b="1" i="1" kern="0" dirty="0">
              <a:solidFill>
                <a:srgbClr val="333333"/>
              </a:solidFill>
              <a:latin typeface="Trebuchet MS"/>
              <a:cs typeface="Trebuchet MS"/>
            </a:endParaRPr>
          </a:p>
        </p:txBody>
      </p:sp>
      <p:sp>
        <p:nvSpPr>
          <p:cNvPr id="44" name="AutoShape 52"/>
          <p:cNvSpPr>
            <a:spLocks/>
          </p:cNvSpPr>
          <p:nvPr/>
        </p:nvSpPr>
        <p:spPr bwMode="auto">
          <a:xfrm>
            <a:off x="3222625" y="4933950"/>
            <a:ext cx="314325" cy="1390649"/>
          </a:xfrm>
          <a:prstGeom prst="rightBrace">
            <a:avLst>
              <a:gd name="adj1" fmla="val 73990"/>
              <a:gd name="adj2" fmla="val 55936"/>
            </a:avLst>
          </a:prstGeom>
          <a:noFill/>
          <a:ln w="34925">
            <a:solidFill>
              <a:srgbClr val="808080"/>
            </a:solidFill>
            <a:round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45" name="Text Box 53"/>
          <p:cNvSpPr txBox="1">
            <a:spLocks noChangeArrowheads="1"/>
          </p:cNvSpPr>
          <p:nvPr/>
        </p:nvSpPr>
        <p:spPr bwMode="auto">
          <a:xfrm>
            <a:off x="3671888" y="5495925"/>
            <a:ext cx="4725987" cy="833178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253A7D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635000" fontAlgn="auto">
              <a:spcBef>
                <a:spcPts val="0"/>
              </a:spcBef>
              <a:spcAft>
                <a:spcPts val="0"/>
              </a:spcAft>
              <a:buFont typeface="Symbol" charset="2"/>
              <a:buChar char="S"/>
              <a:tabLst>
                <a:tab pos="635000" algn="l"/>
              </a:tabLst>
              <a:defRPr/>
            </a:pPr>
            <a:r>
              <a:rPr lang="en-GB" sz="1600" b="1" kern="0" dirty="0" smtClean="0">
                <a:solidFill>
                  <a:srgbClr val="253A7D"/>
                </a:solidFill>
                <a:latin typeface="Trebuchet MS"/>
                <a:cs typeface="Trebuchet MS"/>
                <a:sym typeface="Symbol" charset="2"/>
              </a:rPr>
              <a:t> = </a:t>
            </a:r>
            <a:r>
              <a:rPr lang="en-GB" sz="1600" b="1" i="1" kern="0" dirty="0" smtClean="0">
                <a:solidFill>
                  <a:srgbClr val="253A7D"/>
                </a:solidFill>
                <a:latin typeface="Trebuchet MS"/>
                <a:cs typeface="Trebuchet MS"/>
              </a:rPr>
              <a:t>20 parameters ?</a:t>
            </a:r>
          </a:p>
          <a:p>
            <a:pPr defTabSz="635000" fontAlgn="auto">
              <a:spcBef>
                <a:spcPts val="0"/>
              </a:spcBef>
              <a:spcAft>
                <a:spcPts val="0"/>
              </a:spcAft>
              <a:tabLst>
                <a:tab pos="635000" algn="l"/>
              </a:tabLst>
              <a:defRPr/>
            </a:pPr>
            <a:r>
              <a:rPr lang="en-GB" sz="1600" b="1" kern="0" dirty="0" smtClean="0">
                <a:solidFill>
                  <a:srgbClr val="FF0000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   − 1 by virtue of electroweak unification</a:t>
            </a:r>
          </a:p>
          <a:p>
            <a:pPr defTabSz="635000" fontAlgn="auto">
              <a:spcBef>
                <a:spcPts val="0"/>
              </a:spcBef>
              <a:spcAft>
                <a:spcPts val="0"/>
              </a:spcAft>
              <a:tabLst>
                <a:tab pos="635000" algn="l"/>
              </a:tabLst>
              <a:defRPr/>
            </a:pPr>
            <a:r>
              <a:rPr lang="en-GB" sz="1600" kern="0" dirty="0" smtClean="0">
                <a:solidFill>
                  <a:sysClr val="windowText" lastClr="000000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   + at least 9 parameters for massive neutrinos</a:t>
            </a:r>
            <a:endParaRPr lang="en-GB" sz="1600" kern="0" dirty="0">
              <a:solidFill>
                <a:sysClr val="windowText" lastClr="000000"/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</p:txBody>
      </p:sp>
      <p:sp>
        <p:nvSpPr>
          <p:cNvPr id="4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1338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The SM describes all observed phenomena in particle physics by </a:t>
            </a:r>
            <a:r>
              <a:rPr lang="en-GB" sz="16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19 parameters </a:t>
            </a:r>
            <a:r>
              <a:rPr lang="en-GB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(</a:t>
            </a:r>
            <a:r>
              <a:rPr lang="en-GB" sz="1600" b="1" i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?</a:t>
            </a:r>
            <a:r>
              <a:rPr lang="en-GB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)</a:t>
            </a:r>
            <a:endParaRPr lang="en-GB" sz="1600" b="1" kern="0" dirty="0">
              <a:solidFill>
                <a:sysClr val="windowText" lastClr="000000"/>
              </a:solidFill>
              <a:latin typeface="Trebuchet MS"/>
              <a:cs typeface="Trebuchet MS"/>
            </a:endParaRPr>
          </a:p>
        </p:txBody>
      </p:sp>
      <p:sp>
        <p:nvSpPr>
          <p:cNvPr id="4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cxnSp>
        <p:nvCxnSpPr>
          <p:cNvPr id="48" name="AutoShape 35"/>
          <p:cNvCxnSpPr>
            <a:cxnSpLocks noChangeShapeType="1"/>
          </p:cNvCxnSpPr>
          <p:nvPr/>
        </p:nvCxnSpPr>
        <p:spPr bwMode="auto">
          <a:xfrm rot="10800000" flipV="1">
            <a:off x="2316163" y="2541588"/>
            <a:ext cx="519112" cy="1020762"/>
          </a:xfrm>
          <a:prstGeom prst="curvedConnector2">
            <a:avLst/>
          </a:prstGeom>
          <a:noFill/>
          <a:ln w="25400">
            <a:solidFill>
              <a:srgbClr val="4D4D4D"/>
            </a:solidFill>
            <a:prstDash val="dash"/>
            <a:round/>
            <a:headEnd type="oval" w="med" len="med"/>
            <a:tailEnd type="oval" w="med" len="med"/>
          </a:ln>
        </p:spPr>
      </p:cxnSp>
      <p:cxnSp>
        <p:nvCxnSpPr>
          <p:cNvPr id="49" name="AutoShape 40"/>
          <p:cNvCxnSpPr>
            <a:cxnSpLocks noChangeShapeType="1"/>
          </p:cNvCxnSpPr>
          <p:nvPr/>
        </p:nvCxnSpPr>
        <p:spPr bwMode="auto">
          <a:xfrm>
            <a:off x="3414713" y="2541588"/>
            <a:ext cx="706437" cy="1020762"/>
          </a:xfrm>
          <a:prstGeom prst="curvedConnector2">
            <a:avLst/>
          </a:prstGeom>
          <a:noFill/>
          <a:ln w="25400" cap="flat" cmpd="sng" algn="ctr">
            <a:solidFill>
              <a:srgbClr val="AE5252"/>
            </a:solidFill>
            <a:prstDash val="dash"/>
            <a:round/>
            <a:headEnd type="oval" w="med" len="med"/>
            <a:tailEnd type="oval" w="med" len="med"/>
          </a:ln>
        </p:spPr>
      </p:cxnSp>
      <p:cxnSp>
        <p:nvCxnSpPr>
          <p:cNvPr id="50" name="AutoShape 42"/>
          <p:cNvCxnSpPr>
            <a:cxnSpLocks noChangeShapeType="1"/>
          </p:cNvCxnSpPr>
          <p:nvPr/>
        </p:nvCxnSpPr>
        <p:spPr bwMode="auto">
          <a:xfrm rot="10800000" flipV="1">
            <a:off x="4121150" y="2541588"/>
            <a:ext cx="1639888" cy="1020762"/>
          </a:xfrm>
          <a:prstGeom prst="curvedConnector2">
            <a:avLst/>
          </a:prstGeom>
          <a:noFill/>
          <a:ln w="25400" cap="flat" cmpd="sng" algn="ctr">
            <a:solidFill>
              <a:srgbClr val="AE5252"/>
            </a:solidFill>
            <a:prstDash val="dash"/>
            <a:round/>
            <a:headEnd type="oval" w="med" len="med"/>
            <a:tailEnd type="oval" w="med" len="med"/>
          </a:ln>
        </p:spPr>
      </p:cxnSp>
      <p:graphicFrame>
        <p:nvGraphicFramePr>
          <p:cNvPr id="132107" name="Object 11"/>
          <p:cNvGraphicFramePr>
            <a:graphicFrameLocks noChangeAspect="1"/>
          </p:cNvGraphicFramePr>
          <p:nvPr/>
        </p:nvGraphicFramePr>
        <p:xfrm>
          <a:off x="4824413" y="3597275"/>
          <a:ext cx="441325" cy="441325"/>
        </p:xfrm>
        <a:graphic>
          <a:graphicData uri="http://schemas.openxmlformats.org/presentationml/2006/ole">
            <p:oleObj spid="_x0000_s547848" name="Equation" r:id="rId8" imgW="203200" imgH="203200" progId="Equation.DSMT4">
              <p:embed/>
            </p:oleObj>
          </a:graphicData>
        </a:graphic>
      </p:graphicFrame>
      <p:cxnSp>
        <p:nvCxnSpPr>
          <p:cNvPr id="51" name="AutoShape 41"/>
          <p:cNvCxnSpPr>
            <a:cxnSpLocks noChangeShapeType="1"/>
          </p:cNvCxnSpPr>
          <p:nvPr/>
        </p:nvCxnSpPr>
        <p:spPr bwMode="auto">
          <a:xfrm>
            <a:off x="3414713" y="2541588"/>
            <a:ext cx="1630362" cy="1068387"/>
          </a:xfrm>
          <a:prstGeom prst="curvedConnector2">
            <a:avLst/>
          </a:prstGeom>
          <a:noFill/>
          <a:ln w="25400">
            <a:solidFill>
              <a:srgbClr val="0000FF"/>
            </a:solidFill>
            <a:round/>
            <a:headEnd type="oval" w="med" len="med"/>
            <a:tailEnd type="oval" w="med" len="med"/>
          </a:ln>
        </p:spPr>
      </p:cxnSp>
      <p:cxnSp>
        <p:nvCxnSpPr>
          <p:cNvPr id="52" name="AutoShape 43"/>
          <p:cNvCxnSpPr>
            <a:cxnSpLocks noChangeShapeType="1"/>
          </p:cNvCxnSpPr>
          <p:nvPr/>
        </p:nvCxnSpPr>
        <p:spPr bwMode="auto">
          <a:xfrm rot="10800000" flipV="1">
            <a:off x="5045075" y="2541588"/>
            <a:ext cx="715963" cy="1068387"/>
          </a:xfrm>
          <a:prstGeom prst="curvedConnector2">
            <a:avLst/>
          </a:prstGeom>
          <a:noFill/>
          <a:ln w="25400">
            <a:solidFill>
              <a:srgbClr val="0000FF"/>
            </a:solidFill>
            <a:round/>
            <a:headEnd type="oval" w="med" len="med"/>
            <a:tailEnd type="oval" w="med" len="med"/>
          </a:ln>
        </p:spPr>
      </p:cxnSp>
      <p:sp>
        <p:nvSpPr>
          <p:cNvPr id="39" name="Text Box 47"/>
          <p:cNvSpPr txBox="1">
            <a:spLocks noChangeArrowheads="1"/>
          </p:cNvSpPr>
          <p:nvPr/>
        </p:nvSpPr>
        <p:spPr bwMode="auto">
          <a:xfrm>
            <a:off x="3149600" y="2889250"/>
            <a:ext cx="2339975" cy="584200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AE5252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AE5252"/>
                </a:solidFill>
                <a:latin typeface="Trebuchet MS"/>
                <a:cs typeface="Trebuchet MS"/>
              </a:rPr>
              <a:t>1 weak coupling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AE5252"/>
                </a:solidFill>
                <a:latin typeface="Trebuchet MS"/>
                <a:cs typeface="Trebuchet MS"/>
              </a:rPr>
              <a:t>2 masses : Z, W</a:t>
            </a:r>
            <a:r>
              <a:rPr lang="en-GB" sz="1000" b="1" i="1" kern="0" dirty="0" smtClean="0">
                <a:solidFill>
                  <a:srgbClr val="AE5252"/>
                </a:solidFill>
                <a:latin typeface="Trebuchet MS"/>
                <a:cs typeface="Trebuchet MS"/>
              </a:rPr>
              <a:t> </a:t>
            </a:r>
            <a:r>
              <a:rPr lang="en-GB" sz="1600" b="1" i="1" kern="0" dirty="0" smtClean="0">
                <a:solidFill>
                  <a:srgbClr val="AE5252"/>
                </a:solidFill>
                <a:latin typeface="Trebuchet MS"/>
                <a:cs typeface="Trebuchet MS"/>
              </a:rPr>
              <a:t> </a:t>
            </a:r>
            <a:endParaRPr lang="en-GB" sz="1600" b="1" i="1" kern="0" dirty="0">
              <a:solidFill>
                <a:srgbClr val="AE5252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547851" name="Object 11"/>
          <p:cNvGraphicFramePr>
            <a:graphicFrameLocks noChangeAspect="1"/>
          </p:cNvGraphicFramePr>
          <p:nvPr/>
        </p:nvGraphicFramePr>
        <p:xfrm>
          <a:off x="2982913" y="2338388"/>
          <a:ext cx="277812" cy="371475"/>
        </p:xfrm>
        <a:graphic>
          <a:graphicData uri="http://schemas.openxmlformats.org/presentationml/2006/ole">
            <p:oleObj spid="_x0000_s547851" name="Equation" r:id="rId9" imgW="114300" imgH="152400" progId="Equation.DSMT4">
              <p:embed/>
            </p:oleObj>
          </a:graphicData>
        </a:graphic>
      </p:graphicFrame>
      <p:graphicFrame>
        <p:nvGraphicFramePr>
          <p:cNvPr id="547855" name="Object 15"/>
          <p:cNvGraphicFramePr>
            <a:graphicFrameLocks noChangeAspect="1"/>
          </p:cNvGraphicFramePr>
          <p:nvPr/>
        </p:nvGraphicFramePr>
        <p:xfrm>
          <a:off x="6546850" y="3727450"/>
          <a:ext cx="298450" cy="204788"/>
        </p:xfrm>
        <a:graphic>
          <a:graphicData uri="http://schemas.openxmlformats.org/presentationml/2006/ole">
            <p:oleObj spid="_x0000_s547855" name="Equation" r:id="rId10" imgW="241300" imgH="1651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39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905000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Under moderate assumptions on the SUSY mass hierarchy, ATLAS (similarly CMS) excludes: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50090" y="3023176"/>
            <a:ext cx="3746315" cy="135695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/>
        </p:nvGraphicFramePr>
        <p:xfrm>
          <a:off x="677863" y="3273425"/>
          <a:ext cx="2770187" cy="858838"/>
        </p:xfrm>
        <a:graphic>
          <a:graphicData uri="http://schemas.openxmlformats.org/presentationml/2006/ole">
            <p:oleObj spid="_x0000_s3601410" name="Equation" r:id="rId3" imgW="2209800" imgH="673100" progId="Equation.DSMT4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620000" y="1460955"/>
            <a:ext cx="15239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ATLAS inclusive jets + </a:t>
            </a:r>
            <a:r>
              <a:rPr lang="en-GB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2800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</a:t>
            </a:r>
            <a:r>
              <a:rPr lang="en-GB" sz="2800" baseline="30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miss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SUSY search</a:t>
            </a:r>
            <a:endParaRPr lang="en-GB" sz="2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Limits expressed in MSUGRA (left) and phenomenological model (right)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16" name="Picture 1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1154"/>
              <a:stretch>
                <a:fillRect/>
              </a:stretch>
            </p:blipFill>
          </mc:Choice>
          <mc:Fallback>
            <p:blipFill>
              <a:blip r:embed="rId5"/>
              <a:srcRect l="1154"/>
              <a:stretch>
                <a:fillRect/>
              </a:stretch>
            </p:blipFill>
          </mc:Fallback>
        </mc:AlternateContent>
        <p:spPr>
          <a:xfrm>
            <a:off x="4724400" y="1905000"/>
            <a:ext cx="4351234" cy="418464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52400" y="4731603"/>
            <a:ext cx="41910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Perhaps such an inclusive 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analysis is not sensitive enough ? </a:t>
            </a:r>
          </a:p>
          <a:p>
            <a:pPr>
              <a:spcBef>
                <a:spcPts val="600"/>
              </a:spcBef>
            </a:pPr>
            <a:r>
              <a:rPr lang="en-US" sz="1600" dirty="0" err="1" smtClean="0">
                <a:solidFill>
                  <a:srgbClr val="D40202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rgbClr val="D40202"/>
                </a:solidFill>
                <a:latin typeface="Trebuchet MS"/>
                <a:cs typeface="Trebuchet MS"/>
                <a:sym typeface="Wingdings"/>
              </a:rPr>
              <a:t> Looked also in events with many jets (up </a:t>
            </a:r>
          </a:p>
          <a:p>
            <a:pPr defTabSz="265113">
              <a:spcBef>
                <a:spcPts val="0"/>
              </a:spcBef>
            </a:pPr>
            <a:r>
              <a:rPr lang="en-US" sz="1600" dirty="0" smtClean="0">
                <a:solidFill>
                  <a:srgbClr val="D40202"/>
                </a:solidFill>
                <a:latin typeface="Trebuchet MS"/>
                <a:cs typeface="Trebuchet MS"/>
                <a:sym typeface="Wingdings"/>
              </a:rPr>
              <a:t>	to 9!) and with at least 1 lepton</a:t>
            </a:r>
            <a:endParaRPr lang="en-GB" sz="1600" dirty="0" smtClean="0">
              <a:solidFill>
                <a:srgbClr val="D40202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29400" y="1460955"/>
            <a:ext cx="25145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ATLAS-CONF-2012-037, ATLAS-CONF-2012-041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ATLAS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multi-jets / 1-lepton + </a:t>
            </a:r>
            <a:r>
              <a:rPr lang="en-GB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2800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</a:t>
            </a:r>
            <a:r>
              <a:rPr lang="en-GB" sz="2800" baseline="30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miss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SUSY search</a:t>
            </a:r>
            <a:endParaRPr lang="en-GB" sz="2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No excess seen either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11" name="Picture 1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05740" y="2000250"/>
            <a:ext cx="4137660" cy="3831167"/>
          </a:xfrm>
          <a:prstGeom prst="rect">
            <a:avLst/>
          </a:prstGeom>
        </p:spPr>
      </p:pic>
      <p:pic>
        <p:nvPicPr>
          <p:cNvPr id="14" name="Picture 1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6413" r="1648" b="2950"/>
              <a:stretch>
                <a:fillRect/>
              </a:stretch>
            </p:blipFill>
          </mc:Choice>
          <mc:Fallback>
            <p:blipFill>
              <a:blip r:embed="rId5"/>
              <a:srcRect l="6413" r="1648" b="2950"/>
              <a:stretch>
                <a:fillRect/>
              </a:stretch>
            </p:blipFill>
          </mc:Fallback>
        </mc:AlternateContent>
        <p:spPr>
          <a:xfrm>
            <a:off x="4423833" y="1905000"/>
            <a:ext cx="4487334" cy="398991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4519" y="152400"/>
            <a:ext cx="898948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ATLAS multi-jets / 1-lepton +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jets + </a:t>
            </a:r>
            <a:r>
              <a:rPr lang="en-GB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2800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</a:t>
            </a:r>
            <a:r>
              <a:rPr lang="en-GB" sz="2800" baseline="30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miss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SUSY search</a:t>
            </a: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Limits expressed in MSUGRA (left) and simplified model (right)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8" name="Picture 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648200" y="2040466"/>
            <a:ext cx="4457740" cy="3270581"/>
          </a:xfrm>
          <a:prstGeom prst="rect">
            <a:avLst/>
          </a:prstGeom>
        </p:spPr>
      </p:pic>
      <p:pic>
        <p:nvPicPr>
          <p:cNvPr id="9" name="Picture 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152400" y="1894418"/>
            <a:ext cx="4553444" cy="432858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953000" y="531104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Maybe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 </a:t>
            </a:r>
            <a:r>
              <a:rPr lang="en-GB" sz="1600" i="1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m</a:t>
            </a:r>
            <a:r>
              <a:rPr lang="en-GB" sz="16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(LSP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) ~ </a:t>
            </a:r>
            <a:r>
              <a:rPr lang="en-GB" sz="16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m(squarks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 &amp; </a:t>
            </a:r>
            <a:r>
              <a:rPr lang="en-GB" sz="16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gluinos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) 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so that not enough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 </a:t>
            </a:r>
            <a:r>
              <a:rPr lang="en-GB" sz="1600" i="1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E</a:t>
            </a:r>
            <a:r>
              <a:rPr lang="en-GB" sz="1600" i="1" baseline="-250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T</a:t>
            </a:r>
            <a:r>
              <a:rPr lang="en-GB" sz="1600" baseline="300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miss</a:t>
            </a:r>
            <a:r>
              <a:rPr lang="en-GB" sz="1600" i="1" dirty="0" smtClean="0">
                <a:solidFill>
                  <a:srgbClr val="D40202"/>
                </a:solidFill>
                <a:latin typeface="Trebuchet MS"/>
                <a:cs typeface="Trebuchet MS"/>
              </a:rPr>
              <a:t> 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is 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produced in the decays to select SUSY events?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460955"/>
            <a:ext cx="25145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ATLAS-CONF-2012-037, ATLAS-CONF-2012-041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sp>
        <p:nvSpPr>
          <p:cNvPr id="19" name="Up Arrow 18"/>
          <p:cNvSpPr/>
          <p:nvPr/>
        </p:nvSpPr>
        <p:spPr>
          <a:xfrm>
            <a:off x="5791200" y="4114800"/>
            <a:ext cx="457200" cy="1196247"/>
          </a:xfrm>
          <a:prstGeom prst="upArrow">
            <a:avLst/>
          </a:prstGeom>
          <a:solidFill>
            <a:srgbClr val="FF0000">
              <a:alpha val="53000"/>
            </a:srgbClr>
          </a:solidFill>
          <a:ln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" name="Picture 21" descr="T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5181600" y="5081320"/>
            <a:ext cx="2067983" cy="116707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9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ATLAS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1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-lepton +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jets + </a:t>
            </a:r>
            <a:r>
              <a:rPr lang="en-GB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2800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</a:t>
            </a:r>
            <a:r>
              <a:rPr lang="en-GB" sz="2800" baseline="30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miss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SUSY search</a:t>
            </a: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Limits expressed in and simplified model (left and right)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8" name="Picture 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648200" y="2040466"/>
            <a:ext cx="4457740" cy="327058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953000" y="531104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Maybe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 </a:t>
            </a:r>
            <a:r>
              <a:rPr lang="en-GB" sz="1600" i="1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m</a:t>
            </a:r>
            <a:r>
              <a:rPr lang="en-GB" sz="16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(LSP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) ~ </a:t>
            </a:r>
            <a:r>
              <a:rPr lang="en-GB" sz="16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m(squarks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 &amp; </a:t>
            </a:r>
            <a:r>
              <a:rPr lang="en-GB" sz="16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gluinos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) 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so that not enough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 </a:t>
            </a:r>
            <a:r>
              <a:rPr lang="en-GB" sz="1600" i="1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E</a:t>
            </a:r>
            <a:r>
              <a:rPr lang="en-GB" sz="1600" i="1" baseline="-250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T</a:t>
            </a:r>
            <a:r>
              <a:rPr lang="en-GB" sz="1600" baseline="30000" dirty="0" err="1" smtClean="0">
                <a:solidFill>
                  <a:srgbClr val="D40202"/>
                </a:solidFill>
                <a:latin typeface="Trebuchet MS"/>
                <a:cs typeface="Trebuchet MS"/>
              </a:rPr>
              <a:t>miss</a:t>
            </a:r>
            <a:r>
              <a:rPr lang="en-GB" sz="1600" i="1" dirty="0" smtClean="0">
                <a:solidFill>
                  <a:srgbClr val="D40202"/>
                </a:solidFill>
                <a:latin typeface="Trebuchet MS"/>
                <a:cs typeface="Trebuchet MS"/>
              </a:rPr>
              <a:t> 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is </a:t>
            </a:r>
            <a:r>
              <a:rPr lang="en-GB" sz="1600" dirty="0" smtClean="0">
                <a:solidFill>
                  <a:srgbClr val="D40202"/>
                </a:solidFill>
                <a:latin typeface="Trebuchet MS"/>
                <a:cs typeface="Trebuchet MS"/>
              </a:rPr>
              <a:t>produced in the decays to select SUSY events?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00" y="1460954"/>
            <a:ext cx="1523999" cy="215445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</a:t>
            </a:r>
            <a:r>
              <a:rPr lang="en-US" sz="800" b="1" kern="0" dirty="0" smtClean="0">
                <a:solidFill>
                  <a:srgbClr val="FFFFFF"/>
                </a:solidFill>
              </a:rPr>
              <a:t>-CONF-2012-041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sp>
        <p:nvSpPr>
          <p:cNvPr id="19" name="Up Arrow 18"/>
          <p:cNvSpPr/>
          <p:nvPr/>
        </p:nvSpPr>
        <p:spPr>
          <a:xfrm>
            <a:off x="5791200" y="4114800"/>
            <a:ext cx="457200" cy="1196247"/>
          </a:xfrm>
          <a:prstGeom prst="upArrow">
            <a:avLst/>
          </a:prstGeom>
          <a:solidFill>
            <a:srgbClr val="FF0000">
              <a:alpha val="53000"/>
            </a:srgbClr>
          </a:solidFill>
          <a:ln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106702" y="2042247"/>
            <a:ext cx="4465298" cy="32688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33400" y="5311047"/>
            <a:ext cx="3962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Trebuchet MS"/>
                <a:cs typeface="Trebuchet MS"/>
                <a:sym typeface="Wingdings"/>
              </a:rPr>
              <a:t>Use dedicated “soft” spectra</a:t>
            </a:r>
            <a:r>
              <a:rPr lang="en-US" sz="1600" dirty="0" smtClean="0">
                <a:latin typeface="Trebuchet MS"/>
                <a:cs typeface="Trebuchet MS"/>
                <a:sym typeface="Wingdings"/>
              </a:rPr>
              <a:t> search !</a:t>
            </a:r>
          </a:p>
          <a:p>
            <a:endParaRPr lang="en-US" sz="900" dirty="0" smtClean="0">
              <a:latin typeface="Trebuchet MS"/>
              <a:cs typeface="Trebuchet MS"/>
              <a:sym typeface="Wingdings"/>
            </a:endParaRPr>
          </a:p>
          <a:p>
            <a:r>
              <a:rPr lang="en-US" sz="1600" dirty="0" err="1" smtClean="0"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latin typeface="Trebuchet MS"/>
                <a:cs typeface="Trebuchet MS"/>
                <a:sym typeface="Wingdings"/>
              </a:rPr>
              <a:t> But again, no sign of SUSY !</a:t>
            </a:r>
            <a:endParaRPr lang="en-GB" sz="1600" dirty="0" smtClean="0">
              <a:latin typeface="Trebuchet MS"/>
              <a:cs typeface="Trebuchet MS"/>
            </a:endParaRPr>
          </a:p>
        </p:txBody>
      </p:sp>
      <p:pic>
        <p:nvPicPr>
          <p:cNvPr id="16" name="Picture 2" descr="http://s3.ceclair.fr/wp-content/uploads/2010/09/stupefaction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47584" y="3023176"/>
            <a:ext cx="5391416" cy="3225224"/>
          </a:xfrm>
          <a:prstGeom prst="rect">
            <a:avLst/>
          </a:prstGeom>
          <a:noFill/>
          <a:effectLst>
            <a:outerShdw blurRad="2794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Does SUSY hide from our analyses?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What mechanisms could camouflage strong SUSY production?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905000"/>
            <a:ext cx="4191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Recall: we need to cancel the Higgs virtual corrections. Most important is top loop</a:t>
            </a: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687387" y="3102193"/>
            <a:ext cx="100965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>
            <a:off x="2343150" y="3102193"/>
            <a:ext cx="1009650" cy="0"/>
          </a:xfrm>
          <a:prstGeom prst="line">
            <a:avLst/>
          </a:prstGeom>
          <a:noFill/>
          <a:ln w="25400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Oval 7"/>
          <p:cNvSpPr>
            <a:spLocks noChangeArrowheads="1"/>
          </p:cNvSpPr>
          <p:nvPr/>
        </p:nvSpPr>
        <p:spPr bwMode="auto">
          <a:xfrm>
            <a:off x="1697037" y="2779931"/>
            <a:ext cx="647700" cy="647700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5" name="Object 8"/>
          <p:cNvGraphicFramePr>
            <a:graphicFrameLocks noChangeAspect="1"/>
          </p:cNvGraphicFramePr>
          <p:nvPr/>
        </p:nvGraphicFramePr>
        <p:xfrm>
          <a:off x="1951037" y="2797393"/>
          <a:ext cx="131763" cy="230188"/>
        </p:xfrm>
        <a:graphic>
          <a:graphicData uri="http://schemas.openxmlformats.org/presentationml/2006/ole">
            <p:oleObj spid="_x0000_s3726339" name="Equation" r:id="rId3" imgW="101600" imgH="177800" progId="Equation.DSMT4">
              <p:embed/>
            </p:oleObj>
          </a:graphicData>
        </a:graphic>
      </p:graphicFrame>
      <p:graphicFrame>
        <p:nvGraphicFramePr>
          <p:cNvPr id="16" name="Object 9"/>
          <p:cNvGraphicFramePr>
            <a:graphicFrameLocks noChangeAspect="1"/>
          </p:cNvGraphicFramePr>
          <p:nvPr/>
        </p:nvGraphicFramePr>
        <p:xfrm>
          <a:off x="1946275" y="3129710"/>
          <a:ext cx="165100" cy="280988"/>
        </p:xfrm>
        <a:graphic>
          <a:graphicData uri="http://schemas.openxmlformats.org/presentationml/2006/ole">
            <p:oleObj spid="_x0000_s3726340" name="Equation" r:id="rId4" imgW="127000" imgH="215900" progId="Equation.DSMT4">
              <p:embed/>
            </p:oleObj>
          </a:graphicData>
        </a:graphic>
      </p:graphicFrame>
      <p:sp>
        <p:nvSpPr>
          <p:cNvPr id="17" name="Oval 10"/>
          <p:cNvSpPr>
            <a:spLocks noChangeArrowheads="1"/>
          </p:cNvSpPr>
          <p:nvPr/>
        </p:nvSpPr>
        <p:spPr bwMode="auto">
          <a:xfrm>
            <a:off x="2311400" y="3062506"/>
            <a:ext cx="71437" cy="73025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0000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8" name="Oval 11"/>
          <p:cNvSpPr>
            <a:spLocks noChangeArrowheads="1"/>
          </p:cNvSpPr>
          <p:nvPr/>
        </p:nvSpPr>
        <p:spPr bwMode="auto">
          <a:xfrm>
            <a:off x="1657350" y="3062506"/>
            <a:ext cx="71437" cy="73025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0000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9" name="Object 14"/>
          <p:cNvGraphicFramePr>
            <a:graphicFrameLocks noChangeAspect="1"/>
          </p:cNvGraphicFramePr>
          <p:nvPr/>
        </p:nvGraphicFramePr>
        <p:xfrm>
          <a:off x="1047750" y="2825968"/>
          <a:ext cx="214312" cy="214313"/>
        </p:xfrm>
        <a:graphic>
          <a:graphicData uri="http://schemas.openxmlformats.org/presentationml/2006/ole">
            <p:oleObj spid="_x0000_s3726341" name="Equation" r:id="rId5" imgW="165100" imgH="165100" progId="Equation.DSMT4">
              <p:embed/>
            </p:oleObj>
          </a:graphicData>
        </a:graphic>
      </p:graphicFrame>
      <p:graphicFrame>
        <p:nvGraphicFramePr>
          <p:cNvPr id="20" name="Object 15"/>
          <p:cNvGraphicFramePr>
            <a:graphicFrameLocks noChangeAspect="1"/>
          </p:cNvGraphicFramePr>
          <p:nvPr/>
        </p:nvGraphicFramePr>
        <p:xfrm>
          <a:off x="2778125" y="2824381"/>
          <a:ext cx="214312" cy="214312"/>
        </p:xfrm>
        <a:graphic>
          <a:graphicData uri="http://schemas.openxmlformats.org/presentationml/2006/ole">
            <p:oleObj spid="_x0000_s3726342" name="Equation" r:id="rId6" imgW="165100" imgH="165100" progId="Equation.DSMT4">
              <p:embed/>
            </p:oleObj>
          </a:graphicData>
        </a:graphic>
      </p:graphicFrame>
      <p:sp>
        <p:nvSpPr>
          <p:cNvPr id="21" name="Line 5"/>
          <p:cNvSpPr>
            <a:spLocks noChangeShapeType="1"/>
          </p:cNvSpPr>
          <p:nvPr/>
        </p:nvSpPr>
        <p:spPr bwMode="auto">
          <a:xfrm>
            <a:off x="685800" y="4321393"/>
            <a:ext cx="2667000" cy="20638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3" name="Oval 7"/>
          <p:cNvSpPr>
            <a:spLocks noChangeArrowheads="1"/>
          </p:cNvSpPr>
          <p:nvPr/>
        </p:nvSpPr>
        <p:spPr bwMode="auto">
          <a:xfrm>
            <a:off x="1695450" y="3694331"/>
            <a:ext cx="647700" cy="647700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24" name="Object 8"/>
          <p:cNvGraphicFramePr>
            <a:graphicFrameLocks noChangeAspect="1"/>
          </p:cNvGraphicFramePr>
          <p:nvPr/>
        </p:nvGraphicFramePr>
        <p:xfrm>
          <a:off x="1941513" y="3720260"/>
          <a:ext cx="147637" cy="279400"/>
        </p:xfrm>
        <a:graphic>
          <a:graphicData uri="http://schemas.openxmlformats.org/presentationml/2006/ole">
            <p:oleObj spid="_x0000_s3726343" name="Equation" r:id="rId7" imgW="114300" imgH="215900" progId="Equation.DSMT4">
              <p:embed/>
            </p:oleObj>
          </a:graphicData>
        </a:graphic>
      </p:graphicFrame>
      <p:sp>
        <p:nvSpPr>
          <p:cNvPr id="26" name="Oval 10"/>
          <p:cNvSpPr>
            <a:spLocks noChangeArrowheads="1"/>
          </p:cNvSpPr>
          <p:nvPr/>
        </p:nvSpPr>
        <p:spPr bwMode="auto">
          <a:xfrm>
            <a:off x="1981200" y="4296523"/>
            <a:ext cx="71437" cy="73025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0000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28" name="Object 14"/>
          <p:cNvGraphicFramePr>
            <a:graphicFrameLocks noChangeAspect="1"/>
          </p:cNvGraphicFramePr>
          <p:nvPr/>
        </p:nvGraphicFramePr>
        <p:xfrm>
          <a:off x="1046163" y="4045168"/>
          <a:ext cx="214312" cy="214313"/>
        </p:xfrm>
        <a:graphic>
          <a:graphicData uri="http://schemas.openxmlformats.org/presentationml/2006/ole">
            <p:oleObj spid="_x0000_s3726345" name="Equation" r:id="rId8" imgW="165100" imgH="165100" progId="Equation.DSMT4">
              <p:embed/>
            </p:oleObj>
          </a:graphicData>
        </a:graphic>
      </p:graphicFrame>
      <p:graphicFrame>
        <p:nvGraphicFramePr>
          <p:cNvPr id="29" name="Object 15"/>
          <p:cNvGraphicFramePr>
            <a:graphicFrameLocks noChangeAspect="1"/>
          </p:cNvGraphicFramePr>
          <p:nvPr/>
        </p:nvGraphicFramePr>
        <p:xfrm>
          <a:off x="2776538" y="4043581"/>
          <a:ext cx="214312" cy="214312"/>
        </p:xfrm>
        <a:graphic>
          <a:graphicData uri="http://schemas.openxmlformats.org/presentationml/2006/ole">
            <p:oleObj spid="_x0000_s3726346" name="Equation" r:id="rId9" imgW="165100" imgH="165100" progId="Equation.DSMT4">
              <p:embed/>
            </p:oleObj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152400" y="4673024"/>
            <a:ext cx="4191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Contrary to the SM, 3</a:t>
            </a:r>
            <a:r>
              <a:rPr lang="en-GB" sz="16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rd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generation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squarks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can be lighter than 1</a:t>
            </a:r>
            <a:r>
              <a:rPr lang="en-GB" sz="16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st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and 2</a:t>
            </a:r>
            <a:r>
              <a:rPr lang="en-GB" sz="16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nd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generations</a:t>
            </a:r>
          </a:p>
        </p:txBody>
      </p:sp>
      <p:grpSp>
        <p:nvGrpSpPr>
          <p:cNvPr id="48" name="Group 47"/>
          <p:cNvGrpSpPr/>
          <p:nvPr/>
        </p:nvGrpSpPr>
        <p:grpSpPr>
          <a:xfrm>
            <a:off x="247650" y="5435024"/>
            <a:ext cx="3869796" cy="584776"/>
            <a:chOff x="247650" y="5435024"/>
            <a:chExt cx="3869796" cy="584776"/>
          </a:xfrm>
        </p:grpSpPr>
        <p:sp>
          <p:nvSpPr>
            <p:cNvPr id="22" name="TextBox 21"/>
            <p:cNvSpPr txBox="1"/>
            <p:nvPr/>
          </p:nvSpPr>
          <p:spPr>
            <a:xfrm>
              <a:off x="1905000" y="5435024"/>
              <a:ext cx="2212446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smtClean="0">
                  <a:solidFill>
                    <a:srgbClr val="C90202"/>
                  </a:solidFill>
                  <a:latin typeface="Trebuchet MS"/>
                  <a:cs typeface="Trebuchet MS"/>
                </a:rPr>
                <a:t>Watch out for tops and </a:t>
              </a:r>
              <a:r>
                <a:rPr lang="en-GB" sz="1600" i="1" dirty="0" err="1" smtClean="0">
                  <a:solidFill>
                    <a:srgbClr val="C90202"/>
                  </a:solidFill>
                  <a:latin typeface="Trebuchet MS"/>
                  <a:cs typeface="Trebuchet MS"/>
                </a:rPr>
                <a:t>b</a:t>
              </a:r>
              <a:r>
                <a:rPr lang="en-GB" sz="1600" dirty="0" err="1" smtClean="0">
                  <a:solidFill>
                    <a:srgbClr val="C90202"/>
                  </a:solidFill>
                  <a:latin typeface="Trebuchet MS"/>
                  <a:cs typeface="Trebuchet MS"/>
                </a:rPr>
                <a:t>’s</a:t>
              </a:r>
              <a:r>
                <a:rPr lang="en-GB" sz="1600" dirty="0" smtClean="0">
                  <a:solidFill>
                    <a:srgbClr val="C90202"/>
                  </a:solidFill>
                  <a:latin typeface="Trebuchet MS"/>
                  <a:cs typeface="Trebuchet MS"/>
                </a:rPr>
                <a:t> in final state ! </a:t>
              </a:r>
              <a:endParaRPr lang="en-GB" sz="1600" dirty="0" smtClean="0">
                <a:solidFill>
                  <a:srgbClr val="C90202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5" name="Right Arrow 24"/>
            <p:cNvSpPr/>
            <p:nvPr/>
          </p:nvSpPr>
          <p:spPr>
            <a:xfrm>
              <a:off x="247650" y="5486400"/>
              <a:ext cx="1600200" cy="469900"/>
            </a:xfrm>
            <a:prstGeom prst="rightArrow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550950" y="4038600"/>
            <a:ext cx="2983450" cy="2060377"/>
            <a:chOff x="5550950" y="4038600"/>
            <a:chExt cx="2983450" cy="2060377"/>
          </a:xfrm>
        </p:grpSpPr>
        <p:pic>
          <p:nvPicPr>
            <p:cNvPr id="35" name="Picture 34" descr="T2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0"/>
                <a:stretch>
                  <a:fillRect/>
                </a:stretch>
              </p:blipFill>
            </mc:Choice>
            <mc:Fallback>
              <p:blipFill>
                <a:blip r:embed="rId11"/>
                <a:stretch>
                  <a:fillRect/>
                </a:stretch>
              </p:blipFill>
            </mc:Fallback>
          </mc:AlternateContent>
          <p:spPr>
            <a:xfrm>
              <a:off x="5550950" y="4038600"/>
              <a:ext cx="2983450" cy="1804987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5765147" y="5791200"/>
              <a:ext cx="236189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Direct </a:t>
              </a:r>
              <a:r>
                <a:rPr lang="en-GB" sz="1400" b="1" i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b</a:t>
              </a:r>
              <a:r>
                <a:rPr lang="en-GB" sz="1400" b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/</a:t>
              </a:r>
              <a:r>
                <a:rPr lang="en-GB" sz="1400" b="1" i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t</a:t>
              </a:r>
              <a:r>
                <a:rPr lang="en-GB" sz="1400" b="1" i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en-GB" sz="14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pair production</a:t>
              </a:r>
              <a:endParaRPr lang="en-GB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317588" y="5679247"/>
              <a:ext cx="27881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~</a:t>
              </a:r>
              <a:endParaRPr lang="en-GB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6513408" y="5682432"/>
              <a:ext cx="27881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~</a:t>
              </a:r>
              <a:endParaRPr lang="en-GB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5105400" y="1752600"/>
            <a:ext cx="3472074" cy="2209800"/>
            <a:chOff x="5105400" y="1752600"/>
            <a:chExt cx="3472074" cy="2209800"/>
          </a:xfrm>
        </p:grpSpPr>
        <p:pic>
          <p:nvPicPr>
            <p:cNvPr id="34" name="Picture 33" descr="T1bbbb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2"/>
                <a:stretch>
                  <a:fillRect/>
                </a:stretch>
              </p:blipFill>
            </mc:Choice>
            <mc:Fallback>
              <p:blipFill>
                <a:blip r:embed="rId13"/>
                <a:stretch>
                  <a:fillRect/>
                </a:stretch>
              </p:blipFill>
            </mc:Fallback>
          </mc:AlternateContent>
          <p:spPr>
            <a:xfrm>
              <a:off x="5257800" y="1752600"/>
              <a:ext cx="2971800" cy="1893794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5105400" y="3654623"/>
              <a:ext cx="347207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Gluino</a:t>
              </a:r>
              <a:r>
                <a:rPr lang="en-GB" sz="14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-mediated virtual </a:t>
              </a:r>
              <a:r>
                <a:rPr lang="en-GB" sz="1400" b="1" i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b</a:t>
              </a:r>
              <a:r>
                <a:rPr lang="en-GB" sz="1400" b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/</a:t>
              </a:r>
              <a:r>
                <a:rPr lang="en-GB" sz="1400" b="1" i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t</a:t>
              </a:r>
              <a:r>
                <a:rPr lang="en-GB" sz="14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 production</a:t>
              </a:r>
              <a:endParaRPr lang="en-GB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7145363" y="3526912"/>
              <a:ext cx="27881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~</a:t>
              </a:r>
              <a:endParaRPr lang="en-GB" dirty="0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330328" y="3548624"/>
              <a:ext cx="27881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~</a:t>
              </a:r>
              <a:endParaRPr lang="en-GB" dirty="0"/>
            </a:p>
          </p:txBody>
        </p:sp>
      </p:grpSp>
      <p:cxnSp>
        <p:nvCxnSpPr>
          <p:cNvPr id="43" name="Straight Connector 42"/>
          <p:cNvCxnSpPr/>
          <p:nvPr/>
        </p:nvCxnSpPr>
        <p:spPr>
          <a:xfrm rot="5400000">
            <a:off x="3009834" y="3617102"/>
            <a:ext cx="3425080" cy="877"/>
          </a:xfrm>
          <a:prstGeom prst="line">
            <a:avLst/>
          </a:prstGeom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dot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1981200" y="5330083"/>
            <a:ext cx="2740735" cy="1588"/>
          </a:xfrm>
          <a:prstGeom prst="line">
            <a:avLst/>
          </a:prstGeom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dot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Does SUSY hide from our analyses?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What mechanisms could camouflage strong SUSY production?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52400" y="1905000"/>
            <a:ext cx="510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Gluino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-mediated stop production (4 tops!) produces events with same-sign leptons, and also many jets</a:t>
            </a:r>
          </a:p>
          <a:p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  <a:sym typeface="Wingdings"/>
              </a:rPr>
              <a:t> very low SM backgrounds</a:t>
            </a:r>
            <a:endParaRPr lang="en-GB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50" name="Picture 49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r="47914"/>
              <a:stretch>
                <a:fillRect/>
              </a:stretch>
            </p:blipFill>
          </mc:Choice>
          <mc:Fallback>
            <p:blipFill>
              <a:blip r:embed="rId3"/>
              <a:srcRect r="47914"/>
              <a:stretch>
                <a:fillRect/>
              </a:stretch>
            </p:blipFill>
          </mc:Fallback>
        </mc:AlternateContent>
        <p:spPr>
          <a:xfrm>
            <a:off x="5210964" y="3073930"/>
            <a:ext cx="3247236" cy="2979735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5410200" y="1460954"/>
            <a:ext cx="3733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arXiv</a:t>
            </a:r>
            <a:r>
              <a:rPr lang="en-US" sz="800" b="1" kern="0" dirty="0" smtClean="0">
                <a:solidFill>
                  <a:srgbClr val="FFFFFF"/>
                </a:solidFill>
              </a:rPr>
              <a:t>:1203.5763, ATLAS arXiv:</a:t>
            </a:r>
            <a:r>
              <a:rPr lang="en-US" sz="800" b="1" kern="0" dirty="0" smtClean="0">
                <a:solidFill>
                  <a:srgbClr val="FFFFFF"/>
                </a:solidFill>
              </a:rPr>
              <a:t>1112.3832, CMS-PAS</a:t>
            </a:r>
            <a:r>
              <a:rPr lang="en-US" sz="800" b="1" kern="0" dirty="0" smtClean="0">
                <a:solidFill>
                  <a:srgbClr val="FFFFFF"/>
                </a:solidFill>
              </a:rPr>
              <a:t>-SUS-11-020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pic>
        <p:nvPicPr>
          <p:cNvPr id="48" name="Picture 4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154518" y="2948515"/>
            <a:ext cx="4610005" cy="32766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5257800" y="1905000"/>
            <a:ext cx="3886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Direct stop production is very similar to top (but smaller cross section), direct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sbottom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production has 2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b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-jets + </a:t>
            </a:r>
            <a:r>
              <a:rPr lang="en-GB" sz="16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E</a:t>
            </a:r>
            <a:r>
              <a:rPr lang="en-GB" sz="1600" i="1" baseline="-25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T</a:t>
            </a:r>
            <a:r>
              <a:rPr lang="en-GB" sz="1600" baseline="30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miss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  <a:sym typeface="Wingdings"/>
              </a:rPr>
              <a:t> kinematic reconstruction</a:t>
            </a:r>
            <a:endParaRPr lang="en-GB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Does SUSY hide from our analyses?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Limits on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gluino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-mediated stop (left) and direct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sbottom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production (right)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42" name="Picture 41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52401" y="1897340"/>
            <a:ext cx="3962399" cy="36059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29400" y="1460955"/>
            <a:ext cx="25145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ATLAS-CONF-2012-037,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kern="0" dirty="0" smtClean="0">
                <a:solidFill>
                  <a:srgbClr val="FFFFFF"/>
                </a:solidFill>
              </a:rPr>
              <a:t>ATLAS arXiv:1112.3832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pic>
        <p:nvPicPr>
          <p:cNvPr id="7" name="Picture 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221973" y="1825373"/>
            <a:ext cx="4922027" cy="368935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81000" y="5559623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Strongest limit from ATLAS multijet analysis</a:t>
            </a:r>
            <a:endParaRPr lang="en-GB" sz="1400" dirty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76800" y="5562600"/>
            <a:ext cx="419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Weak limits for heavy LSP;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  <a:sym typeface="Wingdings"/>
              </a:rPr>
              <a:t> insensitivity due to high trigger thresholds</a:t>
            </a:r>
            <a:endParaRPr lang="en-GB" sz="1400" dirty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0" name="Up Arrow 9"/>
          <p:cNvSpPr/>
          <p:nvPr/>
        </p:nvSpPr>
        <p:spPr>
          <a:xfrm>
            <a:off x="6477000" y="3429000"/>
            <a:ext cx="457200" cy="2074333"/>
          </a:xfrm>
          <a:prstGeom prst="upArrow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Does SUSY hide from our analyses?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What mechanisms could camouflage strong SUSY production?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905000"/>
            <a:ext cx="4724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The limits on direct stop/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sbottom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production are still too weak to exclude them 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up to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TeV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(“naturalness”) scale</a:t>
            </a:r>
            <a:endParaRPr lang="en-GB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96200" y="1460955"/>
            <a:ext cx="1447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arXiv</a:t>
            </a:r>
            <a:r>
              <a:rPr lang="en-US" sz="800" b="1" kern="0" dirty="0" smtClean="0">
                <a:solidFill>
                  <a:srgbClr val="FFFFFF"/>
                </a:solidFill>
              </a:rPr>
              <a:t>:</a:t>
            </a:r>
            <a:r>
              <a:rPr lang="en-US" sz="800" b="1" kern="0" dirty="0" smtClean="0">
                <a:solidFill>
                  <a:srgbClr val="FFFFFF"/>
                </a:solidFill>
              </a:rPr>
              <a:t>1204.5638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399" y="5638800"/>
            <a:ext cx="53340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-84" charset="2"/>
              <a:buChar char="à"/>
            </a:pPr>
            <a:r>
              <a:rPr lang="en-GB" sz="1600" dirty="0" smtClean="0">
                <a:solidFill>
                  <a:srgbClr val="C90202"/>
                </a:solidFill>
                <a:latin typeface="Trebuchet MS"/>
                <a:cs typeface="Trebuchet MS"/>
              </a:rPr>
              <a:t> Select events with 2</a:t>
            </a:r>
            <a:r>
              <a:rPr lang="en-GB" sz="1600" dirty="0" smtClean="0">
                <a:solidFill>
                  <a:srgbClr val="C90202"/>
                </a:solidFill>
                <a:latin typeface="Symbol" charset="2"/>
                <a:cs typeface="Symbol" charset="2"/>
              </a:rPr>
              <a:t>-</a:t>
            </a:r>
            <a:r>
              <a:rPr lang="en-GB" sz="1600" dirty="0" smtClean="0">
                <a:solidFill>
                  <a:srgbClr val="C90202"/>
                </a:solidFill>
                <a:latin typeface="Trebuchet MS"/>
                <a:cs typeface="Trebuchet MS"/>
              </a:rPr>
              <a:t>3 leptons + </a:t>
            </a:r>
            <a:r>
              <a:rPr lang="en-GB" sz="1600" i="1" dirty="0" err="1" smtClean="0">
                <a:solidFill>
                  <a:srgbClr val="C90202"/>
                </a:solidFill>
                <a:latin typeface="Trebuchet MS"/>
                <a:cs typeface="Trebuchet MS"/>
              </a:rPr>
              <a:t>E</a:t>
            </a:r>
            <a:r>
              <a:rPr lang="en-GB" sz="1600" i="1" baseline="-25000" dirty="0" err="1" smtClean="0">
                <a:solidFill>
                  <a:srgbClr val="C90202"/>
                </a:solidFill>
                <a:latin typeface="Trebuchet MS"/>
                <a:cs typeface="Trebuchet MS"/>
              </a:rPr>
              <a:t>T</a:t>
            </a:r>
            <a:r>
              <a:rPr lang="en-GB" sz="1600" baseline="30000" dirty="0" err="1" smtClean="0">
                <a:solidFill>
                  <a:srgbClr val="C90202"/>
                </a:solidFill>
                <a:latin typeface="Trebuchet MS"/>
                <a:cs typeface="Trebuchet MS"/>
              </a:rPr>
              <a:t>miss</a:t>
            </a:r>
            <a:r>
              <a:rPr lang="en-GB" sz="1600" dirty="0" smtClean="0">
                <a:solidFill>
                  <a:srgbClr val="C90202"/>
                </a:solidFill>
                <a:latin typeface="Trebuchet MS"/>
                <a:cs typeface="Trebuchet MS"/>
              </a:rPr>
              <a:t> &amp; no jets! </a:t>
            </a:r>
            <a:endParaRPr lang="en-GB" sz="1600" dirty="0" smtClean="0">
              <a:solidFill>
                <a:srgbClr val="C90202"/>
              </a:solidFill>
              <a:latin typeface="Trebuchet MS"/>
              <a:cs typeface="Trebuchet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52398" y="2902803"/>
            <a:ext cx="48768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Perhaps, all strong production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sparticles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are 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yet too heavy to be produced with sufficient statistics and only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gauginos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are produced ?</a:t>
            </a:r>
            <a:endParaRPr lang="en-GB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14" name="Picture 13" descr="TChiNuSlep_slep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838200" y="3778250"/>
            <a:ext cx="3137995" cy="1784350"/>
          </a:xfrm>
          <a:prstGeom prst="rect">
            <a:avLst/>
          </a:prstGeom>
        </p:spPr>
      </p:pic>
      <p:pic>
        <p:nvPicPr>
          <p:cNvPr id="21" name="Picture 2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5217583" y="1676400"/>
            <a:ext cx="3519217" cy="252614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4724400" y="5977354"/>
            <a:ext cx="4419599" cy="594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rcRect t="3171"/>
              <a:stretch>
                <a:fillRect/>
              </a:stretch>
            </p:blipFill>
          </mc:Choice>
          <mc:Fallback>
            <p:blipFill>
              <a:blip r:embed="rId7"/>
              <a:srcRect t="3171"/>
              <a:stretch>
                <a:fillRect/>
              </a:stretch>
            </p:blipFill>
          </mc:Fallback>
        </mc:AlternateContent>
        <p:spPr>
          <a:xfrm>
            <a:off x="5013061" y="4191000"/>
            <a:ext cx="4054740" cy="232660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Does SUSY hide from our analyses?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What mechanisms could camouflage strong SUSY production?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905000"/>
            <a:ext cx="50292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Some scenarios (AMSB) have a large degeneracy among gaugino masses, rendering the </a:t>
            </a:r>
            <a:r>
              <a:rPr lang="en-GB" sz="16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cs typeface="Symbol" charset="2"/>
              </a:rPr>
              <a:t>c</a:t>
            </a:r>
            <a:r>
              <a:rPr lang="en-GB" sz="1600" baseline="-25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cs typeface="Symbol" charset="2"/>
              </a:rPr>
              <a:t>1</a:t>
            </a:r>
            <a:r>
              <a:rPr lang="en-GB" sz="16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±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long-lived    </a:t>
            </a:r>
            <a:endParaRPr lang="en-GB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96200" y="1460955"/>
            <a:ext cx="1447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ATLAS-CONF-2012-034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400" y="2590800"/>
            <a:ext cx="50292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Search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for heavy particles decaying in inner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detector, giving a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“disappearing track”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 in ATLAS TRT</a:t>
            </a:r>
            <a:endParaRPr lang="en-US" sz="1600" dirty="0" smtClean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pic>
        <p:nvPicPr>
          <p:cNvPr id="14" name="Picture 1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670252" y="1806893"/>
            <a:ext cx="3321348" cy="2384107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724400" y="5943600"/>
            <a:ext cx="4419599" cy="6286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5670252" y="4114800"/>
            <a:ext cx="3321348" cy="2384107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295863" y="3299885"/>
            <a:ext cx="5342937" cy="2643715"/>
            <a:chOff x="295863" y="3299885"/>
            <a:chExt cx="5342937" cy="2643715"/>
          </a:xfrm>
        </p:grpSpPr>
        <p:pic>
          <p:nvPicPr>
            <p:cNvPr id="11" name="Picture 10" descr="Untitled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6"/>
                <a:srcRect l="10965" t="26024"/>
                <a:stretch>
                  <a:fillRect/>
                </a:stretch>
              </p:blipFill>
            </mc:Choice>
            <mc:Fallback>
              <p:blipFill>
                <a:blip r:embed="rId7"/>
                <a:srcRect l="10965" t="26024"/>
                <a:stretch>
                  <a:fillRect/>
                </a:stretch>
              </p:blipFill>
            </mc:Fallback>
          </mc:AlternateContent>
          <p:spPr>
            <a:xfrm>
              <a:off x="295863" y="3352800"/>
              <a:ext cx="4352337" cy="2590800"/>
            </a:xfrm>
            <a:prstGeom prst="rect">
              <a:avLst/>
            </a:prstGeom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21" name="Freeform 20"/>
            <p:cNvSpPr/>
            <p:nvPr/>
          </p:nvSpPr>
          <p:spPr>
            <a:xfrm rot="20969160">
              <a:off x="730251" y="4538986"/>
              <a:ext cx="2190750" cy="511528"/>
            </a:xfrm>
            <a:custGeom>
              <a:avLst/>
              <a:gdLst>
                <a:gd name="connsiteX0" fmla="*/ 0 w 2190750"/>
                <a:gd name="connsiteY0" fmla="*/ 508000 h 511528"/>
                <a:gd name="connsiteX1" fmla="*/ 275167 w 2190750"/>
                <a:gd name="connsiteY1" fmla="*/ 508000 h 511528"/>
                <a:gd name="connsiteX2" fmla="*/ 656167 w 2190750"/>
                <a:gd name="connsiteY2" fmla="*/ 486833 h 511528"/>
                <a:gd name="connsiteX3" fmla="*/ 1132417 w 2190750"/>
                <a:gd name="connsiteY3" fmla="*/ 412750 h 511528"/>
                <a:gd name="connsiteX4" fmla="*/ 1598083 w 2190750"/>
                <a:gd name="connsiteY4" fmla="*/ 275167 h 511528"/>
                <a:gd name="connsiteX5" fmla="*/ 2021417 w 2190750"/>
                <a:gd name="connsiteY5" fmla="*/ 84667 h 511528"/>
                <a:gd name="connsiteX6" fmla="*/ 2190750 w 2190750"/>
                <a:gd name="connsiteY6" fmla="*/ 0 h 511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0" h="511528">
                  <a:moveTo>
                    <a:pt x="0" y="508000"/>
                  </a:moveTo>
                  <a:cubicBezTo>
                    <a:pt x="82903" y="509764"/>
                    <a:pt x="165806" y="511528"/>
                    <a:pt x="275167" y="508000"/>
                  </a:cubicBezTo>
                  <a:cubicBezTo>
                    <a:pt x="384528" y="504472"/>
                    <a:pt x="513292" y="502708"/>
                    <a:pt x="656167" y="486833"/>
                  </a:cubicBezTo>
                  <a:cubicBezTo>
                    <a:pt x="799042" y="470958"/>
                    <a:pt x="975431" y="448028"/>
                    <a:pt x="1132417" y="412750"/>
                  </a:cubicBezTo>
                  <a:cubicBezTo>
                    <a:pt x="1289403" y="377472"/>
                    <a:pt x="1449916" y="329847"/>
                    <a:pt x="1598083" y="275167"/>
                  </a:cubicBezTo>
                  <a:cubicBezTo>
                    <a:pt x="1746250" y="220487"/>
                    <a:pt x="1922639" y="130528"/>
                    <a:pt x="2021417" y="84667"/>
                  </a:cubicBezTo>
                  <a:cubicBezTo>
                    <a:pt x="2120195" y="38806"/>
                    <a:pt x="2155472" y="19403"/>
                    <a:pt x="2190750" y="0"/>
                  </a:cubicBezTo>
                </a:path>
              </a:pathLst>
            </a:custGeom>
            <a:ln w="381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3366FF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4" name="Straight Connector 23"/>
            <p:cNvCxnSpPr/>
            <p:nvPr/>
          </p:nvCxnSpPr>
          <p:spPr>
            <a:xfrm flipV="1">
              <a:off x="2880783" y="3299885"/>
              <a:ext cx="1386417" cy="1024406"/>
            </a:xfrm>
            <a:prstGeom prst="line">
              <a:avLst/>
            </a:prstGeom>
            <a:ln w="25400" cap="flat" cmpd="sng" algn="ctr">
              <a:solidFill>
                <a:srgbClr val="3366FF">
                  <a:alpha val="57000"/>
                </a:srgbClr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/>
            <p:cNvSpPr/>
            <p:nvPr/>
          </p:nvSpPr>
          <p:spPr>
            <a:xfrm>
              <a:off x="1828800" y="4400490"/>
              <a:ext cx="52944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i="1" dirty="0" smtClean="0">
                  <a:solidFill>
                    <a:srgbClr val="3366FF"/>
                  </a:solidFill>
                  <a:latin typeface="Symbol" charset="2"/>
                  <a:cs typeface="Symbol" charset="2"/>
                </a:rPr>
                <a:t>c</a:t>
              </a:r>
              <a:r>
                <a:rPr lang="en-GB" sz="2000" baseline="-25000" dirty="0" smtClean="0">
                  <a:solidFill>
                    <a:srgbClr val="3366FF"/>
                  </a:solidFill>
                  <a:latin typeface="Symbol" charset="2"/>
                  <a:cs typeface="Symbol" charset="2"/>
                </a:rPr>
                <a:t>1</a:t>
              </a:r>
              <a:r>
                <a:rPr lang="en-GB" sz="2000" baseline="30000" dirty="0" smtClean="0">
                  <a:solidFill>
                    <a:srgbClr val="3366FF"/>
                  </a:solidFill>
                  <a:latin typeface="Trebuchet MS"/>
                  <a:cs typeface="Trebuchet MS"/>
                </a:rPr>
                <a:t>+</a:t>
              </a:r>
              <a:endParaRPr lang="en-GB" sz="2000" dirty="0">
                <a:solidFill>
                  <a:srgbClr val="3366FF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200400" y="3409890"/>
              <a:ext cx="52944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i="1" dirty="0" smtClean="0">
                  <a:solidFill>
                    <a:srgbClr val="3366FF"/>
                  </a:solidFill>
                  <a:latin typeface="Symbol" charset="2"/>
                  <a:cs typeface="Symbol" charset="2"/>
                </a:rPr>
                <a:t>c</a:t>
              </a:r>
              <a:r>
                <a:rPr lang="en-GB" sz="2000" baseline="-25000" dirty="0" smtClean="0">
                  <a:solidFill>
                    <a:srgbClr val="3366FF"/>
                  </a:solidFill>
                  <a:latin typeface="Symbol" charset="2"/>
                  <a:cs typeface="Symbol" charset="2"/>
                </a:rPr>
                <a:t>1</a:t>
              </a:r>
              <a:r>
                <a:rPr lang="en-GB" sz="2000" baseline="30000" dirty="0" smtClean="0">
                  <a:solidFill>
                    <a:srgbClr val="3366FF"/>
                  </a:solidFill>
                  <a:latin typeface="Trebuchet MS"/>
                  <a:cs typeface="Trebuchet MS"/>
                </a:rPr>
                <a:t>0</a:t>
              </a:r>
              <a:endParaRPr lang="en-GB" sz="2000" dirty="0">
                <a:solidFill>
                  <a:srgbClr val="3366FF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657600" y="4504492"/>
              <a:ext cx="19812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600" dirty="0" smtClean="0">
                  <a:solidFill>
                    <a:srgbClr val="C90202"/>
                  </a:solidFill>
                  <a:latin typeface="Trebuchet MS"/>
                  <a:cs typeface="Trebuchet MS"/>
                </a:rPr>
                <a:t>background tracks</a:t>
              </a:r>
            </a:p>
            <a:p>
              <a:r>
                <a:rPr lang="en-GB" sz="1100" dirty="0" smtClean="0">
                  <a:solidFill>
                    <a:srgbClr val="C90202"/>
                  </a:solidFill>
                  <a:latin typeface="Trebuchet MS"/>
                  <a:cs typeface="Trebuchet MS"/>
                </a:rPr>
                <a:t>interacting </a:t>
              </a:r>
              <a:r>
                <a:rPr lang="en-GB" sz="1100" dirty="0" err="1" smtClean="0">
                  <a:solidFill>
                    <a:srgbClr val="C90202"/>
                  </a:solidFill>
                  <a:latin typeface="Trebuchet MS"/>
                  <a:cs typeface="Trebuchet MS"/>
                </a:rPr>
                <a:t>hadronically</a:t>
              </a:r>
              <a:r>
                <a:rPr lang="en-GB" sz="1100" dirty="0" smtClean="0">
                  <a:solidFill>
                    <a:srgbClr val="C90202"/>
                  </a:solidFill>
                  <a:latin typeface="Trebuchet MS"/>
                  <a:cs typeface="Trebuchet MS"/>
                </a:rPr>
                <a:t> </a:t>
              </a:r>
            </a:p>
            <a:p>
              <a:r>
                <a:rPr lang="en-GB" sz="1100" dirty="0" smtClean="0">
                  <a:solidFill>
                    <a:srgbClr val="C90202"/>
                  </a:solidFill>
                  <a:latin typeface="Trebuchet MS"/>
                  <a:cs typeface="Trebuchet MS"/>
                </a:rPr>
                <a:t>in TRT</a:t>
              </a:r>
              <a:endParaRPr lang="en-GB" sz="1100" dirty="0">
                <a:solidFill>
                  <a:srgbClr val="C90202"/>
                </a:solidFill>
                <a:latin typeface="Trebuchet MS"/>
                <a:cs typeface="Trebuchet MS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Does SUSY hide from our analyses?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What mechanisms could camouflage strong SUSY production?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905000"/>
            <a:ext cx="487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R-parity could also be broken (RPV). Proton decay requires lepton and baryon-number violating couplings. If either one of them vanishes, the </a:t>
            </a:r>
            <a:r>
              <a:rPr lang="en-GB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proton is </a:t>
            </a:r>
            <a:r>
              <a:rPr lang="en-GB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stable, but </a:t>
            </a:r>
            <a:r>
              <a:rPr lang="en-GB" sz="1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neutralinos</a:t>
            </a:r>
            <a:r>
              <a:rPr lang="en-GB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may decay:</a:t>
            </a:r>
            <a:endParaRPr lang="en-GB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96200" y="1460955"/>
            <a:ext cx="1447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ATLAS-CONF-2012-035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400" y="5435024"/>
            <a:ext cx="571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-84" charset="2"/>
              <a:buChar char="à"/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 Search for events with many leptons with or w/o </a:t>
            </a:r>
            <a:r>
              <a:rPr lang="en-US" sz="1600" i="1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E</a:t>
            </a:r>
            <a:r>
              <a:rPr lang="en-US" sz="1600" i="1" baseline="-250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T</a:t>
            </a:r>
            <a:r>
              <a:rPr lang="en-US" sz="1600" baseline="300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miss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pic>
        <p:nvPicPr>
          <p:cNvPr id="17" name="Picture 1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57200" y="2982217"/>
            <a:ext cx="3923562" cy="2335453"/>
          </a:xfrm>
          <a:prstGeom prst="rect">
            <a:avLst/>
          </a:prstGeom>
        </p:spPr>
      </p:pic>
      <p:pic>
        <p:nvPicPr>
          <p:cNvPr id="22" name="Picture 21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791613" y="1828800"/>
            <a:ext cx="4352387" cy="312420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096000" y="5034914"/>
            <a:ext cx="2514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No significant excess found in any channel combination (neither does CMS)</a:t>
            </a:r>
            <a:endParaRPr lang="en-GB" sz="1400" dirty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52400" y="5791200"/>
            <a:ext cx="5943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-84" charset="2"/>
              <a:buChar char="à"/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 If RPV coupling is small, search also for displaced vertices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3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3739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Elementary particle physics is successfully described by </a:t>
            </a:r>
            <a:r>
              <a:rPr lang="en-US" sz="16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local gauge theories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1644651"/>
            <a:ext cx="88392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Gauge symmetry </a:t>
            </a:r>
            <a:r>
              <a:rPr lang="en-GB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</a:rPr>
              <a:t>is the invariance of equations of motion with respect to a local transformation belonging to a symmetry group</a:t>
            </a:r>
            <a:endParaRPr lang="en-US" sz="18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  <a:sym typeface="Wingdings"/>
            </a:endParaRPr>
          </a:p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Example: translation group — uniform movement of particle</a:t>
            </a:r>
            <a:endParaRPr lang="en-US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304800" y="4847168"/>
            <a:ext cx="8609542" cy="1386416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165100" dist="23000" dir="5400000" rotWithShape="0">
              <a:srgbClr val="000000">
                <a:alpha val="1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Line 31"/>
          <p:cNvSpPr>
            <a:spLocks noChangeShapeType="1"/>
          </p:cNvSpPr>
          <p:nvPr/>
        </p:nvSpPr>
        <p:spPr bwMode="auto">
          <a:xfrm>
            <a:off x="6015038" y="3480436"/>
            <a:ext cx="630237" cy="179387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ine 7"/>
          <p:cNvSpPr>
            <a:spLocks noChangeShapeType="1"/>
          </p:cNvSpPr>
          <p:nvPr/>
        </p:nvSpPr>
        <p:spPr bwMode="auto">
          <a:xfrm flipV="1">
            <a:off x="1824038" y="3299461"/>
            <a:ext cx="9906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V="1">
            <a:off x="2098675" y="3794761"/>
            <a:ext cx="850900" cy="41275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6049963" y="3240723"/>
            <a:ext cx="762000" cy="914400"/>
          </a:xfrm>
          <a:custGeom>
            <a:avLst/>
            <a:gdLst/>
            <a:ahLst/>
            <a:cxnLst>
              <a:cxn ang="0">
                <a:pos x="0" y="576"/>
              </a:cxn>
              <a:cxn ang="0">
                <a:pos x="96" y="528"/>
              </a:cxn>
              <a:cxn ang="0">
                <a:pos x="192" y="384"/>
              </a:cxn>
              <a:cxn ang="0">
                <a:pos x="432" y="240"/>
              </a:cxn>
              <a:cxn ang="0">
                <a:pos x="432" y="48"/>
              </a:cxn>
              <a:cxn ang="0">
                <a:pos x="480" y="0"/>
              </a:cxn>
            </a:cxnLst>
            <a:rect l="0" t="0" r="r" b="b"/>
            <a:pathLst>
              <a:path w="480" h="576">
                <a:moveTo>
                  <a:pt x="0" y="576"/>
                </a:moveTo>
                <a:cubicBezTo>
                  <a:pt x="32" y="568"/>
                  <a:pt x="64" y="560"/>
                  <a:pt x="96" y="528"/>
                </a:cubicBezTo>
                <a:cubicBezTo>
                  <a:pt x="128" y="496"/>
                  <a:pt x="136" y="432"/>
                  <a:pt x="192" y="384"/>
                </a:cubicBezTo>
                <a:cubicBezTo>
                  <a:pt x="248" y="336"/>
                  <a:pt x="392" y="296"/>
                  <a:pt x="432" y="240"/>
                </a:cubicBezTo>
                <a:cubicBezTo>
                  <a:pt x="472" y="184"/>
                  <a:pt x="424" y="88"/>
                  <a:pt x="432" y="48"/>
                </a:cubicBezTo>
                <a:cubicBezTo>
                  <a:pt x="440" y="8"/>
                  <a:pt x="460" y="4"/>
                  <a:pt x="480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Oval 17"/>
          <p:cNvSpPr>
            <a:spLocks noChangeAspect="1" noChangeArrowheads="1"/>
          </p:cNvSpPr>
          <p:nvPr/>
        </p:nvSpPr>
        <p:spPr bwMode="auto">
          <a:xfrm>
            <a:off x="2009775" y="3759836"/>
            <a:ext cx="111125" cy="111125"/>
          </a:xfrm>
          <a:prstGeom prst="ellipse">
            <a:avLst/>
          </a:prstGeom>
          <a:solidFill>
            <a:srgbClr val="43618D"/>
          </a:solidFill>
          <a:ln w="9525">
            <a:solidFill>
              <a:srgbClr val="43618D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609600" y="3031173"/>
            <a:ext cx="1619250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Global </a:t>
            </a:r>
          </a:p>
          <a:p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symmetry</a:t>
            </a:r>
            <a:r>
              <a:rPr lang="en-GB" sz="1600" dirty="0" smtClean="0">
                <a:solidFill>
                  <a:srgbClr val="43618D"/>
                </a:solidFill>
                <a:latin typeface="Trebuchet MS"/>
                <a:cs typeface="Trebuchet MS"/>
              </a:rPr>
              <a:t>:</a:t>
            </a:r>
            <a:endParaRPr lang="en-GB" sz="1600" dirty="0">
              <a:solidFill>
                <a:srgbClr val="43618D"/>
              </a:solidFill>
              <a:latin typeface="Trebuchet MS"/>
              <a:cs typeface="Trebuchet MS"/>
            </a:endParaRPr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4210050" y="3029586"/>
            <a:ext cx="1619250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Local</a:t>
            </a:r>
          </a:p>
          <a:p>
            <a:r>
              <a:rPr lang="en-GB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symmetry:</a:t>
            </a:r>
            <a:endParaRPr lang="en-GB" sz="1600" dirty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21"/>
          <p:cNvSpPr>
            <a:spLocks noChangeArrowheads="1"/>
          </p:cNvSpPr>
          <p:nvPr/>
        </p:nvSpPr>
        <p:spPr bwMode="auto">
          <a:xfrm>
            <a:off x="458258" y="4914202"/>
            <a:ext cx="8609542" cy="123328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A new trajectory is possible, if 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forces </a:t>
            </a:r>
            <a:r>
              <a:rPr lang="en-GB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act on the particle: a potential that restores the symmetry of the dynamic under this particular gauge transformation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The dynamic found is not just any dynamic, but one of the 4 forces of nature: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gravitation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Requiring the same local gauge invariance for a wave function gives us: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QED</a:t>
            </a:r>
            <a:endParaRPr lang="en-GB" sz="1600" dirty="0" smtClean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18" name="Text Box 27"/>
          <p:cNvSpPr txBox="1">
            <a:spLocks noChangeArrowheads="1"/>
          </p:cNvSpPr>
          <p:nvPr/>
        </p:nvSpPr>
        <p:spPr bwMode="auto">
          <a:xfrm rot="19532869">
            <a:off x="1920048" y="3252740"/>
            <a:ext cx="90017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dirty="0" smtClean="0">
                <a:latin typeface="Trebuchet MS"/>
                <a:cs typeface="Trebuchet MS"/>
              </a:rPr>
              <a:t>movement</a:t>
            </a:r>
            <a:endParaRPr lang="en-GB" sz="1200" dirty="0">
              <a:latin typeface="Trebuchet MS"/>
              <a:cs typeface="Trebuchet MS"/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2003425" y="4315461"/>
          <a:ext cx="1114425" cy="314325"/>
        </p:xfrm>
        <a:graphic>
          <a:graphicData uri="http://schemas.openxmlformats.org/presentationml/2006/ole">
            <p:oleObj spid="_x0000_s700418" name="Equation" r:id="rId3" imgW="685800" imgH="190440" progId="Equation.DSMT4">
              <p:embed/>
            </p:oleObj>
          </a:graphicData>
        </a:graphic>
      </p:graphicFrame>
      <p:sp>
        <p:nvSpPr>
          <p:cNvPr id="20" name="Text Box 30"/>
          <p:cNvSpPr txBox="1">
            <a:spLocks noChangeArrowheads="1"/>
          </p:cNvSpPr>
          <p:nvPr/>
        </p:nvSpPr>
        <p:spPr bwMode="auto">
          <a:xfrm rot="19532869">
            <a:off x="5468111" y="3201940"/>
            <a:ext cx="90017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dirty="0" smtClean="0"/>
              <a:t>movement</a:t>
            </a:r>
            <a:endParaRPr lang="en-GB" sz="1200" dirty="0"/>
          </a:p>
        </p:txBody>
      </p:sp>
      <p:sp>
        <p:nvSpPr>
          <p:cNvPr id="21" name="Line 32"/>
          <p:cNvSpPr>
            <a:spLocks noChangeShapeType="1"/>
          </p:cNvSpPr>
          <p:nvPr/>
        </p:nvSpPr>
        <p:spPr bwMode="auto">
          <a:xfrm>
            <a:off x="6189663" y="3370898"/>
            <a:ext cx="539750" cy="0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Line 10"/>
          <p:cNvSpPr>
            <a:spLocks noChangeShapeType="1"/>
          </p:cNvSpPr>
          <p:nvPr/>
        </p:nvSpPr>
        <p:spPr bwMode="auto">
          <a:xfrm flipV="1">
            <a:off x="5364163" y="3240723"/>
            <a:ext cx="9906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" name="Oval 34"/>
          <p:cNvSpPr>
            <a:spLocks noChangeAspect="1" noChangeArrowheads="1"/>
          </p:cNvSpPr>
          <p:nvPr/>
        </p:nvSpPr>
        <p:spPr bwMode="auto">
          <a:xfrm>
            <a:off x="6311900" y="3794761"/>
            <a:ext cx="111125" cy="111125"/>
          </a:xfrm>
          <a:prstGeom prst="ellipse">
            <a:avLst/>
          </a:prstGeom>
          <a:solidFill>
            <a:srgbClr val="43618D"/>
          </a:solidFill>
          <a:ln w="9525">
            <a:solidFill>
              <a:srgbClr val="43618D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4" name="Line 11"/>
          <p:cNvSpPr>
            <a:spLocks noChangeShapeType="1"/>
          </p:cNvSpPr>
          <p:nvPr/>
        </p:nvSpPr>
        <p:spPr bwMode="auto">
          <a:xfrm>
            <a:off x="5592763" y="3774123"/>
            <a:ext cx="687387" cy="65088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" name="Oval 33"/>
          <p:cNvSpPr>
            <a:spLocks noChangeAspect="1" noChangeArrowheads="1"/>
          </p:cNvSpPr>
          <p:nvPr/>
        </p:nvSpPr>
        <p:spPr bwMode="auto">
          <a:xfrm>
            <a:off x="5527675" y="3705861"/>
            <a:ext cx="111125" cy="111125"/>
          </a:xfrm>
          <a:prstGeom prst="ellipse">
            <a:avLst/>
          </a:prstGeom>
          <a:solidFill>
            <a:srgbClr val="43618D"/>
          </a:solidFill>
          <a:ln w="9525">
            <a:solidFill>
              <a:srgbClr val="43618D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26" name="Object 35"/>
          <p:cNvGraphicFramePr>
            <a:graphicFrameLocks noChangeAspect="1"/>
          </p:cNvGraphicFramePr>
          <p:nvPr/>
        </p:nvGraphicFramePr>
        <p:xfrm>
          <a:off x="5421313" y="4294823"/>
          <a:ext cx="1589087" cy="355600"/>
        </p:xfrm>
        <a:graphic>
          <a:graphicData uri="http://schemas.openxmlformats.org/presentationml/2006/ole">
            <p:oleObj spid="_x0000_s700419" name="Equation" r:id="rId4" imgW="977760" imgH="215640" progId="Equation.DSMT4">
              <p:embed/>
            </p:oleObj>
          </a:graphicData>
        </a:graphic>
      </p:graphicFrame>
      <p:sp>
        <p:nvSpPr>
          <p:cNvPr id="27" name="Line 36"/>
          <p:cNvSpPr>
            <a:spLocks noChangeShapeType="1"/>
          </p:cNvSpPr>
          <p:nvPr/>
        </p:nvSpPr>
        <p:spPr bwMode="auto">
          <a:xfrm flipV="1">
            <a:off x="2730500" y="3308986"/>
            <a:ext cx="9906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Oval 28"/>
          <p:cNvSpPr>
            <a:spLocks noChangeAspect="1" noChangeArrowheads="1"/>
          </p:cNvSpPr>
          <p:nvPr/>
        </p:nvSpPr>
        <p:spPr bwMode="auto">
          <a:xfrm>
            <a:off x="2952750" y="3750311"/>
            <a:ext cx="111125" cy="111125"/>
          </a:xfrm>
          <a:prstGeom prst="ellipse">
            <a:avLst/>
          </a:prstGeom>
          <a:solidFill>
            <a:srgbClr val="43618D"/>
          </a:solidFill>
          <a:ln w="9525">
            <a:solidFill>
              <a:srgbClr val="43618D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" name="Text Box 37"/>
          <p:cNvSpPr txBox="1">
            <a:spLocks noChangeArrowheads="1"/>
          </p:cNvSpPr>
          <p:nvPr/>
        </p:nvSpPr>
        <p:spPr bwMode="auto">
          <a:xfrm>
            <a:off x="6864350" y="2985136"/>
            <a:ext cx="1665288" cy="6485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dirty="0" smtClean="0">
                <a:latin typeface="Trebuchet MS"/>
                <a:cs typeface="Trebuchet MS"/>
              </a:rPr>
              <a:t>movement under influence of a potential</a:t>
            </a:r>
            <a:endParaRPr lang="en-GB" sz="12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30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/>
      <p:bldP spid="20" grpId="0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29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Should we forget about SUSY 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Maybe the electroweak scale is finetuned. But what about dark matter 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1" y="190500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Should we give up on natural SUSY and directly search for WIMP (dark matter) production in proton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cs typeface="Symbol" charset="2"/>
              </a:rPr>
              <a:t>-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proton collisions ? 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52400" y="3276600"/>
            <a:ext cx="4953000" cy="2667000"/>
            <a:chOff x="152400" y="3200400"/>
            <a:chExt cx="4953000" cy="2667000"/>
          </a:xfrm>
        </p:grpSpPr>
        <p:sp>
          <p:nvSpPr>
            <p:cNvPr id="15" name="TextBox 14"/>
            <p:cNvSpPr txBox="1"/>
            <p:nvPr/>
          </p:nvSpPr>
          <p:spPr>
            <a:xfrm>
              <a:off x="152400" y="5528846"/>
              <a:ext cx="4953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 smtClean="0">
                  <a:solidFill>
                    <a:srgbClr val="C90202"/>
                  </a:solidFill>
                  <a:latin typeface="Trebuchet MS"/>
                  <a:cs typeface="Trebuchet MS"/>
                  <a:sym typeface="Wingdings"/>
                </a:rPr>
                <a:t></a:t>
              </a:r>
              <a:r>
                <a:rPr lang="en-US" sz="1600" dirty="0" smtClean="0">
                  <a:solidFill>
                    <a:srgbClr val="C90202"/>
                  </a:solidFill>
                  <a:latin typeface="Trebuchet MS"/>
                  <a:cs typeface="Trebuchet MS"/>
                  <a:sym typeface="Wingdings"/>
                </a:rPr>
                <a:t> </a:t>
              </a:r>
              <a:r>
                <a:rPr lang="en-GB" sz="1600" dirty="0" smtClean="0">
                  <a:solidFill>
                    <a:srgbClr val="C90202"/>
                  </a:solidFill>
                  <a:latin typeface="Trebuchet MS"/>
                  <a:cs typeface="Trebuchet MS"/>
                </a:rPr>
                <a:t>Search for mono-jets</a:t>
              </a:r>
              <a:r>
                <a:rPr lang="en-GB" sz="1600" dirty="0" smtClean="0">
                  <a:solidFill>
                    <a:srgbClr val="C90202"/>
                  </a:solidFill>
                  <a:latin typeface="Trebuchet MS"/>
                  <a:cs typeface="Trebuchet MS"/>
                </a:rPr>
                <a:t> or mono-photon events</a:t>
              </a:r>
              <a:r>
                <a:rPr lang="en-GB" sz="1600" dirty="0" smtClean="0">
                  <a:solidFill>
                    <a:srgbClr val="C90202"/>
                  </a:solidFill>
                  <a:latin typeface="Trebuchet MS"/>
                  <a:cs typeface="Trebuchet MS"/>
                </a:rPr>
                <a:t>!</a:t>
              </a:r>
            </a:p>
          </p:txBody>
        </p:sp>
        <p:pic>
          <p:nvPicPr>
            <p:cNvPr id="16" name="Picture 15" descr="Picture 48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1000" y="3200400"/>
              <a:ext cx="2438400" cy="2190564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438400" y="3429000"/>
              <a:ext cx="2057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/>
                  <a:cs typeface="Trebuchet MS"/>
                </a:rPr>
                <a:t>Energetic </a:t>
              </a:r>
              <a:r>
                <a:rPr lang="en-GB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/>
                  <a:cs typeface="Trebuchet MS"/>
                </a:rPr>
                <a:t>gluon/photon radiation in the initial sate</a:t>
              </a:r>
              <a:endParaRPr lang="en-GB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52399" y="2819400"/>
            <a:ext cx="44150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rgbClr val="C90202"/>
                </a:solidFill>
                <a:latin typeface="Trebuchet MS"/>
                <a:cs typeface="Trebuchet MS"/>
              </a:rPr>
              <a:t>How </a:t>
            </a:r>
            <a:r>
              <a:rPr lang="en-GB" sz="1600" i="1" dirty="0" smtClean="0">
                <a:solidFill>
                  <a:srgbClr val="C90202"/>
                </a:solidFill>
                <a:latin typeface="Trebuchet MS"/>
                <a:cs typeface="Trebuchet MS"/>
              </a:rPr>
              <a:t>can we </a:t>
            </a:r>
            <a:r>
              <a:rPr lang="en-GB" sz="1600" i="1" dirty="0" smtClean="0">
                <a:solidFill>
                  <a:srgbClr val="C90202"/>
                </a:solidFill>
                <a:latin typeface="Trebuchet MS"/>
                <a:cs typeface="Trebuchet MS"/>
              </a:rPr>
              <a:t>detect (and trigger) them </a:t>
            </a:r>
            <a:r>
              <a:rPr lang="en-GB" sz="1600" dirty="0" smtClean="0">
                <a:solidFill>
                  <a:srgbClr val="C90202"/>
                </a:solidFill>
                <a:latin typeface="Trebuchet MS"/>
                <a:cs typeface="Trebuchet MS"/>
              </a:rPr>
              <a:t>?</a:t>
            </a:r>
            <a:endParaRPr lang="en-GB" sz="1600" dirty="0" smtClean="0">
              <a:solidFill>
                <a:srgbClr val="C90202"/>
              </a:solidFill>
              <a:latin typeface="Trebuchet MS"/>
              <a:cs typeface="Trebuchet MS"/>
            </a:endParaRPr>
          </a:p>
        </p:txBody>
      </p:sp>
      <p:pic>
        <p:nvPicPr>
          <p:cNvPr id="14" name="Picture 13" descr="Met_200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5105400" y="1823024"/>
            <a:ext cx="3962400" cy="381577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696200" y="1460954"/>
            <a:ext cx="1447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CMS-EXO-11059</a:t>
            </a:r>
          </a:p>
        </p:txBody>
      </p:sp>
      <p:cxnSp>
        <p:nvCxnSpPr>
          <p:cNvPr id="22" name="Straight Connector 21"/>
          <p:cNvCxnSpPr/>
          <p:nvPr/>
        </p:nvCxnSpPr>
        <p:spPr>
          <a:xfrm rot="5400000">
            <a:off x="2857500" y="3999706"/>
            <a:ext cx="4038600" cy="1588"/>
          </a:xfrm>
          <a:prstGeom prst="line">
            <a:avLst/>
          </a:prstGeom>
          <a:ln w="635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Should we forget about SUSY 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Maybe the electroweak scale is finetuned. But what about dark matter 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96200" y="1460954"/>
            <a:ext cx="1447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CMS-EXO-11059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6581" y="2917825"/>
            <a:ext cx="2514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Vector (SI):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6581" y="3265071"/>
            <a:ext cx="2514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008000"/>
                </a:solidFill>
                <a:latin typeface="Trebuchet MS"/>
                <a:cs typeface="Trebuchet MS"/>
              </a:rPr>
              <a:t>Axial-</a:t>
            </a:r>
            <a:r>
              <a:rPr lang="en-GB" sz="1600" dirty="0" err="1" smtClean="0">
                <a:solidFill>
                  <a:srgbClr val="008000"/>
                </a:solidFill>
                <a:latin typeface="Trebuchet MS"/>
                <a:cs typeface="Trebuchet MS"/>
              </a:rPr>
              <a:t>v</a:t>
            </a:r>
            <a:r>
              <a:rPr lang="en-GB" sz="1600" dirty="0" smtClean="0">
                <a:solidFill>
                  <a:srgbClr val="008000"/>
                </a:solidFill>
                <a:latin typeface="Trebuchet MS"/>
                <a:cs typeface="Trebuchet MS"/>
              </a:rPr>
              <a:t>. (SD):</a:t>
            </a:r>
          </a:p>
        </p:txBody>
      </p:sp>
      <p:graphicFrame>
        <p:nvGraphicFramePr>
          <p:cNvPr id="27" name="Object 4"/>
          <p:cNvGraphicFramePr>
            <a:graphicFrameLocks noChangeAspect="1"/>
          </p:cNvGraphicFramePr>
          <p:nvPr/>
        </p:nvGraphicFramePr>
        <p:xfrm>
          <a:off x="1458383" y="2885017"/>
          <a:ext cx="1856976" cy="420158"/>
        </p:xfrm>
        <a:graphic>
          <a:graphicData uri="http://schemas.openxmlformats.org/presentationml/2006/ole">
            <p:oleObj spid="_x0000_s4659202" name="Equation" r:id="rId3" imgW="1231900" imgH="279400" progId="Equation.DSMT4">
              <p:embed/>
            </p:oleObj>
          </a:graphicData>
        </a:graphic>
      </p:graphicFrame>
      <p:graphicFrame>
        <p:nvGraphicFramePr>
          <p:cNvPr id="4659203" name="Object 3"/>
          <p:cNvGraphicFramePr>
            <a:graphicFrameLocks noChangeAspect="1"/>
          </p:cNvGraphicFramePr>
          <p:nvPr/>
        </p:nvGraphicFramePr>
        <p:xfrm>
          <a:off x="1447800" y="3255963"/>
          <a:ext cx="2276475" cy="420687"/>
        </p:xfrm>
        <a:graphic>
          <a:graphicData uri="http://schemas.openxmlformats.org/presentationml/2006/ole">
            <p:oleObj spid="_x0000_s4659203" name="Equation" r:id="rId4" imgW="1511300" imgH="279400" progId="Equation.DSMT4">
              <p:embed/>
            </p:oleObj>
          </a:graphicData>
        </a:graphic>
      </p:graphicFrame>
      <p:graphicFrame>
        <p:nvGraphicFramePr>
          <p:cNvPr id="4659204" name="Object 4"/>
          <p:cNvGraphicFramePr>
            <a:graphicFrameLocks noChangeAspect="1"/>
          </p:cNvGraphicFramePr>
          <p:nvPr/>
        </p:nvGraphicFramePr>
        <p:xfrm>
          <a:off x="3974568" y="2918354"/>
          <a:ext cx="823913" cy="635000"/>
        </p:xfrm>
        <a:graphic>
          <a:graphicData uri="http://schemas.openxmlformats.org/presentationml/2006/ole">
            <p:oleObj spid="_x0000_s4659204" name="Equation" r:id="rId5" imgW="546100" imgH="419100" progId="Equation.DSMT4">
              <p:embed/>
            </p:oleObj>
          </a:graphicData>
        </a:graphic>
      </p:graphicFrame>
      <p:sp>
        <p:nvSpPr>
          <p:cNvPr id="31" name="Right Brace 30"/>
          <p:cNvSpPr/>
          <p:nvPr/>
        </p:nvSpPr>
        <p:spPr>
          <a:xfrm>
            <a:off x="3676897" y="2928408"/>
            <a:ext cx="252163" cy="685800"/>
          </a:xfrm>
          <a:prstGeom prst="rightBrace">
            <a:avLst/>
          </a:prstGeom>
          <a:ln w="12700" cap="flat" cmpd="sng" algn="ctr">
            <a:solidFill>
              <a:srgbClr val="C9020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9" name="Group 38"/>
          <p:cNvGrpSpPr/>
          <p:nvPr/>
        </p:nvGrpSpPr>
        <p:grpSpPr>
          <a:xfrm>
            <a:off x="196851" y="3854451"/>
            <a:ext cx="3922719" cy="867783"/>
            <a:chOff x="196851" y="3854451"/>
            <a:chExt cx="3922719" cy="867783"/>
          </a:xfrm>
        </p:grpSpPr>
        <p:pic>
          <p:nvPicPr>
            <p:cNvPr id="32" name="Picture 31" descr="Picture 38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54295" y="3876523"/>
              <a:ext cx="1565275" cy="815706"/>
            </a:xfrm>
            <a:prstGeom prst="rect">
              <a:avLst/>
            </a:prstGeom>
          </p:spPr>
        </p:pic>
        <p:pic>
          <p:nvPicPr>
            <p:cNvPr id="33" name="Picture 32" descr="Picture 37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6851" y="3854451"/>
              <a:ext cx="1546231" cy="867783"/>
            </a:xfrm>
            <a:prstGeom prst="rect">
              <a:avLst/>
            </a:prstGeom>
          </p:spPr>
        </p:pic>
        <p:sp>
          <p:nvSpPr>
            <p:cNvPr id="34" name="Right Arrow 33"/>
            <p:cNvSpPr/>
            <p:nvPr/>
          </p:nvSpPr>
          <p:spPr>
            <a:xfrm>
              <a:off x="1752611" y="4104193"/>
              <a:ext cx="809619" cy="355600"/>
            </a:xfrm>
            <a:prstGeom prst="rightArrow">
              <a:avLst>
                <a:gd name="adj1" fmla="val 50000"/>
                <a:gd name="adj2" fmla="val 50000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>
                <a:srgbClr val="000000">
                  <a:alpha val="1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842815" y="4224844"/>
              <a:ext cx="158750" cy="201084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4659205" name="Object 5"/>
          <p:cNvGraphicFramePr>
            <a:graphicFrameLocks noChangeAspect="1"/>
          </p:cNvGraphicFramePr>
          <p:nvPr/>
        </p:nvGraphicFramePr>
        <p:xfrm>
          <a:off x="228600" y="5236442"/>
          <a:ext cx="4340225" cy="783358"/>
        </p:xfrm>
        <a:graphic>
          <a:graphicData uri="http://schemas.openxmlformats.org/presentationml/2006/ole">
            <p:oleObj spid="_x0000_s4659205" name="Equation" r:id="rId8" imgW="3022600" imgH="546100" progId="Equation.DSMT4">
              <p:embed/>
            </p:oleObj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152400" y="1905000"/>
            <a:ext cx="4416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Limit on WIMP pair production cross section can be transformed into limit on effective WIMP-hadronic contact interaction:</a:t>
            </a:r>
            <a:endParaRPr lang="en-GB" sz="1600" baseline="30000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37" name="Picture 36" descr="Met_200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9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0"/>
              <a:stretch>
                <a:fillRect/>
              </a:stretch>
            </p:blipFill>
          </mc:Fallback>
        </mc:AlternateContent>
        <p:spPr>
          <a:xfrm>
            <a:off x="5105400" y="1823024"/>
            <a:ext cx="3962400" cy="3815776"/>
          </a:xfrm>
          <a:prstGeom prst="rect">
            <a:avLst/>
          </a:prstGeom>
        </p:spPr>
      </p:pic>
      <p:cxnSp>
        <p:nvCxnSpPr>
          <p:cNvPr id="38" name="Straight Connector 37"/>
          <p:cNvCxnSpPr/>
          <p:nvPr/>
        </p:nvCxnSpPr>
        <p:spPr>
          <a:xfrm rot="5400000">
            <a:off x="2857500" y="3999706"/>
            <a:ext cx="4038600" cy="1588"/>
          </a:xfrm>
          <a:prstGeom prst="line">
            <a:avLst/>
          </a:prstGeom>
          <a:ln w="635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41817" y="4876800"/>
            <a:ext cx="42777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C90202"/>
                </a:solidFill>
                <a:latin typeface="Trebuchet MS"/>
                <a:cs typeface="Trebuchet MS"/>
              </a:rPr>
              <a:t>WIMP-nucleon scattering cross section: 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84149" y="6002179"/>
            <a:ext cx="27128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i="1" dirty="0" smtClean="0">
                <a:solidFill>
                  <a:srgbClr val="7F7F7F"/>
                </a:solidFill>
                <a:latin typeface="Symbol" charset="2"/>
                <a:cs typeface="Symbol" charset="2"/>
              </a:rPr>
              <a:t>m</a:t>
            </a:r>
            <a:r>
              <a:rPr lang="en-GB" sz="1000" i="1" baseline="-25000" dirty="0" smtClean="0">
                <a:solidFill>
                  <a:srgbClr val="7F7F7F"/>
                </a:solidFill>
                <a:latin typeface="Symbol" charset="2"/>
                <a:cs typeface="Symbol" charset="2"/>
              </a:rPr>
              <a:t>c</a:t>
            </a:r>
            <a:r>
              <a:rPr lang="en-GB" sz="1000" dirty="0" smtClean="0">
                <a:solidFill>
                  <a:srgbClr val="7F7F7F"/>
                </a:solidFill>
                <a:latin typeface="Symbol" charset="2"/>
                <a:cs typeface="Symbol" charset="2"/>
              </a:rPr>
              <a:t> </a:t>
            </a:r>
            <a:r>
              <a:rPr lang="en-GB" sz="1000" dirty="0" smtClean="0">
                <a:solidFill>
                  <a:srgbClr val="7F7F7F"/>
                </a:solidFill>
                <a:latin typeface="Trebuchet MS"/>
                <a:cs typeface="Trebuchet MS"/>
              </a:rPr>
              <a:t>= reduced mass of WIMP-nucleon system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59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24600"/>
            <a:ext cx="9144000" cy="533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lum bright="17000" contrast="23000"/>
            <a:extLst>
              <a:ext uri="{BEBA8EAE-BF5A-486C-A8C5-ECC9F3942E4B}">
                <a14:imgProp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14:imgLayer r:embed="rId4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114300" y="520700"/>
            <a:ext cx="9029700" cy="3048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bell2744_hst_900.jpg"/>
          <p:cNvPicPr>
            <a:picLocks noChangeAspect="1"/>
          </p:cNvPicPr>
          <p:nvPr/>
        </p:nvPicPr>
        <p:blipFill>
          <a:blip r:embed="rId5">
            <a:alphaModFix amt="72000"/>
            <a:lum bright="23000" contrast="61000"/>
          </a:blip>
          <a:stretch>
            <a:fillRect/>
          </a:stretch>
        </p:blipFill>
        <p:spPr>
          <a:xfrm>
            <a:off x="1054715" y="2317749"/>
            <a:ext cx="7415289" cy="29119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12"/>
          <p:cNvSpPr/>
          <p:nvPr/>
        </p:nvSpPr>
        <p:spPr>
          <a:xfrm>
            <a:off x="114300" y="520700"/>
            <a:ext cx="9029700" cy="3048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048000" y="2895600"/>
            <a:ext cx="3657600" cy="1569660"/>
          </a:xfrm>
          <a:prstGeom prst="rect">
            <a:avLst/>
          </a:prstGeom>
          <a:noFill/>
          <a:effectLst>
            <a:outerShdw blurRad="165100" dist="38100" dir="2700000">
              <a:srgbClr val="000000"/>
            </a:outerShdw>
          </a:effectLst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  <a:latin typeface="Trebuchet MS"/>
                <a:cs typeface="Trebuchet MS"/>
              </a:rPr>
              <a:t>WIMP production search connects accelerator physics with searches in and from outer space</a:t>
            </a:r>
            <a:endParaRPr lang="en-GB" b="1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6602167"/>
            <a:ext cx="25058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>
                <a:solidFill>
                  <a:srgbClr val="7F7F7F"/>
                </a:solidFill>
              </a:rPr>
              <a:t>Original idea of overlay: David Berge (CERN)</a:t>
            </a:r>
            <a:endParaRPr lang="en-GB" sz="900" dirty="0">
              <a:solidFill>
                <a:srgbClr val="7F7F7F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24600"/>
            <a:ext cx="9144000" cy="533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lum bright="17000" contrast="23000"/>
            <a:extLst>
              <a:ext uri="{BEBA8EAE-BF5A-486C-A8C5-ECC9F3942E4B}">
                <a14:imgProp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14:imgLayer r:embed="rId4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114300" y="520700"/>
            <a:ext cx="9029700" cy="3048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 descr="abell2744_hst_900.jpg"/>
          <p:cNvPicPr>
            <a:picLocks noChangeAspect="1"/>
          </p:cNvPicPr>
          <p:nvPr/>
        </p:nvPicPr>
        <p:blipFill>
          <a:blip r:embed="rId5">
            <a:alphaModFix amt="72000"/>
            <a:lum bright="23000" contrast="61000"/>
          </a:blip>
          <a:stretch>
            <a:fillRect/>
          </a:stretch>
        </p:blipFill>
        <p:spPr>
          <a:xfrm>
            <a:off x="1054715" y="2317749"/>
            <a:ext cx="7415289" cy="29119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12"/>
          <p:cNvSpPr/>
          <p:nvPr/>
        </p:nvSpPr>
        <p:spPr>
          <a:xfrm>
            <a:off x="114300" y="520700"/>
            <a:ext cx="9029700" cy="3048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8000" y="2895600"/>
            <a:ext cx="3657600" cy="1569660"/>
          </a:xfrm>
          <a:prstGeom prst="rect">
            <a:avLst/>
          </a:prstGeom>
          <a:noFill/>
          <a:effectLst>
            <a:outerShdw blurRad="165100" dist="38100" dir="2700000">
              <a:srgbClr val="000000"/>
            </a:outerShdw>
          </a:effectLst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prstClr val="white"/>
                </a:solidFill>
                <a:latin typeface="Trebuchet MS"/>
                <a:cs typeface="Trebuchet MS"/>
              </a:rPr>
              <a:t>WIMP production search connects accelerator physics with searches in and from outer space</a:t>
            </a:r>
            <a:endParaRPr lang="en-GB" b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6602167"/>
            <a:ext cx="25058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>
                <a:solidFill>
                  <a:srgbClr val="7F7F7F"/>
                </a:solidFill>
              </a:rPr>
              <a:t>Original idea of overlay: David Berge (CERN)</a:t>
            </a:r>
            <a:endParaRPr lang="en-GB" sz="900" dirty="0">
              <a:solidFill>
                <a:srgbClr val="7F7F7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816588"/>
            <a:ext cx="9144000" cy="344121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glow rad="127000">
              <a:schemeClr val="bg1">
                <a:alpha val="7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dm_limit_si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114300" y="1972365"/>
            <a:ext cx="4306410" cy="3083602"/>
          </a:xfrm>
          <a:prstGeom prst="rect">
            <a:avLst/>
          </a:prstGeom>
        </p:spPr>
      </p:pic>
      <p:pic>
        <p:nvPicPr>
          <p:cNvPr id="14" name="Picture 13" descr="dm_limit_s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tretch>
                <a:fillRect/>
              </a:stretch>
            </p:blipFill>
          </mc:Choice>
          <mc:Fallback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4606759" y="1970767"/>
            <a:ext cx="4308641" cy="308520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7643401" y="1841235"/>
            <a:ext cx="1271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CMS-EXO-11059</a:t>
            </a:r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Wrapping up: SUSY searches 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at the LHC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Overall search strategy</a:t>
            </a:r>
            <a:endParaRPr lang="en-US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371599"/>
            <a:ext cx="9144000" cy="52006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35" name="Picture 34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t="440"/>
              <a:stretch>
                <a:fillRect/>
              </a:stretch>
            </p:blipFill>
          </mc:Choice>
          <mc:Fallback>
            <p:blipFill>
              <a:blip r:embed="rId4"/>
              <a:srcRect t="440"/>
              <a:stretch>
                <a:fillRect/>
              </a:stretch>
            </p:blipFill>
          </mc:Fallback>
        </mc:AlternateContent>
        <p:spPr>
          <a:xfrm>
            <a:off x="84138" y="1883833"/>
            <a:ext cx="4415966" cy="3371849"/>
          </a:xfrm>
          <a:prstGeom prst="rect">
            <a:avLst/>
          </a:prstGeom>
        </p:spPr>
      </p:pic>
      <p:grpSp>
        <p:nvGrpSpPr>
          <p:cNvPr id="57" name="Group 56"/>
          <p:cNvGrpSpPr/>
          <p:nvPr/>
        </p:nvGrpSpPr>
        <p:grpSpPr>
          <a:xfrm>
            <a:off x="5181600" y="4303483"/>
            <a:ext cx="3816350" cy="1868717"/>
            <a:chOff x="5181600" y="4303483"/>
            <a:chExt cx="3816350" cy="1868717"/>
          </a:xfrm>
        </p:grpSpPr>
        <p:sp>
          <p:nvSpPr>
            <p:cNvPr id="25" name="Oval 26"/>
            <p:cNvSpPr>
              <a:spLocks noChangeArrowheads="1"/>
            </p:cNvSpPr>
            <p:nvPr/>
          </p:nvSpPr>
          <p:spPr bwMode="auto">
            <a:xfrm>
              <a:off x="5199047" y="4347180"/>
              <a:ext cx="296862" cy="325438"/>
            </a:xfrm>
            <a:prstGeom prst="ellipse">
              <a:avLst/>
            </a:prstGeom>
            <a:solidFill>
              <a:srgbClr val="FFFF00"/>
            </a:solidFill>
            <a:ln w="25400">
              <a:noFill/>
              <a:round/>
              <a:headEnd/>
              <a:tailEnd/>
            </a:ln>
            <a:effectLst/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b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6" name="Oval 27"/>
            <p:cNvSpPr>
              <a:spLocks noChangeArrowheads="1"/>
            </p:cNvSpPr>
            <p:nvPr/>
          </p:nvSpPr>
          <p:spPr bwMode="auto">
            <a:xfrm>
              <a:off x="5199047" y="5604442"/>
              <a:ext cx="296863" cy="325438"/>
            </a:xfrm>
            <a:prstGeom prst="ellipse">
              <a:avLst/>
            </a:prstGeom>
            <a:solidFill>
              <a:srgbClr val="FFFF00"/>
            </a:solidFill>
            <a:ln w="25400">
              <a:noFill/>
              <a:round/>
              <a:headEnd/>
              <a:tailEnd/>
            </a:ln>
            <a:effectLst/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b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7" name="Oval 28"/>
            <p:cNvSpPr>
              <a:spLocks noChangeArrowheads="1"/>
            </p:cNvSpPr>
            <p:nvPr/>
          </p:nvSpPr>
          <p:spPr bwMode="auto">
            <a:xfrm>
              <a:off x="5199047" y="4972310"/>
              <a:ext cx="296863" cy="325438"/>
            </a:xfrm>
            <a:prstGeom prst="ellipse">
              <a:avLst/>
            </a:prstGeom>
            <a:solidFill>
              <a:srgbClr val="FFFF00"/>
            </a:solidFill>
            <a:ln w="25400">
              <a:noFill/>
              <a:round/>
              <a:headEnd/>
              <a:tailEnd/>
            </a:ln>
            <a:effectLst/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b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" name="Text Box 18"/>
            <p:cNvSpPr txBox="1">
              <a:spLocks noChangeArrowheads="1"/>
            </p:cNvSpPr>
            <p:nvPr/>
          </p:nvSpPr>
          <p:spPr bwMode="auto">
            <a:xfrm>
              <a:off x="5181600" y="4303483"/>
              <a:ext cx="3816350" cy="1868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360363" indent="-360363">
                <a:lnSpc>
                  <a:spcPct val="110000"/>
                </a:lnSpc>
                <a:spcBef>
                  <a:spcPct val="20000"/>
                </a:spcBef>
                <a:defRPr/>
              </a:pPr>
              <a:r>
                <a:rPr lang="en-US" sz="1600" dirty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4.</a:t>
              </a:r>
              <a:r>
                <a:rPr lang="en-US" sz="1600" dirty="0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  </a:t>
              </a:r>
              <a:r>
                <a:rPr lang="en-US" sz="1600" b="1" dirty="0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High </a:t>
              </a:r>
              <a:r>
                <a:rPr lang="en-US" sz="1600" dirty="0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Δ</a:t>
              </a:r>
              <a:r>
                <a:rPr lang="en-US" sz="1600" b="1" dirty="0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M</a:t>
              </a:r>
              <a:r>
                <a:rPr lang="en-US" sz="1600" b="1" dirty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/M explored</a:t>
              </a:r>
              <a:r>
                <a:rPr lang="en-US" sz="1600" dirty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. </a:t>
              </a:r>
              <a:r>
                <a:rPr lang="en-US" sz="1400" b="0" dirty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Focus also on low</a:t>
              </a:r>
              <a:r>
                <a:rPr lang="en-US" sz="1400" b="0" dirty="0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 ΔM</a:t>
              </a:r>
              <a:r>
                <a:rPr lang="en-US" sz="1400" b="0" dirty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/M </a:t>
              </a:r>
              <a:r>
                <a:rPr lang="en-US" sz="1400" b="0" i="1" dirty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(compressed spectra)</a:t>
              </a:r>
              <a:r>
                <a:rPr lang="en-US" sz="1400" b="0" dirty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 </a:t>
              </a:r>
              <a:endParaRPr lang="en-US" sz="1400" b="0" dirty="0" smtClean="0">
                <a:solidFill>
                  <a:srgbClr val="C90202"/>
                </a:solidFill>
                <a:latin typeface="Trebuchet MS"/>
                <a:ea typeface="ＭＳ Ｐゴシック" charset="0"/>
                <a:cs typeface="Trebuchet MS"/>
              </a:endParaRPr>
            </a:p>
            <a:p>
              <a:pPr marL="360363" indent="-360363">
                <a:lnSpc>
                  <a:spcPct val="110000"/>
                </a:lnSpc>
                <a:spcBef>
                  <a:spcPts val="984"/>
                </a:spcBef>
                <a:buAutoNum type="arabicPeriod" startAt="5"/>
                <a:defRPr/>
              </a:pPr>
              <a:r>
                <a:rPr lang="en-US" sz="1600" b="1" dirty="0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Almost degenerate case (low </a:t>
              </a:r>
              <a:r>
                <a:rPr lang="en-US" sz="1600" dirty="0" err="1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Δ</a:t>
              </a:r>
              <a:r>
                <a:rPr lang="en-US" sz="1600" b="1" dirty="0" err="1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m</a:t>
              </a:r>
              <a:r>
                <a:rPr lang="en-US" sz="1600" b="1" dirty="0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)</a:t>
              </a:r>
              <a:r>
                <a:rPr lang="en-US" sz="1400" dirty="0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:    </a:t>
              </a:r>
              <a:r>
                <a:rPr lang="en-US" sz="1400" b="0" dirty="0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  <a:sym typeface="Wingdings" charset="0"/>
                </a:rPr>
                <a:t>LLP, displaced vertex, kinked track</a:t>
              </a:r>
            </a:p>
            <a:p>
              <a:pPr marL="360363" lvl="0" indent="-360363">
                <a:lnSpc>
                  <a:spcPct val="110000"/>
                </a:lnSpc>
                <a:spcBef>
                  <a:spcPts val="984"/>
                </a:spcBef>
                <a:defRPr/>
              </a:pPr>
              <a:r>
                <a:rPr lang="en-US" sz="1600" b="1" dirty="0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6.  </a:t>
              </a:r>
              <a:r>
                <a:rPr lang="en-US" sz="1600" b="1" dirty="0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RPV signatures</a:t>
              </a:r>
              <a:r>
                <a:rPr lang="en-US" sz="1600" dirty="0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: </a:t>
              </a:r>
              <a:r>
                <a:rPr lang="en-US" sz="1400" dirty="0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lower MET (no LSP), resonances, </a:t>
              </a:r>
              <a:r>
                <a:rPr lang="en-US" sz="1400" dirty="0" err="1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multijets</a:t>
              </a:r>
              <a:r>
                <a:rPr lang="en-US" sz="1400" dirty="0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, </a:t>
              </a:r>
              <a:r>
                <a:rPr lang="en-US" sz="1400" dirty="0" err="1" smtClean="0">
                  <a:solidFill>
                    <a:srgbClr val="C90202"/>
                  </a:solidFill>
                  <a:latin typeface="Trebuchet MS"/>
                  <a:ea typeface="ＭＳ Ｐゴシック" charset="0"/>
                  <a:cs typeface="Trebuchet MS"/>
                </a:rPr>
                <a:t>multileptons</a:t>
              </a:r>
              <a:endParaRPr lang="en-US" sz="1400" dirty="0" smtClean="0">
                <a:solidFill>
                  <a:srgbClr val="C90202"/>
                </a:solidFill>
                <a:latin typeface="Trebuchet MS"/>
                <a:ea typeface="ＭＳ Ｐゴシック" charset="0"/>
                <a:cs typeface="Trebuchet MS"/>
              </a:endParaRPr>
            </a:p>
          </p:txBody>
        </p:sp>
      </p:grp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219200" y="1360076"/>
            <a:ext cx="1852612" cy="383024"/>
          </a:xfrm>
          <a:prstGeom prst="rect">
            <a:avLst/>
          </a:prstGeom>
          <a:solidFill>
            <a:schemeClr val="bg1">
              <a:lumMod val="95000"/>
            </a:schemeClr>
          </a:solidFill>
          <a:ln w="63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28800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Trebuchet MS"/>
                <a:ea typeface="ＭＳ Ｐゴシック" charset="0"/>
                <a:cs typeface="Trebuchet MS"/>
              </a:rPr>
              <a:t>Production</a:t>
            </a:r>
          </a:p>
        </p:txBody>
      </p:sp>
      <p:grpSp>
        <p:nvGrpSpPr>
          <p:cNvPr id="55" name="Group 54"/>
          <p:cNvGrpSpPr/>
          <p:nvPr/>
        </p:nvGrpSpPr>
        <p:grpSpPr>
          <a:xfrm>
            <a:off x="1066800" y="4222576"/>
            <a:ext cx="3243263" cy="2144919"/>
            <a:chOff x="1066800" y="4222576"/>
            <a:chExt cx="3243263" cy="2144919"/>
          </a:xfrm>
        </p:grpSpPr>
        <p:sp>
          <p:nvSpPr>
            <p:cNvPr id="23" name="Oval 24"/>
            <p:cNvSpPr>
              <a:spLocks noChangeArrowheads="1"/>
            </p:cNvSpPr>
            <p:nvPr/>
          </p:nvSpPr>
          <p:spPr bwMode="auto">
            <a:xfrm>
              <a:off x="1077927" y="6042057"/>
              <a:ext cx="296862" cy="325438"/>
            </a:xfrm>
            <a:prstGeom prst="ellipse">
              <a:avLst/>
            </a:prstGeom>
            <a:solidFill>
              <a:srgbClr val="FFFF00"/>
            </a:solidFill>
            <a:ln w="25400">
              <a:noFill/>
              <a:round/>
              <a:headEnd/>
              <a:tailEnd/>
            </a:ln>
            <a:effectLst/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b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1066800" y="5985302"/>
              <a:ext cx="2874962" cy="379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120000"/>
                </a:lnSpc>
                <a:spcBef>
                  <a:spcPct val="30000"/>
                </a:spcBef>
              </a:pPr>
              <a:r>
                <a:rPr lang="en-US" sz="1600" dirty="0" smtClean="0">
                  <a:solidFill>
                    <a:schemeClr val="accent1">
                      <a:lumMod val="75000"/>
                    </a:schemeClr>
                  </a:solidFill>
                  <a:latin typeface="Trebuchet MS"/>
                  <a:cs typeface="Trebuchet MS"/>
                </a:rPr>
                <a:t>2.  </a:t>
              </a:r>
              <a:r>
                <a:rPr lang="en-US" sz="1600" b="1" dirty="0" smtClean="0">
                  <a:solidFill>
                    <a:schemeClr val="accent1">
                      <a:lumMod val="75000"/>
                    </a:schemeClr>
                  </a:solidFill>
                  <a:latin typeface="Trebuchet MS"/>
                  <a:cs typeface="Trebuchet MS"/>
                </a:rPr>
                <a:t>Direct </a:t>
              </a:r>
              <a:r>
                <a:rPr lang="en-US" sz="1600" b="1" dirty="0" smtClean="0">
                  <a:solidFill>
                    <a:schemeClr val="accent1">
                      <a:lumMod val="75000"/>
                    </a:schemeClr>
                  </a:solidFill>
                  <a:latin typeface="Trebuchet MS"/>
                  <a:cs typeface="Trebuchet MS"/>
                </a:rPr>
                <a:t>stop</a:t>
              </a:r>
              <a:r>
                <a:rPr lang="en-US" sz="1050" b="1" dirty="0" smtClean="0">
                  <a:solidFill>
                    <a:schemeClr val="accent1">
                      <a:lumMod val="7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en-US" sz="1600" b="1" dirty="0" smtClean="0">
                  <a:solidFill>
                    <a:schemeClr val="accent1">
                      <a:lumMod val="75000"/>
                    </a:schemeClr>
                  </a:solidFill>
                  <a:latin typeface="Trebuchet MS"/>
                  <a:cs typeface="Trebuchet MS"/>
                </a:rPr>
                <a:t>/</a:t>
              </a:r>
              <a:r>
                <a:rPr lang="en-US" sz="1100" b="1" dirty="0" smtClean="0">
                  <a:solidFill>
                    <a:schemeClr val="accent1">
                      <a:lumMod val="7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en-US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Trebuchet MS"/>
                  <a:cs typeface="Trebuchet MS"/>
                </a:rPr>
                <a:t>sbottom</a:t>
              </a:r>
              <a:endParaRPr lang="en-US" sz="1600" b="1" baseline="300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0" name="Rectangle 21"/>
            <p:cNvSpPr>
              <a:spLocks noChangeArrowheads="1"/>
            </p:cNvSpPr>
            <p:nvPr/>
          </p:nvSpPr>
          <p:spPr bwMode="auto">
            <a:xfrm>
              <a:off x="3248025" y="5208587"/>
              <a:ext cx="844550" cy="1698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b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1" name="Rectangle 22"/>
            <p:cNvSpPr>
              <a:spLocks noChangeArrowheads="1"/>
            </p:cNvSpPr>
            <p:nvPr/>
          </p:nvSpPr>
          <p:spPr bwMode="auto">
            <a:xfrm>
              <a:off x="3355975" y="5073650"/>
              <a:ext cx="954088" cy="4587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M (GeV)</a:t>
              </a:r>
            </a:p>
          </p:txBody>
        </p:sp>
        <p:sp>
          <p:nvSpPr>
            <p:cNvPr id="32" name="Left Arrow 31"/>
            <p:cNvSpPr/>
            <p:nvPr/>
          </p:nvSpPr>
          <p:spPr>
            <a:xfrm rot="5400000" flipH="1">
              <a:off x="1936765" y="4921060"/>
              <a:ext cx="1762726" cy="365757"/>
            </a:xfrm>
            <a:prstGeom prst="leftArrow">
              <a:avLst/>
            </a:prstGeom>
            <a:solidFill>
              <a:srgbClr val="4331D5">
                <a:alpha val="4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259116" y="3835400"/>
            <a:ext cx="2484084" cy="1998695"/>
            <a:chOff x="259116" y="3835400"/>
            <a:chExt cx="2484084" cy="1998695"/>
          </a:xfrm>
        </p:grpSpPr>
        <p:sp>
          <p:nvSpPr>
            <p:cNvPr id="24" name="Oval 25"/>
            <p:cNvSpPr>
              <a:spLocks noChangeArrowheads="1"/>
            </p:cNvSpPr>
            <p:nvPr/>
          </p:nvSpPr>
          <p:spPr bwMode="auto">
            <a:xfrm>
              <a:off x="270243" y="5508658"/>
              <a:ext cx="296862" cy="325437"/>
            </a:xfrm>
            <a:prstGeom prst="ellipse">
              <a:avLst/>
            </a:prstGeom>
            <a:solidFill>
              <a:srgbClr val="FFFF00"/>
            </a:solidFill>
            <a:ln w="25400">
              <a:noFill/>
              <a:round/>
              <a:headEnd/>
              <a:tailEnd/>
            </a:ln>
            <a:effectLst/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b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259116" y="5451902"/>
              <a:ext cx="2484084" cy="379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120000"/>
                </a:lnSpc>
                <a:spcBef>
                  <a:spcPct val="30000"/>
                </a:spcBef>
              </a:pPr>
              <a:r>
                <a:rPr lang="en-US" sz="1600" dirty="0">
                  <a:solidFill>
                    <a:schemeClr val="accent1">
                      <a:lumMod val="75000"/>
                    </a:schemeClr>
                  </a:solidFill>
                  <a:latin typeface="Trebuchet MS"/>
                  <a:cs typeface="Trebuchet MS"/>
                </a:rPr>
                <a:t>3.</a:t>
              </a:r>
              <a:r>
                <a:rPr lang="en-US" sz="1600" dirty="0" smtClean="0">
                  <a:solidFill>
                    <a:schemeClr val="accent1">
                      <a:lumMod val="75000"/>
                    </a:schemeClr>
                  </a:solidFill>
                  <a:latin typeface="Trebuchet MS"/>
                  <a:cs typeface="Trebuchet MS"/>
                </a:rPr>
                <a:t>  </a:t>
              </a:r>
              <a:r>
                <a:rPr lang="en-US" sz="1600" b="1" dirty="0" smtClean="0">
                  <a:solidFill>
                    <a:schemeClr val="accent1">
                      <a:lumMod val="75000"/>
                    </a:schemeClr>
                  </a:solidFill>
                  <a:latin typeface="Trebuchet MS"/>
                  <a:cs typeface="Trebuchet MS"/>
                </a:rPr>
                <a:t>Direct </a:t>
              </a:r>
              <a:r>
                <a:rPr lang="en-US" sz="1600" b="1" dirty="0" err="1">
                  <a:solidFill>
                    <a:schemeClr val="accent1">
                      <a:lumMod val="75000"/>
                    </a:schemeClr>
                  </a:solidFill>
                  <a:latin typeface="Trebuchet MS"/>
                  <a:cs typeface="Trebuchet MS"/>
                </a:rPr>
                <a:t>gauginos</a:t>
              </a:r>
              <a:endParaRPr lang="en-US" sz="1600" b="1" baseline="300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3" name="Left Arrow 32"/>
            <p:cNvSpPr/>
            <p:nvPr/>
          </p:nvSpPr>
          <p:spPr>
            <a:xfrm rot="5400000" flipH="1">
              <a:off x="441429" y="4460771"/>
              <a:ext cx="1616502" cy="365759"/>
            </a:xfrm>
            <a:prstGeom prst="leftArrow">
              <a:avLst/>
            </a:prstGeom>
            <a:solidFill>
              <a:srgbClr val="10E9FF">
                <a:alpha val="49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5657847" y="1371599"/>
            <a:ext cx="3077147" cy="2514601"/>
            <a:chOff x="5657847" y="1371599"/>
            <a:chExt cx="3077147" cy="2514601"/>
          </a:xfrm>
        </p:grpSpPr>
        <p:sp>
          <p:nvSpPr>
            <p:cNvPr id="14" name="Rectangle 9"/>
            <p:cNvSpPr>
              <a:spLocks noChangeArrowheads="1"/>
            </p:cNvSpPr>
            <p:nvPr/>
          </p:nvSpPr>
          <p:spPr bwMode="auto">
            <a:xfrm>
              <a:off x="5846762" y="1671637"/>
              <a:ext cx="939800" cy="21637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b="0"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5657847" y="2173637"/>
              <a:ext cx="3077147" cy="1712563"/>
              <a:chOff x="2076447" y="3390667"/>
              <a:chExt cx="3077147" cy="1712563"/>
            </a:xfrm>
          </p:grpSpPr>
          <p:sp>
            <p:nvSpPr>
              <p:cNvPr id="37" name="Line 10"/>
              <p:cNvSpPr>
                <a:spLocks noChangeShapeType="1"/>
              </p:cNvSpPr>
              <p:nvPr/>
            </p:nvSpPr>
            <p:spPr bwMode="auto">
              <a:xfrm>
                <a:off x="4334370" y="3582988"/>
                <a:ext cx="0" cy="12220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noFill/>
                  </a14:hiddenFill>
                </a:ext>
                <a:ext uri="{AF507438-7753-43e0-B8FC-AC1667EBCBE1}">
  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b="0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8" name="Line 30"/>
              <p:cNvSpPr>
                <a:spLocks noChangeShapeType="1"/>
              </p:cNvSpPr>
              <p:nvPr/>
            </p:nvSpPr>
            <p:spPr bwMode="auto">
              <a:xfrm>
                <a:off x="4562970" y="4343400"/>
                <a:ext cx="0" cy="455612"/>
              </a:xfrm>
              <a:prstGeom prst="line">
                <a:avLst/>
              </a:prstGeom>
              <a:noFill/>
              <a:ln w="9525">
                <a:solidFill>
                  <a:srgbClr val="18579B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noFill/>
                  </a14:hiddenFill>
                </a:ext>
                <a:ext uri="{AF507438-7753-43e0-B8FC-AC1667EBCBE1}">
  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b="0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9" name="Text Box 31"/>
              <p:cNvSpPr txBox="1">
                <a:spLocks noChangeArrowheads="1"/>
              </p:cNvSpPr>
              <p:nvPr/>
            </p:nvSpPr>
            <p:spPr bwMode="auto">
              <a:xfrm>
                <a:off x="4300611" y="3390667"/>
                <a:ext cx="468468" cy="369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r"/>
                <a:r>
                  <a:rPr lang="en-US" sz="1800" dirty="0">
                    <a:solidFill>
                      <a:schemeClr val="tx1"/>
                    </a:solidFill>
                    <a:latin typeface="Trebuchet MS"/>
                    <a:cs typeface="Trebuchet MS"/>
                  </a:rPr>
                  <a:t> </a:t>
                </a:r>
                <a:r>
                  <a:rPr lang="en-US" sz="1800" i="1" dirty="0" smtClean="0">
                    <a:solidFill>
                      <a:schemeClr val="tx1"/>
                    </a:solidFill>
                    <a:latin typeface="Trebuchet MS"/>
                    <a:cs typeface="Trebuchet MS"/>
                  </a:rPr>
                  <a:t>M</a:t>
                </a:r>
              </a:p>
            </p:txBody>
          </p:sp>
          <p:cxnSp>
            <p:nvCxnSpPr>
              <p:cNvPr id="40" name="Straight Connector 39"/>
              <p:cNvCxnSpPr/>
              <p:nvPr/>
            </p:nvCxnSpPr>
            <p:spPr>
              <a:xfrm>
                <a:off x="2819400" y="4343400"/>
                <a:ext cx="1371600" cy="1588"/>
              </a:xfrm>
              <a:prstGeom prst="line">
                <a:avLst/>
              </a:prstGeom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  <a:effectLst>
                <a:outerShdw blurRad="50800" dist="38100" dir="2700000">
                  <a:srgbClr val="000000">
                    <a:alpha val="19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>
                <a:off x="2819400" y="4799012"/>
                <a:ext cx="1371600" cy="1588"/>
              </a:xfrm>
              <a:prstGeom prst="line">
                <a:avLst/>
              </a:prstGeom>
              <a:ln>
                <a:solidFill>
                  <a:srgbClr val="C90202"/>
                </a:solidFill>
              </a:ln>
              <a:effectLst>
                <a:outerShdw blurRad="50800" dist="38100" dir="2700000">
                  <a:srgbClr val="000000">
                    <a:alpha val="19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2819400" y="3581400"/>
                <a:ext cx="13716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>
                <a:outerShdw blurRad="50800" dist="38100" dir="2700000">
                  <a:srgbClr val="000000">
                    <a:alpha val="19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43" name="Object 2"/>
              <p:cNvGraphicFramePr>
                <a:graphicFrameLocks noChangeAspect="1"/>
              </p:cNvGraphicFramePr>
              <p:nvPr/>
            </p:nvGraphicFramePr>
            <p:xfrm>
              <a:off x="2436281" y="4601103"/>
              <a:ext cx="316314" cy="394349"/>
            </p:xfrm>
            <a:graphic>
              <a:graphicData uri="http://schemas.openxmlformats.org/presentationml/2006/ole">
                <p:oleObj spid="_x0000_s4582402" name="Equation" r:id="rId5" imgW="203200" imgH="254000" progId="Equation.DSMT4">
                  <p:embed/>
                </p:oleObj>
              </a:graphicData>
            </a:graphic>
          </p:graphicFrame>
          <p:graphicFrame>
            <p:nvGraphicFramePr>
              <p:cNvPr id="44" name="Object 3"/>
              <p:cNvGraphicFramePr>
                <a:graphicFrameLocks noChangeAspect="1"/>
              </p:cNvGraphicFramePr>
              <p:nvPr/>
            </p:nvGraphicFramePr>
            <p:xfrm>
              <a:off x="2076447" y="4091515"/>
              <a:ext cx="652138" cy="394349"/>
            </p:xfrm>
            <a:graphic>
              <a:graphicData uri="http://schemas.openxmlformats.org/presentationml/2006/ole">
                <p:oleObj spid="_x0000_s4582403" name="Equation" r:id="rId6" imgW="419100" imgH="254000" progId="Equation.DSMT4">
                  <p:embed/>
                </p:oleObj>
              </a:graphicData>
            </a:graphic>
          </p:graphicFrame>
          <p:graphicFrame>
            <p:nvGraphicFramePr>
              <p:cNvPr id="45" name="Object 4"/>
              <p:cNvGraphicFramePr>
                <a:graphicFrameLocks noChangeAspect="1"/>
              </p:cNvGraphicFramePr>
              <p:nvPr/>
            </p:nvGraphicFramePr>
            <p:xfrm>
              <a:off x="2304996" y="3404128"/>
              <a:ext cx="415251" cy="335823"/>
            </p:xfrm>
            <a:graphic>
              <a:graphicData uri="http://schemas.openxmlformats.org/presentationml/2006/ole">
                <p:oleObj spid="_x0000_s4582404" name="Equation" r:id="rId7" imgW="266700" imgH="215900" progId="Equation.DSMT4">
                  <p:embed/>
                </p:oleObj>
              </a:graphicData>
            </a:graphic>
          </p:graphicFrame>
          <p:sp>
            <p:nvSpPr>
              <p:cNvPr id="46" name="Rectangle 45"/>
              <p:cNvSpPr/>
              <p:nvPr/>
            </p:nvSpPr>
            <p:spPr>
              <a:xfrm>
                <a:off x="4377473" y="3886200"/>
                <a:ext cx="53395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>
                  <a:spcBef>
                    <a:spcPct val="30000"/>
                  </a:spcBef>
                </a:pPr>
                <a:r>
                  <a:rPr lang="en-US" sz="1800" dirty="0" smtClean="0">
                    <a:latin typeface="Trebuchet MS"/>
                    <a:cs typeface="Trebuchet MS"/>
                  </a:rPr>
                  <a:t>Δ</a:t>
                </a:r>
                <a:r>
                  <a:rPr lang="en-US" sz="1800" i="1" dirty="0" smtClean="0">
                    <a:latin typeface="Trebuchet MS"/>
                    <a:cs typeface="Trebuchet MS"/>
                  </a:rPr>
                  <a:t>M</a:t>
                </a:r>
                <a:endParaRPr lang="en-US" sz="1800" i="1" dirty="0">
                  <a:latin typeface="Trebuchet MS"/>
                  <a:cs typeface="Trebuchet MS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4603749" y="4359419"/>
                <a:ext cx="54984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>
                  <a:spcBef>
                    <a:spcPct val="30000"/>
                  </a:spcBef>
                </a:pPr>
                <a:r>
                  <a:rPr lang="en-US" sz="1800" dirty="0" err="1" smtClean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Trebuchet MS"/>
                    <a:cs typeface="Trebuchet MS"/>
                  </a:rPr>
                  <a:t>Δ</a:t>
                </a:r>
                <a:r>
                  <a:rPr lang="en-US" sz="1800" i="1" dirty="0" err="1" smtClean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Trebuchet MS"/>
                    <a:cs typeface="Trebuchet MS"/>
                  </a:rPr>
                  <a:t>m</a:t>
                </a:r>
                <a:endParaRPr lang="en-US" sz="1800" i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rebuchet MS"/>
                  <a:cs typeface="Trebuchet MS"/>
                </a:endParaRP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2946454" y="4826231"/>
                <a:ext cx="108041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dirty="0" smtClean="0">
                    <a:solidFill>
                      <a:srgbClr val="C90202"/>
                    </a:solidFill>
                    <a:latin typeface="Trebuchet MS"/>
                    <a:cs typeface="Trebuchet MS"/>
                  </a:rPr>
                  <a:t>(LSP missing)</a:t>
                </a:r>
              </a:p>
            </p:txBody>
          </p:sp>
          <p:cxnSp>
            <p:nvCxnSpPr>
              <p:cNvPr id="49" name="Straight Arrow Connector 48"/>
              <p:cNvCxnSpPr/>
              <p:nvPr/>
            </p:nvCxnSpPr>
            <p:spPr>
              <a:xfrm rot="5400000">
                <a:off x="2512368" y="4193232"/>
                <a:ext cx="1223665" cy="1588"/>
              </a:xfrm>
              <a:prstGeom prst="straightConnector1">
                <a:avLst/>
              </a:prstGeom>
              <a:ln w="254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  <a:round/>
                <a:headEnd type="none" w="med" len="med"/>
                <a:tailEnd type="arrow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Arrow Connector 49"/>
              <p:cNvCxnSpPr/>
              <p:nvPr/>
            </p:nvCxnSpPr>
            <p:spPr>
              <a:xfrm rot="5400000">
                <a:off x="3352155" y="3964633"/>
                <a:ext cx="764879" cy="1589"/>
              </a:xfrm>
              <a:prstGeom prst="straightConnector1">
                <a:avLst/>
              </a:prstGeom>
              <a:ln w="254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  <a:round/>
                <a:headEnd type="none" w="med" len="med"/>
                <a:tailEnd type="arrow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Arrow Connector 50"/>
              <p:cNvCxnSpPr/>
              <p:nvPr/>
            </p:nvCxnSpPr>
            <p:spPr>
              <a:xfrm rot="5400000">
                <a:off x="3509968" y="4572000"/>
                <a:ext cx="454024" cy="1"/>
              </a:xfrm>
              <a:prstGeom prst="straightConnector1">
                <a:avLst/>
              </a:prstGeom>
              <a:ln w="254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  <a:round/>
                <a:headEnd type="none" w="med" len="med"/>
                <a:tailEnd type="arrow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6172200" y="1371599"/>
              <a:ext cx="1852612" cy="38302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tIns="28800">
              <a:spAutoFit/>
            </a:bodyPr>
            <a:lstStyle/>
            <a:p>
              <a:pPr algn="ctr">
                <a:defRPr/>
              </a:pPr>
              <a:r>
                <a:rPr lang="en-US" sz="2000" b="1" dirty="0">
                  <a:solidFill>
                    <a:schemeClr val="accent2"/>
                  </a:solidFill>
                  <a:latin typeface="Trebuchet MS"/>
                  <a:ea typeface="ＭＳ Ｐゴシック" charset="0"/>
                  <a:cs typeface="Trebuchet MS"/>
                </a:rPr>
                <a:t>Decay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2930142" y="1437217"/>
            <a:ext cx="2710775" cy="1420283"/>
            <a:chOff x="2930142" y="1437217"/>
            <a:chExt cx="2710775" cy="1420283"/>
          </a:xfrm>
        </p:grpSpPr>
        <p:sp>
          <p:nvSpPr>
            <p:cNvPr id="52" name="Rectangle 51"/>
            <p:cNvSpPr/>
            <p:nvPr/>
          </p:nvSpPr>
          <p:spPr>
            <a:xfrm>
              <a:off x="3355975" y="1447800"/>
              <a:ext cx="1725069" cy="1409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Left Arrow 30"/>
            <p:cNvSpPr/>
            <p:nvPr/>
          </p:nvSpPr>
          <p:spPr>
            <a:xfrm flipH="1">
              <a:off x="2930142" y="2133600"/>
              <a:ext cx="1011619" cy="334007"/>
            </a:xfrm>
            <a:prstGeom prst="leftArrow">
              <a:avLst/>
            </a:prstGeom>
            <a:solidFill>
              <a:srgbClr val="C90202">
                <a:alpha val="4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3"/>
            <p:cNvSpPr>
              <a:spLocks noChangeArrowheads="1"/>
            </p:cNvSpPr>
            <p:nvPr/>
          </p:nvSpPr>
          <p:spPr bwMode="auto">
            <a:xfrm>
              <a:off x="3723217" y="1437217"/>
              <a:ext cx="296862" cy="325437"/>
            </a:xfrm>
            <a:prstGeom prst="ellipse">
              <a:avLst/>
            </a:prstGeom>
            <a:solidFill>
              <a:srgbClr val="FFFF00"/>
            </a:solidFill>
            <a:ln w="25400">
              <a:noFill/>
              <a:round/>
              <a:headEnd/>
              <a:tailEnd/>
            </a:ln>
            <a:effectLst/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b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9" name="Text Box 19"/>
            <p:cNvSpPr txBox="1">
              <a:spLocks noChangeArrowheads="1"/>
            </p:cNvSpPr>
            <p:nvPr/>
          </p:nvSpPr>
          <p:spPr bwMode="auto">
            <a:xfrm>
              <a:off x="3352799" y="1447800"/>
              <a:ext cx="2288118" cy="1356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432000">
              <a:spAutoFit/>
            </a:bodyPr>
            <a:lstStyle/>
            <a:p>
              <a:pPr marL="342900" indent="-342900">
                <a:lnSpc>
                  <a:spcPct val="80000"/>
                </a:lnSpc>
                <a:spcBef>
                  <a:spcPct val="10000"/>
                </a:spcBef>
                <a:buAutoNum type="arabicPeriod"/>
                <a:defRPr/>
              </a:pPr>
              <a:r>
                <a:rPr lang="en-US" sz="1600" b="1" dirty="0" smtClean="0">
                  <a:solidFill>
                    <a:schemeClr val="accent1">
                      <a:lumMod val="75000"/>
                    </a:schemeClr>
                  </a:solidFill>
                  <a:latin typeface="Trebuchet MS"/>
                  <a:ea typeface="ＭＳ Ｐゴシック" charset="0"/>
                  <a:cs typeface="Trebuchet MS"/>
                </a:rPr>
                <a:t>Strong </a:t>
              </a:r>
              <a:r>
                <a:rPr lang="en-US" sz="1600" b="1" dirty="0" smtClean="0">
                  <a:solidFill>
                    <a:schemeClr val="accent1">
                      <a:lumMod val="75000"/>
                    </a:schemeClr>
                  </a:solidFill>
                  <a:latin typeface="Trebuchet MS"/>
                  <a:ea typeface="ＭＳ Ｐゴシック" charset="0"/>
                  <a:cs typeface="Trebuchet MS"/>
                </a:rPr>
                <a:t>production </a:t>
              </a:r>
            </a:p>
            <a:p>
              <a:pPr marL="342900" indent="-342900">
                <a:lnSpc>
                  <a:spcPct val="80000"/>
                </a:lnSpc>
                <a:spcBef>
                  <a:spcPct val="10000"/>
                </a:spcBef>
                <a:defRPr/>
              </a:pPr>
              <a:r>
                <a:rPr lang="en-US" sz="1600" b="1" dirty="0" smtClean="0">
                  <a:solidFill>
                    <a:schemeClr val="accent1">
                      <a:lumMod val="75000"/>
                    </a:schemeClr>
                  </a:solidFill>
                  <a:latin typeface="Trebuchet MS"/>
                  <a:ea typeface="ＭＳ Ｐゴシック" charset="0"/>
                  <a:cs typeface="Trebuchet MS"/>
                </a:rPr>
                <a:t>	</a:t>
              </a:r>
              <a:r>
                <a:rPr lang="en-US" sz="1600" dirty="0" smtClean="0">
                  <a:solidFill>
                    <a:schemeClr val="accent1">
                      <a:lumMod val="75000"/>
                    </a:schemeClr>
                  </a:solidFill>
                  <a:latin typeface="Trebuchet MS"/>
                  <a:ea typeface="ＭＳ Ｐゴシック" charset="0"/>
                  <a:cs typeface="Trebuchet MS"/>
                </a:rPr>
                <a:t>(</a:t>
              </a:r>
              <a:r>
                <a:rPr lang="en-US" sz="1600" i="1" dirty="0" err="1" smtClean="0">
                  <a:solidFill>
                    <a:schemeClr val="accent1">
                      <a:lumMod val="75000"/>
                    </a:schemeClr>
                  </a:solidFill>
                  <a:latin typeface="Trebuchet MS"/>
                  <a:ea typeface="ＭＳ Ｐゴシック" charset="0"/>
                  <a:cs typeface="Trebuchet MS"/>
                </a:rPr>
                <a:t>E</a:t>
              </a:r>
              <a:r>
                <a:rPr lang="en-US" sz="1600" i="1" baseline="-25000" dirty="0" err="1" smtClean="0">
                  <a:solidFill>
                    <a:schemeClr val="accent1">
                      <a:lumMod val="75000"/>
                    </a:schemeClr>
                  </a:solidFill>
                  <a:latin typeface="Trebuchet MS"/>
                  <a:ea typeface="ＭＳ Ｐゴシック" charset="0"/>
                  <a:cs typeface="Trebuchet MS"/>
                </a:rPr>
                <a:t>T</a:t>
              </a:r>
              <a:r>
                <a:rPr lang="en-US" sz="1600" baseline="30000" dirty="0" err="1" smtClean="0">
                  <a:solidFill>
                    <a:schemeClr val="accent1">
                      <a:lumMod val="75000"/>
                    </a:schemeClr>
                  </a:solidFill>
                  <a:latin typeface="Trebuchet MS"/>
                  <a:ea typeface="ＭＳ Ｐゴシック" charset="0"/>
                  <a:cs typeface="Trebuchet MS"/>
                </a:rPr>
                <a:t>miss</a:t>
              </a:r>
              <a:r>
                <a:rPr lang="en-US" sz="1600" dirty="0" smtClean="0">
                  <a:solidFill>
                    <a:schemeClr val="accent1">
                      <a:lumMod val="75000"/>
                    </a:schemeClr>
                  </a:solidFill>
                  <a:latin typeface="Trebuchet MS"/>
                  <a:ea typeface="ＭＳ Ｐゴシック" charset="0"/>
                  <a:cs typeface="Trebuchet MS"/>
                </a:rPr>
                <a:t> + jets, </a:t>
              </a:r>
            </a:p>
            <a:p>
              <a:pPr marL="342900" indent="-342900">
                <a:lnSpc>
                  <a:spcPct val="80000"/>
                </a:lnSpc>
                <a:spcBef>
                  <a:spcPct val="10000"/>
                </a:spcBef>
                <a:defRPr/>
              </a:pPr>
              <a:r>
                <a:rPr lang="en-US" sz="1600" dirty="0" smtClean="0">
                  <a:solidFill>
                    <a:schemeClr val="accent1">
                      <a:lumMod val="75000"/>
                    </a:schemeClr>
                  </a:solidFill>
                  <a:latin typeface="Trebuchet MS"/>
                  <a:ea typeface="ＭＳ Ｐゴシック" charset="0"/>
                  <a:cs typeface="Trebuchet MS"/>
                </a:rPr>
                <a:t>	</a:t>
              </a:r>
              <a:r>
                <a:rPr lang="en-US" sz="1600" dirty="0" smtClean="0">
                  <a:solidFill>
                    <a:schemeClr val="accent1">
                      <a:lumMod val="75000"/>
                    </a:schemeClr>
                  </a:solidFill>
                  <a:latin typeface="Trebuchet MS"/>
                  <a:ea typeface="ＭＳ Ｐゴシック" charset="0"/>
                  <a:cs typeface="Trebuchet MS"/>
                </a:rPr>
                <a:t>leptons, </a:t>
              </a:r>
            </a:p>
            <a:p>
              <a:pPr marL="342900" indent="-342900">
                <a:lnSpc>
                  <a:spcPct val="80000"/>
                </a:lnSpc>
                <a:spcBef>
                  <a:spcPct val="10000"/>
                </a:spcBef>
                <a:defRPr/>
              </a:pPr>
              <a:r>
                <a:rPr lang="en-US" sz="1600" dirty="0" smtClean="0">
                  <a:solidFill>
                    <a:schemeClr val="accent1">
                      <a:lumMod val="75000"/>
                    </a:schemeClr>
                  </a:solidFill>
                  <a:latin typeface="Trebuchet MS"/>
                  <a:ea typeface="ＭＳ Ｐゴシック" charset="0"/>
                  <a:cs typeface="Trebuchet MS"/>
                </a:rPr>
                <a:t>	</a:t>
              </a:r>
              <a:r>
                <a:rPr lang="en-US" sz="1600" dirty="0" err="1" smtClean="0">
                  <a:solidFill>
                    <a:schemeClr val="accent1">
                      <a:lumMod val="75000"/>
                    </a:schemeClr>
                  </a:solidFill>
                  <a:latin typeface="Trebuchet MS"/>
                  <a:ea typeface="ＭＳ Ｐゴシック" charset="0"/>
                  <a:cs typeface="Trebuchet MS"/>
                </a:rPr>
                <a:t>b</a:t>
              </a:r>
              <a:r>
                <a:rPr lang="en-US" sz="1600" dirty="0" smtClean="0">
                  <a:solidFill>
                    <a:schemeClr val="accent1">
                      <a:lumMod val="75000"/>
                    </a:schemeClr>
                  </a:solidFill>
                  <a:latin typeface="Trebuchet MS"/>
                  <a:ea typeface="ＭＳ Ｐゴシック" charset="0"/>
                  <a:cs typeface="Trebuchet MS"/>
                </a:rPr>
                <a:t>-jets,   photons)</a:t>
              </a:r>
            </a:p>
          </p:txBody>
        </p:sp>
      </p:grp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737439"/>
            <a:ext cx="9144000" cy="661962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bIns="612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rgbClr val="7F7F7F"/>
                </a:solidFill>
                <a:latin typeface="Trebuchet MS"/>
                <a:cs typeface="Trebuchet MS"/>
              </a:rPr>
              <a:t>The LHC is performing marvelously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rgbClr val="7F7F7F"/>
                </a:solidFill>
                <a:latin typeface="Trebuchet MS"/>
                <a:cs typeface="Trebuchet MS"/>
              </a:rPr>
              <a:t>What are the next steps?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grayscl/>
            <a:lum bright="15000"/>
          </a:blip>
          <a:srcRect b="922"/>
          <a:stretch>
            <a:fillRect/>
          </a:stretch>
        </p:blipFill>
        <p:spPr>
          <a:xfrm>
            <a:off x="1332760" y="2539424"/>
            <a:ext cx="6439640" cy="4028191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Where are we heading to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Next Steps at the LHC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One more year 8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TeV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, then shutdown in 2013/2014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 ~14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TeV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798" y="1808484"/>
            <a:ext cx="8629652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2012: LHC runs at 8 </a:t>
            </a:r>
            <a:r>
              <a:rPr lang="en-US" sz="1800" dirty="0" err="1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TeV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 until October 2012 </a:t>
            </a:r>
            <a:r>
              <a:rPr lang="en-US" sz="1800" dirty="0" err="1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  <a:sym typeface="Wingdings"/>
              </a:rPr>
              <a:t> ~15 fb</a:t>
            </a:r>
            <a:r>
              <a:rPr lang="en-US" sz="1800" baseline="300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  <a:sym typeface="Wingdings"/>
              </a:rPr>
              <a:t>−1</a:t>
            </a:r>
            <a:endParaRPr lang="en-US" sz="1800" baseline="30000" dirty="0" smtClean="0">
              <a:solidFill>
                <a:srgbClr val="404040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19" name="Picture 85" descr="peter_higgs"/>
          <p:cNvPicPr>
            <a:picLocks noChangeArrowheads="1"/>
          </p:cNvPicPr>
          <p:nvPr/>
        </p:nvPicPr>
        <p:blipFill>
          <a:blip r:embed="rId2"/>
          <a:srcRect r="12560"/>
          <a:stretch>
            <a:fillRect/>
          </a:stretch>
        </p:blipFill>
        <p:spPr bwMode="auto">
          <a:xfrm>
            <a:off x="7261985" y="1915310"/>
            <a:ext cx="1501015" cy="1966382"/>
          </a:xfrm>
          <a:prstGeom prst="rect">
            <a:avLst/>
          </a:prstGeom>
          <a:noFill/>
          <a:effectLst>
            <a:outerShdw blurRad="304800" dist="38100" dir="2700000">
              <a:srgbClr val="000000">
                <a:alpha val="34000"/>
              </a:srgbClr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304798" y="4743575"/>
            <a:ext cx="6781802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lvl="0" indent="-26511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First Higgs &amp; SUSY results expected at ICHEP 12 (4</a:t>
            </a:r>
            <a:r>
              <a:rPr lang="en-US" sz="1800" baseline="300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th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 of July)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7261985" y="4041605"/>
            <a:ext cx="1501015" cy="2359195"/>
            <a:chOff x="7046383" y="3991419"/>
            <a:chExt cx="1501015" cy="2359195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46383" y="4012585"/>
              <a:ext cx="1501015" cy="2338029"/>
            </a:xfrm>
            <a:prstGeom prst="rect">
              <a:avLst/>
            </a:prstGeom>
            <a:effectLst>
              <a:outerShdw blurRad="165100" dist="38100" dir="2700000">
                <a:srgbClr val="000000">
                  <a:alpha val="43000"/>
                </a:srgbClr>
              </a:outerShdw>
            </a:effectLst>
          </p:spPr>
        </p:pic>
        <p:sp>
          <p:nvSpPr>
            <p:cNvPr id="17" name="TextBox 16"/>
            <p:cNvSpPr txBox="1"/>
            <p:nvPr/>
          </p:nvSpPr>
          <p:spPr>
            <a:xfrm>
              <a:off x="7078132" y="5594350"/>
              <a:ext cx="74630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50" dirty="0" smtClean="0">
                  <a:latin typeface="Trebuchet MS"/>
                  <a:cs typeface="Trebuchet MS"/>
                </a:rPr>
                <a:t>Mr. Higgs</a:t>
              </a:r>
              <a:endParaRPr lang="en-GB" sz="1050" dirty="0">
                <a:latin typeface="Trebuchet MS"/>
                <a:cs typeface="Trebuchet MS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569701" y="3991419"/>
              <a:ext cx="73609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50" dirty="0" smtClean="0">
                  <a:latin typeface="Trebuchet MS"/>
                  <a:cs typeface="Trebuchet MS"/>
                </a:rPr>
                <a:t>Mr. SUSY</a:t>
              </a:r>
              <a:endParaRPr lang="en-GB" sz="1050" dirty="0">
                <a:latin typeface="Trebuchet MS"/>
                <a:cs typeface="Trebuchet MS"/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304798" y="5184187"/>
            <a:ext cx="6781802" cy="835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lvl="0" indent="-26511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2013/2014: repair and upgrade LHC to 13~14 </a:t>
            </a:r>
            <a:r>
              <a:rPr lang="en-US" sz="1800" dirty="0" err="1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TeV</a:t>
            </a:r>
            <a:endParaRPr lang="en-US" sz="1800" dirty="0" smtClean="0">
              <a:solidFill>
                <a:srgbClr val="404040"/>
              </a:solidFill>
              <a:latin typeface="Trebuchet MS"/>
              <a:ea typeface="Arial" charset="0"/>
              <a:cs typeface="Trebuchet MS"/>
            </a:endParaRPr>
          </a:p>
          <a:p>
            <a:pPr marL="265113" lvl="0" indent="-26511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Then long run until ~2018, before further upgrade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68115" y="1991783"/>
            <a:ext cx="1310074" cy="3770263"/>
          </a:xfrm>
          <a:prstGeom prst="rect">
            <a:avLst/>
          </a:prstGeom>
          <a:noFill/>
          <a:effectLst>
            <a:glow rad="101600">
              <a:schemeClr val="bg1">
                <a:alpha val="75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lang="en-GB" sz="23900" dirty="0" smtClean="0">
                <a:solidFill>
                  <a:srgbClr val="FF0000">
                    <a:alpha val="74000"/>
                  </a:srgbClr>
                </a:solidFill>
                <a:effectLst>
                  <a:glow rad="101600">
                    <a:schemeClr val="bg1">
                      <a:alpha val="75000"/>
                    </a:schemeClr>
                  </a:glow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rebuchet MS"/>
                <a:cs typeface="Trebuchet MS"/>
              </a:rPr>
              <a:t>?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347877" y="2286000"/>
            <a:ext cx="6565157" cy="2375763"/>
            <a:chOff x="347877" y="2286000"/>
            <a:chExt cx="6565157" cy="2375763"/>
          </a:xfrm>
        </p:grpSpPr>
        <p:pic>
          <p:nvPicPr>
            <p:cNvPr id="30" name="Picture 29" descr="Untitled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tretch>
                  <a:fillRect/>
                </a:stretch>
              </p:blipFill>
            </mc:Choice>
            <mc:Fallback>
              <p:blipFill>
                <a:blip r:embed="rId5"/>
                <a:stretch>
                  <a:fillRect/>
                </a:stretch>
              </p:blipFill>
            </mc:Fallback>
          </mc:AlternateContent>
          <p:spPr>
            <a:xfrm>
              <a:off x="347877" y="2286000"/>
              <a:ext cx="3309723" cy="2375763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3339357" y="2362200"/>
              <a:ext cx="3573677" cy="19082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LHC on schedule. Current 2012 records:</a:t>
              </a:r>
              <a:endParaRPr lang="en-GB" sz="1400" b="1" dirty="0" smtClean="0">
                <a:solidFill>
                  <a:srgbClr val="7F7F7F"/>
                </a:solidFill>
                <a:latin typeface="Trebuchet MS"/>
                <a:cs typeface="Trebuchet MS"/>
              </a:endParaRPr>
            </a:p>
            <a:p>
              <a:pPr marL="179388" indent="-179388">
                <a:spcBef>
                  <a:spcPts val="600"/>
                </a:spcBef>
                <a:buFont typeface="Arial"/>
                <a:buChar char="•"/>
              </a:pP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2.0 </a:t>
              </a: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fb</a:t>
              </a:r>
              <a:r>
                <a:rPr lang="en-GB" sz="1400" baseline="30000" dirty="0" smtClean="0">
                  <a:solidFill>
                    <a:srgbClr val="7F7F7F"/>
                  </a:solidFill>
                  <a:latin typeface="Symbol" charset="2"/>
                  <a:cs typeface="Symbol" charset="2"/>
                </a:rPr>
                <a:t>-</a:t>
              </a:r>
              <a:r>
                <a:rPr lang="en-GB" sz="1400" baseline="300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1</a:t>
              </a: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 integrated </a:t>
              </a:r>
              <a:r>
                <a:rPr lang="en-GB" sz="1400" dirty="0" err="1" smtClean="0">
                  <a:solidFill>
                    <a:srgbClr val="7F7F7F"/>
                  </a:solidFill>
                  <a:latin typeface="Trebuchet MS"/>
                  <a:cs typeface="Trebuchet MS"/>
                </a:rPr>
                <a:t>lumi</a:t>
              </a: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 delivered</a:t>
              </a:r>
              <a:endParaRPr lang="en-GB" sz="1400" dirty="0" smtClean="0">
                <a:solidFill>
                  <a:srgbClr val="7F7F7F"/>
                </a:solidFill>
                <a:latin typeface="Trebuchet MS"/>
                <a:cs typeface="Trebuchet MS"/>
              </a:endParaRPr>
            </a:p>
            <a:p>
              <a:pPr marL="179388" indent="-179388">
                <a:spcBef>
                  <a:spcPts val="600"/>
                </a:spcBef>
                <a:buFont typeface="Arial"/>
                <a:buChar char="•"/>
              </a:pP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peak </a:t>
              </a:r>
              <a:r>
                <a:rPr lang="en-GB" sz="1400" dirty="0" err="1" smtClean="0">
                  <a:solidFill>
                    <a:srgbClr val="7F7F7F"/>
                  </a:solidFill>
                  <a:latin typeface="Trebuchet MS"/>
                  <a:cs typeface="Trebuchet MS"/>
                </a:rPr>
                <a:t>Lumi</a:t>
              </a: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:</a:t>
              </a: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 </a:t>
              </a: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6.0</a:t>
              </a:r>
              <a:r>
                <a:rPr lang="en-GB" sz="1400" dirty="0" smtClean="0">
                  <a:solidFill>
                    <a:srgbClr val="7F7F7F"/>
                  </a:solidFill>
                  <a:latin typeface="ＭＳ ゴシック"/>
                  <a:ea typeface="ＭＳ ゴシック"/>
                  <a:cs typeface="ＭＳ ゴシック"/>
                </a:rPr>
                <a:t>×</a:t>
              </a: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10</a:t>
              </a:r>
              <a:r>
                <a:rPr lang="en-GB" sz="1400" baseline="30000" dirty="0" smtClean="0">
                  <a:solidFill>
                    <a:srgbClr val="7F7F7F"/>
                  </a:solidFill>
                  <a:latin typeface="Symbol" charset="2"/>
                  <a:cs typeface="Symbol" charset="2"/>
                </a:rPr>
                <a:t>-</a:t>
              </a:r>
              <a:r>
                <a:rPr lang="en-GB" sz="1400" baseline="300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33</a:t>
              </a: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 cm</a:t>
              </a:r>
              <a:r>
                <a:rPr lang="en-GB" sz="1400" baseline="30000" dirty="0" smtClean="0">
                  <a:solidFill>
                    <a:srgbClr val="7F7F7F"/>
                  </a:solidFill>
                  <a:latin typeface="Symbol" charset="2"/>
                  <a:cs typeface="Symbol" charset="2"/>
                </a:rPr>
                <a:t>-</a:t>
              </a:r>
              <a:r>
                <a:rPr lang="en-GB" sz="1400" baseline="300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2</a:t>
              </a: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s</a:t>
              </a:r>
              <a:r>
                <a:rPr lang="en-GB" sz="1400" baseline="30000" dirty="0" smtClean="0">
                  <a:solidFill>
                    <a:srgbClr val="7F7F7F"/>
                  </a:solidFill>
                  <a:latin typeface="Symbol" charset="2"/>
                  <a:cs typeface="Symbol" charset="2"/>
                </a:rPr>
                <a:t>-</a:t>
              </a:r>
              <a:r>
                <a:rPr lang="en-GB" sz="1400" baseline="300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1</a:t>
              </a:r>
            </a:p>
            <a:p>
              <a:pPr marL="179388" indent="-179388">
                <a:spcBef>
                  <a:spcPts val="300"/>
                </a:spcBef>
                <a:buFont typeface="Arial"/>
                <a:buChar char="•"/>
              </a:pP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#bunches: </a:t>
              </a: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1377</a:t>
              </a:r>
            </a:p>
            <a:p>
              <a:pPr marL="179388" indent="-179388">
                <a:spcBef>
                  <a:spcPts val="300"/>
                </a:spcBef>
                <a:buFont typeface="Arial"/>
                <a:buChar char="•"/>
              </a:pP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max. of </a:t>
              </a: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0.83 </a:t>
              </a: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fb</a:t>
              </a:r>
              <a:r>
                <a:rPr lang="en-GB" sz="1400" baseline="30000" dirty="0" smtClean="0">
                  <a:solidFill>
                    <a:srgbClr val="7F7F7F"/>
                  </a:solidFill>
                  <a:latin typeface="Symbol" charset="2"/>
                  <a:cs typeface="Symbol" charset="2"/>
                </a:rPr>
                <a:t>-</a:t>
              </a:r>
              <a:r>
                <a:rPr lang="en-GB" sz="1400" baseline="300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1</a:t>
              </a: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 / week </a:t>
              </a:r>
            </a:p>
            <a:p>
              <a:pPr marL="179388" indent="-179388">
                <a:spcBef>
                  <a:spcPts val="300"/>
                </a:spcBef>
                <a:buFont typeface="Arial"/>
                <a:buChar char="•"/>
              </a:pP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max peak interactions / crossing: 44</a:t>
              </a:r>
            </a:p>
            <a:p>
              <a:pPr marL="179388" indent="-179388">
                <a:spcBef>
                  <a:spcPts val="300"/>
                </a:spcBef>
                <a:buFont typeface="Arial"/>
                <a:buChar char="•"/>
              </a:pP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max </a:t>
              </a:r>
              <a:r>
                <a:rPr lang="en-GB" sz="1400" dirty="0" err="1" smtClean="0">
                  <a:solidFill>
                    <a:srgbClr val="7F7F7F"/>
                  </a:solidFill>
                  <a:latin typeface="Trebuchet MS"/>
                  <a:cs typeface="Trebuchet MS"/>
                </a:rPr>
                <a:t>ave</a:t>
              </a: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. interactions / crossing: 30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5" grpId="0"/>
      <p:bldP spid="20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uture2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71438" y="2803525"/>
            <a:ext cx="5223998" cy="1017844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6000" dirty="0" smtClean="0">
                <a:solidFill>
                  <a:prstClr val="white"/>
                </a:solidFill>
                <a:latin typeface="Lucida Calligraphy" charset="0"/>
              </a:rPr>
              <a:t>Thank you !</a:t>
            </a:r>
            <a:endParaRPr lang="en-GB" sz="6000" dirty="0">
              <a:solidFill>
                <a:prstClr val="white"/>
              </a:solidFill>
              <a:latin typeface="Lucida Calligraphy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10.xml><?xml version="1.0" encoding="utf-8"?>
<a:theme xmlns:a="http://schemas.openxmlformats.org/drawingml/2006/main" name="3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91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3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15_Office Theme">
  <a:themeElements>
    <a:clrScheme name="Custom 5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FF8000"/>
      </a:hlink>
      <a:folHlink>
        <a:srgbClr val="FF8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3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91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3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15.xml><?xml version="1.0" encoding="utf-8"?>
<a:theme xmlns:a="http://schemas.openxmlformats.org/drawingml/2006/main" name="4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38100" cap="flat" cmpd="sng" algn="ctr">
          <a:solidFill>
            <a:srgbClr val="F4F7F5"/>
          </a:solidFill>
          <a:prstDash val="solid"/>
          <a:round/>
          <a:headEnd type="none" w="med" len="med"/>
          <a:tailEnd type="none" w="med" len="med"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6.xml><?xml version="1.0" encoding="utf-8"?>
<a:theme xmlns:a="http://schemas.openxmlformats.org/drawingml/2006/main" name="6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E12B0D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7.xml><?xml version="1.0" encoding="utf-8"?>
<a:theme xmlns:a="http://schemas.openxmlformats.org/drawingml/2006/main" name="4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4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18.xml><?xml version="1.0" encoding="utf-8"?>
<a:theme xmlns:a="http://schemas.openxmlformats.org/drawingml/2006/main" name="7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9.xml><?xml version="1.0" encoding="utf-8"?>
<a:theme xmlns:a="http://schemas.openxmlformats.org/drawingml/2006/main" name="3_Modèle par défaut">
  <a:themeElements>
    <a:clrScheme name="2_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Modèle par défaut">
      <a:majorFont>
        <a:latin typeface="VAG Rounded Light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Custom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4D4D4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0.xml><?xml version="1.0" encoding="utf-8"?>
<a:theme xmlns:a="http://schemas.openxmlformats.org/drawingml/2006/main" name="4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1.xml><?xml version="1.0" encoding="utf-8"?>
<a:theme xmlns:a="http://schemas.openxmlformats.org/drawingml/2006/main" name="4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2.xml><?xml version="1.0" encoding="utf-8"?>
<a:theme xmlns:a="http://schemas.openxmlformats.org/drawingml/2006/main" name="31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3.xml><?xml version="1.0" encoding="utf-8"?>
<a:theme xmlns:a="http://schemas.openxmlformats.org/drawingml/2006/main" name="5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4.xml><?xml version="1.0" encoding="utf-8"?>
<a:theme xmlns:a="http://schemas.openxmlformats.org/drawingml/2006/main" name="10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7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9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0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18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2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29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3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195291</TotalTime>
  <Words>6713</Words>
  <Application>Microsoft Macintosh PowerPoint</Application>
  <PresentationFormat>Overhead</PresentationFormat>
  <Paragraphs>942</Paragraphs>
  <Slides>97</Slides>
  <Notes>0</Notes>
  <HiddenSlides>0</HiddenSlides>
  <MMClips>1</MMClips>
  <ScaleCrop>false</ScaleCrop>
  <HeadingPairs>
    <vt:vector size="6" baseType="variant">
      <vt:variant>
        <vt:lpstr>Design Template</vt:lpstr>
      </vt:variant>
      <vt:variant>
        <vt:i4>24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97</vt:i4>
      </vt:variant>
    </vt:vector>
  </HeadingPairs>
  <TitlesOfParts>
    <vt:vector size="123" baseType="lpstr">
      <vt:lpstr>Office Theme</vt:lpstr>
      <vt:lpstr>1_Office Theme</vt:lpstr>
      <vt:lpstr>17_Office Theme</vt:lpstr>
      <vt:lpstr>19_Office Theme</vt:lpstr>
      <vt:lpstr>20_Office Theme</vt:lpstr>
      <vt:lpstr>18_Office Theme</vt:lpstr>
      <vt:lpstr>25_Office Theme</vt:lpstr>
      <vt:lpstr>29_Office Theme</vt:lpstr>
      <vt:lpstr>30_Office Theme</vt:lpstr>
      <vt:lpstr>35_Office Theme</vt:lpstr>
      <vt:lpstr>3_Office Theme</vt:lpstr>
      <vt:lpstr>15_Office Theme</vt:lpstr>
      <vt:lpstr>38_Office Theme</vt:lpstr>
      <vt:lpstr>39_Office Theme</vt:lpstr>
      <vt:lpstr>40_Office Theme</vt:lpstr>
      <vt:lpstr>6_Office Theme</vt:lpstr>
      <vt:lpstr>41_Office Theme</vt:lpstr>
      <vt:lpstr>7_Office Theme</vt:lpstr>
      <vt:lpstr>3_Modèle par défaut</vt:lpstr>
      <vt:lpstr>44_Office Theme</vt:lpstr>
      <vt:lpstr>4_Office Theme</vt:lpstr>
      <vt:lpstr>31_Office Theme</vt:lpstr>
      <vt:lpstr>5_Office Theme</vt:lpstr>
      <vt:lpstr>10_Office Theme</vt:lpstr>
      <vt:lpstr>Equation</vt:lpstr>
      <vt:lpstr>MathType 6.0 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</vt:vector>
  </TitlesOfParts>
  <Manager/>
  <Company>CERN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Slide 1</dc:title>
  <dc:subject/>
  <dc:creator>Andreas Hoecker</dc:creator>
  <cp:keywords/>
  <dc:description/>
  <cp:lastModifiedBy>Andreas Hoecker</cp:lastModifiedBy>
  <cp:revision>1971</cp:revision>
  <cp:lastPrinted>2012-05-20T09:18:13Z</cp:lastPrinted>
  <dcterms:created xsi:type="dcterms:W3CDTF">2012-05-17T16:38:36Z</dcterms:created>
  <dcterms:modified xsi:type="dcterms:W3CDTF">2012-05-20T15:32:12Z</dcterms:modified>
  <cp:category/>
</cp:coreProperties>
</file>