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Masters/slideMaster6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Masters/slideMaster16.xml" ContentType="application/vnd.openxmlformats-officedocument.presentationml.slideMaster+xml"/>
  <Override PartName="/ppt/theme/theme8.xml" ContentType="application/vnd.openxmlformats-officedocument.theme+xml"/>
  <Default Extension="bin" ContentType="application/vnd.openxmlformats-officedocument.presentationml.printerSettings"/>
  <Override PartName="/ppt/embeddings/oleObject10.bin" ContentType="application/vnd.openxmlformats-officedocument.oleObject"/>
  <Override PartName="/ppt/theme/theme1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6.xml" ContentType="application/vnd.openxmlformats-officedocument.presentationml.slideLayout+xml"/>
  <Override PartName="/ppt/embeddings/oleObject5.bin" ContentType="application/vnd.openxmlformats-officedocument.oleObject"/>
  <Override PartName="/ppt/embeddings/oleObject28.bin" ContentType="application/vnd.openxmlformats-officedocument.oleObject"/>
  <Override PartName="/ppt/slides/slide18.xml" ContentType="application/vnd.openxmlformats-officedocument.presentationml.slide+xml"/>
  <Override PartName="/ppt/embeddings/oleObject33.bin" ContentType="application/vnd.openxmlformats-officedocument.oleObject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3.xml" ContentType="application/vnd.openxmlformats-officedocument.presentationml.slide+xml"/>
  <Override PartName="/ppt/theme/theme16.xml" ContentType="application/vnd.openxmlformats-officedocument.theme+xml"/>
  <Override PartName="/ppt/slideLayouts/slideLayout24.xml" ContentType="application/vnd.openxmlformats-officedocument.presentationml.slideLayout+xml"/>
  <Override PartName="/ppt/theme/theme1.xml" ContentType="application/vnd.openxmlformats-officedocument.theme+xml"/>
  <Override PartName="/ppt/slideLayouts/slideLayout43.xml" ContentType="application/vnd.openxmlformats-officedocument.presentationml.slideLayout+xml"/>
  <Override PartName="/ppt/embeddings/oleObject9.bin" ContentType="application/vnd.openxmlformats-officedocument.oleObject"/>
  <Override PartName="/ppt/embeddings/oleObject16.bin" ContentType="application/vnd.openxmlformats-officedocument.oleObject"/>
  <Override PartName="/ppt/slideLayouts/slideLayout10.xml" ContentType="application/vnd.openxmlformats-officedocument.presentationml.slideLayout+xml"/>
  <Override PartName="/ppt/embeddings/oleObject21.bin" ContentType="application/vnd.openxmlformats-officedocument.oleObject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s/slide27.xml" ContentType="application/vnd.openxmlformats-officedocument.presentationml.slide+xml"/>
  <Override PartName="/ppt/theme/theme5.xml" ContentType="application/vnd.openxmlformats-officedocument.theme+xml"/>
  <Override PartName="/ppt/slides/slide11.xml" ContentType="application/vnd.openxmlformats-officedocument.presentationml.slide+xml"/>
  <Override PartName="/ppt/slideLayouts/slideLayout28.xml" ContentType="application/vnd.openxmlformats-officedocument.presentationml.slideLayout+xml"/>
  <Override PartName="/ppt/slideMasters/slideMaster3.xml" ContentType="application/vnd.openxmlformats-officedocument.presentationml.slideMaster+xml"/>
  <Override PartName="/ppt/embeddings/oleObject2.bin" ContentType="application/vnd.openxmlformats-officedocument.oleObject"/>
  <Override PartName="/ppt/slideLayouts/slideLayout14.xml" ContentType="application/vnd.openxmlformats-officedocument.presentationml.slideLayout+xml"/>
  <Override PartName="/ppt/slideLayouts/slideLayout33.xml" ContentType="application/vnd.openxmlformats-officedocument.presentationml.slideLayout+xml"/>
  <Override PartName="/ppt/embeddings/oleObject25.bin" ContentType="application/vnd.openxmlformats-officedocument.oleObject"/>
  <Override PartName="/ppt/slideMasters/slideMaster7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Masters/slideMaster17.xml" ContentType="application/vnd.openxmlformats-officedocument.presentationml.slideMaster+xml"/>
  <Override PartName="/ppt/theme/theme9.xml" ContentType="application/vnd.openxmlformats-officedocument.theme+xml"/>
  <Override PartName="/ppt/slides/slide15.xml" ContentType="application/vnd.openxmlformats-officedocument.presentationml.slide+xml"/>
  <Override PartName="/ppt/embeddings/oleObject11.bin" ContentType="application/vnd.openxmlformats-officedocument.oleObject"/>
  <Override PartName="/ppt/embeddings/oleObject30.bin" ContentType="application/vnd.openxmlformats-officedocument.oleObject"/>
  <Override PartName="/ppt/slides/slide20.xml" ContentType="application/vnd.openxmlformats-officedocument.presentationml.slide+xml"/>
  <Override PartName="/ppt/theme/theme1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4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7.xml" ContentType="application/vnd.openxmlformats-officedocument.presentationml.slideLayout+xml"/>
  <Override PartName="/ppt/slideLayouts/slideLayout18.xml" ContentType="application/vnd.openxmlformats-officedocument.presentationml.slideLayout+xml"/>
  <Override PartName="/ppt/embeddings/oleObject6.bin" ContentType="application/vnd.openxmlformats-officedocument.oleObject"/>
  <Override PartName="/ppt/embeddings/oleObject13.bin" ContentType="application/vnd.openxmlformats-officedocument.oleObject"/>
  <Override PartName="/ppt/embeddings/oleObject29.bin" ContentType="application/vnd.openxmlformats-officedocument.oleObject"/>
  <Override PartName="/ppt/slides/slide19.xml" ContentType="application/vnd.openxmlformats-officedocument.presentationml.slide+xml"/>
  <Override PartName="/ppt/slides/slide4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0.xml" ContentType="application/vnd.openxmlformats-officedocument.presentationml.slideMaster+xml"/>
  <Override PartName="/ppt/slides/slide24.xml" ContentType="application/vnd.openxmlformats-officedocument.presentationml.slide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17.xml" ContentType="application/vnd.openxmlformats-officedocument.theme+xml"/>
  <Override PartName="/ppt/embeddings/oleObject17.bin" ContentType="application/vnd.openxmlformats-officedocument.oleObject"/>
  <Override PartName="/ppt/slideLayouts/slideLayout11.xml" ContentType="application/vnd.openxmlformats-officedocument.presentationml.slideLayout+xml"/>
  <Override PartName="/ppt/slideLayouts/slideLayout30.xml" ContentType="application/vnd.openxmlformats-officedocument.presentationml.slideLayout+xml"/>
  <Override PartName="/docProps/core.xml" ContentType="application/vnd.openxmlformats-package.core-properties+xml"/>
  <Override PartName="/ppt/embeddings/oleObject22.bin" ContentType="application/vnd.openxmlformats-officedocument.oleObject"/>
  <Default Extension="jpeg" ContentType="image/jpeg"/>
  <Default Extension="vml" ContentType="application/vnd.openxmlformats-officedocument.vmlDrawing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28.xml" ContentType="application/vnd.openxmlformats-officedocument.presentationml.slide+xml"/>
  <Override PartName="/ppt/theme/theme6.xml" ContentType="application/vnd.openxmlformats-officedocument.theme+xml"/>
  <Override PartName="/ppt/slideLayouts/slideLayout29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Layouts/slideLayout6.xml" ContentType="application/vnd.openxmlformats-officedocument.presentationml.slideLayout+xml"/>
  <Override PartName="/ppt/theme/theme10.xml" ContentType="application/vnd.openxmlformats-officedocument.theme+xml"/>
  <Override PartName="/ppt/embeddings/oleObject3.bin" ContentType="application/vnd.openxmlformats-officedocument.oleObject"/>
  <Override PartName="/ppt/slideLayouts/slideLayout15.xml" ContentType="application/vnd.openxmlformats-officedocument.presentationml.slideLayout+xml"/>
  <Override PartName="/ppt/slideLayouts/slideLayout34.xml" ContentType="application/vnd.openxmlformats-officedocument.presentationml.slideLayout+xml"/>
  <Override PartName="/ppt/embeddings/oleObject26.bin" ContentType="application/vnd.openxmlformats-officedocument.oleObject"/>
  <Default Extension="rels" ContentType="application/vnd.openxmlformats-package.relationships+xml"/>
  <Override PartName="/ppt/slideMasters/slideMaster8.xml" ContentType="application/vnd.openxmlformats-officedocument.presentationml.slideMaster+xml"/>
  <Override PartName="/ppt/slides/slide16.xml" ContentType="application/vnd.openxmlformats-officedocument.presentationml.slide+xml"/>
  <Override PartName="/ppt/embeddings/oleObject12.bin" ContentType="application/vnd.openxmlformats-officedocument.oleObject"/>
  <Override PartName="/ppt/embeddings/oleObject31.bin" ContentType="application/vnd.openxmlformats-officedocument.oleObject"/>
  <Override PartName="/ppt/slides/slide1.xml" ContentType="application/vnd.openxmlformats-officedocument.presentationml.slide+xml"/>
  <Override PartName="/ppt/slides/slide21.xml" ContentType="application/vnd.openxmlformats-officedocument.presentationml.slide+xml"/>
  <Override PartName="/ppt/theme/theme1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9.xml" ContentType="application/vnd.openxmlformats-officedocument.presentationml.slideLayout+xml"/>
  <Override PartName="/ppt/embeddings/oleObject7.bin" ContentType="application/vnd.openxmlformats-officedocument.oleObject"/>
  <Override PartName="/ppt/embeddings/oleObject14.bin" ContentType="application/vnd.openxmlformats-officedocument.oleObject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Masters/slideMaster11.xml" ContentType="application/vnd.openxmlformats-officedocument.presentationml.slideMaster+xml"/>
  <Override PartName="/ppt/slides/slide25.xml" ContentType="application/vnd.openxmlformats-officedocument.presentationml.slide+xml"/>
  <Override PartName="/ppt/theme/theme3.xml" ContentType="application/vnd.openxmlformats-officedocument.theme+xml"/>
  <Override PartName="/ppt/theme/theme18.xml" ContentType="application/vnd.openxmlformats-officedocument.theme+xml"/>
  <Override PartName="/ppt/slideLayouts/slideLayout26.xml" ContentType="application/vnd.openxmlformats-officedocument.presentationml.slideLayout+xml"/>
  <Override PartName="/ppt/embeddings/oleObject18.bin" ContentType="application/vnd.openxmlformats-officedocument.oleObject"/>
  <Override PartName="/ppt/slideLayouts/slideLayout12.xml" ContentType="application/vnd.openxmlformats-officedocument.presentationml.slideLayout+xml"/>
  <Override PartName="/ppt/slideLayouts/slideLayout31.xml" ContentType="application/vnd.openxmlformats-officedocument.presentationml.slideLayout+xml"/>
  <Override PartName="/ppt/embeddings/oleObject23.bin" ContentType="application/vnd.openxmlformats-officedocument.oleObject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theme/theme7.xml" ContentType="application/vnd.openxmlformats-officedocument.theme+xml"/>
  <Override PartName="/ppt/slideMasters/slideMaster5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29.xml" ContentType="application/vnd.openxmlformats-officedocument.presentationml.slide+xml"/>
  <Override PartName="/ppt/viewProps.xml" ContentType="application/vnd.openxmlformats-officedocument.presentationml.viewProps+xml"/>
  <Override PartName="/ppt/theme/theme11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35.xml" ContentType="application/vnd.openxmlformats-officedocument.presentationml.slideLayout+xml"/>
  <Override PartName="/ppt/embeddings/oleObject4.bin" ContentType="application/vnd.openxmlformats-officedocument.oleObject"/>
  <Override PartName="/ppt/notesMasters/notesMaster1.xml" ContentType="application/vnd.openxmlformats-officedocument.presentationml.notesMaster+xml"/>
  <Override PartName="/docProps/app.xml" ContentType="application/vnd.openxmlformats-officedocument.extended-properties+xml"/>
  <Override PartName="/ppt/embeddings/oleObject27.bin" ContentType="application/vnd.openxmlformats-officedocument.oleObject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Masters/slideMaster9.xml" ContentType="application/vnd.openxmlformats-officedocument.presentationml.slideMaster+xml"/>
  <Override PartName="/ppt/embeddings/oleObject32.bin" ContentType="application/vnd.openxmlformats-officedocument.oleObject"/>
  <Override PartName="/ppt/slides/slide2.xml" ContentType="application/vnd.openxmlformats-officedocument.presentationml.slide+xml"/>
  <Override PartName="/ppt/slides/slide22.xml" ContentType="application/vnd.openxmlformats-officedocument.presentationml.slide+xml"/>
  <Override PartName="/ppt/theme/theme15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39.xml" ContentType="application/vnd.openxmlformats-officedocument.presentationml.slideLayout+xml"/>
  <Override PartName="/ppt/embeddings/oleObject8.bin" ContentType="application/vnd.openxmlformats-officedocument.oleObject"/>
  <Override PartName="/ppt/embeddings/oleObject15.bin" ContentType="application/vnd.openxmlformats-officedocument.oleObject"/>
  <Override PartName="/ppt/embeddings/oleObject20.bin" ContentType="application/vnd.openxmlformats-officedocument.oleObject"/>
  <Default Extension="pict" ContentType="image/pict"/>
  <Override PartName="/ppt/slides/slide6.xml" ContentType="application/vnd.openxmlformats-officedocument.presentationml.slide+xml"/>
  <Override PartName="/ppt/slideMasters/slideMaster2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Masters/slideMaster12.xml" ContentType="application/vnd.openxmlformats-officedocument.presentationml.slideMaster+xml"/>
  <Override PartName="/ppt/slides/slide26.xml" ContentType="application/vnd.openxmlformats-officedocument.presentationml.slide+xml"/>
  <Override PartName="/ppt/theme/theme4.xml" ContentType="application/vnd.openxmlformats-officedocument.theme+xml"/>
  <Override PartName="/ppt/slides/slide10.xml" ContentType="application/vnd.openxmlformats-officedocument.presentationml.slide+xml"/>
  <Override PartName="/ppt/slideLayouts/slideLayout27.xml" ContentType="application/vnd.openxmlformats-officedocument.presentationml.slideLayout+xml"/>
  <Override PartName="/ppt/embeddings/oleObject1.bin" ContentType="application/vnd.openxmlformats-officedocument.oleObject"/>
  <Override PartName="/ppt/embeddings/oleObject19.bin" ContentType="application/vnd.openxmlformats-officedocument.oleObject"/>
  <Default Extension="pdf" ContentType="application/pdf"/>
  <Override PartName="/ppt/slideLayouts/slideLayout32.xml" ContentType="application/vnd.openxmlformats-officedocument.presentationml.slideLayout+xml"/>
  <Override PartName="/ppt/slideLayouts/slideLayout13.xml" ContentType="application/vnd.openxmlformats-officedocument.presentationml.slideLayout+xml"/>
  <Override PartName="/ppt/embeddings/oleObject24.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  <p:sldMasterId id="2147483660" r:id="rId2"/>
    <p:sldMasterId id="2147483672" r:id="rId3"/>
    <p:sldMasterId id="2147485282" r:id="rId4"/>
    <p:sldMasterId id="2147485286" r:id="rId5"/>
    <p:sldMasterId id="2147485709" r:id="rId6"/>
    <p:sldMasterId id="2147485710" r:id="rId7"/>
    <p:sldMasterId id="2147485712" r:id="rId8"/>
    <p:sldMasterId id="2147485714" r:id="rId9"/>
    <p:sldMasterId id="2147485716" r:id="rId10"/>
    <p:sldMasterId id="2147485718" r:id="rId11"/>
    <p:sldMasterId id="2147485720" r:id="rId12"/>
    <p:sldMasterId id="2147485722" r:id="rId13"/>
    <p:sldMasterId id="2147485724" r:id="rId14"/>
    <p:sldMasterId id="2147485730" r:id="rId15"/>
    <p:sldMasterId id="2147485732" r:id="rId16"/>
    <p:sldMasterId id="2147485734" r:id="rId17"/>
  </p:sldMasterIdLst>
  <p:notesMasterIdLst>
    <p:notesMasterId r:id="rId47"/>
  </p:notesMasterIdLst>
  <p:sldIdLst>
    <p:sldId id="679" r:id="rId18"/>
    <p:sldId id="833" r:id="rId19"/>
    <p:sldId id="869" r:id="rId20"/>
    <p:sldId id="866" r:id="rId21"/>
    <p:sldId id="870" r:id="rId22"/>
    <p:sldId id="867" r:id="rId23"/>
    <p:sldId id="876" r:id="rId24"/>
    <p:sldId id="851" r:id="rId25"/>
    <p:sldId id="853" r:id="rId26"/>
    <p:sldId id="868" r:id="rId27"/>
    <p:sldId id="854" r:id="rId28"/>
    <p:sldId id="858" r:id="rId29"/>
    <p:sldId id="882" r:id="rId30"/>
    <p:sldId id="883" r:id="rId31"/>
    <p:sldId id="884" r:id="rId32"/>
    <p:sldId id="885" r:id="rId33"/>
    <p:sldId id="856" r:id="rId34"/>
    <p:sldId id="857" r:id="rId35"/>
    <p:sldId id="873" r:id="rId36"/>
    <p:sldId id="871" r:id="rId37"/>
    <p:sldId id="879" r:id="rId38"/>
    <p:sldId id="878" r:id="rId39"/>
    <p:sldId id="860" r:id="rId40"/>
    <p:sldId id="861" r:id="rId41"/>
    <p:sldId id="863" r:id="rId42"/>
    <p:sldId id="862" r:id="rId43"/>
    <p:sldId id="864" r:id="rId44"/>
    <p:sldId id="855" r:id="rId45"/>
    <p:sldId id="886" r:id="rId46"/>
  </p:sldIdLst>
  <p:sldSz cx="9144000" cy="6858000" type="overhead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clrMru>
    <a:srgbClr val="F9DDF6"/>
    <a:srgbClr val="FFDFE2"/>
    <a:srgbClr val="404040"/>
    <a:srgbClr val="18579B"/>
    <a:srgbClr val="9AE0F4"/>
    <a:srgbClr val="D0FEFF"/>
    <a:srgbClr val="00226F"/>
    <a:srgbClr val="001B70"/>
    <a:srgbClr val="E12548"/>
    <a:srgbClr val="AB6DA9"/>
  </p:clrMru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8287" autoAdjust="0"/>
    <p:restoredTop sz="94660"/>
  </p:normalViewPr>
  <p:slideViewPr>
    <p:cSldViewPr snapToObjects="1">
      <p:cViewPr varScale="1">
        <p:scale>
          <a:sx n="120" d="100"/>
          <a:sy n="120" d="100"/>
        </p:scale>
        <p:origin x="-3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slide" Target="slides/slide29.xml"/><Relationship Id="rId47" Type="http://schemas.openxmlformats.org/officeDocument/2006/relationships/notesMaster" Target="notesMasters/notesMaster1.xml"/><Relationship Id="rId48" Type="http://schemas.openxmlformats.org/officeDocument/2006/relationships/printerSettings" Target="printerSettings/printerSettings1.bin"/><Relationship Id="rId49" Type="http://schemas.openxmlformats.org/officeDocument/2006/relationships/presProps" Target="presProps.xml"/><Relationship Id="rId20" Type="http://schemas.openxmlformats.org/officeDocument/2006/relationships/slide" Target="slides/slide3.xml"/><Relationship Id="rId21" Type="http://schemas.openxmlformats.org/officeDocument/2006/relationships/slide" Target="slides/slide4.xml"/><Relationship Id="rId22" Type="http://schemas.openxmlformats.org/officeDocument/2006/relationships/slide" Target="slides/slide5.xml"/><Relationship Id="rId23" Type="http://schemas.openxmlformats.org/officeDocument/2006/relationships/slide" Target="slides/slide6.xml"/><Relationship Id="rId24" Type="http://schemas.openxmlformats.org/officeDocument/2006/relationships/slide" Target="slides/slide7.xml"/><Relationship Id="rId25" Type="http://schemas.openxmlformats.org/officeDocument/2006/relationships/slide" Target="slides/slide8.xml"/><Relationship Id="rId26" Type="http://schemas.openxmlformats.org/officeDocument/2006/relationships/slide" Target="slides/slide9.xml"/><Relationship Id="rId27" Type="http://schemas.openxmlformats.org/officeDocument/2006/relationships/slide" Target="slides/slide10.xml"/><Relationship Id="rId28" Type="http://schemas.openxmlformats.org/officeDocument/2006/relationships/slide" Target="slides/slide11.xml"/><Relationship Id="rId29" Type="http://schemas.openxmlformats.org/officeDocument/2006/relationships/slide" Target="slides/slide12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13.xml"/><Relationship Id="rId31" Type="http://schemas.openxmlformats.org/officeDocument/2006/relationships/slide" Target="slides/slide14.xml"/><Relationship Id="rId32" Type="http://schemas.openxmlformats.org/officeDocument/2006/relationships/slide" Target="slides/slide15.xml"/><Relationship Id="rId9" Type="http://schemas.openxmlformats.org/officeDocument/2006/relationships/slideMaster" Target="slideMasters/slideMaster9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33" Type="http://schemas.openxmlformats.org/officeDocument/2006/relationships/slide" Target="slides/slide16.xml"/><Relationship Id="rId34" Type="http://schemas.openxmlformats.org/officeDocument/2006/relationships/slide" Target="slides/slide17.xml"/><Relationship Id="rId35" Type="http://schemas.openxmlformats.org/officeDocument/2006/relationships/slide" Target="slides/slide18.xml"/><Relationship Id="rId36" Type="http://schemas.openxmlformats.org/officeDocument/2006/relationships/slide" Target="slides/slide19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" Target="slides/slide1.xml"/><Relationship Id="rId19" Type="http://schemas.openxmlformats.org/officeDocument/2006/relationships/slide" Target="slides/slide2.xml"/><Relationship Id="rId37" Type="http://schemas.openxmlformats.org/officeDocument/2006/relationships/slide" Target="slides/slide20.xml"/><Relationship Id="rId38" Type="http://schemas.openxmlformats.org/officeDocument/2006/relationships/slide" Target="slides/slide21.xml"/><Relationship Id="rId39" Type="http://schemas.openxmlformats.org/officeDocument/2006/relationships/slide" Target="slides/slide22.xml"/><Relationship Id="rId40" Type="http://schemas.openxmlformats.org/officeDocument/2006/relationships/slide" Target="slides/slide23.xml"/><Relationship Id="rId41" Type="http://schemas.openxmlformats.org/officeDocument/2006/relationships/slide" Target="slides/slide24.xml"/><Relationship Id="rId42" Type="http://schemas.openxmlformats.org/officeDocument/2006/relationships/slide" Target="slides/slide25.xml"/><Relationship Id="rId43" Type="http://schemas.openxmlformats.org/officeDocument/2006/relationships/slide" Target="slides/slide26.xml"/><Relationship Id="rId44" Type="http://schemas.openxmlformats.org/officeDocument/2006/relationships/slide" Target="slides/slide27.xml"/><Relationship Id="rId45" Type="http://schemas.openxmlformats.org/officeDocument/2006/relationships/slide" Target="slides/slide2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pict"/><Relationship Id="rId4" Type="http://schemas.openxmlformats.org/officeDocument/2006/relationships/image" Target="../media/image7.pict"/><Relationship Id="rId5" Type="http://schemas.openxmlformats.org/officeDocument/2006/relationships/image" Target="../media/image8.pict"/><Relationship Id="rId6" Type="http://schemas.openxmlformats.org/officeDocument/2006/relationships/image" Target="../media/image9.pict"/><Relationship Id="rId1" Type="http://schemas.openxmlformats.org/officeDocument/2006/relationships/image" Target="../media/image4.pict"/><Relationship Id="rId2" Type="http://schemas.openxmlformats.org/officeDocument/2006/relationships/image" Target="../media/image5.pict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ict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ict"/><Relationship Id="rId2" Type="http://schemas.openxmlformats.org/officeDocument/2006/relationships/image" Target="../media/image10.pict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pict"/><Relationship Id="rId2" Type="http://schemas.openxmlformats.org/officeDocument/2006/relationships/image" Target="../media/image74.pict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pict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2.pict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3.pict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ict"/><Relationship Id="rId2" Type="http://schemas.openxmlformats.org/officeDocument/2006/relationships/image" Target="../media/image24.pict"/><Relationship Id="rId3" Type="http://schemas.openxmlformats.org/officeDocument/2006/relationships/image" Target="../media/image25.pict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ict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ict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ict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ict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ict"/><Relationship Id="rId2" Type="http://schemas.openxmlformats.org/officeDocument/2006/relationships/image" Target="../media/image47.pict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pict"/><Relationship Id="rId2" Type="http://schemas.openxmlformats.org/officeDocument/2006/relationships/image" Target="../media/image57.pict"/><Relationship Id="rId3" Type="http://schemas.openxmlformats.org/officeDocument/2006/relationships/image" Target="../media/image58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00F6FA6-8F53-F941-93C1-AB2A60577D66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C2CCB86-0642-B547-B2C2-2CB9ABB892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90B897-489C-D545-91F6-60AF62245499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5D622F5-559C-4A4C-87FF-32A9760D3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7AD2EA-0C97-C440-B166-B7832F75ECCE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675E1A4-C373-1044-AE3C-4383A8247B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E75BA168-7537-2444-B134-A5D166C5164D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6EF60B2-4669-4B4A-A3A8-F4F26DF8A8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0C9E6F3-7632-6042-8A26-72E7F288DD66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CE56877-0B3D-A347-BE07-BB9E341FEE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5EB72E8-D750-634F-B336-1CDDEE2D080C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5B0B33B-83F3-C448-9140-53BB95D29B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8ACFAE99-17FB-D344-A9F5-EFAA1A08AE7F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28F3A24-4987-C644-8468-3533495615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7272454-886F-5A4A-B7DD-CDB1DA532BE2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45E7EB-846C-4F46-A1DF-1AC638147E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7B125F08-9214-5240-8FD1-2665EBE61938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56ABED0-13C7-0049-A7C1-A286792B20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D109CDA-27AC-0C42-B9FD-10ED9C06F862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CC97641-BB58-CF4E-94CE-E43EBA90C9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6035A96-96C3-6940-A9F7-C2BB234C79DE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EE1BC400-7FDE-3F44-8DF5-615B8D24C1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5CBE6B0-201D-8E46-AD76-5F892076D03C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7AD067D0-0BEC-8F44-89C0-FD276C3168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FDA9B41-F68A-5240-908E-627E4169E86C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13656D8-50EB-C649-9EDA-EBEA8FAE69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E8591C21-D66B-7B45-AD5F-0682FA6DB0AC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EB9F7C-C651-7B41-8C34-FDF7CA0C57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E5EA825-A0CA-D249-8DC7-3046D4EC2669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E135E90C-0F8A-4347-826E-6F09077CAC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2207CF8-E9B6-AF49-A4B2-4C8483717C7C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EF8F450-768C-0241-A08A-C0D7C0592B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2DB8485-210E-3141-B9EA-3E3690AEBF1F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08EBA31-BD10-4D46-8EC3-3CC65C9E43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285E543-8F9A-F548-8A87-D2E2A182AF97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E83F-8C54-794C-82E2-2D2B480274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D1D5A47-7B34-7E43-A4C9-8DB9D5A0A90F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1EE93E0-84ED-564B-BCFD-1A87664C32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A3E0B62-A195-5B41-9328-3A6A8E85598C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2CD8EF7-4875-D14D-8E92-9A8BDA5D56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220FB311-B604-6E49-BE4F-2872B1DB5ED8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306DB2A-E2B7-9A46-893B-99892D41FC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83CC6E74-7830-DD4B-91DC-5D0058E89CB9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6D7AAF5-1A07-D94C-B48C-3DF3BE70DA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-1" y="3222486"/>
            <a:ext cx="9144001" cy="1588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40000" dist="20000" dir="16020000" rotWithShape="0">
              <a:schemeClr val="bg1">
                <a:lumMod val="75000"/>
                <a:alpha val="6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10" descr="g-2-jpg"/>
          <p:cNvPicPr>
            <a:picLocks noChangeAspect="1" noChangeArrowheads="1"/>
          </p:cNvPicPr>
          <p:nvPr userDrawn="1"/>
        </p:nvPicPr>
        <p:blipFill>
          <a:blip r:embed="rId2">
            <a:grayscl/>
            <a:alphaModFix/>
            <a:lum bright="38000" contrast="-11000"/>
          </a:blip>
          <a:srcRect t="43638" r="1954" b="3598"/>
          <a:stretch>
            <a:fillRect/>
          </a:stretch>
        </p:blipFill>
        <p:spPr bwMode="auto">
          <a:xfrm>
            <a:off x="-1" y="3211443"/>
            <a:ext cx="9144001" cy="33528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B5B27A8-6A2C-4340-9FD9-5077EBF21B25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F237B4FE-5117-5641-877B-DED3E54EEB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05E08D2-E74D-4043-8299-988B67E2E82F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F4D0E7E-60D7-7146-A161-92A3A6D56C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5F1C05C-F1D8-1E4B-83AD-4329732A4F6A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1514E805-EC1C-5D4C-A7A2-ADEE9027ED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9/9/10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9/9/10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9/9/10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9/11/10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9/11/10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9/11/10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9/11/10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55BDC57A-2FDC-8143-8B76-649F8B8CB9DE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75566D3-325A-5F4D-BD17-D79640D0E4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9/9/10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9/9/10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9/9/10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B2A2612-9CFF-5046-9346-75E9848695D6}" type="datetime1">
              <a:rPr lang="en-US">
                <a:solidFill>
                  <a:prstClr val="black"/>
                </a:solidFill>
              </a:rPr>
              <a:pPr/>
              <a:t>9/11/10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ED487A7-D85A-CC4F-AA24-C61F82879482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49707C64-B381-B345-9F23-A2804A0C1EB1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EDE1DB-B51E-C547-BAD1-5547EBA9F0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6BB7037-6A28-B846-9CE4-2AF3A4B89807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A76A91D5-EDC5-FD40-84F1-7C36A7D842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6C4C50EE-2554-014D-A408-D45BCB9A3911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006C5805-C648-A744-A618-CDA8FB49E2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0DEA69E-C7C6-EC47-B0F5-D2AB69E703A1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BC4AA19C-9994-4946-9B85-FE1D3501C9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912E8135-5C53-3F41-ACBD-11129B5BBC8F}" type="datetime1">
              <a:rPr lang="en-US"/>
              <a:pPr/>
              <a:t>9/11/10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fld id="{D9A5757D-4BC1-F64F-89B8-E910E54E2E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Relationship Id="rId2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theme" Target="../theme/theme17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schemeClr val="bg1"/>
                </a:solidFill>
              </a:rPr>
              <a:t>Tau</a:t>
            </a:r>
            <a:r>
              <a:rPr lang="fr-FR" sz="1200" baseline="0" dirty="0" smtClean="0">
                <a:solidFill>
                  <a:schemeClr val="bg1"/>
                </a:solidFill>
              </a:rPr>
              <a:t> 2010 </a:t>
            </a:r>
            <a:r>
              <a:rPr lang="fr-FR" sz="1200" dirty="0" smtClean="0">
                <a:solidFill>
                  <a:schemeClr val="bg1"/>
                </a:solidFill>
              </a:rPr>
              <a:t>– Manchester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</a:t>
            </a:r>
            <a:r>
              <a:rPr lang="en-US" sz="1200" dirty="0" smtClean="0">
                <a:solidFill>
                  <a:srgbClr val="FFFFFF"/>
                </a:solidFill>
              </a:rPr>
              <a:t> Update and conclusions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73" r:id="rId1"/>
    <p:sldLayoutId id="2147485674" r:id="rId2"/>
    <p:sldLayoutId id="2147485675" r:id="rId3"/>
    <p:sldLayoutId id="2147485676" r:id="rId4"/>
    <p:sldLayoutId id="2147485677" r:id="rId5"/>
    <p:sldLayoutId id="2147485678" r:id="rId6"/>
    <p:sldLayoutId id="2147485679" r:id="rId7"/>
    <p:sldLayoutId id="2147485680" r:id="rId8"/>
    <p:sldLayoutId id="2147485681" r:id="rId9"/>
    <p:sldLayoutId id="2147485682" r:id="rId10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prstClr val="white"/>
                </a:solidFill>
              </a:rPr>
              <a:t>Tau 2010 – Manchester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</a:t>
            </a:r>
            <a:r>
              <a:rPr lang="en-US" sz="1200" dirty="0" smtClean="0">
                <a:solidFill>
                  <a:srgbClr val="FFFFFF"/>
                </a:solidFill>
              </a:rPr>
              <a:t> Update and conclusions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17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prstClr val="white"/>
                </a:solidFill>
              </a:rPr>
              <a:t>Tau 2010 – Manchester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 Update and conclusions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19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prstClr val="white"/>
                </a:solidFill>
              </a:rPr>
              <a:t>Tau 2010 – Manchester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 Update and conclusions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21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prstClr val="white"/>
                </a:solidFill>
              </a:rPr>
              <a:t>Tau 2010 – Manchester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 Update and conclusions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23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prstClr val="white"/>
                </a:solidFill>
              </a:rPr>
              <a:t>Tau 2010 – Manchester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 Update and conclusions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25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prstClr val="white"/>
                </a:solidFill>
              </a:rPr>
              <a:t>Tau 2010 – Manchester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</a:t>
            </a:r>
            <a:r>
              <a:rPr lang="en-US" sz="1200" dirty="0" smtClean="0">
                <a:solidFill>
                  <a:srgbClr val="FFFFFF"/>
                </a:solidFill>
              </a:rPr>
              <a:t> Update and conclusions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31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prstClr val="white"/>
                </a:solidFill>
              </a:rPr>
              <a:t>Tau 2010 – Manchester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7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</a:t>
            </a:r>
            <a:r>
              <a:rPr lang="en-US" sz="1200" dirty="0" smtClean="0">
                <a:solidFill>
                  <a:srgbClr val="FFFFFF"/>
                </a:solidFill>
              </a:rPr>
              <a:t> Update and conclusions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33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prstClr val="white"/>
                </a:solidFill>
              </a:rPr>
              <a:t>Tau 2010 – Manchester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 Update and conclusions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35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ne 2"/>
          <p:cNvSpPr>
            <a:spLocks noChangeShapeType="1"/>
          </p:cNvSpPr>
          <p:nvPr userDrawn="1"/>
        </p:nvSpPr>
        <p:spPr bwMode="auto">
          <a:xfrm>
            <a:off x="685800" y="1066800"/>
            <a:ext cx="76962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2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schemeClr val="bg1"/>
                </a:solidFill>
              </a:rPr>
              <a:t>Tau</a:t>
            </a:r>
            <a:r>
              <a:rPr lang="fr-FR" sz="1200" baseline="0" dirty="0" smtClean="0">
                <a:solidFill>
                  <a:schemeClr val="bg1"/>
                </a:solidFill>
              </a:rPr>
              <a:t> 2010 </a:t>
            </a:r>
            <a:r>
              <a:rPr lang="fr-FR" sz="1200" dirty="0" smtClean="0">
                <a:solidFill>
                  <a:schemeClr val="bg1"/>
                </a:solidFill>
              </a:rPr>
              <a:t>– Manchester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2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 Introduction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83" r:id="rId1"/>
    <p:sldLayoutId id="2147485684" r:id="rId2"/>
    <p:sldLayoutId id="2147485685" r:id="rId3"/>
    <p:sldLayoutId id="2147485686" r:id="rId4"/>
    <p:sldLayoutId id="2147485687" r:id="rId5"/>
    <p:sldLayoutId id="2147485688" r:id="rId6"/>
    <p:sldLayoutId id="2147485689" r:id="rId7"/>
    <p:sldLayoutId id="2147485690" r:id="rId8"/>
    <p:sldLayoutId id="2147485691" r:id="rId9"/>
    <p:sldLayoutId id="2147485692" r:id="rId10"/>
    <p:sldLayoutId id="2147485693" r:id="rId1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ne 2"/>
          <p:cNvSpPr>
            <a:spLocks noChangeShapeType="1"/>
          </p:cNvSpPr>
          <p:nvPr userDrawn="1"/>
        </p:nvSpPr>
        <p:spPr bwMode="auto">
          <a:xfrm>
            <a:off x="685800" y="1066800"/>
            <a:ext cx="76962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schemeClr val="bg1"/>
                </a:solidFill>
              </a:rPr>
              <a:t>Tau</a:t>
            </a:r>
            <a:r>
              <a:rPr lang="fr-FR" sz="1200" baseline="0" dirty="0" smtClean="0">
                <a:solidFill>
                  <a:schemeClr val="bg1"/>
                </a:solidFill>
              </a:rPr>
              <a:t> 2010 </a:t>
            </a:r>
            <a:r>
              <a:rPr lang="fr-FR" sz="1200" dirty="0" smtClean="0">
                <a:solidFill>
                  <a:schemeClr val="bg1"/>
                </a:solidFill>
              </a:rPr>
              <a:t>– Manchester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 Introduction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94" r:id="rId1"/>
    <p:sldLayoutId id="2147485695" r:id="rId2"/>
    <p:sldLayoutId id="2147485696" r:id="rId3"/>
    <p:sldLayoutId id="2147485697" r:id="rId4"/>
    <p:sldLayoutId id="2147485698" r:id="rId5"/>
    <p:sldLayoutId id="2147485699" r:id="rId6"/>
    <p:sldLayoutId id="2147485700" r:id="rId7"/>
    <p:sldLayoutId id="2147485701" r:id="rId8"/>
    <p:sldLayoutId id="2147485702" r:id="rId9"/>
    <p:sldLayoutId id="2147485703" r:id="rId10"/>
    <p:sldLayoutId id="2147485704" r:id="rId1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0">
          <a:gsLst>
            <a:gs pos="0">
              <a:schemeClr val="bg1">
                <a:gamma/>
                <a:shade val="95686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95686"/>
                <a:invGamma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779" name="Rectangle 3"/>
          <p:cNvSpPr>
            <a:spLocks noChangeArrowheads="1"/>
          </p:cNvSpPr>
          <p:nvPr/>
        </p:nvSpPr>
        <p:spPr bwMode="auto">
          <a:xfrm>
            <a:off x="8532813" y="6548438"/>
            <a:ext cx="611187" cy="309562"/>
          </a:xfrm>
          <a:prstGeom prst="rect">
            <a:avLst/>
          </a:prstGeom>
          <a:solidFill>
            <a:srgbClr val="E12B0D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23781" name="Rectangle 5"/>
          <p:cNvSpPr>
            <a:spLocks noChangeArrowheads="1"/>
          </p:cNvSpPr>
          <p:nvPr/>
        </p:nvSpPr>
        <p:spPr bwMode="auto">
          <a:xfrm>
            <a:off x="7137400" y="650240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 anchor="b">
            <a:prstTxWarp prst="textNoShape">
              <a:avLst/>
            </a:prstTxWarp>
          </a:bodyPr>
          <a:lstStyle/>
          <a:p>
            <a:pPr algn="r"/>
            <a:fld id="{EF4F1F41-1111-4243-9A65-A9AAA6604C60}" type="slidenum">
              <a:rPr lang="en-US" sz="1400" b="1">
                <a:solidFill>
                  <a:schemeClr val="bg1"/>
                </a:solidFill>
                <a:latin typeface="VAG Rounded Light" pitchFamily="34" charset="0"/>
              </a:rPr>
              <a:pPr algn="r"/>
              <a:t>‹#›</a:t>
            </a:fld>
            <a:endParaRPr lang="en-US" sz="1400" b="1">
              <a:solidFill>
                <a:schemeClr val="bg1"/>
              </a:solidFill>
              <a:latin typeface="VAG Rounded Light" pitchFamily="34" charset="0"/>
            </a:endParaRPr>
          </a:p>
        </p:txBody>
      </p:sp>
      <p:sp>
        <p:nvSpPr>
          <p:cNvPr id="2123785" name="Rectangle 9"/>
          <p:cNvSpPr>
            <a:spLocks noChangeArrowheads="1"/>
          </p:cNvSpPr>
          <p:nvPr userDrawn="1"/>
        </p:nvSpPr>
        <p:spPr bwMode="auto">
          <a:xfrm>
            <a:off x="2906713" y="6548438"/>
            <a:ext cx="5626100" cy="309562"/>
          </a:xfrm>
          <a:prstGeom prst="rect">
            <a:avLst/>
          </a:prstGeom>
          <a:solidFill>
            <a:srgbClr val="969696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23786" name="Rectangle 10"/>
          <p:cNvSpPr>
            <a:spLocks noChangeArrowheads="1"/>
          </p:cNvSpPr>
          <p:nvPr userDrawn="1"/>
        </p:nvSpPr>
        <p:spPr bwMode="auto">
          <a:xfrm>
            <a:off x="0" y="6548438"/>
            <a:ext cx="3086100" cy="309562"/>
          </a:xfrm>
          <a:prstGeom prst="rect">
            <a:avLst/>
          </a:prstGeom>
          <a:solidFill>
            <a:srgbClr val="777777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2378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438" y="6624638"/>
            <a:ext cx="4252912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VAG Rounded Light" pitchFamily="34" charset="0"/>
              </a:defRPr>
            </a:lvl1pPr>
          </a:lstStyle>
          <a:p>
            <a:r>
              <a:rPr lang="en-US"/>
              <a:t>Berlin Colloquium, Nov 3, 2008</a:t>
            </a:r>
          </a:p>
        </p:txBody>
      </p:sp>
      <p:sp>
        <p:nvSpPr>
          <p:cNvPr id="212378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87688" y="6624638"/>
            <a:ext cx="5175250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latin typeface="VAG Rounded Light" pitchFamily="34" charset="0"/>
              </a:defRPr>
            </a:lvl1pPr>
          </a:lstStyle>
          <a:p>
            <a:r>
              <a:rPr lang="en-US"/>
              <a:t>A. Hoecker </a:t>
            </a:r>
            <a:r>
              <a:rPr lang="en-US">
                <a:ea typeface="Times New Roman" charset="0"/>
                <a:cs typeface="Times New Roman" charset="0"/>
              </a:rPr>
              <a:t> </a:t>
            </a:r>
            <a:r>
              <a:rPr lang="en-US">
                <a:ea typeface="Times New Roman" charset="0"/>
                <a:cs typeface="Times New Roman" charset="0"/>
                <a:sym typeface="Symbol" charset="2"/>
              </a:rPr>
              <a:t> </a:t>
            </a:r>
            <a:r>
              <a:rPr lang="en-US">
                <a:ea typeface="Times New Roman" charset="0"/>
                <a:cs typeface="Times New Roman" charset="0"/>
              </a:rPr>
              <a:t> ATLAS and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ransition>
    <p:fade/>
  </p:transition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0">
          <a:gsLst>
            <a:gs pos="0">
              <a:schemeClr val="bg1">
                <a:gamma/>
                <a:shade val="95686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95686"/>
                <a:invGamma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4211" name="Rectangle 3"/>
          <p:cNvSpPr>
            <a:spLocks noChangeArrowheads="1"/>
          </p:cNvSpPr>
          <p:nvPr/>
        </p:nvSpPr>
        <p:spPr bwMode="auto">
          <a:xfrm>
            <a:off x="8532813" y="6548438"/>
            <a:ext cx="611187" cy="309562"/>
          </a:xfrm>
          <a:prstGeom prst="rect">
            <a:avLst/>
          </a:prstGeom>
          <a:solidFill>
            <a:srgbClr val="E7EC06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014213" name="Rectangle 5"/>
          <p:cNvSpPr>
            <a:spLocks noChangeArrowheads="1"/>
          </p:cNvSpPr>
          <p:nvPr/>
        </p:nvSpPr>
        <p:spPr bwMode="auto">
          <a:xfrm>
            <a:off x="7137400" y="650240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 anchor="b">
            <a:prstTxWarp prst="textNoShape">
              <a:avLst/>
            </a:prstTxWarp>
          </a:bodyPr>
          <a:lstStyle/>
          <a:p>
            <a:pPr algn="r"/>
            <a:fld id="{9A2292BC-529E-E14C-B743-B573043D1975}" type="slidenum">
              <a:rPr lang="en-US" sz="1400" b="1">
                <a:solidFill>
                  <a:schemeClr val="bg1"/>
                </a:solidFill>
                <a:latin typeface="VAG Rounded Light" pitchFamily="34" charset="0"/>
              </a:rPr>
              <a:pPr algn="r"/>
              <a:t>‹#›</a:t>
            </a:fld>
            <a:endParaRPr lang="en-US" sz="1400" b="1">
              <a:solidFill>
                <a:schemeClr val="bg1"/>
              </a:solidFill>
              <a:latin typeface="VAG Rounded Light" pitchFamily="34" charset="0"/>
            </a:endParaRPr>
          </a:p>
        </p:txBody>
      </p:sp>
      <p:sp>
        <p:nvSpPr>
          <p:cNvPr id="2014215" name="Rectangle 7"/>
          <p:cNvSpPr>
            <a:spLocks noChangeArrowheads="1"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EAEAEA"/>
          </a:solidFill>
          <a:ln w="6350">
            <a:solidFill>
              <a:schemeClr val="bg2"/>
            </a:solidFill>
            <a:miter lim="800000"/>
            <a:headEnd/>
            <a:tailEnd type="none" w="sm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014217" name="Rectangle 9"/>
          <p:cNvSpPr>
            <a:spLocks noChangeArrowheads="1"/>
          </p:cNvSpPr>
          <p:nvPr userDrawn="1"/>
        </p:nvSpPr>
        <p:spPr bwMode="auto">
          <a:xfrm>
            <a:off x="2906713" y="6548438"/>
            <a:ext cx="5626100" cy="309562"/>
          </a:xfrm>
          <a:prstGeom prst="rect">
            <a:avLst/>
          </a:prstGeom>
          <a:solidFill>
            <a:srgbClr val="969696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014218" name="Rectangle 10"/>
          <p:cNvSpPr>
            <a:spLocks noChangeArrowheads="1"/>
          </p:cNvSpPr>
          <p:nvPr userDrawn="1"/>
        </p:nvSpPr>
        <p:spPr bwMode="auto">
          <a:xfrm>
            <a:off x="0" y="6548438"/>
            <a:ext cx="3086100" cy="309562"/>
          </a:xfrm>
          <a:prstGeom prst="rect">
            <a:avLst/>
          </a:prstGeom>
          <a:solidFill>
            <a:srgbClr val="777777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01421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438" y="6624638"/>
            <a:ext cx="4252912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VAG Rounded Light" pitchFamily="34" charset="0"/>
              </a:defRPr>
            </a:lvl1pPr>
          </a:lstStyle>
          <a:p>
            <a:r>
              <a:rPr lang="en-US"/>
              <a:t>Berlin Colloquium, Nov 3, 2008</a:t>
            </a:r>
          </a:p>
        </p:txBody>
      </p:sp>
      <p:sp>
        <p:nvSpPr>
          <p:cNvPr id="201422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87688" y="6624638"/>
            <a:ext cx="5175250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latin typeface="VAG Rounded Light" pitchFamily="34" charset="0"/>
              </a:defRPr>
            </a:lvl1pPr>
          </a:lstStyle>
          <a:p>
            <a:r>
              <a:rPr lang="en-US"/>
              <a:t>A. Hoecker </a:t>
            </a:r>
            <a:r>
              <a:rPr lang="en-US">
                <a:ea typeface="Times New Roman" charset="0"/>
                <a:cs typeface="Times New Roman" charset="0"/>
              </a:rPr>
              <a:t> </a:t>
            </a:r>
            <a:r>
              <a:rPr lang="en-US">
                <a:ea typeface="Times New Roman" charset="0"/>
                <a:cs typeface="Times New Roman" charset="0"/>
                <a:sym typeface="Symbol" charset="2"/>
              </a:rPr>
              <a:t> </a:t>
            </a:r>
            <a:r>
              <a:rPr lang="en-US">
                <a:ea typeface="Times New Roman" charset="0"/>
                <a:cs typeface="Times New Roman" charset="0"/>
              </a:rPr>
              <a:t> ATLAS and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ransition>
    <p:fade/>
  </p:transition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0">
          <a:gsLst>
            <a:gs pos="0">
              <a:schemeClr val="bg1">
                <a:gamma/>
                <a:shade val="95294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95294"/>
                <a:invGamma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8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669925"/>
          </a:xfrm>
          <a:prstGeom prst="rect">
            <a:avLst/>
          </a:prstGeom>
          <a:solidFill>
            <a:srgbClr val="EAEAEA"/>
          </a:solidFill>
          <a:ln w="63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algn="ctr" defTabSz="914400">
              <a:spcBef>
                <a:spcPct val="50000"/>
              </a:spcBef>
            </a:pPr>
            <a:endParaRPr lang="en-US" sz="1800" smtClean="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337922" name="Rectangle 2"/>
          <p:cNvSpPr>
            <a:spLocks noChangeArrowheads="1"/>
          </p:cNvSpPr>
          <p:nvPr userDrawn="1"/>
        </p:nvSpPr>
        <p:spPr bwMode="auto">
          <a:xfrm>
            <a:off x="0" y="6561138"/>
            <a:ext cx="9144000" cy="323850"/>
          </a:xfrm>
          <a:prstGeom prst="rect">
            <a:avLst/>
          </a:prstGeom>
          <a:solidFill>
            <a:schemeClr val="bg2"/>
          </a:solidFill>
          <a:ln w="6350">
            <a:solidFill>
              <a:srgbClr val="333333"/>
            </a:solidFill>
            <a:miter lim="800000"/>
            <a:headEnd/>
            <a:tailEnd type="none" w="sm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algn="ctr" defTabSz="914400">
              <a:spcBef>
                <a:spcPct val="50000"/>
              </a:spcBef>
            </a:pPr>
            <a:endParaRPr lang="en-US" sz="1800" smtClean="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337923" name="Rectangle 3"/>
          <p:cNvSpPr>
            <a:spLocks noChangeArrowheads="1"/>
          </p:cNvSpPr>
          <p:nvPr/>
        </p:nvSpPr>
        <p:spPr bwMode="auto">
          <a:xfrm>
            <a:off x="7086600" y="6600825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 defTabSz="914400"/>
            <a:fld id="{FCDD1233-8D04-5D4D-BC87-C156819F2418}" type="slidenum">
              <a:rPr lang="en-US" sz="1000" b="1">
                <a:solidFill>
                  <a:srgbClr val="FFFFFF"/>
                </a:solidFill>
                <a:ea typeface="Arial" charset="0"/>
                <a:cs typeface="Arial" charset="0"/>
              </a:rPr>
              <a:pPr algn="r" defTabSz="914400"/>
              <a:t>‹#›</a:t>
            </a:fld>
            <a:r>
              <a:rPr lang="en-US" sz="1000" b="1">
                <a:solidFill>
                  <a:srgbClr val="FFFFFF"/>
                </a:solidFill>
                <a:ea typeface="Arial" charset="0"/>
                <a:cs typeface="Arial" charset="0"/>
              </a:rPr>
              <a:t> / 51</a:t>
            </a:r>
          </a:p>
        </p:txBody>
      </p:sp>
      <p:sp>
        <p:nvSpPr>
          <p:cNvPr id="3379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597650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chemeClr val="bg1"/>
                </a:solidFill>
              </a:defRPr>
            </a:lvl1pPr>
          </a:lstStyle>
          <a:p>
            <a:pPr defTabSz="914400"/>
            <a:r>
              <a:rPr lang="en-US">
                <a:solidFill>
                  <a:srgbClr val="FFFFFF"/>
                </a:solidFill>
                <a:ea typeface="Arial" charset="0"/>
                <a:cs typeface="Arial" charset="0"/>
              </a:rPr>
              <a:t>PSI Colloqium, May 24, 2007 </a:t>
            </a:r>
          </a:p>
        </p:txBody>
      </p:sp>
      <p:sp>
        <p:nvSpPr>
          <p:cNvPr id="337925" name="Line 5"/>
          <p:cNvSpPr>
            <a:spLocks noChangeShapeType="1"/>
          </p:cNvSpPr>
          <p:nvPr userDrawn="1"/>
        </p:nvSpPr>
        <p:spPr bwMode="auto">
          <a:xfrm flipV="1">
            <a:off x="0" y="6564313"/>
            <a:ext cx="9144000" cy="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endParaRPr lang="en-US" sz="18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33792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11413" y="6597650"/>
            <a:ext cx="442118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>
                <a:solidFill>
                  <a:schemeClr val="bg1"/>
                </a:solidFill>
              </a:defRPr>
            </a:lvl1pPr>
          </a:lstStyle>
          <a:p>
            <a:pPr algn="ctr" defTabSz="914400"/>
            <a:r>
              <a:rPr lang="en-US">
                <a:solidFill>
                  <a:srgbClr val="FFFFFF"/>
                </a:solidFill>
                <a:ea typeface="Arial" charset="0"/>
                <a:cs typeface="Arial" charset="0"/>
              </a:rPr>
              <a:t>A. Hoecker: The Muon </a:t>
            </a:r>
            <a:r>
              <a:rPr lang="en-US" i="1">
                <a:solidFill>
                  <a:srgbClr val="FFFFFF"/>
                </a:solidFill>
                <a:ea typeface="Arial" charset="0"/>
                <a:cs typeface="Arial" charset="0"/>
              </a:rPr>
              <a:t>g </a:t>
            </a:r>
            <a:r>
              <a:rPr lang="en-US">
                <a:solidFill>
                  <a:srgbClr val="FFFFFF"/>
                </a:solidFill>
                <a:ea typeface="Arial" charset="0"/>
                <a:cs typeface="Arial" charset="0"/>
              </a:rPr>
              <a:t>– 2 Challenge</a:t>
            </a:r>
          </a:p>
        </p:txBody>
      </p:sp>
      <p:sp>
        <p:nvSpPr>
          <p:cNvPr id="337927" name="Line 7"/>
          <p:cNvSpPr>
            <a:spLocks noChangeShapeType="1"/>
          </p:cNvSpPr>
          <p:nvPr userDrawn="1"/>
        </p:nvSpPr>
        <p:spPr bwMode="auto">
          <a:xfrm flipV="1">
            <a:off x="0" y="669925"/>
            <a:ext cx="9144000" cy="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endParaRPr lang="en-US" sz="1800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prstClr val="white"/>
                </a:solidFill>
              </a:rPr>
              <a:t>Tau 2010 – Manchester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</a:t>
            </a:r>
            <a:r>
              <a:rPr lang="en-US" sz="1200" dirty="0" smtClean="0">
                <a:solidFill>
                  <a:srgbClr val="FFFFFF"/>
                </a:solidFill>
              </a:rPr>
              <a:t> Update and conclusions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11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prstClr val="white"/>
                </a:solidFill>
              </a:rPr>
              <a:t>Tau 2010 – Manchester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</a:t>
            </a:r>
            <a:r>
              <a:rPr lang="en-US" sz="1200" dirty="0" smtClean="0">
                <a:solidFill>
                  <a:srgbClr val="FFFFFF"/>
                </a:solidFill>
              </a:rPr>
              <a:t> Update and conclusions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13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2098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/>
            <a:fld id="{D81C2634-7241-7B48-9ED7-3ACE642BB4A5}" type="slidenum">
              <a:rPr lang="fr-FR" sz="1200" b="1">
                <a:solidFill>
                  <a:srgbClr val="777777"/>
                </a:solidFill>
              </a:rPr>
              <a:pPr algn="r"/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35985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 dirty="0" smtClean="0">
                <a:solidFill>
                  <a:prstClr val="white"/>
                </a:solidFill>
              </a:rPr>
              <a:t>Tau 2010 – Manchester</a:t>
            </a:r>
            <a:endParaRPr lang="fr-FR" sz="1200" dirty="0">
              <a:solidFill>
                <a:prstClr val="white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 smtClean="0">
                <a:solidFill>
                  <a:srgbClr val="FFFFFF"/>
                </a:solidFill>
              </a:rPr>
              <a:t>Andreas Hoecker   –   </a:t>
            </a:r>
            <a:r>
              <a:rPr lang="en-US" sz="1200" dirty="0" smtClean="0">
                <a:solidFill>
                  <a:srgbClr val="FFFFFF"/>
                </a:solidFill>
              </a:rPr>
              <a:t>Muon </a:t>
            </a:r>
            <a:r>
              <a:rPr lang="en-US" sz="1200" i="1" dirty="0" err="1" smtClean="0">
                <a:solidFill>
                  <a:srgbClr val="FFFFFF"/>
                </a:solidFill>
              </a:rPr>
              <a:t>g</a:t>
            </a:r>
            <a:r>
              <a:rPr lang="en-US" sz="1200" dirty="0" smtClean="0">
                <a:solidFill>
                  <a:srgbClr val="FFFFFF"/>
                </a:solidFill>
              </a:rPr>
              <a:t> – 2 :</a:t>
            </a:r>
            <a:r>
              <a:rPr lang="en-US" sz="1200" dirty="0" smtClean="0">
                <a:solidFill>
                  <a:srgbClr val="FFFFFF"/>
                </a:solidFill>
              </a:rPr>
              <a:t> Update and conclusions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15" r:id="rId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df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df"/><Relationship Id="rId4" Type="http://schemas.openxmlformats.org/officeDocument/2006/relationships/image" Target="../media/image35.png"/><Relationship Id="rId5" Type="http://schemas.openxmlformats.org/officeDocument/2006/relationships/oleObject" Target="../embeddings/oleObject15.bin"/><Relationship Id="rId6" Type="http://schemas.openxmlformats.org/officeDocument/2006/relationships/image" Target="../media/image36.pdf"/><Relationship Id="rId7" Type="http://schemas.openxmlformats.org/officeDocument/2006/relationships/image" Target="../media/image37.png"/><Relationship Id="rId8" Type="http://schemas.openxmlformats.org/officeDocument/2006/relationships/image" Target="../media/image38.pdf"/><Relationship Id="rId9" Type="http://schemas.openxmlformats.org/officeDocument/2006/relationships/image" Target="../media/image39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df"/><Relationship Id="rId4" Type="http://schemas.openxmlformats.org/officeDocument/2006/relationships/image" Target="../media/image42.png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df"/><Relationship Id="rId4" Type="http://schemas.openxmlformats.org/officeDocument/2006/relationships/image" Target="../media/image45.png"/><Relationship Id="rId5" Type="http://schemas.openxmlformats.org/officeDocument/2006/relationships/oleObject" Target="../embeddings/oleObject17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8.bin"/><Relationship Id="rId12" Type="http://schemas.openxmlformats.org/officeDocument/2006/relationships/oleObject" Target="../embeddings/oleObject19.bin"/><Relationship Id="rId13" Type="http://schemas.openxmlformats.org/officeDocument/2006/relationships/oleObject" Target="../embeddings/oleObject20.bin"/><Relationship Id="rId14" Type="http://schemas.openxmlformats.org/officeDocument/2006/relationships/oleObject" Target="../embeddings/oleObject21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41.xml"/><Relationship Id="rId3" Type="http://schemas.openxmlformats.org/officeDocument/2006/relationships/image" Target="../media/image48.pdf"/><Relationship Id="rId4" Type="http://schemas.openxmlformats.org/officeDocument/2006/relationships/image" Target="../media/image49.png"/><Relationship Id="rId5" Type="http://schemas.openxmlformats.org/officeDocument/2006/relationships/image" Target="../media/image50.pdf"/><Relationship Id="rId6" Type="http://schemas.openxmlformats.org/officeDocument/2006/relationships/image" Target="../media/image51.png"/><Relationship Id="rId7" Type="http://schemas.openxmlformats.org/officeDocument/2006/relationships/image" Target="../media/image52.pdf"/><Relationship Id="rId8" Type="http://schemas.openxmlformats.org/officeDocument/2006/relationships/image" Target="../media/image53.png"/><Relationship Id="rId9" Type="http://schemas.openxmlformats.org/officeDocument/2006/relationships/image" Target="../media/image54.pdf"/><Relationship Id="rId10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df"/><Relationship Id="rId4" Type="http://schemas.openxmlformats.org/officeDocument/2006/relationships/image" Target="../media/image60.png"/><Relationship Id="rId5" Type="http://schemas.openxmlformats.org/officeDocument/2006/relationships/image" Target="../media/image61.pdf"/><Relationship Id="rId6" Type="http://schemas.openxmlformats.org/officeDocument/2006/relationships/image" Target="../media/image62.png"/><Relationship Id="rId7" Type="http://schemas.openxmlformats.org/officeDocument/2006/relationships/image" Target="../media/image63.pdf"/><Relationship Id="rId8" Type="http://schemas.openxmlformats.org/officeDocument/2006/relationships/image" Target="../media/image64.png"/><Relationship Id="rId9" Type="http://schemas.openxmlformats.org/officeDocument/2006/relationships/oleObject" Target="../embeddings/oleObject22.bin"/><Relationship Id="rId10" Type="http://schemas.openxmlformats.org/officeDocument/2006/relationships/oleObject" Target="../embeddings/oleObject23.bin"/><Relationship Id="rId11" Type="http://schemas.openxmlformats.org/officeDocument/2006/relationships/oleObject" Target="../embeddings/oleObject24.bin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df"/><Relationship Id="rId4" Type="http://schemas.openxmlformats.org/officeDocument/2006/relationships/image" Target="../media/image67.png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df"/><Relationship Id="rId4" Type="http://schemas.openxmlformats.org/officeDocument/2006/relationships/image" Target="../media/image70.png"/><Relationship Id="rId5" Type="http://schemas.openxmlformats.org/officeDocument/2006/relationships/oleObject" Target="../embeddings/oleObject26.bin"/><Relationship Id="rId6" Type="http://schemas.openxmlformats.org/officeDocument/2006/relationships/image" Target="../media/image71.pdf"/><Relationship Id="rId7" Type="http://schemas.openxmlformats.org/officeDocument/2006/relationships/image" Target="../media/image72.png"/><Relationship Id="rId8" Type="http://schemas.openxmlformats.org/officeDocument/2006/relationships/oleObject" Target="../embeddings/oleObject27.bin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df"/><Relationship Id="rId4" Type="http://schemas.openxmlformats.org/officeDocument/2006/relationships/image" Target="../media/image76.png"/><Relationship Id="rId5" Type="http://schemas.openxmlformats.org/officeDocument/2006/relationships/image" Target="../media/image77.pdf"/><Relationship Id="rId6" Type="http://schemas.openxmlformats.org/officeDocument/2006/relationships/image" Target="../media/image78.png"/><Relationship Id="rId7" Type="http://schemas.openxmlformats.org/officeDocument/2006/relationships/oleObject" Target="../embeddings/oleObject28.bin"/><Relationship Id="rId8" Type="http://schemas.openxmlformats.org/officeDocument/2006/relationships/oleObject" Target="../embeddings/oleObject29.bin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oleObject" Target="../embeddings/oleObject2.bin"/><Relationship Id="rId5" Type="http://schemas.openxmlformats.org/officeDocument/2006/relationships/oleObject" Target="../embeddings/oleObject3.bin"/><Relationship Id="rId6" Type="http://schemas.openxmlformats.org/officeDocument/2006/relationships/oleObject" Target="../embeddings/oleObject4.bin"/><Relationship Id="rId7" Type="http://schemas.openxmlformats.org/officeDocument/2006/relationships/oleObject" Target="../embeddings/oleObject5.bin"/><Relationship Id="rId8" Type="http://schemas.openxmlformats.org/officeDocument/2006/relationships/oleObject" Target="../embeddings/oleObject6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80.pdf"/><Relationship Id="rId5" Type="http://schemas.openxmlformats.org/officeDocument/2006/relationships/image" Target="../media/image81.png"/><Relationship Id="rId6" Type="http://schemas.openxmlformats.org/officeDocument/2006/relationships/oleObject" Target="../embeddings/oleObject30.bin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36.xml"/><Relationship Id="rId3" Type="http://schemas.openxmlformats.org/officeDocument/2006/relationships/oleObject" Target="../embeddings/oleObject3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df"/><Relationship Id="rId4" Type="http://schemas.openxmlformats.org/officeDocument/2006/relationships/image" Target="../media/image85.png"/><Relationship Id="rId5" Type="http://schemas.openxmlformats.org/officeDocument/2006/relationships/oleObject" Target="../embeddings/oleObject32.bin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df"/><Relationship Id="rId4" Type="http://schemas.openxmlformats.org/officeDocument/2006/relationships/image" Target="../media/image88.png"/><Relationship Id="rId5" Type="http://schemas.openxmlformats.org/officeDocument/2006/relationships/oleObject" Target="../embeddings/oleObject33.bin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3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jpeg"/><Relationship Id="rId3" Type="http://schemas.openxmlformats.org/officeDocument/2006/relationships/image" Target="../media/image9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image" Target="../media/image89.jpeg"/><Relationship Id="rId3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7.bin"/><Relationship Id="rId12" Type="http://schemas.openxmlformats.org/officeDocument/2006/relationships/oleObject" Target="../embeddings/oleObject8.bin"/><Relationship Id="rId13" Type="http://schemas.openxmlformats.org/officeDocument/2006/relationships/oleObject" Target="../embeddings/oleObject9.bin"/><Relationship Id="rId14" Type="http://schemas.openxmlformats.org/officeDocument/2006/relationships/oleObject" Target="../embeddings/oleObject10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1.pdf"/><Relationship Id="rId4" Type="http://schemas.openxmlformats.org/officeDocument/2006/relationships/image" Target="../media/image12.png"/><Relationship Id="rId5" Type="http://schemas.openxmlformats.org/officeDocument/2006/relationships/image" Target="../media/image13.pdf"/><Relationship Id="rId6" Type="http://schemas.openxmlformats.org/officeDocument/2006/relationships/image" Target="../media/image14.png"/><Relationship Id="rId7" Type="http://schemas.openxmlformats.org/officeDocument/2006/relationships/image" Target="../media/image15.pdf"/><Relationship Id="rId8" Type="http://schemas.openxmlformats.org/officeDocument/2006/relationships/image" Target="../media/image16.png"/><Relationship Id="rId9" Type="http://schemas.openxmlformats.org/officeDocument/2006/relationships/image" Target="../media/image17.pdf"/><Relationship Id="rId10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image" Target="../media/image19.pdf"/><Relationship Id="rId3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image" Target="../media/image21.pdf"/><Relationship Id="rId3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df"/><Relationship Id="rId4" Type="http://schemas.openxmlformats.org/officeDocument/2006/relationships/image" Target="../media/image27.png"/><Relationship Id="rId5" Type="http://schemas.openxmlformats.org/officeDocument/2006/relationships/oleObject" Target="../embeddings/oleObject11.bin"/><Relationship Id="rId6" Type="http://schemas.openxmlformats.org/officeDocument/2006/relationships/oleObject" Target="../embeddings/oleObject12.bin"/><Relationship Id="rId7" Type="http://schemas.openxmlformats.org/officeDocument/2006/relationships/image" Target="../media/image28.pdf"/><Relationship Id="rId8" Type="http://schemas.openxmlformats.org/officeDocument/2006/relationships/image" Target="../media/image29.png"/><Relationship Id="rId9" Type="http://schemas.openxmlformats.org/officeDocument/2006/relationships/oleObject" Target="../embeddings/oleObject13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image" Target="../media/image32.pdf"/><Relationship Id="rId5" Type="http://schemas.openxmlformats.org/officeDocument/2006/relationships/image" Target="../media/image33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2971800"/>
            <a:ext cx="9144000" cy="3886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0" y="2743200"/>
            <a:ext cx="9144000" cy="914400"/>
          </a:xfrm>
          <a:prstGeom prst="rect">
            <a:avLst/>
          </a:prstGeom>
          <a:noFill/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39" name="Rectangle 3"/>
          <p:cNvSpPr>
            <a:spLocks noChangeArrowheads="1"/>
          </p:cNvSpPr>
          <p:nvPr/>
        </p:nvSpPr>
        <p:spPr bwMode="auto">
          <a:xfrm>
            <a:off x="0" y="3121888"/>
            <a:ext cx="9144000" cy="76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2000" dirty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Andreas Hoecker (CERN)</a:t>
            </a:r>
            <a:endParaRPr lang="en-GB" sz="1600" dirty="0">
              <a:solidFill>
                <a:srgbClr val="000000"/>
              </a:solidFill>
              <a:latin typeface="Calibri" charset="0"/>
              <a:ea typeface="Arial" charset="0"/>
              <a:cs typeface="Arial" charset="0"/>
            </a:endParaRPr>
          </a:p>
          <a:p>
            <a:pPr algn="ctr"/>
            <a:endParaRPr lang="en-GB" sz="500" dirty="0" smtClean="0">
              <a:solidFill>
                <a:srgbClr val="000000"/>
              </a:solidFill>
              <a:latin typeface="Calibri" charset="0"/>
              <a:ea typeface="Arial" charset="0"/>
              <a:cs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en-US" sz="1600" dirty="0" smtClean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Tau Workshop, Manchester, UK, Sep 13 – 17, 2010</a:t>
            </a:r>
            <a:endParaRPr lang="en-GB" sz="1600" dirty="0">
              <a:solidFill>
                <a:srgbClr val="000000"/>
              </a:solidFill>
              <a:latin typeface="Calibri" charset="0"/>
              <a:ea typeface="Arial" charset="0"/>
              <a:cs typeface="Arial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0" y="0"/>
            <a:ext cx="9144000" cy="2743200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—</a:t>
            </a:r>
            <a:r>
              <a:rPr lang="en-US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Conclusions on the state of the art </a:t>
            </a:r>
            <a:r>
              <a:rPr lang="en-US" i="1" dirty="0" smtClean="0">
                <a:solidFill>
                  <a:srgbClr val="E12548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including new evaluations </a:t>
            </a:r>
            <a:r>
              <a:rPr lang="en-US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—</a:t>
            </a:r>
            <a:endParaRPr lang="en-GB" sz="3200" i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0" name="Picture 10" descr="g-2-jpg"/>
          <p:cNvPicPr>
            <a:picLocks noChangeAspect="1" noChangeArrowheads="1"/>
          </p:cNvPicPr>
          <p:nvPr/>
        </p:nvPicPr>
        <p:blipFill>
          <a:blip r:embed="rId2">
            <a:grayscl/>
            <a:lum bright="41000" contrast="6000"/>
          </a:blip>
          <a:srcRect l="577" t="847" r="945"/>
          <a:stretch>
            <a:fillRect/>
          </a:stretch>
        </p:blipFill>
        <p:spPr bwMode="auto">
          <a:xfrm>
            <a:off x="0" y="4134445"/>
            <a:ext cx="3800048" cy="272355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52" name="Picture 51" descr="had-vac-lo.png"/>
          <p:cNvPicPr>
            <a:picLocks noChangeAspect="1"/>
          </p:cNvPicPr>
          <p:nvPr/>
        </p:nvPicPr>
        <p:blipFill>
          <a:blip r:embed="rId3">
            <a:lum bright="-100000" contrast="-100000"/>
          </a:blip>
          <a:stretch>
            <a:fillRect/>
          </a:stretch>
        </p:blipFill>
        <p:spPr>
          <a:xfrm>
            <a:off x="4089558" y="4389883"/>
            <a:ext cx="1505362" cy="2228934"/>
          </a:xfrm>
          <a:prstGeom prst="rect">
            <a:avLst/>
          </a:prstGeom>
        </p:spPr>
      </p:pic>
      <p:pic>
        <p:nvPicPr>
          <p:cNvPr id="53" name="Picture 52" descr="amures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>
                <a:grayscl/>
                <a:lum bright="-8000"/>
              </a:blip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>
                <a:grayscl/>
                <a:lum bright="-8000"/>
              </a:blip>
              <a:stretch>
                <a:fillRect/>
              </a:stretch>
            </p:blipFill>
          </mc:Fallback>
        </mc:AlternateContent>
        <p:spPr>
          <a:xfrm>
            <a:off x="5812366" y="4315044"/>
            <a:ext cx="3048001" cy="2477339"/>
          </a:xfrm>
          <a:prstGeom prst="rect">
            <a:avLst/>
          </a:prstGeom>
        </p:spPr>
      </p:pic>
      <p:cxnSp>
        <p:nvCxnSpPr>
          <p:cNvPr id="55" name="Straight Connector 54"/>
          <p:cNvCxnSpPr/>
          <p:nvPr/>
        </p:nvCxnSpPr>
        <p:spPr>
          <a:xfrm>
            <a:off x="0" y="4134445"/>
            <a:ext cx="9144000" cy="16720"/>
          </a:xfrm>
          <a:prstGeom prst="line">
            <a:avLst/>
          </a:prstGeom>
          <a:ln w="318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4089558" y="4252385"/>
            <a:ext cx="4927442" cy="2571750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0" y="190500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Muon </a:t>
            </a:r>
            <a:r>
              <a:rPr lang="en-US" sz="36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2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en-US" sz="2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2 and its 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Hadronic Contribution</a:t>
            </a: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pPr algn="r"/>
            <a:r>
              <a:rPr lang="en-US" sz="2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[ … and also that of </a:t>
            </a:r>
            <a:r>
              <a:rPr lang="en-US" sz="2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α</a:t>
            </a:r>
            <a:r>
              <a:rPr lang="en-US" sz="2000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QED</a:t>
            </a:r>
            <a:r>
              <a:rPr lang="en-US" sz="2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(</a:t>
            </a:r>
            <a:r>
              <a:rPr lang="en-US" sz="2000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M</a:t>
            </a:r>
            <a:r>
              <a:rPr lang="en-US" sz="2000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Z</a:t>
            </a:r>
            <a:r>
              <a:rPr lang="en-US" sz="2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) ] </a:t>
            </a:r>
            <a:r>
              <a:rPr lang="en-US" sz="9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US" sz="2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.</a:t>
            </a:r>
            <a:endParaRPr lang="en-US" sz="4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rpi3pi0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b="11429"/>
              <a:stretch>
                <a:fillRect/>
              </a:stretch>
            </p:blipFill>
          </mc:Choice>
          <mc:Fallback>
            <p:blipFill>
              <a:blip r:embed="rId4"/>
              <a:srcRect b="11429"/>
              <a:stretch>
                <a:fillRect/>
              </a:stretch>
            </p:blipFill>
          </mc:Fallback>
        </mc:AlternateContent>
        <p:spPr>
          <a:xfrm>
            <a:off x="117475" y="1219198"/>
            <a:ext cx="4683125" cy="2585593"/>
          </a:xfrm>
          <a:prstGeom prst="rect">
            <a:avLst/>
          </a:prstGeom>
        </p:spPr>
      </p:pic>
      <p:graphicFrame>
        <p:nvGraphicFramePr>
          <p:cNvPr id="18" name="Object 2"/>
          <p:cNvGraphicFramePr>
            <a:graphicFrameLocks noChangeAspect="1"/>
          </p:cNvGraphicFramePr>
          <p:nvPr/>
        </p:nvGraphicFramePr>
        <p:xfrm>
          <a:off x="5094817" y="1295400"/>
          <a:ext cx="3768725" cy="762000"/>
        </p:xfrm>
        <a:graphic>
          <a:graphicData uri="http://schemas.openxmlformats.org/presentationml/2006/ole">
            <p:oleObj spid="_x0000_s1340418" name="Equation" r:id="rId5" imgW="2514600" imgH="508000" progId="Equation.DSMT4">
              <p:embed/>
            </p:oleObj>
          </a:graphicData>
        </a:graphic>
      </p:graphicFrame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5029200" y="2778125"/>
            <a:ext cx="3802063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solidFill>
                  <a:srgbClr val="4D4D4D"/>
                </a:solidFill>
              </a:rPr>
              <a:t>Difference: BR[</a:t>
            </a:r>
            <a:r>
              <a:rPr lang="en-US" sz="1600" i="1" kern="0" dirty="0">
                <a:solidFill>
                  <a:srgbClr val="4D4D4D"/>
                </a:solidFill>
                <a:sym typeface="Symbol" charset="2"/>
              </a:rPr>
              <a:t> </a:t>
            </a:r>
            <a:r>
              <a:rPr lang="en-US" sz="1600" kern="0" dirty="0">
                <a:solidFill>
                  <a:srgbClr val="4D4D4D"/>
                </a:solidFill>
                <a:sym typeface="Symbol" charset="2"/>
              </a:rPr>
              <a:t>] – </a:t>
            </a:r>
            <a:r>
              <a:rPr lang="en-US" sz="1600" kern="0" dirty="0" err="1">
                <a:solidFill>
                  <a:srgbClr val="4D4D4D"/>
                </a:solidFill>
              </a:rPr>
              <a:t>BR[</a:t>
            </a:r>
            <a:r>
              <a:rPr lang="en-US" sz="1600" i="1" kern="0" dirty="0" err="1">
                <a:solidFill>
                  <a:srgbClr val="4D4D4D"/>
                </a:solidFill>
              </a:rPr>
              <a:t>e</a:t>
            </a:r>
            <a:r>
              <a:rPr lang="en-US" sz="1600" kern="0" baseline="30000" dirty="0" err="1">
                <a:solidFill>
                  <a:srgbClr val="4D4D4D"/>
                </a:solidFill>
              </a:rPr>
              <a:t>+</a:t>
            </a:r>
            <a:r>
              <a:rPr lang="en-US" sz="1600" i="1" kern="0" dirty="0" err="1">
                <a:solidFill>
                  <a:srgbClr val="4D4D4D"/>
                </a:solidFill>
              </a:rPr>
              <a:t>e</a:t>
            </a:r>
            <a:r>
              <a:rPr lang="en-US" sz="800" i="1" kern="0" dirty="0">
                <a:solidFill>
                  <a:srgbClr val="4D4D4D"/>
                </a:solidFill>
              </a:rPr>
              <a:t> </a:t>
            </a:r>
            <a:r>
              <a:rPr lang="en-US" sz="1600" kern="0" baseline="30000" dirty="0">
                <a:solidFill>
                  <a:srgbClr val="4D4D4D"/>
                </a:solidFill>
              </a:rPr>
              <a:t>– </a:t>
            </a:r>
            <a:r>
              <a:rPr lang="en-US" sz="1200" kern="0" dirty="0">
                <a:solidFill>
                  <a:srgbClr val="4D4D4D"/>
                </a:solidFill>
              </a:rPr>
              <a:t>(CVC)</a:t>
            </a:r>
            <a:r>
              <a:rPr lang="en-US" sz="1600" kern="0" dirty="0">
                <a:solidFill>
                  <a:srgbClr val="4D4D4D"/>
                </a:solidFill>
              </a:rPr>
              <a:t>]:</a:t>
            </a: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5076825" y="3133071"/>
            <a:ext cx="3803650" cy="1655763"/>
          </a:xfrm>
          <a:prstGeom prst="rect">
            <a:avLst/>
          </a:prstGeom>
          <a:solidFill>
            <a:srgbClr val="FFFFFF"/>
          </a:solidFill>
          <a:ln w="3175">
            <a:solidFill>
              <a:srgbClr val="5F5F5F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sz="1800" kern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21" name="Group 8"/>
          <p:cNvGraphicFramePr>
            <a:graphicFrameLocks noGrp="1"/>
          </p:cNvGraphicFramePr>
          <p:nvPr/>
        </p:nvGraphicFramePr>
        <p:xfrm>
          <a:off x="5086349" y="3129896"/>
          <a:ext cx="3794126" cy="1649413"/>
        </p:xfrm>
        <a:graphic>
          <a:graphicData uri="http://schemas.openxmlformats.org/drawingml/2006/table">
            <a:tbl>
              <a:tblPr/>
              <a:tblGrid>
                <a:gridCol w="1631712"/>
                <a:gridCol w="1216655"/>
                <a:gridCol w="945759"/>
              </a:tblGrid>
              <a:tr h="43021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Mode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(</a:t>
                      </a: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</a:t>
                      </a:r>
                      <a:r>
                        <a:rPr kumimoji="0" lang="en-US" sz="1600" b="1" i="0" u="none" strike="noStrike" cap="none" normalizeH="0" baseline="30000" dirty="0" err="1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+</a:t>
                      </a: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</a:t>
                      </a:r>
                      <a:r>
                        <a:rPr kumimoji="0" lang="en-US" sz="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–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)</a:t>
                      </a:r>
                      <a:endParaRPr kumimoji="0" lang="de-DE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CCFF33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“Sigma“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</a:tr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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</a:t>
                      </a:r>
                      <a:r>
                        <a:rPr kumimoji="0" lang="en-US" sz="1400" b="1" i="1" u="none" strike="noStrike" cap="none" normalizeH="0" baseline="-25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endParaRPr kumimoji="0" lang="de-DE" sz="1400" b="1" i="1" u="none" strike="noStrike" cap="none" normalizeH="0" baseline="-250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+</a:t>
                      </a:r>
                      <a:r>
                        <a:rPr kumimoji="0" lang="de-DE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0.58 ± 0.28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2.1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</a:tr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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3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</a:t>
                      </a:r>
                      <a:r>
                        <a:rPr kumimoji="0" lang="en-US" sz="1400" b="1" i="1" u="none" strike="noStrike" cap="none" normalizeH="0" baseline="-25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endParaRPr kumimoji="0" lang="de-DE" sz="1400" b="1" i="1" u="none" strike="noStrike" cap="none" normalizeH="0" baseline="-250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0.03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±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0.09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0.3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</a:tr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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2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+ </a:t>
                      </a: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 </a:t>
                      </a: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</a:t>
                      </a:r>
                      <a:r>
                        <a:rPr kumimoji="0" lang="en-US" sz="1400" b="1" i="1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endParaRPr kumimoji="0" lang="de-DE" sz="1400" b="1" i="1" u="none" strike="noStrike" cap="none" normalizeH="0" baseline="-2500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+</a:t>
                      </a: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0.69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±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0.22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3.2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24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Predict Tau Branching Ratios from 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40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+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40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en-US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5070475" y="4945420"/>
            <a:ext cx="3802063" cy="830997"/>
          </a:xfrm>
          <a:prstGeom prst="rect">
            <a:avLst/>
          </a:prstGeom>
          <a:solidFill>
            <a:srgbClr val="FF0000"/>
          </a:solidFill>
          <a:ln w="9525">
            <a:solidFill>
              <a:srgbClr val="E12548"/>
            </a:solidFill>
            <a:miter lim="800000"/>
            <a:headEnd/>
            <a:tailEnd/>
          </a:ln>
          <a:effectLst>
            <a:outerShdw blurRad="165100" dist="38100" dir="2700000">
              <a:srgbClr val="000000">
                <a:alpha val="25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kern="0" dirty="0" smtClean="0">
                <a:solidFill>
                  <a:prstClr val="white"/>
                </a:solidFill>
              </a:rPr>
              <a:t>CVC predictions</a:t>
            </a:r>
            <a:r>
              <a:rPr lang="en-US" sz="1600" kern="0" dirty="0" smtClean="0">
                <a:solidFill>
                  <a:prstClr val="white"/>
                </a:solidFill>
              </a:rPr>
              <a:t> of </a:t>
            </a:r>
            <a:r>
              <a:rPr lang="en-US" sz="1400" kern="0" dirty="0" err="1" smtClean="0">
                <a:solidFill>
                  <a:prstClr val="white"/>
                </a:solidFill>
                <a:latin typeface="Arial"/>
                <a:cs typeface="Arial"/>
              </a:rPr>
              <a:t>π</a:t>
            </a:r>
            <a:r>
              <a:rPr lang="en-US" sz="1400" kern="0" baseline="30000" dirty="0" err="1" smtClean="0">
                <a:solidFill>
                  <a:prstClr val="white"/>
                </a:solidFill>
                <a:latin typeface="Arial"/>
                <a:cs typeface="Arial"/>
              </a:rPr>
              <a:t>+</a:t>
            </a:r>
            <a:r>
              <a:rPr lang="en-US" sz="1400" kern="0" dirty="0" err="1" smtClean="0">
                <a:solidFill>
                  <a:prstClr val="white"/>
                </a:solidFill>
                <a:latin typeface="Arial"/>
                <a:cs typeface="Arial"/>
              </a:rPr>
              <a:t>π</a:t>
            </a:r>
            <a:r>
              <a:rPr lang="en-US" sz="1400" kern="0" baseline="30000" dirty="0" smtClean="0">
                <a:solidFill>
                  <a:prstClr val="white"/>
                </a:solidFill>
                <a:latin typeface="Arial"/>
                <a:cs typeface="Arial"/>
              </a:rPr>
              <a:t>–</a:t>
            </a:r>
            <a:r>
              <a:rPr lang="en-US" sz="1600" kern="0" dirty="0" smtClean="0">
                <a:solidFill>
                  <a:prstClr val="white"/>
                </a:solidFill>
              </a:rPr>
              <a:t> much </a:t>
            </a:r>
            <a:r>
              <a:rPr lang="en-US" sz="1600" kern="0" dirty="0" smtClean="0">
                <a:solidFill>
                  <a:prstClr val="white"/>
                </a:solidFill>
              </a:rPr>
              <a:t>improved with BABAR data and re-evaluated IB corrections (4.5</a:t>
            </a:r>
            <a:r>
              <a:rPr lang="en-US" sz="1600" kern="0" dirty="0" smtClean="0">
                <a:solidFill>
                  <a:prstClr val="white"/>
                </a:solidFill>
                <a:latin typeface="Symbol" charset="2"/>
                <a:cs typeface="Symbol" charset="2"/>
              </a:rPr>
              <a:t>s</a:t>
            </a:r>
            <a:r>
              <a:rPr lang="en-US" sz="1600" kern="0" dirty="0" smtClean="0">
                <a:solidFill>
                  <a:prstClr val="white"/>
                </a:solidFill>
              </a:rPr>
              <a:t> previously) !</a:t>
            </a:r>
            <a:endParaRPr lang="en-US" sz="1600" kern="0" dirty="0">
              <a:solidFill>
                <a:prstClr val="white"/>
              </a:solidFill>
            </a:endParaRPr>
          </a:p>
        </p:txBody>
      </p:sp>
      <p:sp>
        <p:nvSpPr>
          <p:cNvPr id="27" name="Text Box 24"/>
          <p:cNvSpPr txBox="1">
            <a:spLocks noChangeArrowheads="1"/>
          </p:cNvSpPr>
          <p:nvPr/>
        </p:nvSpPr>
        <p:spPr bwMode="auto">
          <a:xfrm>
            <a:off x="6623485" y="5926422"/>
            <a:ext cx="2256990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spcAft>
                <a:spcPts val="0"/>
              </a:spcAft>
            </a:pPr>
            <a:r>
              <a:rPr lang="en-US" sz="10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Davier</a:t>
            </a:r>
            <a:r>
              <a:rPr lang="en-US" sz="10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000" i="1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et al, </a:t>
            </a:r>
            <a:r>
              <a:rPr lang="en-US" sz="10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arXiv</a:t>
            </a:r>
            <a:r>
              <a:rPr lang="en-US" sz="10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:0906.5443</a:t>
            </a:r>
            <a:r>
              <a:rPr lang="en-US" sz="1000" i="1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0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(2009)</a:t>
            </a:r>
            <a:endParaRPr lang="en-US" sz="10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13" name="Picture 12" descr="br3pipi0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 b="11250"/>
              <a:stretch>
                <a:fillRect/>
              </a:stretch>
            </p:blipFill>
          </mc:Choice>
          <mc:Fallback>
            <p:blipFill>
              <a:blip r:embed="rId7"/>
              <a:srcRect b="11250"/>
              <a:stretch>
                <a:fillRect/>
              </a:stretch>
            </p:blipFill>
          </mc:Fallback>
        </mc:AlternateContent>
        <p:spPr>
          <a:xfrm>
            <a:off x="117475" y="3820648"/>
            <a:ext cx="4683125" cy="2590800"/>
          </a:xfrm>
          <a:prstGeom prst="rect">
            <a:avLst/>
          </a:prstGeom>
        </p:spPr>
      </p:pic>
      <p:pic>
        <p:nvPicPr>
          <p:cNvPr id="14" name="Picture 13" descr="br3pipi0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 l="28293" t="88852" r="39818"/>
              <a:stretch>
                <a:fillRect/>
              </a:stretch>
            </p:blipFill>
          </mc:Choice>
          <mc:Fallback>
            <p:blipFill>
              <a:blip r:embed="rId9"/>
              <a:srcRect l="28293" t="88852" r="39818"/>
              <a:stretch>
                <a:fillRect/>
              </a:stretch>
            </p:blipFill>
          </mc:Fallback>
        </mc:AlternateContent>
        <p:spPr>
          <a:xfrm>
            <a:off x="228600" y="5083640"/>
            <a:ext cx="1447800" cy="315496"/>
          </a:xfrm>
          <a:prstGeom prst="rect">
            <a:avLst/>
          </a:prstGeom>
        </p:spPr>
      </p:pic>
      <p:pic>
        <p:nvPicPr>
          <p:cNvPr id="15" name="Picture 14" descr="brpi3pi0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28293" t="88852" r="39818"/>
              <a:stretch>
                <a:fillRect/>
              </a:stretch>
            </p:blipFill>
          </mc:Choice>
          <mc:Fallback>
            <p:blipFill>
              <a:blip r:embed="rId4"/>
              <a:srcRect l="28293" t="88852" r="39818"/>
              <a:stretch>
                <a:fillRect/>
              </a:stretch>
            </p:blipFill>
          </mc:Fallback>
        </mc:AlternateContent>
        <p:spPr>
          <a:xfrm>
            <a:off x="228600" y="2318936"/>
            <a:ext cx="1447800" cy="31549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029200" y="2057400"/>
            <a:ext cx="3857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IB corrections of </a:t>
            </a:r>
            <a:r>
              <a:rPr lang="en-US" sz="1400" dirty="0" smtClean="0"/>
              <a:t>+0.69 ± </a:t>
            </a:r>
            <a:r>
              <a:rPr lang="en-US" sz="1400" dirty="0" smtClean="0"/>
              <a:t>0.22 applied for </a:t>
            </a:r>
            <a:r>
              <a:rPr lang="en-US" sz="1400" dirty="0" smtClean="0">
                <a:latin typeface="Symbol" charset="2"/>
                <a:cs typeface="Symbol" charset="2"/>
              </a:rPr>
              <a:t>p</a:t>
            </a:r>
            <a:r>
              <a:rPr lang="en-US" sz="1400" baseline="30000" dirty="0" smtClean="0">
                <a:latin typeface="Symbol" charset="2"/>
                <a:cs typeface="Symbol" charset="2"/>
              </a:rPr>
              <a:t>+</a:t>
            </a:r>
            <a:r>
              <a:rPr lang="en-US" sz="1400" dirty="0" smtClean="0">
                <a:latin typeface="Symbol" charset="2"/>
                <a:cs typeface="Symbol" charset="2"/>
              </a:rPr>
              <a:t>p</a:t>
            </a:r>
            <a:r>
              <a:rPr lang="en-US" sz="1400" baseline="30000" dirty="0" smtClean="0">
                <a:latin typeface="Symbol" charset="2"/>
                <a:cs typeface="Symbol" charset="2"/>
              </a:rPr>
              <a:t>0</a:t>
            </a:r>
            <a:endParaRPr lang="en-GB" sz="1400" baseline="30000" dirty="0">
              <a:latin typeface="Symbol" charset="2"/>
              <a:cs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363788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A New Evaluation of (</a:t>
            </a:r>
            <a:r>
              <a:rPr lang="en-GB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2)</a:t>
            </a:r>
            <a:r>
              <a:rPr lang="en-GB" sz="4000" b="1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µ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and 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α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(</a:t>
            </a:r>
            <a:r>
              <a:rPr lang="en-GB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M</a:t>
            </a:r>
            <a:r>
              <a:rPr lang="en-GB" sz="4000" b="1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Z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)</a:t>
            </a:r>
            <a:endParaRPr lang="en-GB" sz="40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3741" y="2123017"/>
            <a:ext cx="6068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M. </a:t>
            </a:r>
            <a:r>
              <a:rPr lang="en-GB" sz="1600" dirty="0" err="1" smtClean="0"/>
              <a:t>Davier</a:t>
            </a:r>
            <a:r>
              <a:rPr lang="en-GB" sz="1600" dirty="0" smtClean="0"/>
              <a:t>, A. Hoecker, B. </a:t>
            </a:r>
            <a:r>
              <a:rPr lang="en-GB" sz="1600" dirty="0" err="1" smtClean="0"/>
              <a:t>Malaescu</a:t>
            </a:r>
            <a:r>
              <a:rPr lang="en-GB" sz="1600" dirty="0" smtClean="0"/>
              <a:t>, Z. Zhang</a:t>
            </a:r>
            <a:r>
              <a:rPr lang="en-GB" sz="1600" dirty="0" smtClean="0"/>
              <a:t> (DHMZ) </a:t>
            </a:r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</a:rPr>
              <a:t>present …</a:t>
            </a:r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3488922">
            <a:off x="6912620" y="550914"/>
            <a:ext cx="1914041" cy="11094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96248" y="3352800"/>
            <a:ext cx="6552352" cy="3043595"/>
          </a:xfrm>
          <a:prstGeom prst="rect">
            <a:avLst/>
          </a:prstGeom>
          <a:solidFill>
            <a:srgbClr val="FFFFFF">
              <a:alpha val="92000"/>
            </a:srgbClr>
          </a:solidFill>
        </p:spPr>
        <p:txBody>
          <a:bodyPr wrap="square" lIns="324000" tIns="234000" rIns="108000" bIns="280800" rtlCol="0">
            <a:spAutoFit/>
          </a:bodyPr>
          <a:lstStyle/>
          <a:p>
            <a:pPr marL="358775" indent="-358775">
              <a:buFont typeface="Arial"/>
              <a:buChar char="•"/>
            </a:pPr>
            <a:r>
              <a:rPr lang="en-GB" dirty="0" smtClean="0">
                <a:latin typeface="Calibri"/>
                <a:cs typeface="Calibri"/>
              </a:rPr>
              <a:t>Use </a:t>
            </a:r>
            <a:r>
              <a:rPr lang="en-GB" dirty="0" err="1" smtClean="0">
                <a:latin typeface="Calibri"/>
                <a:cs typeface="Calibri"/>
              </a:rPr>
              <a:t>HVPTools</a:t>
            </a:r>
            <a:r>
              <a:rPr lang="en-GB" dirty="0" smtClean="0">
                <a:latin typeface="Calibri"/>
                <a:cs typeface="Calibri"/>
              </a:rPr>
              <a:t> for all channels</a:t>
            </a:r>
          </a:p>
          <a:p>
            <a:pPr marL="358775" indent="-358775">
              <a:spcBef>
                <a:spcPts val="600"/>
              </a:spcBef>
              <a:buFont typeface="Arial"/>
              <a:buChar char="•"/>
            </a:pPr>
            <a:r>
              <a:rPr lang="en-GB" dirty="0" smtClean="0">
                <a:latin typeface="Calibri"/>
                <a:cs typeface="Calibri"/>
              </a:rPr>
              <a:t>Include KLOE 2010 data </a:t>
            </a:r>
            <a:r>
              <a:rPr lang="en-GB" sz="1800" dirty="0" smtClean="0">
                <a:latin typeface="Calibri"/>
                <a:cs typeface="Calibri"/>
              </a:rPr>
              <a:t>(large photon angle)</a:t>
            </a:r>
            <a:r>
              <a:rPr lang="en-GB" dirty="0" smtClean="0">
                <a:latin typeface="Calibri"/>
                <a:cs typeface="Calibri"/>
              </a:rPr>
              <a:t> </a:t>
            </a:r>
          </a:p>
          <a:p>
            <a:pPr marL="358775" indent="-358775">
              <a:spcBef>
                <a:spcPts val="600"/>
              </a:spcBef>
              <a:buFont typeface="Arial"/>
              <a:buChar char="•"/>
            </a:pPr>
            <a:r>
              <a:rPr lang="en-GB" dirty="0" smtClean="0">
                <a:latin typeface="Calibri"/>
                <a:cs typeface="Calibri"/>
              </a:rPr>
              <a:t>Include preliminary 2π</a:t>
            </a:r>
            <a:r>
              <a:rPr lang="en-GB" baseline="30000" dirty="0" smtClean="0">
                <a:latin typeface="Calibri"/>
                <a:cs typeface="Calibri"/>
              </a:rPr>
              <a:t>±</a:t>
            </a:r>
            <a:r>
              <a:rPr lang="en-GB" dirty="0" smtClean="0">
                <a:latin typeface="Calibri"/>
                <a:cs typeface="Calibri"/>
              </a:rPr>
              <a:t>2π</a:t>
            </a:r>
            <a:r>
              <a:rPr lang="en-GB" baseline="30000" dirty="0" smtClean="0">
                <a:latin typeface="Calibri"/>
                <a:cs typeface="Calibri"/>
              </a:rPr>
              <a:t>0</a:t>
            </a:r>
            <a:r>
              <a:rPr lang="en-GB" dirty="0" smtClean="0">
                <a:latin typeface="Calibri"/>
                <a:cs typeface="Calibri"/>
              </a:rPr>
              <a:t> data from BABAR</a:t>
            </a:r>
          </a:p>
          <a:p>
            <a:pPr marL="358775" indent="-358775">
              <a:spcBef>
                <a:spcPts val="600"/>
              </a:spcBef>
              <a:buFont typeface="Arial"/>
              <a:buChar char="•"/>
            </a:pPr>
            <a:r>
              <a:rPr lang="en-GB" dirty="0" smtClean="0">
                <a:latin typeface="Calibri"/>
                <a:cs typeface="Calibri"/>
              </a:rPr>
              <a:t>Re-estimate missing modes using new         BABAR data on multi-</a:t>
            </a:r>
            <a:r>
              <a:rPr lang="en-GB" dirty="0" err="1" smtClean="0">
                <a:latin typeface="Calibri"/>
                <a:cs typeface="Calibri"/>
              </a:rPr>
              <a:t>pion</a:t>
            </a:r>
            <a:r>
              <a:rPr lang="en-GB" dirty="0" smtClean="0">
                <a:latin typeface="Calibri"/>
                <a:cs typeface="Calibri"/>
              </a:rPr>
              <a:t> and kaon modes</a:t>
            </a:r>
          </a:p>
          <a:p>
            <a:pPr marL="358775" indent="-358775">
              <a:spcBef>
                <a:spcPts val="600"/>
              </a:spcBef>
              <a:buFont typeface="Arial"/>
              <a:buChar char="•"/>
            </a:pPr>
            <a:r>
              <a:rPr lang="en-GB" dirty="0" smtClean="0">
                <a:latin typeface="Calibri"/>
                <a:cs typeface="Calibri"/>
              </a:rPr>
              <a:t>Use 4-loop Adler function for </a:t>
            </a:r>
            <a:r>
              <a:rPr lang="en-GB" dirty="0" err="1" smtClean="0">
                <a:latin typeface="Calibri"/>
                <a:cs typeface="Calibri"/>
              </a:rPr>
              <a:t>pQCD</a:t>
            </a:r>
            <a:r>
              <a:rPr lang="en-GB" dirty="0" smtClean="0">
                <a:latin typeface="Calibri"/>
                <a:cs typeface="Calibri"/>
              </a:rPr>
              <a:t> prediction</a:t>
            </a:r>
            <a:endParaRPr lang="en-GB" dirty="0">
              <a:latin typeface="Calibri"/>
              <a:cs typeface="Calibri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e</a:t>
            </a:r>
            <a:r>
              <a:rPr lang="en-US" sz="40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+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e</a:t>
            </a:r>
            <a:r>
              <a:rPr lang="en-US" sz="40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–</a:t>
            </a:r>
            <a:r>
              <a:rPr lang="en-US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 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π</a:t>
            </a:r>
            <a:r>
              <a:rPr lang="en-US" sz="40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+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π</a:t>
            </a:r>
            <a:r>
              <a:rPr lang="en-US" sz="1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 </a:t>
            </a:r>
            <a:r>
              <a:rPr lang="en-US" sz="40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–</a:t>
            </a:r>
            <a:r>
              <a:rPr lang="en-US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Cross Section</a:t>
            </a:r>
            <a:endParaRPr lang="en-US" sz="4000" b="1" i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Calibri" charset="0"/>
              <a:cs typeface="Calibri"/>
            </a:endParaRPr>
          </a:p>
        </p:txBody>
      </p:sp>
      <p:pic>
        <p:nvPicPr>
          <p:cNvPr id="8" name="Picture 7" descr="rho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56332" y="1133194"/>
            <a:ext cx="7440407" cy="50390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57400" y="4485217"/>
            <a:ext cx="3048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E12548"/>
                </a:solidFill>
              </a:rPr>
              <a:t>Incompatibilities between data points lead to error rescaling using PDG prescription</a:t>
            </a:r>
            <a:endParaRPr lang="en-GB" sz="1400" b="1" dirty="0">
              <a:solidFill>
                <a:srgbClr val="E12548"/>
              </a:solidFill>
            </a:endParaRPr>
          </a:p>
        </p:txBody>
      </p:sp>
      <p:graphicFrame>
        <p:nvGraphicFramePr>
          <p:cNvPr id="1183746" name="Object 2"/>
          <p:cNvGraphicFramePr>
            <a:graphicFrameLocks noChangeAspect="1"/>
          </p:cNvGraphicFramePr>
          <p:nvPr/>
        </p:nvGraphicFramePr>
        <p:xfrm>
          <a:off x="6215556" y="3200400"/>
          <a:ext cx="1562100" cy="395287"/>
        </p:xfrm>
        <a:graphic>
          <a:graphicData uri="http://schemas.openxmlformats.org/presentationml/2006/ole">
            <p:oleObj spid="_x0000_s1317890" name="Equation" r:id="rId5" imgW="850900" imgH="2159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e</a:t>
            </a:r>
            <a:r>
              <a:rPr lang="en-US" sz="40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+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e</a:t>
            </a:r>
            <a:r>
              <a:rPr lang="en-US" sz="40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–</a:t>
            </a:r>
            <a:r>
              <a:rPr lang="en-US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 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π</a:t>
            </a:r>
            <a:r>
              <a:rPr lang="en-US" sz="40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+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π</a:t>
            </a:r>
            <a:r>
              <a:rPr lang="en-US" sz="1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US" sz="40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–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π</a:t>
            </a:r>
            <a:r>
              <a:rPr lang="en-US" sz="16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US" sz="40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0</a:t>
            </a:r>
            <a:r>
              <a:rPr lang="en-US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Cross Section</a:t>
            </a:r>
            <a:endParaRPr lang="en-US" sz="4000" b="1" i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Calibri" charset="0"/>
              <a:cs typeface="Calibri"/>
            </a:endParaRPr>
          </a:p>
        </p:txBody>
      </p:sp>
      <p:pic>
        <p:nvPicPr>
          <p:cNvPr id="8" name="Picture 7" descr="rho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56332" y="1133194"/>
            <a:ext cx="7440407" cy="50390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71800" y="1219200"/>
            <a:ext cx="4734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Calibri"/>
                <a:cs typeface="Calibri"/>
              </a:rPr>
              <a:t>ω</a:t>
            </a:r>
            <a:endParaRPr lang="en-GB" i="1" dirty="0" smtClean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18989" y="1595735"/>
            <a:ext cx="497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Lucida Grande"/>
                <a:ea typeface="Lucida Grande"/>
                <a:cs typeface="Lucida Grande"/>
              </a:rPr>
              <a:t>ϕ</a:t>
            </a:r>
            <a:endParaRPr lang="en-GB" i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graphicFrame>
        <p:nvGraphicFramePr>
          <p:cNvPr id="1223682" name="Object 2"/>
          <p:cNvGraphicFramePr>
            <a:graphicFrameLocks noChangeAspect="1"/>
          </p:cNvGraphicFramePr>
          <p:nvPr/>
        </p:nvGraphicFramePr>
        <p:xfrm>
          <a:off x="5759944" y="2764655"/>
          <a:ext cx="1865312" cy="395288"/>
        </p:xfrm>
        <a:graphic>
          <a:graphicData uri="http://schemas.openxmlformats.org/presentationml/2006/ole">
            <p:oleObj spid="_x0000_s1376258" name="Equation" r:id="rId5" imgW="1016000" imgH="2159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e</a:t>
            </a:r>
            <a:r>
              <a:rPr lang="en-US" sz="40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+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e</a:t>
            </a:r>
            <a:r>
              <a:rPr lang="en-US" sz="40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–</a:t>
            </a:r>
            <a:r>
              <a:rPr lang="en-US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2"/>
                <a:ea typeface="Calibri" charset="0"/>
                <a:cs typeface="Symbol" charset="2"/>
              </a:rPr>
              <a:t>®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4</a:t>
            </a:r>
            <a:r>
              <a:rPr lang="en-US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π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Cross Sections</a:t>
            </a:r>
            <a:endParaRPr lang="en-US" sz="4000" b="1" i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Calibri" charset="0"/>
              <a:cs typeface="Calibri"/>
            </a:endParaRPr>
          </a:p>
        </p:txBody>
      </p:sp>
      <p:pic>
        <p:nvPicPr>
          <p:cNvPr id="11" name="Picture 10" descr="combinedALL-NA7_2pi_ePeM_to_piPpiM_lin0,3-0,7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59497" y="1156214"/>
            <a:ext cx="3693452" cy="2501386"/>
          </a:xfrm>
          <a:prstGeom prst="rect">
            <a:avLst/>
          </a:prstGeom>
        </p:spPr>
      </p:pic>
      <p:pic>
        <p:nvPicPr>
          <p:cNvPr id="12" name="Picture 11" descr="combinedALL-NA7_2pi_ePeM_to_piPpiM_lin0,7-0,85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612347" y="1156214"/>
            <a:ext cx="3693452" cy="2501386"/>
          </a:xfrm>
          <a:prstGeom prst="rect">
            <a:avLst/>
          </a:prstGeom>
        </p:spPr>
      </p:pic>
      <p:pic>
        <p:nvPicPr>
          <p:cNvPr id="13" name="Picture 12" descr="combinedALL-NA7_2pi_ePeM_to_piPpiM_lin0,85-1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859497" y="3670814"/>
            <a:ext cx="3693452" cy="2501386"/>
          </a:xfrm>
          <a:prstGeom prst="rect">
            <a:avLst/>
          </a:prstGeom>
        </p:spPr>
      </p:pic>
      <p:pic>
        <p:nvPicPr>
          <p:cNvPr id="16" name="Picture 15" descr="combinedALL-NA7_2pi_ePeM_to_piPpiM_lin1-1,8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tretch>
                <a:fillRect/>
              </a:stretch>
            </p:blipFill>
          </mc:Choice>
          <mc:Fallback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4612347" y="3670814"/>
            <a:ext cx="3693452" cy="2501386"/>
          </a:xfrm>
          <a:prstGeom prst="rect">
            <a:avLst/>
          </a:prstGeom>
        </p:spPr>
      </p:pic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1502540" y="1262996"/>
          <a:ext cx="1314891" cy="245344"/>
        </p:xfrm>
        <a:graphic>
          <a:graphicData uri="http://schemas.openxmlformats.org/presentationml/2006/ole">
            <p:oleObj spid="_x0000_s1377282" name="Equation" r:id="rId11" imgW="1155700" imgH="215900" progId="Equation.DSMT4">
              <p:embed/>
            </p:oleObj>
          </a:graphicData>
        </a:graphic>
      </p:graphicFrame>
      <p:graphicFrame>
        <p:nvGraphicFramePr>
          <p:cNvPr id="1218563" name="Object 3"/>
          <p:cNvGraphicFramePr>
            <a:graphicFrameLocks noChangeAspect="1"/>
          </p:cNvGraphicFramePr>
          <p:nvPr/>
        </p:nvGraphicFramePr>
        <p:xfrm>
          <a:off x="1502104" y="3783176"/>
          <a:ext cx="1316038" cy="244475"/>
        </p:xfrm>
        <a:graphic>
          <a:graphicData uri="http://schemas.openxmlformats.org/presentationml/2006/ole">
            <p:oleObj spid="_x0000_s1377283" name="Equation" r:id="rId12" imgW="1155700" imgH="215900" progId="Equation.DSMT4">
              <p:embed/>
            </p:oleObj>
          </a:graphicData>
        </a:graphic>
      </p:graphicFrame>
      <p:graphicFrame>
        <p:nvGraphicFramePr>
          <p:cNvPr id="1218564" name="Object 4"/>
          <p:cNvGraphicFramePr>
            <a:graphicFrameLocks noChangeAspect="1"/>
          </p:cNvGraphicFramePr>
          <p:nvPr/>
        </p:nvGraphicFramePr>
        <p:xfrm>
          <a:off x="5230813" y="1262063"/>
          <a:ext cx="1330325" cy="244475"/>
        </p:xfrm>
        <a:graphic>
          <a:graphicData uri="http://schemas.openxmlformats.org/presentationml/2006/ole">
            <p:oleObj spid="_x0000_s1377284" name="Equation" r:id="rId13" imgW="1168400" imgH="215900" progId="Equation.DSMT4">
              <p:embed/>
            </p:oleObj>
          </a:graphicData>
        </a:graphic>
      </p:graphicFrame>
      <p:graphicFrame>
        <p:nvGraphicFramePr>
          <p:cNvPr id="1218565" name="Object 5"/>
          <p:cNvGraphicFramePr>
            <a:graphicFrameLocks noChangeAspect="1"/>
          </p:cNvGraphicFramePr>
          <p:nvPr/>
        </p:nvGraphicFramePr>
        <p:xfrm>
          <a:off x="5230813" y="3781425"/>
          <a:ext cx="1330325" cy="244475"/>
        </p:xfrm>
        <a:graphic>
          <a:graphicData uri="http://schemas.openxmlformats.org/presentationml/2006/ole">
            <p:oleObj spid="_x0000_s1377285" name="Equation" r:id="rId14" imgW="1168400" imgH="215900" progId="Equation.DSMT4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500008" y="1633047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00" dirty="0" smtClean="0">
                <a:solidFill>
                  <a:prstClr val="black"/>
                </a:solidFill>
              </a:rPr>
              <a:t>preliminary</a:t>
            </a:r>
            <a:endParaRPr lang="en-GB" sz="7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41340" y="5051541"/>
            <a:ext cx="6335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00" dirty="0" smtClean="0">
                <a:solidFill>
                  <a:prstClr val="black"/>
                </a:solidFill>
              </a:rPr>
              <a:t>preliminary</a:t>
            </a:r>
            <a:endParaRPr lang="en-GB" sz="7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Rarer and High-Multiplicity Modes</a:t>
            </a:r>
          </a:p>
        </p:txBody>
      </p:sp>
      <p:pic>
        <p:nvPicPr>
          <p:cNvPr id="11" name="Picture 10" descr="combinedALL-NA7_2pi_ePeM_to_piPpiM_lin0,3-0,7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59497" y="1156214"/>
            <a:ext cx="3693452" cy="2501385"/>
          </a:xfrm>
          <a:prstGeom prst="rect">
            <a:avLst/>
          </a:prstGeom>
        </p:spPr>
      </p:pic>
      <p:pic>
        <p:nvPicPr>
          <p:cNvPr id="12" name="Picture 11" descr="combinedALL-NA7_2pi_ePeM_to_piPpiM_lin0,7-0,85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612347" y="1156214"/>
            <a:ext cx="3693452" cy="2501385"/>
          </a:xfrm>
          <a:prstGeom prst="rect">
            <a:avLst/>
          </a:prstGeom>
        </p:spPr>
      </p:pic>
      <p:pic>
        <p:nvPicPr>
          <p:cNvPr id="13" name="Picture 12" descr="combinedALL-NA7_2pi_ePeM_to_piPpiM_lin0,85-1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859497" y="3670814"/>
            <a:ext cx="3693452" cy="2501385"/>
          </a:xfrm>
          <a:prstGeom prst="rect">
            <a:avLst/>
          </a:prstGeom>
        </p:spPr>
      </p:pic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1504621" y="1263650"/>
          <a:ext cx="1358900" cy="244475"/>
        </p:xfrm>
        <a:graphic>
          <a:graphicData uri="http://schemas.openxmlformats.org/presentationml/2006/ole">
            <p:oleObj spid="_x0000_s1380354" name="Equation" r:id="rId9" imgW="1193800" imgH="215900" progId="Equation.DSMT4">
              <p:embed/>
            </p:oleObj>
          </a:graphicData>
        </a:graphic>
      </p:graphicFrame>
      <p:graphicFrame>
        <p:nvGraphicFramePr>
          <p:cNvPr id="1218563" name="Object 3"/>
          <p:cNvGraphicFramePr>
            <a:graphicFrameLocks noChangeAspect="1"/>
          </p:cNvGraphicFramePr>
          <p:nvPr/>
        </p:nvGraphicFramePr>
        <p:xfrm>
          <a:off x="1503034" y="3754438"/>
          <a:ext cx="1185862" cy="303212"/>
        </p:xfrm>
        <a:graphic>
          <a:graphicData uri="http://schemas.openxmlformats.org/presentationml/2006/ole">
            <p:oleObj spid="_x0000_s1380355" name="Equation" r:id="rId10" imgW="1041400" imgH="266700" progId="Equation.DSMT4">
              <p:embed/>
            </p:oleObj>
          </a:graphicData>
        </a:graphic>
      </p:graphicFrame>
      <p:graphicFrame>
        <p:nvGraphicFramePr>
          <p:cNvPr id="1218564" name="Object 4"/>
          <p:cNvGraphicFramePr>
            <a:graphicFrameLocks noChangeAspect="1"/>
          </p:cNvGraphicFramePr>
          <p:nvPr/>
        </p:nvGraphicFramePr>
        <p:xfrm>
          <a:off x="5257800" y="1262063"/>
          <a:ext cx="1676400" cy="244475"/>
        </p:xfrm>
        <a:graphic>
          <a:graphicData uri="http://schemas.openxmlformats.org/presentationml/2006/ole">
            <p:oleObj spid="_x0000_s1380356" name="Equation" r:id="rId11" imgW="1473200" imgH="215900" progId="Equation.DSMT4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800599" y="3657600"/>
            <a:ext cx="353053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</a:rPr>
              <a:t>Many </a:t>
            </a:r>
            <a:r>
              <a:rPr lang="en-GB" sz="1600" dirty="0" err="1" smtClean="0">
                <a:solidFill>
                  <a:prstClr val="black"/>
                </a:solidFill>
              </a:rPr>
              <a:t>rare(r</a:t>
            </a:r>
            <a:r>
              <a:rPr lang="en-GB" sz="1600" dirty="0" smtClean="0">
                <a:solidFill>
                  <a:prstClr val="black"/>
                </a:solidFill>
              </a:rPr>
              <a:t>) modes have been measured by BABAR (using the     ISR technique), thus greatly reducing uncertainties in the determination    of the dispersion integral.</a:t>
            </a:r>
          </a:p>
          <a:p>
            <a:endParaRPr lang="en-GB" sz="800" dirty="0" smtClean="0">
              <a:solidFill>
                <a:srgbClr val="E12548"/>
              </a:solidFill>
            </a:endParaRPr>
          </a:p>
          <a:p>
            <a:r>
              <a:rPr lang="en-GB" sz="1600" dirty="0" smtClean="0">
                <a:solidFill>
                  <a:srgbClr val="E12548"/>
                </a:solidFill>
              </a:rPr>
              <a:t>Some rare modes are not known or incomplete, and must be estimated from known modes using </a:t>
            </a:r>
            <a:r>
              <a:rPr lang="en-GB" sz="1600" dirty="0" err="1" smtClean="0">
                <a:solidFill>
                  <a:srgbClr val="E12548"/>
                </a:solidFill>
              </a:rPr>
              <a:t>isospin</a:t>
            </a:r>
            <a:r>
              <a:rPr lang="en-GB" sz="1600" dirty="0" smtClean="0">
                <a:solidFill>
                  <a:srgbClr val="E12548"/>
                </a:solidFill>
              </a:rPr>
              <a:t> symmetry.</a:t>
            </a:r>
            <a:endParaRPr lang="en-GB" sz="1600" dirty="0">
              <a:solidFill>
                <a:srgbClr val="E12548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Inclusive Cross Section after </a:t>
            </a:r>
            <a:r>
              <a:rPr lang="en-US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DD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Opening</a:t>
            </a:r>
          </a:p>
        </p:txBody>
      </p:sp>
      <p:pic>
        <p:nvPicPr>
          <p:cNvPr id="8" name="Picture 7" descr="rho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56333" y="1133194"/>
            <a:ext cx="7440405" cy="50390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81200" y="2129135"/>
            <a:ext cx="1086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Calibri"/>
                <a:cs typeface="Calibri"/>
              </a:rPr>
              <a:t>ψ</a:t>
            </a:r>
            <a:r>
              <a:rPr lang="en-GB" i="1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Calibri"/>
                <a:cs typeface="Calibri"/>
              </a:rPr>
              <a:t>(3770)</a:t>
            </a:r>
            <a:endParaRPr lang="en-GB" sz="1600" i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graphicFrame>
        <p:nvGraphicFramePr>
          <p:cNvPr id="1223682" name="Object 2"/>
          <p:cNvGraphicFramePr>
            <a:graphicFrameLocks noChangeAspect="1"/>
          </p:cNvGraphicFramePr>
          <p:nvPr/>
        </p:nvGraphicFramePr>
        <p:xfrm>
          <a:off x="2057400" y="1371600"/>
          <a:ext cx="1258887" cy="395288"/>
        </p:xfrm>
        <a:graphic>
          <a:graphicData uri="http://schemas.openxmlformats.org/presentationml/2006/ole">
            <p:oleObj spid="_x0000_s1381378" name="Equation" r:id="rId5" imgW="685800" imgH="215900" progId="Equation.DSMT4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189320" y="1981200"/>
            <a:ext cx="1086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Calibri"/>
                <a:cs typeface="Calibri"/>
              </a:rPr>
              <a:t>ψ</a:t>
            </a:r>
            <a:r>
              <a:rPr lang="en-GB" i="1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Calibri"/>
                <a:cs typeface="Calibri"/>
              </a:rPr>
              <a:t>(4040)</a:t>
            </a:r>
            <a:endParaRPr lang="en-GB" sz="1600" i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1320" y="2433935"/>
            <a:ext cx="1086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Calibri"/>
                <a:cs typeface="Calibri"/>
              </a:rPr>
              <a:t>ψ</a:t>
            </a:r>
            <a:r>
              <a:rPr lang="en-GB" i="1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Calibri"/>
                <a:cs typeface="Calibri"/>
              </a:rPr>
              <a:t>(4160)</a:t>
            </a:r>
            <a:endParaRPr lang="en-GB" sz="1600" i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85331" y="2743200"/>
            <a:ext cx="1086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Calibri"/>
                <a:cs typeface="Calibri"/>
              </a:rPr>
              <a:t>ψ</a:t>
            </a:r>
            <a:r>
              <a:rPr lang="en-GB" i="1" dirty="0" smtClean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Calibri"/>
                <a:cs typeface="Calibri"/>
              </a:rPr>
              <a:t>(4415)</a:t>
            </a:r>
            <a:endParaRPr lang="en-GB" sz="1600" i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6464298" y="-162983"/>
            <a:ext cx="6858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–</a:t>
            </a:r>
            <a:endParaRPr lang="en-US" sz="4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Calibri" charset="0"/>
              <a:cs typeface="Calibri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Integrating Data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295400"/>
            <a:ext cx="8458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18579B"/>
                </a:solidFill>
              </a:rPr>
              <a:t>The integration of data points belonging to different experiments, with different </a:t>
            </a:r>
            <a:r>
              <a:rPr lang="en-US" sz="2000" dirty="0" smtClean="0">
                <a:solidFill>
                  <a:srgbClr val="18579B"/>
                </a:solidFill>
              </a:rPr>
              <a:t>within-experiment and inter-experiment correlated systematic errors, and with different data densities requires a </a:t>
            </a:r>
            <a:r>
              <a:rPr lang="en-US" sz="2000" b="1" dirty="0" smtClean="0">
                <a:solidFill>
                  <a:srgbClr val="18579B"/>
                </a:solidFill>
              </a:rPr>
              <a:t>careful treatment</a:t>
            </a:r>
            <a:endParaRPr lang="en-US" sz="2000" b="1" dirty="0" smtClean="0">
              <a:solidFill>
                <a:srgbClr val="18579B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799" y="2471348"/>
            <a:ext cx="8849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E12548"/>
                </a:solidFill>
              </a:rPr>
              <a:t>It is mandatory to test the accurateness of the integration procedure in terms of central value and error using representative models with known truth. </a:t>
            </a:r>
            <a:endParaRPr lang="en-US" sz="2000" dirty="0" smtClean="0">
              <a:solidFill>
                <a:srgbClr val="E12548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3471868"/>
            <a:ext cx="7924800" cy="2776532"/>
          </a:xfrm>
          <a:prstGeom prst="rect">
            <a:avLst/>
          </a:prstGeom>
          <a:noFill/>
          <a:ln w="254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tIns="140400" bIns="140400">
            <a:spAutoFit/>
          </a:bodyPr>
          <a:lstStyle/>
          <a:p>
            <a:pPr marL="539750" indent="-360363"/>
            <a:r>
              <a:rPr lang="en-US" sz="2000" dirty="0" smtClean="0"/>
              <a:t>DHMZ approach:</a:t>
            </a:r>
          </a:p>
          <a:p>
            <a:pPr marL="539750" lvl="0" indent="-274638" defTabSz="914400">
              <a:spcBef>
                <a:spcPts val="1200"/>
              </a:spcBef>
              <a:buFontTx/>
              <a:buChar char="•"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rPr>
              <a:t>Quadratic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rPr>
              <a:t>interpolation of the data points/bins for each experiment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+mn-ea"/>
              <a:cs typeface="Arial"/>
            </a:endParaRPr>
          </a:p>
          <a:p>
            <a:pPr marL="539750" lvl="0" indent="-274638" defTabSz="914400">
              <a:spcBef>
                <a:spcPts val="600"/>
              </a:spcBef>
              <a:buFontTx/>
              <a:buChar char="•"/>
            </a:pPr>
            <a:r>
              <a:rPr lang="en-US" sz="16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rPr>
              <a:t>Local </a:t>
            </a:r>
            <a:r>
              <a:rPr lang="en-US" sz="16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rPr>
              <a:t>weighted average</a:t>
            </a:r>
            <a:r>
              <a:rPr lang="en-US" sz="16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rPr>
              <a:t> between interpolations performed in infinitesimal bins</a:t>
            </a:r>
          </a:p>
          <a:p>
            <a:pPr marL="539750" lvl="0" indent="-274638" defTabSz="914400">
              <a:spcBef>
                <a:spcPts val="600"/>
              </a:spcBef>
              <a:buFontTx/>
              <a:buChar char="•"/>
            </a:pPr>
            <a:r>
              <a:rPr lang="en-US" sz="1600" dirty="0" smtClean="0">
                <a:solidFill>
                  <a:srgbClr val="404040"/>
                </a:solidFill>
                <a:latin typeface="Arial"/>
                <a:ea typeface="+mn-ea"/>
                <a:cs typeface="Arial"/>
              </a:rPr>
              <a:t>Full </a:t>
            </a:r>
            <a:r>
              <a:rPr lang="en-US" sz="1600" dirty="0" smtClean="0">
                <a:solidFill>
                  <a:srgbClr val="404040"/>
                </a:solidFill>
                <a:latin typeface="Arial"/>
                <a:ea typeface="+mn-ea"/>
                <a:cs typeface="Arial"/>
              </a:rPr>
              <a:t>covariance matrices: correlations between</a:t>
            </a:r>
            <a:r>
              <a:rPr lang="en-US" sz="1600" dirty="0" smtClean="0">
                <a:solidFill>
                  <a:srgbClr val="404040"/>
                </a:solidFill>
                <a:latin typeface="Arial"/>
                <a:ea typeface="+mn-ea"/>
                <a:cs typeface="Arial"/>
              </a:rPr>
              <a:t> data points</a:t>
            </a:r>
            <a:r>
              <a:rPr lang="en-US" sz="1600" dirty="0" smtClean="0">
                <a:solidFill>
                  <a:srgbClr val="404040"/>
                </a:solidFill>
                <a:latin typeface="Arial"/>
                <a:ea typeface="+mn-ea"/>
                <a:cs typeface="Arial"/>
              </a:rPr>
              <a:t> </a:t>
            </a:r>
            <a:r>
              <a:rPr lang="en-US" sz="1600" dirty="0" smtClean="0">
                <a:solidFill>
                  <a:srgbClr val="404040"/>
                </a:solidFill>
                <a:latin typeface="Arial"/>
                <a:ea typeface="+mn-ea"/>
                <a:cs typeface="Arial"/>
              </a:rPr>
              <a:t>of </a:t>
            </a:r>
            <a:r>
              <a:rPr lang="en-US" sz="1600" dirty="0" smtClean="0">
                <a:solidFill>
                  <a:srgbClr val="404040"/>
                </a:solidFill>
                <a:latin typeface="Arial"/>
                <a:ea typeface="+mn-ea"/>
                <a:cs typeface="Arial"/>
              </a:rPr>
              <a:t>an experiment</a:t>
            </a:r>
            <a:r>
              <a:rPr lang="en-US" sz="1600" dirty="0" smtClean="0">
                <a:solidFill>
                  <a:srgbClr val="404040"/>
                </a:solidFill>
                <a:latin typeface="Arial"/>
                <a:ea typeface="+mn-ea"/>
                <a:cs typeface="Arial"/>
              </a:rPr>
              <a:t> (systematic </a:t>
            </a:r>
            <a:r>
              <a:rPr lang="en-US" sz="1600" dirty="0" smtClean="0">
                <a:solidFill>
                  <a:srgbClr val="404040"/>
                </a:solidFill>
                <a:latin typeface="Arial"/>
                <a:ea typeface="+mn-ea"/>
                <a:cs typeface="Arial"/>
              </a:rPr>
              <a:t>errors</a:t>
            </a:r>
            <a:r>
              <a:rPr lang="en-US" sz="1600" dirty="0" smtClean="0">
                <a:solidFill>
                  <a:srgbClr val="404040"/>
                </a:solidFill>
                <a:latin typeface="Arial"/>
                <a:ea typeface="+mn-ea"/>
                <a:cs typeface="Arial"/>
              </a:rPr>
              <a:t>), between </a:t>
            </a:r>
            <a:r>
              <a:rPr lang="en-US" sz="1600" dirty="0" smtClean="0">
                <a:solidFill>
                  <a:srgbClr val="404040"/>
                </a:solidFill>
                <a:latin typeface="Arial"/>
                <a:ea typeface="+mn-ea"/>
                <a:cs typeface="Arial"/>
              </a:rPr>
              <a:t>experiments</a:t>
            </a:r>
            <a:r>
              <a:rPr lang="en-US" sz="1600" dirty="0" smtClean="0">
                <a:solidFill>
                  <a:srgbClr val="404040"/>
                </a:solidFill>
                <a:latin typeface="Arial"/>
                <a:ea typeface="+mn-ea"/>
                <a:cs typeface="Arial"/>
              </a:rPr>
              <a:t> and channels (VP, luminosity, …)</a:t>
            </a:r>
          </a:p>
          <a:p>
            <a:pPr marL="539750" lvl="0" indent="-274638" defTabSz="914400">
              <a:spcBef>
                <a:spcPts val="600"/>
              </a:spcBef>
              <a:buFontTx/>
              <a:buChar char="•"/>
            </a:pPr>
            <a:r>
              <a:rPr lang="en-US" sz="1600" dirty="0" smtClean="0">
                <a:solidFill>
                  <a:srgbClr val="18579B"/>
                </a:solidFill>
                <a:latin typeface="Arial"/>
                <a:ea typeface="+mn-ea"/>
                <a:cs typeface="Arial"/>
              </a:rPr>
              <a:t>Consistent error </a:t>
            </a:r>
            <a:r>
              <a:rPr lang="en-US" sz="1600" dirty="0" smtClean="0">
                <a:solidFill>
                  <a:srgbClr val="18579B"/>
                </a:solidFill>
                <a:latin typeface="Arial"/>
                <a:ea typeface="+mn-ea"/>
                <a:cs typeface="Arial"/>
              </a:rPr>
              <a:t>propagation using</a:t>
            </a:r>
            <a:r>
              <a:rPr lang="en-US" sz="1600" dirty="0" smtClean="0">
                <a:solidFill>
                  <a:srgbClr val="18579B"/>
                </a:solidFill>
                <a:latin typeface="Arial"/>
                <a:ea typeface="+mn-ea"/>
                <a:cs typeface="Arial"/>
              </a:rPr>
              <a:t> pseudo experiments</a:t>
            </a:r>
          </a:p>
          <a:p>
            <a:pPr marL="539750" lvl="0" indent="-274638" defTabSz="914400">
              <a:spcBef>
                <a:spcPts val="600"/>
              </a:spcBef>
              <a:buFontTx/>
              <a:buChar char="•"/>
            </a:pPr>
            <a:r>
              <a:rPr lang="en-US" sz="1600" dirty="0" smtClean="0">
                <a:solidFill>
                  <a:srgbClr val="404040"/>
                </a:solidFill>
                <a:latin typeface="Arial"/>
                <a:ea typeface="+mn-ea"/>
                <a:cs typeface="Arial"/>
              </a:rPr>
              <a:t>Possible bias tested in </a:t>
            </a:r>
            <a:r>
              <a:rPr lang="en-US" sz="1600" dirty="0" smtClean="0">
                <a:solidFill>
                  <a:srgbClr val="404040"/>
                </a:solidFill>
                <a:latin typeface="Symbol" charset="2"/>
                <a:ea typeface="+mn-ea"/>
                <a:cs typeface="Symbol" charset="2"/>
              </a:rPr>
              <a:t>2</a:t>
            </a:r>
            <a:r>
              <a:rPr lang="en-US" sz="1600" dirty="0" smtClean="0">
                <a:solidFill>
                  <a:srgbClr val="404040"/>
                </a:solidFill>
                <a:latin typeface="Symbol" charset="2"/>
                <a:ea typeface="+mn-ea"/>
                <a:cs typeface="Symbol" charset="2"/>
              </a:rPr>
              <a:t>p</a:t>
            </a:r>
            <a:r>
              <a:rPr lang="en-US" sz="1600" dirty="0" smtClean="0">
                <a:solidFill>
                  <a:srgbClr val="404040"/>
                </a:solidFill>
                <a:latin typeface="Arial"/>
                <a:ea typeface="+mn-ea"/>
                <a:cs typeface="Arial"/>
              </a:rPr>
              <a:t> channel using a GS model: negligible for quadratic interpolation, but not for linear model (trapezoidal rule)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743200"/>
            <a:ext cx="9144000" cy="33528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Integrating Data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1295400"/>
            <a:ext cx="3913783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18579B"/>
                </a:solidFill>
              </a:rPr>
              <a:t>Incompatibilities between data points lead to error rescaling</a:t>
            </a:r>
            <a:r>
              <a:rPr lang="en-US" sz="2000" dirty="0" smtClean="0">
                <a:solidFill>
                  <a:srgbClr val="18579B"/>
                </a:solidFill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595959"/>
                </a:solidFill>
              </a:rPr>
              <a:t>Performed using </a:t>
            </a:r>
            <a:r>
              <a:rPr lang="en-US" sz="1400" dirty="0" smtClean="0">
                <a:solidFill>
                  <a:srgbClr val="595959"/>
                </a:solidFill>
              </a:rPr>
              <a:t>PDG </a:t>
            </a:r>
            <a:r>
              <a:rPr lang="en-US" sz="1400" dirty="0" smtClean="0">
                <a:solidFill>
                  <a:srgbClr val="595959"/>
                </a:solidFill>
              </a:rPr>
              <a:t>prescription</a:t>
            </a:r>
            <a:endParaRPr lang="en-US" sz="1800" dirty="0" smtClean="0">
              <a:solidFill>
                <a:srgbClr val="595959"/>
              </a:solidFill>
            </a:endParaRPr>
          </a:p>
        </p:txBody>
      </p:sp>
      <p:pic>
        <p:nvPicPr>
          <p:cNvPr id="7" name="Picture 6" descr="chi2-error-scale-factor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76200" y="2911626"/>
            <a:ext cx="4476898" cy="3031973"/>
          </a:xfrm>
          <a:prstGeom prst="rect">
            <a:avLst/>
          </a:prstGeom>
        </p:spPr>
      </p:pic>
      <p:graphicFrame>
        <p:nvGraphicFramePr>
          <p:cNvPr id="1313797" name="Object 5"/>
          <p:cNvGraphicFramePr>
            <a:graphicFrameLocks noChangeAspect="1"/>
          </p:cNvGraphicFramePr>
          <p:nvPr/>
        </p:nvGraphicFramePr>
        <p:xfrm>
          <a:off x="3079749" y="3087687"/>
          <a:ext cx="1138834" cy="288396"/>
        </p:xfrm>
        <a:graphic>
          <a:graphicData uri="http://schemas.openxmlformats.org/presentationml/2006/ole">
            <p:oleObj spid="_x0000_s1313797" name="Equation" r:id="rId5" imgW="850900" imgH="215900" progId="Equation.DSMT4">
              <p:embed/>
            </p:oleObj>
          </a:graphicData>
        </a:graphic>
      </p:graphicFrame>
      <p:pic>
        <p:nvPicPr>
          <p:cNvPr id="14" name="Picture 13" descr="chi2-error-scale-factor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4572000" y="2911626"/>
            <a:ext cx="4476897" cy="3031973"/>
          </a:xfrm>
          <a:prstGeom prst="rect">
            <a:avLst/>
          </a:prstGeom>
        </p:spPr>
      </p:pic>
      <p:graphicFrame>
        <p:nvGraphicFramePr>
          <p:cNvPr id="1313796" name="Object 4"/>
          <p:cNvGraphicFramePr>
            <a:graphicFrameLocks noChangeAspect="1"/>
          </p:cNvGraphicFramePr>
          <p:nvPr/>
        </p:nvGraphicFramePr>
        <p:xfrm>
          <a:off x="756887" y="3056468"/>
          <a:ext cx="1344708" cy="361950"/>
        </p:xfrm>
        <a:graphic>
          <a:graphicData uri="http://schemas.openxmlformats.org/presentationml/2006/ole">
            <p:oleObj spid="_x0000_s1313796" name="Equation" r:id="rId8" imgW="1130300" imgH="304800" progId="Equation.DSMT4">
              <p:embed/>
            </p:oleObj>
          </a:graphicData>
        </a:graphic>
      </p:graphicFrame>
      <p:sp>
        <p:nvSpPr>
          <p:cNvPr id="15" name="Rectangle 14"/>
          <p:cNvSpPr/>
          <p:nvPr/>
        </p:nvSpPr>
        <p:spPr>
          <a:xfrm>
            <a:off x="5029200" y="1295400"/>
            <a:ext cx="3886200" cy="12157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18579B"/>
                </a:solidFill>
              </a:rPr>
              <a:t>Weights of experiments in average versus mass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BABAR dominates everywhere, except for 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KLOE 08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between 0.8 and 0.93 GeV</a:t>
            </a:r>
            <a:endParaRPr lang="en-US" sz="1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More Modes that Changed with BABAR</a:t>
            </a:r>
            <a:endParaRPr lang="en-US" sz="4000" b="1" i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Calibri" charset="0"/>
              <a:cs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371600"/>
            <a:ext cx="9144000" cy="44958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4" name="Picture 13" descr="combinedALL-NA7_2pi_ePeM_to_piPpiM_lin0,3-0,7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76200" y="1828800"/>
            <a:ext cx="4531653" cy="3069056"/>
          </a:xfrm>
          <a:prstGeom prst="rect">
            <a:avLst/>
          </a:prstGeom>
        </p:spPr>
      </p:pic>
      <p:pic>
        <p:nvPicPr>
          <p:cNvPr id="15" name="Picture 14" descr="combinedALL-NA7_2pi_ePeM_to_piPpiM_lin0,7-0,85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612347" y="1828800"/>
            <a:ext cx="4531653" cy="3069056"/>
          </a:xfrm>
          <a:prstGeom prst="rect">
            <a:avLst/>
          </a:prstGeom>
        </p:spPr>
      </p:pic>
      <p:graphicFrame>
        <p:nvGraphicFramePr>
          <p:cNvPr id="18" name="Object 3"/>
          <p:cNvGraphicFramePr>
            <a:graphicFrameLocks noChangeAspect="1"/>
          </p:cNvGraphicFramePr>
          <p:nvPr/>
        </p:nvGraphicFramePr>
        <p:xfrm>
          <a:off x="2927093" y="1583233"/>
          <a:ext cx="1503362" cy="244475"/>
        </p:xfrm>
        <a:graphic>
          <a:graphicData uri="http://schemas.openxmlformats.org/presentationml/2006/ole">
            <p:oleObj spid="_x0000_s1352708" name="Equation" r:id="rId7" imgW="1320800" imgH="215900" progId="Equation.DSMT4">
              <p:embed/>
            </p:oleObj>
          </a:graphicData>
        </a:graphic>
      </p:graphicFrame>
      <p:graphicFrame>
        <p:nvGraphicFramePr>
          <p:cNvPr id="19" name="Object 4"/>
          <p:cNvGraphicFramePr>
            <a:graphicFrameLocks noChangeAspect="1"/>
          </p:cNvGraphicFramePr>
          <p:nvPr/>
        </p:nvGraphicFramePr>
        <p:xfrm>
          <a:off x="7282635" y="1583233"/>
          <a:ext cx="1676400" cy="244475"/>
        </p:xfrm>
        <a:graphic>
          <a:graphicData uri="http://schemas.openxmlformats.org/presentationml/2006/ole">
            <p:oleObj spid="_x0000_s1352709" name="Equation" r:id="rId8" imgW="1473200" imgH="215900" progId="Equation.DSMT4">
              <p:embed/>
            </p:oleObj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3022661" y="5072624"/>
            <a:ext cx="353053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E12548"/>
                </a:solidFill>
              </a:rPr>
              <a:t>In several cases, bad measurements lead to overestimated cross sections</a:t>
            </a:r>
            <a:endParaRPr lang="en-GB" sz="1600" dirty="0">
              <a:solidFill>
                <a:srgbClr val="E12548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ight Arrow 18"/>
          <p:cNvSpPr/>
          <p:nvPr/>
        </p:nvSpPr>
        <p:spPr>
          <a:xfrm rot="12340959">
            <a:off x="6300468" y="2214038"/>
            <a:ext cx="1825535" cy="381000"/>
          </a:xfrm>
          <a:prstGeom prst="rightArrow">
            <a:avLst/>
          </a:prstGeom>
          <a:solidFill>
            <a:srgbClr val="EAFD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ight Arrow 20"/>
          <p:cNvSpPr/>
          <p:nvPr/>
        </p:nvSpPr>
        <p:spPr>
          <a:xfrm rot="14068604">
            <a:off x="4823948" y="2266681"/>
            <a:ext cx="805356" cy="381000"/>
          </a:xfrm>
          <a:prstGeom prst="rightArrow">
            <a:avLst/>
          </a:prstGeom>
          <a:solidFill>
            <a:srgbClr val="F9DD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ight Arrow 21"/>
          <p:cNvSpPr/>
          <p:nvPr/>
        </p:nvSpPr>
        <p:spPr>
          <a:xfrm rot="16200000">
            <a:off x="3301804" y="2345779"/>
            <a:ext cx="805356" cy="381000"/>
          </a:xfrm>
          <a:prstGeom prst="rightArrow">
            <a:avLst/>
          </a:prstGeom>
          <a:solidFill>
            <a:srgbClr val="FFDF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ight Arrow 19"/>
          <p:cNvSpPr/>
          <p:nvPr/>
        </p:nvSpPr>
        <p:spPr>
          <a:xfrm rot="16200000">
            <a:off x="2462589" y="2345780"/>
            <a:ext cx="805356" cy="381000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7626317" y="2590800"/>
            <a:ext cx="1406473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16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4982171" y="2580294"/>
            <a:ext cx="2497792" cy="533400"/>
          </a:xfrm>
          <a:prstGeom prst="rect">
            <a:avLst/>
          </a:prstGeom>
          <a:solidFill>
            <a:srgbClr val="F9DDF6"/>
          </a:solidFill>
          <a:ln>
            <a:noFill/>
          </a:ln>
          <a:effectLst>
            <a:outerShdw blurRad="1016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3513982" y="2580294"/>
            <a:ext cx="1320966" cy="533400"/>
          </a:xfrm>
          <a:prstGeom prst="rect">
            <a:avLst/>
          </a:prstGeom>
          <a:solidFill>
            <a:srgbClr val="FFDFE2"/>
          </a:solidFill>
          <a:ln>
            <a:noFill/>
          </a:ln>
          <a:effectLst>
            <a:outerShdw blurRad="1016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835735" y="2580294"/>
            <a:ext cx="1525847" cy="533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016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Hadronic Contribution to Muon 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4800" y="3429000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solidFill>
                  <a:srgbClr val="18579B"/>
                </a:solidFill>
                <a:sym typeface="Wingdings"/>
              </a:rPr>
              <a:t></a:t>
            </a:r>
            <a:r>
              <a:rPr lang="en-US" sz="2000" dirty="0" smtClean="0">
                <a:solidFill>
                  <a:srgbClr val="18579B"/>
                </a:solidFill>
                <a:sym typeface="Wingdings"/>
              </a:rPr>
              <a:t> </a:t>
            </a:r>
            <a:r>
              <a:rPr lang="en-US" sz="2000" dirty="0" smtClean="0">
                <a:solidFill>
                  <a:srgbClr val="18579B"/>
                </a:solidFill>
              </a:rPr>
              <a:t>SM error on </a:t>
            </a:r>
            <a:r>
              <a:rPr lang="en-US" sz="2000" i="1" dirty="0" smtClean="0">
                <a:solidFill>
                  <a:srgbClr val="18579B"/>
                </a:solidFill>
              </a:rPr>
              <a:t>a</a:t>
            </a:r>
            <a:r>
              <a:rPr lang="en-US" sz="2000" i="1" baseline="-25000" dirty="0" smtClean="0">
                <a:solidFill>
                  <a:srgbClr val="18579B"/>
                </a:solidFill>
                <a:latin typeface="Symbol" charset="2"/>
                <a:cs typeface="Symbol" charset="2"/>
              </a:rPr>
              <a:t>m</a:t>
            </a:r>
            <a:r>
              <a:rPr lang="en-US" sz="2000" i="1" dirty="0" smtClean="0">
                <a:solidFill>
                  <a:srgbClr val="18579B"/>
                </a:solidFill>
              </a:rPr>
              <a:t> </a:t>
            </a:r>
            <a:r>
              <a:rPr lang="en-US" sz="2000" dirty="0" smtClean="0">
                <a:solidFill>
                  <a:srgbClr val="18579B"/>
                </a:solidFill>
              </a:rPr>
              <a:t>dominated by </a:t>
            </a:r>
            <a:r>
              <a:rPr lang="en-US" sz="2000" dirty="0" smtClean="0">
                <a:solidFill>
                  <a:srgbClr val="E12548"/>
                </a:solidFill>
              </a:rPr>
              <a:t>hadronic part</a:t>
            </a:r>
            <a:r>
              <a:rPr lang="en-US" sz="2000" dirty="0" smtClean="0">
                <a:solidFill>
                  <a:srgbClr val="18579B"/>
                </a:solidFill>
              </a:rPr>
              <a:t>, </a:t>
            </a:r>
            <a:r>
              <a:rPr lang="en-US" sz="2000" dirty="0" err="1" smtClean="0">
                <a:solidFill>
                  <a:srgbClr val="18579B"/>
                </a:solidFill>
              </a:rPr>
              <a:t>ie</a:t>
            </a:r>
            <a:r>
              <a:rPr lang="en-US" sz="2000" dirty="0" smtClean="0">
                <a:solidFill>
                  <a:srgbClr val="18579B"/>
                </a:solidFill>
              </a:rPr>
              <a:t>, by </a:t>
            </a:r>
            <a:r>
              <a:rPr lang="en-US" sz="2000" b="1" dirty="0" smtClean="0">
                <a:solidFill>
                  <a:srgbClr val="18579B"/>
                </a:solidFill>
              </a:rPr>
              <a:t>experimental data </a:t>
            </a:r>
            <a:r>
              <a:rPr lang="en-US" sz="2000" dirty="0" smtClean="0">
                <a:solidFill>
                  <a:srgbClr val="18579B"/>
                </a:solidFill>
              </a:rPr>
              <a:t>!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4800" y="3962400"/>
            <a:ext cx="865928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US" sz="2000" dirty="0" smtClean="0">
                <a:solidFill>
                  <a:srgbClr val="18579B"/>
                </a:solidFill>
              </a:rPr>
              <a:t>In recent years, although not so visible in the final results, significant improvements in the evaluation of the hadronic contribution were obtained</a:t>
            </a:r>
          </a:p>
          <a:p>
            <a:pPr marL="360363" lvl="0" indent="-276225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E12548"/>
                </a:solidFill>
              </a:rPr>
              <a:t>BABAR and KLOE ISR data increase the redundant information </a:t>
            </a:r>
            <a:r>
              <a:rPr lang="en-US" sz="1600" dirty="0" smtClean="0">
                <a:solidFill>
                  <a:srgbClr val="E12548"/>
                </a:solidFill>
              </a:rPr>
              <a:t>on the </a:t>
            </a:r>
            <a:r>
              <a:rPr lang="en-US" sz="1600" i="1" dirty="0" err="1" smtClean="0">
                <a:solidFill>
                  <a:srgbClr val="E12548"/>
                </a:solidFill>
                <a:latin typeface="Arial"/>
                <a:cs typeface="Arial"/>
              </a:rPr>
              <a:t>π</a:t>
            </a:r>
            <a:r>
              <a:rPr lang="en-US" sz="1600" baseline="30000" dirty="0" err="1" smtClean="0">
                <a:solidFill>
                  <a:srgbClr val="E12548"/>
                </a:solidFill>
                <a:latin typeface="Arial"/>
                <a:cs typeface="Arial"/>
              </a:rPr>
              <a:t>+</a:t>
            </a:r>
            <a:r>
              <a:rPr lang="en-US" sz="1600" i="1" dirty="0" err="1" smtClean="0">
                <a:solidFill>
                  <a:srgbClr val="E12548"/>
                </a:solidFill>
                <a:latin typeface="Arial"/>
                <a:cs typeface="Arial"/>
              </a:rPr>
              <a:t>π</a:t>
            </a:r>
            <a:r>
              <a:rPr lang="en-US" sz="1100" i="1" dirty="0" smtClean="0">
                <a:solidFill>
                  <a:srgbClr val="E12548"/>
                </a:solidFill>
                <a:latin typeface="Arial"/>
                <a:cs typeface="Arial"/>
              </a:rPr>
              <a:t> </a:t>
            </a:r>
            <a:r>
              <a:rPr lang="en-US" sz="1600" baseline="30000" dirty="0" smtClean="0">
                <a:solidFill>
                  <a:srgbClr val="E12548"/>
                </a:solidFill>
                <a:latin typeface="Arial"/>
                <a:cs typeface="Arial"/>
              </a:rPr>
              <a:t>–</a:t>
            </a:r>
            <a:r>
              <a:rPr lang="en-US" sz="1600" dirty="0" smtClean="0">
                <a:solidFill>
                  <a:srgbClr val="E12548"/>
                </a:solidFill>
              </a:rPr>
              <a:t> channel</a:t>
            </a:r>
            <a:endParaRPr lang="en-US" sz="1600" dirty="0" smtClean="0">
              <a:solidFill>
                <a:srgbClr val="E12548"/>
              </a:solidFill>
            </a:endParaRPr>
          </a:p>
          <a:p>
            <a:pPr marL="360363" lvl="0" indent="-276225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E12548"/>
                </a:solidFill>
              </a:rPr>
              <a:t>BABAR data very significantly improved the knowledge of many important final states</a:t>
            </a:r>
          </a:p>
          <a:p>
            <a:pPr marL="360363" lvl="0" indent="-276225">
              <a:spcBef>
                <a:spcPts val="1200"/>
              </a:spcBef>
              <a:buFont typeface="Arial"/>
              <a:buChar char="•"/>
            </a:pPr>
            <a:r>
              <a:rPr lang="en-US" sz="1600" dirty="0" smtClean="0">
                <a:solidFill>
                  <a:srgbClr val="E12548"/>
                </a:solidFill>
              </a:rPr>
              <a:t>New tau data from Belle increased the redundancy </a:t>
            </a:r>
            <a:r>
              <a:rPr lang="en-US" sz="1600" dirty="0" smtClean="0">
                <a:solidFill>
                  <a:srgbClr val="E12548"/>
                </a:solidFill>
              </a:rPr>
              <a:t>on the </a:t>
            </a:r>
            <a:r>
              <a:rPr lang="en-US" sz="1600" i="1" dirty="0" smtClean="0">
                <a:solidFill>
                  <a:srgbClr val="E12548"/>
                </a:solidFill>
                <a:latin typeface="Arial"/>
                <a:cs typeface="Arial"/>
              </a:rPr>
              <a:t>π</a:t>
            </a:r>
            <a:r>
              <a:rPr lang="en-US" sz="1600" baseline="30000" dirty="0" smtClean="0">
                <a:solidFill>
                  <a:srgbClr val="E12548"/>
                </a:solidFill>
                <a:latin typeface="Arial"/>
                <a:cs typeface="Arial"/>
              </a:rPr>
              <a:t>+</a:t>
            </a:r>
            <a:r>
              <a:rPr lang="en-US" sz="1600" i="1" dirty="0" smtClean="0">
                <a:solidFill>
                  <a:srgbClr val="E12548"/>
                </a:solidFill>
                <a:latin typeface="Arial"/>
                <a:cs typeface="Arial"/>
              </a:rPr>
              <a:t>π</a:t>
            </a:r>
            <a:r>
              <a:rPr lang="en-US" sz="1600" baseline="30000" dirty="0" smtClean="0">
                <a:solidFill>
                  <a:srgbClr val="E12548"/>
                </a:solidFill>
                <a:latin typeface="Arial"/>
                <a:cs typeface="Arial"/>
              </a:rPr>
              <a:t>0</a:t>
            </a:r>
            <a:r>
              <a:rPr lang="en-US" sz="1600" dirty="0" smtClean="0">
                <a:solidFill>
                  <a:srgbClr val="E12548"/>
                </a:solidFill>
              </a:rPr>
              <a:t> channel and, together with newly evaluated </a:t>
            </a:r>
            <a:r>
              <a:rPr lang="en-US" sz="1600" dirty="0" err="1" smtClean="0">
                <a:solidFill>
                  <a:srgbClr val="E12548"/>
                </a:solidFill>
              </a:rPr>
              <a:t>isospin</a:t>
            </a:r>
            <a:r>
              <a:rPr lang="en-US" sz="1600" dirty="0" smtClean="0">
                <a:solidFill>
                  <a:srgbClr val="E12548"/>
                </a:solidFill>
              </a:rPr>
              <a:t>-breaking corrections, the discrepancy with </a:t>
            </a:r>
            <a:r>
              <a:rPr lang="en-US" sz="1600" i="1" dirty="0" err="1" smtClean="0">
                <a:solidFill>
                  <a:srgbClr val="E12548"/>
                </a:solidFill>
              </a:rPr>
              <a:t>e</a:t>
            </a:r>
            <a:r>
              <a:rPr lang="en-US" sz="1600" baseline="30000" dirty="0" err="1" smtClean="0">
                <a:solidFill>
                  <a:srgbClr val="E12548"/>
                </a:solidFill>
              </a:rPr>
              <a:t>+</a:t>
            </a:r>
            <a:r>
              <a:rPr lang="en-US" sz="1600" i="1" dirty="0" err="1" smtClean="0">
                <a:solidFill>
                  <a:srgbClr val="E12548"/>
                </a:solidFill>
              </a:rPr>
              <a:t>e</a:t>
            </a:r>
            <a:r>
              <a:rPr lang="en-US" sz="1600" baseline="30000" dirty="0" smtClean="0">
                <a:solidFill>
                  <a:srgbClr val="E12548"/>
                </a:solidFill>
              </a:rPr>
              <a:t>–</a:t>
            </a:r>
            <a:r>
              <a:rPr lang="en-US" sz="1600" dirty="0" smtClean="0">
                <a:solidFill>
                  <a:srgbClr val="E12548"/>
                </a:solidFill>
              </a:rPr>
              <a:t> data could be much reduced </a:t>
            </a:r>
            <a:r>
              <a:rPr lang="en-US" sz="1200" dirty="0" smtClean="0">
                <a:solidFill>
                  <a:srgbClr val="E12548"/>
                </a:solidFill>
              </a:rPr>
              <a:t>(if not resolved, as it seems between Belle (tau) and BABAR (</a:t>
            </a:r>
            <a:r>
              <a:rPr lang="en-US" sz="1200" i="1" dirty="0" err="1" smtClean="0">
                <a:solidFill>
                  <a:srgbClr val="E12548"/>
                </a:solidFill>
              </a:rPr>
              <a:t>e</a:t>
            </a:r>
            <a:r>
              <a:rPr lang="en-US" sz="1200" baseline="30000" dirty="0" err="1" smtClean="0">
                <a:solidFill>
                  <a:srgbClr val="E12548"/>
                </a:solidFill>
              </a:rPr>
              <a:t>+</a:t>
            </a:r>
            <a:r>
              <a:rPr lang="en-US" sz="1200" i="1" dirty="0" err="1" smtClean="0">
                <a:solidFill>
                  <a:srgbClr val="E12548"/>
                </a:solidFill>
              </a:rPr>
              <a:t>e</a:t>
            </a:r>
            <a:r>
              <a:rPr lang="en-US" sz="1200" baseline="30000" dirty="0" smtClean="0">
                <a:solidFill>
                  <a:srgbClr val="E12548"/>
                </a:solidFill>
              </a:rPr>
              <a:t>–</a:t>
            </a:r>
            <a:r>
              <a:rPr lang="en-US" sz="1200" dirty="0" smtClean="0">
                <a:solidFill>
                  <a:srgbClr val="E12548"/>
                </a:solidFill>
              </a:rPr>
              <a:t>)).</a:t>
            </a:r>
            <a:endParaRPr lang="en-US" sz="1600" dirty="0" smtClean="0">
              <a:solidFill>
                <a:srgbClr val="E12548"/>
              </a:solidFill>
            </a:endParaRPr>
          </a:p>
        </p:txBody>
      </p:sp>
      <p:graphicFrame>
        <p:nvGraphicFramePr>
          <p:cNvPr id="1179650" name="Object 2"/>
          <p:cNvGraphicFramePr>
            <a:graphicFrameLocks noChangeAspect="1"/>
          </p:cNvGraphicFramePr>
          <p:nvPr/>
        </p:nvGraphicFramePr>
        <p:xfrm>
          <a:off x="422190" y="1336675"/>
          <a:ext cx="6040437" cy="1025525"/>
        </p:xfrm>
        <a:graphic>
          <a:graphicData uri="http://schemas.openxmlformats.org/presentationml/2006/ole">
            <p:oleObj spid="_x0000_s1179650" name="Equation" r:id="rId3" imgW="2921000" imgH="495300" progId="Equation.DSMT4">
              <p:embed/>
            </p:oleObj>
          </a:graphicData>
        </a:graphic>
      </p:graphicFrame>
      <p:graphicFrame>
        <p:nvGraphicFramePr>
          <p:cNvPr id="1179651" name="Object 3"/>
          <p:cNvGraphicFramePr>
            <a:graphicFrameLocks noChangeAspect="1"/>
          </p:cNvGraphicFramePr>
          <p:nvPr/>
        </p:nvGraphicFramePr>
        <p:xfrm>
          <a:off x="1946190" y="2640013"/>
          <a:ext cx="1316038" cy="441325"/>
        </p:xfrm>
        <a:graphic>
          <a:graphicData uri="http://schemas.openxmlformats.org/presentationml/2006/ole">
            <p:oleObj spid="_x0000_s1179651" name="Equation" r:id="rId4" imgW="800100" imgH="266700" progId="Equation.DSMT4">
              <p:embed/>
            </p:oleObj>
          </a:graphicData>
        </a:graphic>
      </p:graphicFrame>
      <p:graphicFrame>
        <p:nvGraphicFramePr>
          <p:cNvPr id="1179652" name="Object 4"/>
          <p:cNvGraphicFramePr>
            <a:graphicFrameLocks noChangeAspect="1"/>
          </p:cNvGraphicFramePr>
          <p:nvPr/>
        </p:nvGraphicFramePr>
        <p:xfrm>
          <a:off x="3611478" y="2632075"/>
          <a:ext cx="1128712" cy="438150"/>
        </p:xfrm>
        <a:graphic>
          <a:graphicData uri="http://schemas.openxmlformats.org/presentationml/2006/ole">
            <p:oleObj spid="_x0000_s1179652" name="Equation" r:id="rId5" imgW="685800" imgH="266700" progId="Equation.DSMT4">
              <p:embed/>
            </p:oleObj>
          </a:graphicData>
        </a:graphic>
      </p:graphicFrame>
      <p:graphicFrame>
        <p:nvGraphicFramePr>
          <p:cNvPr id="1179654" name="Object 6"/>
          <p:cNvGraphicFramePr>
            <a:graphicFrameLocks noChangeAspect="1"/>
          </p:cNvGraphicFramePr>
          <p:nvPr/>
        </p:nvGraphicFramePr>
        <p:xfrm>
          <a:off x="7715165" y="2630488"/>
          <a:ext cx="1212850" cy="417512"/>
        </p:xfrm>
        <a:graphic>
          <a:graphicData uri="http://schemas.openxmlformats.org/presentationml/2006/ole">
            <p:oleObj spid="_x0000_s1179654" name="Equation" r:id="rId6" imgW="736600" imgH="254000" progId="Equation.DSMT4">
              <p:embed/>
            </p:oleObj>
          </a:graphicData>
        </a:graphic>
      </p:graphicFrame>
      <p:graphicFrame>
        <p:nvGraphicFramePr>
          <p:cNvPr id="1179653" name="Object 5"/>
          <p:cNvGraphicFramePr>
            <a:graphicFrameLocks noChangeAspect="1"/>
          </p:cNvGraphicFramePr>
          <p:nvPr/>
        </p:nvGraphicFramePr>
        <p:xfrm>
          <a:off x="5071978" y="2632075"/>
          <a:ext cx="2300287" cy="438150"/>
        </p:xfrm>
        <a:graphic>
          <a:graphicData uri="http://schemas.openxmlformats.org/presentationml/2006/ole">
            <p:oleObj spid="_x0000_s1179653" name="Equation" r:id="rId7" imgW="1397000" imgH="266700" progId="Equation.DSMT4">
              <p:embed/>
            </p:oleObj>
          </a:graphicData>
        </a:graphic>
      </p:graphicFrame>
      <p:sp>
        <p:nvSpPr>
          <p:cNvPr id="23" name="Rectangle 22"/>
          <p:cNvSpPr/>
          <p:nvPr/>
        </p:nvSpPr>
        <p:spPr>
          <a:xfrm>
            <a:off x="381000" y="2590800"/>
            <a:ext cx="1336590" cy="533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1016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179655" name="Object 7"/>
          <p:cNvGraphicFramePr>
            <a:graphicFrameLocks noChangeAspect="1"/>
          </p:cNvGraphicFramePr>
          <p:nvPr/>
        </p:nvGraphicFramePr>
        <p:xfrm>
          <a:off x="491110" y="2634596"/>
          <a:ext cx="1106488" cy="334962"/>
        </p:xfrm>
        <a:graphic>
          <a:graphicData uri="http://schemas.openxmlformats.org/presentationml/2006/ole">
            <p:oleObj spid="_x0000_s1179655" name="Equation" r:id="rId8" imgW="673100" imgH="2032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Determining Missing Channels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12496" y="2489201"/>
            <a:ext cx="1546754" cy="340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04800" y="1295400"/>
            <a:ext cx="8686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18579B"/>
                </a:solidFill>
              </a:rPr>
              <a:t>Use </a:t>
            </a:r>
            <a:r>
              <a:rPr lang="en-US" sz="2000" dirty="0" err="1" smtClean="0">
                <a:solidFill>
                  <a:srgbClr val="18579B"/>
                </a:solidFill>
              </a:rPr>
              <a:t>Pais</a:t>
            </a:r>
            <a:r>
              <a:rPr lang="en-US" sz="2000" dirty="0" smtClean="0">
                <a:solidFill>
                  <a:srgbClr val="18579B"/>
                </a:solidFill>
              </a:rPr>
              <a:t> </a:t>
            </a:r>
            <a:r>
              <a:rPr lang="en-US" sz="2000" dirty="0" err="1" smtClean="0">
                <a:solidFill>
                  <a:srgbClr val="18579B"/>
                </a:solidFill>
              </a:rPr>
              <a:t>isospin</a:t>
            </a:r>
            <a:r>
              <a:rPr lang="en-US" sz="2000" dirty="0" smtClean="0">
                <a:solidFill>
                  <a:srgbClr val="18579B"/>
                </a:solidFill>
              </a:rPr>
              <a:t> </a:t>
            </a:r>
            <a:r>
              <a:rPr lang="en-US" sz="2000" i="1" dirty="0" smtClean="0">
                <a:solidFill>
                  <a:srgbClr val="18579B"/>
                </a:solidFill>
              </a:rPr>
              <a:t>I</a:t>
            </a:r>
            <a:r>
              <a:rPr lang="en-US" sz="2000" dirty="0" smtClean="0">
                <a:solidFill>
                  <a:srgbClr val="18579B"/>
                </a:solidFill>
              </a:rPr>
              <a:t>=0,1 classification of </a:t>
            </a:r>
            <a:r>
              <a:rPr lang="en-US" sz="2000" i="1" dirty="0" smtClean="0">
                <a:solidFill>
                  <a:srgbClr val="18579B"/>
                </a:solidFill>
              </a:rPr>
              <a:t>N</a:t>
            </a:r>
            <a:r>
              <a:rPr lang="en-US" sz="2000" dirty="0" smtClean="0">
                <a:solidFill>
                  <a:srgbClr val="18579B"/>
                </a:solidFill>
              </a:rPr>
              <a:t>-</a:t>
            </a:r>
            <a:r>
              <a:rPr lang="en-US" sz="2000" dirty="0" err="1" smtClean="0">
                <a:solidFill>
                  <a:srgbClr val="18579B"/>
                </a:solidFill>
              </a:rPr>
              <a:t>pion</a:t>
            </a:r>
            <a:r>
              <a:rPr lang="en-US" sz="2000" dirty="0" smtClean="0">
                <a:solidFill>
                  <a:srgbClr val="18579B"/>
                </a:solidFill>
              </a:rPr>
              <a:t> states to derive relations between </a:t>
            </a:r>
            <a:r>
              <a:rPr lang="en-US" sz="2000" dirty="0" err="1" smtClean="0">
                <a:solidFill>
                  <a:srgbClr val="18579B"/>
                </a:solidFill>
              </a:rPr>
              <a:t>isospin</a:t>
            </a:r>
            <a:r>
              <a:rPr lang="en-US" sz="2000" dirty="0" smtClean="0">
                <a:solidFill>
                  <a:srgbClr val="18579B"/>
                </a:solidFill>
              </a:rPr>
              <a:t>-symmetric final states to constrain unmeasured channels</a:t>
            </a:r>
            <a:endParaRPr lang="en-US" sz="2000" dirty="0" smtClean="0">
              <a:solidFill>
                <a:srgbClr val="18579B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" y="2340114"/>
            <a:ext cx="86868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271463">
              <a:buFont typeface="Arial"/>
              <a:buChar char="•"/>
            </a:pP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5-pion channels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isospin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relation reads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(2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= 2×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), but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isospin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-breaking (IB)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ηππ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contributions must be subtracted and treated apart                                     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4800" y="3124200"/>
            <a:ext cx="8686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271463">
              <a:buFont typeface="Arial"/>
              <a:buChar char="•"/>
            </a:pP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6-pion channels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the unknown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is determined from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(3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and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together with an upper limit from tau 6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data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on two unconstrained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Pais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classes, and using the experimental fact that these modes are dominated by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ω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y"/>
                <a:cs typeface="y"/>
              </a:rPr>
              <a:t>3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IB contributions from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hw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are subtracted and treated separately.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4800" y="4419600"/>
            <a:ext cx="8458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271463">
              <a:buFont typeface="Arial"/>
              <a:buChar char="•"/>
            </a:pPr>
            <a:r>
              <a:rPr lang="en-US" sz="16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KK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channels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the missing modes 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i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i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and 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i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i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i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i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i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i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are determined from 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=0,1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isospin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relations using 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*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dominance, and correcting for small   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f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and </a:t>
            </a:r>
            <a:r>
              <a:rPr lang="en-US" sz="1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KK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r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contributions. The 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KK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ππ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contribution is determined from the measured           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K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+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K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–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+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0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using observed 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K</a:t>
            </a:r>
            <a:r>
              <a:rPr lang="en-US" sz="1600" i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+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K</a:t>
            </a:r>
            <a:r>
              <a:rPr lang="en-US" sz="1600" i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–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ω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dominance.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04800" y="5715000"/>
            <a:ext cx="868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271463">
              <a:buFont typeface="Arial"/>
              <a:buChar char="•"/>
            </a:pP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η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channels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the total contribution is estimated as twice the measured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η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/>
                <a:cs typeface="Calibri"/>
              </a:rPr>
              <a:t>π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Determining Missing Channels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12496" y="2489201"/>
            <a:ext cx="1546754" cy="340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04800" y="1295400"/>
            <a:ext cx="8686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18579B"/>
                </a:solidFill>
              </a:rPr>
              <a:t>Use </a:t>
            </a:r>
            <a:r>
              <a:rPr lang="en-US" sz="2000" dirty="0" err="1" smtClean="0">
                <a:solidFill>
                  <a:srgbClr val="18579B"/>
                </a:solidFill>
              </a:rPr>
              <a:t>Pais</a:t>
            </a:r>
            <a:r>
              <a:rPr lang="en-US" sz="2000" dirty="0" smtClean="0">
                <a:solidFill>
                  <a:srgbClr val="18579B"/>
                </a:solidFill>
              </a:rPr>
              <a:t> </a:t>
            </a:r>
            <a:r>
              <a:rPr lang="en-US" sz="2000" dirty="0" err="1" smtClean="0">
                <a:solidFill>
                  <a:srgbClr val="18579B"/>
                </a:solidFill>
              </a:rPr>
              <a:t>isospin</a:t>
            </a:r>
            <a:r>
              <a:rPr lang="en-US" sz="2000" dirty="0" smtClean="0">
                <a:solidFill>
                  <a:srgbClr val="18579B"/>
                </a:solidFill>
              </a:rPr>
              <a:t> </a:t>
            </a:r>
            <a:r>
              <a:rPr lang="en-US" sz="2000" i="1" dirty="0" smtClean="0">
                <a:solidFill>
                  <a:srgbClr val="18579B"/>
                </a:solidFill>
              </a:rPr>
              <a:t>I</a:t>
            </a:r>
            <a:r>
              <a:rPr lang="en-US" sz="2000" dirty="0" smtClean="0">
                <a:solidFill>
                  <a:srgbClr val="18579B"/>
                </a:solidFill>
              </a:rPr>
              <a:t>=0,1 classification of </a:t>
            </a:r>
            <a:r>
              <a:rPr lang="en-US" sz="2000" i="1" dirty="0" smtClean="0">
                <a:solidFill>
                  <a:srgbClr val="18579B"/>
                </a:solidFill>
              </a:rPr>
              <a:t>N</a:t>
            </a:r>
            <a:r>
              <a:rPr lang="en-US" sz="2000" dirty="0" smtClean="0">
                <a:solidFill>
                  <a:srgbClr val="18579B"/>
                </a:solidFill>
              </a:rPr>
              <a:t>-</a:t>
            </a:r>
            <a:r>
              <a:rPr lang="en-US" sz="2000" dirty="0" err="1" smtClean="0">
                <a:solidFill>
                  <a:srgbClr val="18579B"/>
                </a:solidFill>
              </a:rPr>
              <a:t>pion</a:t>
            </a:r>
            <a:r>
              <a:rPr lang="en-US" sz="2000" dirty="0" smtClean="0">
                <a:solidFill>
                  <a:srgbClr val="18579B"/>
                </a:solidFill>
              </a:rPr>
              <a:t> states to derive relations between </a:t>
            </a:r>
            <a:r>
              <a:rPr lang="en-US" sz="2000" dirty="0" err="1" smtClean="0">
                <a:solidFill>
                  <a:srgbClr val="18579B"/>
                </a:solidFill>
              </a:rPr>
              <a:t>isospin</a:t>
            </a:r>
            <a:r>
              <a:rPr lang="en-US" sz="2000" dirty="0" smtClean="0">
                <a:solidFill>
                  <a:srgbClr val="18579B"/>
                </a:solidFill>
              </a:rPr>
              <a:t>-symmetric final states to constrain unmeasured channels</a:t>
            </a:r>
            <a:endParaRPr lang="en-US" sz="2000" dirty="0" smtClean="0">
              <a:solidFill>
                <a:srgbClr val="18579B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" y="2340114"/>
            <a:ext cx="86868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271463">
              <a:buFont typeface="Arial"/>
              <a:buChar char="•"/>
            </a:pP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5-pion channels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isospin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relation reads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(2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= 2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), but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isospin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-breaking (IB)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hpp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contributions must be subtracted (and re-added), and treated apart                                     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4800" y="3124200"/>
            <a:ext cx="8686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271463">
              <a:buFont typeface="Arial"/>
              <a:buChar char="•"/>
            </a:pP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6-pion channels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the unknown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is determined from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(3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and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(2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together with an upper limit from tau 6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data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on two unconstrained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Pais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classes, and using the experimental fact that these modes are dominated by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w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y"/>
                <a:cs typeface="y"/>
              </a:rPr>
              <a:t>3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IB contributions from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hw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are subtracted and treated separately.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4800" y="4419600"/>
            <a:ext cx="88357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271463">
              <a:buFont typeface="Arial"/>
              <a:buChar char="•"/>
            </a:pPr>
            <a:r>
              <a:rPr lang="en-US" sz="16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KK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channels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the missing modes 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i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i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and </a:t>
            </a:r>
            <a:r>
              <a:rPr lang="en-US" sz="1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i="1" baseline="-25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en-US" sz="1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i="1" baseline="30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i="1" baseline="-25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en-US" sz="1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i="1" baseline="-25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i="1" baseline="-25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en-US" sz="1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i="1" baseline="-25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are determined from 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=0,1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isospin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relations using 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*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dominance, and correcting for small 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fp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and </a:t>
            </a:r>
            <a:r>
              <a:rPr lang="en-US" sz="1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KK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r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contributions. The </a:t>
            </a:r>
            <a:r>
              <a:rPr lang="en-US" sz="1600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KK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ppp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contribution is determined from the measured 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K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+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K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–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+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0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using observed 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K</a:t>
            </a:r>
            <a:r>
              <a:rPr lang="en-US" sz="1600" i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+</a:t>
            </a:r>
            <a:r>
              <a:rPr lang="en-US" sz="1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K</a:t>
            </a:r>
            <a:r>
              <a:rPr lang="en-US" sz="1600" i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–</a:t>
            </a:r>
            <a:r>
              <a:rPr lang="en-US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w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dominance.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04800" y="5715000"/>
            <a:ext cx="868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271463">
              <a:buFont typeface="Arial"/>
              <a:buChar char="•"/>
            </a:pP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h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channels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 the total contribution is estimated as twice the measured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h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ymbol" charset="2"/>
                <a:cs typeface="Symbol" charset="2"/>
              </a:rPr>
              <a:t>p</a:t>
            </a:r>
            <a:r>
              <a:rPr lang="en-US" sz="160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1295400"/>
            <a:ext cx="9144000" cy="5029200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0" y="2590800"/>
            <a:ext cx="9144000" cy="2029467"/>
          </a:xfrm>
          <a:prstGeom prst="rect">
            <a:avLst/>
          </a:prstGeom>
          <a:solidFill>
            <a:srgbClr val="FFFFFF">
              <a:alpha val="84000"/>
            </a:srgbClr>
          </a:solidFill>
        </p:spPr>
        <p:txBody>
          <a:bodyPr wrap="square" tIns="46800" bIns="93600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E12548"/>
                </a:solidFill>
              </a:rPr>
              <a:t>All these estimates strongly benefit from BABAR’s measurements of rare high-multiplicity modes             with and without </a:t>
            </a:r>
            <a:r>
              <a:rPr lang="en-US" sz="2800" dirty="0" err="1" smtClean="0">
                <a:solidFill>
                  <a:srgbClr val="E12548"/>
                </a:solidFill>
              </a:rPr>
              <a:t>kaons</a:t>
            </a:r>
            <a:endParaRPr lang="en-US" sz="2800" dirty="0" smtClean="0">
              <a:solidFill>
                <a:srgbClr val="E12548"/>
              </a:solidFill>
            </a:endParaRPr>
          </a:p>
          <a:p>
            <a:pPr algn="ctr"/>
            <a:endParaRPr lang="en-US" sz="2800" b="1" baseline="30000" dirty="0" smtClean="0">
              <a:solidFill>
                <a:srgbClr val="E12548"/>
              </a:solidFill>
            </a:endParaRPr>
          </a:p>
          <a:p>
            <a:pPr algn="ctr"/>
            <a:r>
              <a:rPr lang="en-US" sz="2000" dirty="0" smtClean="0">
                <a:solidFill>
                  <a:srgbClr val="E12548"/>
                </a:solidFill>
              </a:rPr>
              <a:t>Overall the new estimates </a:t>
            </a:r>
            <a:r>
              <a:rPr lang="en-US" sz="2000" b="1" dirty="0" smtClean="0">
                <a:solidFill>
                  <a:srgbClr val="E12548"/>
                </a:solidFill>
              </a:rPr>
              <a:t>reduce </a:t>
            </a:r>
            <a:r>
              <a:rPr lang="en-US" sz="2000" dirty="0" smtClean="0">
                <a:solidFill>
                  <a:srgbClr val="E12548"/>
                </a:solidFill>
              </a:rPr>
              <a:t>the contributions from unknown modes</a:t>
            </a:r>
            <a:endParaRPr lang="en-GB" sz="2000" dirty="0">
              <a:solidFill>
                <a:srgbClr val="E12548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00200" y="1046480"/>
            <a:ext cx="5980430" cy="5201920"/>
          </a:xfrm>
          <a:prstGeom prst="rect">
            <a:avLst/>
          </a:prstGeom>
          <a:solidFill>
            <a:schemeClr val="bg1"/>
          </a:solidFill>
          <a:ln>
            <a:solidFill>
              <a:srgbClr val="7F7F7F"/>
            </a:solidFill>
          </a:ln>
          <a:effectLst>
            <a:outerShdw blurRad="228600" dist="38100" dir="270000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600200" y="1046480"/>
          <a:ext cx="5980430" cy="5232400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209800"/>
                <a:gridCol w="1905000"/>
                <a:gridCol w="1865630"/>
              </a:tblGrid>
              <a:tr h="599440">
                <a:tc>
                  <a:txBody>
                    <a:bodyPr/>
                    <a:lstStyle/>
                    <a:p>
                      <a:r>
                        <a:rPr lang="en-GB" sz="1600" noProof="0" dirty="0" smtClean="0">
                          <a:solidFill>
                            <a:schemeClr val="bg1"/>
                          </a:solidFill>
                        </a:rPr>
                        <a:t>Channel</a:t>
                      </a:r>
                      <a:endParaRPr lang="en-GB" sz="1600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i="1" noProof="0" smtClean="0">
                          <a:solidFill>
                            <a:schemeClr val="bg1"/>
                          </a:solidFill>
                        </a:rPr>
                        <a:t>a</a:t>
                      </a:r>
                      <a:r>
                        <a:rPr lang="en-GB" sz="1600" i="1" baseline="-25000" noProof="0" smtClean="0">
                          <a:solidFill>
                            <a:schemeClr val="bg1"/>
                          </a:solidFill>
                        </a:rPr>
                        <a:t>µ</a:t>
                      </a:r>
                      <a:r>
                        <a:rPr lang="en-GB" sz="1600" baseline="30000" noProof="0" smtClean="0">
                          <a:solidFill>
                            <a:schemeClr val="bg1"/>
                          </a:solidFill>
                        </a:rPr>
                        <a:t>had</a:t>
                      </a:r>
                      <a:r>
                        <a:rPr lang="en-GB" sz="1600" baseline="0" noProof="0" smtClean="0">
                          <a:solidFill>
                            <a:schemeClr val="bg1"/>
                          </a:solidFill>
                        </a:rPr>
                        <a:t>  (</a:t>
                      </a:r>
                      <a:r>
                        <a:rPr lang="en-GB" sz="1600" i="1" baseline="0" noProof="0" smtClean="0">
                          <a:solidFill>
                            <a:schemeClr val="bg1"/>
                          </a:solidFill>
                        </a:rPr>
                        <a:t>e</a:t>
                      </a:r>
                      <a:r>
                        <a:rPr lang="en-GB" sz="1600" baseline="30000" noProof="0" smtClean="0">
                          <a:solidFill>
                            <a:schemeClr val="bg1"/>
                          </a:solidFill>
                        </a:rPr>
                        <a:t>+</a:t>
                      </a:r>
                      <a:r>
                        <a:rPr lang="en-GB" sz="1600" i="1" baseline="0" noProof="0" smtClean="0">
                          <a:solidFill>
                            <a:schemeClr val="bg1"/>
                          </a:solidFill>
                        </a:rPr>
                        <a:t>e</a:t>
                      </a:r>
                      <a:r>
                        <a:rPr lang="en-GB" sz="1600" baseline="30000" noProof="0" smtClean="0">
                          <a:solidFill>
                            <a:schemeClr val="bg1"/>
                          </a:solidFill>
                        </a:rPr>
                        <a:t>–</a:t>
                      </a:r>
                      <a:r>
                        <a:rPr lang="en-GB" sz="1600" baseline="0" noProof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en-GB" sz="1600" noProof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i="1" noProof="0" smtClean="0">
                          <a:solidFill>
                            <a:schemeClr val="bg1"/>
                          </a:solidFill>
                        </a:rPr>
                        <a:t>a</a:t>
                      </a:r>
                      <a:r>
                        <a:rPr lang="en-GB" sz="1600" i="1" baseline="-25000" noProof="0" smtClean="0">
                          <a:solidFill>
                            <a:schemeClr val="bg1"/>
                          </a:solidFill>
                        </a:rPr>
                        <a:t>µ</a:t>
                      </a:r>
                      <a:r>
                        <a:rPr lang="en-GB" sz="1600" baseline="30000" noProof="0" smtClean="0">
                          <a:solidFill>
                            <a:schemeClr val="bg1"/>
                          </a:solidFill>
                        </a:rPr>
                        <a:t>had</a:t>
                      </a:r>
                      <a:r>
                        <a:rPr lang="en-GB" sz="1600" baseline="0" noProof="0" smtClean="0">
                          <a:solidFill>
                            <a:schemeClr val="bg1"/>
                          </a:solidFill>
                        </a:rPr>
                        <a:t>  (τ)</a:t>
                      </a:r>
                      <a:endParaRPr lang="en-GB" sz="1600" noProof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</a:t>
                      </a:r>
                      <a:r>
                        <a:rPr kumimoji="0" lang="en-GB" sz="1600" u="none" strike="noStrike" cap="none" normalizeH="0" baseline="30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0 </a:t>
                      </a: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γ</a:t>
                      </a:r>
                      <a:endParaRPr kumimoji="0" lang="en-GB" sz="1600" b="0" i="1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mbol" charset="2"/>
                        <a:cs typeface="Symbol" charset="2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4.4 ± 0.1</a:t>
                      </a:r>
                      <a:r>
                        <a:rPr kumimoji="0" lang="en-GB" sz="1600" u="none" strike="noStrike" cap="none" normalizeH="0" baseline="-2500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stat</a:t>
                      </a:r>
                      <a:r>
                        <a:rPr kumimoji="0" lang="en-GB" sz="16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 ± 0.2</a:t>
                      </a:r>
                      <a:r>
                        <a:rPr kumimoji="0" lang="en-GB" sz="1600" u="none" strike="noStrike" cap="none" normalizeH="0" baseline="-2500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syst</a:t>
                      </a:r>
                      <a:endParaRPr kumimoji="0" lang="en-GB" sz="16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3000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</a:t>
                      </a:r>
                      <a:r>
                        <a:rPr kumimoji="0" lang="en-GB" sz="9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 </a:t>
                      </a:r>
                      <a:r>
                        <a:rPr kumimoji="0" lang="en-GB" sz="1600" u="none" strike="noStrike" cap="none" normalizeH="0" baseline="30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+</a:t>
                      </a: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</a:t>
                      </a:r>
                      <a:r>
                        <a:rPr kumimoji="0" lang="en-GB" sz="105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 </a:t>
                      </a:r>
                      <a:r>
                        <a:rPr kumimoji="0" lang="en-GB" sz="1600" u="none" strike="noStrike" cap="none" normalizeH="0" baseline="30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–</a:t>
                      </a:r>
                      <a:endParaRPr kumimoji="0" lang="en-GB" sz="1600" b="0" i="0" u="none" strike="noStrike" cap="none" normalizeH="0" baseline="3000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507.2 ± 1.2 ± 2.6</a:t>
                      </a:r>
                      <a:endParaRPr kumimoji="0" lang="en-GB" sz="1600" b="0" i="0" u="none" strike="noStrike" cap="none" normalizeH="0" baseline="-2500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515.2 ± 3.0 ± 1.9</a:t>
                      </a:r>
                      <a:r>
                        <a:rPr kumimoji="0" lang="en-GB" sz="1600" u="none" strike="noStrike" cap="none" normalizeH="0" baseline="-25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IB</a:t>
                      </a:r>
                      <a:endParaRPr kumimoji="0" lang="en-GB" sz="1600" b="0" i="0" u="none" strike="noStrike" cap="none" normalizeH="0" baseline="3000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</a:t>
                      </a:r>
                      <a:r>
                        <a:rPr kumimoji="0" lang="en-GB" sz="9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 </a:t>
                      </a:r>
                      <a:r>
                        <a:rPr kumimoji="0" lang="en-GB" sz="1600" u="none" strike="noStrike" cap="none" normalizeH="0" baseline="30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+</a:t>
                      </a: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</a:t>
                      </a:r>
                      <a:r>
                        <a:rPr kumimoji="0" lang="en-GB" sz="105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 </a:t>
                      </a:r>
                      <a:r>
                        <a:rPr kumimoji="0" lang="en-GB" sz="1600" u="none" strike="noStrike" cap="none" normalizeH="0" baseline="30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– </a:t>
                      </a: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</a:t>
                      </a:r>
                      <a:r>
                        <a:rPr kumimoji="0" lang="en-GB" sz="1600" u="none" strike="noStrike" cap="none" normalizeH="0" baseline="30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0</a:t>
                      </a:r>
                      <a:endParaRPr kumimoji="0" lang="en-GB" sz="1600" b="0" i="0" u="none" strike="noStrike" cap="none" normalizeH="0" baseline="3000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46.0 ± 0.4 ± 1.4</a:t>
                      </a:r>
                      <a:endParaRPr kumimoji="0" lang="en-GB" sz="1600" b="0" i="0" u="none" strike="noStrike" cap="none" normalizeH="0" baseline="-2500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3000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2</a:t>
                      </a:r>
                      <a:r>
                        <a:rPr kumimoji="0" lang="en-GB" sz="9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 </a:t>
                      </a:r>
                      <a:r>
                        <a:rPr kumimoji="0" lang="en-GB" sz="1600" u="none" strike="noStrike" cap="none" normalizeH="0" baseline="30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+ </a:t>
                      </a: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2</a:t>
                      </a:r>
                      <a:r>
                        <a:rPr kumimoji="0" lang="en-GB" sz="105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 </a:t>
                      </a:r>
                      <a:r>
                        <a:rPr kumimoji="0" lang="en-GB" sz="1600" u="none" strike="noStrike" cap="none" normalizeH="0" baseline="30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–</a:t>
                      </a:r>
                      <a:endParaRPr kumimoji="0" lang="en-GB" sz="1600" b="0" i="0" u="none" strike="noStrike" cap="none" normalizeH="0" baseline="3000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13.4 ± 0.1 ± 0.5</a:t>
                      </a:r>
                      <a:endParaRPr kumimoji="0" lang="en-GB" sz="1600" b="0" i="0" u="none" strike="noStrike" cap="none" normalizeH="0" baseline="-2500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21.4 ± 1.3 ± 0.6</a:t>
                      </a:r>
                      <a:r>
                        <a:rPr kumimoji="0" lang="en-GB" sz="1600" u="none" strike="noStrike" cap="none" normalizeH="0" baseline="-25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IB</a:t>
                      </a:r>
                      <a:endParaRPr kumimoji="0" lang="en-GB" sz="1600" b="0" i="0" u="none" strike="noStrike" cap="none" normalizeH="0" baseline="3000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</a:t>
                      </a:r>
                      <a:r>
                        <a:rPr kumimoji="0" lang="en-GB" sz="9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 </a:t>
                      </a:r>
                      <a:r>
                        <a:rPr kumimoji="0" lang="en-GB" sz="1600" u="none" strike="noStrike" cap="none" normalizeH="0" baseline="30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+ </a:t>
                      </a: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</a:t>
                      </a:r>
                      <a:r>
                        <a:rPr kumimoji="0" lang="en-GB" sz="105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 </a:t>
                      </a:r>
                      <a:r>
                        <a:rPr kumimoji="0" lang="en-GB" sz="1600" u="none" strike="noStrike" cap="none" normalizeH="0" baseline="30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–</a:t>
                      </a: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2</a:t>
                      </a:r>
                      <a:r>
                        <a:rPr kumimoji="0" lang="en-GB" sz="1600" u="none" strike="noStrike" cap="none" normalizeH="0" baseline="30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0</a:t>
                      </a:r>
                      <a:endParaRPr kumimoji="0" lang="en-GB" sz="1600" b="0" i="0" u="none" strike="noStrike" cap="none" normalizeH="0" baseline="3000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18.0 ± 0.1 ± 1.2</a:t>
                      </a:r>
                      <a:endParaRPr kumimoji="0" lang="en-GB" sz="1600" b="0" i="0" u="none" strike="noStrike" cap="none" normalizeH="0" baseline="-2500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12.3 ± 1.0 ± 0.4</a:t>
                      </a:r>
                      <a:r>
                        <a:rPr kumimoji="0" lang="en-GB" sz="1600" u="none" strike="noStrike" cap="none" normalizeH="0" baseline="-25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IB</a:t>
                      </a:r>
                      <a:endParaRPr kumimoji="0" lang="en-GB" sz="1600" b="0" i="0" u="none" strike="noStrike" cap="none" normalizeH="0" baseline="3000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i="1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KK</a:t>
                      </a:r>
                      <a:endParaRPr kumimoji="0" lang="en-GB" sz="1600" b="0" i="1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34.6 ± 0.3 ± 0.9</a:t>
                      </a:r>
                      <a:endParaRPr kumimoji="0" lang="en-GB" sz="1600" b="0" i="0" u="none" strike="noStrike" cap="none" normalizeH="0" baseline="-2500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endParaRPr lang="en-GB" sz="2000" noProof="0">
                        <a:solidFill>
                          <a:schemeClr val="tx1"/>
                        </a:solidFill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i="1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KKn</a:t>
                      </a: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π</a:t>
                      </a:r>
                      <a:endParaRPr kumimoji="0" lang="en-GB" sz="16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mbol" charset="2"/>
                        <a:cs typeface="Symbol" charset="2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3.7 ± 0.1 ± 0.4</a:t>
                      </a:r>
                      <a:endParaRPr kumimoji="0" lang="en-GB" sz="1600" b="0" i="0" u="none" strike="noStrike" cap="none" normalizeH="0" baseline="-2500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endParaRPr lang="en-GB" sz="2000" noProof="0">
                        <a:solidFill>
                          <a:schemeClr val="tx1"/>
                        </a:solidFill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Other exclusive modes</a:t>
                      </a:r>
                      <a:endParaRPr kumimoji="0" lang="en-GB" sz="16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6.0 ± 0.3 ± 0.3</a:t>
                      </a:r>
                      <a:endParaRPr kumimoji="0" lang="en-GB" sz="1600" b="0" i="0" u="none" strike="noStrike" cap="none" normalizeH="0" baseline="-2500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endParaRPr lang="en-GB" sz="2000" noProof="0">
                        <a:solidFill>
                          <a:schemeClr val="tx1"/>
                        </a:solidFill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Charm region </a:t>
                      </a:r>
                      <a:r>
                        <a:rPr kumimoji="0" lang="en-GB" sz="12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(3.7 – 5 GeV)</a:t>
                      </a:r>
                      <a:endParaRPr kumimoji="0" lang="en-GB" sz="16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7.0 ± 0.1 ± 0.3</a:t>
                      </a:r>
                      <a:endParaRPr kumimoji="0" lang="en-GB" sz="1600" b="0" i="0" u="none" strike="noStrike" cap="none" normalizeH="0" baseline="-2500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endParaRPr lang="en-GB" sz="2000" noProof="0">
                        <a:solidFill>
                          <a:schemeClr val="tx1"/>
                        </a:solidFill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J</a:t>
                      </a:r>
                      <a:r>
                        <a:rPr kumimoji="0" lang="en-GB" sz="600" i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kumimoji="0" lang="en-GB" sz="16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kumimoji="0" lang="en-GB" sz="16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</a:t>
                      </a:r>
                      <a:r>
                        <a:rPr kumimoji="0" lang="en-GB" sz="16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, </a:t>
                      </a:r>
                      <a:r>
                        <a:rPr kumimoji="0" lang="en-GB" sz="160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</a:t>
                      </a:r>
                      <a:r>
                        <a:rPr kumimoji="0" lang="en-GB" sz="9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 </a:t>
                      </a:r>
                      <a:r>
                        <a:rPr kumimoji="0" lang="en-GB" sz="160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(2S)</a:t>
                      </a:r>
                      <a:endParaRPr kumimoji="0" lang="en-GB" sz="16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7.9 ± 0.2</a:t>
                      </a:r>
                      <a:endParaRPr kumimoji="0" lang="en-GB" sz="16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endParaRPr lang="en-GB" sz="2000" noProof="0">
                        <a:solidFill>
                          <a:schemeClr val="tx1"/>
                        </a:solidFill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i="1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R</a:t>
                      </a: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 </a:t>
                      </a: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[QCD]</a:t>
                      </a:r>
                      <a:endParaRPr kumimoji="0" lang="en-GB" sz="16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43.3 ± 0.3</a:t>
                      </a:r>
                      <a:r>
                        <a:rPr kumimoji="0" lang="en-GB" sz="1600" u="none" strike="noStrike" cap="none" normalizeH="0" baseline="-2500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theo</a:t>
                      </a:r>
                      <a:endParaRPr kumimoji="0" lang="en-GB" sz="16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r>
                        <a:rPr lang="en-GB" sz="1100" i="1" noProof="0" dirty="0" smtClean="0">
                          <a:solidFill>
                            <a:schemeClr val="tx1"/>
                          </a:solidFill>
                        </a:rPr>
                        <a:t>Error includes size of 4-loop term + FOPT/CIPT ambiguity</a:t>
                      </a:r>
                      <a:endParaRPr lang="en-GB" sz="1100" i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Sum</a:t>
                      </a:r>
                      <a:endParaRPr kumimoji="0" lang="en-GB" sz="16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sym typeface="Symbol" charset="2"/>
                      </a:endParaRPr>
                    </a:p>
                  </a:txBody>
                  <a:tcPr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sym typeface="Symbol" charset="2"/>
                        </a:rPr>
                        <a:t>691.4 ± 1.4 ± 4.2</a:t>
                      </a:r>
                      <a:endParaRPr kumimoji="0" lang="en-GB" sz="1600" b="0" i="0" u="none" strike="noStrike" cap="none" normalizeH="0" baseline="-2500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-2500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smtClean="0">
                <a:solidFill>
                  <a:srgbClr val="FFFFFF"/>
                </a:solidFill>
                <a:effectLst>
                  <a:outerShdw blurRad="50800" dist="38100" dir="2700000">
                    <a:schemeClr val="bg1">
                      <a:lumMod val="50000"/>
                      <a:alpha val="43000"/>
                    </a:schemeClr>
                  </a:outerShdw>
                </a:effectLst>
                <a:latin typeface="Calibri" charset="0"/>
                <a:ea typeface="Calibri" charset="0"/>
                <a:cs typeface="Calibri" charset="0"/>
              </a:rPr>
              <a:t>Full List </a:t>
            </a:r>
            <a:r>
              <a:rPr lang="en-GB" sz="4000" b="1" smtClean="0">
                <a:solidFill>
                  <a:srgbClr val="FFFFFF"/>
                </a:solidFill>
                <a:effectLst>
                  <a:outerShdw blurRad="50800" dist="38100" dir="2700000">
                    <a:schemeClr val="bg1">
                      <a:lumMod val="50000"/>
                      <a:alpha val="43000"/>
                    </a:schemeClr>
                  </a:outerShdw>
                </a:effectLst>
                <a:latin typeface="Calibri" charset="0"/>
                <a:ea typeface="Calibri" charset="0"/>
                <a:cs typeface="Calibri" charset="0"/>
              </a:rPr>
              <a:t>of </a:t>
            </a:r>
            <a:r>
              <a:rPr lang="en-GB" sz="4000" b="1" smtClean="0">
                <a:solidFill>
                  <a:srgbClr val="FFFFFF"/>
                </a:solidFill>
                <a:effectLst>
                  <a:outerShdw blurRad="50800" dist="38100" dir="2700000">
                    <a:schemeClr val="bg1">
                      <a:lumMod val="50000"/>
                      <a:alpha val="43000"/>
                    </a:schemeClr>
                  </a:outerShdw>
                </a:effectLst>
                <a:latin typeface="Calibri" charset="0"/>
                <a:ea typeface="Calibri" charset="0"/>
                <a:cs typeface="Calibri" charset="0"/>
              </a:rPr>
              <a:t>Contributions</a:t>
            </a:r>
            <a:endParaRPr lang="en-GB" sz="4000" b="1" smtClean="0">
              <a:solidFill>
                <a:srgbClr val="FFFFFF"/>
              </a:solidFill>
              <a:effectLst>
                <a:outerShdw blurRad="50800" dist="38100" dir="2700000">
                  <a:schemeClr val="bg1">
                    <a:lumMod val="50000"/>
                    <a:alpha val="43000"/>
                  </a:scheme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72400" y="4939605"/>
            <a:ext cx="1295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FFFFFF"/>
                </a:solidFill>
              </a:rPr>
              <a:t>Note</a:t>
            </a:r>
            <a:r>
              <a:rPr lang="en-GB" sz="1400" dirty="0" smtClean="0">
                <a:solidFill>
                  <a:srgbClr val="FFFFFF"/>
                </a:solidFill>
              </a:rPr>
              <a:t>: systematic errors partly correlated between channels ! </a:t>
            </a:r>
            <a:endParaRPr lang="en-GB" sz="1400" dirty="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72400" y="1547336"/>
            <a:ext cx="1295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FFFFFF"/>
                </a:solidFill>
              </a:rPr>
              <a:t>All numbers given in units of 10</a:t>
            </a:r>
            <a:r>
              <a:rPr lang="en-GB" sz="1400" b="1" baseline="30000" dirty="0" smtClean="0">
                <a:solidFill>
                  <a:srgbClr val="FFFFFF"/>
                </a:solidFill>
              </a:rPr>
              <a:t>–10</a:t>
            </a:r>
            <a:endParaRPr lang="en-GB" sz="1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3488922">
            <a:off x="7858130" y="273031"/>
            <a:ext cx="948590" cy="549861"/>
          </a:xfrm>
          <a:prstGeom prst="rect">
            <a:avLst/>
          </a:prstGeom>
        </p:spPr>
      </p:pic>
      <p:sp>
        <p:nvSpPr>
          <p:cNvPr id="59" name="Rectangle 59"/>
          <p:cNvSpPr>
            <a:spLocks noChangeArrowheads="1"/>
          </p:cNvSpPr>
          <p:nvPr/>
        </p:nvSpPr>
        <p:spPr bwMode="auto">
          <a:xfrm>
            <a:off x="5350204" y="2907996"/>
            <a:ext cx="3466771" cy="786695"/>
          </a:xfrm>
          <a:prstGeom prst="rect">
            <a:avLst/>
          </a:prstGeom>
          <a:solidFill>
            <a:srgbClr val="FFFFFF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sz="1800" kern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60" name="Group 60"/>
          <p:cNvGraphicFramePr>
            <a:graphicFrameLocks noGrp="1"/>
          </p:cNvGraphicFramePr>
          <p:nvPr/>
        </p:nvGraphicFramePr>
        <p:xfrm>
          <a:off x="5350204" y="2925132"/>
          <a:ext cx="3466771" cy="697486"/>
        </p:xfrm>
        <a:graphic>
          <a:graphicData uri="http://schemas.openxmlformats.org/drawingml/2006/table">
            <a:tbl>
              <a:tblPr/>
              <a:tblGrid>
                <a:gridCol w="1399293"/>
                <a:gridCol w="208246"/>
                <a:gridCol w="1859232"/>
              </a:tblGrid>
              <a:tr h="362206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</a:t>
                      </a:r>
                      <a:r>
                        <a:rPr kumimoji="0" lang="en-US" sz="1600" b="1" i="1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</a:t>
                      </a:r>
                      <a:r>
                        <a:rPr kumimoji="0" lang="en-US" sz="1600" b="1" i="1" u="none" strike="noStrike" cap="none" normalizeH="0" baseline="-2500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exp 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</a:t>
                      </a:r>
                      <a:r>
                        <a:rPr kumimoji="0" lang="en-US" sz="1600" b="1" i="1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</a:t>
                      </a:r>
                      <a:r>
                        <a:rPr kumimoji="0" lang="en-US" sz="1600" b="1" i="1" u="none" strike="noStrike" cap="none" normalizeH="0" baseline="-2500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SM</a:t>
                      </a:r>
                    </a:p>
                  </a:txBody>
                  <a:tcPr marL="38100"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=</a:t>
                      </a:r>
                    </a:p>
                  </a:txBody>
                  <a:tcPr marL="38100"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(29.6 ± 8.1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)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</a:t>
                      </a: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10</a:t>
                      </a:r>
                      <a:r>
                        <a:rPr kumimoji="0" lang="en-US" sz="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–10</a:t>
                      </a:r>
                    </a:p>
                  </a:txBody>
                  <a:tcPr marR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066">
                <a:tc gridSpan="3"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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  3.6 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”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standard deviations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8579B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Wingdings 3" charset="2"/>
                        </a:rPr>
                        <a:t>“ 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18579B"/>
                        </a:solidFill>
                        <a:effectLst/>
                        <a:latin typeface="Arial"/>
                        <a:ea typeface="Arial" charset="0"/>
                        <a:cs typeface="Arial"/>
                        <a:sym typeface="Wingdings 3" charset="2"/>
                      </a:endParaRPr>
                    </a:p>
                  </a:txBody>
                  <a:tcPr marL="38100" marR="1905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2" name="Text Box 14"/>
          <p:cNvSpPr txBox="1">
            <a:spLocks noChangeArrowheads="1"/>
          </p:cNvSpPr>
          <p:nvPr/>
        </p:nvSpPr>
        <p:spPr bwMode="auto">
          <a:xfrm>
            <a:off x="5350204" y="2522234"/>
            <a:ext cx="3466771" cy="3143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400" kern="0" dirty="0">
                <a:solidFill>
                  <a:srgbClr val="18579B"/>
                </a:solidFill>
              </a:rPr>
              <a:t>Observed Difference with Experiment:</a:t>
            </a:r>
            <a:endParaRPr lang="en-US" sz="1400" kern="0" dirty="0">
              <a:solidFill>
                <a:srgbClr val="18579B"/>
              </a:solidFill>
              <a:sym typeface="Symbol" charset="2"/>
            </a:endParaRPr>
          </a:p>
        </p:txBody>
      </p:sp>
      <p:graphicFrame>
        <p:nvGraphicFramePr>
          <p:cNvPr id="78" name="Group 16"/>
          <p:cNvGraphicFramePr>
            <a:graphicFrameLocks noGrp="1"/>
          </p:cNvGraphicFramePr>
          <p:nvPr/>
        </p:nvGraphicFramePr>
        <p:xfrm>
          <a:off x="463550" y="1352490"/>
          <a:ext cx="6318250" cy="838200"/>
        </p:xfrm>
        <a:graphic>
          <a:graphicData uri="http://schemas.openxmlformats.org/drawingml/2006/table">
            <a:tbl>
              <a:tblPr/>
              <a:tblGrid>
                <a:gridCol w="6318250"/>
              </a:tblGrid>
              <a:tr h="8382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FF"/>
                        </a:gs>
                        <a:gs pos="50000">
                          <a:srgbClr val="FFFF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79" name="Rectangle 22"/>
          <p:cNvSpPr>
            <a:spLocks noChangeArrowheads="1"/>
          </p:cNvSpPr>
          <p:nvPr/>
        </p:nvSpPr>
        <p:spPr bwMode="auto">
          <a:xfrm>
            <a:off x="457200" y="1352490"/>
            <a:ext cx="6324600" cy="838200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sz="1800" kern="0" smtClean="0">
              <a:solidFill>
                <a:sysClr val="windowText" lastClr="000000"/>
              </a:solidFill>
            </a:endParaRPr>
          </a:p>
        </p:txBody>
      </p:sp>
      <p:grpSp>
        <p:nvGrpSpPr>
          <p:cNvPr id="2" name="Group 22"/>
          <p:cNvGrpSpPr/>
          <p:nvPr/>
        </p:nvGrpSpPr>
        <p:grpSpPr>
          <a:xfrm>
            <a:off x="457200" y="2522234"/>
            <a:ext cx="4608513" cy="3878566"/>
            <a:chOff x="457200" y="2522234"/>
            <a:chExt cx="4608513" cy="3878566"/>
          </a:xfrm>
        </p:grpSpPr>
        <p:sp>
          <p:nvSpPr>
            <p:cNvPr id="61" name="Rectangle 3"/>
            <p:cNvSpPr>
              <a:spLocks noChangeArrowheads="1"/>
            </p:cNvSpPr>
            <p:nvPr/>
          </p:nvSpPr>
          <p:spPr bwMode="auto">
            <a:xfrm>
              <a:off x="457200" y="2522234"/>
              <a:ext cx="4608513" cy="387856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969696"/>
              </a:solidFill>
              <a:miter lim="800000"/>
              <a:headEnd/>
              <a:tailEnd/>
            </a:ln>
            <a:effectLst>
              <a:outerShdw blurRad="190500" dist="38100" dir="2700000">
                <a:srgbClr val="000000">
                  <a:alpha val="19000"/>
                </a:srgbClr>
              </a:outerShdw>
            </a:effectLst>
          </p:spPr>
          <p:txBody>
            <a:bodyPr wrap="square"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 kern="0" dirty="0" smtClea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1" name="Picture 57"/>
            <p:cNvPicPr>
              <a:picLocks noChangeAspect="1" noChangeArrowheads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4"/>
                <a:stretch>
                  <a:fillRect/>
                </a:stretch>
              </p:blipFill>
            </mc:Choice>
            <mc:Fallback>
              <p:blipFill>
                <a:blip r:embed="rId5"/>
                <a:stretch>
                  <a:fillRect/>
                </a:stretch>
              </p:blipFill>
            </mc:Fallback>
          </mc:AlternateContent>
          <p:spPr bwMode="auto">
            <a:xfrm>
              <a:off x="603250" y="2753563"/>
              <a:ext cx="4319587" cy="35108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8" name="TextBox 107"/>
          <p:cNvSpPr txBox="1"/>
          <p:nvPr/>
        </p:nvSpPr>
        <p:spPr>
          <a:xfrm>
            <a:off x="625146" y="2565423"/>
            <a:ext cx="2174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E12548"/>
                </a:solidFill>
              </a:rPr>
              <a:t>Status: Tau2010</a:t>
            </a:r>
            <a:r>
              <a:rPr lang="en-GB" sz="1200" dirty="0" smtClean="0">
                <a:solidFill>
                  <a:srgbClr val="E12548"/>
                </a:solidFill>
              </a:rPr>
              <a:t>,</a:t>
            </a:r>
            <a:r>
              <a:rPr lang="en-GB" sz="1200" dirty="0" smtClean="0">
                <a:solidFill>
                  <a:srgbClr val="E12548"/>
                </a:solidFill>
              </a:rPr>
              <a:t> preliminary</a:t>
            </a:r>
            <a:endParaRPr lang="en-GB" sz="1200" dirty="0">
              <a:solidFill>
                <a:srgbClr val="E12548"/>
              </a:solidFill>
            </a:endParaRPr>
          </a:p>
        </p:txBody>
      </p:sp>
      <p:sp>
        <p:nvSpPr>
          <p:cNvPr id="109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0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New Results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for Muon 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– 2 </a:t>
            </a:r>
          </a:p>
        </p:txBody>
      </p:sp>
      <p:sp>
        <p:nvSpPr>
          <p:cNvPr id="111" name="Text Box 24"/>
          <p:cNvSpPr txBox="1">
            <a:spLocks noChangeArrowheads="1"/>
          </p:cNvSpPr>
          <p:nvPr/>
        </p:nvSpPr>
        <p:spPr bwMode="auto">
          <a:xfrm>
            <a:off x="6934201" y="1876795"/>
            <a:ext cx="1228776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spcAft>
                <a:spcPts val="0"/>
              </a:spcAft>
            </a:pPr>
            <a:r>
              <a:rPr lang="en-US" sz="10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HLMNT</a:t>
            </a:r>
            <a:r>
              <a:rPr lang="en-US" sz="10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Tau 2010 </a:t>
            </a:r>
            <a:endParaRPr lang="en-US" sz="10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0" name="Text Box 24"/>
          <p:cNvSpPr txBox="1">
            <a:spLocks noChangeArrowheads="1"/>
          </p:cNvSpPr>
          <p:nvPr/>
        </p:nvSpPr>
        <p:spPr bwMode="auto">
          <a:xfrm>
            <a:off x="6934201" y="1447800"/>
            <a:ext cx="1228776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spcAft>
                <a:spcPts val="0"/>
              </a:spcAft>
            </a:pPr>
            <a:r>
              <a:rPr lang="en-US" sz="10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DHMZ, Tau 2010</a:t>
            </a:r>
            <a:endParaRPr lang="en-US" sz="10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aphicFrame>
        <p:nvGraphicFramePr>
          <p:cNvPr id="378903" name="Object 3"/>
          <p:cNvGraphicFramePr>
            <a:graphicFrameLocks noChangeAspect="1"/>
          </p:cNvGraphicFramePr>
          <p:nvPr/>
        </p:nvGraphicFramePr>
        <p:xfrm>
          <a:off x="609600" y="1374775"/>
          <a:ext cx="6024562" cy="809625"/>
        </p:xfrm>
        <a:graphic>
          <a:graphicData uri="http://schemas.openxmlformats.org/presentationml/2006/ole">
            <p:oleObj spid="_x0000_s1323011" name="Equation" r:id="rId6" imgW="4165600" imgH="558800" progId="Equation.DSMT4">
              <p:embed/>
            </p:oleObj>
          </a:graphicData>
        </a:graphic>
      </p:graphicFrame>
      <p:sp>
        <p:nvSpPr>
          <p:cNvPr id="21" name="Text Box 24"/>
          <p:cNvSpPr txBox="1">
            <a:spLocks noChangeArrowheads="1"/>
          </p:cNvSpPr>
          <p:nvPr/>
        </p:nvSpPr>
        <p:spPr bwMode="auto">
          <a:xfrm>
            <a:off x="7588199" y="3770891"/>
            <a:ext cx="1228776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spcAft>
                <a:spcPts val="0"/>
              </a:spcAft>
            </a:pPr>
            <a:r>
              <a:rPr lang="en-US" sz="10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DHMZ, Tau 2010</a:t>
            </a:r>
            <a:endParaRPr lang="en-US" sz="10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51792" y="4388584"/>
            <a:ext cx="337564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Note that the re-evaluated tau result would follow large part of shift </a:t>
            </a: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(though not that due to KLOE …)</a:t>
            </a:r>
          </a:p>
          <a:p>
            <a:r>
              <a:rPr lang="en-GB" sz="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endParaRPr lang="en-GB" sz="1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r"/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… </a:t>
            </a:r>
            <a:r>
              <a:rPr lang="en-US" sz="1400" dirty="0" err="1" smtClean="0">
                <a:solidFill>
                  <a:srgbClr val="E12548"/>
                </a:solidFill>
                <a:sym typeface="Wingdings"/>
              </a:rPr>
              <a:t></a:t>
            </a:r>
            <a:r>
              <a:rPr lang="en-US" sz="1400" dirty="0" smtClean="0">
                <a:solidFill>
                  <a:srgbClr val="E12548"/>
                </a:solidFill>
                <a:sym typeface="Wingdings"/>
              </a:rPr>
              <a:t>  </a:t>
            </a:r>
            <a:endParaRPr lang="en-GB" sz="1800" dirty="0">
              <a:solidFill>
                <a:srgbClr val="E12548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2" grpId="0" animBg="1"/>
      <p:bldP spid="21" grpId="0" animBg="1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Discussion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12496" y="2839720"/>
            <a:ext cx="1546754" cy="340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800" y="1295400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18579B"/>
                </a:solidFill>
              </a:rPr>
              <a:t>The Tau-2010 DHMZ result is –</a:t>
            </a:r>
            <a:r>
              <a:rPr lang="en-US" sz="1600" dirty="0" smtClean="0">
                <a:solidFill>
                  <a:srgbClr val="18579B"/>
                </a:solidFill>
              </a:rPr>
              <a:t> </a:t>
            </a:r>
            <a:r>
              <a:rPr lang="en-US" sz="2000" dirty="0" smtClean="0">
                <a:solidFill>
                  <a:srgbClr val="18579B"/>
                </a:solidFill>
              </a:rPr>
              <a:t>4.1×10</a:t>
            </a:r>
            <a:r>
              <a:rPr lang="en-US" sz="2000" baseline="30000" dirty="0" smtClean="0">
                <a:solidFill>
                  <a:srgbClr val="18579B"/>
                </a:solidFill>
              </a:rPr>
              <a:t>–10</a:t>
            </a:r>
            <a:r>
              <a:rPr lang="en-US" sz="2000" dirty="0" smtClean="0">
                <a:solidFill>
                  <a:srgbClr val="18579B"/>
                </a:solidFill>
              </a:rPr>
              <a:t> smaller than that of 2009 </a:t>
            </a:r>
          </a:p>
          <a:p>
            <a:r>
              <a:rPr lang="en-US" sz="1600" dirty="0" smtClean="0">
                <a:solidFill>
                  <a:srgbClr val="18579B"/>
                </a:solidFill>
              </a:rPr>
              <a:t>(the latter of which is compatible with that of HLMNT 2010)  </a:t>
            </a:r>
            <a:endParaRPr lang="en-US" sz="1600" dirty="0" smtClean="0">
              <a:solidFill>
                <a:srgbClr val="18579B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2057400"/>
            <a:ext cx="8458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18579B"/>
                </a:solidFill>
              </a:rPr>
              <a:t>Origins of main changes:</a:t>
            </a:r>
            <a:endParaRPr lang="en-US" sz="2000" dirty="0" smtClean="0">
              <a:solidFill>
                <a:srgbClr val="18579B"/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1524000" y="2819400"/>
          <a:ext cx="6019800" cy="1950719"/>
        </p:xfrm>
        <a:graphic>
          <a:graphicData uri="http://schemas.openxmlformats.org/drawingml/2006/table">
            <a:tbl>
              <a:tblPr firstRow="1" bandRow="1">
                <a:effectLst>
                  <a:outerShdw blurRad="203200" dist="38100" dir="2700000">
                    <a:srgbClr val="000000">
                      <a:alpha val="16000"/>
                    </a:srgbClr>
                  </a:outerShdw>
                </a:effectLst>
                <a:tableStyleId>{2D5ABB26-0587-4C30-8999-92F81FD0307C}</a:tableStyleId>
              </a:tblPr>
              <a:tblGrid>
                <a:gridCol w="1801467"/>
                <a:gridCol w="720587"/>
                <a:gridCol w="3497746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err="1" smtClean="0">
                          <a:latin typeface="+mn-lt"/>
                          <a:cs typeface="Calibri"/>
                        </a:rPr>
                        <a:t>π</a:t>
                      </a:r>
                      <a:r>
                        <a:rPr lang="en-GB" sz="1600" baseline="30000" dirty="0" err="1" smtClean="0">
                          <a:latin typeface="Arial"/>
                          <a:cs typeface="Arial"/>
                        </a:rPr>
                        <a:t>+</a:t>
                      </a:r>
                      <a:r>
                        <a:rPr lang="en-GB" sz="1600" dirty="0" err="1" smtClean="0">
                          <a:latin typeface="Calibri"/>
                          <a:cs typeface="Calibri"/>
                        </a:rPr>
                        <a:t>π</a:t>
                      </a:r>
                      <a:r>
                        <a:rPr lang="en-GB" sz="1600" baseline="30000" dirty="0" smtClean="0">
                          <a:latin typeface="Arial"/>
                          <a:cs typeface="Arial"/>
                        </a:rPr>
                        <a:t>–</a:t>
                      </a:r>
                      <a:endParaRPr lang="en-GB" sz="1600" baseline="30000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–</a:t>
                      </a:r>
                      <a:r>
                        <a:rPr lang="en-GB" sz="1600" baseline="0" dirty="0" smtClean="0">
                          <a:latin typeface="Arial"/>
                          <a:cs typeface="Arial"/>
                        </a:rPr>
                        <a:t>1.2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New KLOE 2010 data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err="1" smtClean="0">
                          <a:latin typeface="+mn-lt"/>
                          <a:cs typeface="Calibri"/>
                        </a:rPr>
                        <a:t>π</a:t>
                      </a:r>
                      <a:r>
                        <a:rPr lang="en-GB" sz="1600" baseline="30000" dirty="0" err="1" smtClean="0">
                          <a:latin typeface="Arial"/>
                          <a:cs typeface="Arial"/>
                        </a:rPr>
                        <a:t>+</a:t>
                      </a:r>
                      <a:r>
                        <a:rPr lang="en-GB" sz="1600" dirty="0" err="1" smtClean="0">
                          <a:latin typeface="+mn-lt"/>
                          <a:cs typeface="Calibri"/>
                        </a:rPr>
                        <a:t>π</a:t>
                      </a:r>
                      <a:r>
                        <a:rPr lang="en-GB" sz="1600" baseline="30000" dirty="0" smtClean="0">
                          <a:latin typeface="Arial"/>
                          <a:cs typeface="Arial"/>
                        </a:rPr>
                        <a:t>–</a:t>
                      </a:r>
                      <a:r>
                        <a:rPr lang="en-GB" sz="1600" dirty="0" smtClean="0">
                          <a:latin typeface="+mn-lt"/>
                          <a:cs typeface="Calibri"/>
                        </a:rPr>
                        <a:t>π</a:t>
                      </a:r>
                      <a:r>
                        <a:rPr lang="en-GB" sz="1600" baseline="30000" dirty="0" smtClean="0">
                          <a:latin typeface="Arial"/>
                          <a:cs typeface="Arial"/>
                        </a:rPr>
                        <a:t>0</a:t>
                      </a:r>
                      <a:r>
                        <a:rPr lang="en-GB" sz="1600" dirty="0" smtClean="0">
                          <a:latin typeface="+mn-lt"/>
                          <a:cs typeface="Calibri"/>
                        </a:rPr>
                        <a:t>π</a:t>
                      </a:r>
                      <a:r>
                        <a:rPr lang="en-GB" sz="1600" baseline="30000" dirty="0" smtClean="0">
                          <a:latin typeface="Arial"/>
                          <a:cs typeface="Arial"/>
                        </a:rPr>
                        <a:t>0</a:t>
                      </a: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+0.4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Use preliminary BABAR data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Other exclusive modes and resonances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–2.9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New BABAR data, improved </a:t>
                      </a:r>
                      <a:r>
                        <a:rPr lang="en-GB" sz="1600" dirty="0" err="1" smtClean="0">
                          <a:latin typeface="Arial"/>
                          <a:cs typeface="Arial"/>
                        </a:rPr>
                        <a:t>isospin</a:t>
                      </a:r>
                      <a:r>
                        <a:rPr lang="en-GB" sz="1600" dirty="0" smtClean="0">
                          <a:latin typeface="Arial"/>
                          <a:cs typeface="Arial"/>
                        </a:rPr>
                        <a:t> constraints on unknown modes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86079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QCD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–0.5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Arial"/>
                          <a:cs typeface="Arial"/>
                        </a:rPr>
                        <a:t>4-loop </a:t>
                      </a:r>
                      <a:r>
                        <a:rPr lang="en-GB" sz="1600" dirty="0" err="1" smtClean="0">
                          <a:latin typeface="Arial"/>
                          <a:cs typeface="Arial"/>
                        </a:rPr>
                        <a:t>pQCD</a:t>
                      </a:r>
                      <a:r>
                        <a:rPr lang="en-GB" sz="1600" dirty="0" smtClean="0">
                          <a:latin typeface="Arial"/>
                          <a:cs typeface="Arial"/>
                        </a:rPr>
                        <a:t> coefficient</a:t>
                      </a:r>
                      <a:endParaRPr lang="en-GB" sz="1600" dirty="0">
                        <a:latin typeface="Arial"/>
                        <a:cs typeface="Arial"/>
                      </a:endParaRPr>
                    </a:p>
                  </a:txBody>
                  <a:tcP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304800" y="5106397"/>
            <a:ext cx="8839200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Many modes also have been computed for the first time with </a:t>
            </a:r>
            <a:r>
              <a:rPr lang="en-U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HVPTools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>
              <a:spcBef>
                <a:spcPts val="300"/>
              </a:spcBef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featuring a more precise interpolation, and better error propagation than our previous software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New Result for α</a:t>
            </a:r>
            <a:r>
              <a:rPr lang="en-GB" sz="4000" b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QED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at </a:t>
            </a:r>
            <a:r>
              <a:rPr lang="en-GB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M</a:t>
            </a:r>
            <a:r>
              <a:rPr lang="en-GB" sz="4000" b="1" i="1" baseline="-25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Z</a:t>
            </a:r>
            <a:endParaRPr lang="en-US" sz="4000" b="1" i="1" baseline="-25000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93496" y="2630904"/>
            <a:ext cx="1546754" cy="340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aphicFrame>
        <p:nvGraphicFramePr>
          <p:cNvPr id="6" name="Group 16"/>
          <p:cNvGraphicFramePr>
            <a:graphicFrameLocks noGrp="1"/>
          </p:cNvGraphicFramePr>
          <p:nvPr/>
        </p:nvGraphicFramePr>
        <p:xfrm>
          <a:off x="844550" y="2122903"/>
          <a:ext cx="6254752" cy="838200"/>
        </p:xfrm>
        <a:graphic>
          <a:graphicData uri="http://schemas.openxmlformats.org/drawingml/2006/table">
            <a:tbl>
              <a:tblPr/>
              <a:tblGrid>
                <a:gridCol w="6254752"/>
              </a:tblGrid>
              <a:tr h="8382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CFFFF"/>
                        </a:gs>
                        <a:gs pos="50000">
                          <a:srgbClr val="FFFFFF"/>
                        </a:gs>
                        <a:gs pos="100000">
                          <a:srgbClr val="CCFF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7" name="Rectangle 22"/>
          <p:cNvSpPr>
            <a:spLocks noChangeArrowheads="1"/>
          </p:cNvSpPr>
          <p:nvPr/>
        </p:nvSpPr>
        <p:spPr bwMode="auto">
          <a:xfrm>
            <a:off x="838200" y="2122903"/>
            <a:ext cx="6261102" cy="838200"/>
          </a:xfrm>
          <a:prstGeom prst="rect">
            <a:avLst/>
          </a:prstGeom>
          <a:noFill/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sz="1800" kern="0" smtClean="0">
              <a:solidFill>
                <a:sysClr val="windowText" lastClr="000000"/>
              </a:solidFill>
            </a:endParaRPr>
          </a:p>
        </p:txBody>
      </p:sp>
      <p:sp>
        <p:nvSpPr>
          <p:cNvPr id="8" name="Text Box 24"/>
          <p:cNvSpPr txBox="1">
            <a:spLocks noChangeArrowheads="1"/>
          </p:cNvSpPr>
          <p:nvPr/>
        </p:nvSpPr>
        <p:spPr bwMode="auto">
          <a:xfrm>
            <a:off x="7239000" y="2645080"/>
            <a:ext cx="1295400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 rIns="0">
            <a:prstTxWarp prst="textNoShape">
              <a:avLst/>
            </a:prstTxWarp>
            <a:spAutoFit/>
          </a:bodyPr>
          <a:lstStyle/>
          <a:p>
            <a:pPr defTabSz="914400" fontAlgn="auto">
              <a:spcAft>
                <a:spcPts val="0"/>
              </a:spcAft>
            </a:pPr>
            <a:r>
              <a:rPr lang="en-US" sz="10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HLMNT,  Tau 2010 </a:t>
            </a:r>
            <a:endParaRPr lang="en-US" sz="10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Text Box 24"/>
          <p:cNvSpPr txBox="1">
            <a:spLocks noChangeArrowheads="1"/>
          </p:cNvSpPr>
          <p:nvPr/>
        </p:nvSpPr>
        <p:spPr bwMode="auto">
          <a:xfrm>
            <a:off x="7239000" y="2220656"/>
            <a:ext cx="1295400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spcAft>
                <a:spcPts val="0"/>
              </a:spcAft>
            </a:pPr>
            <a:r>
              <a:rPr lang="en-US" sz="10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DHMZ,  Tau 2010</a:t>
            </a:r>
            <a:endParaRPr lang="en-US" sz="10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1047493" y="2149732"/>
          <a:ext cx="5876925" cy="774700"/>
        </p:xfrm>
        <a:graphic>
          <a:graphicData uri="http://schemas.openxmlformats.org/presentationml/2006/ole">
            <p:oleObj spid="_x0000_s1329154" name="Equation" r:id="rId3" imgW="4064000" imgH="533400" progId="Equation.DSMT4">
              <p:embed/>
            </p:oleObj>
          </a:graphicData>
        </a:graphic>
      </p:graphicFrame>
      <p:sp>
        <p:nvSpPr>
          <p:cNvPr id="12" name="Rectangle 11"/>
          <p:cNvSpPr/>
          <p:nvPr/>
        </p:nvSpPr>
        <p:spPr>
          <a:xfrm>
            <a:off x="304800" y="3429000"/>
            <a:ext cx="8610600" cy="979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better precision of the DHMZ value with respect to HLMNT is because of the use of QCD instead of BES data between 1.8 and 3.7 GeV </a:t>
            </a:r>
          </a:p>
          <a:p>
            <a:pPr>
              <a:spcBef>
                <a:spcPts val="200"/>
              </a:spcBef>
            </a:pP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(HLMNT employs QCD central values, but with BES errors)</a:t>
            </a:r>
            <a:endParaRPr lang="en-US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" y="1295400"/>
            <a:ext cx="861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18579B"/>
                </a:solidFill>
              </a:rPr>
              <a:t>Also the hadronic contribution to </a:t>
            </a:r>
            <a:r>
              <a:rPr lang="en-US" sz="2000" dirty="0" err="1" smtClean="0">
                <a:solidFill>
                  <a:srgbClr val="18579B"/>
                </a:solidFill>
                <a:latin typeface="Symbol" charset="2"/>
                <a:cs typeface="Symbol" charset="2"/>
              </a:rPr>
              <a:t>a</a:t>
            </a:r>
            <a:r>
              <a:rPr lang="en-US" sz="2000" baseline="-25000" dirty="0" err="1" smtClean="0">
                <a:solidFill>
                  <a:srgbClr val="18579B"/>
                </a:solidFill>
              </a:rPr>
              <a:t>QED</a:t>
            </a:r>
            <a:r>
              <a:rPr lang="en-US" sz="2000" dirty="0" err="1" smtClean="0">
                <a:solidFill>
                  <a:srgbClr val="18579B"/>
                </a:solidFill>
              </a:rPr>
              <a:t>(</a:t>
            </a:r>
            <a:r>
              <a:rPr lang="en-US" sz="2000" i="1" dirty="0" err="1" smtClean="0">
                <a:solidFill>
                  <a:srgbClr val="18579B"/>
                </a:solidFill>
              </a:rPr>
              <a:t>M</a:t>
            </a:r>
            <a:r>
              <a:rPr lang="en-US" sz="2000" i="1" baseline="-25000" dirty="0" err="1" smtClean="0">
                <a:solidFill>
                  <a:srgbClr val="18579B"/>
                </a:solidFill>
              </a:rPr>
              <a:t>Z</a:t>
            </a:r>
            <a:r>
              <a:rPr lang="en-US" sz="2000" dirty="0" smtClean="0">
                <a:solidFill>
                  <a:srgbClr val="18579B"/>
                </a:solidFill>
              </a:rPr>
              <a:t>) has been re-evaluated:</a:t>
            </a:r>
            <a:endParaRPr lang="en-US" sz="2000" dirty="0" smtClean="0">
              <a:solidFill>
                <a:srgbClr val="18579B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800" y="4775537"/>
            <a:ext cx="8610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18579B"/>
                </a:solidFill>
              </a:rPr>
              <a:t>Due to the –</a:t>
            </a:r>
            <a:r>
              <a:rPr lang="en-US" sz="1100" dirty="0" smtClean="0">
                <a:solidFill>
                  <a:srgbClr val="18579B"/>
                </a:solidFill>
              </a:rPr>
              <a:t> </a:t>
            </a:r>
            <a:r>
              <a:rPr lang="en-US" sz="2000" dirty="0" smtClean="0">
                <a:solidFill>
                  <a:srgbClr val="18579B"/>
                </a:solidFill>
              </a:rPr>
              <a:t>40% correlation between </a:t>
            </a:r>
            <a:r>
              <a:rPr lang="en-US" sz="2000" dirty="0" err="1" smtClean="0">
                <a:solidFill>
                  <a:srgbClr val="18579B"/>
                </a:solidFill>
              </a:rPr>
              <a:t>Δα</a:t>
            </a:r>
            <a:r>
              <a:rPr lang="en-US" sz="2000" baseline="-25000" dirty="0" err="1" smtClean="0">
                <a:solidFill>
                  <a:srgbClr val="18579B"/>
                </a:solidFill>
              </a:rPr>
              <a:t>had</a:t>
            </a:r>
            <a:r>
              <a:rPr lang="en-US" sz="2000" dirty="0" err="1" smtClean="0">
                <a:solidFill>
                  <a:srgbClr val="18579B"/>
                </a:solidFill>
              </a:rPr>
              <a:t>(</a:t>
            </a:r>
            <a:r>
              <a:rPr lang="en-US" sz="2000" i="1" dirty="0" err="1" smtClean="0">
                <a:solidFill>
                  <a:srgbClr val="18579B"/>
                </a:solidFill>
              </a:rPr>
              <a:t>M</a:t>
            </a:r>
            <a:r>
              <a:rPr lang="en-US" sz="2000" i="1" baseline="-25000" dirty="0" err="1" smtClean="0">
                <a:solidFill>
                  <a:srgbClr val="18579B"/>
                </a:solidFill>
              </a:rPr>
              <a:t>Z</a:t>
            </a:r>
            <a:r>
              <a:rPr lang="en-US" sz="2000" dirty="0" smtClean="0">
                <a:solidFill>
                  <a:srgbClr val="18579B"/>
                </a:solidFill>
              </a:rPr>
              <a:t>) and </a:t>
            </a:r>
            <a:r>
              <a:rPr lang="en-US" sz="2000" i="1" dirty="0" smtClean="0">
                <a:solidFill>
                  <a:srgbClr val="18579B"/>
                </a:solidFill>
              </a:rPr>
              <a:t>M</a:t>
            </a:r>
            <a:r>
              <a:rPr lang="en-US" sz="2000" i="1" baseline="-25000" dirty="0" smtClean="0">
                <a:solidFill>
                  <a:srgbClr val="18579B"/>
                </a:solidFill>
              </a:rPr>
              <a:t>H</a:t>
            </a:r>
            <a:r>
              <a:rPr lang="en-US" sz="2000" i="1" dirty="0" smtClean="0">
                <a:solidFill>
                  <a:srgbClr val="18579B"/>
                </a:solidFill>
              </a:rPr>
              <a:t> </a:t>
            </a:r>
            <a:r>
              <a:rPr lang="en-US" sz="2000" dirty="0" smtClean="0">
                <a:solidFill>
                  <a:srgbClr val="18579B"/>
                </a:solidFill>
              </a:rPr>
              <a:t>in the global electroweak fit, the change in the central value should increase </a:t>
            </a:r>
            <a:r>
              <a:rPr lang="en-US" sz="2000" i="1" dirty="0" smtClean="0">
                <a:solidFill>
                  <a:srgbClr val="18579B"/>
                </a:solidFill>
              </a:rPr>
              <a:t>M</a:t>
            </a:r>
            <a:r>
              <a:rPr lang="en-US" sz="2000" i="1" baseline="-25000" dirty="0" smtClean="0">
                <a:solidFill>
                  <a:srgbClr val="18579B"/>
                </a:solidFill>
              </a:rPr>
              <a:t>H</a:t>
            </a:r>
            <a:r>
              <a:rPr lang="en-US" sz="2000" dirty="0" smtClean="0">
                <a:solidFill>
                  <a:srgbClr val="18579B"/>
                </a:solidFill>
              </a:rPr>
              <a:t> and reduce tension between fit and direct searches !</a:t>
            </a:r>
            <a:endParaRPr lang="en-US" sz="2000" dirty="0" smtClean="0">
              <a:solidFill>
                <a:srgbClr val="18579B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Global Electroweak Fit</a:t>
            </a:r>
          </a:p>
        </p:txBody>
      </p:sp>
      <p:pic>
        <p:nvPicPr>
          <p:cNvPr id="15" name="Picture 14" descr="2010_08_04_DAlphaHad_vs_higgs_log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69001" y="1149748"/>
            <a:ext cx="7303448" cy="49462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64017" y="1129074"/>
            <a:ext cx="3238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 smtClean="0">
                <a:solidFill>
                  <a:srgbClr val="E12548"/>
                </a:solidFill>
              </a:rPr>
              <a:t>Dependence of </a:t>
            </a:r>
            <a:r>
              <a:rPr lang="en-GB" sz="1400" i="1" dirty="0" smtClean="0">
                <a:solidFill>
                  <a:srgbClr val="E12548"/>
                </a:solidFill>
              </a:rPr>
              <a:t>M</a:t>
            </a:r>
            <a:r>
              <a:rPr lang="en-GB" sz="1400" i="1" baseline="-25000" dirty="0" smtClean="0">
                <a:solidFill>
                  <a:srgbClr val="E12548"/>
                </a:solidFill>
              </a:rPr>
              <a:t>H</a:t>
            </a:r>
            <a:r>
              <a:rPr lang="en-GB" sz="1400" i="1" dirty="0" smtClean="0">
                <a:solidFill>
                  <a:srgbClr val="E12548"/>
                </a:solidFill>
              </a:rPr>
              <a:t> </a:t>
            </a:r>
            <a:r>
              <a:rPr lang="en-GB" sz="1400" dirty="0" smtClean="0">
                <a:solidFill>
                  <a:srgbClr val="E12548"/>
                </a:solidFill>
              </a:rPr>
              <a:t>constraint on </a:t>
            </a:r>
            <a:r>
              <a:rPr lang="en-GB" sz="1400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D</a:t>
            </a:r>
            <a:r>
              <a:rPr lang="en-GB" sz="1400" i="1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a</a:t>
            </a:r>
            <a:r>
              <a:rPr lang="en-GB" sz="1400" baseline="-25000" dirty="0" err="1" smtClean="0">
                <a:solidFill>
                  <a:srgbClr val="E12548"/>
                </a:solidFill>
              </a:rPr>
              <a:t>had</a:t>
            </a:r>
            <a:endParaRPr lang="en-GB" sz="1400" dirty="0">
              <a:solidFill>
                <a:srgbClr val="E12548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5551333" y="3253152"/>
            <a:ext cx="1992467" cy="480648"/>
            <a:chOff x="5495705" y="3100752"/>
            <a:chExt cx="1992467" cy="480648"/>
          </a:xfrm>
        </p:grpSpPr>
        <p:sp>
          <p:nvSpPr>
            <p:cNvPr id="7" name="Rounded Rectangle 6"/>
            <p:cNvSpPr/>
            <p:nvPr/>
          </p:nvSpPr>
          <p:spPr>
            <a:xfrm>
              <a:off x="5495705" y="3100752"/>
              <a:ext cx="1992467" cy="480648"/>
            </a:xfrm>
            <a:prstGeom prst="roundRect">
              <a:avLst/>
            </a:prstGeom>
            <a:solidFill>
              <a:schemeClr val="bg1">
                <a:alpha val="82000"/>
              </a:schemeClr>
            </a:solidFill>
            <a:ln>
              <a:solidFill>
                <a:srgbClr val="E1254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1251330" name="Object 2"/>
            <p:cNvGraphicFramePr>
              <a:graphicFrameLocks noChangeAspect="1"/>
            </p:cNvGraphicFramePr>
            <p:nvPr/>
          </p:nvGraphicFramePr>
          <p:xfrm>
            <a:off x="5580063" y="3143615"/>
            <a:ext cx="1836737" cy="396875"/>
          </p:xfrm>
          <a:graphic>
            <a:graphicData uri="http://schemas.openxmlformats.org/presentationml/2006/ole">
              <p:oleObj spid="_x0000_s1328130" name="Equation" r:id="rId5" imgW="1130300" imgH="2540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Global Electroweak Fit</a:t>
            </a:r>
          </a:p>
        </p:txBody>
      </p:sp>
      <p:pic>
        <p:nvPicPr>
          <p:cNvPr id="15" name="Picture 14" descr="2010_08_04_DAlphaHad_vs_higgs_log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69001" y="1149748"/>
            <a:ext cx="7303448" cy="49462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64017" y="1129074"/>
            <a:ext cx="3238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dirty="0" smtClean="0">
                <a:solidFill>
                  <a:srgbClr val="E12548"/>
                </a:solidFill>
              </a:rPr>
              <a:t>Dependence of </a:t>
            </a:r>
            <a:r>
              <a:rPr lang="en-GB" sz="1400" i="1" dirty="0" smtClean="0">
                <a:solidFill>
                  <a:srgbClr val="E12548"/>
                </a:solidFill>
              </a:rPr>
              <a:t>M</a:t>
            </a:r>
            <a:r>
              <a:rPr lang="en-GB" sz="1400" i="1" baseline="-25000" dirty="0" smtClean="0">
                <a:solidFill>
                  <a:srgbClr val="E12548"/>
                </a:solidFill>
              </a:rPr>
              <a:t>H</a:t>
            </a:r>
            <a:r>
              <a:rPr lang="en-GB" sz="1400" i="1" dirty="0" smtClean="0">
                <a:solidFill>
                  <a:srgbClr val="E12548"/>
                </a:solidFill>
              </a:rPr>
              <a:t> </a:t>
            </a:r>
            <a:r>
              <a:rPr lang="en-GB" sz="1400" dirty="0" smtClean="0">
                <a:solidFill>
                  <a:srgbClr val="E12548"/>
                </a:solidFill>
              </a:rPr>
              <a:t>constraint on </a:t>
            </a:r>
            <a:r>
              <a:rPr lang="en-GB" sz="1400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D</a:t>
            </a:r>
            <a:r>
              <a:rPr lang="en-GB" sz="1400" i="1" dirty="0" err="1" smtClean="0">
                <a:solidFill>
                  <a:srgbClr val="E12548"/>
                </a:solidFill>
                <a:latin typeface="Symbol" charset="2"/>
                <a:cs typeface="Symbol" charset="2"/>
              </a:rPr>
              <a:t>a</a:t>
            </a:r>
            <a:r>
              <a:rPr lang="en-GB" sz="1400" baseline="-25000" dirty="0" err="1" smtClean="0">
                <a:solidFill>
                  <a:srgbClr val="E12548"/>
                </a:solidFill>
              </a:rPr>
              <a:t>had</a:t>
            </a:r>
            <a:endParaRPr lang="en-GB" sz="1400" dirty="0">
              <a:solidFill>
                <a:srgbClr val="E12548"/>
              </a:solidFill>
            </a:endParaRPr>
          </a:p>
        </p:txBody>
      </p:sp>
      <p:grpSp>
        <p:nvGrpSpPr>
          <p:cNvPr id="2" name="Group 7"/>
          <p:cNvGrpSpPr/>
          <p:nvPr/>
        </p:nvGrpSpPr>
        <p:grpSpPr>
          <a:xfrm>
            <a:off x="5551333" y="3253152"/>
            <a:ext cx="1992467" cy="480648"/>
            <a:chOff x="5495705" y="3100752"/>
            <a:chExt cx="1992467" cy="480648"/>
          </a:xfrm>
        </p:grpSpPr>
        <p:sp>
          <p:nvSpPr>
            <p:cNvPr id="7" name="Rounded Rectangle 6"/>
            <p:cNvSpPr/>
            <p:nvPr/>
          </p:nvSpPr>
          <p:spPr>
            <a:xfrm>
              <a:off x="5495705" y="3100752"/>
              <a:ext cx="1992467" cy="480648"/>
            </a:xfrm>
            <a:prstGeom prst="roundRect">
              <a:avLst/>
            </a:prstGeom>
            <a:solidFill>
              <a:schemeClr val="bg1">
                <a:alpha val="82000"/>
              </a:schemeClr>
            </a:solidFill>
            <a:ln>
              <a:solidFill>
                <a:srgbClr val="E1254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graphicFrame>
          <p:nvGraphicFramePr>
            <p:cNvPr id="1251330" name="Object 2"/>
            <p:cNvGraphicFramePr>
              <a:graphicFrameLocks noChangeAspect="1"/>
            </p:cNvGraphicFramePr>
            <p:nvPr/>
          </p:nvGraphicFramePr>
          <p:xfrm>
            <a:off x="5580063" y="3143615"/>
            <a:ext cx="1836737" cy="396875"/>
          </p:xfrm>
          <a:graphic>
            <a:graphicData uri="http://schemas.openxmlformats.org/presentationml/2006/ole">
              <p:oleObj spid="_x0000_s1333250" name="Equation" r:id="rId5" imgW="1130300" imgH="2540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pic>
        <p:nvPicPr>
          <p:cNvPr id="9" name="Picture 8" descr="peter_higgs"/>
          <p:cNvPicPr>
            <a:picLocks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53400" y="823093"/>
            <a:ext cx="787400" cy="908052"/>
          </a:xfrm>
          <a:prstGeom prst="rect">
            <a:avLst/>
          </a:prstGeom>
          <a:noFill/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reflection stA="50000" endPos="75000" dist="63500" dir="5400000" sy="-100000" algn="bl" rotWithShape="0"/>
          </a:effectLst>
        </p:spPr>
      </p:pic>
      <p:sp>
        <p:nvSpPr>
          <p:cNvPr id="11" name="Rectangle 10"/>
          <p:cNvSpPr/>
          <p:nvPr/>
        </p:nvSpPr>
        <p:spPr>
          <a:xfrm>
            <a:off x="1665888" y="838200"/>
            <a:ext cx="6324600" cy="64633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GB" sz="36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Conclusions and Perspectives</a:t>
            </a:r>
            <a:endParaRPr lang="en-GB" sz="3600" b="1" dirty="0" smtClean="0">
              <a:solidFill>
                <a:prstClr val="white"/>
              </a:solidFill>
              <a:effectLst>
                <a:reflection stA="50000" endPos="75000" dist="12700" dir="5400000" sy="-100000" algn="bl" rotWithShape="0"/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8" name="Picture 27" descr="amu-loop.png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b="3854"/>
          <a:stretch>
            <a:fillRect/>
          </a:stretch>
        </p:blipFill>
        <p:spPr>
          <a:xfrm>
            <a:off x="152400" y="206888"/>
            <a:ext cx="961552" cy="1584279"/>
          </a:xfrm>
          <a:prstGeom prst="rect">
            <a:avLst/>
          </a:prstGeom>
          <a:effectLst>
            <a:reflection stA="50000" endPos="75000" dir="5400000" sy="-100000" algn="bl" rotWithShape="0"/>
          </a:effectLst>
        </p:spPr>
      </p:pic>
      <p:sp>
        <p:nvSpPr>
          <p:cNvPr id="7" name="AutoShape 11"/>
          <p:cNvSpPr>
            <a:spLocks noChangeArrowheads="1"/>
          </p:cNvSpPr>
          <p:nvPr/>
        </p:nvSpPr>
        <p:spPr bwMode="auto">
          <a:xfrm>
            <a:off x="838200" y="1905000"/>
            <a:ext cx="8305800" cy="2951252"/>
          </a:xfrm>
          <a:prstGeom prst="roundRect">
            <a:avLst>
              <a:gd name="adj" fmla="val 16667"/>
            </a:avLst>
          </a:prstGeom>
          <a:noFill/>
          <a:ln w="3175">
            <a:noFill/>
            <a:round/>
            <a:headEnd/>
            <a:tailEnd/>
          </a:ln>
          <a:effectLst/>
        </p:spPr>
        <p:txBody>
          <a:bodyPr wrap="square" lIns="90000" tIns="46800" rIns="90000" bIns="126000" anchor="ctr">
            <a:prstTxWarp prst="textNoShape">
              <a:avLst/>
            </a:prstTxWarp>
            <a:spAutoFit/>
          </a:bodyPr>
          <a:lstStyle/>
          <a:p>
            <a:pPr marL="623888" indent="-350838">
              <a:spcBef>
                <a:spcPts val="4200"/>
              </a:spcBef>
              <a:buFont typeface="Arial"/>
              <a:buChar char="•"/>
              <a:defRPr/>
            </a:pPr>
            <a:r>
              <a:rPr lang="en-US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New evaluation increases SM vs. Exp discrepancy to 3.6σ</a:t>
            </a:r>
            <a:endParaRPr lang="en-GB" b="1" i="1" baseline="-25000" dirty="0" smtClean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Calibri"/>
              <a:ea typeface="Calibri" charset="0"/>
              <a:cs typeface="Calibri"/>
            </a:endParaRPr>
          </a:p>
          <a:p>
            <a:pPr marL="623888" indent="-350838">
              <a:spcBef>
                <a:spcPts val="1200"/>
              </a:spcBef>
              <a:buFont typeface="Arial"/>
              <a:buChar char="•"/>
              <a:defRPr/>
            </a:pPr>
            <a:r>
              <a:rPr lang="en-US" b="1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Agreement between </a:t>
            </a:r>
            <a:r>
              <a:rPr lang="en-US" b="1" i="1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b="1" baseline="30000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+</a:t>
            </a:r>
            <a:r>
              <a:rPr lang="en-US" b="1" i="1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b="1" baseline="300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en-US" b="1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 and tau data improved, but    still unsatisfactory in </a:t>
            </a:r>
            <a:r>
              <a:rPr lang="en-US" b="1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r>
              <a:rPr lang="en-US" b="1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π and 2π2π</a:t>
            </a:r>
            <a:r>
              <a:rPr lang="en-US" b="1" baseline="300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0</a:t>
            </a:r>
            <a:r>
              <a:rPr lang="en-US" b="1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 channels</a:t>
            </a:r>
            <a:endParaRPr lang="en-GB" b="1" dirty="0" smtClean="0">
              <a:solidFill>
                <a:prstClr val="white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Calibri"/>
              <a:ea typeface="Calibri" charset="0"/>
              <a:cs typeface="Calibri"/>
            </a:endParaRPr>
          </a:p>
          <a:p>
            <a:pPr marL="1081088" lvl="1" indent="-350838">
              <a:spcBef>
                <a:spcPts val="600"/>
              </a:spcBef>
              <a:buFont typeface="Arial"/>
              <a:buChar char="•"/>
              <a:defRPr/>
            </a:pPr>
            <a:r>
              <a:rPr lang="en-US" sz="1800" b="1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Full agreement between BABAR (</a:t>
            </a:r>
            <a:r>
              <a:rPr lang="en-US" sz="1800" b="1" i="1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1800" b="1" baseline="30000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+</a:t>
            </a:r>
            <a:r>
              <a:rPr lang="en-US" sz="1800" b="1" i="1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1800" b="1" baseline="300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en-US" sz="1800" b="1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)</a:t>
            </a:r>
            <a:r>
              <a:rPr lang="en-US" sz="1800" b="1" baseline="300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1800" b="1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and Belle (tau)</a:t>
            </a:r>
          </a:p>
          <a:p>
            <a:pPr marL="1081088" lvl="1" indent="-350838">
              <a:spcBef>
                <a:spcPts val="600"/>
              </a:spcBef>
              <a:buFont typeface="Arial"/>
              <a:buChar char="•"/>
              <a:defRPr/>
            </a:pPr>
            <a:r>
              <a:rPr lang="en-US" sz="1800" b="1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KLOE disagrees with BABAR or tau data</a:t>
            </a:r>
            <a:endParaRPr lang="en-GB" sz="1800" b="1" dirty="0" smtClean="0">
              <a:solidFill>
                <a:prstClr val="white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Calibri"/>
              <a:ea typeface="Calibri" charset="0"/>
              <a:cs typeface="Calibri"/>
            </a:endParaRPr>
          </a:p>
          <a:p>
            <a:pPr marL="623888" indent="-350838">
              <a:spcBef>
                <a:spcPts val="1200"/>
              </a:spcBef>
              <a:buFont typeface="Arial"/>
              <a:buChar char="•"/>
              <a:defRPr/>
            </a:pPr>
            <a:r>
              <a:rPr lang="en-US" b="1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New </a:t>
            </a:r>
            <a:r>
              <a:rPr lang="en-US" b="1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Δα</a:t>
            </a:r>
            <a:r>
              <a:rPr lang="en-US" b="1" baseline="-25000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had</a:t>
            </a:r>
            <a:r>
              <a:rPr lang="en-US" b="1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(</a:t>
            </a:r>
            <a:r>
              <a:rPr lang="en-US" b="1" i="1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M</a:t>
            </a:r>
            <a:r>
              <a:rPr lang="en-US" b="1" i="1" baseline="-25000" dirty="0" err="1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Z</a:t>
            </a:r>
            <a:r>
              <a:rPr lang="en-US" b="1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) value leads to +15 GeV </a:t>
            </a:r>
            <a:r>
              <a:rPr lang="en-US" b="1" i="1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M</a:t>
            </a:r>
            <a:r>
              <a:rPr lang="en-US" b="1" i="1" baseline="-25000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H</a:t>
            </a:r>
            <a:r>
              <a:rPr lang="en-US" b="1" dirty="0" smtClean="0">
                <a:solidFill>
                  <a:prstClr val="white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 shift in EW fit</a:t>
            </a:r>
            <a:endParaRPr lang="en-GB" b="1" dirty="0" smtClean="0">
              <a:solidFill>
                <a:prstClr val="white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Calibri"/>
              <a:ea typeface="Calibri" charset="0"/>
              <a:cs typeface="Calibri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990600" y="4735830"/>
            <a:ext cx="815340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indent="-350838">
              <a:spcBef>
                <a:spcPts val="1200"/>
              </a:spcBef>
              <a:buFont typeface="Arial"/>
              <a:buChar char="•"/>
              <a:defRPr/>
            </a:pPr>
            <a:r>
              <a:rPr lang="en-US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KLOE vs. BABAR problem must be solved </a:t>
            </a:r>
          </a:p>
          <a:p>
            <a:pPr marL="1081088" lvl="1" indent="-350838">
              <a:spcBef>
                <a:spcPts val="600"/>
              </a:spcBef>
              <a:buFont typeface="Arial"/>
              <a:buChar char="•"/>
              <a:defRPr/>
            </a:pPr>
            <a:r>
              <a:rPr lang="en-US" sz="1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Eagerly awaiting </a:t>
            </a:r>
            <a:r>
              <a:rPr lang="en-US" sz="1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ππγ</a:t>
            </a:r>
            <a:r>
              <a:rPr lang="en-US" sz="1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 / µµ</a:t>
            </a:r>
            <a:r>
              <a:rPr lang="en-US" sz="1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γ</a:t>
            </a:r>
            <a:r>
              <a:rPr lang="en-US" sz="1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 ratio analysis from KLOE </a:t>
            </a:r>
          </a:p>
          <a:p>
            <a:pPr marL="1081088" lvl="1" indent="-350838">
              <a:spcBef>
                <a:spcPts val="600"/>
              </a:spcBef>
              <a:buFont typeface="Arial"/>
              <a:buChar char="•"/>
              <a:defRPr/>
            </a:pPr>
            <a:r>
              <a:rPr lang="en-US" sz="1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VEPP 2000 precision data also forthcoming</a:t>
            </a:r>
          </a:p>
          <a:p>
            <a:pPr marL="623888" indent="-350838">
              <a:spcBef>
                <a:spcPts val="1200"/>
              </a:spcBef>
              <a:buFont typeface="Arial"/>
              <a:buChar char="•"/>
              <a:defRPr/>
            </a:pPr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Must not forget to </a:t>
            </a:r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work/progress </a:t>
            </a:r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on LBLS contribution !                </a:t>
            </a:r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US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Error </a:t>
            </a:r>
            <a:r>
              <a:rPr lang="en-US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of 2.6</a:t>
            </a:r>
            <a:r>
              <a:rPr lang="en-US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ＭＳ ゴシック"/>
                <a:ea typeface="ＭＳ ゴシック"/>
                <a:cs typeface="ＭＳ ゴシック"/>
              </a:rPr>
              <a:t>×</a:t>
            </a:r>
            <a:r>
              <a:rPr lang="en-US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10</a:t>
            </a:r>
            <a:r>
              <a:rPr lang="en-US" sz="1800" b="1" baseline="300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–10</a:t>
            </a:r>
            <a:r>
              <a:rPr lang="en-US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 not uncontroversial; may be</a:t>
            </a:r>
            <a:r>
              <a:rPr lang="en-US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 up to two times </a:t>
            </a:r>
            <a:r>
              <a:rPr lang="en-US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larger ?</a:t>
            </a:r>
            <a:r>
              <a:rPr lang="en-US" sz="1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Calibri"/>
                <a:ea typeface="Calibri" charset="0"/>
                <a:cs typeface="Calibri"/>
              </a:rPr>
              <a:t>!</a:t>
            </a:r>
            <a:endParaRPr lang="en-GB" b="1" dirty="0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Calibri"/>
              <a:ea typeface="Calibri" charset="0"/>
              <a:cs typeface="Calibri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pic>
        <p:nvPicPr>
          <p:cNvPr id="9" name="Picture 8" descr="peter_higgs"/>
          <p:cNvPicPr>
            <a:picLocks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153400" y="823093"/>
            <a:ext cx="787400" cy="908052"/>
          </a:xfrm>
          <a:prstGeom prst="rect">
            <a:avLst/>
          </a:prstGeom>
          <a:noFill/>
          <a:ln w="63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reflection stA="50000" endPos="75000" dist="63500" dir="5400000" sy="-100000" algn="bl" rotWithShape="0"/>
          </a:effectLst>
        </p:spPr>
      </p:pic>
      <p:sp>
        <p:nvSpPr>
          <p:cNvPr id="11" name="Rectangle 10"/>
          <p:cNvSpPr/>
          <p:nvPr/>
        </p:nvSpPr>
        <p:spPr>
          <a:xfrm>
            <a:off x="1665888" y="838200"/>
            <a:ext cx="6324600" cy="64633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36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Conclusions and</a:t>
            </a:r>
            <a:r>
              <a:rPr lang="en-GB" sz="36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 Perspectives</a:t>
            </a:r>
            <a:endParaRPr lang="en-GB" sz="3600" b="1" dirty="0" smtClean="0">
              <a:solidFill>
                <a:prstClr val="white"/>
              </a:solidFill>
              <a:effectLst>
                <a:reflection stA="50000" endPos="75000" dist="12700" dir="5400000" sy="-100000" algn="bl" rotWithShape="0"/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8" name="Picture 27" descr="amu-loop.png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b="3854"/>
          <a:stretch>
            <a:fillRect/>
          </a:stretch>
        </p:blipFill>
        <p:spPr>
          <a:xfrm>
            <a:off x="152400" y="206888"/>
            <a:ext cx="961552" cy="1584279"/>
          </a:xfrm>
          <a:prstGeom prst="rect">
            <a:avLst/>
          </a:prstGeom>
          <a:effectLst>
            <a:reflection stA="50000" endPos="7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0" y="3276600"/>
            <a:ext cx="9144000" cy="1161537"/>
          </a:xfrm>
          <a:prstGeom prst="rect">
            <a:avLst/>
          </a:prstGeom>
          <a:noFill/>
        </p:spPr>
        <p:txBody>
          <a:bodyPr wrap="square" tIns="46800" bIns="936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And (!) </a:t>
            </a:r>
            <a:r>
              <a:rPr lang="en-US" sz="28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must further reduce experimental error !</a:t>
            </a:r>
            <a:r>
              <a:rPr lang="en-US" sz="28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sz="2800" dirty="0" err="1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sym typeface="Wingdings"/>
              </a:rPr>
              <a:t></a:t>
            </a:r>
            <a:r>
              <a:rPr lang="en-US" sz="28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sym typeface="Wingdings"/>
              </a:rPr>
              <a:t> </a:t>
            </a:r>
            <a:r>
              <a:rPr lang="en-US" sz="28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sym typeface="Wingdings"/>
              </a:rPr>
              <a:t>See Lee Robert’s and Tsutomu </a:t>
            </a:r>
            <a:r>
              <a:rPr lang="en-US" sz="2800" dirty="0" err="1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sym typeface="Wingdings"/>
              </a:rPr>
              <a:t>Mibe’s</a:t>
            </a:r>
            <a:r>
              <a:rPr lang="en-US" sz="28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sym typeface="Wingdings"/>
              </a:rPr>
              <a:t> talks !</a:t>
            </a:r>
            <a:endParaRPr lang="en-GB" sz="2000" dirty="0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2363788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GB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GB" sz="40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+</a:t>
            </a:r>
            <a:r>
              <a:rPr lang="en-GB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GB" sz="40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en-GB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and Tau Data Comparisons</a:t>
            </a:r>
            <a:endParaRPr lang="en-GB" sz="40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Text Box 24"/>
          <p:cNvSpPr txBox="1">
            <a:spLocks noChangeArrowheads="1"/>
          </p:cNvSpPr>
          <p:nvPr/>
        </p:nvSpPr>
        <p:spPr bwMode="auto">
          <a:xfrm>
            <a:off x="7772400" y="152400"/>
            <a:ext cx="1219200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lvl="0" algn="ctr" defTabSz="914400" fontAlgn="auto">
              <a:spcAft>
                <a:spcPts val="0"/>
              </a:spcAft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DHMZ, Tau 2010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Situation of Two-</a:t>
            </a:r>
            <a:r>
              <a:rPr lang="en-US" sz="40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Pion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Channel (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e</a:t>
            </a:r>
            <a:r>
              <a:rPr lang="en-US" sz="40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+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e</a:t>
            </a:r>
            <a:r>
              <a:rPr lang="en-US" sz="40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–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) 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Calibri" charset="0"/>
              <a:cs typeface="Calibri"/>
            </a:endParaRPr>
          </a:p>
        </p:txBody>
      </p:sp>
      <p:pic>
        <p:nvPicPr>
          <p:cNvPr id="11" name="Picture 10" descr="combinedALL-NA7_2pi_ePeM_to_piPpiM_lin0,3-0,7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859497" y="1156214"/>
            <a:ext cx="3693452" cy="2501385"/>
          </a:xfrm>
          <a:prstGeom prst="rect">
            <a:avLst/>
          </a:prstGeom>
        </p:spPr>
      </p:pic>
      <p:pic>
        <p:nvPicPr>
          <p:cNvPr id="12" name="Picture 11" descr="combinedALL-NA7_2pi_ePeM_to_piPpiM_lin0,7-0,85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612347" y="1156214"/>
            <a:ext cx="3693452" cy="2501385"/>
          </a:xfrm>
          <a:prstGeom prst="rect">
            <a:avLst/>
          </a:prstGeom>
        </p:spPr>
      </p:pic>
      <p:pic>
        <p:nvPicPr>
          <p:cNvPr id="13" name="Picture 12" descr="combinedALL-NA7_2pi_ePeM_to_piPpiM_lin0,85-1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859497" y="3670814"/>
            <a:ext cx="3693452" cy="2501385"/>
          </a:xfrm>
          <a:prstGeom prst="rect">
            <a:avLst/>
          </a:prstGeom>
        </p:spPr>
      </p:pic>
      <p:pic>
        <p:nvPicPr>
          <p:cNvPr id="16" name="Picture 15" descr="combinedALL-NA7_2pi_ePeM_to_piPpiM_lin1-1,8GeV_new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tretch>
                <a:fillRect/>
              </a:stretch>
            </p:blipFill>
          </mc:Choice>
          <mc:Fallback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4612347" y="3670814"/>
            <a:ext cx="3693452" cy="2501385"/>
          </a:xfrm>
          <a:prstGeom prst="rect">
            <a:avLst/>
          </a:prstGeom>
        </p:spPr>
      </p:pic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1470025" y="1263650"/>
          <a:ext cx="968375" cy="244475"/>
        </p:xfrm>
        <a:graphic>
          <a:graphicData uri="http://schemas.openxmlformats.org/presentationml/2006/ole">
            <p:oleObj spid="_x0000_s1335298" name="Equation" r:id="rId11" imgW="850900" imgH="215900" progId="Equation.DSMT4">
              <p:embed/>
            </p:oleObj>
          </a:graphicData>
        </a:graphic>
      </p:graphicFrame>
      <p:graphicFrame>
        <p:nvGraphicFramePr>
          <p:cNvPr id="1218563" name="Object 3"/>
          <p:cNvGraphicFramePr>
            <a:graphicFrameLocks noChangeAspect="1"/>
          </p:cNvGraphicFramePr>
          <p:nvPr/>
        </p:nvGraphicFramePr>
        <p:xfrm>
          <a:off x="1470025" y="3783013"/>
          <a:ext cx="968375" cy="244475"/>
        </p:xfrm>
        <a:graphic>
          <a:graphicData uri="http://schemas.openxmlformats.org/presentationml/2006/ole">
            <p:oleObj spid="_x0000_s1335299" name="Equation" r:id="rId12" imgW="850900" imgH="215900" progId="Equation.DSMT4">
              <p:embed/>
            </p:oleObj>
          </a:graphicData>
        </a:graphic>
      </p:graphicFrame>
      <p:graphicFrame>
        <p:nvGraphicFramePr>
          <p:cNvPr id="1218564" name="Object 4"/>
          <p:cNvGraphicFramePr>
            <a:graphicFrameLocks noChangeAspect="1"/>
          </p:cNvGraphicFramePr>
          <p:nvPr/>
        </p:nvGraphicFramePr>
        <p:xfrm>
          <a:off x="5257800" y="1262063"/>
          <a:ext cx="968375" cy="244475"/>
        </p:xfrm>
        <a:graphic>
          <a:graphicData uri="http://schemas.openxmlformats.org/presentationml/2006/ole">
            <p:oleObj spid="_x0000_s1335300" name="Equation" r:id="rId13" imgW="850900" imgH="215900" progId="Equation.DSMT4">
              <p:embed/>
            </p:oleObj>
          </a:graphicData>
        </a:graphic>
      </p:graphicFrame>
      <p:graphicFrame>
        <p:nvGraphicFramePr>
          <p:cNvPr id="1218565" name="Object 5"/>
          <p:cNvGraphicFramePr>
            <a:graphicFrameLocks noChangeAspect="1"/>
          </p:cNvGraphicFramePr>
          <p:nvPr/>
        </p:nvGraphicFramePr>
        <p:xfrm>
          <a:off x="5257800" y="3781425"/>
          <a:ext cx="968375" cy="244475"/>
        </p:xfrm>
        <a:graphic>
          <a:graphicData uri="http://schemas.openxmlformats.org/presentationml/2006/ole">
            <p:oleObj spid="_x0000_s1335301" name="Equation" r:id="rId14" imgW="850900" imgH="2159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066800"/>
            <a:ext cx="91440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Situation of Two-</a:t>
            </a:r>
            <a:r>
              <a:rPr lang="en-US" sz="40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Pion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Channel (Tau) 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Calibri" charset="0"/>
              <a:cs typeface="Calibri"/>
            </a:endParaRPr>
          </a:p>
        </p:txBody>
      </p:sp>
      <p:pic>
        <p:nvPicPr>
          <p:cNvPr id="14" name="Picture 13" descr="taucomp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2400" y="1262304"/>
            <a:ext cx="8867572" cy="483369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85800" y="1066800"/>
            <a:ext cx="7772400" cy="5181600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Situation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in Two-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Pion Channel </a:t>
            </a:r>
          </a:p>
        </p:txBody>
      </p:sp>
      <p:pic>
        <p:nvPicPr>
          <p:cNvPr id="14" name="Picture 13" descr="DiffRel_TauAverage-09_eeAverage-10_channel_ePeM_to_piPpi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058466" y="1366762"/>
            <a:ext cx="7018734" cy="475342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754148" y="4648200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Good agreement between </a:t>
            </a:r>
            <a:r>
              <a:rPr lang="en-GB" sz="1400" dirty="0" smtClean="0">
                <a:solidFill>
                  <a:srgbClr val="008000"/>
                </a:solidFill>
              </a:rPr>
              <a:t>BABAR </a:t>
            </a:r>
            <a:r>
              <a:rPr lang="en-GB" sz="1400" dirty="0" smtClean="0"/>
              <a:t>vs. </a:t>
            </a:r>
            <a:r>
              <a:rPr lang="en-GB" sz="1400" dirty="0" smtClean="0">
                <a:solidFill>
                  <a:srgbClr val="18579B"/>
                </a:solidFill>
              </a:rPr>
              <a:t>Belle </a:t>
            </a:r>
            <a:r>
              <a:rPr lang="en-GB" sz="1400" dirty="0" smtClean="0"/>
              <a:t>and </a:t>
            </a:r>
            <a:r>
              <a:rPr lang="en-GB" sz="1400" dirty="0" smtClean="0">
                <a:solidFill>
                  <a:srgbClr val="18579B"/>
                </a:solidFill>
              </a:rPr>
              <a:t>CLEO </a:t>
            </a:r>
            <a:r>
              <a:rPr lang="en-GB" sz="1400" dirty="0" smtClean="0"/>
              <a:t>Conflict between </a:t>
            </a:r>
            <a:r>
              <a:rPr lang="en-GB" sz="1400" dirty="0" smtClean="0">
                <a:solidFill>
                  <a:srgbClr val="008000"/>
                </a:solidFill>
              </a:rPr>
              <a:t>KLOE </a:t>
            </a:r>
            <a:r>
              <a:rPr lang="en-GB" sz="1400" dirty="0" smtClean="0"/>
              <a:t>and </a:t>
            </a:r>
            <a:r>
              <a:rPr lang="en-GB" sz="1400" dirty="0" smtClean="0">
                <a:solidFill>
                  <a:srgbClr val="18579B"/>
                </a:solidFill>
              </a:rPr>
              <a:t>Tau data</a:t>
            </a:r>
            <a:endParaRPr lang="en-GB" sz="1400" dirty="0">
              <a:solidFill>
                <a:srgbClr val="18579B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985279"/>
            <a:ext cx="9144000" cy="3263121"/>
          </a:xfrm>
          <a:prstGeom prst="rect">
            <a:avLst/>
          </a:prstGeom>
          <a:solidFill>
            <a:schemeClr val="bg1"/>
          </a:solidFill>
          <a:ln w="254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524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Situation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 in Four-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Pion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/>
                <a:ea typeface="Calibri" charset="0"/>
                <a:cs typeface="Calibri"/>
              </a:rPr>
              <a:t>Channels 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/>
              <a:ea typeface="Calibri" charset="0"/>
              <a:cs typeface="Calibri"/>
            </a:endParaRPr>
          </a:p>
        </p:txBody>
      </p:sp>
      <p:pic>
        <p:nvPicPr>
          <p:cNvPr id="14" name="Picture 13" descr="DiffRel_TauAverage-09_eeAverage-10_channel_ePeM_to_piPpi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76200" y="3039557"/>
            <a:ext cx="4520172" cy="3061281"/>
          </a:xfrm>
          <a:prstGeom prst="rect">
            <a:avLst/>
          </a:prstGeom>
        </p:spPr>
      </p:pic>
      <p:graphicFrame>
        <p:nvGraphicFramePr>
          <p:cNvPr id="1356802" name="Object 2"/>
          <p:cNvGraphicFramePr>
            <a:graphicFrameLocks noChangeAspect="1"/>
          </p:cNvGraphicFramePr>
          <p:nvPr/>
        </p:nvGraphicFramePr>
        <p:xfrm>
          <a:off x="4164013" y="1212850"/>
          <a:ext cx="3684587" cy="1377950"/>
        </p:xfrm>
        <a:graphic>
          <a:graphicData uri="http://schemas.openxmlformats.org/presentationml/2006/ole">
            <p:oleObj spid="_x0000_s1356802" name="Equation" r:id="rId5" imgW="2273300" imgH="850900" progId="Equation.DSMT4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38200" y="1355725"/>
            <a:ext cx="3247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Recall 4</a:t>
            </a:r>
            <a:r>
              <a:rPr lang="en-GB" sz="2000" dirty="0" smtClean="0">
                <a:latin typeface="Symbol" charset="2"/>
                <a:cs typeface="Symbol" charset="2"/>
              </a:rPr>
              <a:t>p</a:t>
            </a:r>
            <a:r>
              <a:rPr lang="en-GB" sz="2000" dirty="0" smtClean="0"/>
              <a:t> </a:t>
            </a:r>
            <a:r>
              <a:rPr lang="en-GB" sz="2000" dirty="0" err="1" smtClean="0"/>
              <a:t>isospin</a:t>
            </a:r>
            <a:r>
              <a:rPr lang="en-GB" sz="2000" dirty="0" smtClean="0"/>
              <a:t> relations:</a:t>
            </a:r>
            <a:endParaRPr lang="en-GB" sz="2000" dirty="0"/>
          </a:p>
        </p:txBody>
      </p:sp>
      <p:graphicFrame>
        <p:nvGraphicFramePr>
          <p:cNvPr id="1356803" name="Object 3"/>
          <p:cNvGraphicFramePr>
            <a:graphicFrameLocks noChangeAspect="1"/>
          </p:cNvGraphicFramePr>
          <p:nvPr/>
        </p:nvGraphicFramePr>
        <p:xfrm>
          <a:off x="3157538" y="3184525"/>
          <a:ext cx="1185862" cy="244475"/>
        </p:xfrm>
        <a:graphic>
          <a:graphicData uri="http://schemas.openxmlformats.org/presentationml/2006/ole">
            <p:oleObj spid="_x0000_s1356803" name="Equation" r:id="rId6" imgW="1041400" imgH="215900" progId="Equation.DSMT4">
              <p:embed/>
            </p:oleObj>
          </a:graphicData>
        </a:graphic>
      </p:graphicFrame>
      <p:pic>
        <p:nvPicPr>
          <p:cNvPr id="12" name="Picture 11" descr="DiffRel_TauAverage-09_eeAverage-10_channel_ePeM_to_piPpiM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4572001" y="3039557"/>
            <a:ext cx="4520173" cy="3061281"/>
          </a:xfrm>
          <a:prstGeom prst="rect">
            <a:avLst/>
          </a:prstGeom>
        </p:spPr>
      </p:pic>
      <p:graphicFrame>
        <p:nvGraphicFramePr>
          <p:cNvPr id="1356804" name="Object 4"/>
          <p:cNvGraphicFramePr>
            <a:graphicFrameLocks noChangeAspect="1"/>
          </p:cNvGraphicFramePr>
          <p:nvPr/>
        </p:nvGraphicFramePr>
        <p:xfrm>
          <a:off x="5366565" y="3200400"/>
          <a:ext cx="1257300" cy="244475"/>
        </p:xfrm>
        <a:graphic>
          <a:graphicData uri="http://schemas.openxmlformats.org/presentationml/2006/ole">
            <p:oleObj spid="_x0000_s1356804" name="Equation" r:id="rId9" imgW="1104900" imgH="2159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Isospin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Breaking Corrections 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in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40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π</a:t>
            </a:r>
            <a:r>
              <a:rPr lang="en-US" sz="40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+</a:t>
            </a:r>
            <a:r>
              <a:rPr lang="en-US" sz="40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π</a:t>
            </a:r>
            <a:r>
              <a:rPr lang="en-US" sz="40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Mode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04800" y="1292225"/>
            <a:ext cx="8839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</a:rPr>
              <a:t>Electromagnetism does not respect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</a:rPr>
              <a:t>isospin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</a:rPr>
              <a:t> and hence we have to consider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</a:rPr>
              <a:t>isospin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8579B"/>
                </a:solidFill>
                <a:effectLst/>
                <a:uLnTx/>
                <a:uFillTx/>
              </a:rPr>
              <a:t> breaking when dealing with an experimental precision of 0.5%</a:t>
            </a: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1" y="2325688"/>
            <a:ext cx="9144000" cy="3805591"/>
          </a:xfrm>
          <a:prstGeom prst="rect">
            <a:avLst/>
          </a:prstGeom>
          <a:solidFill>
            <a:srgbClr val="FFFFFF"/>
          </a:solidFill>
          <a:ln w="3175">
            <a:solidFill>
              <a:srgbClr val="808080"/>
            </a:solidFill>
            <a:miter lim="800000"/>
            <a:headEnd/>
            <a:tailEnd/>
          </a:ln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357715" y="2384425"/>
            <a:ext cx="3520909" cy="3588804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0" marR="0" lvl="0" indent="0" algn="l" defTabSz="246063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 typeface="Arial"/>
              <a:buChar char="•"/>
              <a:tabLst>
                <a:tab pos="273050" algn="l"/>
              </a:tabLst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</a:rPr>
              <a:t>   Radiative corrections:            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</a:rPr>
              <a:t> 	</a:t>
            </a:r>
          </a:p>
          <a:p>
            <a:pPr marL="0" marR="0" lvl="0" indent="0" algn="l" defTabSz="246063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tabLst>
                <a:tab pos="273050" algn="l"/>
              </a:tabLst>
              <a:defRPr/>
            </a:pPr>
            <a:r>
              <a:rPr lang="en-US" sz="16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kumimoji="0" lang="en-US" sz="14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S</a:t>
            </a:r>
            <a:r>
              <a:rPr kumimoji="0" lang="en-US" sz="1400" b="0" i="0" u="none" strike="noStrike" kern="0" cap="none" spc="0" normalizeH="0" baseline="-2500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EW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</a:rPr>
              <a:t> ~ 2%	(short distance),                      	</a:t>
            </a:r>
            <a:r>
              <a:rPr kumimoji="0" lang="en-US" sz="14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sym typeface="Symbol" charset="2"/>
              </a:rPr>
              <a:t>G</a:t>
            </a:r>
            <a:r>
              <a:rPr kumimoji="0" lang="en-US" sz="1400" b="0" i="0" u="none" strike="noStrike" kern="0" cap="none" spc="0" normalizeH="0" baseline="-2500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sym typeface="Symbol" charset="2"/>
              </a:rPr>
              <a:t>EM</a:t>
            </a:r>
            <a:r>
              <a:rPr kumimoji="0" lang="en-US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sym typeface="Symbol" charset="2"/>
              </a:rPr>
              <a:t>(</a:t>
            </a:r>
            <a:r>
              <a:rPr kumimoji="0" lang="en-US" sz="14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sym typeface="Symbol" charset="2"/>
              </a:rPr>
              <a:t>s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sym typeface="Symbol" charset="2"/>
              </a:rPr>
              <a:t>) 		(long distance)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  <a:p>
            <a:pPr marL="0" marR="0" lvl="0" indent="0" algn="l" defTabSz="27305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Pct val="80000"/>
              <a:buFont typeface="Arial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</a:rPr>
              <a:t>   Charged/neutral mass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</a:rPr>
              <a:t>splitting:</a:t>
            </a:r>
            <a:endParaRPr lang="en-US" sz="1600" kern="0" dirty="0" smtClean="0">
              <a:solidFill>
                <a:srgbClr val="E12548"/>
              </a:solidFill>
            </a:endParaRPr>
          </a:p>
          <a:p>
            <a:pPr marL="0" marR="0" lvl="0" indent="0" algn="l" defTabSz="27305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tabLst/>
              <a:defRPr/>
            </a:pPr>
            <a:r>
              <a: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	</a:t>
            </a:r>
            <a:r>
              <a:rPr kumimoji="0" lang="en-US" sz="1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m</a:t>
            </a:r>
            <a:r>
              <a:rPr kumimoji="0" lang="en-US" sz="1400" b="0" i="1" u="none" strike="noStrike" kern="0" cap="none" spc="0" normalizeH="0" baseline="-2500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</a:t>
            </a:r>
            <a:r>
              <a:rPr kumimoji="0" lang="en-US" sz="1400" b="0" i="0" u="none" strike="noStrike" kern="0" cap="none" spc="0" normalizeH="0" baseline="-2500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–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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m</a:t>
            </a:r>
            <a:r>
              <a:rPr kumimoji="0" lang="en-US" sz="1400" b="0" i="1" u="none" strike="noStrike" kern="0" cap="none" spc="0" normalizeH="0" baseline="-2500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</a:t>
            </a:r>
            <a:r>
              <a:rPr kumimoji="0" lang="en-US" sz="1400" b="0" i="1" u="none" strike="noStrike" kern="0" cap="none" spc="0" normalizeH="0" baseline="-2500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000" b="0" i="0" u="none" strike="noStrike" kern="0" cap="none" spc="0" normalizeH="0" baseline="-2500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0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, 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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-</a:t>
            </a:r>
            <a:r>
              <a:rPr kumimoji="0" lang="en-US" sz="1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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mixing, 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m,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</a:t>
            </a:r>
            <a:r>
              <a:rPr kumimoji="0" lang="en-US" sz="1400" b="0" i="1" u="none" strike="noStrike" kern="0" cap="none" spc="0" normalizeH="0" baseline="-2500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</a:t>
            </a:r>
            <a:r>
              <a:rPr kumimoji="0" lang="en-US" sz="1400" b="0" i="0" u="none" strike="noStrike" kern="0" cap="none" spc="0" normalizeH="0" baseline="-2500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–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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m,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</a:t>
            </a:r>
            <a:r>
              <a:rPr kumimoji="0" lang="en-US" sz="1400" b="0" i="1" u="none" strike="noStrike" kern="0" cap="none" spc="0" normalizeH="0" baseline="-2500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</a:t>
            </a:r>
            <a:r>
              <a:rPr kumimoji="0" lang="en-US" sz="900" b="0" i="1" u="none" strike="noStrike" kern="0" cap="none" spc="0" normalizeH="0" baseline="-2500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2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0</a:t>
            </a:r>
          </a:p>
          <a:p>
            <a:pPr marL="0" marR="0" lvl="0" indent="0" algn="l" defTabSz="27305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tabLst/>
              <a:defRPr/>
            </a:pPr>
            <a:r>
              <a:rPr lang="en-US" sz="1200" kern="0" dirty="0" smtClean="0">
                <a:solidFill>
                  <a:srgbClr val="404040"/>
                </a:solidFill>
                <a:sym typeface="Symbol" charset="2"/>
              </a:rPr>
              <a:t>	leads to phase space and width differences 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</a:rPr>
              <a:t>  </a:t>
            </a:r>
            <a:endParaRPr kumimoji="0" lang="en-US" sz="1600" b="0" i="0" u="none" strike="noStrike" kern="0" cap="none" spc="0" normalizeH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</a:endParaRPr>
          </a:p>
          <a:p>
            <a:pPr marL="0" marR="0" lvl="0" indent="0" algn="l" defTabSz="91440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Pct val="80000"/>
              <a:buFont typeface="Arial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</a:rPr>
              <a:t>   Electromagnetic decays:         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l" defTabSz="27305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tabLst/>
              <a:defRPr/>
            </a:pPr>
            <a:r>
              <a:rPr lang="en-US" sz="1600" kern="0" dirty="0" smtClean="0">
                <a:solidFill>
                  <a:srgbClr val="404040"/>
                </a:solidFill>
                <a:sym typeface="Symbol" charset="2"/>
              </a:rPr>
              <a:t>	</a:t>
            </a:r>
            <a:r>
              <a:rPr kumimoji="0" lang="en-US" sz="14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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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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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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,  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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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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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,  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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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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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,  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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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l</a:t>
            </a:r>
            <a:r>
              <a:rPr kumimoji="0" lang="en-US" sz="1400" b="0" i="1" u="none" strike="noStrike" kern="0" cap="none" spc="0" normalizeH="0" baseline="3000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+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l</a:t>
            </a:r>
            <a:r>
              <a:rPr kumimoji="0" lang="en-US" sz="1400" b="0" i="1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1" u="none" strike="noStrike" kern="0" cap="none" spc="0" normalizeH="0" baseline="3000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–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l" defTabSz="91440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Pct val="80000"/>
              <a:buFont typeface="Arial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</a:rPr>
              <a:t>   Quark mass difference:          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l" defTabSz="27305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tabLst/>
              <a:defRPr/>
            </a:pPr>
            <a:r>
              <a:rPr lang="en-US" sz="1600" kern="0" dirty="0" smtClean="0">
                <a:solidFill>
                  <a:srgbClr val="404040"/>
                </a:solidFill>
                <a:sym typeface="Symbol" charset="2"/>
              </a:rPr>
              <a:t>	</a:t>
            </a:r>
            <a:r>
              <a:rPr kumimoji="0" lang="en-US" sz="1400" b="0" i="1" u="none" strike="noStrike" kern="0" cap="none" spc="0" normalizeH="0" baseline="0" noProof="0" dirty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m</a:t>
            </a:r>
            <a:r>
              <a:rPr kumimoji="0" lang="en-US" sz="1400" b="0" i="1" u="none" strike="noStrike" kern="0" cap="none" spc="0" normalizeH="0" baseline="-25000" noProof="0" dirty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u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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1" u="none" strike="noStrike" kern="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m</a:t>
            </a:r>
            <a:r>
              <a:rPr kumimoji="0" lang="en-US" sz="1400" b="0" i="1" u="none" strike="noStrike" kern="0" cap="none" spc="0" normalizeH="0" baseline="-2500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d</a:t>
            </a:r>
            <a:r>
              <a:rPr kumimoji="0" lang="en-US" sz="1400" b="0" i="1" u="none" strike="noStrike" kern="0" cap="none" spc="0" normalizeH="0" baseline="-2500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sym typeface="Symbol" charset="2"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</a:rPr>
              <a:t>negligible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3042" y="2514600"/>
            <a:ext cx="4726158" cy="3429195"/>
          </a:xfrm>
          <a:prstGeom prst="rect">
            <a:avLst/>
          </a:prstGeom>
        </p:spPr>
      </p:pic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6978650" y="6019800"/>
            <a:ext cx="1860550" cy="246221"/>
          </a:xfrm>
          <a:prstGeom prst="rect">
            <a:avLst/>
          </a:prstGeom>
          <a:solidFill>
            <a:srgbClr val="F2F2F2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10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dirty="0" err="1" smtClean="0">
                <a:solidFill>
                  <a:srgbClr val="663300"/>
                </a:solidFill>
              </a:rPr>
              <a:t>Davier</a:t>
            </a:r>
            <a:r>
              <a:rPr lang="en-US" sz="1000" dirty="0" smtClean="0">
                <a:solidFill>
                  <a:srgbClr val="663300"/>
                </a:solidFill>
              </a:rPr>
              <a:t> et al, arXiv:0906.5443</a:t>
            </a:r>
            <a:endParaRPr lang="en-US" sz="10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ct 2"/>
          <p:cNvGraphicFramePr>
            <a:graphicFrameLocks noChangeAspect="1"/>
          </p:cNvGraphicFramePr>
          <p:nvPr/>
        </p:nvGraphicFramePr>
        <p:xfrm>
          <a:off x="5094817" y="1295400"/>
          <a:ext cx="3768725" cy="762000"/>
        </p:xfrm>
        <a:graphic>
          <a:graphicData uri="http://schemas.openxmlformats.org/presentationml/2006/ole">
            <p:oleObj spid="_x0000_s1309698" name="Equation" r:id="rId3" imgW="2514600" imgH="508000" progId="Equation.DSMT4">
              <p:embed/>
            </p:oleObj>
          </a:graphicData>
        </a:graphic>
      </p:graphicFrame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5029200" y="2778125"/>
            <a:ext cx="3802063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solidFill>
                  <a:srgbClr val="4D4D4D"/>
                </a:solidFill>
              </a:rPr>
              <a:t>Difference: BR[</a:t>
            </a:r>
            <a:r>
              <a:rPr lang="en-US" sz="1600" i="1" kern="0" dirty="0">
                <a:solidFill>
                  <a:srgbClr val="4D4D4D"/>
                </a:solidFill>
                <a:sym typeface="Symbol" charset="2"/>
              </a:rPr>
              <a:t> </a:t>
            </a:r>
            <a:r>
              <a:rPr lang="en-US" sz="1600" kern="0" dirty="0">
                <a:solidFill>
                  <a:srgbClr val="4D4D4D"/>
                </a:solidFill>
                <a:sym typeface="Symbol" charset="2"/>
              </a:rPr>
              <a:t>] – </a:t>
            </a:r>
            <a:r>
              <a:rPr lang="en-US" sz="1600" kern="0" dirty="0" err="1">
                <a:solidFill>
                  <a:srgbClr val="4D4D4D"/>
                </a:solidFill>
              </a:rPr>
              <a:t>BR[</a:t>
            </a:r>
            <a:r>
              <a:rPr lang="en-US" sz="1600" i="1" kern="0" dirty="0" err="1">
                <a:solidFill>
                  <a:srgbClr val="4D4D4D"/>
                </a:solidFill>
              </a:rPr>
              <a:t>e</a:t>
            </a:r>
            <a:r>
              <a:rPr lang="en-US" sz="1600" kern="0" baseline="30000" dirty="0" err="1">
                <a:solidFill>
                  <a:srgbClr val="4D4D4D"/>
                </a:solidFill>
              </a:rPr>
              <a:t>+</a:t>
            </a:r>
            <a:r>
              <a:rPr lang="en-US" sz="1600" i="1" kern="0" dirty="0" err="1">
                <a:solidFill>
                  <a:srgbClr val="4D4D4D"/>
                </a:solidFill>
              </a:rPr>
              <a:t>e</a:t>
            </a:r>
            <a:r>
              <a:rPr lang="en-US" sz="800" i="1" kern="0" dirty="0">
                <a:solidFill>
                  <a:srgbClr val="4D4D4D"/>
                </a:solidFill>
              </a:rPr>
              <a:t> </a:t>
            </a:r>
            <a:r>
              <a:rPr lang="en-US" sz="1600" kern="0" baseline="30000" dirty="0">
                <a:solidFill>
                  <a:srgbClr val="4D4D4D"/>
                </a:solidFill>
              </a:rPr>
              <a:t>– </a:t>
            </a:r>
            <a:r>
              <a:rPr lang="en-US" sz="1200" kern="0" dirty="0">
                <a:solidFill>
                  <a:srgbClr val="4D4D4D"/>
                </a:solidFill>
              </a:rPr>
              <a:t>(CVC)</a:t>
            </a:r>
            <a:r>
              <a:rPr lang="en-US" sz="1600" kern="0" dirty="0">
                <a:solidFill>
                  <a:srgbClr val="4D4D4D"/>
                </a:solidFill>
              </a:rPr>
              <a:t>]:</a:t>
            </a: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5076825" y="3133071"/>
            <a:ext cx="3803650" cy="1655763"/>
          </a:xfrm>
          <a:prstGeom prst="rect">
            <a:avLst/>
          </a:prstGeom>
          <a:solidFill>
            <a:srgbClr val="FFFFFF"/>
          </a:solidFill>
          <a:ln w="3175">
            <a:solidFill>
              <a:srgbClr val="5F5F5F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en-US" sz="1800" kern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21" name="Group 8"/>
          <p:cNvGraphicFramePr>
            <a:graphicFrameLocks noGrp="1"/>
          </p:cNvGraphicFramePr>
          <p:nvPr/>
        </p:nvGraphicFramePr>
        <p:xfrm>
          <a:off x="5086349" y="3129896"/>
          <a:ext cx="3794126" cy="1649413"/>
        </p:xfrm>
        <a:graphic>
          <a:graphicData uri="http://schemas.openxmlformats.org/drawingml/2006/table">
            <a:tbl>
              <a:tblPr/>
              <a:tblGrid>
                <a:gridCol w="1631712"/>
                <a:gridCol w="1216655"/>
                <a:gridCol w="945759"/>
              </a:tblGrid>
              <a:tr h="430213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Mode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(</a:t>
                      </a: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r>
                        <a:rPr kumimoji="0" lang="en-US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</a:t>
                      </a:r>
                      <a:r>
                        <a:rPr kumimoji="0" lang="en-US" sz="1600" b="1" i="0" u="none" strike="noStrike" cap="none" normalizeH="0" baseline="30000" dirty="0" err="1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+</a:t>
                      </a:r>
                      <a:r>
                        <a:rPr kumimoji="0" lang="en-US" sz="16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</a:t>
                      </a:r>
                      <a:r>
                        <a:rPr kumimoji="0" lang="en-US" sz="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–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CFF33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)</a:t>
                      </a:r>
                      <a:endParaRPr kumimoji="0" lang="de-DE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CCFF33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“Sigma“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</a:tr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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</a:t>
                      </a:r>
                      <a:r>
                        <a:rPr kumimoji="0" lang="en-US" sz="1400" b="1" i="1" u="none" strike="noStrike" cap="none" normalizeH="0" baseline="-25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endParaRPr kumimoji="0" lang="de-DE" sz="1400" b="1" i="1" u="none" strike="noStrike" cap="none" normalizeH="0" baseline="-250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+</a:t>
                      </a: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0.58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±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0.28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2.1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</a:tr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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3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 </a:t>
                      </a:r>
                      <a:r>
                        <a:rPr kumimoji="0" lang="en-US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</a:t>
                      </a:r>
                      <a:r>
                        <a:rPr kumimoji="0" lang="en-US" sz="1400" b="1" i="1" u="none" strike="noStrike" cap="none" normalizeH="0" baseline="-2500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endParaRPr kumimoji="0" lang="de-DE" sz="1400" b="1" i="1" u="none" strike="noStrike" cap="none" normalizeH="0" baseline="-2500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0.03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±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0.09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0.3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</a:tr>
              <a:tr h="406400"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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2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 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– </a:t>
                      </a: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+ </a:t>
                      </a: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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 </a:t>
                      </a: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</a:t>
                      </a:r>
                      <a:r>
                        <a:rPr kumimoji="0" lang="en-US" sz="1400" b="1" i="1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</a:t>
                      </a:r>
                      <a:endParaRPr kumimoji="0" lang="de-DE" sz="1400" b="1" i="1" u="none" strike="noStrike" cap="none" normalizeH="0" baseline="-2500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+</a:t>
                      </a: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0.69 </a:t>
                      </a:r>
                      <a:r>
                        <a:rPr kumimoji="0" lang="de-DE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± </a:t>
                      </a: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Symbol" charset="2"/>
                        </a:rPr>
                        <a:t>0.22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3.2</a:t>
                      </a:r>
                      <a:endParaRPr kumimoji="0" lang="de-DE" sz="14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FF"/>
                        </a:gs>
                        <a:gs pos="100000">
                          <a:srgbClr val="CDFBD4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pic>
        <p:nvPicPr>
          <p:cNvPr id="23" name="Picture 30" descr="brpipi0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 bwMode="auto">
          <a:xfrm>
            <a:off x="117475" y="1219199"/>
            <a:ext cx="4894020" cy="5195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Predict Tau Branching Ratios from 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4000" b="1" baseline="30000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+</a:t>
            </a:r>
            <a:r>
              <a:rPr lang="en-US" sz="4000" b="1" i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4000" b="1" baseline="3000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en-US" sz="4000" b="1" i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endParaRPr lang="en-US" sz="4000" b="1" dirty="0" smtClean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5070475" y="4945420"/>
            <a:ext cx="3802063" cy="830997"/>
          </a:xfrm>
          <a:prstGeom prst="rect">
            <a:avLst/>
          </a:prstGeom>
          <a:solidFill>
            <a:srgbClr val="FF0000"/>
          </a:solidFill>
          <a:ln w="9525">
            <a:solidFill>
              <a:srgbClr val="E12548"/>
            </a:solidFill>
            <a:miter lim="800000"/>
            <a:headEnd/>
            <a:tailEnd/>
          </a:ln>
          <a:effectLst>
            <a:outerShdw blurRad="165100" dist="38100" dir="2700000">
              <a:srgbClr val="000000">
                <a:alpha val="25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en-US" sz="1600" kern="0" dirty="0" smtClean="0">
                <a:solidFill>
                  <a:prstClr val="white"/>
                </a:solidFill>
              </a:rPr>
              <a:t>CVC predictions</a:t>
            </a:r>
            <a:r>
              <a:rPr lang="en-US" sz="1600" kern="0" dirty="0" smtClean="0">
                <a:solidFill>
                  <a:prstClr val="white"/>
                </a:solidFill>
              </a:rPr>
              <a:t> of </a:t>
            </a:r>
            <a:r>
              <a:rPr lang="en-US" sz="1400" kern="0" dirty="0" err="1" smtClean="0">
                <a:solidFill>
                  <a:prstClr val="white"/>
                </a:solidFill>
                <a:latin typeface="Arial"/>
                <a:cs typeface="Arial"/>
              </a:rPr>
              <a:t>π</a:t>
            </a:r>
            <a:r>
              <a:rPr lang="en-US" sz="1400" kern="0" baseline="30000" dirty="0" err="1" smtClean="0">
                <a:solidFill>
                  <a:prstClr val="white"/>
                </a:solidFill>
                <a:latin typeface="Arial"/>
                <a:cs typeface="Arial"/>
              </a:rPr>
              <a:t>+</a:t>
            </a:r>
            <a:r>
              <a:rPr lang="en-US" sz="1400" kern="0" dirty="0" err="1" smtClean="0">
                <a:solidFill>
                  <a:prstClr val="white"/>
                </a:solidFill>
                <a:latin typeface="Arial"/>
                <a:cs typeface="Arial"/>
              </a:rPr>
              <a:t>π</a:t>
            </a:r>
            <a:r>
              <a:rPr lang="en-US" sz="1400" kern="0" baseline="30000" dirty="0" smtClean="0">
                <a:solidFill>
                  <a:prstClr val="white"/>
                </a:solidFill>
                <a:latin typeface="Arial"/>
                <a:cs typeface="Arial"/>
              </a:rPr>
              <a:t>–</a:t>
            </a:r>
            <a:r>
              <a:rPr lang="en-US" sz="1600" kern="0" dirty="0" smtClean="0">
                <a:solidFill>
                  <a:prstClr val="white"/>
                </a:solidFill>
              </a:rPr>
              <a:t> much </a:t>
            </a:r>
            <a:r>
              <a:rPr lang="en-US" sz="1600" kern="0" dirty="0" smtClean="0">
                <a:solidFill>
                  <a:prstClr val="white"/>
                </a:solidFill>
              </a:rPr>
              <a:t>improved with BABAR data and re-evaluated IB corrections (4.5</a:t>
            </a:r>
            <a:r>
              <a:rPr lang="en-US" sz="1600" kern="0" dirty="0" smtClean="0">
                <a:solidFill>
                  <a:prstClr val="white"/>
                </a:solidFill>
                <a:latin typeface="Symbol" charset="2"/>
                <a:cs typeface="Symbol" charset="2"/>
              </a:rPr>
              <a:t>s</a:t>
            </a:r>
            <a:r>
              <a:rPr lang="en-US" sz="1600" kern="0" dirty="0" smtClean="0">
                <a:solidFill>
                  <a:prstClr val="white"/>
                </a:solidFill>
              </a:rPr>
              <a:t> previously) !</a:t>
            </a:r>
            <a:endParaRPr lang="en-US" sz="1600" kern="0" dirty="0">
              <a:solidFill>
                <a:prstClr val="white"/>
              </a:solidFill>
            </a:endParaRPr>
          </a:p>
        </p:txBody>
      </p:sp>
      <p:sp>
        <p:nvSpPr>
          <p:cNvPr id="27" name="Text Box 24"/>
          <p:cNvSpPr txBox="1">
            <a:spLocks noChangeArrowheads="1"/>
          </p:cNvSpPr>
          <p:nvPr/>
        </p:nvSpPr>
        <p:spPr bwMode="auto">
          <a:xfrm>
            <a:off x="6623485" y="5926422"/>
            <a:ext cx="2256990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blurRad="76200" dist="38100" dir="2700000">
              <a:srgbClr val="000000">
                <a:alpha val="10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auto">
              <a:spcAft>
                <a:spcPts val="0"/>
              </a:spcAft>
            </a:pPr>
            <a:r>
              <a:rPr lang="en-US" sz="10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Davier</a:t>
            </a:r>
            <a:r>
              <a:rPr lang="en-US" sz="10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000" i="1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et al, </a:t>
            </a:r>
            <a:r>
              <a:rPr lang="en-US" sz="10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arXiv</a:t>
            </a:r>
            <a:r>
              <a:rPr lang="en-US" sz="10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:0906.5443</a:t>
            </a:r>
            <a:r>
              <a:rPr lang="en-US" sz="1000" i="1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sz="10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(2009)</a:t>
            </a:r>
            <a:endParaRPr lang="en-US" sz="10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29200" y="2057400"/>
            <a:ext cx="3857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IB corrections of </a:t>
            </a:r>
            <a:r>
              <a:rPr lang="en-US" sz="1400" dirty="0" smtClean="0"/>
              <a:t>+0.69 ± </a:t>
            </a:r>
            <a:r>
              <a:rPr lang="en-US" sz="1400" dirty="0" smtClean="0"/>
              <a:t>0.22 applied for </a:t>
            </a:r>
            <a:r>
              <a:rPr lang="en-US" sz="1400" dirty="0" smtClean="0">
                <a:latin typeface="Symbol" charset="2"/>
                <a:cs typeface="Symbol" charset="2"/>
              </a:rPr>
              <a:t>p</a:t>
            </a:r>
            <a:r>
              <a:rPr lang="en-US" sz="1400" baseline="30000" dirty="0" smtClean="0">
                <a:latin typeface="Symbol" charset="2"/>
                <a:cs typeface="Symbol" charset="2"/>
              </a:rPr>
              <a:t>+</a:t>
            </a:r>
            <a:r>
              <a:rPr lang="en-US" sz="1400" dirty="0" smtClean="0">
                <a:latin typeface="Symbol" charset="2"/>
                <a:cs typeface="Symbol" charset="2"/>
              </a:rPr>
              <a:t>p</a:t>
            </a:r>
            <a:r>
              <a:rPr lang="en-US" sz="1400" baseline="30000" dirty="0" smtClean="0">
                <a:latin typeface="Symbol" charset="2"/>
                <a:cs typeface="Symbol" charset="2"/>
              </a:rPr>
              <a:t>0</a:t>
            </a:r>
            <a:endParaRPr lang="en-GB" sz="1400" baseline="30000" dirty="0">
              <a:latin typeface="Symbol" charset="2"/>
              <a:cs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6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7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8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9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10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11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1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14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4D4D4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4D4D4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5_Modèle par défaut">
  <a:themeElements>
    <a:clrScheme name="5_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5_Modèle par défaut">
      <a:majorFont>
        <a:latin typeface="VAG Rounded Light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5_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Modèle par défaut">
  <a:themeElements>
    <a:clrScheme name="1_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Modèle par défaut">
      <a:majorFont>
        <a:latin typeface="VAG Rounded Light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Modèle par défaut">
  <a:themeElements>
    <a:clrScheme name="2_Modèle par défaut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99"/>
      </a:hlink>
      <a:folHlink>
        <a:srgbClr val="000099"/>
      </a:folHlink>
    </a:clrScheme>
    <a:fontScheme name="2_Modèle par défaut">
      <a:majorFont>
        <a:latin typeface="VAG Rounded Light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2_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Modèle par défaut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4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5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119561</TotalTime>
  <Words>2189</Words>
  <Application>Microsoft Macintosh PowerPoint</Application>
  <PresentationFormat>Overhead</PresentationFormat>
  <Paragraphs>211</Paragraphs>
  <Slides>29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17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48" baseType="lpstr">
      <vt:lpstr>Office Theme</vt:lpstr>
      <vt:lpstr>1_Office Theme</vt:lpstr>
      <vt:lpstr>2_Office Theme</vt:lpstr>
      <vt:lpstr>5_Modèle par défaut</vt:lpstr>
      <vt:lpstr>1_Modèle par défaut</vt:lpstr>
      <vt:lpstr>2_Modèle par défaut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13_Office Theme</vt:lpstr>
      <vt:lpstr>14_Office Theme</vt:lpstr>
      <vt:lpstr>Equation</vt:lpstr>
      <vt:lpstr>MathType 6.0 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CERN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creator>Andreas Hoecker</dc:creator>
  <cp:keywords/>
  <cp:lastModifiedBy>Andreas Hoecker</cp:lastModifiedBy>
  <cp:revision>1767</cp:revision>
  <cp:lastPrinted>2010-09-15T09:59:56Z</cp:lastPrinted>
  <dcterms:created xsi:type="dcterms:W3CDTF">2010-09-11T18:33:31Z</dcterms:created>
  <dcterms:modified xsi:type="dcterms:W3CDTF">2010-09-15T13:22:21Z</dcterms:modified>
</cp:coreProperties>
</file>