
<file path=[Content_Types].xml><?xml version="1.0" encoding="utf-8"?>
<Types xmlns="http://schemas.openxmlformats.org/package/2006/content-types">
  <Override PartName="/ppt/slideMasters/slideMaster12.xml" ContentType="application/vnd.openxmlformats-officedocument.presentationml.slideMaster+xml"/>
  <Override PartName="/ppt/embeddings/oleObject60.bin" ContentType="application/vnd.openxmlformats-officedocument.oleObject"/>
  <Override PartName="/ppt/slides/slide18.xml" ContentType="application/vnd.openxmlformats-officedocument.presentationml.slide+xml"/>
  <Override PartName="/ppt/embeddings/oleObject47.bin" ContentType="application/vnd.openxmlformats-officedocument.oleObject"/>
  <Override PartName="/ppt/slides/slide28.xml" ContentType="application/vnd.openxmlformats-officedocument.presentationml.slide+xml"/>
  <Override PartName="/ppt/embeddings/oleObject57.bin" ContentType="application/vnd.openxmlformats-officedocument.oleObject"/>
  <Override PartName="/ppt/slides/slide37.xml" ContentType="application/vnd.openxmlformats-officedocument.presentationml.slide+xml"/>
  <Override PartName="/ppt/slides/slide9.xml" ContentType="application/vnd.openxmlformats-officedocument.presentationml.slide+xml"/>
  <Override PartName="/ppt/slideMasters/slideMaster7.xml" ContentType="application/vnd.openxmlformats-officedocument.presentationml.slideMaster+xml"/>
  <Override PartName="/ppt/notesMasters/notesMaster1.xml" ContentType="application/vnd.openxmlformats-officedocument.presentationml.notesMaster+xml"/>
  <Default Extension="vml" ContentType="application/vnd.openxmlformats-officedocument.vmlDrawing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notesSlides/notesSlide2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Layouts/slideLayout34.xml" ContentType="application/vnd.openxmlformats-officedocument.presentationml.slideLayout+xml"/>
  <Override PartName="/ppt/embeddings/oleObject1.bin" ContentType="application/vnd.openxmlformats-officedocument.oleObject"/>
  <Override PartName="/ppt/embeddings/oleObject13.bin" ContentType="application/vnd.openxmlformats-officedocument.oleObject"/>
  <Override PartName="/ppt/embeddings/oleObject23.bin" ContentType="application/vnd.openxmlformats-officedocument.oleObject"/>
  <Override PartName="/ppt/theme/theme7.xml" ContentType="application/vnd.openxmlformats-officedocument.theme+xml"/>
  <Override PartName="/ppt/embeddings/oleObject33.bin" ContentType="application/vnd.openxmlformats-officedocument.oleObject"/>
  <Default Extension="jpeg" ContentType="image/jpeg"/>
  <Override PartName="/ppt/theme/theme12.xml" ContentType="application/vnd.openxmlformats-officedocument.theme+xml"/>
  <Override PartName="/ppt/slides/slide13.xml" ContentType="application/vnd.openxmlformats-officedocument.presentationml.slide+xml"/>
  <Override PartName="/ppt/embeddings/oleObject42.bin" ContentType="application/vnd.openxmlformats-officedocument.oleObject"/>
  <Override PartName="/ppt/embeddings/oleObject7.bin" ContentType="application/vnd.openxmlformats-officedocument.oleObject"/>
  <Override PartName="/ppt/slides/slide23.xml" ContentType="application/vnd.openxmlformats-officedocument.presentationml.slide+xml"/>
  <Override PartName="/ppt/embeddings/oleObject19.bin" ContentType="application/vnd.openxmlformats-officedocument.oleObject"/>
  <Override PartName="/ppt/embeddings/oleObject52.bin" ContentType="application/vnd.openxmlformats-officedocument.oleObject"/>
  <Override PartName="/ppt/slides/slide32.xml" ContentType="application/vnd.openxmlformats-officedocument.presentationml.slide+xml"/>
  <Override PartName="/ppt/embeddings/oleObject29.bin" ContentType="application/vnd.openxmlformats-officedocument.oleObject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embeddings/oleObject38.bin" ContentType="application/vnd.openxmlformats-officedocument.oleObject"/>
  <Override PartName="/ppt/slides/slide19.xml" ContentType="application/vnd.openxmlformats-officedocument.presentationml.slide+xml"/>
  <Override PartName="/ppt/embeddings/oleObject48.bin" ContentType="application/vnd.openxmlformats-officedocument.oleObject"/>
  <Override PartName="/ppt/slideLayouts/slideLayout10.xml" ContentType="application/vnd.openxmlformats-officedocument.presentationml.slideLayout+xml"/>
  <Override PartName="/ppt/slides/slide29.xml" ContentType="application/vnd.openxmlformats-officedocument.presentationml.slide+xml"/>
  <Override PartName="/ppt/embeddings/oleObject58.bin" ContentType="application/vnd.openxmlformats-officedocument.oleObject"/>
  <Override PartName="/ppt/slides/slide38.xml" ContentType="application/vnd.openxmlformats-officedocument.presentationml.slide+xml"/>
  <Override PartName="/ppt/slideMasters/slideMaster8.xml" ContentType="application/vnd.openxmlformats-officedocument.presentationml.slideMaster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35.xml" ContentType="application/vnd.openxmlformats-officedocument.presentationml.slideLayout+xml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24.bin" ContentType="application/vnd.openxmlformats-officedocument.oleObject"/>
  <Override PartName="/ppt/theme/theme8.xml" ContentType="application/vnd.openxmlformats-officedocument.theme+xml"/>
  <Override PartName="/ppt/embeddings/oleObject34.bin" ContentType="application/vnd.openxmlformats-officedocument.oleObject"/>
  <Override PartName="/ppt/slides/slide14.xml" ContentType="application/vnd.openxmlformats-officedocument.presentationml.slide+xml"/>
  <Override PartName="/ppt/theme/theme13.xml" ContentType="application/vnd.openxmlformats-officedocument.theme+xml"/>
  <Override PartName="/ppt/embeddings/oleObject43.bin" ContentType="application/vnd.openxmlformats-officedocument.oleObject"/>
  <Override PartName="/ppt/embeddings/oleObject8.bin" ContentType="application/vnd.openxmlformats-officedocument.oleObject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embeddings/oleObject53.bin" ContentType="application/vnd.openxmlformats-officedocument.oleObject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tableStyles.xml" ContentType="application/vnd.openxmlformats-officedocument.presentationml.tableStyles+xml"/>
  <Override PartName="/ppt/embeddings/oleObject39.bin" ContentType="application/vnd.openxmlformats-officedocument.oleObject"/>
  <Override PartName="/ppt/embeddings/oleObject49.bin" ContentType="application/vnd.openxmlformats-officedocument.oleObject"/>
  <Override PartName="/ppt/slideLayouts/slideLayout11.xml" ContentType="application/vnd.openxmlformats-officedocument.presentationml.slideLayout+xml"/>
  <Override PartName="/ppt/embeddings/oleObject59.bin" ContentType="application/vnd.openxmlformats-officedocument.oleObject"/>
  <Override PartName="/ppt/slideLayouts/slideLayout20.xml" ContentType="application/vnd.openxmlformats-officedocument.presentationml.slideLayout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Layouts/slideLayout30.xml" ContentType="application/vnd.openxmlformats-officedocument.presentationml.slideLayout+xml"/>
  <Override PartName="/ppt/slideMasters/slideMaster9.xml" ContentType="application/vnd.openxmlformats-officedocument.presentationml.slideMaster+xml"/>
  <Override PartName="/ppt/embeddings/oleObject10.bin" ContentType="application/vnd.openxmlformats-officedocument.oleObject"/>
  <Override PartName="/docProps/core.xml" ContentType="application/vnd.openxmlformats-package.core-properties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4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36.xml" ContentType="application/vnd.openxmlformats-officedocument.presentationml.slideLayout+xml"/>
  <Override PartName="/ppt/embeddings/oleObject3.bin" ContentType="application/vnd.openxmlformats-officedocument.oleObject"/>
  <Override PartName="/ppt/embeddings/oleObject15.bin" ContentType="application/vnd.openxmlformats-officedocument.oleObject"/>
  <Override PartName="/ppt/embeddings/oleObject25.bin" ContentType="application/vnd.openxmlformats-officedocument.oleObject"/>
  <Override PartName="/ppt/slideLayouts/slideLayout1.xml" ContentType="application/vnd.openxmlformats-officedocument.presentationml.slideLayout+xml"/>
  <Override PartName="/ppt/theme/theme9.xml" ContentType="application/vnd.openxmlformats-officedocument.theme+xml"/>
  <Override PartName="/ppt/embeddings/oleObject35.bin" ContentType="application/vnd.openxmlformats-officedocument.oleObject"/>
  <Override PartName="/ppt/slides/slide15.xml" ContentType="application/vnd.openxmlformats-officedocument.presentationml.slide+xml"/>
  <Override PartName="/ppt/embeddings/oleObject44.bin" ContentType="application/vnd.openxmlformats-officedocument.oleObject"/>
  <Override PartName="/ppt/embeddings/oleObject9.bin" ContentType="application/vnd.openxmlformats-officedocument.oleObject"/>
  <Override PartName="/ppt/slides/slide25.xml" ContentType="application/vnd.openxmlformats-officedocument.presentationml.slide+xml"/>
  <Override PartName="/ppt/embeddings/oleObject54.bin" ContentType="application/vnd.openxmlformats-officedocument.oleObject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1.xml" ContentType="application/vnd.openxmlformats-officedocument.presentationml.slideLayout+xml"/>
  <Override PartName="/ppt/embeddings/oleObject11.bin" ContentType="application/vnd.openxmlformats-officedocument.oleObject"/>
  <Override PartName="/ppt/embeddings/oleObject20.bin" ContentType="application/vnd.openxmlformats-officedocument.oleObject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embeddings/oleObject30.bin" ContentType="application/vnd.openxmlformats-officedocument.oleObject"/>
  <Override PartName="/ppt/notesSlides/notesSlide5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4.bin" ContentType="application/vnd.openxmlformats-officedocument.oleObject"/>
  <Override PartName="/ppt/embeddings/oleObject16.bin" ContentType="application/vnd.openxmlformats-officedocument.oleObject"/>
  <Override PartName="/ppt/slides/slide20.xml" ContentType="application/vnd.openxmlformats-officedocument.presentationml.slide+xml"/>
  <Override PartName="/ppt/slideMasters/slideMaster10.xml" ContentType="application/vnd.openxmlformats-officedocument.presentationml.slideMaster+xml"/>
  <Override PartName="/ppt/embeddings/oleObject26.bin" ContentType="application/vnd.openxmlformats-officedocument.oleObject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embeddings/oleObject36.bin" ContentType="application/vnd.openxmlformats-officedocument.oleObject"/>
  <Override PartName="/ppt/slides/slide16.xml" ContentType="application/vnd.openxmlformats-officedocument.presentationml.slide+xml"/>
  <Override PartName="/ppt/embeddings/oleObject45.bin" ContentType="application/vnd.openxmlformats-officedocument.oleObject"/>
  <Override PartName="/ppt/viewProps.xml" ContentType="application/vnd.openxmlformats-officedocument.presentationml.viewProps+xml"/>
  <Default Extension="rels" ContentType="application/vnd.openxmlformats-package.relationships+xml"/>
  <Override PartName="/ppt/slides/slide26.xml" ContentType="application/vnd.openxmlformats-officedocument.presentationml.slide+xml"/>
  <Default Extension="pict" ContentType="image/pict"/>
  <Override PartName="/ppt/embeddings/oleObject55.bin" ContentType="application/vnd.openxmlformats-officedocument.oleObject"/>
  <Default Extension="wmf" ContentType="image/x-wmf"/>
  <Override PartName="/ppt/slides/slide7.xml" ContentType="application/vnd.openxmlformats-officedocument.presentationml.slide+xml"/>
  <Override PartName="/ppt/slides/slide3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13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embeddings/oleObject12.bin" ContentType="application/vnd.openxmlformats-officedocument.oleObject"/>
  <Override PartName="/ppt/embeddings/oleObject21.bin" ContentType="application/vnd.openxmlformats-officedocument.oleObject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embeddings/oleObject31.bin" ContentType="application/vnd.openxmlformats-officedocument.oleObject"/>
  <Override PartName="/ppt/slideLayouts/slideLayout28.xml" ContentType="application/vnd.openxmlformats-officedocument.presentationml.slideLayout+xml"/>
  <Override PartName="/ppt/slides/slide11.xml" ContentType="application/vnd.openxmlformats-officedocument.presentationml.slide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embeddings/oleObject5.bin" ContentType="application/vnd.openxmlformats-officedocument.oleObject"/>
  <Override PartName="/ppt/embeddings/oleObject40.bin" ContentType="application/vnd.openxmlformats-officedocument.oleObject"/>
  <Override PartName="/ppt/embeddings/oleObject17.bin" ContentType="application/vnd.openxmlformats-officedocument.oleObject"/>
  <Override PartName="/ppt/slides/slide21.xml" ContentType="application/vnd.openxmlformats-officedocument.presentationml.slide+xml"/>
  <Override PartName="/ppt/embeddings/oleObject50.bin" ContentType="application/vnd.openxmlformats-officedocument.oleObject"/>
  <Override PartName="/ppt/slides/slide30.xml" ContentType="application/vnd.openxmlformats-officedocument.presentationml.slide+xml"/>
  <Override PartName="/ppt/slideMasters/slideMaster11.xml" ContentType="application/vnd.openxmlformats-officedocument.presentationml.slideMaster+xml"/>
  <Override PartName="/ppt/embeddings/oleObject27.bin" ContentType="application/vnd.openxmlformats-officedocument.oleObject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40.xml" ContentType="application/vnd.openxmlformats-officedocument.presentationml.slide+xml"/>
  <Override PartName="/ppt/embeddings/oleObject37.bin" ContentType="application/vnd.openxmlformats-officedocument.oleObject"/>
  <Override PartName="/ppt/slides/slide17.xml" ContentType="application/vnd.openxmlformats-officedocument.presentationml.slide+xml"/>
  <Override PartName="/ppt/embeddings/oleObject46.bin" ContentType="application/vnd.openxmlformats-officedocument.oleObject"/>
  <Override PartName="/ppt/slides/slide27.xml" ContentType="application/vnd.openxmlformats-officedocument.presentationml.slide+xml"/>
  <Override PartName="/ppt/embeddings/oleObject56.bin" ContentType="application/vnd.openxmlformats-officedocument.oleObject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6.xml" ContentType="application/vnd.openxmlformats-officedocument.presentationml.slideMaster+xml"/>
  <Default Extension="pdf" ContentType="application/pdf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Layouts/slideLayout33.xml" ContentType="application/vnd.openxmlformats-officedocument.presentationml.slideLayout+xml"/>
  <Override PartName="/ppt/embeddings/oleObject22.bin" ContentType="application/vnd.openxmlformats-officedocument.oleObject"/>
  <Override PartName="/ppt/theme/theme6.xml" ContentType="application/vnd.openxmlformats-officedocument.theme+xml"/>
  <Override PartName="/ppt/embeddings/oleObject32.bin" ContentType="application/vnd.openxmlformats-officedocument.oleObject"/>
  <Override PartName="/ppt/slideLayouts/slideLayout29.xml" ContentType="application/vnd.openxmlformats-officedocument.presentationml.slideLayout+xml"/>
  <Override PartName="/ppt/slides/slide12.xml" ContentType="application/vnd.openxmlformats-officedocument.presentationml.slide+xml"/>
  <Override PartName="/ppt/theme/theme11.xml" ContentType="application/vnd.openxmlformats-officedocument.theme+xml"/>
  <Override PartName="/ppt/slideLayouts/slideLayout39.xml" ContentType="application/vnd.openxmlformats-officedocument.presentationml.slideLayout+xml"/>
  <Override PartName="/ppt/embeddings/oleObject6.bin" ContentType="application/vnd.openxmlformats-officedocument.oleObject"/>
  <Override PartName="/ppt/embeddings/oleObject41.bin" ContentType="application/vnd.openxmlformats-officedocument.oleObject"/>
  <Override PartName="/ppt/embeddings/oleObject18.bin" ContentType="application/vnd.openxmlformats-officedocument.oleObject"/>
  <Override PartName="/ppt/slides/slide22.xml" ContentType="application/vnd.openxmlformats-officedocument.presentationml.slide+xml"/>
  <Override PartName="/ppt/embeddings/oleObject51.bin" ContentType="application/vnd.openxmlformats-officedocument.oleObject"/>
  <Override PartName="/ppt/slides/slide31.xml" ContentType="application/vnd.openxmlformats-officedocument.presentationml.slide+xml"/>
  <Override PartName="/ppt/embeddings/oleObject28.bin" ContentType="application/vnd.openxmlformats-officedocument.oleObject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3672" r:id="rId3"/>
    <p:sldMasterId id="2147485282" r:id="rId4"/>
    <p:sldMasterId id="2147485286" r:id="rId5"/>
    <p:sldMasterId id="2147485709" r:id="rId6"/>
    <p:sldMasterId id="2147485711" r:id="rId7"/>
    <p:sldMasterId id="2147485713" r:id="rId8"/>
    <p:sldMasterId id="2147485719" r:id="rId9"/>
    <p:sldMasterId id="2147485721" r:id="rId10"/>
    <p:sldMasterId id="2147485723" r:id="rId11"/>
    <p:sldMasterId id="2147485725" r:id="rId12"/>
  </p:sldMasterIdLst>
  <p:notesMasterIdLst>
    <p:notesMasterId r:id="rId53"/>
  </p:notesMasterIdLst>
  <p:sldIdLst>
    <p:sldId id="679" r:id="rId13"/>
    <p:sldId id="636" r:id="rId14"/>
    <p:sldId id="829" r:id="rId15"/>
    <p:sldId id="840" r:id="rId16"/>
    <p:sldId id="830" r:id="rId17"/>
    <p:sldId id="841" r:id="rId18"/>
    <p:sldId id="843" r:id="rId19"/>
    <p:sldId id="880" r:id="rId20"/>
    <p:sldId id="844" r:id="rId21"/>
    <p:sldId id="842" r:id="rId22"/>
    <p:sldId id="845" r:id="rId23"/>
    <p:sldId id="846" r:id="rId24"/>
    <p:sldId id="852" r:id="rId25"/>
    <p:sldId id="847" r:id="rId26"/>
    <p:sldId id="848" r:id="rId27"/>
    <p:sldId id="875" r:id="rId28"/>
    <p:sldId id="850" r:id="rId29"/>
    <p:sldId id="876" r:id="rId30"/>
    <p:sldId id="877" r:id="rId31"/>
    <p:sldId id="878" r:id="rId32"/>
    <p:sldId id="833" r:id="rId33"/>
    <p:sldId id="837" r:id="rId34"/>
    <p:sldId id="854" r:id="rId35"/>
    <p:sldId id="839" r:id="rId36"/>
    <p:sldId id="861" r:id="rId37"/>
    <p:sldId id="860" r:id="rId38"/>
    <p:sldId id="834" r:id="rId39"/>
    <p:sldId id="865" r:id="rId40"/>
    <p:sldId id="864" r:id="rId41"/>
    <p:sldId id="862" r:id="rId42"/>
    <p:sldId id="879" r:id="rId43"/>
    <p:sldId id="863" r:id="rId44"/>
    <p:sldId id="867" r:id="rId45"/>
    <p:sldId id="869" r:id="rId46"/>
    <p:sldId id="868" r:id="rId47"/>
    <p:sldId id="870" r:id="rId48"/>
    <p:sldId id="871" r:id="rId49"/>
    <p:sldId id="872" r:id="rId50"/>
    <p:sldId id="873" r:id="rId51"/>
    <p:sldId id="874" r:id="rId52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F9DDF6"/>
    <a:srgbClr val="FFDFE2"/>
    <a:srgbClr val="404040"/>
    <a:srgbClr val="18579B"/>
    <a:srgbClr val="9AE0F4"/>
    <a:srgbClr val="D0FEFF"/>
    <a:srgbClr val="00226F"/>
    <a:srgbClr val="001B70"/>
    <a:srgbClr val="E12548"/>
    <a:srgbClr val="AB6DA9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287" autoAdjust="0"/>
    <p:restoredTop sz="94660"/>
  </p:normalViewPr>
  <p:slideViewPr>
    <p:cSldViewPr snapToObjects="1">
      <p:cViewPr varScale="1">
        <p:scale>
          <a:sx n="116" d="100"/>
          <a:sy n="116" d="100"/>
        </p:scale>
        <p:origin x="-3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ict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wmf"/><Relationship Id="rId3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ict"/><Relationship Id="rId2" Type="http://schemas.openxmlformats.org/officeDocument/2006/relationships/image" Target="../media/image37.pict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ict"/><Relationship Id="rId4" Type="http://schemas.openxmlformats.org/officeDocument/2006/relationships/image" Target="../media/image44.pict"/><Relationship Id="rId5" Type="http://schemas.openxmlformats.org/officeDocument/2006/relationships/image" Target="../media/image45.pict"/><Relationship Id="rId6" Type="http://schemas.openxmlformats.org/officeDocument/2006/relationships/image" Target="../media/image46.pict"/><Relationship Id="rId1" Type="http://schemas.openxmlformats.org/officeDocument/2006/relationships/image" Target="../media/image41.pict"/><Relationship Id="rId2" Type="http://schemas.openxmlformats.org/officeDocument/2006/relationships/image" Target="../media/image42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ict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ict"/><Relationship Id="rId4" Type="http://schemas.openxmlformats.org/officeDocument/2006/relationships/image" Target="../media/image10.pict"/><Relationship Id="rId5" Type="http://schemas.openxmlformats.org/officeDocument/2006/relationships/image" Target="../media/image11.pict"/><Relationship Id="rId1" Type="http://schemas.openxmlformats.org/officeDocument/2006/relationships/image" Target="../media/image7.wmf"/><Relationship Id="rId2" Type="http://schemas.openxmlformats.org/officeDocument/2006/relationships/image" Target="../media/image8.pict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ict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Relationship Id="rId2" Type="http://schemas.openxmlformats.org/officeDocument/2006/relationships/image" Target="../media/image59.pict"/><Relationship Id="rId3" Type="http://schemas.openxmlformats.org/officeDocument/2006/relationships/image" Target="../media/image60.pict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ict"/><Relationship Id="rId2" Type="http://schemas.openxmlformats.org/officeDocument/2006/relationships/image" Target="../media/image65.pict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Relationship Id="rId2" Type="http://schemas.openxmlformats.org/officeDocument/2006/relationships/image" Target="../media/image69.pict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ict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ict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ict"/><Relationship Id="rId2" Type="http://schemas.openxmlformats.org/officeDocument/2006/relationships/image" Target="../media/image80.pict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ict"/><Relationship Id="rId2" Type="http://schemas.openxmlformats.org/officeDocument/2006/relationships/image" Target="../media/image80.pict"/><Relationship Id="rId3" Type="http://schemas.openxmlformats.org/officeDocument/2006/relationships/image" Target="../media/image81.pict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pict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Relationship Id="rId2" Type="http://schemas.openxmlformats.org/officeDocument/2006/relationships/image" Target="../media/image23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pict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ict"/><Relationship Id="rId2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ict"/><Relationship Id="rId2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ict"/><Relationship Id="rId2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9A5E2-5E49-4B47-9AE2-627B54DC3064}" type="slidenum">
              <a:rPr lang="en-US"/>
              <a:pPr/>
              <a:t>7</a:t>
            </a:fld>
            <a:endParaRPr lang="en-US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9A5E2-5E49-4B47-9AE2-627B54DC3064}" type="slidenum">
              <a:rPr lang="en-US"/>
              <a:pPr/>
              <a:t>8</a:t>
            </a:fld>
            <a:endParaRPr lang="en-US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9A5E2-5E49-4B47-9AE2-627B54DC3064}" type="slidenum">
              <a:rPr lang="en-US"/>
              <a:pPr/>
              <a:t>9</a:t>
            </a:fld>
            <a:endParaRPr lang="en-US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75BA168-7537-2444-B134-A5D166C5164D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6EF60B2-4669-4B4A-A3A8-F4F26DF8A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C9E6F3-7632-6042-8A26-72E7F288DD66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CE56877-0B3D-A347-BE07-BB9E341FEE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EB72E8-D750-634F-B336-1CDDEE2D080C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5B0B33B-83F3-C448-9140-53BB95D29B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ACFAE99-17FB-D344-A9F5-EFAA1A08AE7F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8F3A24-4987-C644-8468-3533495615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7272454-886F-5A4A-B7DD-CDB1DA532BE2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45E7EB-846C-4F46-A1DF-1AC638147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B125F08-9214-5240-8FD1-2665EBE61938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6ABED0-13C7-0049-A7C1-A286792B2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D109CDA-27AC-0C42-B9FD-10ED9C06F862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CC97641-BB58-CF4E-94CE-E43EBA90C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035A96-96C3-6940-A9F7-C2BB234C79DE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E1BC400-7FDE-3F44-8DF5-615B8D24C1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CBE6B0-201D-8E46-AD76-5F892076D03C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AD067D0-0BEC-8F44-89C0-FD276C3168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FDA9B41-F68A-5240-908E-627E4169E86C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3656D8-50EB-C649-9EDA-EBEA8FAE69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8591C21-D66B-7B45-AD5F-0682FA6DB0AC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EB9F7C-C651-7B41-8C34-FDF7CA0C5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E5EA825-A0CA-D249-8DC7-3046D4EC2669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135E90C-0F8A-4347-826E-6F09077CAC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207CF8-E9B6-AF49-A4B2-4C8483717C7C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EF8F450-768C-0241-A08A-C0D7C0592B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2DB8485-210E-3141-B9EA-3E3690AEBF1F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08EBA31-BD10-4D46-8EC3-3CC65C9E43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285E543-8F9A-F548-8A87-D2E2A182AF97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E83F-8C54-794C-82E2-2D2B480274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D1D5A47-7B34-7E43-A4C9-8DB9D5A0A90F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EE93E0-84ED-564B-BCFD-1A87664C32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A3E0B62-A195-5B41-9328-3A6A8E85598C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2CD8EF7-4875-D14D-8E92-9A8BDA5D56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20FB311-B604-6E49-BE4F-2872B1DB5ED8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306DB2A-E2B7-9A46-893B-99892D41FC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3CC6E74-7830-DD4B-91DC-5D0058E89CB9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6D7AAF5-1A07-D94C-B48C-3DF3BE70DA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B5B27A8-6A2C-4340-9FD9-5077EBF21B25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237B4FE-5117-5641-877B-DED3E54EEB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5E08D2-E74D-4043-8299-988B67E2E82F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4D0E7E-60D7-7146-A161-92A3A6D56C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F1C05C-F1D8-1E4B-83AD-4329732A4F6A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514E805-EC1C-5D4C-A7A2-ADEE9027ED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PSI Colloqium, May 24, 2007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A. Hoecker: The Muon </a:t>
            </a:r>
            <a:r>
              <a:rPr lang="en-US" i="1">
                <a:solidFill>
                  <a:srgbClr val="FFFFFF"/>
                </a:solidFill>
              </a:rPr>
              <a:t>g </a:t>
            </a:r>
            <a:r>
              <a:rPr lang="en-US">
                <a:solidFill>
                  <a:srgbClr val="FFFFFF"/>
                </a:solidFill>
              </a:rPr>
              <a:t>– 2 Challenge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9/12/10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9/9/10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Tau</a:t>
            </a:r>
            <a:r>
              <a:rPr lang="fr-FR" sz="1200" baseline="0" dirty="0" smtClean="0">
                <a:solidFill>
                  <a:schemeClr val="bg1"/>
                </a:solidFill>
              </a:rPr>
              <a:t> 2010 </a:t>
            </a:r>
            <a:r>
              <a:rPr lang="fr-FR" sz="1200" dirty="0" smtClean="0">
                <a:solidFill>
                  <a:schemeClr val="bg1"/>
                </a:solidFill>
              </a:rPr>
              <a:t>– Manchester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</a:rPr>
              <a:t>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057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425728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Cargèse 2010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Introduction to Higgs and EW Precision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Tau</a:t>
            </a:r>
            <a:r>
              <a:rPr lang="fr-FR" sz="1200" baseline="0" dirty="0" smtClean="0">
                <a:solidFill>
                  <a:schemeClr val="bg1"/>
                </a:solidFill>
              </a:rPr>
              <a:t> 2010 </a:t>
            </a:r>
            <a:r>
              <a:rPr lang="fr-FR" sz="1200" dirty="0" smtClean="0">
                <a:solidFill>
                  <a:schemeClr val="bg1"/>
                </a:solidFill>
              </a:rPr>
              <a:t>– Manchester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</a:rPr>
              <a:t>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  <p:sldLayoutId id="2147485684" r:id="rId2"/>
    <p:sldLayoutId id="2147485685" r:id="rId3"/>
    <p:sldLayoutId id="2147485686" r:id="rId4"/>
    <p:sldLayoutId id="2147485687" r:id="rId5"/>
    <p:sldLayoutId id="2147485688" r:id="rId6"/>
    <p:sldLayoutId id="2147485689" r:id="rId7"/>
    <p:sldLayoutId id="2147485690" r:id="rId8"/>
    <p:sldLayoutId id="2147485691" r:id="rId9"/>
    <p:sldLayoutId id="2147485692" r:id="rId10"/>
    <p:sldLayoutId id="2147485693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Tau</a:t>
            </a:r>
            <a:r>
              <a:rPr lang="fr-FR" sz="1200" baseline="0" dirty="0" smtClean="0">
                <a:solidFill>
                  <a:schemeClr val="bg1"/>
                </a:solidFill>
              </a:rPr>
              <a:t> 2010 </a:t>
            </a:r>
            <a:r>
              <a:rPr lang="fr-FR" sz="1200" dirty="0" smtClean="0">
                <a:solidFill>
                  <a:schemeClr val="bg1"/>
                </a:solidFill>
              </a:rPr>
              <a:t>– Manchester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</a:rPr>
              <a:t>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94" r:id="rId1"/>
    <p:sldLayoutId id="2147485695" r:id="rId2"/>
    <p:sldLayoutId id="2147485696" r:id="rId3"/>
    <p:sldLayoutId id="2147485697" r:id="rId4"/>
    <p:sldLayoutId id="2147485698" r:id="rId5"/>
    <p:sldLayoutId id="2147485699" r:id="rId6"/>
    <p:sldLayoutId id="2147485700" r:id="rId7"/>
    <p:sldLayoutId id="2147485701" r:id="rId8"/>
    <p:sldLayoutId id="2147485702" r:id="rId9"/>
    <p:sldLayoutId id="2147485703" r:id="rId10"/>
    <p:sldLayoutId id="2147485704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779" name="Rectangle 3"/>
          <p:cNvSpPr>
            <a:spLocks noChangeArrowheads="1"/>
          </p:cNvSpPr>
          <p:nvPr/>
        </p:nvSpPr>
        <p:spPr bwMode="auto">
          <a:xfrm>
            <a:off x="8532813" y="6548438"/>
            <a:ext cx="611187" cy="309562"/>
          </a:xfrm>
          <a:prstGeom prst="rect">
            <a:avLst/>
          </a:prstGeom>
          <a:solidFill>
            <a:srgbClr val="E12B0D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3781" name="Rectangle 5"/>
          <p:cNvSpPr>
            <a:spLocks noChangeArrowheads="1"/>
          </p:cNvSpPr>
          <p:nvPr/>
        </p:nvSpPr>
        <p:spPr bwMode="auto">
          <a:xfrm>
            <a:off x="7137400" y="650240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b">
            <a:prstTxWarp prst="textNoShape">
              <a:avLst/>
            </a:prstTxWarp>
          </a:bodyPr>
          <a:lstStyle/>
          <a:p>
            <a:pPr algn="r"/>
            <a:fld id="{EF4F1F41-1111-4243-9A65-A9AAA6604C60}" type="slidenum">
              <a:rPr lang="en-US" sz="1400" b="1">
                <a:solidFill>
                  <a:schemeClr val="bg1"/>
                </a:solidFill>
                <a:latin typeface="VAG Rounded Light" pitchFamily="34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VAG Rounded Light" pitchFamily="34" charset="0"/>
            </a:endParaRPr>
          </a:p>
        </p:txBody>
      </p:sp>
      <p:sp>
        <p:nvSpPr>
          <p:cNvPr id="2123785" name="Rectangle 9"/>
          <p:cNvSpPr>
            <a:spLocks noChangeArrowheads="1"/>
          </p:cNvSpPr>
          <p:nvPr userDrawn="1"/>
        </p:nvSpPr>
        <p:spPr bwMode="auto">
          <a:xfrm>
            <a:off x="2906713" y="6548438"/>
            <a:ext cx="5626100" cy="309562"/>
          </a:xfrm>
          <a:prstGeom prst="rect">
            <a:avLst/>
          </a:prstGeom>
          <a:solidFill>
            <a:srgbClr val="96969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3786" name="Rectangle 10"/>
          <p:cNvSpPr>
            <a:spLocks noChangeArrowheads="1"/>
          </p:cNvSpPr>
          <p:nvPr userDrawn="1"/>
        </p:nvSpPr>
        <p:spPr bwMode="auto">
          <a:xfrm>
            <a:off x="0" y="6548438"/>
            <a:ext cx="3086100" cy="309562"/>
          </a:xfrm>
          <a:prstGeom prst="rect">
            <a:avLst/>
          </a:prstGeom>
          <a:solidFill>
            <a:srgbClr val="777777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37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8" y="6624638"/>
            <a:ext cx="4252912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Berlin Colloquium, Nov 3, 2008</a:t>
            </a:r>
          </a:p>
        </p:txBody>
      </p:sp>
      <p:sp>
        <p:nvSpPr>
          <p:cNvPr id="21237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7688" y="6624638"/>
            <a:ext cx="5175250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A. Hoecker </a:t>
            </a:r>
            <a:r>
              <a:rPr lang="en-US">
                <a:ea typeface="Times New Roman" charset="0"/>
                <a:cs typeface="Times New Roman" charset="0"/>
              </a:rPr>
              <a:t> </a:t>
            </a:r>
            <a:r>
              <a:rPr lang="en-US">
                <a:ea typeface="Times New Roman" charset="0"/>
                <a:cs typeface="Times New Roman" charset="0"/>
                <a:sym typeface="Symbol" charset="2"/>
              </a:rPr>
              <a:t> </a:t>
            </a:r>
            <a:r>
              <a:rPr lang="en-US">
                <a:ea typeface="Times New Roman" charset="0"/>
                <a:cs typeface="Times New Roman" charset="0"/>
              </a:rPr>
              <a:t> ATLAS and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211" name="Rectangle 3"/>
          <p:cNvSpPr>
            <a:spLocks noChangeArrowheads="1"/>
          </p:cNvSpPr>
          <p:nvPr/>
        </p:nvSpPr>
        <p:spPr bwMode="auto">
          <a:xfrm>
            <a:off x="8532813" y="6548438"/>
            <a:ext cx="611187" cy="309562"/>
          </a:xfrm>
          <a:prstGeom prst="rect">
            <a:avLst/>
          </a:prstGeom>
          <a:solidFill>
            <a:srgbClr val="E7EC0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3" name="Rectangle 5"/>
          <p:cNvSpPr>
            <a:spLocks noChangeArrowheads="1"/>
          </p:cNvSpPr>
          <p:nvPr/>
        </p:nvSpPr>
        <p:spPr bwMode="auto">
          <a:xfrm>
            <a:off x="7137400" y="650240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b">
            <a:prstTxWarp prst="textNoShape">
              <a:avLst/>
            </a:prstTxWarp>
          </a:bodyPr>
          <a:lstStyle/>
          <a:p>
            <a:pPr algn="r"/>
            <a:fld id="{9A2292BC-529E-E14C-B743-B573043D1975}" type="slidenum">
              <a:rPr lang="en-US" sz="1400" b="1">
                <a:solidFill>
                  <a:schemeClr val="bg1"/>
                </a:solidFill>
                <a:latin typeface="VAG Rounded Light" pitchFamily="34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VAG Rounded Light" pitchFamily="34" charset="0"/>
            </a:endParaRPr>
          </a:p>
        </p:txBody>
      </p:sp>
      <p:sp>
        <p:nvSpPr>
          <p:cNvPr id="2014215" name="Rectangle 7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EAEAEA"/>
          </a:solidFill>
          <a:ln w="6350">
            <a:solidFill>
              <a:schemeClr val="bg2"/>
            </a:solidFill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7" name="Rectangle 9"/>
          <p:cNvSpPr>
            <a:spLocks noChangeArrowheads="1"/>
          </p:cNvSpPr>
          <p:nvPr userDrawn="1"/>
        </p:nvSpPr>
        <p:spPr bwMode="auto">
          <a:xfrm>
            <a:off x="2906713" y="6548438"/>
            <a:ext cx="5626100" cy="309562"/>
          </a:xfrm>
          <a:prstGeom prst="rect">
            <a:avLst/>
          </a:prstGeom>
          <a:solidFill>
            <a:srgbClr val="96969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8" name="Rectangle 10"/>
          <p:cNvSpPr>
            <a:spLocks noChangeArrowheads="1"/>
          </p:cNvSpPr>
          <p:nvPr userDrawn="1"/>
        </p:nvSpPr>
        <p:spPr bwMode="auto">
          <a:xfrm>
            <a:off x="0" y="6548438"/>
            <a:ext cx="3086100" cy="309562"/>
          </a:xfrm>
          <a:prstGeom prst="rect">
            <a:avLst/>
          </a:prstGeom>
          <a:solidFill>
            <a:srgbClr val="777777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8" y="6624638"/>
            <a:ext cx="4252912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Berlin Colloquium, Nov 3, 2008</a:t>
            </a:r>
          </a:p>
        </p:txBody>
      </p:sp>
      <p:sp>
        <p:nvSpPr>
          <p:cNvPr id="201422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7688" y="6624638"/>
            <a:ext cx="5175250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A. Hoecker </a:t>
            </a:r>
            <a:r>
              <a:rPr lang="en-US">
                <a:ea typeface="Times New Roman" charset="0"/>
                <a:cs typeface="Times New Roman" charset="0"/>
              </a:rPr>
              <a:t> </a:t>
            </a:r>
            <a:r>
              <a:rPr lang="en-US">
                <a:ea typeface="Times New Roman" charset="0"/>
                <a:cs typeface="Times New Roman" charset="0"/>
                <a:sym typeface="Symbol" charset="2"/>
              </a:rPr>
              <a:t> </a:t>
            </a:r>
            <a:r>
              <a:rPr lang="en-US">
                <a:ea typeface="Times New Roman" charset="0"/>
                <a:cs typeface="Times New Roman" charset="0"/>
              </a:rPr>
              <a:t> ATLAS and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294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294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8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669925"/>
          </a:xfrm>
          <a:prstGeom prst="rect">
            <a:avLst/>
          </a:prstGeom>
          <a:solidFill>
            <a:srgbClr val="EAEAEA"/>
          </a:solidFill>
          <a:ln w="63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US" sz="1800" smtClean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37922" name="Rectangle 2"/>
          <p:cNvSpPr>
            <a:spLocks noChangeArrowheads="1"/>
          </p:cNvSpPr>
          <p:nvPr userDrawn="1"/>
        </p:nvSpPr>
        <p:spPr bwMode="auto">
          <a:xfrm>
            <a:off x="0" y="6561138"/>
            <a:ext cx="9144000" cy="323850"/>
          </a:xfrm>
          <a:prstGeom prst="rect">
            <a:avLst/>
          </a:prstGeom>
          <a:solidFill>
            <a:schemeClr val="bg2"/>
          </a:solidFill>
          <a:ln w="6350">
            <a:solidFill>
              <a:srgbClr val="333333"/>
            </a:solidFill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US" sz="1800" smtClean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37923" name="Rectangle 3"/>
          <p:cNvSpPr>
            <a:spLocks noChangeArrowheads="1"/>
          </p:cNvSpPr>
          <p:nvPr/>
        </p:nvSpPr>
        <p:spPr bwMode="auto">
          <a:xfrm>
            <a:off x="7086600" y="6600825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 defTabSz="914400"/>
            <a:fld id="{FCDD1233-8D04-5D4D-BC87-C156819F2418}" type="slidenum">
              <a:rPr lang="en-US" sz="1000" b="1">
                <a:solidFill>
                  <a:srgbClr val="FFFFFF"/>
                </a:solidFill>
                <a:ea typeface="Arial" charset="0"/>
                <a:cs typeface="Arial" charset="0"/>
              </a:rPr>
              <a:pPr algn="r" defTabSz="914400"/>
              <a:t>‹#›</a:t>
            </a:fld>
            <a:r>
              <a:rPr lang="en-US" sz="1000" b="1">
                <a:solidFill>
                  <a:srgbClr val="FFFFFF"/>
                </a:solidFill>
                <a:ea typeface="Arial" charset="0"/>
                <a:cs typeface="Arial" charset="0"/>
              </a:rPr>
              <a:t> / 51</a:t>
            </a:r>
          </a:p>
        </p:txBody>
      </p:sp>
      <p:sp>
        <p:nvSpPr>
          <p:cNvPr id="3379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597650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chemeClr val="bg1"/>
                </a:solidFill>
              </a:defRPr>
            </a:lvl1pPr>
          </a:lstStyle>
          <a:p>
            <a:pPr defTabSz="914400"/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PSI Colloqium, May 24, 2007 </a:t>
            </a:r>
          </a:p>
        </p:txBody>
      </p:sp>
      <p:sp>
        <p:nvSpPr>
          <p:cNvPr id="337925" name="Line 5"/>
          <p:cNvSpPr>
            <a:spLocks noChangeShapeType="1"/>
          </p:cNvSpPr>
          <p:nvPr userDrawn="1"/>
        </p:nvSpPr>
        <p:spPr bwMode="auto">
          <a:xfrm flipV="1">
            <a:off x="0" y="6564313"/>
            <a:ext cx="91440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endParaRPr lang="en-US" sz="18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11413" y="6597650"/>
            <a:ext cx="44211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</a:defRPr>
            </a:lvl1pPr>
          </a:lstStyle>
          <a:p>
            <a:pPr algn="ctr" defTabSz="914400"/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A. Hoecker: The Muon </a:t>
            </a:r>
            <a:r>
              <a:rPr lang="en-US" i="1">
                <a:solidFill>
                  <a:srgbClr val="FFFFFF"/>
                </a:solidFill>
                <a:ea typeface="Arial" charset="0"/>
                <a:cs typeface="Arial" charset="0"/>
              </a:rPr>
              <a:t>g </a:t>
            </a:r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– 2 Challenge</a:t>
            </a:r>
          </a:p>
        </p:txBody>
      </p:sp>
      <p:sp>
        <p:nvSpPr>
          <p:cNvPr id="337927" name="Line 7"/>
          <p:cNvSpPr>
            <a:spLocks noChangeShapeType="1"/>
          </p:cNvSpPr>
          <p:nvPr userDrawn="1"/>
        </p:nvSpPr>
        <p:spPr bwMode="auto">
          <a:xfrm flipV="1">
            <a:off x="0" y="669925"/>
            <a:ext cx="91440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endParaRPr lang="en-US" sz="18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0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d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.jpeg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oleObject" Target="../embeddings/oleObject22.bin"/><Relationship Id="rId5" Type="http://schemas.openxmlformats.org/officeDocument/2006/relationships/oleObject" Target="../embeddings/oleObject23.bin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26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27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28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29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30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31.bin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6" Type="http://schemas.openxmlformats.org/officeDocument/2006/relationships/oleObject" Target="../embeddings/oleObject35.bin"/><Relationship Id="rId7" Type="http://schemas.openxmlformats.org/officeDocument/2006/relationships/oleObject" Target="../embeddings/oleObject36.bin"/><Relationship Id="rId8" Type="http://schemas.openxmlformats.org/officeDocument/2006/relationships/oleObject" Target="../embeddings/oleObject37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df"/><Relationship Id="rId4" Type="http://schemas.openxmlformats.org/officeDocument/2006/relationships/image" Target="../media/image49.png"/><Relationship Id="rId5" Type="http://schemas.openxmlformats.org/officeDocument/2006/relationships/oleObject" Target="../embeddings/oleObject38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9.bin"/><Relationship Id="rId12" Type="http://schemas.openxmlformats.org/officeDocument/2006/relationships/oleObject" Target="../embeddings/oleObject40.bin"/><Relationship Id="rId13" Type="http://schemas.openxmlformats.org/officeDocument/2006/relationships/oleObject" Target="../embeddings/oleObject41.bin"/><Relationship Id="rId14" Type="http://schemas.openxmlformats.org/officeDocument/2006/relationships/oleObject" Target="../embeddings/oleObject42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0.pdf"/><Relationship Id="rId4" Type="http://schemas.openxmlformats.org/officeDocument/2006/relationships/image" Target="../media/image51.png"/><Relationship Id="rId5" Type="http://schemas.openxmlformats.org/officeDocument/2006/relationships/image" Target="../media/image52.pdf"/><Relationship Id="rId6" Type="http://schemas.openxmlformats.org/officeDocument/2006/relationships/image" Target="../media/image53.png"/><Relationship Id="rId7" Type="http://schemas.openxmlformats.org/officeDocument/2006/relationships/image" Target="../media/image54.pdf"/><Relationship Id="rId8" Type="http://schemas.openxmlformats.org/officeDocument/2006/relationships/image" Target="../media/image55.png"/><Relationship Id="rId9" Type="http://schemas.openxmlformats.org/officeDocument/2006/relationships/image" Target="../media/image56.pdf"/><Relationship Id="rId10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4" Type="http://schemas.openxmlformats.org/officeDocument/2006/relationships/oleObject" Target="../embeddings/oleObject44.bin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oleObject" Target="../embeddings/oleObject45.bin"/><Relationship Id="rId8" Type="http://schemas.openxmlformats.org/officeDocument/2006/relationships/image" Target="../media/image63.png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4" Type="http://schemas.openxmlformats.org/officeDocument/2006/relationships/image" Target="../media/image66.pdf"/><Relationship Id="rId5" Type="http://schemas.openxmlformats.org/officeDocument/2006/relationships/image" Target="../media/image67.png"/><Relationship Id="rId6" Type="http://schemas.openxmlformats.org/officeDocument/2006/relationships/oleObject" Target="../embeddings/oleObject47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4" Type="http://schemas.openxmlformats.org/officeDocument/2006/relationships/oleObject" Target="../embeddings/oleObject49.bin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df"/><Relationship Id="rId3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4" Type="http://schemas.openxmlformats.org/officeDocument/2006/relationships/image" Target="../media/image73.pdf"/><Relationship Id="rId5" Type="http://schemas.openxmlformats.org/officeDocument/2006/relationships/image" Target="../media/image74.png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df"/><Relationship Id="rId4" Type="http://schemas.openxmlformats.org/officeDocument/2006/relationships/image" Target="../media/image74.png"/><Relationship Id="rId5" Type="http://schemas.openxmlformats.org/officeDocument/2006/relationships/oleObject" Target="../embeddings/oleObject51.bin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4" Type="http://schemas.openxmlformats.org/officeDocument/2006/relationships/oleObject" Target="../embeddings/oleObject53.bin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4" Type="http://schemas.openxmlformats.org/officeDocument/2006/relationships/oleObject" Target="../embeddings/oleObject55.bin"/><Relationship Id="rId5" Type="http://schemas.openxmlformats.org/officeDocument/2006/relationships/oleObject" Target="../embeddings/oleObject56.bin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df"/><Relationship Id="rId3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df"/><Relationship Id="rId4" Type="http://schemas.openxmlformats.org/officeDocument/2006/relationships/image" Target="../media/image86.png"/><Relationship Id="rId5" Type="http://schemas.openxmlformats.org/officeDocument/2006/relationships/oleObject" Target="../embeddings/oleObject57.bin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df"/><Relationship Id="rId4" Type="http://schemas.openxmlformats.org/officeDocument/2006/relationships/image" Target="../media/image89.png"/><Relationship Id="rId5" Type="http://schemas.openxmlformats.org/officeDocument/2006/relationships/oleObject" Target="../embeddings/oleObject58.bin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df"/><Relationship Id="rId4" Type="http://schemas.openxmlformats.org/officeDocument/2006/relationships/image" Target="../media/image92.png"/><Relationship Id="rId5" Type="http://schemas.openxmlformats.org/officeDocument/2006/relationships/oleObject" Target="../embeddings/oleObject59.bin"/><Relationship Id="rId1" Type="http://schemas.openxmlformats.org/officeDocument/2006/relationships/vmlDrawing" Target="../drawings/vmlDrawing30.v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df"/><Relationship Id="rId4" Type="http://schemas.openxmlformats.org/officeDocument/2006/relationships/image" Target="../media/image95.png"/><Relationship Id="rId5" Type="http://schemas.openxmlformats.org/officeDocument/2006/relationships/oleObject" Target="../embeddings/oleObject60.bin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df"/><Relationship Id="rId20" Type="http://schemas.openxmlformats.org/officeDocument/2006/relationships/image" Target="../media/image21.png"/><Relationship Id="rId10" Type="http://schemas.openxmlformats.org/officeDocument/2006/relationships/image" Target="../media/image17.png"/><Relationship Id="rId11" Type="http://schemas.openxmlformats.org/officeDocument/2006/relationships/oleObject" Target="../embeddings/oleObject4.bin"/><Relationship Id="rId12" Type="http://schemas.openxmlformats.org/officeDocument/2006/relationships/oleObject" Target="../embeddings/oleObject5.bin"/><Relationship Id="rId13" Type="http://schemas.openxmlformats.org/officeDocument/2006/relationships/oleObject" Target="../embeddings/oleObject6.bin"/><Relationship Id="rId14" Type="http://schemas.openxmlformats.org/officeDocument/2006/relationships/oleObject" Target="../embeddings/oleObject7.bin"/><Relationship Id="rId15" Type="http://schemas.openxmlformats.org/officeDocument/2006/relationships/oleObject" Target="../embeddings/oleObject8.bin"/><Relationship Id="rId16" Type="http://schemas.openxmlformats.org/officeDocument/2006/relationships/oleObject" Target="../embeddings/oleObject9.bin"/><Relationship Id="rId17" Type="http://schemas.openxmlformats.org/officeDocument/2006/relationships/image" Target="../media/image18.pdf"/><Relationship Id="rId18" Type="http://schemas.openxmlformats.org/officeDocument/2006/relationships/image" Target="../media/image19.png"/><Relationship Id="rId19" Type="http://schemas.openxmlformats.org/officeDocument/2006/relationships/image" Target="../media/image20.pd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image" Target="../media/image12.pdf"/><Relationship Id="rId6" Type="http://schemas.openxmlformats.org/officeDocument/2006/relationships/image" Target="../media/image13.png"/><Relationship Id="rId7" Type="http://schemas.openxmlformats.org/officeDocument/2006/relationships/image" Target="../media/image14.pdf"/><Relationship Id="rId8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78.jpeg"/><Relationship Id="rId3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oleObject" Target="../embeddings/oleObject11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oleObject" Target="../embeddings/oleObject12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27.jpeg"/><Relationship Id="rId5" Type="http://schemas.openxmlformats.org/officeDocument/2006/relationships/image" Target="../media/image28.png"/><Relationship Id="rId6" Type="http://schemas.openxmlformats.org/officeDocument/2006/relationships/oleObject" Target="../embeddings/oleObject13.bin"/><Relationship Id="rId7" Type="http://schemas.openxmlformats.org/officeDocument/2006/relationships/oleObject" Target="../embeddings/oleObject14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27.jpeg"/><Relationship Id="rId5" Type="http://schemas.openxmlformats.org/officeDocument/2006/relationships/image" Target="../media/image28.png"/><Relationship Id="rId6" Type="http://schemas.openxmlformats.org/officeDocument/2006/relationships/oleObject" Target="../embeddings/oleObject15.bin"/><Relationship Id="rId7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27.jpeg"/><Relationship Id="rId5" Type="http://schemas.openxmlformats.org/officeDocument/2006/relationships/image" Target="../media/image28.png"/><Relationship Id="rId6" Type="http://schemas.openxmlformats.org/officeDocument/2006/relationships/oleObject" Target="../embeddings/oleObject17.bin"/><Relationship Id="rId7" Type="http://schemas.openxmlformats.org/officeDocument/2006/relationships/oleObject" Target="../embeddings/oleObject18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2971800"/>
            <a:ext cx="9144000" cy="3886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3121888"/>
            <a:ext cx="9144000" cy="7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Andreas Hoecker (CERN)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/>
            <a:endParaRPr lang="en-GB" sz="500" dirty="0" smtClean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Tau Workshop, Manchester, UK, Sep 13 – 17, 2010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0"/>
            <a:ext cx="9144000" cy="274320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9050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2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2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2 and its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Hadronic Contribution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algn="r"/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[ … and also that of 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US" sz="2000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QED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(</a:t>
            </a:r>
            <a:r>
              <a:rPr lang="en-US" sz="2000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M</a:t>
            </a:r>
            <a:r>
              <a:rPr lang="en-US" sz="2000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Z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) ] </a:t>
            </a:r>
            <a:r>
              <a:rPr lang="en-US" sz="9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.</a:t>
            </a:r>
            <a:endParaRPr lang="en-US" sz="4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—</a:t>
            </a:r>
            <a:r>
              <a:rPr lang="en-US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Introduction</a:t>
            </a:r>
            <a:r>
              <a:rPr lang="en-US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—</a:t>
            </a:r>
            <a:endParaRPr lang="en-GB" sz="3200" i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Picture 10" descr="g-2-jpg"/>
          <p:cNvPicPr>
            <a:picLocks noChangeAspect="1" noChangeArrowheads="1"/>
          </p:cNvPicPr>
          <p:nvPr/>
        </p:nvPicPr>
        <p:blipFill>
          <a:blip r:embed="rId2">
            <a:grayscl/>
            <a:lum bright="41000" contrast="6000"/>
          </a:blip>
          <a:srcRect l="577" t="847" r="945"/>
          <a:stretch>
            <a:fillRect/>
          </a:stretch>
        </p:blipFill>
        <p:spPr bwMode="auto">
          <a:xfrm>
            <a:off x="0" y="4134445"/>
            <a:ext cx="3800048" cy="272355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2" name="Picture 51" descr="had-vac-lo.png"/>
          <p:cNvPicPr>
            <a:picLocks noChangeAspect="1"/>
          </p:cNvPicPr>
          <p:nvPr/>
        </p:nvPicPr>
        <p:blipFill>
          <a:blip r:embed="rId3">
            <a:lum bright="-100000" contrast="-100000"/>
          </a:blip>
          <a:stretch>
            <a:fillRect/>
          </a:stretch>
        </p:blipFill>
        <p:spPr>
          <a:xfrm>
            <a:off x="4089558" y="4389883"/>
            <a:ext cx="1505362" cy="2228934"/>
          </a:xfrm>
          <a:prstGeom prst="rect">
            <a:avLst/>
          </a:prstGeom>
        </p:spPr>
      </p:pic>
      <p:pic>
        <p:nvPicPr>
          <p:cNvPr id="53" name="Picture 52" descr="amure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>
                <a:grayscl/>
                <a:lum bright="-8000"/>
              </a:blip>
              <a:stretch>
                <a:fillRect/>
              </a:stretch>
            </p:blipFill>
          </mc:Choice>
          <mc:Fallback>
            <p:blipFill>
              <a:blip r:embed="rId5">
                <a:grayscl/>
                <a:lum bright="-8000"/>
              </a:blip>
              <a:stretch>
                <a:fillRect/>
              </a:stretch>
            </p:blipFill>
          </mc:Fallback>
        </mc:AlternateContent>
        <p:spPr>
          <a:xfrm>
            <a:off x="5812366" y="4315044"/>
            <a:ext cx="3048001" cy="2477339"/>
          </a:xfrm>
          <a:prstGeom prst="rect">
            <a:avLst/>
          </a:prstGeom>
        </p:spPr>
      </p:pic>
      <p:cxnSp>
        <p:nvCxnSpPr>
          <p:cNvPr id="55" name="Straight Connector 54"/>
          <p:cNvCxnSpPr/>
          <p:nvPr/>
        </p:nvCxnSpPr>
        <p:spPr>
          <a:xfrm>
            <a:off x="0" y="4134445"/>
            <a:ext cx="9144000" cy="16720"/>
          </a:xfrm>
          <a:prstGeom prst="line">
            <a:avLst/>
          </a:prstGeom>
          <a:ln w="318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089558" y="4252385"/>
            <a:ext cx="4927442" cy="257175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Rectangle 11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GB" sz="18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1750" name="AutoShape 13"/>
          <p:cNvSpPr>
            <a:spLocks noChangeArrowheads="1"/>
          </p:cNvSpPr>
          <p:nvPr/>
        </p:nvSpPr>
        <p:spPr bwMode="auto">
          <a:xfrm>
            <a:off x="522288" y="2819400"/>
            <a:ext cx="8135937" cy="3384550"/>
          </a:xfrm>
          <a:prstGeom prst="flowChartAlternateProcess">
            <a:avLst/>
          </a:prstGeom>
          <a:solidFill>
            <a:schemeClr val="tx1">
              <a:alpha val="74901"/>
            </a:schemeClr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US" sz="1800" smtClean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1552575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400" b="1" dirty="0" smtClean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Confronting Experiment with Theory 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93725" y="3352800"/>
            <a:ext cx="8081963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The Standard Model prediction of </a:t>
            </a:r>
            <a:r>
              <a:rPr lang="en-US" sz="1800" i="1" dirty="0" err="1">
                <a:solidFill>
                  <a:schemeClr val="bg1"/>
                </a:solidFill>
              </a:rPr>
              <a:t>a</a:t>
            </a:r>
            <a:r>
              <a:rPr lang="en-US" sz="1800" i="1" baseline="-25000" dirty="0" err="1">
                <a:solidFill>
                  <a:schemeClr val="bg1"/>
                </a:solidFill>
                <a:sym typeface="Symbol" charset="2"/>
              </a:rPr>
              <a:t></a:t>
            </a:r>
            <a:r>
              <a:rPr lang="en-US" sz="1800" dirty="0">
                <a:solidFill>
                  <a:schemeClr val="bg1"/>
                </a:solidFill>
                <a:sym typeface="Symbol" charset="2"/>
              </a:rPr>
              <a:t> is decomposed in its main contributions: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93725" y="5267287"/>
            <a:ext cx="8081963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of which the </a:t>
            </a:r>
            <a:r>
              <a:rPr lang="en-US" sz="1800" dirty="0">
                <a:solidFill>
                  <a:srgbClr val="FF9900"/>
                </a:solidFill>
              </a:rPr>
              <a:t>hadronic contribution</a:t>
            </a:r>
            <a:r>
              <a:rPr lang="en-US" sz="1800" dirty="0">
                <a:solidFill>
                  <a:schemeClr val="bg1"/>
                </a:solidFill>
              </a:rPr>
              <a:t> has the largest </a:t>
            </a:r>
            <a:r>
              <a:rPr lang="en-US" sz="1800" dirty="0" smtClean="0">
                <a:solidFill>
                  <a:schemeClr val="bg1"/>
                </a:solidFill>
              </a:rPr>
              <a:t>uncertainty!</a:t>
            </a:r>
            <a:endParaRPr lang="en-US" sz="1800" dirty="0">
              <a:solidFill>
                <a:schemeClr val="bg1"/>
              </a:solidFill>
              <a:sym typeface="Symbol" charset="2"/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2317536" y="4050141"/>
          <a:ext cx="4780428" cy="946212"/>
        </p:xfrm>
        <a:graphic>
          <a:graphicData uri="http://schemas.openxmlformats.org/presentationml/2006/ole">
            <p:oleObj spid="_x0000_s1196035" name="Equation" r:id="rId5" imgW="2311200" imgH="457200" progId="Equation.DSMT4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50825" y="1328738"/>
            <a:ext cx="8642350" cy="12239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381000" y="1541463"/>
            <a:ext cx="2390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dirty="0">
                <a:solidFill>
                  <a:srgbClr val="18579B"/>
                </a:solidFill>
              </a:rPr>
              <a:t>QED </a:t>
            </a:r>
            <a:r>
              <a:rPr lang="en-US" sz="2000" dirty="0" smtClean="0">
                <a:solidFill>
                  <a:srgbClr val="18579B"/>
                </a:solidFill>
              </a:rPr>
              <a:t>contribution</a:t>
            </a:r>
            <a:endParaRPr lang="en-US" sz="2000" dirty="0">
              <a:solidFill>
                <a:srgbClr val="18579B"/>
              </a:solidFill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2616200" y="1562100"/>
          <a:ext cx="6132513" cy="785813"/>
        </p:xfrm>
        <a:graphic>
          <a:graphicData uri="http://schemas.openxmlformats.org/presentationml/2006/ole">
            <p:oleObj spid="_x0000_s1202178" name="Equation" r:id="rId3" imgW="4381500" imgH="558800" progId="Equation.DSMT4">
              <p:embed/>
            </p:oleObj>
          </a:graphicData>
        </a:graphic>
      </p:graphicFrame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6372225" y="1425575"/>
            <a:ext cx="2447925" cy="406400"/>
          </a:xfrm>
          <a:prstGeom prst="rect">
            <a:avLst/>
          </a:prstGeom>
          <a:solidFill>
            <a:srgbClr val="FFFF99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Using </a:t>
            </a:r>
            <a:r>
              <a:rPr lang="en-US" sz="1000">
                <a:solidFill>
                  <a:srgbClr val="663300"/>
                </a:solidFill>
                <a:sym typeface="Symbol" charset="2"/>
              </a:rPr>
              <a:t> from latest </a:t>
            </a:r>
            <a:r>
              <a:rPr lang="en-US" sz="1000" baseline="-25000">
                <a:solidFill>
                  <a:srgbClr val="663300"/>
                </a:solidFill>
                <a:sym typeface="Symbol" charset="2"/>
              </a:rPr>
              <a:t>e</a:t>
            </a:r>
            <a:r>
              <a:rPr lang="en-US" sz="1000">
                <a:solidFill>
                  <a:srgbClr val="663300"/>
                </a:solidFill>
                <a:sym typeface="Symbol" charset="2"/>
              </a:rPr>
              <a:t>                        [Gabrielse et al. PRL 97, 030802, 2006]</a:t>
            </a:r>
          </a:p>
        </p:txBody>
      </p:sp>
      <p:sp>
        <p:nvSpPr>
          <p:cNvPr id="10" name="Text Box 40"/>
          <p:cNvSpPr txBox="1">
            <a:spLocks noChangeArrowheads="1"/>
          </p:cNvSpPr>
          <p:nvPr/>
        </p:nvSpPr>
        <p:spPr bwMode="auto">
          <a:xfrm>
            <a:off x="1763713" y="2840038"/>
            <a:ext cx="2784475" cy="584200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1</a:t>
            </a:r>
            <a:r>
              <a:rPr lang="en-US" sz="1600" baseline="30000"/>
              <a:t>st</a:t>
            </a:r>
            <a:r>
              <a:rPr lang="en-US" sz="1600"/>
              <a:t> order known since 1948 </a:t>
            </a:r>
          </a:p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[J. Schwinger, PR73(48)416]</a:t>
            </a:r>
          </a:p>
        </p:txBody>
      </p:sp>
      <p:sp>
        <p:nvSpPr>
          <p:cNvPr id="11" name="AutoShape 41"/>
          <p:cNvSpPr>
            <a:spLocks/>
          </p:cNvSpPr>
          <p:nvPr/>
        </p:nvSpPr>
        <p:spPr bwMode="auto">
          <a:xfrm rot="5400000" flipV="1">
            <a:off x="5541169" y="1512094"/>
            <a:ext cx="438150" cy="1944688"/>
          </a:xfrm>
          <a:prstGeom prst="rightBrace">
            <a:avLst>
              <a:gd name="adj1" fmla="val 36987"/>
              <a:gd name="adj2" fmla="val 50000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 Box 42"/>
          <p:cNvSpPr txBox="1">
            <a:spLocks noChangeArrowheads="1"/>
          </p:cNvSpPr>
          <p:nvPr/>
        </p:nvSpPr>
        <p:spPr bwMode="auto">
          <a:xfrm>
            <a:off x="4787900" y="2840038"/>
            <a:ext cx="1820863" cy="584200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Up to 3</a:t>
            </a:r>
            <a:r>
              <a:rPr lang="en-US" sz="1600" baseline="30000"/>
              <a:t>rd</a:t>
            </a:r>
            <a:r>
              <a:rPr lang="en-US" sz="1600"/>
              <a:t> order</a:t>
            </a:r>
          </a:p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known analytically</a:t>
            </a: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4789488" y="3560763"/>
            <a:ext cx="2735262" cy="584200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4</a:t>
            </a:r>
            <a:r>
              <a:rPr lang="en-US" sz="1600" baseline="30000"/>
              <a:t>th</a:t>
            </a:r>
            <a:r>
              <a:rPr lang="en-US" sz="1600"/>
              <a:t> order known numerically </a:t>
            </a:r>
          </a:p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[T. Kinoshita et al, 1980’s]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4787900" y="4292600"/>
            <a:ext cx="3903663" cy="584200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5</a:t>
            </a:r>
            <a:r>
              <a:rPr lang="en-US" sz="1600" baseline="30000"/>
              <a:t>th</a:t>
            </a:r>
            <a:r>
              <a:rPr lang="en-US" sz="1600"/>
              <a:t> order estimated recently, T. Kinoshita </a:t>
            </a:r>
          </a:p>
          <a:p>
            <a:pPr algn="l">
              <a:spcBef>
                <a:spcPct val="0"/>
              </a:spcBef>
              <a:buFont typeface="Wingdings" charset="2"/>
              <a:buNone/>
            </a:pPr>
            <a:r>
              <a:rPr lang="en-US" sz="1600"/>
              <a:t>&amp; M. Nio, PRD 73, 053007, 2006</a:t>
            </a:r>
          </a:p>
        </p:txBody>
      </p:sp>
      <p:sp>
        <p:nvSpPr>
          <p:cNvPr id="17" name="Line 47"/>
          <p:cNvSpPr>
            <a:spLocks noChangeShapeType="1"/>
          </p:cNvSpPr>
          <p:nvPr/>
        </p:nvSpPr>
        <p:spPr bwMode="auto">
          <a:xfrm flipV="1">
            <a:off x="7245350" y="2265363"/>
            <a:ext cx="0" cy="1295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cxnSp>
        <p:nvCxnSpPr>
          <p:cNvPr id="18" name="AutoShape 48"/>
          <p:cNvCxnSpPr>
            <a:cxnSpLocks noChangeShapeType="1"/>
            <a:stCxn id="10" idx="0"/>
            <a:endCxn id="19" idx="2"/>
          </p:cNvCxnSpPr>
          <p:nvPr/>
        </p:nvCxnSpPr>
        <p:spPr bwMode="auto">
          <a:xfrm rot="16200000">
            <a:off x="3252787" y="2168526"/>
            <a:ext cx="574675" cy="768350"/>
          </a:xfrm>
          <a:prstGeom prst="curvedConnector3">
            <a:avLst>
              <a:gd name="adj1" fmla="val 50000"/>
            </a:avLst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</p:cxnSp>
      <p:sp>
        <p:nvSpPr>
          <p:cNvPr id="19" name="Rectangle 54"/>
          <p:cNvSpPr>
            <a:spLocks noChangeArrowheads="1"/>
          </p:cNvSpPr>
          <p:nvPr/>
        </p:nvSpPr>
        <p:spPr bwMode="auto">
          <a:xfrm>
            <a:off x="3779838" y="2120900"/>
            <a:ext cx="287337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auto">
          <a:xfrm>
            <a:off x="5003800" y="2120900"/>
            <a:ext cx="2873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56"/>
          <p:cNvSpPr>
            <a:spLocks noChangeArrowheads="1"/>
          </p:cNvSpPr>
          <p:nvPr/>
        </p:nvSpPr>
        <p:spPr bwMode="auto">
          <a:xfrm>
            <a:off x="6156325" y="2120900"/>
            <a:ext cx="2873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60"/>
          <p:cNvSpPr>
            <a:spLocks noChangeShapeType="1"/>
          </p:cNvSpPr>
          <p:nvPr/>
        </p:nvSpPr>
        <p:spPr bwMode="auto">
          <a:xfrm flipV="1">
            <a:off x="7931150" y="2265363"/>
            <a:ext cx="0" cy="20161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381000" y="187251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Computed up to 4th order</a:t>
            </a:r>
            <a:endParaRPr lang="en-US" sz="1100" dirty="0" smtClean="0"/>
          </a:p>
          <a:p>
            <a:r>
              <a:rPr lang="en-US" sz="1100" dirty="0" smtClean="0"/>
              <a:t>(</a:t>
            </a:r>
            <a:r>
              <a:rPr lang="en-US" sz="1100" dirty="0" smtClean="0"/>
              <a:t>5th order estimated)</a:t>
            </a:r>
            <a:endParaRPr lang="en-US" sz="11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45" name="Group 4"/>
          <p:cNvGrpSpPr>
            <a:grpSpLocks/>
          </p:cNvGrpSpPr>
          <p:nvPr/>
        </p:nvGrpSpPr>
        <p:grpSpPr bwMode="auto">
          <a:xfrm>
            <a:off x="250825" y="1331913"/>
            <a:ext cx="8642350" cy="3240087"/>
            <a:chOff x="158" y="1752"/>
            <a:chExt cx="5444" cy="2041"/>
          </a:xfrm>
        </p:grpSpPr>
        <p:sp>
          <p:nvSpPr>
            <p:cNvPr id="46" name="Rectangle 5"/>
            <p:cNvSpPr>
              <a:spLocks noChangeArrowheads="1"/>
            </p:cNvSpPr>
            <p:nvPr/>
          </p:nvSpPr>
          <p:spPr bwMode="auto">
            <a:xfrm>
              <a:off x="158" y="1752"/>
              <a:ext cx="5444" cy="2041"/>
            </a:xfrm>
            <a:prstGeom prst="rect">
              <a:avLst/>
            </a:prstGeom>
            <a:solidFill>
              <a:srgbClr val="F2F2F2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Text Box 6"/>
            <p:cNvSpPr txBox="1">
              <a:spLocks noChangeArrowheads="1"/>
            </p:cNvSpPr>
            <p:nvPr/>
          </p:nvSpPr>
          <p:spPr bwMode="auto">
            <a:xfrm>
              <a:off x="240" y="1878"/>
              <a:ext cx="19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</a:rPr>
                <a:t>Electroweak contribution</a:t>
              </a:r>
            </a:p>
            <a:p>
              <a:pPr marL="0" marR="0" lvl="0" indent="0" algn="l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Computed up to 2</a:t>
              </a:r>
              <a:r>
                <a:rPr kumimoji="0" lang="en-US" sz="1200" b="0" i="0" u="none" strike="noStrike" kern="0" cap="none" spc="0" normalizeH="0" baseline="3000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nd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 order</a:t>
              </a:r>
            </a:p>
          </p:txBody>
        </p:sp>
        <p:graphicFrame>
          <p:nvGraphicFramePr>
            <p:cNvPr id="48" name="Object 2"/>
            <p:cNvGraphicFramePr>
              <a:graphicFrameLocks noChangeAspect="1"/>
            </p:cNvGraphicFramePr>
            <p:nvPr/>
          </p:nvGraphicFramePr>
          <p:xfrm>
            <a:off x="272" y="2364"/>
            <a:ext cx="4210" cy="494"/>
          </p:xfrm>
          <a:graphic>
            <a:graphicData uri="http://schemas.openxmlformats.org/presentationml/2006/ole">
              <p:oleObj spid="_x0000_s1203206" name="Equation" r:id="rId3" imgW="4775040" imgH="558720" progId="Equation.DSMT4">
                <p:embed/>
              </p:oleObj>
            </a:graphicData>
          </a:graphic>
        </p:graphicFrame>
        <p:sp>
          <p:nvSpPr>
            <p:cNvPr id="49" name="Text Box 8"/>
            <p:cNvSpPr txBox="1">
              <a:spLocks noChangeArrowheads="1"/>
            </p:cNvSpPr>
            <p:nvPr/>
          </p:nvSpPr>
          <p:spPr bwMode="auto">
            <a:xfrm>
              <a:off x="4604" y="2402"/>
              <a:ext cx="907" cy="3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</a:rPr>
                <a:t>Czarnecki </a:t>
              </a:r>
              <a:r>
                <a:rPr kumimoji="0" lang="en-US" sz="1000" b="0" i="1" u="none" strike="noStrike" kern="0" cap="none" spc="0" normalizeH="0" baseline="0" noProof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</a:rPr>
                <a:t>et al.</a:t>
              </a: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</a:rPr>
                <a:t>,           PRD 52, 2619 (1995);           PRL 76, 3267 (1996)</a:t>
              </a:r>
            </a:p>
          </p:txBody>
        </p:sp>
        <p:sp>
          <p:nvSpPr>
            <p:cNvPr id="50" name="Text Box 9"/>
            <p:cNvSpPr txBox="1">
              <a:spLocks noChangeArrowheads="1"/>
            </p:cNvSpPr>
            <p:nvPr/>
          </p:nvSpPr>
          <p:spPr bwMode="auto">
            <a:xfrm>
              <a:off x="249" y="3400"/>
              <a:ext cx="530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Note that between</a:t>
              </a: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 </a:t>
              </a: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a</a:t>
              </a:r>
              <a:r>
                <a:rPr kumimoji="0" lang="en-US" sz="1600" b="0" i="1" u="none" strike="noStrike" kern="0" cap="none" spc="0" normalizeH="0" baseline="-25000" noProof="0" dirty="0" err="1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  <a:sym typeface="Symbol" charset="2"/>
                </a:rPr>
                <a:t>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 and </a:t>
              </a: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a</a:t>
              </a:r>
              <a:r>
                <a:rPr kumimoji="0" lang="en-US" sz="1600" b="0" i="1" u="none" strike="noStrike" kern="0" cap="none" spc="0" normalizeH="0" baseline="-25000" noProof="0" dirty="0" err="1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e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, the same sensitivity factor as for “new physics” applies here</a:t>
              </a:r>
            </a:p>
          </p:txBody>
        </p:sp>
        <p:graphicFrame>
          <p:nvGraphicFramePr>
            <p:cNvPr id="51" name="Object 3"/>
            <p:cNvGraphicFramePr>
              <a:graphicFrameLocks noChangeAspect="1"/>
            </p:cNvGraphicFramePr>
            <p:nvPr/>
          </p:nvGraphicFramePr>
          <p:xfrm>
            <a:off x="2245" y="1825"/>
            <a:ext cx="2218" cy="415"/>
          </p:xfrm>
          <a:graphic>
            <a:graphicData uri="http://schemas.openxmlformats.org/presentationml/2006/ole">
              <p:oleObj spid="_x0000_s1203207" name="Equation" r:id="rId4" imgW="2514600" imgH="469800" progId="Equation.DSMT4">
                <p:embed/>
              </p:oleObj>
            </a:graphicData>
          </a:graphic>
        </p:graphicFrame>
        <p:graphicFrame>
          <p:nvGraphicFramePr>
            <p:cNvPr id="52" name="Object 4"/>
            <p:cNvGraphicFramePr>
              <a:graphicFrameLocks noChangeAspect="1"/>
            </p:cNvGraphicFramePr>
            <p:nvPr/>
          </p:nvGraphicFramePr>
          <p:xfrm>
            <a:off x="3243" y="2969"/>
            <a:ext cx="1366" cy="371"/>
          </p:xfrm>
          <a:graphic>
            <a:graphicData uri="http://schemas.openxmlformats.org/presentationml/2006/ole">
              <p:oleObj spid="_x0000_s1203208" name="Equation" r:id="rId5" imgW="1549080" imgH="419040" progId="Equation.DSMT4">
                <p:embed/>
              </p:oleObj>
            </a:graphicData>
          </a:graphic>
        </p:graphicFrame>
        <p:sp>
          <p:nvSpPr>
            <p:cNvPr id="53" name="Text Box 12"/>
            <p:cNvSpPr txBox="1">
              <a:spLocks noChangeArrowheads="1"/>
            </p:cNvSpPr>
            <p:nvPr/>
          </p:nvSpPr>
          <p:spPr bwMode="auto">
            <a:xfrm>
              <a:off x="833" y="2959"/>
              <a:ext cx="244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2</a:t>
              </a:r>
              <a:r>
                <a:rPr kumimoji="0" lang="en-US" sz="1600" b="0" i="0" u="none" strike="noStrike" kern="0" cap="none" spc="0" normalizeH="0" baseline="3000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nd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 order contribution surprisingly large: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endParaRPr>
            </a:p>
            <a:p>
              <a:pPr marL="0" marR="0" lvl="0" indent="0" algn="l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( due to large logs: </a:t>
              </a:r>
              <a:r>
                <a:rPr kumimoji="0" lang="en-US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ln[</a:t>
              </a:r>
              <a:r>
                <a:rPr kumimoji="0" lang="en-US" sz="12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m</a:t>
              </a:r>
              <a:r>
                <a:rPr kumimoji="0" lang="en-US" sz="1200" b="0" i="1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Z</a:t>
              </a:r>
              <a:r>
                <a:rPr kumimoji="0" lang="en-US" sz="1200" b="0" i="1" u="none" strike="noStrike" kern="0" cap="none" spc="0" normalizeH="0" baseline="-2500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/</a:t>
              </a:r>
              <a:r>
                <a:rPr kumimoji="0" lang="en-US" sz="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 </a:t>
              </a:r>
              <a:r>
                <a:rPr kumimoji="0" lang="en-US" sz="12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m</a:t>
              </a:r>
              <a:r>
                <a:rPr kumimoji="0" lang="en-US" sz="1200" b="0" i="1" u="none" strike="noStrike" kern="0" cap="none" spc="0" normalizeH="0" baseline="-25000" noProof="0" dirty="0" err="1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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] )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endParaRPr>
            </a:p>
          </p:txBody>
        </p:sp>
      </p:grpSp>
      <p:grpSp>
        <p:nvGrpSpPr>
          <p:cNvPr id="54" name="Group 17"/>
          <p:cNvGrpSpPr>
            <a:grpSpLocks noChangeAspect="1"/>
          </p:cNvGrpSpPr>
          <p:nvPr/>
        </p:nvGrpSpPr>
        <p:grpSpPr bwMode="auto">
          <a:xfrm>
            <a:off x="5753100" y="4648200"/>
            <a:ext cx="2952750" cy="1173162"/>
            <a:chOff x="3651" y="618"/>
            <a:chExt cx="1724" cy="685"/>
          </a:xfrm>
        </p:grpSpPr>
        <p:sp>
          <p:nvSpPr>
            <p:cNvPr id="55" name="AutoShape 16"/>
            <p:cNvSpPr>
              <a:spLocks noChangeAspect="1" noChangeArrowheads="1" noTextEdit="1"/>
            </p:cNvSpPr>
            <p:nvPr/>
          </p:nvSpPr>
          <p:spPr bwMode="auto">
            <a:xfrm>
              <a:off x="3651" y="618"/>
              <a:ext cx="1724" cy="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6" name="Picture 18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1" y="618"/>
              <a:ext cx="1726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7" name="Group 20"/>
          <p:cNvGrpSpPr>
            <a:grpSpLocks noChangeAspect="1"/>
          </p:cNvGrpSpPr>
          <p:nvPr/>
        </p:nvGrpSpPr>
        <p:grpSpPr bwMode="auto">
          <a:xfrm>
            <a:off x="352425" y="4668837"/>
            <a:ext cx="4895850" cy="1214438"/>
            <a:chOff x="340" y="618"/>
            <a:chExt cx="2881" cy="715"/>
          </a:xfrm>
        </p:grpSpPr>
        <p:sp>
          <p:nvSpPr>
            <p:cNvPr id="58" name="AutoShape 19"/>
            <p:cNvSpPr>
              <a:spLocks noChangeAspect="1" noChangeArrowheads="1" noTextEdit="1"/>
            </p:cNvSpPr>
            <p:nvPr/>
          </p:nvSpPr>
          <p:spPr bwMode="auto">
            <a:xfrm>
              <a:off x="340" y="618"/>
              <a:ext cx="2881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9" name="Picture 2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618"/>
              <a:ext cx="2884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0" name="AutoShape 22"/>
          <p:cNvSpPr>
            <a:spLocks/>
          </p:cNvSpPr>
          <p:nvPr/>
        </p:nvSpPr>
        <p:spPr bwMode="auto">
          <a:xfrm rot="5400000" flipV="1">
            <a:off x="2690019" y="3485356"/>
            <a:ext cx="438150" cy="4967288"/>
          </a:xfrm>
          <a:prstGeom prst="rightBrace">
            <a:avLst>
              <a:gd name="adj1" fmla="val 94475"/>
              <a:gd name="adj2" fmla="val 50000"/>
            </a:avLst>
          </a:prstGeom>
          <a:noFill/>
          <a:ln w="19050">
            <a:solidFill>
              <a:srgbClr val="3333CC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AutoShape 23"/>
          <p:cNvSpPr>
            <a:spLocks/>
          </p:cNvSpPr>
          <p:nvPr/>
        </p:nvSpPr>
        <p:spPr bwMode="auto">
          <a:xfrm rot="5400000" flipV="1">
            <a:off x="7046119" y="4456906"/>
            <a:ext cx="438150" cy="3024188"/>
          </a:xfrm>
          <a:prstGeom prst="rightBrace">
            <a:avLst>
              <a:gd name="adj1" fmla="val 57518"/>
              <a:gd name="adj2" fmla="val 50000"/>
            </a:avLst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2468563" y="6175375"/>
            <a:ext cx="20119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1-loop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[computed in 1972]</a:t>
            </a: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6888163" y="6181725"/>
            <a:ext cx="7550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</a:rPr>
              <a:t>2-loop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Hadronic Contribution 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3" name="Rectangle 134"/>
          <p:cNvSpPr>
            <a:spLocks noChangeArrowheads="1"/>
          </p:cNvSpPr>
          <p:nvPr/>
        </p:nvSpPr>
        <p:spPr bwMode="auto">
          <a:xfrm>
            <a:off x="7315200" y="3125786"/>
            <a:ext cx="1589087" cy="2735263"/>
          </a:xfrm>
          <a:prstGeom prst="rect">
            <a:avLst/>
          </a:prstGeom>
          <a:solidFill>
            <a:srgbClr val="F1F1F1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4" name="Freeform 135"/>
          <p:cNvSpPr>
            <a:spLocks/>
          </p:cNvSpPr>
          <p:nvPr/>
        </p:nvSpPr>
        <p:spPr bwMode="auto">
          <a:xfrm>
            <a:off x="7607300" y="5204619"/>
            <a:ext cx="971550" cy="74613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5" name="Line 136"/>
          <p:cNvSpPr>
            <a:spLocks noChangeShapeType="1"/>
          </p:cNvSpPr>
          <p:nvPr/>
        </p:nvSpPr>
        <p:spPr bwMode="auto">
          <a:xfrm>
            <a:off x="8110537" y="4429919"/>
            <a:ext cx="679450" cy="111601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6" name="Line 137"/>
          <p:cNvSpPr>
            <a:spLocks noChangeShapeType="1"/>
          </p:cNvSpPr>
          <p:nvPr/>
        </p:nvSpPr>
        <p:spPr bwMode="auto">
          <a:xfrm flipH="1">
            <a:off x="7431087" y="4429919"/>
            <a:ext cx="679450" cy="111601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7" name="Freeform 138"/>
          <p:cNvSpPr>
            <a:spLocks/>
          </p:cNvSpPr>
          <p:nvPr/>
        </p:nvSpPr>
        <p:spPr bwMode="auto">
          <a:xfrm rot="16200000">
            <a:off x="7569200" y="3890169"/>
            <a:ext cx="1001713" cy="79375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8" name="Oval 139"/>
          <p:cNvSpPr>
            <a:spLocks noChangeArrowheads="1"/>
          </p:cNvSpPr>
          <p:nvPr/>
        </p:nvSpPr>
        <p:spPr bwMode="auto">
          <a:xfrm>
            <a:off x="8089900" y="4414044"/>
            <a:ext cx="41275" cy="39688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9" name="Oval 140"/>
          <p:cNvSpPr>
            <a:spLocks noChangeArrowheads="1"/>
          </p:cNvSpPr>
          <p:nvPr/>
        </p:nvSpPr>
        <p:spPr bwMode="auto">
          <a:xfrm>
            <a:off x="8534400" y="5195094"/>
            <a:ext cx="39687" cy="3810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0" name="Oval 141"/>
          <p:cNvSpPr>
            <a:spLocks noChangeArrowheads="1"/>
          </p:cNvSpPr>
          <p:nvPr/>
        </p:nvSpPr>
        <p:spPr bwMode="auto">
          <a:xfrm>
            <a:off x="7599362" y="5233194"/>
            <a:ext cx="39687" cy="39688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1" name="Text Box 142"/>
          <p:cNvSpPr txBox="1">
            <a:spLocks noChangeArrowheads="1"/>
          </p:cNvSpPr>
          <p:nvPr/>
        </p:nvSpPr>
        <p:spPr bwMode="auto">
          <a:xfrm>
            <a:off x="8497887" y="4671219"/>
            <a:ext cx="354012" cy="4270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charset="2"/>
              </a:rPr>
              <a:t></a:t>
            </a:r>
            <a:endParaRPr kumimoji="0" lang="en-US" sz="2200" b="0" i="1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p:sp>
        <p:nvSpPr>
          <p:cNvPr id="102" name="Rectangle 143"/>
          <p:cNvSpPr>
            <a:spLocks noChangeArrowheads="1"/>
          </p:cNvSpPr>
          <p:nvPr/>
        </p:nvSpPr>
        <p:spPr bwMode="auto">
          <a:xfrm>
            <a:off x="8112125" y="3498056"/>
            <a:ext cx="298450" cy="4270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103" name="Rectangle 144"/>
          <p:cNvSpPr>
            <a:spLocks noChangeArrowheads="1"/>
          </p:cNvSpPr>
          <p:nvPr/>
        </p:nvSpPr>
        <p:spPr bwMode="auto">
          <a:xfrm>
            <a:off x="7620000" y="5212556"/>
            <a:ext cx="277812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104" name="Text Box 145"/>
          <p:cNvSpPr txBox="1">
            <a:spLocks noChangeArrowheads="1"/>
          </p:cNvSpPr>
          <p:nvPr/>
        </p:nvSpPr>
        <p:spPr bwMode="auto">
          <a:xfrm>
            <a:off x="7315200" y="3128962"/>
            <a:ext cx="304800" cy="835025"/>
          </a:xfrm>
          <a:prstGeom prst="rect">
            <a:avLst/>
          </a:prstGeom>
          <a:solidFill>
            <a:srgbClr val="FFFFFF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had</a:t>
            </a:r>
          </a:p>
        </p:txBody>
      </p:sp>
      <p:sp>
        <p:nvSpPr>
          <p:cNvPr id="105" name="Oval 146" descr="Diagonales larges vers le haut"/>
          <p:cNvSpPr>
            <a:spLocks noChangeArrowheads="1"/>
          </p:cNvSpPr>
          <p:nvPr/>
        </p:nvSpPr>
        <p:spPr bwMode="auto">
          <a:xfrm>
            <a:off x="7932737" y="5079206"/>
            <a:ext cx="381000" cy="381000"/>
          </a:xfrm>
          <a:prstGeom prst="ellipse">
            <a:avLst/>
          </a:prstGeom>
          <a:pattFill prst="wdUpDiag">
            <a:fgClr>
              <a:srgbClr val="0000FF"/>
            </a:fgClr>
            <a:bgClr>
              <a:srgbClr val="FFFFFF"/>
            </a:bgClr>
          </a:patt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6" name="Rectangle 147"/>
          <p:cNvSpPr>
            <a:spLocks noChangeArrowheads="1"/>
          </p:cNvSpPr>
          <p:nvPr/>
        </p:nvSpPr>
        <p:spPr bwMode="auto">
          <a:xfrm>
            <a:off x="7864475" y="4788694"/>
            <a:ext cx="5222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charset="2"/>
              </a:rPr>
              <a:t>had</a:t>
            </a:r>
          </a:p>
        </p:txBody>
      </p:sp>
      <p:sp>
        <p:nvSpPr>
          <p:cNvPr id="107" name="Rectangle 148"/>
          <p:cNvSpPr>
            <a:spLocks noChangeArrowheads="1"/>
          </p:cNvSpPr>
          <p:nvPr/>
        </p:nvSpPr>
        <p:spPr bwMode="auto">
          <a:xfrm>
            <a:off x="8332787" y="5212556"/>
            <a:ext cx="277812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108" name="Rectangle 150"/>
          <p:cNvSpPr>
            <a:spLocks noChangeArrowheads="1"/>
          </p:cNvSpPr>
          <p:nvPr/>
        </p:nvSpPr>
        <p:spPr bwMode="auto">
          <a:xfrm>
            <a:off x="3708400" y="3125787"/>
            <a:ext cx="3527425" cy="2735263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9" name="Picture 152" descr="kern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3222625"/>
            <a:ext cx="3382962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0" name="Group 162"/>
          <p:cNvGrpSpPr>
            <a:grpSpLocks/>
          </p:cNvGrpSpPr>
          <p:nvPr/>
        </p:nvGrpSpPr>
        <p:grpSpPr bwMode="auto">
          <a:xfrm>
            <a:off x="304800" y="5029200"/>
            <a:ext cx="3313113" cy="841375"/>
            <a:chOff x="158" y="2238"/>
            <a:chExt cx="2087" cy="530"/>
          </a:xfrm>
        </p:grpSpPr>
        <p:sp>
          <p:nvSpPr>
            <p:cNvPr id="111" name="Rectangle 151"/>
            <p:cNvSpPr>
              <a:spLocks noChangeArrowheads="1"/>
            </p:cNvSpPr>
            <p:nvPr/>
          </p:nvSpPr>
          <p:spPr bwMode="auto">
            <a:xfrm>
              <a:off x="158" y="2238"/>
              <a:ext cx="2087" cy="530"/>
            </a:xfrm>
            <a:prstGeom prst="rect">
              <a:avLst/>
            </a:prstGeom>
            <a:solidFill>
              <a:srgbClr val="F2F2F2"/>
            </a:solidFill>
            <a:ln w="3175">
              <a:solidFill>
                <a:srgbClr val="808080"/>
              </a:solidFill>
              <a:miter lim="800000"/>
              <a:headEnd/>
              <a:tailEnd type="none" w="sm" len="med"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12" name="Object 3"/>
            <p:cNvGraphicFramePr>
              <a:graphicFrameLocks noChangeAspect="1"/>
            </p:cNvGraphicFramePr>
            <p:nvPr/>
          </p:nvGraphicFramePr>
          <p:xfrm>
            <a:off x="221" y="2257"/>
            <a:ext cx="1955" cy="498"/>
          </p:xfrm>
          <a:graphic>
            <a:graphicData uri="http://schemas.openxmlformats.org/presentationml/2006/ole">
              <p:oleObj spid="_x0000_s1204231" name="Equation" r:id="rId4" imgW="2146300" imgH="546100" progId="Equation.DSMT4">
                <p:embed/>
              </p:oleObj>
            </a:graphicData>
          </a:graphic>
        </p:graphicFrame>
      </p:grpSp>
      <p:sp>
        <p:nvSpPr>
          <p:cNvPr id="116" name="Line 156"/>
          <p:cNvSpPr>
            <a:spLocks noChangeShapeType="1"/>
          </p:cNvSpPr>
          <p:nvPr/>
        </p:nvSpPr>
        <p:spPr bwMode="auto">
          <a:xfrm flipV="1">
            <a:off x="2914979" y="4516275"/>
            <a:ext cx="2027073" cy="68976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lg" len="lg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7" name="Oval 154"/>
          <p:cNvSpPr>
            <a:spLocks noChangeArrowheads="1"/>
          </p:cNvSpPr>
          <p:nvPr/>
        </p:nvSpPr>
        <p:spPr bwMode="auto">
          <a:xfrm>
            <a:off x="2226169" y="5036205"/>
            <a:ext cx="720725" cy="70643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304800" y="12954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Hadronic contribution provides the by far largest uncertainty to </a:t>
            </a:r>
            <a:r>
              <a:rPr lang="en-US" sz="2000" i="1" dirty="0" smtClean="0">
                <a:solidFill>
                  <a:srgbClr val="18579B"/>
                </a:solidFill>
              </a:rPr>
              <a:t>a</a:t>
            </a:r>
            <a:r>
              <a:rPr lang="en-US" sz="2000" i="1" baseline="-25000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m</a:t>
            </a:r>
            <a:endParaRPr lang="en-US" sz="2000" i="1" baseline="-25000" dirty="0" smtClean="0">
              <a:solidFill>
                <a:srgbClr val="18579B"/>
              </a:solidFill>
              <a:latin typeface="Symbol" charset="2"/>
              <a:cs typeface="Symbol" charset="2"/>
            </a:endParaRPr>
          </a:p>
        </p:txBody>
      </p:sp>
      <p:sp>
        <p:nvSpPr>
          <p:cNvPr id="119" name="Rectangle 7"/>
          <p:cNvSpPr>
            <a:spLocks noChangeArrowheads="1"/>
          </p:cNvSpPr>
          <p:nvPr/>
        </p:nvSpPr>
        <p:spPr bwMode="auto">
          <a:xfrm>
            <a:off x="352424" y="1752600"/>
            <a:ext cx="8791575" cy="9571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/>
              <a:t>Cannot be computed from first principles (quark loops) due to low-energy hadronic effects</a:t>
            </a:r>
          </a:p>
          <a:p>
            <a:pPr marL="342900" indent="-342900" algn="l">
              <a:spcBef>
                <a:spcPts val="6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>
                <a:sym typeface="Symbol" charset="2"/>
              </a:rPr>
              <a:t>Fortunately, one can use analyticity and </a:t>
            </a:r>
            <a:r>
              <a:rPr lang="en-US" sz="1600" dirty="0" err="1" smtClean="0">
                <a:sym typeface="Symbol" charset="2"/>
              </a:rPr>
              <a:t>unitarity</a:t>
            </a:r>
            <a:r>
              <a:rPr lang="en-US" sz="1600" dirty="0" smtClean="0">
                <a:sym typeface="Symbol" charset="2"/>
              </a:rPr>
              <a:t> to obtain real part of photon </a:t>
            </a:r>
            <a:r>
              <a:rPr lang="en-US" sz="1600" dirty="0" err="1" smtClean="0">
                <a:sym typeface="Symbol" charset="2"/>
              </a:rPr>
              <a:t>polarisation</a:t>
            </a:r>
            <a:r>
              <a:rPr lang="en-US" sz="1600" dirty="0" smtClean="0">
                <a:sym typeface="Symbol" charset="2"/>
              </a:rPr>
              <a:t> function from dispersion relation over total hadronic cross section data (or theory)</a:t>
            </a:r>
            <a:endParaRPr lang="en-US" sz="1600" dirty="0">
              <a:sym typeface="Symbol" charset="2"/>
            </a:endParaRPr>
          </a:p>
        </p:txBody>
      </p:sp>
      <p:sp>
        <p:nvSpPr>
          <p:cNvPr id="120" name="Rectangle 35"/>
          <p:cNvSpPr>
            <a:spLocks noChangeArrowheads="1"/>
          </p:cNvSpPr>
          <p:nvPr/>
        </p:nvSpPr>
        <p:spPr bwMode="auto">
          <a:xfrm>
            <a:off x="304800" y="3124200"/>
            <a:ext cx="3313113" cy="1822450"/>
          </a:xfrm>
          <a:prstGeom prst="rect">
            <a:avLst/>
          </a:prstGeom>
          <a:solidFill>
            <a:srgbClr val="F1F1F1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21" name="Object 5"/>
          <p:cNvGraphicFramePr>
            <a:graphicFrameLocks noChangeAspect="1"/>
          </p:cNvGraphicFramePr>
          <p:nvPr/>
        </p:nvGraphicFramePr>
        <p:xfrm>
          <a:off x="381000" y="3221037"/>
          <a:ext cx="3100388" cy="887413"/>
        </p:xfrm>
        <a:graphic>
          <a:graphicData uri="http://schemas.openxmlformats.org/presentationml/2006/ole">
            <p:oleObj spid="_x0000_s1204232" name="Equation" r:id="rId5" imgW="2387600" imgH="685800" progId="Equation.DSMT4">
              <p:embed/>
            </p:oleObj>
          </a:graphicData>
        </a:graphic>
      </p:graphicFrame>
      <p:grpSp>
        <p:nvGrpSpPr>
          <p:cNvPr id="134" name="Group 133"/>
          <p:cNvGrpSpPr/>
          <p:nvPr/>
        </p:nvGrpSpPr>
        <p:grpSpPr>
          <a:xfrm>
            <a:off x="783024" y="4184650"/>
            <a:ext cx="2635028" cy="665162"/>
            <a:chOff x="783024" y="5099050"/>
            <a:chExt cx="2635028" cy="665162"/>
          </a:xfrm>
        </p:grpSpPr>
        <p:grpSp>
          <p:nvGrpSpPr>
            <p:cNvPr id="131" name="Group 130"/>
            <p:cNvGrpSpPr/>
            <p:nvPr/>
          </p:nvGrpSpPr>
          <p:grpSpPr>
            <a:xfrm>
              <a:off x="783024" y="5099050"/>
              <a:ext cx="971550" cy="665162"/>
              <a:chOff x="381000" y="5334000"/>
              <a:chExt cx="971550" cy="665162"/>
            </a:xfrm>
          </p:grpSpPr>
          <p:sp>
            <p:nvSpPr>
              <p:cNvPr id="122" name="Freeform 46"/>
              <p:cNvSpPr>
                <a:spLocks/>
              </p:cNvSpPr>
              <p:nvPr/>
            </p:nvSpPr>
            <p:spPr bwMode="auto">
              <a:xfrm>
                <a:off x="381000" y="5638800"/>
                <a:ext cx="971550" cy="74612"/>
              </a:xfrm>
              <a:custGeom>
                <a:avLst/>
                <a:gdLst>
                  <a:gd name="T0" fmla="*/ 0 w 1248"/>
                  <a:gd name="T1" fmla="*/ 96 h 96"/>
                  <a:gd name="T2" fmla="*/ 96 w 1248"/>
                  <a:gd name="T3" fmla="*/ 0 h 96"/>
                  <a:gd name="T4" fmla="*/ 192 w 1248"/>
                  <a:gd name="T5" fmla="*/ 96 h 96"/>
                  <a:gd name="T6" fmla="*/ 288 w 1248"/>
                  <a:gd name="T7" fmla="*/ 0 h 96"/>
                  <a:gd name="T8" fmla="*/ 384 w 1248"/>
                  <a:gd name="T9" fmla="*/ 96 h 96"/>
                  <a:gd name="T10" fmla="*/ 480 w 1248"/>
                  <a:gd name="T11" fmla="*/ 0 h 96"/>
                  <a:gd name="T12" fmla="*/ 576 w 1248"/>
                  <a:gd name="T13" fmla="*/ 96 h 96"/>
                  <a:gd name="T14" fmla="*/ 672 w 1248"/>
                  <a:gd name="T15" fmla="*/ 0 h 96"/>
                  <a:gd name="T16" fmla="*/ 768 w 1248"/>
                  <a:gd name="T17" fmla="*/ 96 h 96"/>
                  <a:gd name="T18" fmla="*/ 864 w 1248"/>
                  <a:gd name="T19" fmla="*/ 0 h 96"/>
                  <a:gd name="T20" fmla="*/ 960 w 1248"/>
                  <a:gd name="T21" fmla="*/ 96 h 96"/>
                  <a:gd name="T22" fmla="*/ 1056 w 1248"/>
                  <a:gd name="T23" fmla="*/ 0 h 96"/>
                  <a:gd name="T24" fmla="*/ 1152 w 1248"/>
                  <a:gd name="T25" fmla="*/ 96 h 96"/>
                  <a:gd name="T26" fmla="*/ 1248 w 1248"/>
                  <a:gd name="T27" fmla="*/ 0 h 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48"/>
                  <a:gd name="T43" fmla="*/ 0 h 96"/>
                  <a:gd name="T44" fmla="*/ 1248 w 1248"/>
                  <a:gd name="T45" fmla="*/ 96 h 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48" h="96">
                    <a:moveTo>
                      <a:pt x="0" y="96"/>
                    </a:moveTo>
                    <a:cubicBezTo>
                      <a:pt x="32" y="48"/>
                      <a:pt x="64" y="0"/>
                      <a:pt x="96" y="0"/>
                    </a:cubicBezTo>
                    <a:cubicBezTo>
                      <a:pt x="128" y="0"/>
                      <a:pt x="160" y="96"/>
                      <a:pt x="192" y="96"/>
                    </a:cubicBezTo>
                    <a:cubicBezTo>
                      <a:pt x="224" y="96"/>
                      <a:pt x="256" y="0"/>
                      <a:pt x="288" y="0"/>
                    </a:cubicBezTo>
                    <a:cubicBezTo>
                      <a:pt x="320" y="0"/>
                      <a:pt x="352" y="96"/>
                      <a:pt x="384" y="96"/>
                    </a:cubicBezTo>
                    <a:cubicBezTo>
                      <a:pt x="416" y="96"/>
                      <a:pt x="448" y="0"/>
                      <a:pt x="480" y="0"/>
                    </a:cubicBezTo>
                    <a:cubicBezTo>
                      <a:pt x="512" y="0"/>
                      <a:pt x="544" y="96"/>
                      <a:pt x="576" y="96"/>
                    </a:cubicBezTo>
                    <a:cubicBezTo>
                      <a:pt x="608" y="96"/>
                      <a:pt x="640" y="0"/>
                      <a:pt x="672" y="0"/>
                    </a:cubicBezTo>
                    <a:cubicBezTo>
                      <a:pt x="704" y="0"/>
                      <a:pt x="736" y="96"/>
                      <a:pt x="768" y="96"/>
                    </a:cubicBezTo>
                    <a:cubicBezTo>
                      <a:pt x="800" y="96"/>
                      <a:pt x="832" y="0"/>
                      <a:pt x="864" y="0"/>
                    </a:cubicBezTo>
                    <a:cubicBezTo>
                      <a:pt x="896" y="0"/>
                      <a:pt x="928" y="96"/>
                      <a:pt x="960" y="96"/>
                    </a:cubicBezTo>
                    <a:cubicBezTo>
                      <a:pt x="992" y="96"/>
                      <a:pt x="1024" y="0"/>
                      <a:pt x="1056" y="0"/>
                    </a:cubicBezTo>
                    <a:cubicBezTo>
                      <a:pt x="1088" y="0"/>
                      <a:pt x="1120" y="96"/>
                      <a:pt x="1152" y="96"/>
                    </a:cubicBezTo>
                    <a:cubicBezTo>
                      <a:pt x="1184" y="96"/>
                      <a:pt x="1216" y="48"/>
                      <a:pt x="1248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Oval 48" descr="Diagonales larges vers le haut"/>
              <p:cNvSpPr>
                <a:spLocks noChangeArrowheads="1"/>
              </p:cNvSpPr>
              <p:nvPr/>
            </p:nvSpPr>
            <p:spPr bwMode="auto">
              <a:xfrm>
                <a:off x="685800" y="5486400"/>
                <a:ext cx="381000" cy="381000"/>
              </a:xfrm>
              <a:prstGeom prst="ellipse">
                <a:avLst/>
              </a:prstGeom>
              <a:pattFill prst="wdUpDiag">
                <a:fgClr>
                  <a:srgbClr val="5F5F5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Line 49"/>
              <p:cNvSpPr>
                <a:spLocks noChangeShapeType="1"/>
              </p:cNvSpPr>
              <p:nvPr/>
            </p:nvSpPr>
            <p:spPr bwMode="auto">
              <a:xfrm flipH="1">
                <a:off x="881062" y="5334000"/>
                <a:ext cx="4763" cy="665162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Oval 50"/>
              <p:cNvSpPr>
                <a:spLocks noChangeArrowheads="1"/>
              </p:cNvSpPr>
              <p:nvPr/>
            </p:nvSpPr>
            <p:spPr bwMode="auto">
              <a:xfrm>
                <a:off x="1035050" y="5661025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Oval 51"/>
              <p:cNvSpPr>
                <a:spLocks noChangeArrowheads="1"/>
              </p:cNvSpPr>
              <p:nvPr/>
            </p:nvSpPr>
            <p:spPr bwMode="auto">
              <a:xfrm>
                <a:off x="655637" y="5654675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2" name="Group 131"/>
            <p:cNvGrpSpPr/>
            <p:nvPr/>
          </p:nvGrpSpPr>
          <p:grpSpPr>
            <a:xfrm>
              <a:off x="2233777" y="5287962"/>
              <a:ext cx="1184275" cy="304800"/>
              <a:chOff x="1752600" y="5522912"/>
              <a:chExt cx="1184275" cy="304800"/>
            </a:xfrm>
          </p:grpSpPr>
          <p:sp>
            <p:nvSpPr>
              <p:cNvPr id="127" name="Freeform 52"/>
              <p:cNvSpPr>
                <a:spLocks/>
              </p:cNvSpPr>
              <p:nvPr/>
            </p:nvSpPr>
            <p:spPr bwMode="auto">
              <a:xfrm>
                <a:off x="1752600" y="5638800"/>
                <a:ext cx="673100" cy="74612"/>
              </a:xfrm>
              <a:custGeom>
                <a:avLst/>
                <a:gdLst>
                  <a:gd name="T0" fmla="*/ 0 w 424"/>
                  <a:gd name="T1" fmla="*/ 47 h 47"/>
                  <a:gd name="T2" fmla="*/ 47 w 424"/>
                  <a:gd name="T3" fmla="*/ 0 h 47"/>
                  <a:gd name="T4" fmla="*/ 94 w 424"/>
                  <a:gd name="T5" fmla="*/ 47 h 47"/>
                  <a:gd name="T6" fmla="*/ 141 w 424"/>
                  <a:gd name="T7" fmla="*/ 0 h 47"/>
                  <a:gd name="T8" fmla="*/ 188 w 424"/>
                  <a:gd name="T9" fmla="*/ 47 h 47"/>
                  <a:gd name="T10" fmla="*/ 235 w 424"/>
                  <a:gd name="T11" fmla="*/ 0 h 47"/>
                  <a:gd name="T12" fmla="*/ 282 w 424"/>
                  <a:gd name="T13" fmla="*/ 47 h 47"/>
                  <a:gd name="T14" fmla="*/ 330 w 424"/>
                  <a:gd name="T15" fmla="*/ 0 h 47"/>
                  <a:gd name="T16" fmla="*/ 377 w 424"/>
                  <a:gd name="T17" fmla="*/ 47 h 47"/>
                  <a:gd name="T18" fmla="*/ 424 w 424"/>
                  <a:gd name="T19" fmla="*/ 0 h 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24"/>
                  <a:gd name="T31" fmla="*/ 0 h 47"/>
                  <a:gd name="T32" fmla="*/ 424 w 424"/>
                  <a:gd name="T33" fmla="*/ 47 h 4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24" h="47">
                    <a:moveTo>
                      <a:pt x="0" y="47"/>
                    </a:moveTo>
                    <a:cubicBezTo>
                      <a:pt x="16" y="24"/>
                      <a:pt x="31" y="0"/>
                      <a:pt x="47" y="0"/>
                    </a:cubicBezTo>
                    <a:cubicBezTo>
                      <a:pt x="63" y="0"/>
                      <a:pt x="78" y="47"/>
                      <a:pt x="94" y="47"/>
                    </a:cubicBezTo>
                    <a:cubicBezTo>
                      <a:pt x="110" y="47"/>
                      <a:pt x="126" y="0"/>
                      <a:pt x="141" y="0"/>
                    </a:cubicBezTo>
                    <a:cubicBezTo>
                      <a:pt x="157" y="0"/>
                      <a:pt x="173" y="47"/>
                      <a:pt x="188" y="47"/>
                    </a:cubicBezTo>
                    <a:cubicBezTo>
                      <a:pt x="204" y="47"/>
                      <a:pt x="220" y="0"/>
                      <a:pt x="235" y="0"/>
                    </a:cubicBezTo>
                    <a:cubicBezTo>
                      <a:pt x="251" y="0"/>
                      <a:pt x="267" y="47"/>
                      <a:pt x="282" y="47"/>
                    </a:cubicBezTo>
                    <a:cubicBezTo>
                      <a:pt x="298" y="47"/>
                      <a:pt x="314" y="0"/>
                      <a:pt x="330" y="0"/>
                    </a:cubicBezTo>
                    <a:cubicBezTo>
                      <a:pt x="345" y="0"/>
                      <a:pt x="361" y="47"/>
                      <a:pt x="377" y="47"/>
                    </a:cubicBezTo>
                    <a:cubicBezTo>
                      <a:pt x="392" y="47"/>
                      <a:pt x="416" y="8"/>
                      <a:pt x="424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AutoShape 53"/>
              <p:cNvSpPr>
                <a:spLocks noChangeArrowheads="1"/>
              </p:cNvSpPr>
              <p:nvPr/>
            </p:nvSpPr>
            <p:spPr bwMode="auto">
              <a:xfrm rot="16200000">
                <a:off x="2517775" y="5408612"/>
                <a:ext cx="304800" cy="533400"/>
              </a:xfrm>
              <a:custGeom>
                <a:avLst/>
                <a:gdLst>
                  <a:gd name="T0" fmla="*/ 152400 w 21600"/>
                  <a:gd name="T1" fmla="*/ 0 h 21600"/>
                  <a:gd name="T2" fmla="*/ 15621 w 21600"/>
                  <a:gd name="T3" fmla="*/ 317274 h 21600"/>
                  <a:gd name="T4" fmla="*/ 152400 w 21600"/>
                  <a:gd name="T5" fmla="*/ 44104 h 21600"/>
                  <a:gd name="T6" fmla="*/ 289179 w 21600"/>
                  <a:gd name="T7" fmla="*/ 317274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12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980" y="12663"/>
                    </a:moveTo>
                    <a:cubicBezTo>
                      <a:pt x="1851" y="12051"/>
                      <a:pt x="1786" y="11426"/>
                      <a:pt x="1786" y="10800"/>
                    </a:cubicBezTo>
                    <a:cubicBezTo>
                      <a:pt x="1786" y="5821"/>
                      <a:pt x="5821" y="1786"/>
                      <a:pt x="10800" y="1786"/>
                    </a:cubicBezTo>
                    <a:cubicBezTo>
                      <a:pt x="15778" y="1786"/>
                      <a:pt x="19814" y="5821"/>
                      <a:pt x="19814" y="10800"/>
                    </a:cubicBezTo>
                    <a:cubicBezTo>
                      <a:pt x="19813" y="11426"/>
                      <a:pt x="19748" y="12051"/>
                      <a:pt x="19619" y="12663"/>
                    </a:cubicBezTo>
                    <a:lnTo>
                      <a:pt x="21366" y="13033"/>
                    </a:lnTo>
                    <a:cubicBezTo>
                      <a:pt x="21521" y="12298"/>
                      <a:pt x="21600" y="11550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550"/>
                      <a:pt x="78" y="12298"/>
                      <a:pt x="233" y="13033"/>
                    </a:cubicBezTo>
                    <a:close/>
                  </a:path>
                </a:pathLst>
              </a:custGeom>
              <a:solidFill>
                <a:srgbClr val="80808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Oval 54"/>
              <p:cNvSpPr>
                <a:spLocks noChangeArrowheads="1"/>
              </p:cNvSpPr>
              <p:nvPr/>
            </p:nvSpPr>
            <p:spPr bwMode="auto">
              <a:xfrm>
                <a:off x="2387600" y="5634037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33" name="Text Box 47"/>
          <p:cNvSpPr txBox="1">
            <a:spLocks noChangeArrowheads="1"/>
          </p:cNvSpPr>
          <p:nvPr/>
        </p:nvSpPr>
        <p:spPr bwMode="auto">
          <a:xfrm>
            <a:off x="304800" y="4322599"/>
            <a:ext cx="340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solidFill>
                  <a:srgbClr val="292929"/>
                </a:solidFill>
              </a:rPr>
              <a:t> </a:t>
            </a:r>
            <a:r>
              <a:rPr lang="en-US" sz="1600" dirty="0" err="1">
                <a:solidFill>
                  <a:srgbClr val="292929"/>
                </a:solidFill>
              </a:rPr>
              <a:t>Im</a:t>
            </a:r>
            <a:r>
              <a:rPr lang="en-US" sz="1600" dirty="0">
                <a:solidFill>
                  <a:srgbClr val="292929"/>
                </a:solidFill>
              </a:rPr>
              <a:t>[</a:t>
            </a:r>
            <a:r>
              <a:rPr lang="en-US" sz="1600" dirty="0" smtClean="0">
                <a:solidFill>
                  <a:srgbClr val="292929"/>
                </a:solidFill>
              </a:rPr>
              <a:t>                   </a:t>
            </a:r>
            <a:r>
              <a:rPr lang="en-US" sz="1600" dirty="0">
                <a:solidFill>
                  <a:srgbClr val="292929"/>
                </a:solidFill>
              </a:rPr>
              <a:t>]</a:t>
            </a:r>
            <a:r>
              <a:rPr lang="en-US" sz="1600" dirty="0" smtClean="0">
                <a:solidFill>
                  <a:srgbClr val="292929"/>
                </a:solidFill>
              </a:rPr>
              <a:t> </a:t>
            </a:r>
            <a:r>
              <a:rPr lang="en-US" sz="1600" dirty="0" err="1" smtClean="0">
                <a:solidFill>
                  <a:srgbClr val="292929"/>
                </a:solidFill>
                <a:sym typeface="Symbol" charset="2"/>
              </a:rPr>
              <a:t>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600" dirty="0">
                <a:solidFill>
                  <a:srgbClr val="292929"/>
                </a:solidFill>
                <a:sym typeface="Symbol" charset="2"/>
              </a:rPr>
              <a:t>|              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   </a:t>
            </a:r>
            <a:r>
              <a:rPr lang="en-US" sz="1100" b="1" dirty="0" smtClean="0">
                <a:solidFill>
                  <a:srgbClr val="292929"/>
                </a:solidFill>
                <a:sym typeface="Symbol" charset="2"/>
              </a:rPr>
              <a:t>had</a:t>
            </a:r>
            <a:r>
              <a:rPr lang="en-US" sz="1100" dirty="0" smtClean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|</a:t>
            </a:r>
            <a:r>
              <a:rPr lang="en-US" sz="1600" baseline="30000" dirty="0">
                <a:solidFill>
                  <a:srgbClr val="292929"/>
                </a:solidFill>
                <a:sym typeface="Symbol" charset="2"/>
              </a:rPr>
              <a:t>2</a:t>
            </a:r>
            <a:endParaRPr lang="en-US" sz="1600" baseline="30000" dirty="0">
              <a:solidFill>
                <a:srgbClr val="29292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3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16" grpId="0" animBg="1"/>
      <p:bldP spid="117" grpId="0" animBg="1"/>
      <p:bldP spid="120" grpId="0" animBg="1"/>
      <p:bldP spid="1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27763" y="381000"/>
          <a:ext cx="2736850" cy="754062"/>
        </p:xfrm>
        <a:graphic>
          <a:graphicData uri="http://schemas.openxmlformats.org/presentationml/2006/ole">
            <p:oleObj spid="_x0000_s1205252" name="Equation" r:id="rId4" imgW="1892300" imgH="520700" progId="Equation.DSMT4">
              <p:embed/>
            </p:oleObj>
          </a:graphicData>
        </a:graphic>
      </p:graphicFrame>
      <p:sp>
        <p:nvSpPr>
          <p:cNvPr id="53" name="Line 14"/>
          <p:cNvSpPr>
            <a:spLocks noChangeShapeType="1"/>
          </p:cNvSpPr>
          <p:nvPr/>
        </p:nvSpPr>
        <p:spPr bwMode="auto">
          <a:xfrm>
            <a:off x="5999163" y="403225"/>
            <a:ext cx="0" cy="58324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99FF33">
                <a:alpha val="17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350306"/>
            <a:ext cx="5999163" cy="288539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27763" y="381000"/>
          <a:ext cx="2736850" cy="754062"/>
        </p:xfrm>
        <a:graphic>
          <a:graphicData uri="http://schemas.openxmlformats.org/presentationml/2006/ole">
            <p:oleObj spid="_x0000_s1268738" name="Equation" r:id="rId4" imgW="1892300" imgH="520700" progId="Equation.DSMT4">
              <p:embed/>
            </p:oleObj>
          </a:graphicData>
        </a:graphic>
      </p:graphicFrame>
      <p:sp>
        <p:nvSpPr>
          <p:cNvPr id="53" name="Line 14"/>
          <p:cNvSpPr>
            <a:spLocks noChangeShapeType="1"/>
          </p:cNvSpPr>
          <p:nvPr/>
        </p:nvSpPr>
        <p:spPr bwMode="auto">
          <a:xfrm>
            <a:off x="5999163" y="403225"/>
            <a:ext cx="0" cy="58324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584" y="3062799"/>
            <a:ext cx="5751513" cy="3261801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</a:rPr>
              <a:t>Due to the strongly decaying integration </a:t>
            </a:r>
            <a:r>
              <a:rPr lang="en-US" dirty="0" smtClean="0">
                <a:solidFill>
                  <a:srgbClr val="E12548"/>
                </a:solidFill>
              </a:rPr>
              <a:t>kernel, 73</a:t>
            </a:r>
            <a:r>
              <a:rPr lang="en-US" dirty="0" smtClean="0">
                <a:solidFill>
                  <a:srgbClr val="E12548"/>
                </a:solidFill>
              </a:rPr>
              <a:t>% of dispersion integral stems from </a:t>
            </a:r>
            <a:r>
              <a:rPr lang="en-US" b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b="1" baseline="300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+</a:t>
            </a:r>
            <a:r>
              <a:rPr lang="en-US" b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b="1" baseline="3000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–</a:t>
            </a:r>
            <a:r>
              <a:rPr lang="en-US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 </a:t>
            </a:r>
            <a:r>
              <a:rPr lang="en-US" dirty="0" smtClean="0">
                <a:solidFill>
                  <a:srgbClr val="E12548"/>
                </a:solidFill>
              </a:rPr>
              <a:t>channel, which must be obtained from </a:t>
            </a:r>
            <a:r>
              <a:rPr lang="en-US" dirty="0" smtClean="0">
                <a:solidFill>
                  <a:srgbClr val="E12548"/>
                </a:solidFill>
              </a:rPr>
              <a:t>experiment </a:t>
            </a:r>
            <a:endParaRPr lang="en-GB" b="1" baseline="30000" dirty="0">
              <a:solidFill>
                <a:srgbClr val="E12548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7806" y="503238"/>
            <a:ext cx="842966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6200000" flipV="1">
            <a:off x="968826" y="3180621"/>
            <a:ext cx="853997" cy="339373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99FF33">
                <a:alpha val="17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27763" y="381000"/>
          <a:ext cx="2736850" cy="754062"/>
        </p:xfrm>
        <a:graphic>
          <a:graphicData uri="http://schemas.openxmlformats.org/presentationml/2006/ole">
            <p:oleObj spid="_x0000_s1210370" name="Equation" r:id="rId4" imgW="1892300" imgH="520700" progId="Equation.DSMT4">
              <p:embed/>
            </p:oleObj>
          </a:graphicData>
        </a:graphic>
      </p:graphicFrame>
      <p:sp>
        <p:nvSpPr>
          <p:cNvPr id="53" name="Line 14"/>
          <p:cNvSpPr>
            <a:spLocks noChangeShapeType="1"/>
          </p:cNvSpPr>
          <p:nvPr/>
        </p:nvSpPr>
        <p:spPr bwMode="auto">
          <a:xfrm>
            <a:off x="5999163" y="403225"/>
            <a:ext cx="0" cy="58324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3350306"/>
            <a:ext cx="5999163" cy="289809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0" y="3747716"/>
            <a:ext cx="5999163" cy="2119684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dirty="0" smtClean="0">
                <a:solidFill>
                  <a:srgbClr val="E12548"/>
                </a:solidFill>
              </a:rPr>
              <a:t>At low energy, the inclusive hadronic cross section is obtained by summing up to 26 exclusively measured final states, and by estimating unmeasured modes using </a:t>
            </a:r>
            <a:r>
              <a:rPr lang="en-US" dirty="0" err="1" smtClean="0">
                <a:solidFill>
                  <a:srgbClr val="E12548"/>
                </a:solidFill>
              </a:rPr>
              <a:t>isospin</a:t>
            </a:r>
            <a:r>
              <a:rPr lang="en-US" dirty="0" smtClean="0">
                <a:solidFill>
                  <a:srgbClr val="E12548"/>
                </a:solidFill>
              </a:rPr>
              <a:t> symmetry</a:t>
            </a:r>
            <a:endParaRPr lang="en-GB" b="1" baseline="30000" dirty="0">
              <a:solidFill>
                <a:srgbClr val="E12548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7805" y="503238"/>
            <a:ext cx="161819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/>
          <p:cNvCxnSpPr/>
          <p:nvPr/>
        </p:nvCxnSpPr>
        <p:spPr>
          <a:xfrm rot="16200000" flipV="1">
            <a:off x="1384515" y="3180621"/>
            <a:ext cx="853997" cy="339373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99FF33">
                <a:alpha val="17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350306"/>
            <a:ext cx="5999163" cy="289809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27763" y="381000"/>
          <a:ext cx="2736850" cy="754062"/>
        </p:xfrm>
        <a:graphic>
          <a:graphicData uri="http://schemas.openxmlformats.org/presentationml/2006/ole">
            <p:oleObj spid="_x0000_s1272834" name="Equation" r:id="rId4" imgW="1892300" imgH="520700" progId="Equation.DSMT4">
              <p:embed/>
            </p:oleObj>
          </a:graphicData>
        </a:graphic>
      </p:graphicFrame>
      <p:sp>
        <p:nvSpPr>
          <p:cNvPr id="53" name="Line 14"/>
          <p:cNvSpPr>
            <a:spLocks noChangeShapeType="1"/>
          </p:cNvSpPr>
          <p:nvPr/>
        </p:nvSpPr>
        <p:spPr bwMode="auto">
          <a:xfrm>
            <a:off x="5999163" y="403225"/>
            <a:ext cx="0" cy="58324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5887" y="3319953"/>
            <a:ext cx="5751513" cy="2818603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</a:rPr>
              <a:t>Perturbative QCD can (and should) be used away from quark thresholds in the continuum region</a:t>
            </a:r>
            <a:endParaRPr lang="en-GB" b="1" baseline="30000" dirty="0">
              <a:solidFill>
                <a:srgbClr val="E12548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75427" y="503238"/>
            <a:ext cx="193793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6200000" flipV="1">
            <a:off x="3470566" y="3262742"/>
            <a:ext cx="1127719" cy="448851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ine 11"/>
          <p:cNvSpPr>
            <a:spLocks noChangeShapeType="1"/>
          </p:cNvSpPr>
          <p:nvPr/>
        </p:nvSpPr>
        <p:spPr bwMode="auto">
          <a:xfrm flipH="1">
            <a:off x="4572000" y="2060575"/>
            <a:ext cx="17287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6300788" y="1676400"/>
            <a:ext cx="2592387" cy="803275"/>
          </a:xfrm>
          <a:prstGeom prst="rect">
            <a:avLst/>
          </a:prstGeom>
          <a:noFill/>
          <a:ln w="9525">
            <a:solidFill>
              <a:srgbClr val="E12548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SzPct val="70000"/>
            </a:pPr>
            <a:r>
              <a:rPr lang="en-US" sz="1600">
                <a:solidFill>
                  <a:schemeClr val="bg1"/>
                </a:solidFill>
              </a:rPr>
              <a:t>Agreement between Data (BES) and pQCD </a:t>
            </a:r>
            <a:r>
              <a:rPr lang="en-US" sz="1400">
                <a:solidFill>
                  <a:schemeClr val="bg1"/>
                </a:solidFill>
              </a:rPr>
              <a:t>(within </a:t>
            </a:r>
            <a:r>
              <a:rPr lang="en-US" sz="1400" i="1">
                <a:solidFill>
                  <a:schemeClr val="bg1"/>
                </a:solidFill>
              </a:rPr>
              <a:t>correlated</a:t>
            </a:r>
            <a:r>
              <a:rPr lang="en-US" sz="1400">
                <a:solidFill>
                  <a:schemeClr val="bg1"/>
                </a:solidFill>
              </a:rPr>
              <a:t> systematic errors)</a:t>
            </a:r>
            <a:endParaRPr lang="en-US" sz="1400" baseline="-25000">
              <a:solidFill>
                <a:schemeClr val="bg1"/>
              </a:solidFill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99FF33">
                <a:alpha val="17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350306"/>
            <a:ext cx="5999163" cy="289809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27763" y="381000"/>
          <a:ext cx="2736850" cy="754062"/>
        </p:xfrm>
        <a:graphic>
          <a:graphicData uri="http://schemas.openxmlformats.org/presentationml/2006/ole">
            <p:oleObj spid="_x0000_s1274882" name="Equation" r:id="rId4" imgW="1892300" imgH="520700" progId="Equation.DSMT4">
              <p:embed/>
            </p:oleObj>
          </a:graphicData>
        </a:graphic>
      </p:graphicFrame>
      <p:sp>
        <p:nvSpPr>
          <p:cNvPr id="53" name="Line 14"/>
          <p:cNvSpPr>
            <a:spLocks noChangeShapeType="1"/>
          </p:cNvSpPr>
          <p:nvPr/>
        </p:nvSpPr>
        <p:spPr bwMode="auto">
          <a:xfrm>
            <a:off x="5999163" y="403225"/>
            <a:ext cx="0" cy="58324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3319953"/>
            <a:ext cx="5562600" cy="2375405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</a:rPr>
              <a:t>Experimental data must be used in the charm anti-charm resonance region</a:t>
            </a:r>
            <a:endParaRPr lang="en-GB" b="1" baseline="30000" dirty="0">
              <a:solidFill>
                <a:srgbClr val="E12548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2415" y="503238"/>
            <a:ext cx="141258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4003966" y="3178194"/>
            <a:ext cx="1127721" cy="617948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Brief Introduction to Muon </a:t>
            </a:r>
            <a:r>
              <a:rPr lang="en-GB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82739"/>
            <a:ext cx="5999163" cy="266526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27763" y="381000"/>
          <a:ext cx="2736850" cy="754062"/>
        </p:xfrm>
        <a:graphic>
          <a:graphicData uri="http://schemas.openxmlformats.org/presentationml/2006/ole">
            <p:oleObj spid="_x0000_s1278978" name="Equation" r:id="rId4" imgW="1892300" imgH="520700" progId="Equation.DSMT4">
              <p:embed/>
            </p:oleObj>
          </a:graphicData>
        </a:graphic>
      </p:graphicFrame>
      <p:sp>
        <p:nvSpPr>
          <p:cNvPr id="53" name="Line 14"/>
          <p:cNvSpPr>
            <a:spLocks noChangeShapeType="1"/>
          </p:cNvSpPr>
          <p:nvPr/>
        </p:nvSpPr>
        <p:spPr bwMode="auto">
          <a:xfrm>
            <a:off x="5999163" y="403225"/>
            <a:ext cx="0" cy="58324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03225"/>
            <a:ext cx="5410200" cy="2375405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</a:rPr>
              <a:t>Perturbative QCD can be used beyond the charm</a:t>
            </a:r>
            <a:endParaRPr lang="en-GB" b="1" baseline="30000" dirty="0">
              <a:solidFill>
                <a:srgbClr val="E12548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7805" y="3357728"/>
            <a:ext cx="5024958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1617663" y="2547936"/>
            <a:ext cx="1031873" cy="304801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99FF33">
                <a:alpha val="17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use QCD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 rot="12340959">
            <a:off x="6300468" y="2214038"/>
            <a:ext cx="1825535" cy="381000"/>
          </a:xfrm>
          <a:prstGeom prst="rightArrow">
            <a:avLst/>
          </a:prstGeom>
          <a:solidFill>
            <a:srgbClr val="EAFD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ight Arrow 20"/>
          <p:cNvSpPr/>
          <p:nvPr/>
        </p:nvSpPr>
        <p:spPr>
          <a:xfrm rot="14068604">
            <a:off x="4823948" y="2266681"/>
            <a:ext cx="805356" cy="381000"/>
          </a:xfrm>
          <a:prstGeom prst="rightArrow">
            <a:avLst/>
          </a:prstGeom>
          <a:solidFill>
            <a:srgbClr val="F9D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ight Arrow 21"/>
          <p:cNvSpPr/>
          <p:nvPr/>
        </p:nvSpPr>
        <p:spPr>
          <a:xfrm rot="16200000">
            <a:off x="3301804" y="2345779"/>
            <a:ext cx="805356" cy="381000"/>
          </a:xfrm>
          <a:prstGeom prst="rightArrow">
            <a:avLst/>
          </a:prstGeom>
          <a:solidFill>
            <a:srgbClr val="FFD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Arrow 19"/>
          <p:cNvSpPr/>
          <p:nvPr/>
        </p:nvSpPr>
        <p:spPr>
          <a:xfrm rot="16200000">
            <a:off x="2462589" y="2345780"/>
            <a:ext cx="805356" cy="381000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7626317" y="2590800"/>
            <a:ext cx="1406473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982171" y="2580294"/>
            <a:ext cx="2497792" cy="533400"/>
          </a:xfrm>
          <a:prstGeom prst="rect">
            <a:avLst/>
          </a:prstGeom>
          <a:solidFill>
            <a:srgbClr val="F9DDF6"/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513982" y="2580294"/>
            <a:ext cx="1320966" cy="533400"/>
          </a:xfrm>
          <a:prstGeom prst="rect">
            <a:avLst/>
          </a:prstGeom>
          <a:solidFill>
            <a:srgbClr val="FFDFE2"/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835735" y="2580294"/>
            <a:ext cx="1525847" cy="533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Hadronic Contribution to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34290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18579B"/>
                </a:solidFill>
                <a:sym typeface="Wingdings"/>
              </a:rPr>
              <a:t></a:t>
            </a:r>
            <a:r>
              <a:rPr lang="en-US" sz="2000" dirty="0" smtClean="0">
                <a:solidFill>
                  <a:srgbClr val="18579B"/>
                </a:solidFill>
                <a:sym typeface="Wingdings"/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SM error on </a:t>
            </a:r>
            <a:r>
              <a:rPr lang="en-US" sz="2000" i="1" dirty="0" smtClean="0">
                <a:solidFill>
                  <a:srgbClr val="18579B"/>
                </a:solidFill>
              </a:rPr>
              <a:t>a</a:t>
            </a:r>
            <a:r>
              <a:rPr lang="en-US" sz="2000" i="1" baseline="-25000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m</a:t>
            </a:r>
            <a:r>
              <a:rPr lang="en-US" sz="2000" i="1" dirty="0" smtClean="0">
                <a:solidFill>
                  <a:srgbClr val="18579B"/>
                </a:solidFill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dominated by </a:t>
            </a:r>
            <a:r>
              <a:rPr lang="en-US" sz="2000" dirty="0" smtClean="0">
                <a:solidFill>
                  <a:srgbClr val="E12548"/>
                </a:solidFill>
              </a:rPr>
              <a:t>hadronic part</a:t>
            </a:r>
            <a:r>
              <a:rPr lang="en-US" sz="2000" dirty="0" smtClean="0">
                <a:solidFill>
                  <a:srgbClr val="18579B"/>
                </a:solidFill>
              </a:rPr>
              <a:t>, </a:t>
            </a:r>
            <a:r>
              <a:rPr lang="en-US" sz="2000" dirty="0" err="1" smtClean="0">
                <a:solidFill>
                  <a:srgbClr val="18579B"/>
                </a:solidFill>
              </a:rPr>
              <a:t>ie</a:t>
            </a:r>
            <a:r>
              <a:rPr lang="en-US" sz="2000" dirty="0" smtClean="0">
                <a:solidFill>
                  <a:srgbClr val="18579B"/>
                </a:solidFill>
              </a:rPr>
              <a:t>, by </a:t>
            </a:r>
            <a:r>
              <a:rPr lang="en-US" sz="2000" b="1" dirty="0" smtClean="0">
                <a:solidFill>
                  <a:srgbClr val="18579B"/>
                </a:solidFill>
              </a:rPr>
              <a:t>experimental data </a:t>
            </a:r>
            <a:r>
              <a:rPr lang="en-US" sz="2000" dirty="0" smtClean="0">
                <a:solidFill>
                  <a:srgbClr val="18579B"/>
                </a:solidFill>
              </a:rPr>
              <a:t>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4800" y="3962400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2000" dirty="0" smtClean="0">
                <a:solidFill>
                  <a:srgbClr val="18579B"/>
                </a:solidFill>
              </a:rPr>
              <a:t>Huge 20-years effort </a:t>
            </a:r>
            <a:r>
              <a:rPr lang="en-US" sz="2000" dirty="0" smtClean="0">
                <a:solidFill>
                  <a:srgbClr val="18579B"/>
                </a:solidFill>
              </a:rPr>
              <a:t>by many</a:t>
            </a:r>
            <a:r>
              <a:rPr lang="en-US" sz="2000" dirty="0" smtClean="0">
                <a:solidFill>
                  <a:srgbClr val="18579B"/>
                </a:solidFill>
              </a:rPr>
              <a:t> experimentalists and </a:t>
            </a:r>
            <a:r>
              <a:rPr lang="en-US" sz="2000" dirty="0" err="1" smtClean="0">
                <a:solidFill>
                  <a:srgbClr val="18579B"/>
                </a:solidFill>
              </a:rPr>
              <a:t>phenomenologists</a:t>
            </a:r>
            <a:r>
              <a:rPr lang="en-US" sz="2000" dirty="0" smtClean="0">
                <a:solidFill>
                  <a:srgbClr val="18579B"/>
                </a:solidFill>
              </a:rPr>
              <a:t> to reduce error on lowest-order hadronic part:</a:t>
            </a:r>
          </a:p>
          <a:p>
            <a:pPr marL="87313" lvl="0" indent="274638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</a:rPr>
              <a:t>Improved </a:t>
            </a:r>
            <a:r>
              <a:rPr lang="en-US" sz="1600" i="1" dirty="0" err="1" smtClean="0">
                <a:solidFill>
                  <a:srgbClr val="18579B"/>
                </a:solidFill>
              </a:rPr>
              <a:t>e</a:t>
            </a:r>
            <a:r>
              <a:rPr lang="en-US" sz="1600" baseline="30000" dirty="0" err="1" smtClean="0">
                <a:solidFill>
                  <a:srgbClr val="18579B"/>
                </a:solidFill>
              </a:rPr>
              <a:t>+</a:t>
            </a:r>
            <a:r>
              <a:rPr lang="en-US" sz="1600" i="1" dirty="0" err="1" smtClean="0">
                <a:solidFill>
                  <a:srgbClr val="18579B"/>
                </a:solidFill>
              </a:rPr>
              <a:t>e</a:t>
            </a:r>
            <a:r>
              <a:rPr lang="en-US" sz="1600" baseline="30000" dirty="0" smtClean="0">
                <a:solidFill>
                  <a:srgbClr val="18579B"/>
                </a:solidFill>
              </a:rPr>
              <a:t>–</a:t>
            </a:r>
            <a:r>
              <a:rPr lang="en-US" sz="1600" dirty="0" smtClean="0">
                <a:solidFill>
                  <a:srgbClr val="18579B"/>
                </a:solidFill>
              </a:rPr>
              <a:t> cross section data from </a:t>
            </a:r>
            <a:r>
              <a:rPr lang="en-US" sz="1600" dirty="0" err="1" smtClean="0">
                <a:solidFill>
                  <a:srgbClr val="18579B"/>
                </a:solidFill>
              </a:rPr>
              <a:t>Novisibirsk</a:t>
            </a:r>
            <a:r>
              <a:rPr lang="en-US" sz="1600" dirty="0" smtClean="0">
                <a:solidFill>
                  <a:srgbClr val="18579B"/>
                </a:solidFill>
              </a:rPr>
              <a:t> (Russia)</a:t>
            </a:r>
          </a:p>
          <a:p>
            <a:pPr marL="87313" lvl="0" indent="274638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</a:rPr>
              <a:t>More use of perturbative QCD</a:t>
            </a:r>
          </a:p>
          <a:p>
            <a:pPr marL="87313" lvl="0" indent="274638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</a:rPr>
              <a:t>Technique of “radiative return” allows to use cross section data from </a:t>
            </a:r>
            <a:r>
              <a:rPr lang="en-US" sz="1600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F</a:t>
            </a:r>
            <a:r>
              <a:rPr lang="en-US" sz="1600" dirty="0" smtClean="0">
                <a:solidFill>
                  <a:srgbClr val="18579B"/>
                </a:solidFill>
              </a:rPr>
              <a:t> and </a:t>
            </a:r>
            <a:r>
              <a:rPr lang="en-US" sz="1600" i="1" dirty="0" smtClean="0">
                <a:solidFill>
                  <a:srgbClr val="18579B"/>
                </a:solidFill>
              </a:rPr>
              <a:t>B</a:t>
            </a:r>
            <a:r>
              <a:rPr lang="en-US" sz="1600" dirty="0" smtClean="0">
                <a:solidFill>
                  <a:srgbClr val="18579B"/>
                </a:solidFill>
              </a:rPr>
              <a:t> factories</a:t>
            </a:r>
          </a:p>
          <a:p>
            <a:pPr marL="87313" lvl="0" indent="274638">
              <a:spcBef>
                <a:spcPts val="1200"/>
              </a:spcBef>
              <a:buFont typeface="Arial"/>
              <a:buChar char="•"/>
            </a:pPr>
            <a:r>
              <a:rPr lang="en-US" sz="1600" dirty="0" err="1" smtClean="0">
                <a:solidFill>
                  <a:srgbClr val="E12548"/>
                </a:solidFill>
              </a:rPr>
              <a:t>Isospin</a:t>
            </a:r>
            <a:r>
              <a:rPr lang="en-US" sz="1600" dirty="0" smtClean="0">
                <a:solidFill>
                  <a:srgbClr val="E12548"/>
                </a:solidFill>
              </a:rPr>
              <a:t> symmetry allows us to also use 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t</a:t>
            </a:r>
            <a:r>
              <a:rPr lang="en-US" sz="1600" dirty="0" smtClean="0">
                <a:solidFill>
                  <a:srgbClr val="E12548"/>
                </a:solidFill>
              </a:rPr>
              <a:t> </a:t>
            </a:r>
            <a:r>
              <a:rPr lang="en-US" sz="1000" dirty="0" smtClean="0">
                <a:solidFill>
                  <a:srgbClr val="E12548"/>
                </a:solidFill>
              </a:rPr>
              <a:t> </a:t>
            </a:r>
            <a:r>
              <a:rPr lang="en-US" sz="1600" dirty="0" smtClean="0">
                <a:solidFill>
                  <a:srgbClr val="E12548"/>
                </a:solidFill>
              </a:rPr>
              <a:t>hadronic spectral functions</a:t>
            </a:r>
            <a:endParaRPr lang="en-US" sz="1600" dirty="0" smtClean="0">
              <a:solidFill>
                <a:srgbClr val="E12548"/>
              </a:solidFill>
            </a:endParaRPr>
          </a:p>
        </p:txBody>
      </p:sp>
      <p:graphicFrame>
        <p:nvGraphicFramePr>
          <p:cNvPr id="1179650" name="Object 2"/>
          <p:cNvGraphicFramePr>
            <a:graphicFrameLocks noChangeAspect="1"/>
          </p:cNvGraphicFramePr>
          <p:nvPr/>
        </p:nvGraphicFramePr>
        <p:xfrm>
          <a:off x="422190" y="1336675"/>
          <a:ext cx="6040437" cy="1025525"/>
        </p:xfrm>
        <a:graphic>
          <a:graphicData uri="http://schemas.openxmlformats.org/presentationml/2006/ole">
            <p:oleObj spid="_x0000_s1179650" name="Equation" r:id="rId3" imgW="2921000" imgH="495300" progId="Equation.DSMT4">
              <p:embed/>
            </p:oleObj>
          </a:graphicData>
        </a:graphic>
      </p:graphicFrame>
      <p:graphicFrame>
        <p:nvGraphicFramePr>
          <p:cNvPr id="1179651" name="Object 3"/>
          <p:cNvGraphicFramePr>
            <a:graphicFrameLocks noChangeAspect="1"/>
          </p:cNvGraphicFramePr>
          <p:nvPr/>
        </p:nvGraphicFramePr>
        <p:xfrm>
          <a:off x="1946190" y="2640013"/>
          <a:ext cx="1316038" cy="441325"/>
        </p:xfrm>
        <a:graphic>
          <a:graphicData uri="http://schemas.openxmlformats.org/presentationml/2006/ole">
            <p:oleObj spid="_x0000_s1179651" name="Equation" r:id="rId4" imgW="800100" imgH="266700" progId="Equation.DSMT4">
              <p:embed/>
            </p:oleObj>
          </a:graphicData>
        </a:graphic>
      </p:graphicFrame>
      <p:graphicFrame>
        <p:nvGraphicFramePr>
          <p:cNvPr id="1179652" name="Object 4"/>
          <p:cNvGraphicFramePr>
            <a:graphicFrameLocks noChangeAspect="1"/>
          </p:cNvGraphicFramePr>
          <p:nvPr/>
        </p:nvGraphicFramePr>
        <p:xfrm>
          <a:off x="3611478" y="2632075"/>
          <a:ext cx="1128712" cy="438150"/>
        </p:xfrm>
        <a:graphic>
          <a:graphicData uri="http://schemas.openxmlformats.org/presentationml/2006/ole">
            <p:oleObj spid="_x0000_s1179652" name="Equation" r:id="rId5" imgW="685800" imgH="266700" progId="Equation.DSMT4">
              <p:embed/>
            </p:oleObj>
          </a:graphicData>
        </a:graphic>
      </p:graphicFrame>
      <p:graphicFrame>
        <p:nvGraphicFramePr>
          <p:cNvPr id="1179654" name="Object 6"/>
          <p:cNvGraphicFramePr>
            <a:graphicFrameLocks noChangeAspect="1"/>
          </p:cNvGraphicFramePr>
          <p:nvPr/>
        </p:nvGraphicFramePr>
        <p:xfrm>
          <a:off x="7715165" y="2630488"/>
          <a:ext cx="1212850" cy="417512"/>
        </p:xfrm>
        <a:graphic>
          <a:graphicData uri="http://schemas.openxmlformats.org/presentationml/2006/ole">
            <p:oleObj spid="_x0000_s1179654" name="Equation" r:id="rId6" imgW="736600" imgH="254000" progId="Equation.DSMT4">
              <p:embed/>
            </p:oleObj>
          </a:graphicData>
        </a:graphic>
      </p:graphicFrame>
      <p:graphicFrame>
        <p:nvGraphicFramePr>
          <p:cNvPr id="1179653" name="Object 5"/>
          <p:cNvGraphicFramePr>
            <a:graphicFrameLocks noChangeAspect="1"/>
          </p:cNvGraphicFramePr>
          <p:nvPr/>
        </p:nvGraphicFramePr>
        <p:xfrm>
          <a:off x="5071978" y="2632075"/>
          <a:ext cx="2300287" cy="438150"/>
        </p:xfrm>
        <a:graphic>
          <a:graphicData uri="http://schemas.openxmlformats.org/presentationml/2006/ole">
            <p:oleObj spid="_x0000_s1179653" name="Equation" r:id="rId7" imgW="1397000" imgH="266700" progId="Equation.DSMT4">
              <p:embed/>
            </p:oleObj>
          </a:graphicData>
        </a:graphic>
      </p:graphicFrame>
      <p:sp>
        <p:nvSpPr>
          <p:cNvPr id="23" name="Rectangle 22"/>
          <p:cNvSpPr/>
          <p:nvPr/>
        </p:nvSpPr>
        <p:spPr>
          <a:xfrm>
            <a:off x="381000" y="2590800"/>
            <a:ext cx="1336590" cy="53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79655" name="Object 7"/>
          <p:cNvGraphicFramePr>
            <a:graphicFrameLocks noChangeAspect="1"/>
          </p:cNvGraphicFramePr>
          <p:nvPr/>
        </p:nvGraphicFramePr>
        <p:xfrm>
          <a:off x="491110" y="2634596"/>
          <a:ext cx="1106488" cy="334962"/>
        </p:xfrm>
        <a:graphic>
          <a:graphicData uri="http://schemas.openxmlformats.org/presentationml/2006/ole">
            <p:oleObj spid="_x0000_s1179655" name="Equation" r:id="rId8" imgW="673100" imgH="203200" progId="Equation.DSMT4">
              <p:embed/>
            </p:oleObj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696200" y="1143000"/>
            <a:ext cx="11856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units in10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–10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]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1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Cross Section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8" name="Picture 7" descr="rho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6332" y="1133194"/>
            <a:ext cx="7440407" cy="50390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57400" y="3364974"/>
            <a:ext cx="267197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/>
              <a:t>Impressive precision.                  </a:t>
            </a:r>
          </a:p>
          <a:p>
            <a:r>
              <a:rPr lang="en-GB" sz="1400" i="1" dirty="0" smtClean="0"/>
              <a:t>Most data points dominated    by systematic uncertainties    that are mostly correlated between points belonging to same experiment.</a:t>
            </a:r>
          </a:p>
          <a:p>
            <a:endParaRPr lang="en-GB" sz="500" dirty="0" smtClean="0"/>
          </a:p>
          <a:p>
            <a:r>
              <a:rPr lang="en-GB" sz="1400" b="1" dirty="0" smtClean="0">
                <a:solidFill>
                  <a:srgbClr val="E12548"/>
                </a:solidFill>
              </a:rPr>
              <a:t>Proper treatment of radiative corrections crucial!</a:t>
            </a:r>
            <a:endParaRPr lang="en-GB" sz="1400" b="1" dirty="0">
              <a:solidFill>
                <a:srgbClr val="E12548"/>
              </a:solidFill>
            </a:endParaRPr>
          </a:p>
        </p:txBody>
      </p:sp>
      <p:graphicFrame>
        <p:nvGraphicFramePr>
          <p:cNvPr id="1183746" name="Object 2"/>
          <p:cNvGraphicFramePr>
            <a:graphicFrameLocks noChangeAspect="1"/>
          </p:cNvGraphicFramePr>
          <p:nvPr/>
        </p:nvGraphicFramePr>
        <p:xfrm>
          <a:off x="6215556" y="3200400"/>
          <a:ext cx="1562100" cy="395287"/>
        </p:xfrm>
        <a:graphic>
          <a:graphicData uri="http://schemas.openxmlformats.org/presentationml/2006/ole">
            <p:oleObj spid="_x0000_s1183746" name="Equation" r:id="rId5" imgW="850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4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Cross Sections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11" name="Picture 10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9497" y="1156214"/>
            <a:ext cx="3693452" cy="2501386"/>
          </a:xfrm>
          <a:prstGeom prst="rect">
            <a:avLst/>
          </a:prstGeom>
        </p:spPr>
      </p:pic>
      <p:pic>
        <p:nvPicPr>
          <p:cNvPr id="12" name="Picture 11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12347" y="1156214"/>
            <a:ext cx="3693452" cy="2501386"/>
          </a:xfrm>
          <a:prstGeom prst="rect">
            <a:avLst/>
          </a:prstGeom>
        </p:spPr>
      </p:pic>
      <p:pic>
        <p:nvPicPr>
          <p:cNvPr id="13" name="Picture 12" descr="combinedALL-NA7_2pi_ePeM_to_piPpiM_lin0,85-1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859497" y="3670814"/>
            <a:ext cx="3693452" cy="2501386"/>
          </a:xfrm>
          <a:prstGeom prst="rect">
            <a:avLst/>
          </a:prstGeom>
        </p:spPr>
      </p:pic>
      <p:pic>
        <p:nvPicPr>
          <p:cNvPr id="16" name="Picture 15" descr="combinedALL-NA7_2pi_ePeM_to_piPpiM_lin1-1,8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612347" y="3670814"/>
            <a:ext cx="3693452" cy="2501386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524000" y="2192338"/>
          <a:ext cx="968375" cy="246062"/>
        </p:xfrm>
        <a:graphic>
          <a:graphicData uri="http://schemas.openxmlformats.org/presentationml/2006/ole">
            <p:oleObj spid="_x0000_s1218562" name="Equation" r:id="rId11" imgW="850900" imgH="215900" progId="Equation.DSMT4">
              <p:embed/>
            </p:oleObj>
          </a:graphicData>
        </a:graphic>
      </p:graphicFrame>
      <p:graphicFrame>
        <p:nvGraphicFramePr>
          <p:cNvPr id="1218566" name="Object 6"/>
          <p:cNvGraphicFramePr>
            <a:graphicFrameLocks noChangeAspect="1"/>
          </p:cNvGraphicFramePr>
          <p:nvPr/>
        </p:nvGraphicFramePr>
        <p:xfrm>
          <a:off x="1524000" y="5393181"/>
          <a:ext cx="968375" cy="246062"/>
        </p:xfrm>
        <a:graphic>
          <a:graphicData uri="http://schemas.openxmlformats.org/presentationml/2006/ole">
            <p:oleObj spid="_x0000_s1218566" name="Equation" r:id="rId12" imgW="850900" imgH="215900" progId="Equation.DSMT4">
              <p:embed/>
            </p:oleObj>
          </a:graphicData>
        </a:graphic>
      </p:graphicFrame>
      <p:graphicFrame>
        <p:nvGraphicFramePr>
          <p:cNvPr id="1218567" name="Object 7"/>
          <p:cNvGraphicFramePr>
            <a:graphicFrameLocks noChangeAspect="1"/>
          </p:cNvGraphicFramePr>
          <p:nvPr/>
        </p:nvGraphicFramePr>
        <p:xfrm>
          <a:off x="5280025" y="3814436"/>
          <a:ext cx="968375" cy="246062"/>
        </p:xfrm>
        <a:graphic>
          <a:graphicData uri="http://schemas.openxmlformats.org/presentationml/2006/ole">
            <p:oleObj spid="_x0000_s1218567" name="Equation" r:id="rId13" imgW="850900" imgH="215900" progId="Equation.DSMT4">
              <p:embed/>
            </p:oleObj>
          </a:graphicData>
        </a:graphic>
      </p:graphicFrame>
      <p:graphicFrame>
        <p:nvGraphicFramePr>
          <p:cNvPr id="1218568" name="Object 8"/>
          <p:cNvGraphicFramePr>
            <a:graphicFrameLocks noChangeAspect="1"/>
          </p:cNvGraphicFramePr>
          <p:nvPr/>
        </p:nvGraphicFramePr>
        <p:xfrm>
          <a:off x="5279696" y="2895600"/>
          <a:ext cx="968375" cy="246063"/>
        </p:xfrm>
        <a:graphic>
          <a:graphicData uri="http://schemas.openxmlformats.org/presentationml/2006/ole">
            <p:oleObj spid="_x0000_s1218568" name="Equation" r:id="rId14" imgW="850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Group 3"/>
          <p:cNvGraphicFramePr>
            <a:graphicFrameLocks noGrp="1"/>
          </p:cNvGraphicFramePr>
          <p:nvPr/>
        </p:nvGraphicFramePr>
        <p:xfrm>
          <a:off x="3587750" y="1418734"/>
          <a:ext cx="4489450" cy="406400"/>
        </p:xfrm>
        <a:graphic>
          <a:graphicData uri="http://schemas.openxmlformats.org/drawingml/2006/table">
            <a:tbl>
              <a:tblPr/>
              <a:tblGrid>
                <a:gridCol w="4489450"/>
              </a:tblGrid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5" name="Rectangle 9"/>
          <p:cNvSpPr>
            <a:spLocks noChangeArrowheads="1"/>
          </p:cNvSpPr>
          <p:nvPr/>
        </p:nvSpPr>
        <p:spPr bwMode="auto">
          <a:xfrm>
            <a:off x="3581400" y="1404447"/>
            <a:ext cx="4495800" cy="407987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8" name="Object 3"/>
          <p:cNvGraphicFramePr>
            <a:graphicFrameLocks noChangeAspect="1"/>
          </p:cNvGraphicFramePr>
          <p:nvPr/>
        </p:nvGraphicFramePr>
        <p:xfrm>
          <a:off x="3743926" y="1413481"/>
          <a:ext cx="4224337" cy="404813"/>
        </p:xfrm>
        <a:graphic>
          <a:graphicData uri="http://schemas.openxmlformats.org/presentationml/2006/ole">
            <p:oleObj spid="_x0000_s1185801" name="Equation" r:id="rId3" imgW="2921000" imgH="279400" progId="Equation.DSMT4">
              <p:embed/>
            </p:oleObj>
          </a:graphicData>
        </a:graphic>
      </p:graphicFrame>
      <p:sp>
        <p:nvSpPr>
          <p:cNvPr id="71" name="Rectangle 17"/>
          <p:cNvSpPr>
            <a:spLocks noChangeArrowheads="1"/>
          </p:cNvSpPr>
          <p:nvPr/>
        </p:nvSpPr>
        <p:spPr bwMode="auto">
          <a:xfrm>
            <a:off x="395287" y="1371600"/>
            <a:ext cx="67675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Hadronic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 LO contribution: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95287" y="2209800"/>
            <a:ext cx="67675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Hadronic NLO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contributions: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90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Adding all (28) Contributions Together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2" name="Text Box 24"/>
          <p:cNvSpPr txBox="1">
            <a:spLocks noChangeArrowheads="1"/>
          </p:cNvSpPr>
          <p:nvPr/>
        </p:nvSpPr>
        <p:spPr bwMode="auto">
          <a:xfrm>
            <a:off x="6192385" y="1905000"/>
            <a:ext cx="1884815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Davier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et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al.</a:t>
            </a: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:0908.4300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grpSp>
        <p:nvGrpSpPr>
          <p:cNvPr id="99" name="Group 98"/>
          <p:cNvGrpSpPr/>
          <p:nvPr/>
        </p:nvGrpSpPr>
        <p:grpSpPr>
          <a:xfrm>
            <a:off x="688975" y="2727325"/>
            <a:ext cx="7921625" cy="1648786"/>
            <a:chOff x="688975" y="2727325"/>
            <a:chExt cx="7921625" cy="1648786"/>
          </a:xfrm>
        </p:grpSpPr>
        <p:sp>
          <p:nvSpPr>
            <p:cNvPr id="66" name="Text Box 10"/>
            <p:cNvSpPr txBox="1">
              <a:spLocks noChangeArrowheads="1"/>
            </p:cNvSpPr>
            <p:nvPr/>
          </p:nvSpPr>
          <p:spPr bwMode="auto">
            <a:xfrm>
              <a:off x="688975" y="2727325"/>
              <a:ext cx="7921625" cy="164878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Vacuum 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polarization (1-loop) + additional photon or VP 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insertion</a:t>
              </a:r>
              <a:r>
                <a:rPr lang="en-US" sz="1600" kern="0" dirty="0" smtClean="0">
                  <a:solidFill>
                    <a:srgbClr val="292929"/>
                  </a:solidFill>
                </a:rPr>
                <a:t> </a:t>
              </a:r>
            </a:p>
            <a:p>
              <a:pPr marL="361950" marR="0" lvl="0" indent="-274638" algn="l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Computed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akin to LO part via dispersion integral with modified kernel function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600" kern="0" dirty="0" smtClean="0">
                <a:solidFill>
                  <a:srgbClr val="292929"/>
                </a:solidFill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600" kern="0" dirty="0" smtClean="0">
                <a:solidFill>
                  <a:srgbClr val="292929"/>
                </a:solidFill>
              </a:endParaRPr>
            </a:p>
          </p:txBody>
        </p:sp>
        <p:graphicFrame>
          <p:nvGraphicFramePr>
            <p:cNvPr id="67" name="Object 2"/>
            <p:cNvGraphicFramePr>
              <a:graphicFrameLocks noChangeAspect="1"/>
            </p:cNvGraphicFramePr>
            <p:nvPr/>
          </p:nvGraphicFramePr>
          <p:xfrm>
            <a:off x="1131887" y="3429654"/>
            <a:ext cx="2460625" cy="368300"/>
          </p:xfrm>
          <a:graphic>
            <a:graphicData uri="http://schemas.openxmlformats.org/presentationml/2006/ole">
              <p:oleObj spid="_x0000_s1185800" name="Equation" r:id="rId4" imgW="1701720" imgH="253800" progId="Equation.DSMT4">
                <p:embed/>
              </p:oleObj>
            </a:graphicData>
          </a:graphic>
        </p:graphicFrame>
        <p:grpSp>
          <p:nvGrpSpPr>
            <p:cNvPr id="76" name="Group 49"/>
            <p:cNvGrpSpPr>
              <a:grpSpLocks/>
            </p:cNvGrpSpPr>
            <p:nvPr/>
          </p:nvGrpSpPr>
          <p:grpSpPr bwMode="auto">
            <a:xfrm>
              <a:off x="4073525" y="3493154"/>
              <a:ext cx="4391025" cy="792163"/>
              <a:chOff x="2607" y="2164"/>
              <a:chExt cx="2766" cy="499"/>
            </a:xfrm>
          </p:grpSpPr>
          <p:sp>
            <p:nvSpPr>
              <p:cNvPr id="77" name="Rectangle 31"/>
              <p:cNvSpPr>
                <a:spLocks noChangeArrowheads="1"/>
              </p:cNvSpPr>
              <p:nvPr/>
            </p:nvSpPr>
            <p:spPr bwMode="auto">
              <a:xfrm>
                <a:off x="2607" y="2164"/>
                <a:ext cx="2766" cy="499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78" name="Group 25"/>
              <p:cNvGrpSpPr>
                <a:grpSpLocks noChangeAspect="1"/>
              </p:cNvGrpSpPr>
              <p:nvPr/>
            </p:nvGrpSpPr>
            <p:grpSpPr bwMode="auto">
              <a:xfrm>
                <a:off x="4003" y="2215"/>
                <a:ext cx="1320" cy="404"/>
                <a:chOff x="4281" y="465"/>
                <a:chExt cx="1455" cy="445"/>
              </a:xfrm>
            </p:grpSpPr>
            <p:sp>
              <p:nvSpPr>
                <p:cNvPr id="85" name="AutoShape 2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281" y="465"/>
                  <a:ext cx="1451" cy="4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86" name="Picture 26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281" y="465"/>
                  <a:ext cx="1455" cy="4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9" name="Group 28"/>
              <p:cNvGrpSpPr>
                <a:grpSpLocks noChangeAspect="1"/>
              </p:cNvGrpSpPr>
              <p:nvPr/>
            </p:nvGrpSpPr>
            <p:grpSpPr bwMode="auto">
              <a:xfrm>
                <a:off x="2642" y="2183"/>
                <a:ext cx="1309" cy="434"/>
                <a:chOff x="2213" y="436"/>
                <a:chExt cx="1442" cy="478"/>
              </a:xfrm>
            </p:grpSpPr>
            <p:sp>
              <p:nvSpPr>
                <p:cNvPr id="83" name="AutoShape 27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213" y="436"/>
                  <a:ext cx="1438" cy="4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84" name="Picture 29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213" y="436"/>
                  <a:ext cx="1442" cy="4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80" name="Rectangle 32"/>
              <p:cNvSpPr>
                <a:spLocks noChangeArrowheads="1"/>
              </p:cNvSpPr>
              <p:nvPr/>
            </p:nvSpPr>
            <p:spPr bwMode="auto">
              <a:xfrm>
                <a:off x="2652" y="2188"/>
                <a:ext cx="136" cy="136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" name="Rectangle 33"/>
              <p:cNvSpPr>
                <a:spLocks noChangeArrowheads="1"/>
              </p:cNvSpPr>
              <p:nvPr/>
            </p:nvSpPr>
            <p:spPr bwMode="auto">
              <a:xfrm>
                <a:off x="4013" y="2215"/>
                <a:ext cx="136" cy="136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" name="Rectangle 34"/>
              <p:cNvSpPr>
                <a:spLocks noChangeArrowheads="1"/>
              </p:cNvSpPr>
              <p:nvPr/>
            </p:nvSpPr>
            <p:spPr bwMode="auto">
              <a:xfrm>
                <a:off x="4693" y="2201"/>
                <a:ext cx="136" cy="136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96" name="Text Box 24"/>
            <p:cNvSpPr txBox="1">
              <a:spLocks noChangeArrowheads="1"/>
            </p:cNvSpPr>
            <p:nvPr/>
          </p:nvSpPr>
          <p:spPr bwMode="auto">
            <a:xfrm>
              <a:off x="1131887" y="3886200"/>
              <a:ext cx="1680353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>
              <a:outerShdw blurRad="762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</a:rPr>
                <a:t>HLMNT 2010</a:t>
              </a:r>
              <a:r>
                <a:rPr kumimoji="0" lang="en-US" sz="1000" b="0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</a:rPr>
                <a:t> (and others)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8974" y="4324350"/>
            <a:ext cx="8074025" cy="2076450"/>
            <a:chOff x="688974" y="4324350"/>
            <a:chExt cx="8074025" cy="2076450"/>
          </a:xfrm>
        </p:grpSpPr>
        <p:graphicFrame>
          <p:nvGraphicFramePr>
            <p:cNvPr id="69" name="Object 4"/>
            <p:cNvGraphicFramePr>
              <a:graphicFrameLocks noChangeAspect="1"/>
            </p:cNvGraphicFramePr>
            <p:nvPr/>
          </p:nvGraphicFramePr>
          <p:xfrm>
            <a:off x="1134569" y="5994400"/>
            <a:ext cx="2497138" cy="406400"/>
          </p:xfrm>
          <a:graphic>
            <a:graphicData uri="http://schemas.openxmlformats.org/presentationml/2006/ole">
              <p:oleObj spid="_x0000_s1185802" name="Equation" r:id="rId7" imgW="1727200" imgH="279400" progId="Equation.DSMT4">
                <p:embed/>
              </p:oleObj>
            </a:graphicData>
          </a:graphic>
        </p:graphicFrame>
        <p:grpSp>
          <p:nvGrpSpPr>
            <p:cNvPr id="87" name="Group 48"/>
            <p:cNvGrpSpPr>
              <a:grpSpLocks/>
            </p:cNvGrpSpPr>
            <p:nvPr/>
          </p:nvGrpSpPr>
          <p:grpSpPr bwMode="auto">
            <a:xfrm>
              <a:off x="7170737" y="4670425"/>
              <a:ext cx="1295400" cy="720725"/>
              <a:chOff x="4558" y="2824"/>
              <a:chExt cx="816" cy="454"/>
            </a:xfrm>
          </p:grpSpPr>
          <p:sp>
            <p:nvSpPr>
              <p:cNvPr id="88" name="Rectangle 43"/>
              <p:cNvSpPr>
                <a:spLocks noChangeArrowheads="1"/>
              </p:cNvSpPr>
              <p:nvPr/>
            </p:nvSpPr>
            <p:spPr bwMode="auto">
              <a:xfrm>
                <a:off x="4558" y="2824"/>
                <a:ext cx="816" cy="454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89" name="Picture 30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4604" y="2870"/>
                <a:ext cx="726" cy="38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</p:pic>
        </p:grpSp>
        <p:sp>
          <p:nvSpPr>
            <p:cNvPr id="95" name="Text Box 24"/>
            <p:cNvSpPr txBox="1">
              <a:spLocks noChangeArrowheads="1"/>
            </p:cNvSpPr>
            <p:nvPr/>
          </p:nvSpPr>
          <p:spPr bwMode="auto">
            <a:xfrm>
              <a:off x="3871419" y="6071044"/>
              <a:ext cx="255353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>
              <a:outerShdw blurRad="762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lvl="0" defTabSz="914400" fontAlgn="auto">
                <a:spcAft>
                  <a:spcPts val="0"/>
                </a:spcAft>
              </a:pPr>
              <a:r>
                <a:rPr lang="en-US" sz="1000" kern="0" dirty="0" err="1" smtClean="0">
                  <a:solidFill>
                    <a:srgbClr val="404040"/>
                  </a:solidFill>
                </a:rPr>
                <a:t>Prades</a:t>
              </a:r>
              <a:r>
                <a:rPr lang="en-US" sz="1000" kern="0" dirty="0" err="1" smtClean="0">
                  <a:solidFill>
                    <a:srgbClr val="404040"/>
                  </a:solidFill>
                </a:rPr>
                <a:t>-</a:t>
              </a:r>
              <a:r>
                <a:rPr lang="en-US" sz="1000" kern="0" dirty="0" err="1" smtClean="0">
                  <a:solidFill>
                    <a:srgbClr val="404040"/>
                  </a:solidFill>
                </a:rPr>
                <a:t>deRafael-Vainshtein</a:t>
              </a:r>
              <a:r>
                <a:rPr lang="en-US" sz="1000" kern="0" dirty="0" smtClean="0">
                  <a:solidFill>
                    <a:srgbClr val="404040"/>
                  </a:solidFill>
                </a:rPr>
                <a:t> (and others)</a:t>
              </a:r>
              <a:endParaRPr lang="en-US" sz="1000" kern="0" dirty="0" smtClean="0">
                <a:solidFill>
                  <a:srgbClr val="40404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88974" y="4324350"/>
              <a:ext cx="8074025" cy="1548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 fontAlgn="auto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 smtClean="0">
                  <a:solidFill>
                    <a:srgbClr val="292929"/>
                  </a:solidFill>
                </a:rPr>
                <a:t>Light-by-light scattering</a:t>
              </a:r>
              <a:endParaRPr lang="en-US" sz="1600" kern="0" dirty="0" smtClean="0">
                <a:solidFill>
                  <a:srgbClr val="292929"/>
                </a:solidFill>
              </a:endParaRPr>
            </a:p>
            <a:p>
              <a:pPr marL="361950" lvl="1" indent="-274638" defTabSz="914400" fontAlgn="auto">
                <a:spcBef>
                  <a:spcPts val="6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</a:rPr>
                <a:t>Dispersion </a:t>
              </a:r>
              <a:r>
                <a:rPr lang="en-US" sz="1600" kern="0" dirty="0" smtClean="0">
                  <a:solidFill>
                    <a:srgbClr val="292929"/>
                  </a:solidFill>
                </a:rPr>
                <a:t>relation approach not possible (4-point function)</a:t>
              </a:r>
              <a:endParaRPr lang="en-US" sz="1600" kern="0" dirty="0" smtClean="0">
                <a:solidFill>
                  <a:srgbClr val="292929"/>
                </a:solidFill>
              </a:endParaRPr>
            </a:p>
            <a:p>
              <a:pPr marL="361950" lvl="1" indent="-274638" defTabSz="91440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</a:rPr>
                <a:t>No </a:t>
              </a:r>
              <a:r>
                <a:rPr lang="en-US" sz="1600" kern="0" dirty="0" smtClean="0">
                  <a:solidFill>
                    <a:srgbClr val="292929"/>
                  </a:solidFill>
                </a:rPr>
                <a:t>first-principle calculation yet (</a:t>
              </a:r>
              <a:r>
                <a:rPr lang="en-US" sz="1600" i="1" kern="0" dirty="0" smtClean="0">
                  <a:solidFill>
                    <a:srgbClr val="292929"/>
                  </a:solidFill>
                </a:rPr>
                <a:t>e</a:t>
              </a:r>
              <a:r>
                <a:rPr lang="en-US" sz="1600" kern="0" dirty="0" smtClean="0">
                  <a:solidFill>
                    <a:srgbClr val="292929"/>
                  </a:solidFill>
                </a:rPr>
                <a:t>.</a:t>
              </a:r>
              <a:r>
                <a:rPr lang="en-US" sz="1600" i="1" kern="0" dirty="0" smtClean="0">
                  <a:solidFill>
                    <a:srgbClr val="292929"/>
                  </a:solidFill>
                </a:rPr>
                <a:t>g</a:t>
              </a:r>
              <a:r>
                <a:rPr lang="en-US" sz="1600" kern="0" dirty="0" smtClean="0">
                  <a:solidFill>
                    <a:srgbClr val="292929"/>
                  </a:solidFill>
                </a:rPr>
                <a:t>., on the lattice) </a:t>
              </a:r>
              <a:endParaRPr lang="en-US" sz="1600" kern="0" dirty="0" smtClean="0">
                <a:solidFill>
                  <a:srgbClr val="292929"/>
                </a:solidFill>
              </a:endParaRPr>
            </a:p>
            <a:p>
              <a:pPr marL="361950" lvl="1" indent="-274638" defTabSz="91440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</a:rPr>
                <a:t>Model </a:t>
              </a:r>
              <a:r>
                <a:rPr lang="en-US" sz="1600" kern="0" dirty="0" smtClean="0">
                  <a:solidFill>
                    <a:srgbClr val="292929"/>
                  </a:solidFill>
                </a:rPr>
                <a:t>calculations using short dist. quark loops, </a:t>
              </a:r>
              <a:r>
                <a:rPr lang="en-US" sz="1600" kern="0" dirty="0" smtClean="0">
                  <a:solidFill>
                    <a:srgbClr val="292929"/>
                  </a:solidFill>
                  <a:sym typeface="Symbol" charset="2"/>
                </a:rPr>
                <a:t></a:t>
              </a:r>
              <a:r>
                <a:rPr lang="en-US" sz="1600" kern="0" baseline="30000" dirty="0" smtClean="0">
                  <a:solidFill>
                    <a:srgbClr val="292929"/>
                  </a:solidFill>
                  <a:sym typeface="Symbol" charset="2"/>
                </a:rPr>
                <a:t>0</a:t>
              </a:r>
              <a:r>
                <a:rPr lang="en-US" sz="1600" kern="0" dirty="0" smtClean="0">
                  <a:solidFill>
                    <a:srgbClr val="292929"/>
                  </a:solidFill>
                  <a:sym typeface="Symbol" charset="2"/>
                </a:rPr>
                <a:t>, </a:t>
              </a:r>
              <a:r>
                <a:rPr lang="en-US" sz="1600" kern="0" dirty="0" err="1" smtClean="0">
                  <a:solidFill>
                    <a:srgbClr val="292929"/>
                  </a:solidFill>
                  <a:sym typeface="Symbol" charset="2"/>
                </a:rPr>
                <a:t></a:t>
              </a:r>
              <a:r>
                <a:rPr lang="en-US" sz="1600" kern="0" baseline="30000" dirty="0" smtClean="0">
                  <a:solidFill>
                    <a:srgbClr val="292929"/>
                  </a:solidFill>
                  <a:sym typeface="Symbol" charset="2"/>
                </a:rPr>
                <a:t>(</a:t>
              </a:r>
              <a:r>
                <a:rPr lang="en-US" sz="1600" kern="0" dirty="0" smtClean="0">
                  <a:solidFill>
                    <a:srgbClr val="292929"/>
                  </a:solidFill>
                  <a:sym typeface="Symbol" charset="2"/>
                </a:rPr>
                <a:t>’</a:t>
              </a:r>
              <a:r>
                <a:rPr lang="en-US" sz="1600" kern="0" baseline="30000" dirty="0" smtClean="0">
                  <a:solidFill>
                    <a:srgbClr val="292929"/>
                  </a:solidFill>
                  <a:sym typeface="Symbol" charset="2"/>
                </a:rPr>
                <a:t>)</a:t>
              </a:r>
              <a:r>
                <a:rPr lang="en-US" sz="1600" kern="0" dirty="0" smtClean="0">
                  <a:solidFill>
                    <a:srgbClr val="292929"/>
                  </a:solidFill>
                  <a:sym typeface="Symbol" charset="2"/>
                </a:rPr>
                <a:t>, …                                     pole insertions and </a:t>
              </a:r>
              <a:r>
                <a:rPr lang="en-US" sz="1600" kern="0" dirty="0" err="1" smtClean="0">
                  <a:solidFill>
                    <a:srgbClr val="292929"/>
                  </a:solidFill>
                  <a:sym typeface="Symbol" charset="2"/>
                </a:rPr>
                <a:t></a:t>
              </a:r>
              <a:r>
                <a:rPr lang="en-US" sz="1600" kern="0" baseline="30000" dirty="0" err="1" smtClean="0">
                  <a:solidFill>
                    <a:srgbClr val="292929"/>
                  </a:solidFill>
                  <a:sym typeface="Symbol" charset="2"/>
                </a:rPr>
                <a:t></a:t>
              </a:r>
              <a:r>
                <a:rPr lang="en-US" sz="1600" kern="0" dirty="0" smtClean="0">
                  <a:solidFill>
                    <a:srgbClr val="292929"/>
                  </a:solidFill>
                  <a:sym typeface="Symbol" charset="2"/>
                </a:rPr>
                <a:t> loops in the large-</a:t>
              </a:r>
              <a:r>
                <a:rPr lang="en-US" sz="1600" i="1" kern="0" dirty="0" smtClean="0">
                  <a:solidFill>
                    <a:srgbClr val="292929"/>
                  </a:solidFill>
                  <a:sym typeface="Symbol" charset="2"/>
                </a:rPr>
                <a:t>N</a:t>
              </a:r>
              <a:r>
                <a:rPr lang="en-US" sz="1600" i="1" kern="0" baseline="-25000" dirty="0" smtClean="0">
                  <a:solidFill>
                    <a:srgbClr val="292929"/>
                  </a:solidFill>
                  <a:sym typeface="Symbol" charset="2"/>
                </a:rPr>
                <a:t>C</a:t>
              </a:r>
              <a:r>
                <a:rPr lang="en-US" sz="1600" kern="0" dirty="0" smtClean="0">
                  <a:solidFill>
                    <a:srgbClr val="292929"/>
                  </a:solidFill>
                  <a:sym typeface="Symbol" charset="2"/>
                </a:rPr>
                <a:t> limit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5350204" y="3429000"/>
            <a:ext cx="3466771" cy="786695"/>
          </a:xfrm>
          <a:prstGeom prst="rect">
            <a:avLst/>
          </a:prstGeom>
          <a:solidFill>
            <a:srgbClr val="FFFFFF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0" name="Group 60"/>
          <p:cNvGraphicFramePr>
            <a:graphicFrameLocks noGrp="1"/>
          </p:cNvGraphicFramePr>
          <p:nvPr/>
        </p:nvGraphicFramePr>
        <p:xfrm>
          <a:off x="5350204" y="3441700"/>
          <a:ext cx="3466771" cy="697486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 </a:t>
                      </a:r>
                      <a:r>
                        <a:rPr kumimoji="0" lang="en-US" sz="1600" b="1" i="0" u="none" strike="noStrike" cap="none" normalizeH="0" baseline="3000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1" i="0" u="none" strike="noStrike" cap="none" normalizeH="0" baseline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 </a:t>
                      </a:r>
                      <a:r>
                        <a:rPr kumimoji="0" lang="en-US" sz="1600" b="1" i="0" u="none" strike="noStrike" cap="none" normalizeH="0" baseline="3000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25.5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8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.0)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66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3.2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”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standard deviations“</a:t>
                      </a:r>
                    </a:p>
                  </a:txBody>
                  <a:tcPr marL="38100" marR="1905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" name="Rectangle 3"/>
          <p:cNvSpPr>
            <a:spLocks noChangeArrowheads="1"/>
          </p:cNvSpPr>
          <p:nvPr/>
        </p:nvSpPr>
        <p:spPr bwMode="auto">
          <a:xfrm>
            <a:off x="457200" y="2286000"/>
            <a:ext cx="4608513" cy="3878566"/>
          </a:xfrm>
          <a:prstGeom prst="rect">
            <a:avLst/>
          </a:prstGeom>
          <a:solidFill>
            <a:srgbClr val="FFFFFF"/>
          </a:solidFill>
          <a:ln w="6350">
            <a:solidFill>
              <a:srgbClr val="969696"/>
            </a:solidFill>
            <a:miter lim="800000"/>
            <a:headEnd/>
            <a:tailEnd/>
          </a:ln>
          <a:effectLst>
            <a:outerShdw blurRad="190500" dist="38100" dir="2700000">
              <a:srgbClr val="000000">
                <a:alpha val="19000"/>
              </a:srgbClr>
            </a:outerShdw>
          </a:effectLst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5350204" y="2289175"/>
            <a:ext cx="3466771" cy="1068388"/>
            <a:chOff x="5350204" y="2289175"/>
            <a:chExt cx="3466771" cy="1068388"/>
          </a:xfrm>
        </p:grpSpPr>
        <p:sp>
          <p:nvSpPr>
            <p:cNvPr id="62" name="Text Box 14"/>
            <p:cNvSpPr txBox="1">
              <a:spLocks noChangeArrowheads="1"/>
            </p:cNvSpPr>
            <p:nvPr/>
          </p:nvSpPr>
          <p:spPr bwMode="auto">
            <a:xfrm>
              <a:off x="5350204" y="3043238"/>
              <a:ext cx="3466771" cy="31432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8579B"/>
                  </a:solidFill>
                  <a:effectLst/>
                  <a:uLnTx/>
                  <a:uFillTx/>
                </a:rPr>
                <a:t>Observed Difference with Experiment: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sym typeface="Symbol" charset="2"/>
              </a:endParaRPr>
            </a:p>
          </p:txBody>
        </p:sp>
        <p:sp>
          <p:nvSpPr>
            <p:cNvPr id="76" name="Text Box 15"/>
            <p:cNvSpPr txBox="1">
              <a:spLocks noChangeArrowheads="1"/>
            </p:cNvSpPr>
            <p:nvPr/>
          </p:nvSpPr>
          <p:spPr bwMode="auto">
            <a:xfrm>
              <a:off x="5351792" y="2289175"/>
              <a:ext cx="3465183" cy="58420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BNL E821 (2004):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</a:rPr>
                <a:t>a</a:t>
              </a:r>
              <a:r>
                <a:rPr kumimoji="0" lang="en-US" sz="1600" b="0" i="1" u="none" strike="noStrike" kern="0" cap="none" spc="0" normalizeH="0" baseline="-25000" noProof="0" dirty="0" err="1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</a:t>
              </a:r>
              <a:r>
                <a:rPr kumimoji="0" lang="en-US" sz="1600" b="0" i="0" u="none" strike="noStrike" kern="0" cap="none" spc="0" normalizeH="0" baseline="30000" noProof="0" dirty="0" err="1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exp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 = (11 659 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208.9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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 6.3) 10</a:t>
              </a:r>
              <a:r>
                <a:rPr kumimoji="0" lang="en-US" sz="500" b="1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 </a:t>
              </a:r>
              <a:r>
                <a:rPr kumimoji="0" lang="en-US" sz="1600" b="0" i="0" u="none" strike="noStrike" kern="0" cap="none" spc="0" normalizeH="0" baseline="3000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sym typeface="Symbol" charset="2"/>
                </a:rPr>
                <a:t>10</a:t>
              </a:r>
            </a:p>
          </p:txBody>
        </p:sp>
      </p:grpSp>
      <p:graphicFrame>
        <p:nvGraphicFramePr>
          <p:cNvPr id="78" name="Group 16"/>
          <p:cNvGraphicFramePr>
            <a:graphicFrameLocks noGrp="1"/>
          </p:cNvGraphicFramePr>
          <p:nvPr/>
        </p:nvGraphicFramePr>
        <p:xfrm>
          <a:off x="463550" y="1447800"/>
          <a:ext cx="6330950" cy="406400"/>
        </p:xfrm>
        <a:graphic>
          <a:graphicData uri="http://schemas.openxmlformats.org/drawingml/2006/table">
            <a:tbl>
              <a:tblPr/>
              <a:tblGrid>
                <a:gridCol w="6330950"/>
              </a:tblGrid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79" name="Rectangle 22"/>
          <p:cNvSpPr>
            <a:spLocks noChangeArrowheads="1"/>
          </p:cNvSpPr>
          <p:nvPr/>
        </p:nvSpPr>
        <p:spPr bwMode="auto">
          <a:xfrm>
            <a:off x="457200" y="1447800"/>
            <a:ext cx="6337300" cy="407988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87" name="Object 2"/>
          <p:cNvGraphicFramePr>
            <a:graphicFrameLocks noChangeAspect="1"/>
          </p:cNvGraphicFramePr>
          <p:nvPr/>
        </p:nvGraphicFramePr>
        <p:xfrm>
          <a:off x="606261" y="1457325"/>
          <a:ext cx="6003925" cy="404813"/>
        </p:xfrm>
        <a:graphic>
          <a:graphicData uri="http://schemas.openxmlformats.org/presentationml/2006/ole">
            <p:oleObj spid="_x0000_s1234951" name="Equation" r:id="rId3" imgW="4152900" imgH="279400" progId="Equation.DSMT4">
              <p:embed/>
            </p:oleObj>
          </a:graphicData>
        </a:graphic>
      </p:graphicFrame>
      <p:pic>
        <p:nvPicPr>
          <p:cNvPr id="91" name="Picture 5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 bwMode="auto">
          <a:xfrm>
            <a:off x="603250" y="2517329"/>
            <a:ext cx="4319588" cy="351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625146" y="2329189"/>
            <a:ext cx="1698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Status: pre-Tau2010 !</a:t>
            </a:r>
            <a:endParaRPr lang="en-GB" sz="1200" dirty="0">
              <a:solidFill>
                <a:srgbClr val="E12548"/>
              </a:solidFill>
            </a:endParaRPr>
          </a:p>
        </p:txBody>
      </p:sp>
      <p:sp>
        <p:nvSpPr>
          <p:cNvPr id="109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0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Pre-Tau-2010 Results for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114" name="Group 113"/>
          <p:cNvGrpSpPr/>
          <p:nvPr/>
        </p:nvGrpSpPr>
        <p:grpSpPr>
          <a:xfrm>
            <a:off x="5351792" y="4495800"/>
            <a:ext cx="3689636" cy="1624530"/>
            <a:chOff x="5351792" y="4495800"/>
            <a:chExt cx="3689636" cy="1624530"/>
          </a:xfrm>
        </p:grpSpPr>
        <p:sp>
          <p:nvSpPr>
            <p:cNvPr id="112" name="TextBox 111"/>
            <p:cNvSpPr txBox="1"/>
            <p:nvPr/>
          </p:nvSpPr>
          <p:spPr>
            <a:xfrm>
              <a:off x="5351792" y="4495800"/>
              <a:ext cx="34655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>
                  <a:solidFill>
                    <a:srgbClr val="E12548"/>
                  </a:solidFill>
                </a:rPr>
                <a:t>Amount of discrepancy in ballpark of SUSY with mass scale of several 100 GeV !</a:t>
              </a:r>
              <a:endParaRPr lang="en-GB" sz="1800" dirty="0">
                <a:solidFill>
                  <a:srgbClr val="E12548"/>
                </a:solidFill>
              </a:endParaRPr>
            </a:p>
          </p:txBody>
        </p:sp>
        <p:graphicFrame>
          <p:nvGraphicFramePr>
            <p:cNvPr id="1234953" name="Object 9"/>
            <p:cNvGraphicFramePr>
              <a:graphicFrameLocks noChangeAspect="1"/>
            </p:cNvGraphicFramePr>
            <p:nvPr/>
          </p:nvGraphicFramePr>
          <p:xfrm>
            <a:off x="5430837" y="5423305"/>
            <a:ext cx="3610591" cy="697025"/>
          </p:xfrm>
          <a:graphic>
            <a:graphicData uri="http://schemas.openxmlformats.org/presentationml/2006/ole">
              <p:oleObj spid="_x0000_s1234953" name="Equation" r:id="rId6" imgW="2819400" imgH="546100" progId="Equation.DSMT4">
                <p:embed/>
              </p:oleObj>
            </a:graphicData>
          </a:graphic>
        </p:graphicFrame>
      </p:grpSp>
      <p:sp>
        <p:nvSpPr>
          <p:cNvPr id="113" name="Text Box 24"/>
          <p:cNvSpPr txBox="1">
            <a:spLocks noChangeArrowheads="1"/>
          </p:cNvSpPr>
          <p:nvPr/>
        </p:nvSpPr>
        <p:spPr bwMode="auto">
          <a:xfrm>
            <a:off x="6932489" y="1600200"/>
            <a:ext cx="1884815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Davier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et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al.</a:t>
            </a: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:0908.4300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Hadronic Spectral Functions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AutoShape 1047"/>
          <p:cNvSpPr>
            <a:spLocks noChangeArrowheads="1"/>
          </p:cNvSpPr>
          <p:nvPr/>
        </p:nvSpPr>
        <p:spPr bwMode="auto">
          <a:xfrm>
            <a:off x="7893234" y="4765675"/>
            <a:ext cx="744439" cy="1082675"/>
          </a:xfrm>
          <a:prstGeom prst="downArrowCallout">
            <a:avLst>
              <a:gd name="adj1" fmla="val 43618"/>
              <a:gd name="adj2" fmla="val 41254"/>
              <a:gd name="adj3" fmla="val 16667"/>
              <a:gd name="adj4" fmla="val 76301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9" name="Rectangle 1045"/>
          <p:cNvSpPr>
            <a:spLocks noChangeArrowheads="1"/>
          </p:cNvSpPr>
          <p:nvPr/>
        </p:nvSpPr>
        <p:spPr bwMode="auto">
          <a:xfrm>
            <a:off x="2133600" y="3733800"/>
            <a:ext cx="4876800" cy="762000"/>
          </a:xfrm>
          <a:prstGeom prst="rect">
            <a:avLst/>
          </a:prstGeom>
          <a:solidFill>
            <a:srgbClr val="FFFFFF"/>
          </a:solidFill>
          <a:ln w="6350">
            <a:solidFill>
              <a:srgbClr val="969696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DDDDDD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AutoShape 1046"/>
          <p:cNvSpPr>
            <a:spLocks noChangeArrowheads="1"/>
          </p:cNvSpPr>
          <p:nvPr/>
        </p:nvSpPr>
        <p:spPr bwMode="auto">
          <a:xfrm>
            <a:off x="4267200" y="4749800"/>
            <a:ext cx="1143000" cy="1082675"/>
          </a:xfrm>
          <a:prstGeom prst="downArrowCallout">
            <a:avLst>
              <a:gd name="adj1" fmla="val 41056"/>
              <a:gd name="adj2" fmla="val 36901"/>
              <a:gd name="adj3" fmla="val 16014"/>
              <a:gd name="adj4" fmla="val 76301"/>
            </a:avLst>
          </a:prstGeom>
          <a:solidFill>
            <a:srgbClr val="FFB7B7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AutoShape 1047"/>
          <p:cNvSpPr>
            <a:spLocks noChangeArrowheads="1"/>
          </p:cNvSpPr>
          <p:nvPr/>
        </p:nvSpPr>
        <p:spPr bwMode="auto">
          <a:xfrm>
            <a:off x="5486400" y="4749800"/>
            <a:ext cx="2332038" cy="1082675"/>
          </a:xfrm>
          <a:prstGeom prst="downArrowCallout">
            <a:avLst>
              <a:gd name="adj1" fmla="val 43618"/>
              <a:gd name="adj2" fmla="val 41254"/>
              <a:gd name="adj3" fmla="val 16667"/>
              <a:gd name="adj4" fmla="val 76301"/>
            </a:avLst>
          </a:prstGeom>
          <a:solidFill>
            <a:srgbClr val="B7CA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AutoShape 1048"/>
          <p:cNvSpPr>
            <a:spLocks noChangeArrowheads="1"/>
          </p:cNvSpPr>
          <p:nvPr/>
        </p:nvSpPr>
        <p:spPr bwMode="auto">
          <a:xfrm>
            <a:off x="2209800" y="4749800"/>
            <a:ext cx="1981200" cy="1082675"/>
          </a:xfrm>
          <a:prstGeom prst="downArrowCallout">
            <a:avLst>
              <a:gd name="adj1" fmla="val 45748"/>
              <a:gd name="adj2" fmla="val 45748"/>
              <a:gd name="adj3" fmla="val 16667"/>
              <a:gd name="adj4" fmla="val 76301"/>
            </a:avLst>
          </a:prstGeom>
          <a:solidFill>
            <a:srgbClr val="AFFFA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Rectangle 1049"/>
          <p:cNvSpPr>
            <a:spLocks noChangeArrowheads="1"/>
          </p:cNvSpPr>
          <p:nvPr/>
        </p:nvSpPr>
        <p:spPr bwMode="auto">
          <a:xfrm>
            <a:off x="381000" y="879475"/>
            <a:ext cx="82296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808080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21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AutoShape 1050"/>
          <p:cNvSpPr>
            <a:spLocks noChangeArrowheads="1"/>
          </p:cNvSpPr>
          <p:nvPr/>
        </p:nvSpPr>
        <p:spPr bwMode="auto">
          <a:xfrm rot="16200000">
            <a:off x="2621757" y="2174081"/>
            <a:ext cx="280988" cy="504825"/>
          </a:xfrm>
          <a:custGeom>
            <a:avLst/>
            <a:gdLst>
              <a:gd name="T0" fmla="*/ 140494 w 21600"/>
              <a:gd name="T1" fmla="*/ 0 h 21600"/>
              <a:gd name="T2" fmla="*/ 14401 w 21600"/>
              <a:gd name="T3" fmla="*/ 300277 h 21600"/>
              <a:gd name="T4" fmla="*/ 140494 w 21600"/>
              <a:gd name="T5" fmla="*/ 41742 h 21600"/>
              <a:gd name="T6" fmla="*/ 266587 w 21600"/>
              <a:gd name="T7" fmla="*/ 30027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012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980" y="12663"/>
                </a:moveTo>
                <a:cubicBezTo>
                  <a:pt x="1851" y="12051"/>
                  <a:pt x="1786" y="11426"/>
                  <a:pt x="1786" y="10800"/>
                </a:cubicBezTo>
                <a:cubicBezTo>
                  <a:pt x="1786" y="5821"/>
                  <a:pt x="5821" y="1786"/>
                  <a:pt x="10800" y="1786"/>
                </a:cubicBezTo>
                <a:cubicBezTo>
                  <a:pt x="15778" y="1786"/>
                  <a:pt x="19814" y="5821"/>
                  <a:pt x="19814" y="10800"/>
                </a:cubicBezTo>
                <a:cubicBezTo>
                  <a:pt x="19813" y="11426"/>
                  <a:pt x="19748" y="12051"/>
                  <a:pt x="19619" y="12663"/>
                </a:cubicBezTo>
                <a:lnTo>
                  <a:pt x="21366" y="13033"/>
                </a:lnTo>
                <a:cubicBezTo>
                  <a:pt x="21521" y="12298"/>
                  <a:pt x="21600" y="1155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550"/>
                  <a:pt x="78" y="12298"/>
                  <a:pt x="233" y="13033"/>
                </a:cubicBezTo>
                <a:close/>
              </a:path>
            </a:pathLst>
          </a:custGeom>
          <a:solidFill>
            <a:srgbClr val="777777"/>
          </a:solidFill>
          <a:ln w="1270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5" name="Freeform 1051"/>
          <p:cNvSpPr>
            <a:spLocks/>
          </p:cNvSpPr>
          <p:nvPr/>
        </p:nvSpPr>
        <p:spPr bwMode="auto">
          <a:xfrm rot="13181489">
            <a:off x="1681163" y="2089150"/>
            <a:ext cx="947737" cy="74613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rgbClr val="4D4D4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Line 1052"/>
          <p:cNvSpPr>
            <a:spLocks noChangeShapeType="1"/>
          </p:cNvSpPr>
          <p:nvPr/>
        </p:nvSpPr>
        <p:spPr bwMode="auto">
          <a:xfrm flipH="1">
            <a:off x="885825" y="1860550"/>
            <a:ext cx="866775" cy="3175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7" name="Line 1053"/>
          <p:cNvSpPr>
            <a:spLocks noChangeShapeType="1"/>
          </p:cNvSpPr>
          <p:nvPr/>
        </p:nvSpPr>
        <p:spPr bwMode="auto">
          <a:xfrm rot="16200000" flipH="1" flipV="1">
            <a:off x="1868487" y="1182688"/>
            <a:ext cx="561975" cy="79375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8" name="Oval 1054"/>
          <p:cNvSpPr>
            <a:spLocks noChangeArrowheads="1"/>
          </p:cNvSpPr>
          <p:nvPr/>
        </p:nvSpPr>
        <p:spPr bwMode="auto">
          <a:xfrm>
            <a:off x="1744663" y="1835150"/>
            <a:ext cx="50800" cy="49213"/>
          </a:xfrm>
          <a:prstGeom prst="ellipse">
            <a:avLst/>
          </a:prstGeom>
          <a:solidFill>
            <a:srgbClr val="777777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9" name="Oval 1055"/>
          <p:cNvSpPr>
            <a:spLocks noChangeArrowheads="1"/>
          </p:cNvSpPr>
          <p:nvPr/>
        </p:nvSpPr>
        <p:spPr bwMode="auto">
          <a:xfrm>
            <a:off x="2508250" y="2390775"/>
            <a:ext cx="50800" cy="49213"/>
          </a:xfrm>
          <a:prstGeom prst="ellipse">
            <a:avLst/>
          </a:prstGeom>
          <a:solidFill>
            <a:srgbClr val="777777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0" name="Text Box 1056"/>
          <p:cNvSpPr txBox="1">
            <a:spLocks noChangeArrowheads="1"/>
          </p:cNvSpPr>
          <p:nvPr/>
        </p:nvSpPr>
        <p:spPr bwMode="auto">
          <a:xfrm>
            <a:off x="2817813" y="2243138"/>
            <a:ext cx="100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hadrons</a:t>
            </a:r>
          </a:p>
        </p:txBody>
      </p:sp>
      <p:sp>
        <p:nvSpPr>
          <p:cNvPr id="91" name="Text Box 1057"/>
          <p:cNvSpPr txBox="1">
            <a:spLocks noChangeArrowheads="1"/>
          </p:cNvSpPr>
          <p:nvPr/>
        </p:nvSpPr>
        <p:spPr bwMode="auto">
          <a:xfrm>
            <a:off x="1173163" y="1477963"/>
            <a:ext cx="30638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</a:t>
            </a:r>
            <a:endParaRPr kumimoji="0" lang="en-US" sz="2200" b="0" i="1" u="none" strike="noStrike" kern="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</a:endParaRPr>
          </a:p>
        </p:txBody>
      </p:sp>
      <p:sp>
        <p:nvSpPr>
          <p:cNvPr id="92" name="Text Box 1058"/>
          <p:cNvSpPr txBox="1">
            <a:spLocks noChangeArrowheads="1"/>
          </p:cNvSpPr>
          <p:nvPr/>
        </p:nvSpPr>
        <p:spPr bwMode="auto">
          <a:xfrm>
            <a:off x="2546350" y="1090613"/>
            <a:ext cx="4143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</a:t>
            </a:r>
            <a:r>
              <a:rPr kumimoji="0" lang="en-US" sz="2200" b="0" i="1" u="none" strike="noStrike" kern="0" cap="none" spc="0" normalizeH="0" baseline="-2500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</a:t>
            </a:r>
          </a:p>
        </p:txBody>
      </p:sp>
      <p:sp>
        <p:nvSpPr>
          <p:cNvPr id="93" name="Text Box 1059"/>
          <p:cNvSpPr txBox="1">
            <a:spLocks noChangeArrowheads="1"/>
          </p:cNvSpPr>
          <p:nvPr/>
        </p:nvSpPr>
        <p:spPr bwMode="auto">
          <a:xfrm>
            <a:off x="2112963" y="1806575"/>
            <a:ext cx="40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W</a:t>
            </a:r>
          </a:p>
        </p:txBody>
      </p:sp>
      <p:sp>
        <p:nvSpPr>
          <p:cNvPr id="94" name="Line 1060"/>
          <p:cNvSpPr>
            <a:spLocks noChangeShapeType="1"/>
          </p:cNvSpPr>
          <p:nvPr/>
        </p:nvSpPr>
        <p:spPr bwMode="auto">
          <a:xfrm rot="16200000" flipH="1" flipV="1">
            <a:off x="5453063" y="1784350"/>
            <a:ext cx="533400" cy="752475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5" name="Line 1061"/>
          <p:cNvSpPr>
            <a:spLocks noChangeShapeType="1"/>
          </p:cNvSpPr>
          <p:nvPr/>
        </p:nvSpPr>
        <p:spPr bwMode="auto">
          <a:xfrm rot="5400000" flipH="1">
            <a:off x="5453856" y="1191419"/>
            <a:ext cx="531813" cy="752475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6" name="Freeform 1062"/>
          <p:cNvSpPr>
            <a:spLocks/>
          </p:cNvSpPr>
          <p:nvPr/>
        </p:nvSpPr>
        <p:spPr bwMode="auto">
          <a:xfrm rot="10800000">
            <a:off x="6143625" y="1808163"/>
            <a:ext cx="949325" cy="73025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rgbClr val="4D4D4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7" name="Oval 1063"/>
          <p:cNvSpPr>
            <a:spLocks noChangeArrowheads="1"/>
          </p:cNvSpPr>
          <p:nvPr/>
        </p:nvSpPr>
        <p:spPr bwMode="auto">
          <a:xfrm>
            <a:off x="6122988" y="1835150"/>
            <a:ext cx="50800" cy="49213"/>
          </a:xfrm>
          <a:prstGeom prst="ellipse">
            <a:avLst/>
          </a:prstGeom>
          <a:solidFill>
            <a:srgbClr val="777777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8" name="AutoShape 1064"/>
          <p:cNvSpPr>
            <a:spLocks noChangeArrowheads="1"/>
          </p:cNvSpPr>
          <p:nvPr/>
        </p:nvSpPr>
        <p:spPr bwMode="auto">
          <a:xfrm rot="16200000">
            <a:off x="7169150" y="1609726"/>
            <a:ext cx="280987" cy="506412"/>
          </a:xfrm>
          <a:custGeom>
            <a:avLst/>
            <a:gdLst>
              <a:gd name="T0" fmla="*/ 140494 w 21600"/>
              <a:gd name="T1" fmla="*/ 0 h 21600"/>
              <a:gd name="T2" fmla="*/ 14401 w 21600"/>
              <a:gd name="T3" fmla="*/ 301221 h 21600"/>
              <a:gd name="T4" fmla="*/ 140494 w 21600"/>
              <a:gd name="T5" fmla="*/ 41873 h 21600"/>
              <a:gd name="T6" fmla="*/ 266586 w 21600"/>
              <a:gd name="T7" fmla="*/ 30122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012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980" y="12663"/>
                </a:moveTo>
                <a:cubicBezTo>
                  <a:pt x="1851" y="12051"/>
                  <a:pt x="1786" y="11426"/>
                  <a:pt x="1786" y="10800"/>
                </a:cubicBezTo>
                <a:cubicBezTo>
                  <a:pt x="1786" y="5821"/>
                  <a:pt x="5821" y="1786"/>
                  <a:pt x="10800" y="1786"/>
                </a:cubicBezTo>
                <a:cubicBezTo>
                  <a:pt x="15778" y="1786"/>
                  <a:pt x="19814" y="5821"/>
                  <a:pt x="19814" y="10800"/>
                </a:cubicBezTo>
                <a:cubicBezTo>
                  <a:pt x="19813" y="11426"/>
                  <a:pt x="19748" y="12051"/>
                  <a:pt x="19619" y="12663"/>
                </a:cubicBezTo>
                <a:lnTo>
                  <a:pt x="21366" y="13033"/>
                </a:lnTo>
                <a:cubicBezTo>
                  <a:pt x="21521" y="12298"/>
                  <a:pt x="21600" y="1155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550"/>
                  <a:pt x="78" y="12298"/>
                  <a:pt x="233" y="13033"/>
                </a:cubicBezTo>
                <a:close/>
              </a:path>
            </a:pathLst>
          </a:custGeom>
          <a:solidFill>
            <a:srgbClr val="777777"/>
          </a:solidFill>
          <a:ln w="1270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9" name="Oval 1065"/>
          <p:cNvSpPr>
            <a:spLocks noChangeArrowheads="1"/>
          </p:cNvSpPr>
          <p:nvPr/>
        </p:nvSpPr>
        <p:spPr bwMode="auto">
          <a:xfrm>
            <a:off x="7054850" y="1841500"/>
            <a:ext cx="52388" cy="49213"/>
          </a:xfrm>
          <a:prstGeom prst="ellipse">
            <a:avLst/>
          </a:prstGeom>
          <a:solidFill>
            <a:srgbClr val="777777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0" name="Text Box 1066"/>
          <p:cNvSpPr txBox="1">
            <a:spLocks noChangeArrowheads="1"/>
          </p:cNvSpPr>
          <p:nvPr/>
        </p:nvSpPr>
        <p:spPr bwMode="auto">
          <a:xfrm>
            <a:off x="7366000" y="1693863"/>
            <a:ext cx="100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hadrons</a:t>
            </a:r>
          </a:p>
        </p:txBody>
      </p:sp>
      <p:sp>
        <p:nvSpPr>
          <p:cNvPr id="101" name="Text Box 1067"/>
          <p:cNvSpPr txBox="1">
            <a:spLocks noChangeArrowheads="1"/>
          </p:cNvSpPr>
          <p:nvPr/>
        </p:nvSpPr>
        <p:spPr bwMode="auto">
          <a:xfrm>
            <a:off x="6426200" y="1400175"/>
            <a:ext cx="298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</a:t>
            </a:r>
            <a:endParaRPr kumimoji="0" lang="en-US" sz="2200" b="0" i="1" u="none" strike="noStrike" kern="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</a:endParaRPr>
          </a:p>
        </p:txBody>
      </p:sp>
      <p:sp>
        <p:nvSpPr>
          <p:cNvPr id="102" name="Text Box 1068"/>
          <p:cNvSpPr txBox="1">
            <a:spLocks noChangeArrowheads="1"/>
          </p:cNvSpPr>
          <p:nvPr/>
        </p:nvSpPr>
        <p:spPr bwMode="auto">
          <a:xfrm>
            <a:off x="5037138" y="1244600"/>
            <a:ext cx="40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e</a:t>
            </a:r>
            <a:r>
              <a:rPr kumimoji="0" lang="en-US" sz="1800" b="0" i="0" u="none" strike="noStrike" kern="0" cap="none" spc="0" normalizeH="0" baseline="3000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+</a:t>
            </a:r>
          </a:p>
        </p:txBody>
      </p:sp>
      <p:sp>
        <p:nvSpPr>
          <p:cNvPr id="103" name="Text Box 1069"/>
          <p:cNvSpPr txBox="1">
            <a:spLocks noChangeArrowheads="1"/>
          </p:cNvSpPr>
          <p:nvPr/>
        </p:nvSpPr>
        <p:spPr bwMode="auto">
          <a:xfrm>
            <a:off x="5037138" y="2159000"/>
            <a:ext cx="420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e</a:t>
            </a:r>
            <a:r>
              <a:rPr kumimoji="0" lang="en-US" sz="7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800" b="0" i="0" u="none" strike="noStrike" kern="0" cap="none" spc="0" normalizeH="0" baseline="3000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–</a:t>
            </a:r>
          </a:p>
        </p:txBody>
      </p:sp>
      <p:sp>
        <p:nvSpPr>
          <p:cNvPr id="104" name="AutoShape 1070"/>
          <p:cNvSpPr>
            <a:spLocks noChangeArrowheads="1"/>
          </p:cNvSpPr>
          <p:nvPr/>
        </p:nvSpPr>
        <p:spPr bwMode="auto">
          <a:xfrm>
            <a:off x="3417888" y="1724025"/>
            <a:ext cx="1149350" cy="280988"/>
          </a:xfrm>
          <a:prstGeom prst="leftRightArrow">
            <a:avLst>
              <a:gd name="adj1" fmla="val 50000"/>
              <a:gd name="adj2" fmla="val 81808"/>
            </a:avLst>
          </a:prstGeom>
          <a:gradFill rotWithShape="0">
            <a:gsLst>
              <a:gs pos="0">
                <a:srgbClr val="FFF200"/>
              </a:gs>
              <a:gs pos="22501">
                <a:srgbClr val="FF7A00"/>
              </a:gs>
              <a:gs pos="35001">
                <a:srgbClr val="FF0300"/>
              </a:gs>
              <a:gs pos="50000">
                <a:srgbClr val="4D0808"/>
              </a:gs>
              <a:gs pos="64999">
                <a:srgbClr val="FF0300"/>
              </a:gs>
              <a:gs pos="77499">
                <a:srgbClr val="FF7A00"/>
              </a:gs>
              <a:gs pos="100000">
                <a:srgbClr val="FFF200"/>
              </a:gs>
            </a:gsLst>
            <a:lin ang="0" scaled="1"/>
          </a:gra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5" name="Text Box 1071"/>
          <p:cNvSpPr txBox="1">
            <a:spLocks noChangeArrowheads="1"/>
          </p:cNvSpPr>
          <p:nvPr/>
        </p:nvSpPr>
        <p:spPr bwMode="auto">
          <a:xfrm>
            <a:off x="3303588" y="1044575"/>
            <a:ext cx="1420812" cy="34607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CVC: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I</a:t>
            </a: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=1 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&amp;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</a:t>
            </a:r>
          </a:p>
        </p:txBody>
      </p:sp>
      <p:sp>
        <p:nvSpPr>
          <p:cNvPr id="106" name="Text Box 1072"/>
          <p:cNvSpPr txBox="1">
            <a:spLocks noChangeArrowheads="1"/>
          </p:cNvSpPr>
          <p:nvPr/>
        </p:nvSpPr>
        <p:spPr bwMode="auto">
          <a:xfrm>
            <a:off x="546100" y="1044575"/>
            <a:ext cx="1435100" cy="34607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W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: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I</a:t>
            </a: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=1 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&amp;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V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,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A</a:t>
            </a:r>
          </a:p>
        </p:txBody>
      </p:sp>
      <p:sp>
        <p:nvSpPr>
          <p:cNvPr id="107" name="Text Box 1073"/>
          <p:cNvSpPr txBox="1">
            <a:spLocks noChangeArrowheads="1"/>
          </p:cNvSpPr>
          <p:nvPr/>
        </p:nvSpPr>
        <p:spPr bwMode="auto">
          <a:xfrm>
            <a:off x="7086600" y="1044575"/>
            <a:ext cx="1304925" cy="34607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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: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I</a:t>
            </a: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=0,1 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&amp;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V</a:t>
            </a:r>
          </a:p>
        </p:txBody>
      </p:sp>
      <p:sp>
        <p:nvSpPr>
          <p:cNvPr id="108" name="Text Box 1074"/>
          <p:cNvSpPr txBox="1">
            <a:spLocks noChangeArrowheads="1"/>
          </p:cNvSpPr>
          <p:nvPr/>
        </p:nvSpPr>
        <p:spPr bwMode="auto">
          <a:xfrm>
            <a:off x="304800" y="2890838"/>
            <a:ext cx="800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Hadronic physics factorizes in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Spectral Functions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109" name="Text Box 1075"/>
          <p:cNvSpPr txBox="1">
            <a:spLocks noChangeArrowheads="1"/>
          </p:cNvSpPr>
          <p:nvPr/>
        </p:nvSpPr>
        <p:spPr bwMode="auto">
          <a:xfrm>
            <a:off x="304800" y="3208338"/>
            <a:ext cx="85760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Isospin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symmetry connects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I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=1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e</a:t>
            </a:r>
            <a:r>
              <a:rPr kumimoji="0" lang="en-US" sz="1400" b="0" i="0" u="none" strike="noStrike" kern="0" cap="none" spc="0" normalizeH="0" baseline="30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+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e</a:t>
            </a:r>
            <a:r>
              <a:rPr kumimoji="0" lang="en-US" sz="1400" b="0" i="0" u="none" strike="noStrike" kern="0" cap="none" spc="0" normalizeH="0" baseline="3000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–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cross section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(neutral) to 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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vector spectral functions (charged):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</a:endParaRPr>
          </a:p>
        </p:txBody>
      </p:sp>
      <p:graphicFrame>
        <p:nvGraphicFramePr>
          <p:cNvPr id="110" name="Object 2"/>
          <p:cNvGraphicFramePr>
            <a:graphicFrameLocks noChangeAspect="1"/>
          </p:cNvGraphicFramePr>
          <p:nvPr/>
        </p:nvGraphicFramePr>
        <p:xfrm>
          <a:off x="2200275" y="3779838"/>
          <a:ext cx="4743450" cy="668337"/>
        </p:xfrm>
        <a:graphic>
          <a:graphicData uri="http://schemas.openxmlformats.org/presentationml/2006/ole">
            <p:oleObj spid="_x0000_s1180678" name="Equation" r:id="rId3" imgW="2971800" imgH="419040" progId="Equation.DSMT4">
              <p:embed/>
            </p:oleObj>
          </a:graphicData>
        </a:graphic>
      </p:graphicFrame>
      <p:graphicFrame>
        <p:nvGraphicFramePr>
          <p:cNvPr id="111" name="Object 3"/>
          <p:cNvGraphicFramePr>
            <a:graphicFrameLocks noChangeAspect="1"/>
          </p:cNvGraphicFramePr>
          <p:nvPr/>
        </p:nvGraphicFramePr>
        <p:xfrm>
          <a:off x="381000" y="4724400"/>
          <a:ext cx="8232775" cy="949325"/>
        </p:xfrm>
        <a:graphic>
          <a:graphicData uri="http://schemas.openxmlformats.org/presentationml/2006/ole">
            <p:oleObj spid="_x0000_s1180679" name="Equation" r:id="rId4" imgW="5499100" imgH="635000" progId="Equation.DSMT4">
              <p:embed/>
            </p:oleObj>
          </a:graphicData>
        </a:graphic>
      </p:graphicFrame>
      <p:sp>
        <p:nvSpPr>
          <p:cNvPr id="112" name="Text Box 1078"/>
          <p:cNvSpPr txBox="1">
            <a:spLocks noChangeArrowheads="1"/>
          </p:cNvSpPr>
          <p:nvPr/>
        </p:nvSpPr>
        <p:spPr bwMode="auto">
          <a:xfrm>
            <a:off x="2057400" y="5876925"/>
            <a:ext cx="6952492" cy="56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E200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</a:rPr>
              <a:t>Branching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</a:rPr>
              <a:t>fractions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E200"/>
                </a:solidFill>
                <a:effectLst/>
                <a:uLnTx/>
                <a:uFillTx/>
              </a:rPr>
              <a:t>  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E200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Mass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spectrum 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Kinematic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factor (PS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)  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Isospin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en-US" sz="16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				   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correction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00E200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114" name="Text Box 5"/>
          <p:cNvSpPr txBox="1">
            <a:spLocks noChangeArrowheads="1"/>
          </p:cNvSpPr>
          <p:nvPr/>
        </p:nvSpPr>
        <p:spPr bwMode="auto">
          <a:xfrm>
            <a:off x="282904" y="76200"/>
            <a:ext cx="8597900" cy="55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Can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exploit precise Tau data to increase precision on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µ</a:t>
            </a:r>
            <a:endParaRPr lang="en-US" sz="28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9" grpId="0" animBg="1"/>
      <p:bldP spid="80" grpId="0" animBg="1"/>
      <p:bldP spid="81" grpId="0" animBg="1"/>
      <p:bldP spid="82" grpId="0" animBg="1"/>
      <p:bldP spid="108" grpId="0"/>
      <p:bldP spid="109" grpId="0"/>
      <p:bldP spid="1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979651"/>
            <a:ext cx="8453730" cy="4963949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bg1">
                <a:alpha val="75000"/>
              </a:schemeClr>
            </a:glow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282904" y="76200"/>
            <a:ext cx="8597900" cy="55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Can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exploit precise Tau data to increase precision on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µ</a:t>
            </a:r>
            <a:endParaRPr lang="en-US" sz="28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8148" y="1189365"/>
            <a:ext cx="8266756" cy="4572663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marL="722313" indent="-360363">
              <a:spcBef>
                <a:spcPts val="12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E12548"/>
                </a:solidFill>
              </a:rPr>
              <a:t>In practice, used for 2</a:t>
            </a:r>
            <a:r>
              <a:rPr lang="en-US" sz="2000" i="1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srgbClr val="E12548"/>
                </a:solidFill>
              </a:rPr>
              <a:t> and 4</a:t>
            </a:r>
            <a:r>
              <a:rPr lang="en-US" sz="2000" i="1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srgbClr val="E12548"/>
                </a:solidFill>
              </a:rPr>
              <a:t> channels with </a:t>
            </a:r>
            <a:r>
              <a:rPr lang="en-US" sz="2000" dirty="0" err="1" smtClean="0">
                <a:solidFill>
                  <a:srgbClr val="E12548"/>
                </a:solidFill>
              </a:rPr>
              <a:t>isospin</a:t>
            </a:r>
            <a:r>
              <a:rPr lang="en-US" sz="2000" dirty="0" smtClean="0">
                <a:solidFill>
                  <a:srgbClr val="E12548"/>
                </a:solidFill>
              </a:rPr>
              <a:t> rotation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</a:rPr>
              <a:t>Tau spectral functions measured by ALEPH, Belle, CLEO, OPAL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E12548"/>
                </a:solidFill>
              </a:rPr>
              <a:t>Excellent precision of tau data. Branching ratio (</a:t>
            </a:r>
            <a:r>
              <a:rPr lang="en-US" sz="2000" dirty="0" err="1" smtClean="0">
                <a:solidFill>
                  <a:srgbClr val="E12548"/>
                </a:solidFill>
              </a:rPr>
              <a:t>ie</a:t>
            </a:r>
            <a:r>
              <a:rPr lang="en-US" sz="2000" dirty="0" smtClean="0">
                <a:solidFill>
                  <a:srgbClr val="E12548"/>
                </a:solidFill>
              </a:rPr>
              <a:t>, spectral function </a:t>
            </a:r>
            <a:r>
              <a:rPr lang="en-US" sz="2000" dirty="0" err="1" smtClean="0">
                <a:solidFill>
                  <a:srgbClr val="E12548"/>
                </a:solidFill>
              </a:rPr>
              <a:t>normalisation</a:t>
            </a:r>
            <a:r>
              <a:rPr lang="en-US" sz="2000" dirty="0" smtClean="0">
                <a:solidFill>
                  <a:srgbClr val="E12548"/>
                </a:solidFill>
              </a:rPr>
              <a:t>) for </a:t>
            </a:r>
            <a:r>
              <a:rPr lang="en-US" sz="2000" b="1" i="1" dirty="0" err="1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2000" b="1" i="1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2000" b="1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 </a:t>
            </a:r>
            <a:r>
              <a:rPr lang="en-US" sz="2000" b="1" i="1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pp</a:t>
            </a:r>
            <a:r>
              <a:rPr lang="en-US" sz="2000" b="1" baseline="30000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0</a:t>
            </a:r>
            <a:r>
              <a:rPr lang="en-US" sz="2000" b="1" i="1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n</a:t>
            </a:r>
            <a:r>
              <a:rPr lang="en-US" sz="2000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 known to 0.4%.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Invariant mass spectrum requires unfolding using detector simulation, which is however under good control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Main experimental challenge: </a:t>
            </a:r>
            <a:r>
              <a:rPr lang="en-US" sz="2000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abundance and </a:t>
            </a:r>
            <a:r>
              <a:rPr lang="en-US" sz="2000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shape modeling of feed-through from other tau final states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Main theoretical challenge: </a:t>
            </a:r>
            <a:r>
              <a:rPr lang="en-US" sz="2000" b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isospin</a:t>
            </a:r>
            <a:r>
              <a:rPr lang="en-US" sz="2000" b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 breaking</a:t>
            </a:r>
            <a:r>
              <a:rPr lang="en-US" sz="2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 </a:t>
            </a:r>
          </a:p>
          <a:p>
            <a:pPr marL="722313" indent="-360363">
              <a:spcBef>
                <a:spcPts val="0"/>
              </a:spcBef>
            </a:pPr>
            <a:r>
              <a:rPr lang="en-US" sz="2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	</a:t>
            </a:r>
            <a:r>
              <a:rPr lang="en-US" sz="16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R</a:t>
            </a:r>
            <a:r>
              <a:rPr lang="en-US" sz="16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adiative corrections, charged vs. neutral mass splitting and electromagnetic decays:</a:t>
            </a:r>
            <a:r>
              <a:rPr lang="en-US" sz="16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14"/>
                <a:ea typeface="Calibri" charset="0"/>
                <a:cs typeface="14"/>
              </a:rPr>
              <a:t> (–3.2 ± 0.4)% correction to </a:t>
            </a:r>
            <a:r>
              <a:rPr lang="en-US" sz="16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14"/>
                <a:ea typeface="Calibri" charset="0"/>
                <a:cs typeface="14"/>
              </a:rPr>
              <a:t>a</a:t>
            </a:r>
            <a:r>
              <a:rPr lang="en-US" sz="1600" i="1" baseline="-25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14"/>
                <a:ea typeface="Calibri" charset="0"/>
                <a:cs typeface="14"/>
              </a:rPr>
              <a:t>µ</a:t>
            </a:r>
            <a:r>
              <a:rPr lang="en-US" sz="16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14"/>
                <a:ea typeface="Calibri" charset="0"/>
                <a:cs typeface="14"/>
              </a:rPr>
              <a:t>had</a:t>
            </a:r>
            <a:endParaRPr lang="en-US" sz="1600" b="1" baseline="30000" dirty="0" smtClean="0">
              <a:solidFill>
                <a:srgbClr val="18579B"/>
              </a:solidFill>
              <a:latin typeface="14"/>
              <a:cs typeface="14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τ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 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ππ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0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ν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Spectral Functions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Comparing tau to </a:t>
            </a:r>
            <a:r>
              <a:rPr lang="en-US" sz="2000" i="1" dirty="0" err="1" smtClean="0">
                <a:solidFill>
                  <a:srgbClr val="18579B"/>
                </a:solidFill>
              </a:rPr>
              <a:t>e</a:t>
            </a:r>
            <a:r>
              <a:rPr lang="en-US" sz="2000" baseline="30000" dirty="0" err="1" smtClean="0">
                <a:solidFill>
                  <a:srgbClr val="18579B"/>
                </a:solidFill>
              </a:rPr>
              <a:t>+</a:t>
            </a:r>
            <a:r>
              <a:rPr lang="en-US" sz="2000" i="1" dirty="0" err="1" smtClean="0">
                <a:solidFill>
                  <a:srgbClr val="18579B"/>
                </a:solidFill>
              </a:rPr>
              <a:t>e</a:t>
            </a:r>
            <a:r>
              <a:rPr lang="en-US" sz="2000" baseline="30000" dirty="0" smtClean="0">
                <a:solidFill>
                  <a:srgbClr val="18579B"/>
                </a:solidFill>
              </a:rPr>
              <a:t>–</a:t>
            </a:r>
            <a:r>
              <a:rPr lang="en-US" sz="2000" dirty="0" smtClean="0">
                <a:solidFill>
                  <a:srgbClr val="18579B"/>
                </a:solidFill>
              </a:rPr>
              <a:t> data: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7445704" y="1461094"/>
            <a:ext cx="12192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DHMZ,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Tau 2010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71600" y="1905000"/>
            <a:ext cx="6400800" cy="4343399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DiffRel_TauAverage-09_eeAverage-10_channel_ePeM_to_piPpi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57350" y="2133600"/>
            <a:ext cx="5886450" cy="39865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54148" y="4897929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Good agreement between </a:t>
            </a:r>
            <a:r>
              <a:rPr lang="en-GB" sz="1400" dirty="0" smtClean="0">
                <a:solidFill>
                  <a:srgbClr val="008000"/>
                </a:solidFill>
              </a:rPr>
              <a:t>BABAR </a:t>
            </a:r>
            <a:r>
              <a:rPr lang="en-GB" sz="1400" dirty="0" smtClean="0"/>
              <a:t>vs. </a:t>
            </a:r>
            <a:r>
              <a:rPr lang="en-GB" sz="1400" dirty="0" smtClean="0">
                <a:solidFill>
                  <a:srgbClr val="18579B"/>
                </a:solidFill>
              </a:rPr>
              <a:t>Belle </a:t>
            </a:r>
            <a:r>
              <a:rPr lang="en-GB" sz="1400" dirty="0" smtClean="0"/>
              <a:t>and </a:t>
            </a:r>
            <a:r>
              <a:rPr lang="en-GB" sz="1400" dirty="0" smtClean="0">
                <a:solidFill>
                  <a:srgbClr val="18579B"/>
                </a:solidFill>
              </a:rPr>
              <a:t>CLEO </a:t>
            </a:r>
            <a:r>
              <a:rPr lang="en-GB" sz="1400" dirty="0" smtClean="0"/>
              <a:t>Conflict between </a:t>
            </a:r>
            <a:r>
              <a:rPr lang="en-GB" sz="1400" dirty="0" smtClean="0">
                <a:solidFill>
                  <a:srgbClr val="008000"/>
                </a:solidFill>
              </a:rPr>
              <a:t>KLOE </a:t>
            </a:r>
            <a:r>
              <a:rPr lang="en-GB" sz="1400" dirty="0" smtClean="0"/>
              <a:t>and </a:t>
            </a:r>
            <a:r>
              <a:rPr lang="en-GB" sz="1400" dirty="0" smtClean="0">
                <a:solidFill>
                  <a:srgbClr val="18579B"/>
                </a:solidFill>
              </a:rPr>
              <a:t>Tau data</a:t>
            </a:r>
            <a:endParaRPr lang="en-GB" sz="1400" dirty="0">
              <a:solidFill>
                <a:srgbClr val="18579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4426" y="5090851"/>
            <a:ext cx="1282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rgbClr val="E12548"/>
                </a:solidFill>
                <a:sym typeface="Wingdings"/>
              </a:rPr>
              <a:t>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 see talk by B. </a:t>
            </a:r>
            <a:r>
              <a:rPr lang="en-US" sz="1200" dirty="0" err="1" smtClean="0">
                <a:solidFill>
                  <a:srgbClr val="E12548"/>
                </a:solidFill>
                <a:sym typeface="Wingdings"/>
              </a:rPr>
              <a:t>Malaescu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 for more detailed comparisons between all experiments </a:t>
            </a:r>
            <a:endParaRPr lang="en-GB" sz="12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Anomalous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Magnetic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Moment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883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rgbClr val="18579B"/>
                </a:solidFill>
              </a:rPr>
              <a:t>Dirac’s </a:t>
            </a:r>
            <a:r>
              <a:rPr lang="en-US" sz="2000" dirty="0" err="1" smtClean="0">
                <a:solidFill>
                  <a:srgbClr val="18579B"/>
                </a:solidFill>
              </a:rPr>
              <a:t>gyromagnetic</a:t>
            </a:r>
            <a:r>
              <a:rPr lang="en-US" sz="2000" dirty="0" smtClean="0">
                <a:solidFill>
                  <a:srgbClr val="18579B"/>
                </a:solidFill>
              </a:rPr>
              <a:t> factor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r>
              <a:rPr lang="en-US" sz="2000" i="1" dirty="0" err="1" smtClean="0">
                <a:solidFill>
                  <a:srgbClr val="18579B"/>
                </a:solidFill>
              </a:rPr>
              <a:t>g</a:t>
            </a:r>
            <a:r>
              <a:rPr lang="en-US" sz="2000" dirty="0" smtClean="0">
                <a:solidFill>
                  <a:srgbClr val="18579B"/>
                </a:solidFill>
              </a:rPr>
              <a:t> = 2 is modified by virtual </a:t>
            </a:r>
            <a:r>
              <a:rPr lang="en-US" sz="2000" dirty="0" smtClean="0">
                <a:solidFill>
                  <a:srgbClr val="18579B"/>
                </a:solidFill>
              </a:rPr>
              <a:t>gauge boson and </a:t>
            </a:r>
            <a:r>
              <a:rPr lang="en-US" sz="2000" dirty="0" err="1" smtClean="0">
                <a:solidFill>
                  <a:srgbClr val="18579B"/>
                </a:solidFill>
              </a:rPr>
              <a:t>fermion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exchanges</a:t>
            </a:r>
          </a:p>
          <a:p>
            <a:r>
              <a:rPr lang="en-US" sz="2000" dirty="0" smtClean="0">
                <a:solidFill>
                  <a:srgbClr val="18579B"/>
                </a:solidFill>
              </a:rPr>
              <a:t> </a:t>
            </a:r>
          </a:p>
        </p:txBody>
      </p:sp>
      <p:grpSp>
        <p:nvGrpSpPr>
          <p:cNvPr id="16" name="Group 35"/>
          <p:cNvGrpSpPr>
            <a:grpSpLocks/>
          </p:cNvGrpSpPr>
          <p:nvPr/>
        </p:nvGrpSpPr>
        <p:grpSpPr bwMode="auto">
          <a:xfrm>
            <a:off x="3636962" y="2268538"/>
            <a:ext cx="1589088" cy="2286000"/>
            <a:chOff x="4332" y="618"/>
            <a:chExt cx="1001" cy="1440"/>
          </a:xfrm>
        </p:grpSpPr>
        <p:sp>
          <p:nvSpPr>
            <p:cNvPr id="17" name="Rectangle 7"/>
            <p:cNvSpPr>
              <a:spLocks noChangeArrowheads="1"/>
            </p:cNvSpPr>
            <p:nvPr/>
          </p:nvSpPr>
          <p:spPr bwMode="auto">
            <a:xfrm>
              <a:off x="4332" y="618"/>
              <a:ext cx="1001" cy="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 flipH="1">
              <a:off x="4405" y="1297"/>
              <a:ext cx="428" cy="703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 rot="-5400000">
              <a:off x="4492" y="957"/>
              <a:ext cx="631" cy="50"/>
            </a:xfrm>
            <a:custGeom>
              <a:avLst/>
              <a:gdLst>
                <a:gd name="T0" fmla="*/ 0 w 1248"/>
                <a:gd name="T1" fmla="*/ 96 h 96"/>
                <a:gd name="T2" fmla="*/ 96 w 1248"/>
                <a:gd name="T3" fmla="*/ 0 h 96"/>
                <a:gd name="T4" fmla="*/ 192 w 1248"/>
                <a:gd name="T5" fmla="*/ 96 h 96"/>
                <a:gd name="T6" fmla="*/ 288 w 1248"/>
                <a:gd name="T7" fmla="*/ 0 h 96"/>
                <a:gd name="T8" fmla="*/ 384 w 1248"/>
                <a:gd name="T9" fmla="*/ 96 h 96"/>
                <a:gd name="T10" fmla="*/ 480 w 1248"/>
                <a:gd name="T11" fmla="*/ 0 h 96"/>
                <a:gd name="T12" fmla="*/ 576 w 1248"/>
                <a:gd name="T13" fmla="*/ 96 h 96"/>
                <a:gd name="T14" fmla="*/ 672 w 1248"/>
                <a:gd name="T15" fmla="*/ 0 h 96"/>
                <a:gd name="T16" fmla="*/ 768 w 1248"/>
                <a:gd name="T17" fmla="*/ 96 h 96"/>
                <a:gd name="T18" fmla="*/ 864 w 1248"/>
                <a:gd name="T19" fmla="*/ 0 h 96"/>
                <a:gd name="T20" fmla="*/ 960 w 1248"/>
                <a:gd name="T21" fmla="*/ 96 h 96"/>
                <a:gd name="T22" fmla="*/ 1056 w 1248"/>
                <a:gd name="T23" fmla="*/ 0 h 96"/>
                <a:gd name="T24" fmla="*/ 1152 w 1248"/>
                <a:gd name="T25" fmla="*/ 96 h 96"/>
                <a:gd name="T26" fmla="*/ 1248 w 1248"/>
                <a:gd name="T27" fmla="*/ 0 h 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48"/>
                <a:gd name="T43" fmla="*/ 0 h 96"/>
                <a:gd name="T44" fmla="*/ 1248 w 1248"/>
                <a:gd name="T45" fmla="*/ 96 h 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48" h="96">
                  <a:moveTo>
                    <a:pt x="0" y="96"/>
                  </a:moveTo>
                  <a:cubicBezTo>
                    <a:pt x="32" y="48"/>
                    <a:pt x="64" y="0"/>
                    <a:pt x="96" y="0"/>
                  </a:cubicBezTo>
                  <a:cubicBezTo>
                    <a:pt x="128" y="0"/>
                    <a:pt x="160" y="96"/>
                    <a:pt x="192" y="96"/>
                  </a:cubicBezTo>
                  <a:cubicBezTo>
                    <a:pt x="224" y="96"/>
                    <a:pt x="256" y="0"/>
                    <a:pt x="288" y="0"/>
                  </a:cubicBezTo>
                  <a:cubicBezTo>
                    <a:pt x="320" y="0"/>
                    <a:pt x="352" y="96"/>
                    <a:pt x="384" y="96"/>
                  </a:cubicBezTo>
                  <a:cubicBezTo>
                    <a:pt x="416" y="96"/>
                    <a:pt x="448" y="0"/>
                    <a:pt x="480" y="0"/>
                  </a:cubicBezTo>
                  <a:cubicBezTo>
                    <a:pt x="512" y="0"/>
                    <a:pt x="544" y="96"/>
                    <a:pt x="576" y="96"/>
                  </a:cubicBezTo>
                  <a:cubicBezTo>
                    <a:pt x="608" y="96"/>
                    <a:pt x="640" y="0"/>
                    <a:pt x="672" y="0"/>
                  </a:cubicBezTo>
                  <a:cubicBezTo>
                    <a:pt x="704" y="0"/>
                    <a:pt x="736" y="96"/>
                    <a:pt x="768" y="96"/>
                  </a:cubicBezTo>
                  <a:cubicBezTo>
                    <a:pt x="800" y="96"/>
                    <a:pt x="832" y="0"/>
                    <a:pt x="864" y="0"/>
                  </a:cubicBezTo>
                  <a:cubicBezTo>
                    <a:pt x="896" y="0"/>
                    <a:pt x="928" y="96"/>
                    <a:pt x="960" y="96"/>
                  </a:cubicBezTo>
                  <a:cubicBezTo>
                    <a:pt x="992" y="96"/>
                    <a:pt x="1024" y="0"/>
                    <a:pt x="1056" y="0"/>
                  </a:cubicBezTo>
                  <a:cubicBezTo>
                    <a:pt x="1088" y="0"/>
                    <a:pt x="1120" y="96"/>
                    <a:pt x="1152" y="96"/>
                  </a:cubicBezTo>
                  <a:cubicBezTo>
                    <a:pt x="1184" y="96"/>
                    <a:pt x="1216" y="48"/>
                    <a:pt x="1248" y="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Oval 11"/>
            <p:cNvSpPr>
              <a:spLocks noChangeArrowheads="1"/>
            </p:cNvSpPr>
            <p:nvPr/>
          </p:nvSpPr>
          <p:spPr bwMode="auto">
            <a:xfrm>
              <a:off x="4820" y="1287"/>
              <a:ext cx="26" cy="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5057" y="1459"/>
              <a:ext cx="223" cy="26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200" i="1" dirty="0" smtClean="0">
                  <a:solidFill>
                    <a:srgbClr val="010000"/>
                  </a:solidFill>
                  <a:sym typeface="Symbol" charset="2"/>
                </a:rPr>
                <a:t>µ</a:t>
              </a:r>
              <a:endParaRPr lang="en-US" sz="2200" i="1" dirty="0">
                <a:solidFill>
                  <a:srgbClr val="010000"/>
                </a:solidFill>
              </a:endParaRPr>
            </a:p>
          </p:txBody>
        </p:sp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4834" y="806"/>
              <a:ext cx="188" cy="26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200" i="1">
                  <a:solidFill>
                    <a:srgbClr val="010000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4332" y="618"/>
              <a:ext cx="192" cy="5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b="1">
                  <a:solidFill>
                    <a:srgbClr val="4D4D4D"/>
                  </a:solidFill>
                </a:rPr>
                <a:t>QED</a:t>
              </a:r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4833" y="1297"/>
              <a:ext cx="428" cy="703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570287" y="4572000"/>
            <a:ext cx="1727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292929"/>
                </a:solidFill>
              </a:rPr>
              <a:t>(</a:t>
            </a:r>
            <a:r>
              <a:rPr lang="en-US" sz="1200" i="1">
                <a:solidFill>
                  <a:srgbClr val="292929"/>
                </a:solidFill>
              </a:rPr>
              <a:t>g</a:t>
            </a:r>
            <a:r>
              <a:rPr lang="en-US" sz="1200">
                <a:solidFill>
                  <a:srgbClr val="292929"/>
                </a:solidFill>
              </a:rPr>
              <a:t>–2)</a:t>
            </a:r>
            <a:r>
              <a:rPr lang="en-US" sz="1200" baseline="-25000">
                <a:solidFill>
                  <a:srgbClr val="292929"/>
                </a:solidFill>
                <a:sym typeface="Symbol" charset="2"/>
              </a:rPr>
              <a:t>e</a:t>
            </a:r>
            <a:r>
              <a:rPr lang="en-US" sz="1200">
                <a:solidFill>
                  <a:srgbClr val="292929"/>
                </a:solidFill>
                <a:sym typeface="Symbol" charset="2"/>
              </a:rPr>
              <a:t> = 0 (Dirac)</a:t>
            </a:r>
            <a:endParaRPr lang="en-US" sz="900">
              <a:solidFill>
                <a:srgbClr val="292929"/>
              </a:solidFill>
              <a:sym typeface="Symbol" charset="2"/>
            </a:endParaRPr>
          </a:p>
        </p:txBody>
      </p:sp>
      <p:grpSp>
        <p:nvGrpSpPr>
          <p:cNvPr id="26" name="Group 46"/>
          <p:cNvGrpSpPr>
            <a:grpSpLocks/>
          </p:cNvGrpSpPr>
          <p:nvPr/>
        </p:nvGrpSpPr>
        <p:grpSpPr bwMode="auto">
          <a:xfrm>
            <a:off x="833437" y="2268538"/>
            <a:ext cx="1589088" cy="2286000"/>
            <a:chOff x="930" y="1344"/>
            <a:chExt cx="1001" cy="1440"/>
          </a:xfrm>
        </p:grpSpPr>
        <p:sp>
          <p:nvSpPr>
            <p:cNvPr id="27" name="Rectangle 38"/>
            <p:cNvSpPr>
              <a:spLocks noChangeArrowheads="1"/>
            </p:cNvSpPr>
            <p:nvPr/>
          </p:nvSpPr>
          <p:spPr bwMode="auto">
            <a:xfrm>
              <a:off x="930" y="1344"/>
              <a:ext cx="1001" cy="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39"/>
            <p:cNvSpPr>
              <a:spLocks noChangeShapeType="1"/>
            </p:cNvSpPr>
            <p:nvPr/>
          </p:nvSpPr>
          <p:spPr bwMode="auto">
            <a:xfrm flipH="1">
              <a:off x="1003" y="2023"/>
              <a:ext cx="428" cy="703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40"/>
            <p:cNvSpPr>
              <a:spLocks/>
            </p:cNvSpPr>
            <p:nvPr/>
          </p:nvSpPr>
          <p:spPr bwMode="auto">
            <a:xfrm rot="-5400000">
              <a:off x="1090" y="1683"/>
              <a:ext cx="631" cy="50"/>
            </a:xfrm>
            <a:custGeom>
              <a:avLst/>
              <a:gdLst>
                <a:gd name="T0" fmla="*/ 0 w 1248"/>
                <a:gd name="T1" fmla="*/ 96 h 96"/>
                <a:gd name="T2" fmla="*/ 96 w 1248"/>
                <a:gd name="T3" fmla="*/ 0 h 96"/>
                <a:gd name="T4" fmla="*/ 192 w 1248"/>
                <a:gd name="T5" fmla="*/ 96 h 96"/>
                <a:gd name="T6" fmla="*/ 288 w 1248"/>
                <a:gd name="T7" fmla="*/ 0 h 96"/>
                <a:gd name="T8" fmla="*/ 384 w 1248"/>
                <a:gd name="T9" fmla="*/ 96 h 96"/>
                <a:gd name="T10" fmla="*/ 480 w 1248"/>
                <a:gd name="T11" fmla="*/ 0 h 96"/>
                <a:gd name="T12" fmla="*/ 576 w 1248"/>
                <a:gd name="T13" fmla="*/ 96 h 96"/>
                <a:gd name="T14" fmla="*/ 672 w 1248"/>
                <a:gd name="T15" fmla="*/ 0 h 96"/>
                <a:gd name="T16" fmla="*/ 768 w 1248"/>
                <a:gd name="T17" fmla="*/ 96 h 96"/>
                <a:gd name="T18" fmla="*/ 864 w 1248"/>
                <a:gd name="T19" fmla="*/ 0 h 96"/>
                <a:gd name="T20" fmla="*/ 960 w 1248"/>
                <a:gd name="T21" fmla="*/ 96 h 96"/>
                <a:gd name="T22" fmla="*/ 1056 w 1248"/>
                <a:gd name="T23" fmla="*/ 0 h 96"/>
                <a:gd name="T24" fmla="*/ 1152 w 1248"/>
                <a:gd name="T25" fmla="*/ 96 h 96"/>
                <a:gd name="T26" fmla="*/ 1248 w 1248"/>
                <a:gd name="T27" fmla="*/ 0 h 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48"/>
                <a:gd name="T43" fmla="*/ 0 h 96"/>
                <a:gd name="T44" fmla="*/ 1248 w 1248"/>
                <a:gd name="T45" fmla="*/ 96 h 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48" h="96">
                  <a:moveTo>
                    <a:pt x="0" y="96"/>
                  </a:moveTo>
                  <a:cubicBezTo>
                    <a:pt x="32" y="48"/>
                    <a:pt x="64" y="0"/>
                    <a:pt x="96" y="0"/>
                  </a:cubicBezTo>
                  <a:cubicBezTo>
                    <a:pt x="128" y="0"/>
                    <a:pt x="160" y="96"/>
                    <a:pt x="192" y="96"/>
                  </a:cubicBezTo>
                  <a:cubicBezTo>
                    <a:pt x="224" y="96"/>
                    <a:pt x="256" y="0"/>
                    <a:pt x="288" y="0"/>
                  </a:cubicBezTo>
                  <a:cubicBezTo>
                    <a:pt x="320" y="0"/>
                    <a:pt x="352" y="96"/>
                    <a:pt x="384" y="96"/>
                  </a:cubicBezTo>
                  <a:cubicBezTo>
                    <a:pt x="416" y="96"/>
                    <a:pt x="448" y="0"/>
                    <a:pt x="480" y="0"/>
                  </a:cubicBezTo>
                  <a:cubicBezTo>
                    <a:pt x="512" y="0"/>
                    <a:pt x="544" y="96"/>
                    <a:pt x="576" y="96"/>
                  </a:cubicBezTo>
                  <a:cubicBezTo>
                    <a:pt x="608" y="96"/>
                    <a:pt x="640" y="0"/>
                    <a:pt x="672" y="0"/>
                  </a:cubicBezTo>
                  <a:cubicBezTo>
                    <a:pt x="704" y="0"/>
                    <a:pt x="736" y="96"/>
                    <a:pt x="768" y="96"/>
                  </a:cubicBezTo>
                  <a:cubicBezTo>
                    <a:pt x="800" y="96"/>
                    <a:pt x="832" y="0"/>
                    <a:pt x="864" y="0"/>
                  </a:cubicBezTo>
                  <a:cubicBezTo>
                    <a:pt x="896" y="0"/>
                    <a:pt x="928" y="96"/>
                    <a:pt x="960" y="96"/>
                  </a:cubicBezTo>
                  <a:cubicBezTo>
                    <a:pt x="992" y="96"/>
                    <a:pt x="1024" y="0"/>
                    <a:pt x="1056" y="0"/>
                  </a:cubicBezTo>
                  <a:cubicBezTo>
                    <a:pt x="1088" y="0"/>
                    <a:pt x="1120" y="96"/>
                    <a:pt x="1152" y="96"/>
                  </a:cubicBezTo>
                  <a:cubicBezTo>
                    <a:pt x="1184" y="96"/>
                    <a:pt x="1216" y="48"/>
                    <a:pt x="1248" y="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Text Box 42"/>
            <p:cNvSpPr txBox="1">
              <a:spLocks noChangeArrowheads="1"/>
            </p:cNvSpPr>
            <p:nvPr/>
          </p:nvSpPr>
          <p:spPr bwMode="auto">
            <a:xfrm>
              <a:off x="1655" y="2185"/>
              <a:ext cx="223" cy="2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200" i="1" dirty="0" smtClean="0">
                  <a:solidFill>
                    <a:srgbClr val="010000"/>
                  </a:solidFill>
                  <a:sym typeface="Symbol" charset="2"/>
                </a:rPr>
                <a:t>µ</a:t>
              </a:r>
              <a:endParaRPr lang="en-US" sz="2200" i="1" dirty="0">
                <a:solidFill>
                  <a:srgbClr val="010000"/>
                </a:solidFill>
              </a:endParaRPr>
            </a:p>
          </p:txBody>
        </p:sp>
        <p:sp>
          <p:nvSpPr>
            <p:cNvPr id="31" name="Rectangle 43"/>
            <p:cNvSpPr>
              <a:spLocks noChangeArrowheads="1"/>
            </p:cNvSpPr>
            <p:nvPr/>
          </p:nvSpPr>
          <p:spPr bwMode="auto">
            <a:xfrm>
              <a:off x="1432" y="1532"/>
              <a:ext cx="188" cy="26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200" i="1">
                  <a:solidFill>
                    <a:srgbClr val="010000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32" name="Text Box 44"/>
            <p:cNvSpPr txBox="1">
              <a:spLocks noChangeArrowheads="1"/>
            </p:cNvSpPr>
            <p:nvPr/>
          </p:nvSpPr>
          <p:spPr bwMode="auto">
            <a:xfrm>
              <a:off x="930" y="1344"/>
              <a:ext cx="192" cy="3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b="1">
                  <a:solidFill>
                    <a:srgbClr val="4D4D4D"/>
                  </a:solidFill>
                </a:rPr>
                <a:t>SM</a:t>
              </a:r>
            </a:p>
          </p:txBody>
        </p:sp>
        <p:sp>
          <p:nvSpPr>
            <p:cNvPr id="33" name="Line 45"/>
            <p:cNvSpPr>
              <a:spLocks noChangeShapeType="1"/>
            </p:cNvSpPr>
            <p:nvPr/>
          </p:nvSpPr>
          <p:spPr bwMode="auto">
            <a:xfrm>
              <a:off x="1431" y="2023"/>
              <a:ext cx="428" cy="703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Oval 41"/>
            <p:cNvSpPr>
              <a:spLocks noChangeArrowheads="1"/>
            </p:cNvSpPr>
            <p:nvPr/>
          </p:nvSpPr>
          <p:spPr bwMode="auto">
            <a:xfrm>
              <a:off x="1237" y="1933"/>
              <a:ext cx="373" cy="363"/>
            </a:xfrm>
            <a:prstGeom prst="ellipse">
              <a:avLst/>
            </a:pr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25400">
              <a:solidFill>
                <a:srgbClr val="449FA6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Text Box 47"/>
          <p:cNvSpPr txBox="1">
            <a:spLocks noChangeArrowheads="1"/>
          </p:cNvSpPr>
          <p:nvPr/>
        </p:nvSpPr>
        <p:spPr bwMode="auto">
          <a:xfrm>
            <a:off x="5873750" y="4572000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>
                <a:solidFill>
                  <a:srgbClr val="292929"/>
                </a:solidFill>
              </a:rPr>
              <a:t>coupling to virtual fields: (</a:t>
            </a:r>
            <a:r>
              <a:rPr lang="en-US" sz="1200" i="1">
                <a:solidFill>
                  <a:srgbClr val="292929"/>
                </a:solidFill>
              </a:rPr>
              <a:t>g</a:t>
            </a:r>
            <a:r>
              <a:rPr lang="en-US" sz="1200">
                <a:solidFill>
                  <a:srgbClr val="292929"/>
                </a:solidFill>
              </a:rPr>
              <a:t>–2)</a:t>
            </a:r>
            <a:r>
              <a:rPr lang="en-US" sz="1200" baseline="-25000">
                <a:solidFill>
                  <a:srgbClr val="292929"/>
                </a:solidFill>
                <a:sym typeface="Symbol" charset="2"/>
              </a:rPr>
              <a:t>e</a:t>
            </a:r>
            <a:r>
              <a:rPr lang="en-US" sz="1200">
                <a:solidFill>
                  <a:srgbClr val="292929"/>
                </a:solidFill>
                <a:sym typeface="Symbol" charset="2"/>
              </a:rPr>
              <a:t>  0 (</a:t>
            </a:r>
            <a:r>
              <a:rPr lang="en-US" sz="1200">
                <a:solidFill>
                  <a:srgbClr val="292929"/>
                </a:solidFill>
              </a:rPr>
              <a:t>1</a:t>
            </a:r>
            <a:r>
              <a:rPr lang="en-US" sz="1200" baseline="30000">
                <a:solidFill>
                  <a:srgbClr val="292929"/>
                </a:solidFill>
              </a:rPr>
              <a:t>st</a:t>
            </a:r>
            <a:r>
              <a:rPr lang="en-US" sz="1200">
                <a:solidFill>
                  <a:srgbClr val="292929"/>
                </a:solidFill>
              </a:rPr>
              <a:t> order QED)</a:t>
            </a:r>
          </a:p>
        </p:txBody>
      </p:sp>
      <p:sp>
        <p:nvSpPr>
          <p:cNvPr id="40" name="Text Box 48"/>
          <p:cNvSpPr txBox="1">
            <a:spLocks noChangeArrowheads="1"/>
          </p:cNvSpPr>
          <p:nvPr/>
        </p:nvSpPr>
        <p:spPr bwMode="auto">
          <a:xfrm>
            <a:off x="473075" y="4572000"/>
            <a:ext cx="25193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>
                <a:solidFill>
                  <a:srgbClr val="292929"/>
                </a:solidFill>
              </a:rPr>
              <a:t>(</a:t>
            </a:r>
            <a:r>
              <a:rPr lang="en-US" sz="1200" i="1" dirty="0" err="1">
                <a:solidFill>
                  <a:srgbClr val="292929"/>
                </a:solidFill>
              </a:rPr>
              <a:t>g</a:t>
            </a:r>
            <a:r>
              <a:rPr lang="en-US" sz="1200" dirty="0">
                <a:solidFill>
                  <a:srgbClr val="292929"/>
                </a:solidFill>
              </a:rPr>
              <a:t>–2)</a:t>
            </a:r>
            <a:r>
              <a:rPr lang="en-US" sz="1200" baseline="-25000" dirty="0">
                <a:solidFill>
                  <a:srgbClr val="292929"/>
                </a:solidFill>
                <a:sym typeface="Symbol" charset="2"/>
              </a:rPr>
              <a:t>e</a:t>
            </a:r>
            <a:r>
              <a:rPr lang="en-US" sz="1200" dirty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200" dirty="0" err="1">
                <a:solidFill>
                  <a:srgbClr val="292929"/>
                </a:solidFill>
                <a:sym typeface="Symbol" charset="2"/>
              </a:rPr>
              <a:t></a:t>
            </a:r>
            <a:r>
              <a:rPr lang="en-US" sz="1200" dirty="0">
                <a:solidFill>
                  <a:srgbClr val="292929"/>
                </a:solidFill>
                <a:sym typeface="Symbol" charset="2"/>
              </a:rPr>
              <a:t> 0 (</a:t>
            </a:r>
            <a:r>
              <a:rPr lang="en-US" sz="1200" dirty="0">
                <a:solidFill>
                  <a:srgbClr val="292929"/>
                </a:solidFill>
              </a:rPr>
              <a:t>full Standard Model)</a:t>
            </a: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2438400" y="3132138"/>
            <a:ext cx="1223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92929"/>
                </a:solidFill>
              </a:rPr>
              <a:t>=</a:t>
            </a:r>
          </a:p>
        </p:txBody>
      </p:sp>
      <p:sp>
        <p:nvSpPr>
          <p:cNvPr id="43" name="Text Box 50"/>
          <p:cNvSpPr txBox="1">
            <a:spLocks noChangeArrowheads="1"/>
          </p:cNvSpPr>
          <p:nvPr/>
        </p:nvSpPr>
        <p:spPr bwMode="auto">
          <a:xfrm>
            <a:off x="5226050" y="3132138"/>
            <a:ext cx="720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292929"/>
                </a:solidFill>
              </a:rPr>
              <a:t>+</a:t>
            </a:r>
          </a:p>
        </p:txBody>
      </p:sp>
      <p:sp>
        <p:nvSpPr>
          <p:cNvPr id="44" name="Text Box 51"/>
          <p:cNvSpPr txBox="1">
            <a:spLocks noChangeArrowheads="1"/>
          </p:cNvSpPr>
          <p:nvPr/>
        </p:nvSpPr>
        <p:spPr bwMode="auto">
          <a:xfrm>
            <a:off x="7602537" y="3132138"/>
            <a:ext cx="1008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292929"/>
                </a:solidFill>
              </a:rPr>
              <a:t>+ …</a:t>
            </a:r>
          </a:p>
        </p:txBody>
      </p:sp>
      <p:pic>
        <p:nvPicPr>
          <p:cNvPr id="48" name="Picture 58" descr="L'image « http://www.th.physik.uni-frankfurt.de/~jr/gif/phys/schwinger.jpg » ne peut être affichée, car elle contient des erreurs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0381" y="5257800"/>
            <a:ext cx="795481" cy="109378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49" name="Text Box 60"/>
          <p:cNvSpPr txBox="1">
            <a:spLocks noChangeArrowheads="1"/>
          </p:cNvSpPr>
          <p:nvPr/>
        </p:nvSpPr>
        <p:spPr bwMode="auto">
          <a:xfrm>
            <a:off x="7521904" y="6000690"/>
            <a:ext cx="16002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dirty="0" smtClean="0"/>
              <a:t>Julius Schwinger</a:t>
            </a:r>
          </a:p>
          <a:p>
            <a:r>
              <a:rPr lang="en-US" sz="1000" dirty="0" smtClean="0"/>
              <a:t>1-loop calculation: 1948</a:t>
            </a:r>
            <a:endParaRPr lang="en-US" sz="1000" dirty="0"/>
          </a:p>
        </p:txBody>
      </p:sp>
      <p:sp>
        <p:nvSpPr>
          <p:cNvPr id="50" name="Rectangle 22"/>
          <p:cNvSpPr>
            <a:spLocks noChangeArrowheads="1"/>
          </p:cNvSpPr>
          <p:nvPr/>
        </p:nvSpPr>
        <p:spPr bwMode="auto">
          <a:xfrm>
            <a:off x="5946775" y="2268538"/>
            <a:ext cx="1589087" cy="228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23"/>
          <p:cNvSpPr>
            <a:spLocks/>
          </p:cNvSpPr>
          <p:nvPr/>
        </p:nvSpPr>
        <p:spPr bwMode="auto">
          <a:xfrm>
            <a:off x="6238875" y="4121150"/>
            <a:ext cx="971550" cy="74613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solidFill>
            <a:srgbClr val="D5FB82"/>
          </a:solidFill>
          <a:ln w="25400">
            <a:solidFill>
              <a:srgbClr val="3366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 flipH="1">
            <a:off x="6062662" y="3346450"/>
            <a:ext cx="679450" cy="1116013"/>
          </a:xfrm>
          <a:prstGeom prst="line">
            <a:avLst/>
          </a:prstGeom>
          <a:noFill/>
          <a:ln w="25400">
            <a:solidFill>
              <a:srgbClr val="96969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3" name="Freeform 25"/>
          <p:cNvSpPr>
            <a:spLocks/>
          </p:cNvSpPr>
          <p:nvPr/>
        </p:nvSpPr>
        <p:spPr bwMode="auto">
          <a:xfrm rot="16200000">
            <a:off x="6201569" y="2805906"/>
            <a:ext cx="1001712" cy="79375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solidFill>
            <a:srgbClr val="D5FB82"/>
          </a:solidFill>
          <a:ln w="25400">
            <a:solidFill>
              <a:srgbClr val="96969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Oval 26"/>
          <p:cNvSpPr>
            <a:spLocks noChangeArrowheads="1"/>
          </p:cNvSpPr>
          <p:nvPr/>
        </p:nvSpPr>
        <p:spPr bwMode="auto">
          <a:xfrm>
            <a:off x="6721475" y="3330575"/>
            <a:ext cx="41275" cy="39688"/>
          </a:xfrm>
          <a:prstGeom prst="ellipse">
            <a:avLst/>
          </a:prstGeom>
          <a:solidFill>
            <a:schemeClr val="bg1"/>
          </a:solidFill>
          <a:ln w="25400">
            <a:solidFill>
              <a:srgbClr val="969696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28"/>
          <p:cNvSpPr>
            <a:spLocks noChangeArrowheads="1"/>
          </p:cNvSpPr>
          <p:nvPr/>
        </p:nvSpPr>
        <p:spPr bwMode="auto">
          <a:xfrm>
            <a:off x="6230937" y="4149725"/>
            <a:ext cx="39688" cy="39688"/>
          </a:xfrm>
          <a:prstGeom prst="ellipse">
            <a:avLst/>
          </a:prstGeom>
          <a:solidFill>
            <a:srgbClr val="3366FF"/>
          </a:solidFill>
          <a:ln w="25400">
            <a:solidFill>
              <a:srgbClr val="3366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Text Box 29"/>
          <p:cNvSpPr txBox="1">
            <a:spLocks noChangeArrowheads="1"/>
          </p:cNvSpPr>
          <p:nvPr/>
        </p:nvSpPr>
        <p:spPr bwMode="auto">
          <a:xfrm>
            <a:off x="7099300" y="3603625"/>
            <a:ext cx="354012" cy="427038"/>
          </a:xfrm>
          <a:prstGeom prst="rect">
            <a:avLst/>
          </a:prstGeom>
          <a:solidFill>
            <a:srgbClr val="D5FB82"/>
          </a:solidFill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 i="1" dirty="0" smtClean="0">
                <a:solidFill>
                  <a:srgbClr val="010000"/>
                </a:solidFill>
                <a:sym typeface="Symbol" charset="2"/>
              </a:rPr>
              <a:t>µ</a:t>
            </a:r>
            <a:endParaRPr lang="en-US" sz="2200" i="1" dirty="0">
              <a:solidFill>
                <a:srgbClr val="010000"/>
              </a:solidFill>
            </a:endParaRPr>
          </a:p>
        </p:txBody>
      </p:sp>
      <p:sp>
        <p:nvSpPr>
          <p:cNvPr id="57" name="Line 33"/>
          <p:cNvSpPr>
            <a:spLocks noChangeShapeType="1"/>
          </p:cNvSpPr>
          <p:nvPr/>
        </p:nvSpPr>
        <p:spPr bwMode="auto">
          <a:xfrm>
            <a:off x="6742112" y="3346450"/>
            <a:ext cx="679450" cy="1116013"/>
          </a:xfrm>
          <a:prstGeom prst="line">
            <a:avLst/>
          </a:prstGeom>
          <a:noFill/>
          <a:ln w="25400">
            <a:solidFill>
              <a:srgbClr val="96969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Rectangle 30"/>
          <p:cNvSpPr>
            <a:spLocks noChangeArrowheads="1"/>
          </p:cNvSpPr>
          <p:nvPr/>
        </p:nvSpPr>
        <p:spPr bwMode="auto">
          <a:xfrm>
            <a:off x="6743700" y="2566988"/>
            <a:ext cx="298450" cy="427037"/>
          </a:xfrm>
          <a:prstGeom prst="rect">
            <a:avLst/>
          </a:prstGeom>
          <a:solidFill>
            <a:srgbClr val="D5FB82"/>
          </a:solidFill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 i="1">
                <a:solidFill>
                  <a:srgbClr val="010000"/>
                </a:solidFill>
                <a:sym typeface="Symbol" charset="2"/>
              </a:rPr>
              <a:t></a:t>
            </a:r>
          </a:p>
        </p:txBody>
      </p:sp>
      <p:sp>
        <p:nvSpPr>
          <p:cNvPr id="59" name="Rectangle 31"/>
          <p:cNvSpPr>
            <a:spLocks noChangeArrowheads="1"/>
          </p:cNvSpPr>
          <p:nvPr/>
        </p:nvSpPr>
        <p:spPr bwMode="auto">
          <a:xfrm>
            <a:off x="6596062" y="3678238"/>
            <a:ext cx="363904" cy="430887"/>
          </a:xfrm>
          <a:prstGeom prst="rect">
            <a:avLst/>
          </a:prstGeom>
          <a:solidFill>
            <a:srgbClr val="D5FB82"/>
          </a:solidFill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 i="1" dirty="0" err="1">
                <a:solidFill>
                  <a:srgbClr val="3366FF"/>
                </a:solidFill>
                <a:sym typeface="Symbol" charset="2"/>
              </a:rPr>
              <a:t></a:t>
            </a:r>
            <a:endParaRPr lang="en-US" sz="2200" i="1" dirty="0">
              <a:solidFill>
                <a:srgbClr val="3366FF"/>
              </a:solidFill>
              <a:sym typeface="Symbol" charset="2"/>
            </a:endParaRPr>
          </a:p>
        </p:txBody>
      </p:sp>
      <p:sp>
        <p:nvSpPr>
          <p:cNvPr id="60" name="Text Box 32"/>
          <p:cNvSpPr txBox="1">
            <a:spLocks noChangeArrowheads="1"/>
          </p:cNvSpPr>
          <p:nvPr/>
        </p:nvSpPr>
        <p:spPr bwMode="auto">
          <a:xfrm>
            <a:off x="5946775" y="2268538"/>
            <a:ext cx="304800" cy="835025"/>
          </a:xfrm>
          <a:prstGeom prst="rect">
            <a:avLst/>
          </a:prstGeom>
          <a:solidFill>
            <a:srgbClr val="D5FB82"/>
          </a:solidFill>
          <a:ln w="9525">
            <a:solidFill>
              <a:srgbClr val="4D4D4D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4D4D4D"/>
                </a:solidFill>
              </a:rPr>
              <a:t>QED</a:t>
            </a:r>
          </a:p>
        </p:txBody>
      </p:sp>
      <p:sp>
        <p:nvSpPr>
          <p:cNvPr id="61" name="Oval 27"/>
          <p:cNvSpPr>
            <a:spLocks noChangeArrowheads="1"/>
          </p:cNvSpPr>
          <p:nvPr/>
        </p:nvSpPr>
        <p:spPr bwMode="auto">
          <a:xfrm>
            <a:off x="7191375" y="4111625"/>
            <a:ext cx="39687" cy="38100"/>
          </a:xfrm>
          <a:prstGeom prst="ellipse">
            <a:avLst/>
          </a:prstGeom>
          <a:solidFill>
            <a:srgbClr val="3366FF"/>
          </a:solidFill>
          <a:ln w="25400">
            <a:solidFill>
              <a:srgbClr val="3366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449FA6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04800" y="5410200"/>
            <a:ext cx="243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2000" dirty="0" smtClean="0">
                <a:solidFill>
                  <a:srgbClr val="18579B"/>
                </a:solidFill>
              </a:rPr>
              <a:t>“Anomalous” magnetic moment: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  <p:graphicFrame>
        <p:nvGraphicFramePr>
          <p:cNvPr id="1175558" name="Object 6"/>
          <p:cNvGraphicFramePr>
            <a:graphicFrameLocks noChangeAspect="1"/>
          </p:cNvGraphicFramePr>
          <p:nvPr/>
        </p:nvGraphicFramePr>
        <p:xfrm>
          <a:off x="2809875" y="5364162"/>
          <a:ext cx="3590925" cy="655638"/>
        </p:xfrm>
        <a:graphic>
          <a:graphicData uri="http://schemas.openxmlformats.org/presentationml/2006/ole">
            <p:oleObj spid="_x0000_s1175558" name="Equation" r:id="rId4" imgW="2209800" imgH="419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5350204" y="2900362"/>
            <a:ext cx="3466771" cy="786695"/>
          </a:xfrm>
          <a:prstGeom prst="rect">
            <a:avLst/>
          </a:prstGeom>
          <a:solidFill>
            <a:srgbClr val="FFFFFF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0" name="Group 60"/>
          <p:cNvGraphicFramePr>
            <a:graphicFrameLocks noGrp="1"/>
          </p:cNvGraphicFramePr>
          <p:nvPr/>
        </p:nvGraphicFramePr>
        <p:xfrm>
          <a:off x="5350204" y="2917498"/>
          <a:ext cx="3466771" cy="697486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(1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5.7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8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.1)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66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1.9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”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standard deviations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“ for 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t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/>
                          <a:ea typeface="Arial" charset="0"/>
                          <a:cs typeface="Arial"/>
                          <a:sym typeface="Wingdings 3" charset="2"/>
                        </a:rPr>
                        <a:t>data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/>
                        <a:ea typeface="Arial" charset="0"/>
                        <a:cs typeface="Arial"/>
                        <a:sym typeface="Wingdings 3" charset="2"/>
                      </a:endParaRPr>
                    </a:p>
                  </a:txBody>
                  <a:tcPr marL="38100" marR="1905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 Box 14"/>
          <p:cNvSpPr txBox="1">
            <a:spLocks noChangeArrowheads="1"/>
          </p:cNvSpPr>
          <p:nvPr/>
        </p:nvSpPr>
        <p:spPr bwMode="auto">
          <a:xfrm>
            <a:off x="5350204" y="2514600"/>
            <a:ext cx="3466771" cy="314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Observed Difference with Experiment: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sym typeface="Symbol" charset="2"/>
            </a:endParaRPr>
          </a:p>
        </p:txBody>
      </p:sp>
      <p:graphicFrame>
        <p:nvGraphicFramePr>
          <p:cNvPr id="78" name="Group 16"/>
          <p:cNvGraphicFramePr>
            <a:graphicFrameLocks noGrp="1"/>
          </p:cNvGraphicFramePr>
          <p:nvPr/>
        </p:nvGraphicFramePr>
        <p:xfrm>
          <a:off x="463550" y="1352490"/>
          <a:ext cx="7232650" cy="838200"/>
        </p:xfrm>
        <a:graphic>
          <a:graphicData uri="http://schemas.openxmlformats.org/drawingml/2006/table">
            <a:tbl>
              <a:tblPr/>
              <a:tblGrid>
                <a:gridCol w="7232650"/>
              </a:tblGrid>
              <a:tr h="8382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79" name="Rectangle 22"/>
          <p:cNvSpPr>
            <a:spLocks noChangeArrowheads="1"/>
          </p:cNvSpPr>
          <p:nvPr/>
        </p:nvSpPr>
        <p:spPr bwMode="auto">
          <a:xfrm>
            <a:off x="457200" y="1352490"/>
            <a:ext cx="7239000" cy="838200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87" name="Object 2"/>
          <p:cNvGraphicFramePr>
            <a:graphicFrameLocks noChangeAspect="1"/>
          </p:cNvGraphicFramePr>
          <p:nvPr/>
        </p:nvGraphicFramePr>
        <p:xfrm>
          <a:off x="585130" y="1374775"/>
          <a:ext cx="6978650" cy="809625"/>
        </p:xfrm>
        <a:graphic>
          <a:graphicData uri="http://schemas.openxmlformats.org/presentationml/2006/ole">
            <p:oleObj spid="_x0000_s1236994" name="Equation" r:id="rId3" imgW="4826000" imgH="558800" progId="Equation.DSMT4">
              <p:embed/>
            </p:oleObj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457200" y="2511285"/>
            <a:ext cx="4608513" cy="3878566"/>
            <a:chOff x="457200" y="2522234"/>
            <a:chExt cx="4608513" cy="3878566"/>
          </a:xfrm>
        </p:grpSpPr>
        <p:sp>
          <p:nvSpPr>
            <p:cNvPr id="61" name="Rectangle 3"/>
            <p:cNvSpPr>
              <a:spLocks noChangeArrowheads="1"/>
            </p:cNvSpPr>
            <p:nvPr/>
          </p:nvSpPr>
          <p:spPr bwMode="auto">
            <a:xfrm>
              <a:off x="457200" y="2522234"/>
              <a:ext cx="4608513" cy="387856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  <a:effectLst>
              <a:outerShdw blurRad="190500" dist="38100" dir="2700000">
                <a:srgbClr val="000000">
                  <a:alpha val="19000"/>
                </a:srgbClr>
              </a:outerShdw>
            </a:effectLst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91" name="Picture 5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 bwMode="auto">
            <a:xfrm>
              <a:off x="603250" y="2753563"/>
              <a:ext cx="4319587" cy="3510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8" name="TextBox 107"/>
          <p:cNvSpPr txBox="1"/>
          <p:nvPr/>
        </p:nvSpPr>
        <p:spPr>
          <a:xfrm>
            <a:off x="625146" y="2554474"/>
            <a:ext cx="2939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Status: pre-Tau2010, including tau data !</a:t>
            </a:r>
            <a:endParaRPr lang="en-GB" sz="1200" dirty="0">
              <a:solidFill>
                <a:srgbClr val="E12548"/>
              </a:solidFill>
            </a:endParaRPr>
          </a:p>
        </p:txBody>
      </p:sp>
      <p:sp>
        <p:nvSpPr>
          <p:cNvPr id="109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0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Pre-Tau-2010 Results for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7795365" y="1784290"/>
            <a:ext cx="122091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Davier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et al.</a:t>
            </a:r>
            <a:r>
              <a:rPr kumimoji="0" lang="en-US" sz="1000" b="0" i="1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u="none" strike="noStrike" kern="0" cap="none" spc="0" normalizeH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0906.5443</a:t>
            </a:r>
            <a:endParaRPr kumimoji="0" lang="en-US" sz="1000" b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7795365" y="1352490"/>
            <a:ext cx="122091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Davier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et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al.</a:t>
            </a: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:0908.4300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51792" y="4236184"/>
            <a:ext cx="34655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Discrepancy between </a:t>
            </a:r>
            <a:r>
              <a:rPr lang="en-GB" sz="1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  <a:r>
              <a:rPr lang="en-GB" sz="18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GB" sz="1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  <a:r>
              <a:rPr lang="en-GB" sz="18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tau data significantly reduced with new data. </a:t>
            </a:r>
          </a:p>
          <a:p>
            <a:pPr>
              <a:spcBef>
                <a:spcPts val="1200"/>
              </a:spcBef>
            </a:pPr>
            <a:r>
              <a:rPr lang="en-GB" sz="1800" dirty="0" smtClean="0">
                <a:solidFill>
                  <a:srgbClr val="E12548"/>
                </a:solidFill>
              </a:rPr>
              <a:t>In particular BABAR and Belle show excellent agreement ! </a:t>
            </a:r>
            <a:endParaRPr lang="en-GB" sz="18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2" grpId="0" animBg="1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5351792" y="4236184"/>
            <a:ext cx="34655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Discrepancy between </a:t>
            </a:r>
            <a:r>
              <a:rPr lang="en-GB" sz="1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  <a:r>
              <a:rPr lang="en-GB" sz="18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GB" sz="1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  <a:r>
              <a:rPr lang="en-GB" sz="18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tau data significantly reduced with new data. </a:t>
            </a:r>
          </a:p>
          <a:p>
            <a:pPr>
              <a:spcBef>
                <a:spcPts val="1200"/>
              </a:spcBef>
            </a:pPr>
            <a:r>
              <a:rPr lang="en-GB" sz="1800" dirty="0" smtClean="0">
                <a:solidFill>
                  <a:srgbClr val="E12548"/>
                </a:solidFill>
              </a:rPr>
              <a:t>In particular BABAR and Belle show excellent agreement ! </a:t>
            </a:r>
            <a:endParaRPr lang="en-GB" sz="1800" dirty="0">
              <a:solidFill>
                <a:srgbClr val="E12548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57200" y="2511285"/>
            <a:ext cx="4608513" cy="3878566"/>
            <a:chOff x="457200" y="2522234"/>
            <a:chExt cx="4608513" cy="3878566"/>
          </a:xfrm>
        </p:grpSpPr>
        <p:sp>
          <p:nvSpPr>
            <p:cNvPr id="27" name="Rectangle 3"/>
            <p:cNvSpPr>
              <a:spLocks noChangeArrowheads="1"/>
            </p:cNvSpPr>
            <p:nvPr/>
          </p:nvSpPr>
          <p:spPr bwMode="auto">
            <a:xfrm>
              <a:off x="457200" y="2522234"/>
              <a:ext cx="4608513" cy="387856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  <a:effectLst>
              <a:outerShdw blurRad="190500" dist="38100" dir="2700000">
                <a:srgbClr val="000000">
                  <a:alpha val="19000"/>
                </a:srgbClr>
              </a:outerShdw>
            </a:effectLst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8" name="Picture 5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 bwMode="auto">
            <a:xfrm>
              <a:off x="603250" y="2753563"/>
              <a:ext cx="4319587" cy="3510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TextBox 28"/>
          <p:cNvSpPr txBox="1"/>
          <p:nvPr/>
        </p:nvSpPr>
        <p:spPr>
          <a:xfrm>
            <a:off x="625146" y="2554474"/>
            <a:ext cx="2939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Status: pre-Tau2010, including tau data !</a:t>
            </a:r>
            <a:endParaRPr lang="en-GB" sz="1200" dirty="0">
              <a:solidFill>
                <a:srgbClr val="E12548"/>
              </a:solidFill>
            </a:endParaRPr>
          </a:p>
        </p:txBody>
      </p: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5350204" y="2900362"/>
            <a:ext cx="3466771" cy="786695"/>
          </a:xfrm>
          <a:prstGeom prst="rect">
            <a:avLst/>
          </a:prstGeom>
          <a:solidFill>
            <a:srgbClr val="FFFFFF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0" name="Group 60"/>
          <p:cNvGraphicFramePr>
            <a:graphicFrameLocks noGrp="1"/>
          </p:cNvGraphicFramePr>
          <p:nvPr/>
        </p:nvGraphicFramePr>
        <p:xfrm>
          <a:off x="5350204" y="2917498"/>
          <a:ext cx="3466771" cy="697486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(1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5.7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8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.1)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66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1.9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”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standard deviations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“ for 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t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/>
                          <a:ea typeface="Arial" charset="0"/>
                          <a:cs typeface="Arial"/>
                          <a:sym typeface="Wingdings 3" charset="2"/>
                        </a:rPr>
                        <a:t>data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/>
                        <a:ea typeface="Arial" charset="0"/>
                        <a:cs typeface="Arial"/>
                        <a:sym typeface="Wingdings 3" charset="2"/>
                      </a:endParaRPr>
                    </a:p>
                  </a:txBody>
                  <a:tcPr marL="38100" marR="1905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 Box 14"/>
          <p:cNvSpPr txBox="1">
            <a:spLocks noChangeArrowheads="1"/>
          </p:cNvSpPr>
          <p:nvPr/>
        </p:nvSpPr>
        <p:spPr bwMode="auto">
          <a:xfrm>
            <a:off x="5350204" y="2514600"/>
            <a:ext cx="3466771" cy="314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Observed Difference with Experiment: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109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0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Pre-Tau-2010 Results for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4313214"/>
            <a:ext cx="9144000" cy="2098535"/>
          </a:xfrm>
          <a:prstGeom prst="rect">
            <a:avLst/>
          </a:prstGeom>
          <a:solidFill>
            <a:srgbClr val="FFFFFF">
              <a:alpha val="92000"/>
            </a:srgbClr>
          </a:solidFill>
        </p:spPr>
        <p:txBody>
          <a:bodyPr wrap="square" tIns="766800" bIns="8136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E12548"/>
                </a:solidFill>
              </a:rPr>
              <a:t>2010 Updates with New </a:t>
            </a:r>
            <a:r>
              <a:rPr lang="en-US" sz="2800" i="1" dirty="0" err="1" smtClean="0">
                <a:solidFill>
                  <a:srgbClr val="E12548"/>
                </a:solidFill>
              </a:rPr>
              <a:t>e</a:t>
            </a:r>
            <a:r>
              <a:rPr lang="en-US" sz="2800" baseline="30000" dirty="0" err="1" smtClean="0">
                <a:solidFill>
                  <a:srgbClr val="E12548"/>
                </a:solidFill>
              </a:rPr>
              <a:t>+</a:t>
            </a:r>
            <a:r>
              <a:rPr lang="en-US" sz="2800" i="1" dirty="0" err="1" smtClean="0">
                <a:solidFill>
                  <a:srgbClr val="E12548"/>
                </a:solidFill>
              </a:rPr>
              <a:t>e</a:t>
            </a:r>
            <a:r>
              <a:rPr lang="en-US" sz="2800" baseline="30000" dirty="0" smtClean="0">
                <a:solidFill>
                  <a:srgbClr val="E12548"/>
                </a:solidFill>
              </a:rPr>
              <a:t>–</a:t>
            </a:r>
            <a:r>
              <a:rPr lang="en-US" sz="2800" dirty="0" smtClean="0">
                <a:solidFill>
                  <a:srgbClr val="E12548"/>
                </a:solidFill>
              </a:rPr>
              <a:t> Data Later Today !</a:t>
            </a:r>
            <a:endParaRPr lang="en-GB" sz="2800" b="1" baseline="30000" dirty="0">
              <a:solidFill>
                <a:srgbClr val="E12548"/>
              </a:solidFill>
            </a:endParaRPr>
          </a:p>
        </p:txBody>
      </p:sp>
      <p:graphicFrame>
        <p:nvGraphicFramePr>
          <p:cNvPr id="19" name="Group 16"/>
          <p:cNvGraphicFramePr>
            <a:graphicFrameLocks noGrp="1"/>
          </p:cNvGraphicFramePr>
          <p:nvPr/>
        </p:nvGraphicFramePr>
        <p:xfrm>
          <a:off x="463550" y="1352490"/>
          <a:ext cx="7232650" cy="838200"/>
        </p:xfrm>
        <a:graphic>
          <a:graphicData uri="http://schemas.openxmlformats.org/drawingml/2006/table">
            <a:tbl>
              <a:tblPr/>
              <a:tblGrid>
                <a:gridCol w="7232650"/>
              </a:tblGrid>
              <a:tr h="8382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457200" y="1352490"/>
            <a:ext cx="7239000" cy="838200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585130" y="1374775"/>
          <a:ext cx="6978650" cy="809625"/>
        </p:xfrm>
        <a:graphic>
          <a:graphicData uri="http://schemas.openxmlformats.org/presentationml/2006/ole">
            <p:oleObj spid="_x0000_s1281027" name="Equation" r:id="rId5" imgW="4826000" imgH="558800" progId="Equation.DSMT4">
              <p:embed/>
            </p:oleObj>
          </a:graphicData>
        </a:graphic>
      </p:graphicFrame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7795365" y="1784290"/>
            <a:ext cx="122091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Davier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et al.</a:t>
            </a:r>
            <a:r>
              <a:rPr kumimoji="0" lang="en-US" sz="1000" b="0" i="1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u="none" strike="noStrike" kern="0" cap="none" spc="0" normalizeH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0906.5443</a:t>
            </a:r>
            <a:endParaRPr kumimoji="0" lang="en-US" sz="1000" b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7795365" y="1352490"/>
            <a:ext cx="122091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Davier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et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al.</a:t>
            </a: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:0908.4300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grayscl/>
            <a:lum bright="12000" contrast="-28000"/>
          </a:blip>
          <a:stretch>
            <a:fillRect/>
          </a:stretch>
        </p:blipFill>
        <p:spPr>
          <a:xfrm>
            <a:off x="37019" y="3429000"/>
            <a:ext cx="4534981" cy="2982243"/>
          </a:xfrm>
          <a:prstGeom prst="rect">
            <a:avLst/>
          </a:prstGeom>
          <a:effectLst>
            <a:glow rad="101600">
              <a:schemeClr val="bg1">
                <a:alpha val="93000"/>
              </a:schemeClr>
            </a:glo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grayscl/>
            <a:lum bright="12000" contrast="-28000"/>
          </a:blip>
          <a:stretch>
            <a:fillRect/>
          </a:stretch>
        </p:blipFill>
        <p:spPr>
          <a:xfrm>
            <a:off x="4648200" y="3429000"/>
            <a:ext cx="4453627" cy="2960981"/>
          </a:xfrm>
          <a:prstGeom prst="rect">
            <a:avLst/>
          </a:prstGeom>
          <a:effectLst>
            <a:glow rad="101600">
              <a:schemeClr val="bg1">
                <a:alpha val="93000"/>
              </a:schemeClr>
            </a:glow>
          </a:effectLst>
        </p:spPr>
      </p:pic>
      <p:sp>
        <p:nvSpPr>
          <p:cNvPr id="20" name="TextBox 19"/>
          <p:cNvSpPr txBox="1"/>
          <p:nvPr/>
        </p:nvSpPr>
        <p:spPr>
          <a:xfrm>
            <a:off x="0" y="4267200"/>
            <a:ext cx="9144000" cy="1208794"/>
          </a:xfrm>
          <a:prstGeom prst="rect">
            <a:avLst/>
          </a:prstGeom>
          <a:solidFill>
            <a:srgbClr val="FFFFFF">
              <a:alpha val="92000"/>
            </a:srgbClr>
          </a:solidFill>
        </p:spPr>
        <p:txBody>
          <a:bodyPr wrap="square" tIns="46800" bIns="140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E12548"/>
                </a:solidFill>
              </a:rPr>
              <a:t>Electromagnetic corrections to electroweak                  precision observables depend on </a:t>
            </a:r>
            <a:r>
              <a:rPr lang="en-US" sz="28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US" sz="2800" dirty="0" err="1" smtClean="0">
                <a:solidFill>
                  <a:srgbClr val="E12548"/>
                </a:solidFill>
              </a:rPr>
              <a:t>(</a:t>
            </a:r>
            <a:r>
              <a:rPr lang="en-US" sz="2800" i="1" dirty="0" err="1" smtClean="0">
                <a:solidFill>
                  <a:srgbClr val="E12548"/>
                </a:solidFill>
              </a:rPr>
              <a:t>M</a:t>
            </a:r>
            <a:r>
              <a:rPr lang="en-US" sz="2800" i="1" baseline="-25000" dirty="0" err="1" smtClean="0">
                <a:solidFill>
                  <a:srgbClr val="E12548"/>
                </a:solidFill>
              </a:rPr>
              <a:t>Z</a:t>
            </a:r>
            <a:r>
              <a:rPr lang="en-US" sz="2800" dirty="0" smtClean="0">
                <a:solidFill>
                  <a:srgbClr val="E12548"/>
                </a:solidFill>
              </a:rPr>
              <a:t>)</a:t>
            </a:r>
            <a:endParaRPr lang="en-GB" sz="2800" b="1" baseline="30000" dirty="0">
              <a:solidFill>
                <a:srgbClr val="E12548"/>
              </a:solidFill>
            </a:endParaRP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2819400" y="3853353"/>
            <a:ext cx="4191000" cy="1894737"/>
            <a:chOff x="2819400" y="3853353"/>
            <a:chExt cx="4191000" cy="1894737"/>
          </a:xfrm>
        </p:grpSpPr>
        <p:sp>
          <p:nvSpPr>
            <p:cNvPr id="68" name="Rectangle 67"/>
            <p:cNvSpPr/>
            <p:nvPr/>
          </p:nvSpPr>
          <p:spPr>
            <a:xfrm>
              <a:off x="2819400" y="3853353"/>
              <a:ext cx="1524000" cy="757238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153368" y="4953000"/>
              <a:ext cx="2857032" cy="795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008000"/>
                  </a:solidFill>
                </a:rPr>
                <a:t>Integration kernel more “democratic” than for </a:t>
              </a:r>
              <a:r>
                <a:rPr lang="en-GB" sz="1600" i="1" dirty="0" err="1" smtClean="0">
                  <a:solidFill>
                    <a:srgbClr val="008000"/>
                  </a:solidFill>
                </a:rPr>
                <a:t>g</a:t>
              </a:r>
              <a:r>
                <a:rPr lang="en-GB" sz="1600" dirty="0" smtClean="0">
                  <a:solidFill>
                    <a:srgbClr val="008000"/>
                  </a:solidFill>
                </a:rPr>
                <a:t> – 2</a:t>
              </a:r>
            </a:p>
            <a:p>
              <a:pPr>
                <a:spcBef>
                  <a:spcPts val="200"/>
                </a:spcBef>
              </a:pPr>
              <a:r>
                <a:rPr lang="en-GB" sz="1200" dirty="0" smtClean="0">
                  <a:solidFill>
                    <a:srgbClr val="008000"/>
                  </a:solidFill>
                </a:rPr>
                <a:t>(influence of tau data less pronounced) </a:t>
              </a:r>
              <a:endParaRPr lang="en-GB" sz="1200" dirty="0">
                <a:solidFill>
                  <a:srgbClr val="008000"/>
                </a:solidFill>
              </a:endParaRPr>
            </a:p>
          </p:txBody>
        </p:sp>
        <p:cxnSp>
          <p:nvCxnSpPr>
            <p:cNvPr id="71" name="Curved Connector 70"/>
            <p:cNvCxnSpPr>
              <a:stCxn id="69" idx="1"/>
            </p:cNvCxnSpPr>
            <p:nvPr/>
          </p:nvCxnSpPr>
          <p:spPr>
            <a:xfrm rot="10800000">
              <a:off x="3581400" y="4660621"/>
              <a:ext cx="571968" cy="689924"/>
            </a:xfrm>
            <a:prstGeom prst="curvedConnector2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Running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at </a:t>
            </a:r>
            <a:r>
              <a:rPr lang="en-GB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GB" sz="40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Z</a:t>
            </a:r>
            <a:endParaRPr lang="en-US" sz="40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883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Same principle as for </a:t>
            </a:r>
            <a:r>
              <a:rPr lang="en-US" sz="2000" i="1" dirty="0" err="1" smtClean="0">
                <a:solidFill>
                  <a:srgbClr val="18579B"/>
                </a:solidFill>
              </a:rPr>
              <a:t>g</a:t>
            </a:r>
            <a:r>
              <a:rPr lang="en-US" sz="2000" dirty="0" smtClean="0">
                <a:solidFill>
                  <a:srgbClr val="18579B"/>
                </a:solidFill>
              </a:rPr>
              <a:t> – 2: energy-dependent vacuum </a:t>
            </a:r>
            <a:r>
              <a:rPr lang="en-US" sz="2000" dirty="0" err="1" smtClean="0">
                <a:solidFill>
                  <a:srgbClr val="18579B"/>
                </a:solidFill>
              </a:rPr>
              <a:t>polarisation</a:t>
            </a:r>
            <a:r>
              <a:rPr lang="en-US" sz="2000" dirty="0" smtClean="0">
                <a:solidFill>
                  <a:srgbClr val="18579B"/>
                </a:solidFill>
              </a:rPr>
              <a:t> effects screen the bare electromagnetic coupling. Leptonic contributions computed via QED, hadronic contributions obtained from dispersion relation:</a:t>
            </a:r>
          </a:p>
        </p:txBody>
      </p:sp>
      <p:graphicFrame>
        <p:nvGraphicFramePr>
          <p:cNvPr id="1244165" name="Object 5"/>
          <p:cNvGraphicFramePr>
            <a:graphicFrameLocks noChangeAspect="1"/>
          </p:cNvGraphicFramePr>
          <p:nvPr/>
        </p:nvGraphicFramePr>
        <p:xfrm>
          <a:off x="493713" y="2438400"/>
          <a:ext cx="8193087" cy="674688"/>
        </p:xfrm>
        <a:graphic>
          <a:graphicData uri="http://schemas.openxmlformats.org/presentationml/2006/ole">
            <p:oleObj spid="_x0000_s1244165" name="Equation" r:id="rId3" imgW="5041900" imgH="431800" progId="Equation.DSMT4">
              <p:embed/>
            </p:oleObj>
          </a:graphicData>
        </a:graphic>
      </p:graphicFrame>
      <p:graphicFrame>
        <p:nvGraphicFramePr>
          <p:cNvPr id="1244166" name="Object 6"/>
          <p:cNvGraphicFramePr>
            <a:graphicFrameLocks noChangeAspect="1"/>
          </p:cNvGraphicFramePr>
          <p:nvPr/>
        </p:nvGraphicFramePr>
        <p:xfrm>
          <a:off x="486269" y="3352800"/>
          <a:ext cx="7966075" cy="1290638"/>
        </p:xfrm>
        <a:graphic>
          <a:graphicData uri="http://schemas.openxmlformats.org/presentationml/2006/ole">
            <p:oleObj spid="_x0000_s1244166" name="Equation" r:id="rId4" imgW="4902200" imgH="825500" progId="Equation.DSMT4">
              <p:embed/>
            </p:oleObj>
          </a:graphicData>
        </a:graphic>
      </p:graphicFrame>
      <p:sp>
        <p:nvSpPr>
          <p:cNvPr id="65" name="Text Box 24"/>
          <p:cNvSpPr txBox="1">
            <a:spLocks noChangeArrowheads="1"/>
          </p:cNvSpPr>
          <p:nvPr/>
        </p:nvSpPr>
        <p:spPr bwMode="auto">
          <a:xfrm>
            <a:off x="4495800" y="3418051"/>
            <a:ext cx="2324568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algn="ctr" defTabSz="914400" fontAlgn="auto">
              <a:spcAft>
                <a:spcPts val="0"/>
              </a:spcAft>
            </a:pPr>
            <a:r>
              <a:rPr lang="en-US" sz="10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Steinhauser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, 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hep-ph/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9803313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(1998)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Running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at </a:t>
            </a:r>
            <a:r>
              <a:rPr lang="en-GB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GB" sz="40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Z</a:t>
            </a:r>
            <a:endParaRPr lang="en-US" sz="40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883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Same principle as for </a:t>
            </a:r>
            <a:r>
              <a:rPr lang="en-US" sz="2000" i="1" dirty="0" err="1" smtClean="0">
                <a:solidFill>
                  <a:srgbClr val="18579B"/>
                </a:solidFill>
              </a:rPr>
              <a:t>g</a:t>
            </a:r>
            <a:r>
              <a:rPr lang="en-US" sz="2000" dirty="0" smtClean="0">
                <a:solidFill>
                  <a:srgbClr val="18579B"/>
                </a:solidFill>
              </a:rPr>
              <a:t> – 2: energy-dependent vacuum </a:t>
            </a:r>
            <a:r>
              <a:rPr lang="en-US" sz="2000" dirty="0" err="1" smtClean="0">
                <a:solidFill>
                  <a:srgbClr val="18579B"/>
                </a:solidFill>
              </a:rPr>
              <a:t>polarisation</a:t>
            </a:r>
            <a:r>
              <a:rPr lang="en-US" sz="2000" dirty="0" smtClean="0">
                <a:solidFill>
                  <a:srgbClr val="18579B"/>
                </a:solidFill>
              </a:rPr>
              <a:t> effects screen the bare electromagnetic coupling. Leptonic contributions computed via QED, hadronic contributions obtained from dispersion relation:</a:t>
            </a:r>
          </a:p>
        </p:txBody>
      </p:sp>
      <p:graphicFrame>
        <p:nvGraphicFramePr>
          <p:cNvPr id="1244165" name="Object 5"/>
          <p:cNvGraphicFramePr>
            <a:graphicFrameLocks noChangeAspect="1"/>
          </p:cNvGraphicFramePr>
          <p:nvPr/>
        </p:nvGraphicFramePr>
        <p:xfrm>
          <a:off x="493713" y="2438400"/>
          <a:ext cx="8193087" cy="674688"/>
        </p:xfrm>
        <a:graphic>
          <a:graphicData uri="http://schemas.openxmlformats.org/presentationml/2006/ole">
            <p:oleObj spid="_x0000_s1247234" name="Equation" r:id="rId3" imgW="5041900" imgH="431800" progId="Equation.DSMT4">
              <p:embed/>
            </p:oleObj>
          </a:graphicData>
        </a:graphic>
      </p:graphicFrame>
      <p:graphicFrame>
        <p:nvGraphicFramePr>
          <p:cNvPr id="1244166" name="Object 6"/>
          <p:cNvGraphicFramePr>
            <a:graphicFrameLocks noChangeAspect="1"/>
          </p:cNvGraphicFramePr>
          <p:nvPr/>
        </p:nvGraphicFramePr>
        <p:xfrm>
          <a:off x="486269" y="3352800"/>
          <a:ext cx="7966075" cy="1290638"/>
        </p:xfrm>
        <a:graphic>
          <a:graphicData uri="http://schemas.openxmlformats.org/presentationml/2006/ole">
            <p:oleObj spid="_x0000_s1247235" name="Equation" r:id="rId4" imgW="4902200" imgH="825500" progId="Equation.DSMT4">
              <p:embed/>
            </p:oleObj>
          </a:graphicData>
        </a:graphic>
      </p:graphicFrame>
      <p:graphicFrame>
        <p:nvGraphicFramePr>
          <p:cNvPr id="1244169" name="Object 9"/>
          <p:cNvGraphicFramePr>
            <a:graphicFrameLocks noChangeAspect="1"/>
          </p:cNvGraphicFramePr>
          <p:nvPr/>
        </p:nvGraphicFramePr>
        <p:xfrm>
          <a:off x="1273504" y="4896101"/>
          <a:ext cx="2889250" cy="398463"/>
        </p:xfrm>
        <a:graphic>
          <a:graphicData uri="http://schemas.openxmlformats.org/presentationml/2006/ole">
            <p:oleObj spid="_x0000_s1247236" name="Equation" r:id="rId5" imgW="1778000" imgH="254000" progId="Equation.DSMT4">
              <p:embed/>
            </p:oleObj>
          </a:graphicData>
        </a:graphic>
      </p:graphicFrame>
      <p:sp>
        <p:nvSpPr>
          <p:cNvPr id="63" name="Rectangle 62"/>
          <p:cNvSpPr/>
          <p:nvPr/>
        </p:nvSpPr>
        <p:spPr>
          <a:xfrm>
            <a:off x="228600" y="4876800"/>
            <a:ext cx="9686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Result</a:t>
            </a:r>
            <a:r>
              <a:rPr lang="en-US" sz="1600" dirty="0" smtClean="0">
                <a:solidFill>
                  <a:srgbClr val="18579B"/>
                </a:solidFill>
              </a:rPr>
              <a:t>: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endParaRPr lang="en-GB" dirty="0"/>
          </a:p>
        </p:txBody>
      </p:sp>
      <p:sp>
        <p:nvSpPr>
          <p:cNvPr id="64" name="Rectangle 63"/>
          <p:cNvSpPr/>
          <p:nvPr/>
        </p:nvSpPr>
        <p:spPr>
          <a:xfrm>
            <a:off x="228600" y="55626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current precision suffices for the global electroweak fit and the constraint of the Higgs boson mass, but the central value has an impact !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Text Box 24"/>
          <p:cNvSpPr txBox="1">
            <a:spLocks noChangeArrowheads="1"/>
          </p:cNvSpPr>
          <p:nvPr/>
        </p:nvSpPr>
        <p:spPr bwMode="auto">
          <a:xfrm>
            <a:off x="4495800" y="3418051"/>
            <a:ext cx="2324568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algn="ctr" defTabSz="914400" fontAlgn="auto">
              <a:spcAft>
                <a:spcPts val="0"/>
              </a:spcAft>
            </a:pPr>
            <a:r>
              <a:rPr lang="en-US" sz="10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Steinhauser</a:t>
            </a: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, 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hep-ph/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9803313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(1998)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6" name="Text Box 24"/>
          <p:cNvSpPr txBox="1">
            <a:spLocks noChangeArrowheads="1"/>
          </p:cNvSpPr>
          <p:nvPr/>
        </p:nvSpPr>
        <p:spPr bwMode="auto">
          <a:xfrm>
            <a:off x="4495800" y="4963949"/>
            <a:ext cx="2324568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algn="ctr" defTabSz="914400" fontAlgn="auto">
              <a:spcAft>
                <a:spcPts val="0"/>
              </a:spcAft>
            </a:pP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HLMNT arXiv:hep-ph/</a:t>
            </a:r>
            <a:r>
              <a:rPr lang="en-US" sz="1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0611102 (2006)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69000" y="1149748"/>
            <a:ext cx="7303450" cy="49462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986105" y="1129074"/>
            <a:ext cx="2905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Correlation between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r>
              <a:rPr lang="en-GB" sz="1400" dirty="0" smtClean="0">
                <a:solidFill>
                  <a:srgbClr val="E12548"/>
                </a:solidFill>
              </a:rPr>
              <a:t> and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dirty="0" smtClean="0">
                <a:solidFill>
                  <a:srgbClr val="E12548"/>
                </a:solidFill>
              </a:rPr>
              <a:t> </a:t>
            </a:r>
            <a:endParaRPr lang="en-GB" sz="14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69000" y="1149748"/>
            <a:ext cx="7303450" cy="494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4017" y="1129074"/>
            <a:ext cx="3238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Dependence of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i="1" dirty="0" smtClean="0">
                <a:solidFill>
                  <a:srgbClr val="E12548"/>
                </a:solidFill>
              </a:rPr>
              <a:t> </a:t>
            </a:r>
            <a:r>
              <a:rPr lang="en-GB" sz="1400" dirty="0" smtClean="0">
                <a:solidFill>
                  <a:srgbClr val="E12548"/>
                </a:solidFill>
              </a:rPr>
              <a:t>constraint on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endParaRPr lang="en-GB" sz="1400" dirty="0">
              <a:solidFill>
                <a:srgbClr val="E12548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495705" y="3100752"/>
            <a:ext cx="1992467" cy="480648"/>
            <a:chOff x="5495705" y="3100752"/>
            <a:chExt cx="1992467" cy="480648"/>
          </a:xfrm>
        </p:grpSpPr>
        <p:sp>
          <p:nvSpPr>
            <p:cNvPr id="7" name="Rounded Rectangle 6"/>
            <p:cNvSpPr/>
            <p:nvPr/>
          </p:nvSpPr>
          <p:spPr>
            <a:xfrm>
              <a:off x="5495705" y="3100752"/>
              <a:ext cx="1992467" cy="480648"/>
            </a:xfrm>
            <a:prstGeom prst="roundRect">
              <a:avLst/>
            </a:prstGeom>
            <a:solidFill>
              <a:schemeClr val="bg1">
                <a:alpha val="82000"/>
              </a:schemeClr>
            </a:solidFill>
            <a:ln>
              <a:solidFill>
                <a:srgbClr val="E1254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1251330" name="Object 2"/>
            <p:cNvGraphicFramePr>
              <a:graphicFrameLocks noChangeAspect="1"/>
            </p:cNvGraphicFramePr>
            <p:nvPr/>
          </p:nvGraphicFramePr>
          <p:xfrm>
            <a:off x="5580063" y="3143615"/>
            <a:ext cx="1836737" cy="396875"/>
          </p:xfrm>
          <a:graphic>
            <a:graphicData uri="http://schemas.openxmlformats.org/presentationml/2006/ole">
              <p:oleObj spid="_x0000_s1251330" name="Equation" r:id="rId5" imgW="1130300" imgH="2540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69001" y="1149748"/>
            <a:ext cx="7303448" cy="494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4017" y="1129074"/>
            <a:ext cx="3238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Dependence of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i="1" dirty="0" smtClean="0">
                <a:solidFill>
                  <a:srgbClr val="E12548"/>
                </a:solidFill>
              </a:rPr>
              <a:t> </a:t>
            </a:r>
            <a:r>
              <a:rPr lang="en-GB" sz="1400" dirty="0" smtClean="0">
                <a:solidFill>
                  <a:srgbClr val="E12548"/>
                </a:solidFill>
              </a:rPr>
              <a:t>constraint on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endParaRPr lang="en-GB" sz="1400" dirty="0">
              <a:solidFill>
                <a:srgbClr val="E12548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95705" y="3100752"/>
            <a:ext cx="1992467" cy="480648"/>
            <a:chOff x="5495705" y="3100752"/>
            <a:chExt cx="1992467" cy="480648"/>
          </a:xfrm>
        </p:grpSpPr>
        <p:sp>
          <p:nvSpPr>
            <p:cNvPr id="7" name="Rounded Rectangle 6"/>
            <p:cNvSpPr/>
            <p:nvPr/>
          </p:nvSpPr>
          <p:spPr>
            <a:xfrm>
              <a:off x="5495705" y="3100752"/>
              <a:ext cx="1992467" cy="480648"/>
            </a:xfrm>
            <a:prstGeom prst="roundRect">
              <a:avLst/>
            </a:prstGeom>
            <a:solidFill>
              <a:schemeClr val="bg1">
                <a:alpha val="82000"/>
              </a:schemeClr>
            </a:solidFill>
            <a:ln>
              <a:solidFill>
                <a:srgbClr val="E1254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8" name="Object 2"/>
            <p:cNvGraphicFramePr>
              <a:graphicFrameLocks noChangeAspect="1"/>
            </p:cNvGraphicFramePr>
            <p:nvPr/>
          </p:nvGraphicFramePr>
          <p:xfrm>
            <a:off x="5580063" y="3143615"/>
            <a:ext cx="1836737" cy="396875"/>
          </p:xfrm>
          <a:graphic>
            <a:graphicData uri="http://schemas.openxmlformats.org/presentationml/2006/ole">
              <p:oleObj spid="_x0000_s1253378" name="Equation" r:id="rId5" imgW="1130300" imgH="2540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69001" y="1149748"/>
            <a:ext cx="7303448" cy="494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4017" y="1129074"/>
            <a:ext cx="3238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Dependence of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i="1" dirty="0" smtClean="0">
                <a:solidFill>
                  <a:srgbClr val="E12548"/>
                </a:solidFill>
              </a:rPr>
              <a:t> </a:t>
            </a:r>
            <a:r>
              <a:rPr lang="en-GB" sz="1400" dirty="0" smtClean="0">
                <a:solidFill>
                  <a:srgbClr val="E12548"/>
                </a:solidFill>
              </a:rPr>
              <a:t>constraint on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endParaRPr lang="en-GB" sz="1400" dirty="0">
              <a:solidFill>
                <a:srgbClr val="E12548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95705" y="3100752"/>
            <a:ext cx="1992467" cy="480648"/>
            <a:chOff x="5495705" y="3100752"/>
            <a:chExt cx="1992467" cy="480648"/>
          </a:xfrm>
        </p:grpSpPr>
        <p:sp>
          <p:nvSpPr>
            <p:cNvPr id="7" name="Rounded Rectangle 6"/>
            <p:cNvSpPr/>
            <p:nvPr/>
          </p:nvSpPr>
          <p:spPr>
            <a:xfrm>
              <a:off x="5495705" y="3100752"/>
              <a:ext cx="1992467" cy="480648"/>
            </a:xfrm>
            <a:prstGeom prst="roundRect">
              <a:avLst/>
            </a:prstGeom>
            <a:solidFill>
              <a:schemeClr val="bg1">
                <a:alpha val="82000"/>
              </a:schemeClr>
            </a:solidFill>
            <a:ln>
              <a:solidFill>
                <a:srgbClr val="E1254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8" name="Object 2"/>
            <p:cNvGraphicFramePr>
              <a:graphicFrameLocks noChangeAspect="1"/>
            </p:cNvGraphicFramePr>
            <p:nvPr/>
          </p:nvGraphicFramePr>
          <p:xfrm>
            <a:off x="5580063" y="3143615"/>
            <a:ext cx="1836737" cy="396875"/>
          </p:xfrm>
          <a:graphic>
            <a:graphicData uri="http://schemas.openxmlformats.org/presentationml/2006/ole">
              <p:oleObj spid="_x0000_s1255426" name="Equation" r:id="rId5" imgW="1130300" imgH="2540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69000" y="1149748"/>
            <a:ext cx="7303450" cy="494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4017" y="1129074"/>
            <a:ext cx="3238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Dependence of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i="1" dirty="0" smtClean="0">
                <a:solidFill>
                  <a:srgbClr val="E12548"/>
                </a:solidFill>
              </a:rPr>
              <a:t> </a:t>
            </a:r>
            <a:r>
              <a:rPr lang="en-GB" sz="1400" dirty="0" smtClean="0">
                <a:solidFill>
                  <a:srgbClr val="E12548"/>
                </a:solidFill>
              </a:rPr>
              <a:t>constraint on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endParaRPr lang="en-GB" sz="1400" dirty="0">
              <a:solidFill>
                <a:srgbClr val="E12548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95705" y="3100752"/>
            <a:ext cx="1992467" cy="480648"/>
            <a:chOff x="5495705" y="3100752"/>
            <a:chExt cx="1992467" cy="480648"/>
          </a:xfrm>
        </p:grpSpPr>
        <p:sp>
          <p:nvSpPr>
            <p:cNvPr id="7" name="Rounded Rectangle 6"/>
            <p:cNvSpPr/>
            <p:nvPr/>
          </p:nvSpPr>
          <p:spPr>
            <a:xfrm>
              <a:off x="5495705" y="3100752"/>
              <a:ext cx="1992467" cy="480648"/>
            </a:xfrm>
            <a:prstGeom prst="roundRect">
              <a:avLst/>
            </a:prstGeom>
            <a:solidFill>
              <a:schemeClr val="bg1">
                <a:alpha val="82000"/>
              </a:schemeClr>
            </a:solidFill>
            <a:ln>
              <a:solidFill>
                <a:srgbClr val="E1254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8" name="Object 2"/>
            <p:cNvGraphicFramePr>
              <a:graphicFrameLocks noChangeAspect="1"/>
            </p:cNvGraphicFramePr>
            <p:nvPr/>
          </p:nvGraphicFramePr>
          <p:xfrm>
            <a:off x="5580063" y="3143615"/>
            <a:ext cx="1836737" cy="396875"/>
          </p:xfrm>
          <a:graphic>
            <a:graphicData uri="http://schemas.openxmlformats.org/presentationml/2006/ole">
              <p:oleObj spid="_x0000_s1257474" name="Equation" r:id="rId5" imgW="1130300" imgH="2540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9556" y="6858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Contributing diagrams:</a:t>
            </a:r>
          </a:p>
        </p:txBody>
      </p:sp>
      <p:sp>
        <p:nvSpPr>
          <p:cNvPr id="6" name="Rectangle 1048"/>
          <p:cNvSpPr>
            <a:spLocks noChangeArrowheads="1"/>
          </p:cNvSpPr>
          <p:nvPr/>
        </p:nvSpPr>
        <p:spPr bwMode="auto">
          <a:xfrm>
            <a:off x="208870" y="1169987"/>
            <a:ext cx="8749886" cy="4697413"/>
          </a:xfrm>
          <a:prstGeom prst="rect">
            <a:avLst/>
          </a:prstGeom>
          <a:solidFill>
            <a:schemeClr val="bg1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049"/>
          <p:cNvSpPr>
            <a:spLocks noChangeArrowheads="1"/>
          </p:cNvSpPr>
          <p:nvPr/>
        </p:nvSpPr>
        <p:spPr bwMode="auto">
          <a:xfrm>
            <a:off x="487856" y="1795462"/>
            <a:ext cx="8394700" cy="3335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3624756" y="1320800"/>
            <a:ext cx="1725448" cy="4145425"/>
            <a:chOff x="3810000" y="1473200"/>
            <a:chExt cx="1725448" cy="4145425"/>
          </a:xfrm>
        </p:grpSpPr>
        <p:graphicFrame>
          <p:nvGraphicFramePr>
            <p:cNvPr id="7" name="Object 2"/>
            <p:cNvGraphicFramePr>
              <a:graphicFrameLocks noChangeAspect="1"/>
            </p:cNvGraphicFramePr>
            <p:nvPr/>
          </p:nvGraphicFramePr>
          <p:xfrm>
            <a:off x="4864100" y="1473200"/>
            <a:ext cx="114300" cy="177800"/>
          </p:xfrm>
          <a:graphic>
            <a:graphicData uri="http://schemas.openxmlformats.org/presentationml/2006/ole">
              <p:oleObj spid="_x0000_s1186818" name="Equation" r:id="rId3" imgW="114120" imgH="177480" progId="Equation.DSMT4">
                <p:embed/>
              </p:oleObj>
            </a:graphicData>
          </a:graphic>
        </p:graphicFrame>
        <p:graphicFrame>
          <p:nvGraphicFramePr>
            <p:cNvPr id="10" name="Object 3"/>
            <p:cNvGraphicFramePr>
              <a:graphicFrameLocks noChangeAspect="1"/>
            </p:cNvGraphicFramePr>
            <p:nvPr/>
          </p:nvGraphicFramePr>
          <p:xfrm>
            <a:off x="4864100" y="1473200"/>
            <a:ext cx="114300" cy="177800"/>
          </p:xfrm>
          <a:graphic>
            <a:graphicData uri="http://schemas.openxmlformats.org/presentationml/2006/ole">
              <p:oleObj spid="_x0000_s1186819" name="Equation" r:id="rId4" imgW="114120" imgH="177480" progId="Equation.DSMT4">
                <p:embed/>
              </p:oleObj>
            </a:graphicData>
          </a:graphic>
        </p:graphicFrame>
        <p:sp>
          <p:nvSpPr>
            <p:cNvPr id="24" name="Text Box 1063"/>
            <p:cNvSpPr txBox="1">
              <a:spLocks noChangeArrowheads="1"/>
            </p:cNvSpPr>
            <p:nvPr/>
          </p:nvSpPr>
          <p:spPr bwMode="auto">
            <a:xfrm>
              <a:off x="3965575" y="1582737"/>
              <a:ext cx="635000" cy="3143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FFFF"/>
                  </a:solidFill>
                </a:rPr>
                <a:t>Weak</a:t>
              </a:r>
            </a:p>
          </p:txBody>
        </p:sp>
        <p:pic>
          <p:nvPicPr>
            <p:cNvPr id="32" name="Picture 31" descr="g3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tretch>
                  <a:fillRect/>
                </a:stretch>
              </p:blipFill>
            </mc:Choice>
            <mc:Fallback>
              <p:blipFill>
                <a:blip r:embed="rId6"/>
                <a:stretch>
                  <a:fillRect/>
                </a:stretch>
              </p:blipFill>
            </mc:Fallback>
          </mc:AlternateContent>
          <p:spPr>
            <a:xfrm>
              <a:off x="3810000" y="2111702"/>
              <a:ext cx="1638300" cy="1569076"/>
            </a:xfrm>
            <a:prstGeom prst="rect">
              <a:avLst/>
            </a:prstGeom>
          </p:spPr>
        </p:pic>
        <p:pic>
          <p:nvPicPr>
            <p:cNvPr id="33" name="Picture 32" descr="g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tretch>
                  <a:fillRect/>
                </a:stretch>
              </p:blipFill>
            </mc:Choice>
            <mc:Fallback>
              <p:blipFill>
                <a:blip r:embed="rId8"/>
                <a:stretch>
                  <a:fillRect/>
                </a:stretch>
              </p:blipFill>
            </mc:Fallback>
          </mc:AlternateContent>
          <p:spPr>
            <a:xfrm>
              <a:off x="3897148" y="4049549"/>
              <a:ext cx="1638300" cy="1569076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310056" y="1430337"/>
            <a:ext cx="1638300" cy="2074863"/>
            <a:chOff x="495300" y="1582737"/>
            <a:chExt cx="1638300" cy="2074863"/>
          </a:xfrm>
        </p:grpSpPr>
        <p:sp>
          <p:nvSpPr>
            <p:cNvPr id="16" name="Text Box 1055"/>
            <p:cNvSpPr txBox="1">
              <a:spLocks noChangeArrowheads="1"/>
            </p:cNvSpPr>
            <p:nvPr/>
          </p:nvSpPr>
          <p:spPr bwMode="auto">
            <a:xfrm>
              <a:off x="688976" y="1582737"/>
              <a:ext cx="609600" cy="314325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FFFF"/>
                  </a:solidFill>
                </a:rPr>
                <a:t>QED</a:t>
              </a:r>
            </a:p>
          </p:txBody>
        </p:sp>
        <p:pic>
          <p:nvPicPr>
            <p:cNvPr id="34" name="Picture 33" descr="g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tretch>
                  <a:fillRect/>
                </a:stretch>
              </p:blipFill>
            </mc:Choice>
            <mc:Fallback>
              <p:blipFill>
                <a:blip r:embed="rId10"/>
                <a:stretch>
                  <a:fillRect/>
                </a:stretch>
              </p:blipFill>
            </mc:Fallback>
          </mc:AlternateContent>
          <p:spPr>
            <a:xfrm>
              <a:off x="495300" y="2088524"/>
              <a:ext cx="1638300" cy="1569076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5151931" y="1430337"/>
            <a:ext cx="1863725" cy="3992092"/>
            <a:chOff x="5337175" y="1582737"/>
            <a:chExt cx="1863725" cy="3992092"/>
          </a:xfrm>
        </p:grpSpPr>
        <p:sp>
          <p:nvSpPr>
            <p:cNvPr id="28" name="Text Box 1067"/>
            <p:cNvSpPr txBox="1">
              <a:spLocks noChangeArrowheads="1"/>
            </p:cNvSpPr>
            <p:nvPr/>
          </p:nvSpPr>
          <p:spPr bwMode="auto">
            <a:xfrm>
              <a:off x="5337175" y="1582737"/>
              <a:ext cx="950913" cy="3079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SUSY..</a:t>
              </a:r>
              <a:r>
                <a:rPr lang="en-US" sz="1400" dirty="0" smtClean="0">
                  <a:solidFill>
                    <a:srgbClr val="FFFFFF"/>
                  </a:solidFill>
                </a:rPr>
                <a:t>. </a:t>
              </a:r>
              <a:r>
                <a:rPr lang="en-US" sz="1400" dirty="0" smtClean="0">
                  <a:solidFill>
                    <a:srgbClr val="FFFFFF"/>
                  </a:solidFill>
                </a:rPr>
                <a:t>?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pic>
          <p:nvPicPr>
            <p:cNvPr id="35" name="Picture 34" descr="g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tretch>
                  <a:fillRect/>
                </a:stretch>
              </p:blipFill>
            </mc:Choice>
            <mc:Fallback>
              <p:blipFill>
                <a:blip r:embed="rId10"/>
                <a:stretch>
                  <a:fillRect/>
                </a:stretch>
              </p:blipFill>
            </mc:Fallback>
          </mc:AlternateContent>
          <p:spPr>
            <a:xfrm>
              <a:off x="5562600" y="2090247"/>
              <a:ext cx="1638300" cy="1569076"/>
            </a:xfrm>
            <a:prstGeom prst="rect">
              <a:avLst/>
            </a:prstGeom>
          </p:spPr>
        </p:pic>
        <p:pic>
          <p:nvPicPr>
            <p:cNvPr id="36" name="Picture 35" descr="g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tretch>
                  <a:fillRect/>
                </a:stretch>
              </p:blipFill>
            </mc:Choice>
            <mc:Fallback>
              <p:blipFill>
                <a:blip r:embed="rId10"/>
                <a:stretch>
                  <a:fillRect/>
                </a:stretch>
              </p:blipFill>
            </mc:Fallback>
          </mc:AlternateContent>
          <p:spPr>
            <a:xfrm>
              <a:off x="5562600" y="4005753"/>
              <a:ext cx="1638300" cy="1569076"/>
            </a:xfrm>
            <a:prstGeom prst="rect">
              <a:avLst/>
            </a:prstGeom>
          </p:spPr>
        </p:pic>
        <p:graphicFrame>
          <p:nvGraphicFramePr>
            <p:cNvPr id="1186820" name="Object 4"/>
            <p:cNvGraphicFramePr>
              <a:graphicFrameLocks noChangeAspect="1"/>
            </p:cNvGraphicFramePr>
            <p:nvPr/>
          </p:nvGraphicFramePr>
          <p:xfrm>
            <a:off x="6702736" y="2744385"/>
            <a:ext cx="238125" cy="319087"/>
          </p:xfrm>
          <a:graphic>
            <a:graphicData uri="http://schemas.openxmlformats.org/presentationml/2006/ole">
              <p:oleObj spid="_x0000_s1186820" name="Equation" r:id="rId11" imgW="152400" imgH="203200" progId="Equation.DSMT4">
                <p:embed/>
              </p:oleObj>
            </a:graphicData>
          </a:graphic>
        </p:graphicFrame>
        <p:graphicFrame>
          <p:nvGraphicFramePr>
            <p:cNvPr id="1186821" name="Object 5"/>
            <p:cNvGraphicFramePr>
              <a:graphicFrameLocks noChangeAspect="1"/>
            </p:cNvGraphicFramePr>
            <p:nvPr/>
          </p:nvGraphicFramePr>
          <p:xfrm>
            <a:off x="5956357" y="2732060"/>
            <a:ext cx="238125" cy="319087"/>
          </p:xfrm>
          <a:graphic>
            <a:graphicData uri="http://schemas.openxmlformats.org/presentationml/2006/ole">
              <p:oleObj spid="_x0000_s1186821" name="Equation" r:id="rId12" imgW="152400" imgH="203200" progId="Equation.DSMT4">
                <p:embed/>
              </p:oleObj>
            </a:graphicData>
          </a:graphic>
        </p:graphicFrame>
        <p:graphicFrame>
          <p:nvGraphicFramePr>
            <p:cNvPr id="1186822" name="Object 6"/>
            <p:cNvGraphicFramePr>
              <a:graphicFrameLocks noChangeAspect="1"/>
            </p:cNvGraphicFramePr>
            <p:nvPr/>
          </p:nvGraphicFramePr>
          <p:xfrm>
            <a:off x="6322984" y="3295650"/>
            <a:ext cx="198438" cy="279400"/>
          </p:xfrm>
          <a:graphic>
            <a:graphicData uri="http://schemas.openxmlformats.org/presentationml/2006/ole">
              <p:oleObj spid="_x0000_s1186822" name="Equation" r:id="rId13" imgW="127000" imgH="177800" progId="Equation.DSMT4">
                <p:embed/>
              </p:oleObj>
            </a:graphicData>
          </a:graphic>
        </p:graphicFrame>
        <p:graphicFrame>
          <p:nvGraphicFramePr>
            <p:cNvPr id="1186823" name="Object 7"/>
            <p:cNvGraphicFramePr>
              <a:graphicFrameLocks noChangeAspect="1"/>
            </p:cNvGraphicFramePr>
            <p:nvPr/>
          </p:nvGraphicFramePr>
          <p:xfrm>
            <a:off x="6711865" y="4633830"/>
            <a:ext cx="158750" cy="279400"/>
          </p:xfrm>
          <a:graphic>
            <a:graphicData uri="http://schemas.openxmlformats.org/presentationml/2006/ole">
              <p:oleObj spid="_x0000_s1186823" name="Equation" r:id="rId14" imgW="101600" imgH="177800" progId="Equation.DSMT4">
                <p:embed/>
              </p:oleObj>
            </a:graphicData>
          </a:graphic>
        </p:graphicFrame>
        <p:graphicFrame>
          <p:nvGraphicFramePr>
            <p:cNvPr id="1186824" name="Object 8"/>
            <p:cNvGraphicFramePr>
              <a:graphicFrameLocks noChangeAspect="1"/>
            </p:cNvGraphicFramePr>
            <p:nvPr/>
          </p:nvGraphicFramePr>
          <p:xfrm>
            <a:off x="6284913" y="5183187"/>
            <a:ext cx="317500" cy="379413"/>
          </p:xfrm>
          <a:graphic>
            <a:graphicData uri="http://schemas.openxmlformats.org/presentationml/2006/ole">
              <p:oleObj spid="_x0000_s1186824" name="Equation" r:id="rId15" imgW="203200" imgH="241300" progId="Equation.DSMT4">
                <p:embed/>
              </p:oleObj>
            </a:graphicData>
          </a:graphic>
        </p:graphicFrame>
        <p:graphicFrame>
          <p:nvGraphicFramePr>
            <p:cNvPr id="1186825" name="Object 9"/>
            <p:cNvGraphicFramePr>
              <a:graphicFrameLocks noChangeAspect="1"/>
            </p:cNvGraphicFramePr>
            <p:nvPr/>
          </p:nvGraphicFramePr>
          <p:xfrm>
            <a:off x="6019800" y="4651320"/>
            <a:ext cx="158750" cy="279400"/>
          </p:xfrm>
          <a:graphic>
            <a:graphicData uri="http://schemas.openxmlformats.org/presentationml/2006/ole">
              <p:oleObj spid="_x0000_s1186825" name="Equation" r:id="rId16" imgW="101600" imgH="177800" progId="Equation.DSMT4">
                <p:embed/>
              </p:oleObj>
            </a:graphicData>
          </a:graphic>
        </p:graphicFrame>
      </p:grpSp>
      <p:grpSp>
        <p:nvGrpSpPr>
          <p:cNvPr id="50" name="Group 49"/>
          <p:cNvGrpSpPr/>
          <p:nvPr/>
        </p:nvGrpSpPr>
        <p:grpSpPr>
          <a:xfrm>
            <a:off x="6883071" y="1436687"/>
            <a:ext cx="1901825" cy="2904933"/>
            <a:chOff x="7068315" y="1589087"/>
            <a:chExt cx="1901825" cy="2904933"/>
          </a:xfrm>
        </p:grpSpPr>
        <p:sp>
          <p:nvSpPr>
            <p:cNvPr id="29" name="Text Box 1068"/>
            <p:cNvSpPr txBox="1">
              <a:spLocks noChangeArrowheads="1"/>
            </p:cNvSpPr>
            <p:nvPr/>
          </p:nvSpPr>
          <p:spPr bwMode="auto">
            <a:xfrm>
              <a:off x="7068315" y="1589087"/>
              <a:ext cx="1901825" cy="5232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777777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400" dirty="0">
                  <a:solidFill>
                    <a:srgbClr val="E12548"/>
                  </a:solidFill>
                </a:rPr>
                <a:t>... or some unknown type of new physics ?</a:t>
              </a:r>
            </a:p>
          </p:txBody>
        </p:sp>
        <p:pic>
          <p:nvPicPr>
            <p:cNvPr id="41" name="Picture 40" descr="g3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tretch>
                  <a:fillRect/>
                </a:stretch>
              </p:blipFill>
            </mc:Choice>
            <mc:Fallback>
              <p:blipFill>
                <a:blip r:embed="rId6"/>
                <a:stretch>
                  <a:fillRect/>
                </a:stretch>
              </p:blipFill>
            </mc:Fallback>
          </mc:AlternateContent>
          <p:spPr>
            <a:xfrm>
              <a:off x="7277100" y="2850524"/>
              <a:ext cx="1638300" cy="1569076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472458" y="3276600"/>
              <a:ext cx="279401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656540" y="3267240"/>
              <a:ext cx="279401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970694" y="3962153"/>
              <a:ext cx="457200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?</a:t>
              </a:r>
              <a:endParaRPr lang="en-GB" sz="4000" dirty="0">
                <a:solidFill>
                  <a:srgbClr val="E12548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62557" y="1430337"/>
            <a:ext cx="2449347" cy="4186462"/>
            <a:chOff x="1447801" y="1582737"/>
            <a:chExt cx="2449347" cy="4186462"/>
          </a:xfrm>
        </p:grpSpPr>
        <p:sp>
          <p:nvSpPr>
            <p:cNvPr id="20" name="Text Box 1059"/>
            <p:cNvSpPr txBox="1">
              <a:spLocks noChangeArrowheads="1"/>
            </p:cNvSpPr>
            <p:nvPr/>
          </p:nvSpPr>
          <p:spPr bwMode="auto">
            <a:xfrm>
              <a:off x="2044700" y="1582737"/>
              <a:ext cx="930275" cy="31432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FFFF"/>
                  </a:solidFill>
                </a:rPr>
                <a:t>Hadronic</a:t>
              </a:r>
            </a:p>
          </p:txBody>
        </p:sp>
        <p:pic>
          <p:nvPicPr>
            <p:cNvPr id="30" name="Picture 29" descr="g4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7"/>
                <a:stretch>
                  <a:fillRect/>
                </a:stretch>
              </p:blipFill>
            </mc:Choice>
            <mc:Fallback>
              <p:blipFill>
                <a:blip r:embed="rId18"/>
                <a:stretch>
                  <a:fillRect/>
                </a:stretch>
              </p:blipFill>
            </mc:Fallback>
          </mc:AlternateContent>
          <p:spPr>
            <a:xfrm>
              <a:off x="2209800" y="2125551"/>
              <a:ext cx="1638300" cy="1684449"/>
            </a:xfrm>
            <a:prstGeom prst="rect">
              <a:avLst/>
            </a:prstGeom>
          </p:spPr>
        </p:pic>
        <p:pic>
          <p:nvPicPr>
            <p:cNvPr id="31" name="Picture 30" descr="g5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9"/>
                <a:stretch>
                  <a:fillRect/>
                </a:stretch>
              </p:blipFill>
            </mc:Choice>
            <mc:Fallback>
              <p:blipFill>
                <a:blip r:embed="rId20"/>
                <a:stretch>
                  <a:fillRect/>
                </a:stretch>
              </p:blipFill>
            </mc:Fallback>
          </mc:AlternateContent>
          <p:spPr>
            <a:xfrm>
              <a:off x="2258848" y="4038600"/>
              <a:ext cx="1638300" cy="1730599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1447801" y="4495800"/>
              <a:ext cx="16763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“Light-by-light scattering”</a:t>
              </a:r>
              <a:endParaRPr lang="en-GB" sz="1200" dirty="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171827" y="4419600"/>
            <a:ext cx="1734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… or no effect on </a:t>
            </a:r>
            <a:r>
              <a:rPr lang="en-GB" sz="1200" i="1" dirty="0" smtClean="0">
                <a:solidFill>
                  <a:srgbClr val="E12548"/>
                </a:solidFill>
              </a:rPr>
              <a:t>a</a:t>
            </a:r>
            <a:r>
              <a:rPr lang="en-GB" sz="1200" i="1" baseline="-25000" dirty="0" smtClean="0">
                <a:solidFill>
                  <a:srgbClr val="E12548"/>
                </a:solidFill>
              </a:rPr>
              <a:t>µ</a:t>
            </a:r>
            <a:r>
              <a:rPr lang="en-GB" sz="1200" dirty="0" smtClean="0">
                <a:solidFill>
                  <a:srgbClr val="E12548"/>
                </a:solidFill>
              </a:rPr>
              <a:t>, but new physics at the LHC? That would be interesting as well !!</a:t>
            </a:r>
            <a:endParaRPr lang="en-GB" sz="12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00200" y="874693"/>
            <a:ext cx="6324600" cy="9541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28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Will hear</a:t>
            </a:r>
            <a:r>
              <a:rPr lang="en-GB" sz="28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about many </a:t>
            </a:r>
            <a:r>
              <a:rPr lang="en-GB" sz="28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important results</a:t>
            </a:r>
            <a:r>
              <a:rPr lang="en-GB" sz="28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and developments at </a:t>
            </a:r>
            <a:r>
              <a:rPr lang="en-GB" sz="28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this session:</a:t>
            </a:r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838200" y="2089141"/>
            <a:ext cx="7772400" cy="451763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marL="623888" indent="-350838">
              <a:spcBef>
                <a:spcPts val="420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ISR simulation </a:t>
            </a:r>
            <a:r>
              <a:rPr lang="en-GB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Henryk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 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Czyz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]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endParaRPr lang="en-GB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KLOE and BABAR </a:t>
            </a:r>
            <a:r>
              <a:rPr lang="en-GB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GB" baseline="30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GB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GB" baseline="30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GB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GB" baseline="30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GB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GB" baseline="30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results using ISR 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technique </a:t>
            </a:r>
            <a:r>
              <a:rPr lang="en-GB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Graziano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 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Venanzoni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Bogdan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Malaescu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]</a:t>
            </a:r>
            <a:endParaRPr lang="en-GB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Hadronic cross section measurements at </a:t>
            </a:r>
            <a:r>
              <a:rPr lang="en-GB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Novisibirsk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GB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Boris 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Shwartz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]</a:t>
            </a:r>
            <a:endParaRPr lang="en-GB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CVC tests in rare modes </a:t>
            </a:r>
            <a:r>
              <a:rPr lang="en-GB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Simon 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Eidelman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]</a:t>
            </a:r>
            <a:endParaRPr lang="en-GB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New muon </a:t>
            </a:r>
            <a:r>
              <a:rPr lang="en-GB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g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– 2 and </a:t>
            </a:r>
            <a:r>
              <a:rPr lang="en-GB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Symbol" charset="2"/>
                <a:ea typeface="Calibri" charset="0"/>
                <a:cs typeface="Symbol" charset="2"/>
              </a:rPr>
              <a:t>a</a:t>
            </a:r>
            <a:r>
              <a:rPr lang="en-GB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(</a:t>
            </a:r>
            <a:r>
              <a:rPr lang="en-GB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M</a:t>
            </a:r>
            <a:r>
              <a:rPr lang="en-GB" i="1" baseline="-25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Z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) results </a:t>
            </a:r>
            <a:r>
              <a:rPr lang="en-GB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Thomas 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Teubner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, AH]</a:t>
            </a:r>
            <a:endParaRPr lang="en-GB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Future muon </a:t>
            </a:r>
            <a:r>
              <a:rPr lang="en-GB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g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– 2 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experimental </a:t>
            </a:r>
            <a:r>
              <a:rPr lang="en-GB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projects </a:t>
            </a:r>
            <a:r>
              <a:rPr lang="en-GB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Lee 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Roberts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, Tsutomu </a:t>
            </a:r>
            <a:r>
              <a:rPr lang="en-US" sz="18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Mibe</a:t>
            </a:r>
            <a:r>
              <a:rPr lang="en-US" sz="18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]</a:t>
            </a:r>
            <a:endParaRPr lang="en-GB" dirty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peter_higgs"/>
          <p:cNvPicPr>
            <a:picLocks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53400" y="823093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pic>
        <p:nvPicPr>
          <p:cNvPr id="24" name="Picture 23" descr="amu-loop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3854"/>
          <a:stretch>
            <a:fillRect/>
          </a:stretch>
        </p:blipFill>
        <p:spPr>
          <a:xfrm>
            <a:off x="152400" y="206888"/>
            <a:ext cx="961552" cy="1584279"/>
          </a:xfrm>
          <a:prstGeom prst="rect">
            <a:avLst/>
          </a:prstGeom>
          <a:effectLst>
            <a:reflection stA="50000" endPos="750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Quest for New Physics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The experimental precision for </a:t>
            </a:r>
            <a:r>
              <a:rPr lang="en-US" sz="2000" i="1" dirty="0" err="1" smtClean="0">
                <a:solidFill>
                  <a:srgbClr val="18579B"/>
                </a:solidFill>
              </a:rPr>
              <a:t>a</a:t>
            </a:r>
            <a:r>
              <a:rPr lang="en-US" sz="2000" i="1" baseline="-25000" dirty="0" err="1" smtClean="0">
                <a:solidFill>
                  <a:srgbClr val="18579B"/>
                </a:solidFill>
              </a:rPr>
              <a:t></a:t>
            </a:r>
            <a:r>
              <a:rPr lang="en-US" sz="2000" dirty="0" smtClean="0">
                <a:solidFill>
                  <a:srgbClr val="18579B"/>
                </a:solidFill>
              </a:rPr>
              <a:t> will be worse than for </a:t>
            </a:r>
            <a:r>
              <a:rPr lang="en-US" sz="2000" i="1" dirty="0" err="1" smtClean="0">
                <a:solidFill>
                  <a:srgbClr val="18579B"/>
                </a:solidFill>
              </a:rPr>
              <a:t>a</a:t>
            </a:r>
            <a:r>
              <a:rPr lang="en-US" sz="2000" i="1" baseline="-25000" dirty="0" err="1" smtClean="0">
                <a:solidFill>
                  <a:srgbClr val="18579B"/>
                </a:solidFill>
              </a:rPr>
              <a:t>e</a:t>
            </a:r>
            <a:r>
              <a:rPr lang="en-US" sz="2000" dirty="0" smtClean="0">
                <a:solidFill>
                  <a:srgbClr val="18579B"/>
                </a:solidFill>
              </a:rPr>
              <a:t>, so why do it ?</a:t>
            </a:r>
          </a:p>
        </p:txBody>
      </p: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352425" y="1987550"/>
            <a:ext cx="6048375" cy="679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/>
              <a:t>In lowest order, where mass effects appear, contributions from heavy virtual particles scale as </a:t>
            </a:r>
            <a:r>
              <a:rPr lang="en-US" sz="1600" i="1" dirty="0"/>
              <a:t>m</a:t>
            </a:r>
            <a:r>
              <a:rPr lang="en-US" sz="1600" baseline="30000" dirty="0"/>
              <a:t>2</a:t>
            </a:r>
            <a:r>
              <a:rPr lang="en-US" sz="1600" baseline="-25000" dirty="0"/>
              <a:t>e</a:t>
            </a:r>
            <a:r>
              <a:rPr lang="en-US" sz="700" i="1" baseline="-25000" dirty="0"/>
              <a:t> </a:t>
            </a:r>
            <a:r>
              <a:rPr lang="en-US" sz="1600" baseline="-25000" dirty="0"/>
              <a:t>/</a:t>
            </a:r>
            <a:r>
              <a:rPr lang="en-US" sz="1600" i="1" baseline="-25000" dirty="0" err="1">
                <a:sym typeface="Symbol" charset="2"/>
              </a:rPr>
              <a:t></a:t>
            </a:r>
            <a:r>
              <a:rPr lang="en-US" sz="400" i="1" baseline="-25000" dirty="0">
                <a:sym typeface="Symbol" charset="2"/>
              </a:rPr>
              <a:t>  </a:t>
            </a:r>
            <a:r>
              <a:rPr lang="en-US" sz="1600" dirty="0" smtClean="0">
                <a:sym typeface="Symbol" charset="2"/>
              </a:rPr>
              <a:t>: </a:t>
            </a:r>
            <a:endParaRPr lang="en-US" sz="1600" i="1" dirty="0">
              <a:sym typeface="Symbol" charset="2"/>
            </a:endParaRPr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446688" y="5219700"/>
            <a:ext cx="7941662" cy="647700"/>
          </a:xfrm>
          <a:prstGeom prst="flowChartAlternateProcess">
            <a:avLst/>
          </a:prstGeom>
          <a:solidFill>
            <a:srgbClr val="EFEFE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" name="Object 2"/>
          <p:cNvGraphicFramePr>
            <a:graphicFrameLocks noChangeAspect="1"/>
          </p:cNvGraphicFramePr>
          <p:nvPr/>
        </p:nvGraphicFramePr>
        <p:xfrm>
          <a:off x="815868" y="3013075"/>
          <a:ext cx="2031381" cy="700248"/>
        </p:xfrm>
        <a:graphic>
          <a:graphicData uri="http://schemas.openxmlformats.org/presentationml/2006/ole">
            <p:oleObj spid="_x0000_s1176579" name="Equation" r:id="rId3" imgW="1396800" imgH="482400" progId="Equation.DSMT4">
              <p:embed/>
            </p:oleObj>
          </a:graphicData>
        </a:graphic>
      </p:graphicFrame>
      <p:sp>
        <p:nvSpPr>
          <p:cNvPr id="67" name="AutoShape 10"/>
          <p:cNvSpPr>
            <a:spLocks noChangeArrowheads="1"/>
          </p:cNvSpPr>
          <p:nvPr/>
        </p:nvSpPr>
        <p:spPr bwMode="auto">
          <a:xfrm>
            <a:off x="3128856" y="3254375"/>
            <a:ext cx="479425" cy="203200"/>
          </a:xfrm>
          <a:custGeom>
            <a:avLst/>
            <a:gdLst>
              <a:gd name="T0" fmla="*/ 324056 w 21600"/>
              <a:gd name="T1" fmla="*/ 0 h 21600"/>
              <a:gd name="T2" fmla="*/ 0 w 21600"/>
              <a:gd name="T3" fmla="*/ 101600 h 21600"/>
              <a:gd name="T4" fmla="*/ 324056 w 21600"/>
              <a:gd name="T5" fmla="*/ 203200 h 21600"/>
              <a:gd name="T6" fmla="*/ 479425 w 21600"/>
              <a:gd name="T7" fmla="*/ 1016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68" name="Object 3"/>
          <p:cNvGraphicFramePr>
            <a:graphicFrameLocks noChangeAspect="1"/>
          </p:cNvGraphicFramePr>
          <p:nvPr/>
        </p:nvGraphicFramePr>
        <p:xfrm>
          <a:off x="3855931" y="3013075"/>
          <a:ext cx="2362314" cy="737398"/>
        </p:xfrm>
        <a:graphic>
          <a:graphicData uri="http://schemas.openxmlformats.org/presentationml/2006/ole">
            <p:oleObj spid="_x0000_s1176580" name="Equation" r:id="rId4" imgW="1625400" imgH="507960" progId="Equation.DSMT4">
              <p:embed/>
            </p:oleObj>
          </a:graphicData>
        </a:graphic>
      </p:graphicFrame>
      <p:sp>
        <p:nvSpPr>
          <p:cNvPr id="69" name="Rectangle 13"/>
          <p:cNvSpPr>
            <a:spLocks noChangeArrowheads="1"/>
          </p:cNvSpPr>
          <p:nvPr/>
        </p:nvSpPr>
        <p:spPr bwMode="auto">
          <a:xfrm>
            <a:off x="951513" y="5284017"/>
            <a:ext cx="7652738" cy="4514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charset="2"/>
              <a:buNone/>
            </a:pPr>
            <a:r>
              <a:rPr lang="en-US" sz="2000" i="1" dirty="0">
                <a:solidFill>
                  <a:srgbClr val="E12548"/>
                </a:solidFill>
              </a:rPr>
              <a:t>	</a:t>
            </a:r>
            <a:r>
              <a:rPr lang="en-US" sz="2000" i="1" dirty="0" err="1">
                <a:solidFill>
                  <a:srgbClr val="E12548"/>
                </a:solidFill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sym typeface="Symbol" charset="2"/>
              </a:rPr>
              <a:t></a:t>
            </a:r>
            <a:r>
              <a:rPr lang="en-US" sz="2000" dirty="0">
                <a:solidFill>
                  <a:srgbClr val="E12548"/>
                </a:solidFill>
                <a:sym typeface="Symbol" charset="2"/>
              </a:rPr>
              <a:t> should be roughly 50 times more sensitive to NP than </a:t>
            </a:r>
            <a:r>
              <a:rPr lang="en-US" sz="2000" i="1" dirty="0" err="1">
                <a:solidFill>
                  <a:srgbClr val="E12548"/>
                </a:solidFill>
                <a:sym typeface="Symbol" charset="2"/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sym typeface="Symbol" charset="2"/>
              </a:rPr>
              <a:t>e</a:t>
            </a:r>
            <a:r>
              <a:rPr lang="en-US" sz="2000" dirty="0">
                <a:solidFill>
                  <a:srgbClr val="E12548"/>
                </a:solidFill>
                <a:sym typeface="Symbol" charset="2"/>
              </a:rPr>
              <a:t> !</a:t>
            </a:r>
          </a:p>
        </p:txBody>
      </p:sp>
      <p:grpSp>
        <p:nvGrpSpPr>
          <p:cNvPr id="70" name="Group 30"/>
          <p:cNvGrpSpPr>
            <a:grpSpLocks/>
          </p:cNvGrpSpPr>
          <p:nvPr/>
        </p:nvGrpSpPr>
        <p:grpSpPr bwMode="auto">
          <a:xfrm>
            <a:off x="7019925" y="2193925"/>
            <a:ext cx="1797050" cy="2520950"/>
            <a:chOff x="4558" y="935"/>
            <a:chExt cx="1132" cy="1588"/>
          </a:xfrm>
        </p:grpSpPr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4967" y="935"/>
              <a:ext cx="98" cy="816"/>
            </a:xfrm>
            <a:custGeom>
              <a:avLst/>
              <a:gdLst>
                <a:gd name="T0" fmla="*/ 45 w 98"/>
                <a:gd name="T1" fmla="*/ 0 h 816"/>
                <a:gd name="T2" fmla="*/ 91 w 98"/>
                <a:gd name="T3" fmla="*/ 90 h 816"/>
                <a:gd name="T4" fmla="*/ 0 w 98"/>
                <a:gd name="T5" fmla="*/ 181 h 816"/>
                <a:gd name="T6" fmla="*/ 91 w 98"/>
                <a:gd name="T7" fmla="*/ 272 h 816"/>
                <a:gd name="T8" fmla="*/ 0 w 98"/>
                <a:gd name="T9" fmla="*/ 362 h 816"/>
                <a:gd name="T10" fmla="*/ 91 w 98"/>
                <a:gd name="T11" fmla="*/ 453 h 816"/>
                <a:gd name="T12" fmla="*/ 0 w 98"/>
                <a:gd name="T13" fmla="*/ 544 h 816"/>
                <a:gd name="T14" fmla="*/ 91 w 98"/>
                <a:gd name="T15" fmla="*/ 635 h 816"/>
                <a:gd name="T16" fmla="*/ 0 w 98"/>
                <a:gd name="T17" fmla="*/ 725 h 816"/>
                <a:gd name="T18" fmla="*/ 91 w 98"/>
                <a:gd name="T19" fmla="*/ 816 h 8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816"/>
                <a:gd name="T32" fmla="*/ 98 w 98"/>
                <a:gd name="T33" fmla="*/ 816 h 8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816">
                  <a:moveTo>
                    <a:pt x="45" y="0"/>
                  </a:moveTo>
                  <a:cubicBezTo>
                    <a:pt x="71" y="30"/>
                    <a:pt x="98" y="60"/>
                    <a:pt x="91" y="90"/>
                  </a:cubicBezTo>
                  <a:cubicBezTo>
                    <a:pt x="84" y="120"/>
                    <a:pt x="0" y="151"/>
                    <a:pt x="0" y="181"/>
                  </a:cubicBezTo>
                  <a:cubicBezTo>
                    <a:pt x="0" y="211"/>
                    <a:pt x="91" y="242"/>
                    <a:pt x="91" y="272"/>
                  </a:cubicBezTo>
                  <a:cubicBezTo>
                    <a:pt x="91" y="302"/>
                    <a:pt x="0" y="332"/>
                    <a:pt x="0" y="362"/>
                  </a:cubicBezTo>
                  <a:cubicBezTo>
                    <a:pt x="0" y="392"/>
                    <a:pt x="91" y="423"/>
                    <a:pt x="91" y="453"/>
                  </a:cubicBezTo>
                  <a:cubicBezTo>
                    <a:pt x="91" y="483"/>
                    <a:pt x="0" y="514"/>
                    <a:pt x="0" y="544"/>
                  </a:cubicBezTo>
                  <a:cubicBezTo>
                    <a:pt x="0" y="574"/>
                    <a:pt x="91" y="605"/>
                    <a:pt x="91" y="635"/>
                  </a:cubicBezTo>
                  <a:cubicBezTo>
                    <a:pt x="91" y="665"/>
                    <a:pt x="0" y="695"/>
                    <a:pt x="0" y="725"/>
                  </a:cubicBezTo>
                  <a:cubicBezTo>
                    <a:pt x="0" y="755"/>
                    <a:pt x="45" y="785"/>
                    <a:pt x="91" y="816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72" name="Line 19"/>
            <p:cNvSpPr>
              <a:spLocks noChangeShapeType="1"/>
            </p:cNvSpPr>
            <p:nvPr/>
          </p:nvSpPr>
          <p:spPr bwMode="auto">
            <a:xfrm flipH="1">
              <a:off x="4558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73" name="Line 20"/>
            <p:cNvSpPr>
              <a:spLocks noChangeShapeType="1"/>
            </p:cNvSpPr>
            <p:nvPr/>
          </p:nvSpPr>
          <p:spPr bwMode="auto">
            <a:xfrm>
              <a:off x="5057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74" name="Line 21"/>
            <p:cNvSpPr>
              <a:spLocks noChangeShapeType="1"/>
            </p:cNvSpPr>
            <p:nvPr/>
          </p:nvSpPr>
          <p:spPr bwMode="auto">
            <a:xfrm>
              <a:off x="4694" y="2341"/>
              <a:ext cx="726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75" name="Text Box 27"/>
            <p:cNvSpPr txBox="1">
              <a:spLocks noChangeArrowheads="1"/>
            </p:cNvSpPr>
            <p:nvPr/>
          </p:nvSpPr>
          <p:spPr bwMode="auto">
            <a:xfrm>
              <a:off x="5103" y="1162"/>
              <a:ext cx="193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>
                  <a:solidFill>
                    <a:srgbClr val="0000FF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76" name="Text Box 28"/>
            <p:cNvSpPr txBox="1">
              <a:spLocks noChangeArrowheads="1"/>
            </p:cNvSpPr>
            <p:nvPr/>
          </p:nvSpPr>
          <p:spPr bwMode="auto">
            <a:xfrm>
              <a:off x="5465" y="2069"/>
              <a:ext cx="225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>
                  <a:solidFill>
                    <a:srgbClr val="0000FF"/>
                  </a:solidFill>
                  <a:sym typeface="Symbol" charset="2"/>
                </a:rPr>
                <a:t></a:t>
              </a:r>
            </a:p>
          </p:txBody>
        </p:sp>
        <p:sp>
          <p:nvSpPr>
            <p:cNvPr id="77" name="Text Box 29"/>
            <p:cNvSpPr txBox="1">
              <a:spLocks noChangeArrowheads="1"/>
            </p:cNvSpPr>
            <p:nvPr/>
          </p:nvSpPr>
          <p:spPr bwMode="auto">
            <a:xfrm>
              <a:off x="4921" y="1979"/>
              <a:ext cx="272" cy="37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 b="1" dirty="0">
                  <a:solidFill>
                    <a:srgbClr val="E12548"/>
                  </a:solidFill>
                  <a:sym typeface="Symbol" charset="2"/>
                </a:rPr>
                <a:t>?</a:t>
              </a:r>
            </a:p>
          </p:txBody>
        </p:sp>
      </p:grpSp>
      <p:sp>
        <p:nvSpPr>
          <p:cNvPr id="78" name="Rectangle 7"/>
          <p:cNvSpPr>
            <a:spLocks noChangeArrowheads="1"/>
          </p:cNvSpPr>
          <p:nvPr/>
        </p:nvSpPr>
        <p:spPr bwMode="auto">
          <a:xfrm>
            <a:off x="352425" y="4038600"/>
            <a:ext cx="6048375" cy="3795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/>
              <a:t>Loose about a factor of 800 in experimental precision</a:t>
            </a:r>
          </a:p>
        </p:txBody>
      </p:sp>
      <p:sp>
        <p:nvSpPr>
          <p:cNvPr id="79" name="AutoShape 12"/>
          <p:cNvSpPr>
            <a:spLocks noChangeArrowheads="1"/>
          </p:cNvSpPr>
          <p:nvPr/>
        </p:nvSpPr>
        <p:spPr bwMode="auto">
          <a:xfrm>
            <a:off x="708625" y="5464502"/>
            <a:ext cx="479425" cy="203200"/>
          </a:xfrm>
          <a:custGeom>
            <a:avLst/>
            <a:gdLst>
              <a:gd name="T0" fmla="*/ 324056 w 21600"/>
              <a:gd name="T1" fmla="*/ 0 h 21600"/>
              <a:gd name="T2" fmla="*/ 0 w 21600"/>
              <a:gd name="T3" fmla="*/ 101600 h 21600"/>
              <a:gd name="T4" fmla="*/ 324056 w 21600"/>
              <a:gd name="T5" fmla="*/ 203200 h 21600"/>
              <a:gd name="T6" fmla="*/ 479425 w 21600"/>
              <a:gd name="T7" fmla="*/ 1016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chemeClr val="accent4"/>
              </a:gs>
              <a:gs pos="25000">
                <a:schemeClr val="accent6">
                  <a:lumMod val="40000"/>
                  <a:lumOff val="60000"/>
                </a:schemeClr>
              </a:gs>
              <a:gs pos="75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Rectangle 11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750" name="AutoShape 13"/>
          <p:cNvSpPr>
            <a:spLocks noChangeArrowheads="1"/>
          </p:cNvSpPr>
          <p:nvPr/>
        </p:nvSpPr>
        <p:spPr bwMode="auto">
          <a:xfrm>
            <a:off x="522288" y="2819400"/>
            <a:ext cx="8135937" cy="3384550"/>
          </a:xfrm>
          <a:prstGeom prst="flowChartAlternateProcess">
            <a:avLst/>
          </a:prstGeom>
          <a:solidFill>
            <a:schemeClr val="tx1">
              <a:alpha val="74901"/>
            </a:schemeClr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US" sz="1800" smtClean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1552575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400" b="1" dirty="0">
                <a:latin typeface="Calibri"/>
                <a:ea typeface="Arial" charset="0"/>
                <a:cs typeface="Calibri"/>
              </a:rPr>
              <a:t>Measuring (</a:t>
            </a:r>
            <a:r>
              <a:rPr lang="en-US" sz="4400" b="1" i="1" dirty="0" err="1">
                <a:latin typeface="Calibri"/>
                <a:ea typeface="Arial" charset="0"/>
                <a:cs typeface="Calibri"/>
              </a:rPr>
              <a:t>g</a:t>
            </a:r>
            <a:r>
              <a:rPr lang="en-US" sz="4400" b="1" i="1" dirty="0" smtClean="0">
                <a:latin typeface="Calibri"/>
                <a:ea typeface="Arial" charset="0"/>
                <a:cs typeface="Calibri"/>
              </a:rPr>
              <a:t> </a:t>
            </a:r>
            <a:r>
              <a:rPr lang="en-US" sz="4400" b="1" dirty="0" smtClean="0">
                <a:latin typeface="Calibri"/>
                <a:ea typeface="Times New Roman" charset="0"/>
                <a:cs typeface="Calibri"/>
                <a:sym typeface="Symbol" charset="2"/>
              </a:rPr>
              <a:t>– </a:t>
            </a:r>
            <a:r>
              <a:rPr lang="en-US" sz="4400" b="1" dirty="0">
                <a:latin typeface="Calibri"/>
                <a:ea typeface="Arial" charset="0"/>
                <a:cs typeface="Calibri"/>
              </a:rPr>
              <a:t>2)</a:t>
            </a:r>
            <a:r>
              <a:rPr lang="en-US" sz="4400" b="1" i="1" baseline="-25000" dirty="0">
                <a:latin typeface="Calibri"/>
                <a:ea typeface="Times New Roman" charset="0"/>
                <a:cs typeface="Calibri"/>
              </a:rPr>
              <a:t>µ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2414588" y="4210050"/>
          <a:ext cx="3743325" cy="771525"/>
        </p:xfrm>
        <a:graphic>
          <a:graphicData uri="http://schemas.openxmlformats.org/presentationml/2006/ole">
            <p:oleObj spid="_x0000_s1191938" name="Equation" r:id="rId5" imgW="2336760" imgH="482400" progId="Equation.DSMT4">
              <p:embed/>
            </p:oleObj>
          </a:graphicData>
        </a:graphic>
      </p:graphicFrame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746125" y="3036888"/>
            <a:ext cx="7864475" cy="92551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For polarized 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muons moving in a </a:t>
            </a:r>
            <a:r>
              <a:rPr lang="en-US" sz="1800" u="sng" dirty="0">
                <a:solidFill>
                  <a:srgbClr val="FFFFFF"/>
                </a:solidFill>
                <a:ea typeface="Arial" charset="0"/>
                <a:cs typeface="Arial" charset="0"/>
              </a:rPr>
              <a:t>uniform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1800" i="1" dirty="0">
                <a:solidFill>
                  <a:srgbClr val="FFFFFF"/>
                </a:solidFill>
                <a:ea typeface="Arial" charset="0"/>
                <a:cs typeface="Arial" charset="0"/>
              </a:rPr>
              <a:t>B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 field  (perp. to muon spin and orbit plane), and vertically focused in </a:t>
            </a:r>
            <a:r>
              <a:rPr lang="en-US" sz="1800" i="1" dirty="0">
                <a:solidFill>
                  <a:srgbClr val="FFFFFF"/>
                </a:solidFill>
                <a:ea typeface="Arial" charset="0"/>
                <a:cs typeface="Arial" charset="0"/>
              </a:rPr>
              <a:t>E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rgbClr val="FFFFFF"/>
                </a:solidFill>
                <a:ea typeface="Arial" charset="0"/>
                <a:cs typeface="Arial" charset="0"/>
              </a:rPr>
              <a:t>quadrupole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 field, the observed difference between spin precession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frequency 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and 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cyclotron frequency is: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757237" y="5287963"/>
            <a:ext cx="8081963" cy="36671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>
                <a:solidFill>
                  <a:srgbClr val="FFFFFF"/>
                </a:solidFill>
                <a:ea typeface="Arial" charset="0"/>
                <a:cs typeface="Arial" charset="0"/>
              </a:rPr>
              <a:t>The </a:t>
            </a:r>
            <a:r>
              <a:rPr lang="en-US" sz="1800" i="1">
                <a:solidFill>
                  <a:srgbClr val="66FFFF"/>
                </a:solidFill>
                <a:ea typeface="Arial" charset="0"/>
                <a:cs typeface="Arial" charset="0"/>
              </a:rPr>
              <a:t>E</a:t>
            </a:r>
            <a:r>
              <a:rPr lang="en-US" sz="1800">
                <a:solidFill>
                  <a:srgbClr val="FFFFFF"/>
                </a:solidFill>
                <a:ea typeface="Arial" charset="0"/>
                <a:cs typeface="Arial" charset="0"/>
              </a:rPr>
              <a:t> dependence is eliminated at “magic </a:t>
            </a:r>
            <a:r>
              <a:rPr lang="en-US" sz="1800" i="1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</a:t>
            </a:r>
            <a:r>
              <a:rPr lang="en-US" sz="900" i="1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US" sz="1800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”: </a:t>
            </a:r>
            <a:r>
              <a:rPr lang="en-US" sz="1800" i="1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 </a:t>
            </a:r>
            <a:r>
              <a:rPr lang="en-US" sz="1800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= 29.3 </a:t>
            </a:r>
            <a:r>
              <a:rPr lang="en-US" sz="1800">
                <a:solidFill>
                  <a:srgbClr val="FFFFFF"/>
                </a:solidFill>
                <a:ea typeface="Arial" charset="0"/>
                <a:cs typeface="Arial" charset="0"/>
                <a:sym typeface="Wingdings" charset="2"/>
              </a:rPr>
              <a:t> </a:t>
            </a:r>
            <a:r>
              <a:rPr lang="en-US" sz="1800" i="1">
                <a:solidFill>
                  <a:srgbClr val="FFFFFF"/>
                </a:solidFill>
                <a:ea typeface="Arial" charset="0"/>
                <a:cs typeface="Arial" charset="0"/>
                <a:sym typeface="Wingdings" charset="2"/>
              </a:rPr>
              <a:t>p</a:t>
            </a:r>
            <a:r>
              <a:rPr lang="en-US" sz="1800" i="1" baseline="-25000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</a:t>
            </a:r>
            <a:r>
              <a:rPr lang="en-US" sz="1800">
                <a:solidFill>
                  <a:srgbClr val="FFFFFF"/>
                </a:solidFill>
                <a:ea typeface="Arial" charset="0"/>
                <a:cs typeface="Arial" charset="0"/>
                <a:sym typeface="Symbol" charset="2"/>
              </a:rPr>
              <a:t> = 3.09 GeV/c</a:t>
            </a:r>
          </a:p>
        </p:txBody>
      </p:sp>
      <p:sp>
        <p:nvSpPr>
          <p:cNvPr id="31754" name="Text Box 15"/>
          <p:cNvSpPr txBox="1">
            <a:spLocks noChangeArrowheads="1"/>
          </p:cNvSpPr>
          <p:nvPr/>
        </p:nvSpPr>
        <p:spPr bwMode="auto">
          <a:xfrm>
            <a:off x="757237" y="5621338"/>
            <a:ext cx="8081963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The experiment measures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directly 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(</a:t>
            </a:r>
            <a:r>
              <a:rPr lang="en-US" sz="1800" i="1" dirty="0" err="1">
                <a:solidFill>
                  <a:srgbClr val="FFFFFF"/>
                </a:solidFill>
                <a:ea typeface="Arial" charset="0"/>
                <a:cs typeface="Arial" charset="0"/>
              </a:rPr>
              <a:t>g</a:t>
            </a:r>
            <a:r>
              <a:rPr lang="en-US" sz="700" i="1" dirty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–</a:t>
            </a:r>
            <a:r>
              <a:rPr lang="en-US" sz="1000" dirty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1800" dirty="0">
                <a:solidFill>
                  <a:srgbClr val="FFFFFF"/>
                </a:solidFill>
                <a:ea typeface="Arial" charset="0"/>
                <a:cs typeface="Arial" charset="0"/>
              </a:rPr>
              <a:t>2</a:t>
            </a:r>
            <a:r>
              <a:rPr lang="en-US" sz="18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)/2 !</a:t>
            </a:r>
            <a:endParaRPr lang="en-US" sz="1800" dirty="0">
              <a:solidFill>
                <a:srgbClr val="FFFFFF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8608" name="Text Box 16"/>
          <p:cNvSpPr txBox="1">
            <a:spLocks noChangeArrowheads="1"/>
          </p:cNvSpPr>
          <p:nvPr/>
        </p:nvSpPr>
        <p:spPr bwMode="auto">
          <a:xfrm>
            <a:off x="6159500" y="4511675"/>
            <a:ext cx="1079500" cy="5175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 sz="1400">
                <a:solidFill>
                  <a:srgbClr val="FF9900"/>
                </a:solidFill>
                <a:ea typeface="Arial" charset="0"/>
                <a:cs typeface="Arial" charset="0"/>
              </a:rPr>
              <a:t>assuming, EDM = 0 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 bwMode="auto">
          <a:xfrm>
            <a:off x="0" y="0"/>
            <a:ext cx="9144000" cy="12176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7894" name="Picture 14" descr="photo_g-2ring"/>
          <p:cNvPicPr>
            <a:picLocks noChangeAspect="1" noChangeArrowheads="1"/>
          </p:cNvPicPr>
          <p:nvPr/>
        </p:nvPicPr>
        <p:blipFill>
          <a:blip r:embed="rId4">
            <a:lum bright="66000" contrast="-6000"/>
            <a:grayscl/>
          </a:blip>
          <a:srcRect t="1282"/>
          <a:stretch>
            <a:fillRect/>
          </a:stretch>
        </p:blipFill>
        <p:spPr bwMode="auto">
          <a:xfrm>
            <a:off x="0" y="838200"/>
            <a:ext cx="91440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Rectangle 15"/>
          <p:cNvSpPr>
            <a:spLocks noChangeArrowheads="1"/>
          </p:cNvSpPr>
          <p:nvPr/>
        </p:nvSpPr>
        <p:spPr bwMode="auto">
          <a:xfrm>
            <a:off x="5562600" y="3876675"/>
            <a:ext cx="3352800" cy="22177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6" name="Rectangle 4"/>
          <p:cNvSpPr>
            <a:spLocks noChangeArrowheads="1"/>
          </p:cNvSpPr>
          <p:nvPr/>
        </p:nvSpPr>
        <p:spPr bwMode="auto">
          <a:xfrm>
            <a:off x="323850" y="1082675"/>
            <a:ext cx="4953000" cy="55451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7" name="Picture 6" descr="g-2_wigg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650" y="1217613"/>
            <a:ext cx="4611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8" name="Text Box 7"/>
          <p:cNvSpPr txBox="1">
            <a:spLocks noChangeArrowheads="1"/>
          </p:cNvSpPr>
          <p:nvPr/>
        </p:nvSpPr>
        <p:spPr bwMode="auto">
          <a:xfrm>
            <a:off x="6172200" y="1522413"/>
            <a:ext cx="2286000" cy="527050"/>
          </a:xfrm>
          <a:prstGeom prst="rect">
            <a:avLst/>
          </a:prstGeom>
          <a:solidFill>
            <a:srgbClr val="BDFF6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/>
              <a:t>Observed positron rate in successive 100</a:t>
            </a:r>
            <a:r>
              <a:rPr lang="en-US" sz="1400">
                <a:sym typeface="Symbol" charset="2"/>
              </a:rPr>
              <a:t></a:t>
            </a:r>
            <a:r>
              <a:rPr lang="en-US" sz="1400"/>
              <a:t>s periods</a:t>
            </a:r>
          </a:p>
        </p:txBody>
      </p:sp>
      <p:sp>
        <p:nvSpPr>
          <p:cNvPr id="37899" name="Text Box 8"/>
          <p:cNvSpPr txBox="1">
            <a:spLocks noChangeArrowheads="1"/>
          </p:cNvSpPr>
          <p:nvPr/>
        </p:nvSpPr>
        <p:spPr bwMode="auto">
          <a:xfrm>
            <a:off x="5562600" y="6161088"/>
            <a:ext cx="188912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plot taken from:</a:t>
            </a:r>
          </a:p>
          <a:p>
            <a:pPr algn="l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E821 (</a:t>
            </a:r>
            <a:r>
              <a:rPr lang="en-US" sz="1000" i="1">
                <a:solidFill>
                  <a:srgbClr val="663300"/>
                </a:solidFill>
              </a:rPr>
              <a:t>g </a:t>
            </a:r>
            <a:r>
              <a:rPr lang="en-US" sz="1000">
                <a:solidFill>
                  <a:srgbClr val="663300"/>
                </a:solidFill>
              </a:rPr>
              <a:t>–2), hep-ex/0202024</a:t>
            </a:r>
            <a:r>
              <a:rPr lang="en-US" sz="1400">
                <a:solidFill>
                  <a:srgbClr val="996633"/>
                </a:solidFill>
              </a:rPr>
              <a:t>  </a:t>
            </a:r>
          </a:p>
        </p:txBody>
      </p:sp>
      <p:sp>
        <p:nvSpPr>
          <p:cNvPr id="37900" name="AutoShape 9"/>
          <p:cNvSpPr>
            <a:spLocks noChangeArrowheads="1"/>
          </p:cNvSpPr>
          <p:nvPr/>
        </p:nvSpPr>
        <p:spPr bwMode="auto">
          <a:xfrm rot="10800000">
            <a:off x="5505450" y="1630363"/>
            <a:ext cx="381000" cy="304800"/>
          </a:xfrm>
          <a:custGeom>
            <a:avLst/>
            <a:gdLst>
              <a:gd name="T0" fmla="*/ 257528 w 21600"/>
              <a:gd name="T1" fmla="*/ 0 h 21600"/>
              <a:gd name="T2" fmla="*/ 0 w 21600"/>
              <a:gd name="T3" fmla="*/ 152400 h 21600"/>
              <a:gd name="T4" fmla="*/ 257528 w 21600"/>
              <a:gd name="T5" fmla="*/ 304800 h 21600"/>
              <a:gd name="T6" fmla="*/ 381000 w 21600"/>
              <a:gd name="T7" fmla="*/ 1524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6529388" y="4578350"/>
          <a:ext cx="1262062" cy="657225"/>
        </p:xfrm>
        <a:graphic>
          <a:graphicData uri="http://schemas.openxmlformats.org/presentationml/2006/ole">
            <p:oleObj spid="_x0000_s1198082" name="Equation" r:id="rId6" imgW="901700" imgH="469900" progId="Equation.DSMT4">
              <p:embed/>
            </p:oleObj>
          </a:graphicData>
        </a:graphic>
      </p:graphicFrame>
      <p:sp>
        <p:nvSpPr>
          <p:cNvPr id="37901" name="Text Box 12"/>
          <p:cNvSpPr txBox="1">
            <a:spLocks noChangeArrowheads="1"/>
          </p:cNvSpPr>
          <p:nvPr/>
        </p:nvSpPr>
        <p:spPr bwMode="auto">
          <a:xfrm>
            <a:off x="5638800" y="3948113"/>
            <a:ext cx="3325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92929"/>
                </a:solidFill>
              </a:rPr>
              <a:t>Difference between spin preces-sion and cyclotron frequency:</a:t>
            </a:r>
            <a:endParaRPr lang="en-US" sz="1600" baseline="-25000">
              <a:solidFill>
                <a:srgbClr val="292929"/>
              </a:solidFill>
              <a:sym typeface="Symbol" charset="2"/>
            </a:endParaRPr>
          </a:p>
        </p:txBody>
      </p:sp>
      <p:sp>
        <p:nvSpPr>
          <p:cNvPr id="37902" name="Text Box 13"/>
          <p:cNvSpPr txBox="1">
            <a:spLocks noChangeArrowheads="1"/>
          </p:cNvSpPr>
          <p:nvPr/>
        </p:nvSpPr>
        <p:spPr bwMode="auto">
          <a:xfrm>
            <a:off x="5638800" y="5284788"/>
            <a:ext cx="320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92929"/>
                </a:solidFill>
              </a:rPr>
              <a:t>obtained from fit to: </a:t>
            </a:r>
            <a:endParaRPr lang="en-US" sz="1600" baseline="-25000">
              <a:solidFill>
                <a:srgbClr val="292929"/>
              </a:solidFill>
              <a:sym typeface="Symbol" charset="2"/>
            </a:endParaRP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5759450" y="5662613"/>
          <a:ext cx="2970213" cy="355600"/>
        </p:xfrm>
        <a:graphic>
          <a:graphicData uri="http://schemas.openxmlformats.org/presentationml/2006/ole">
            <p:oleObj spid="_x0000_s1198083" name="Equation" r:id="rId7" imgW="2120760" imgH="253800" progId="Equation.DSMT4">
              <p:embed/>
            </p:oleObj>
          </a:graphicData>
        </a:graphic>
      </p:graphicFrame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1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The BNL (</a:t>
            </a:r>
            <a:r>
              <a:rPr lang="en-US" sz="4000" i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– 2)</a:t>
            </a:r>
            <a:r>
              <a:rPr lang="en-US" sz="4000" i="1" baseline="-25000" dirty="0" smtClean="0">
                <a:solidFill>
                  <a:srgbClr val="FFFFFF"/>
                </a:solidFill>
                <a:latin typeface="Calibri"/>
                <a:ea typeface="Calibri" charset="0"/>
                <a:cs typeface="Calibri"/>
              </a:rPr>
              <a:t>µ</a:t>
            </a: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Measurement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 bwMode="auto">
          <a:xfrm>
            <a:off x="0" y="0"/>
            <a:ext cx="9144000" cy="12176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7894" name="Picture 14" descr="photo_g-2ring"/>
          <p:cNvPicPr>
            <a:picLocks noChangeAspect="1" noChangeArrowheads="1"/>
          </p:cNvPicPr>
          <p:nvPr/>
        </p:nvPicPr>
        <p:blipFill>
          <a:blip r:embed="rId4">
            <a:lum bright="66000" contrast="-6000"/>
            <a:grayscl/>
          </a:blip>
          <a:srcRect t="1282"/>
          <a:stretch>
            <a:fillRect/>
          </a:stretch>
        </p:blipFill>
        <p:spPr bwMode="auto">
          <a:xfrm>
            <a:off x="0" y="838200"/>
            <a:ext cx="91440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Rectangle 15"/>
          <p:cNvSpPr>
            <a:spLocks noChangeArrowheads="1"/>
          </p:cNvSpPr>
          <p:nvPr/>
        </p:nvSpPr>
        <p:spPr bwMode="auto">
          <a:xfrm>
            <a:off x="5562600" y="3876675"/>
            <a:ext cx="3352800" cy="22177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6" name="Rectangle 4"/>
          <p:cNvSpPr>
            <a:spLocks noChangeArrowheads="1"/>
          </p:cNvSpPr>
          <p:nvPr/>
        </p:nvSpPr>
        <p:spPr bwMode="auto">
          <a:xfrm>
            <a:off x="323850" y="1082675"/>
            <a:ext cx="4953000" cy="55451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7" name="Picture 6" descr="g-2_wigg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650" y="1217613"/>
            <a:ext cx="4611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8" name="Text Box 7"/>
          <p:cNvSpPr txBox="1">
            <a:spLocks noChangeArrowheads="1"/>
          </p:cNvSpPr>
          <p:nvPr/>
        </p:nvSpPr>
        <p:spPr bwMode="auto">
          <a:xfrm>
            <a:off x="6172200" y="1522413"/>
            <a:ext cx="2286000" cy="527050"/>
          </a:xfrm>
          <a:prstGeom prst="rect">
            <a:avLst/>
          </a:prstGeom>
          <a:solidFill>
            <a:srgbClr val="BDFF6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/>
              <a:t>Observed positron rate in successive 100</a:t>
            </a:r>
            <a:r>
              <a:rPr lang="en-US" sz="1400">
                <a:sym typeface="Symbol" charset="2"/>
              </a:rPr>
              <a:t></a:t>
            </a:r>
            <a:r>
              <a:rPr lang="en-US" sz="1400"/>
              <a:t>s periods</a:t>
            </a:r>
          </a:p>
        </p:txBody>
      </p:sp>
      <p:sp>
        <p:nvSpPr>
          <p:cNvPr id="37899" name="Text Box 8"/>
          <p:cNvSpPr txBox="1">
            <a:spLocks noChangeArrowheads="1"/>
          </p:cNvSpPr>
          <p:nvPr/>
        </p:nvSpPr>
        <p:spPr bwMode="auto">
          <a:xfrm>
            <a:off x="5562600" y="6161088"/>
            <a:ext cx="188912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plot taken from:</a:t>
            </a:r>
          </a:p>
          <a:p>
            <a:pPr algn="l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E821 (</a:t>
            </a:r>
            <a:r>
              <a:rPr lang="en-US" sz="1000" i="1">
                <a:solidFill>
                  <a:srgbClr val="663300"/>
                </a:solidFill>
              </a:rPr>
              <a:t>g </a:t>
            </a:r>
            <a:r>
              <a:rPr lang="en-US" sz="1000">
                <a:solidFill>
                  <a:srgbClr val="663300"/>
                </a:solidFill>
              </a:rPr>
              <a:t>–2), hep-ex/0202024</a:t>
            </a:r>
            <a:r>
              <a:rPr lang="en-US" sz="1400">
                <a:solidFill>
                  <a:srgbClr val="996633"/>
                </a:solidFill>
              </a:rPr>
              <a:t>  </a:t>
            </a:r>
          </a:p>
        </p:txBody>
      </p:sp>
      <p:sp>
        <p:nvSpPr>
          <p:cNvPr id="37900" name="AutoShape 9"/>
          <p:cNvSpPr>
            <a:spLocks noChangeArrowheads="1"/>
          </p:cNvSpPr>
          <p:nvPr/>
        </p:nvSpPr>
        <p:spPr bwMode="auto">
          <a:xfrm rot="10800000">
            <a:off x="5505450" y="1630363"/>
            <a:ext cx="381000" cy="304800"/>
          </a:xfrm>
          <a:custGeom>
            <a:avLst/>
            <a:gdLst>
              <a:gd name="T0" fmla="*/ 257528 w 21600"/>
              <a:gd name="T1" fmla="*/ 0 h 21600"/>
              <a:gd name="T2" fmla="*/ 0 w 21600"/>
              <a:gd name="T3" fmla="*/ 152400 h 21600"/>
              <a:gd name="T4" fmla="*/ 257528 w 21600"/>
              <a:gd name="T5" fmla="*/ 304800 h 21600"/>
              <a:gd name="T6" fmla="*/ 381000 w 21600"/>
              <a:gd name="T7" fmla="*/ 1524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6529388" y="4578350"/>
          <a:ext cx="1262062" cy="657225"/>
        </p:xfrm>
        <a:graphic>
          <a:graphicData uri="http://schemas.openxmlformats.org/presentationml/2006/ole">
            <p:oleObj spid="_x0000_s1284098" name="Equation" r:id="rId6" imgW="901700" imgH="469900" progId="Equation.DSMT4">
              <p:embed/>
            </p:oleObj>
          </a:graphicData>
        </a:graphic>
      </p:graphicFrame>
      <p:sp>
        <p:nvSpPr>
          <p:cNvPr id="37901" name="Text Box 12"/>
          <p:cNvSpPr txBox="1">
            <a:spLocks noChangeArrowheads="1"/>
          </p:cNvSpPr>
          <p:nvPr/>
        </p:nvSpPr>
        <p:spPr bwMode="auto">
          <a:xfrm>
            <a:off x="5638800" y="3948113"/>
            <a:ext cx="3325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92929"/>
                </a:solidFill>
              </a:rPr>
              <a:t>Difference between spin preces-sion and cyclotron frequency:</a:t>
            </a:r>
            <a:endParaRPr lang="en-US" sz="1600" baseline="-25000">
              <a:solidFill>
                <a:srgbClr val="292929"/>
              </a:solidFill>
              <a:sym typeface="Symbol" charset="2"/>
            </a:endParaRPr>
          </a:p>
        </p:txBody>
      </p:sp>
      <p:sp>
        <p:nvSpPr>
          <p:cNvPr id="37902" name="Text Box 13"/>
          <p:cNvSpPr txBox="1">
            <a:spLocks noChangeArrowheads="1"/>
          </p:cNvSpPr>
          <p:nvPr/>
        </p:nvSpPr>
        <p:spPr bwMode="auto">
          <a:xfrm>
            <a:off x="5638800" y="5284788"/>
            <a:ext cx="320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92929"/>
                </a:solidFill>
              </a:rPr>
              <a:t>obtained from fit to: </a:t>
            </a:r>
            <a:endParaRPr lang="en-US" sz="1600" baseline="-25000">
              <a:solidFill>
                <a:srgbClr val="292929"/>
              </a:solidFill>
              <a:sym typeface="Symbol" charset="2"/>
            </a:endParaRP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5759450" y="5662613"/>
          <a:ext cx="2970213" cy="355600"/>
        </p:xfrm>
        <a:graphic>
          <a:graphicData uri="http://schemas.openxmlformats.org/presentationml/2006/ole">
            <p:oleObj spid="_x0000_s1284099" name="Equation" r:id="rId7" imgW="2120760" imgH="253800" progId="Equation.DSMT4">
              <p:embed/>
            </p:oleObj>
          </a:graphicData>
        </a:graphic>
      </p:graphicFrame>
      <p:grpSp>
        <p:nvGrpSpPr>
          <p:cNvPr id="2" name="Group 1059"/>
          <p:cNvGrpSpPr>
            <a:grpSpLocks/>
          </p:cNvGrpSpPr>
          <p:nvPr/>
        </p:nvGrpSpPr>
        <p:grpSpPr bwMode="auto">
          <a:xfrm>
            <a:off x="5651500" y="3948113"/>
            <a:ext cx="3097213" cy="2089150"/>
            <a:chOff x="3560" y="2296"/>
            <a:chExt cx="1951" cy="1316"/>
          </a:xfrm>
        </p:grpSpPr>
        <p:sp>
          <p:nvSpPr>
            <p:cNvPr id="37912" name="Rectangle 1056"/>
            <p:cNvSpPr>
              <a:spLocks noChangeArrowheads="1"/>
            </p:cNvSpPr>
            <p:nvPr/>
          </p:nvSpPr>
          <p:spPr bwMode="auto">
            <a:xfrm>
              <a:off x="3560" y="2296"/>
              <a:ext cx="1951" cy="363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7913" name="Rectangle 1057"/>
            <p:cNvSpPr>
              <a:spLocks noChangeArrowheads="1"/>
            </p:cNvSpPr>
            <p:nvPr/>
          </p:nvSpPr>
          <p:spPr bwMode="auto">
            <a:xfrm>
              <a:off x="3560" y="3158"/>
              <a:ext cx="1951" cy="454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7914" name="Rectangle 1058"/>
            <p:cNvSpPr>
              <a:spLocks noChangeArrowheads="1"/>
            </p:cNvSpPr>
            <p:nvPr/>
          </p:nvSpPr>
          <p:spPr bwMode="auto">
            <a:xfrm>
              <a:off x="4272" y="2734"/>
              <a:ext cx="521" cy="355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1055"/>
          <p:cNvGrpSpPr>
            <a:grpSpLocks/>
          </p:cNvGrpSpPr>
          <p:nvPr/>
        </p:nvGrpSpPr>
        <p:grpSpPr bwMode="auto">
          <a:xfrm>
            <a:off x="5724525" y="2508250"/>
            <a:ext cx="3052763" cy="2605088"/>
            <a:chOff x="3606" y="1389"/>
            <a:chExt cx="1923" cy="1641"/>
          </a:xfrm>
        </p:grpSpPr>
        <p:cxnSp>
          <p:nvCxnSpPr>
            <p:cNvPr id="37906" name="AutoShape 1050"/>
            <p:cNvCxnSpPr>
              <a:cxnSpLocks noChangeShapeType="1"/>
              <a:endCxn id="37908" idx="0"/>
            </p:cNvCxnSpPr>
            <p:nvPr/>
          </p:nvCxnSpPr>
          <p:spPr bwMode="auto">
            <a:xfrm rot="5400000">
              <a:off x="3956" y="2123"/>
              <a:ext cx="798" cy="363"/>
            </a:xfrm>
            <a:prstGeom prst="curvedConnector3">
              <a:avLst>
                <a:gd name="adj1" fmla="val 50500"/>
              </a:avLst>
            </a:prstGeom>
            <a:noFill/>
            <a:ln w="19050">
              <a:solidFill>
                <a:srgbClr val="18579B"/>
              </a:solidFill>
              <a:round/>
              <a:headEnd/>
              <a:tailEnd type="triangle" w="med" len="med"/>
            </a:ln>
          </p:spPr>
        </p:cxnSp>
        <p:grpSp>
          <p:nvGrpSpPr>
            <p:cNvPr id="4" name="Group 1054"/>
            <p:cNvGrpSpPr>
              <a:grpSpLocks/>
            </p:cNvGrpSpPr>
            <p:nvPr/>
          </p:nvGrpSpPr>
          <p:grpSpPr bwMode="auto">
            <a:xfrm>
              <a:off x="3606" y="1389"/>
              <a:ext cx="1923" cy="1641"/>
              <a:chOff x="3606" y="1389"/>
              <a:chExt cx="1923" cy="1641"/>
            </a:xfrm>
          </p:grpSpPr>
          <p:sp>
            <p:nvSpPr>
              <p:cNvPr id="37908" name="Oval 1049"/>
              <p:cNvSpPr>
                <a:spLocks noChangeArrowheads="1"/>
              </p:cNvSpPr>
              <p:nvPr/>
            </p:nvSpPr>
            <p:spPr bwMode="auto">
              <a:xfrm>
                <a:off x="4014" y="2712"/>
                <a:ext cx="318" cy="318"/>
              </a:xfrm>
              <a:prstGeom prst="ellipse">
                <a:avLst/>
              </a:prstGeom>
              <a:noFill/>
              <a:ln w="25400">
                <a:solidFill>
                  <a:srgbClr val="18579B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09" name="Oval 1051"/>
              <p:cNvSpPr>
                <a:spLocks noChangeArrowheads="1"/>
              </p:cNvSpPr>
              <p:nvPr/>
            </p:nvSpPr>
            <p:spPr bwMode="auto">
              <a:xfrm>
                <a:off x="4694" y="2711"/>
                <a:ext cx="318" cy="318"/>
              </a:xfrm>
              <a:prstGeom prst="ellipse">
                <a:avLst/>
              </a:prstGeom>
              <a:noFill/>
              <a:ln w="25400">
                <a:solidFill>
                  <a:srgbClr val="18579B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cxnSp>
            <p:nvCxnSpPr>
              <p:cNvPr id="37910" name="AutoShape 1052"/>
              <p:cNvCxnSpPr>
                <a:cxnSpLocks noChangeShapeType="1"/>
                <a:endCxn id="37909" idx="0"/>
              </p:cNvCxnSpPr>
              <p:nvPr/>
            </p:nvCxnSpPr>
            <p:spPr bwMode="auto">
              <a:xfrm rot="16200000" flipH="1">
                <a:off x="4296" y="2146"/>
                <a:ext cx="797" cy="317"/>
              </a:xfrm>
              <a:prstGeom prst="curvedConnector3">
                <a:avLst>
                  <a:gd name="adj1" fmla="val 50440"/>
                </a:avLst>
              </a:prstGeom>
              <a:noFill/>
              <a:ln w="19050">
                <a:solidFill>
                  <a:srgbClr val="18579B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37911" name="Rectangle 1053"/>
              <p:cNvSpPr>
                <a:spLocks noChangeArrowheads="1"/>
              </p:cNvSpPr>
              <p:nvPr/>
            </p:nvSpPr>
            <p:spPr bwMode="auto">
              <a:xfrm>
                <a:off x="3606" y="1389"/>
                <a:ext cx="1923" cy="524"/>
              </a:xfrm>
              <a:prstGeom prst="rect">
                <a:avLst/>
              </a:prstGeom>
              <a:solidFill>
                <a:srgbClr val="DDDDDD"/>
              </a:solidFill>
              <a:ln w="635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1600" dirty="0">
                    <a:solidFill>
                      <a:srgbClr val="18579B"/>
                    </a:solidFill>
                  </a:rPr>
                  <a:t>These quantities are measured independently </a:t>
                </a:r>
                <a:r>
                  <a:rPr lang="en-US" sz="1600" i="1" dirty="0">
                    <a:solidFill>
                      <a:srgbClr val="18579B"/>
                    </a:solidFill>
                  </a:rPr>
                  <a:t>and</a:t>
                </a:r>
                <a:r>
                  <a:rPr lang="en-US" sz="1600" dirty="0">
                    <a:solidFill>
                      <a:srgbClr val="18579B"/>
                    </a:solidFill>
                  </a:rPr>
                  <a:t> blind            </a:t>
                </a:r>
                <a:r>
                  <a:rPr lang="en-US" sz="1600" dirty="0" err="1">
                    <a:solidFill>
                      <a:srgbClr val="18579B"/>
                    </a:solidFill>
                    <a:sym typeface="Wingdings" charset="2"/>
                  </a:rPr>
                  <a:t></a:t>
                </a:r>
                <a:r>
                  <a:rPr lang="en-US" sz="1600" dirty="0">
                    <a:solidFill>
                      <a:srgbClr val="18579B"/>
                    </a:solidFill>
                    <a:sym typeface="Wingdings" charset="2"/>
                  </a:rPr>
                  <a:t> </a:t>
                </a:r>
                <a:r>
                  <a:rPr lang="en-US" sz="1600" b="1" dirty="0">
                    <a:solidFill>
                      <a:srgbClr val="18579B"/>
                    </a:solidFill>
                    <a:sym typeface="Wingdings" charset="2"/>
                  </a:rPr>
                  <a:t>doubly blind </a:t>
                </a:r>
                <a:r>
                  <a:rPr lang="en-US" sz="1600" b="1" dirty="0" smtClean="0">
                    <a:solidFill>
                      <a:srgbClr val="18579B"/>
                    </a:solidFill>
                    <a:sym typeface="Wingdings" charset="2"/>
                  </a:rPr>
                  <a:t>analysis!</a:t>
                </a:r>
                <a:endParaRPr lang="en-US" sz="1600" b="1" dirty="0">
                  <a:solidFill>
                    <a:srgbClr val="18579B"/>
                  </a:solidFill>
                  <a:sym typeface="Wingdings" charset="2"/>
                </a:endParaRPr>
              </a:p>
            </p:txBody>
          </p:sp>
        </p:grpSp>
      </p:grp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1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The BNL (</a:t>
            </a:r>
            <a:r>
              <a:rPr lang="en-US" sz="4000" i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– 2)</a:t>
            </a:r>
            <a:r>
              <a:rPr lang="en-US" sz="4000" i="1" baseline="-25000" dirty="0" smtClean="0">
                <a:solidFill>
                  <a:srgbClr val="FFFFFF"/>
                </a:solidFill>
                <a:latin typeface="Calibri"/>
                <a:ea typeface="Calibri" charset="0"/>
                <a:cs typeface="Calibri"/>
              </a:rPr>
              <a:t>µ</a:t>
            </a: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Measurement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 bwMode="auto">
          <a:xfrm>
            <a:off x="0" y="0"/>
            <a:ext cx="9144000" cy="12176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7894" name="Picture 14" descr="photo_g-2ring"/>
          <p:cNvPicPr>
            <a:picLocks noChangeAspect="1" noChangeArrowheads="1"/>
          </p:cNvPicPr>
          <p:nvPr/>
        </p:nvPicPr>
        <p:blipFill>
          <a:blip r:embed="rId4">
            <a:lum bright="66000" contrast="-6000"/>
            <a:grayscl/>
          </a:blip>
          <a:srcRect t="1282"/>
          <a:stretch>
            <a:fillRect/>
          </a:stretch>
        </p:blipFill>
        <p:spPr bwMode="auto">
          <a:xfrm>
            <a:off x="0" y="838200"/>
            <a:ext cx="91440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Rectangle 15"/>
          <p:cNvSpPr>
            <a:spLocks noChangeArrowheads="1"/>
          </p:cNvSpPr>
          <p:nvPr/>
        </p:nvSpPr>
        <p:spPr bwMode="auto">
          <a:xfrm>
            <a:off x="5562600" y="3876675"/>
            <a:ext cx="3352800" cy="22177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6" name="Rectangle 4"/>
          <p:cNvSpPr>
            <a:spLocks noChangeArrowheads="1"/>
          </p:cNvSpPr>
          <p:nvPr/>
        </p:nvSpPr>
        <p:spPr bwMode="auto">
          <a:xfrm>
            <a:off x="323850" y="1082675"/>
            <a:ext cx="4953000" cy="55451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7" name="Picture 6" descr="g-2_wigg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650" y="1217613"/>
            <a:ext cx="4611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8" name="Text Box 7"/>
          <p:cNvSpPr txBox="1">
            <a:spLocks noChangeArrowheads="1"/>
          </p:cNvSpPr>
          <p:nvPr/>
        </p:nvSpPr>
        <p:spPr bwMode="auto">
          <a:xfrm>
            <a:off x="6172200" y="1522413"/>
            <a:ext cx="2286000" cy="527050"/>
          </a:xfrm>
          <a:prstGeom prst="rect">
            <a:avLst/>
          </a:prstGeom>
          <a:solidFill>
            <a:srgbClr val="BDFF6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/>
              <a:t>Observed positron rate in successive 100</a:t>
            </a:r>
            <a:r>
              <a:rPr lang="en-US" sz="1400">
                <a:sym typeface="Symbol" charset="2"/>
              </a:rPr>
              <a:t></a:t>
            </a:r>
            <a:r>
              <a:rPr lang="en-US" sz="1400"/>
              <a:t>s periods</a:t>
            </a:r>
          </a:p>
        </p:txBody>
      </p:sp>
      <p:sp>
        <p:nvSpPr>
          <p:cNvPr id="37899" name="Text Box 8"/>
          <p:cNvSpPr txBox="1">
            <a:spLocks noChangeArrowheads="1"/>
          </p:cNvSpPr>
          <p:nvPr/>
        </p:nvSpPr>
        <p:spPr bwMode="auto">
          <a:xfrm>
            <a:off x="5562600" y="6161088"/>
            <a:ext cx="188912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plot taken from:</a:t>
            </a:r>
          </a:p>
          <a:p>
            <a:pPr algn="l">
              <a:spcBef>
                <a:spcPct val="0"/>
              </a:spcBef>
            </a:pPr>
            <a:r>
              <a:rPr lang="en-US" sz="1000">
                <a:solidFill>
                  <a:srgbClr val="663300"/>
                </a:solidFill>
              </a:rPr>
              <a:t>E821 (</a:t>
            </a:r>
            <a:r>
              <a:rPr lang="en-US" sz="1000" i="1">
                <a:solidFill>
                  <a:srgbClr val="663300"/>
                </a:solidFill>
              </a:rPr>
              <a:t>g </a:t>
            </a:r>
            <a:r>
              <a:rPr lang="en-US" sz="1000">
                <a:solidFill>
                  <a:srgbClr val="663300"/>
                </a:solidFill>
              </a:rPr>
              <a:t>–2), hep-ex/0202024</a:t>
            </a:r>
            <a:r>
              <a:rPr lang="en-US" sz="1400">
                <a:solidFill>
                  <a:srgbClr val="996633"/>
                </a:solidFill>
              </a:rPr>
              <a:t>  </a:t>
            </a:r>
          </a:p>
        </p:txBody>
      </p:sp>
      <p:sp>
        <p:nvSpPr>
          <p:cNvPr id="37900" name="AutoShape 9"/>
          <p:cNvSpPr>
            <a:spLocks noChangeArrowheads="1"/>
          </p:cNvSpPr>
          <p:nvPr/>
        </p:nvSpPr>
        <p:spPr bwMode="auto">
          <a:xfrm rot="10800000">
            <a:off x="5505450" y="1630363"/>
            <a:ext cx="381000" cy="304800"/>
          </a:xfrm>
          <a:custGeom>
            <a:avLst/>
            <a:gdLst>
              <a:gd name="T0" fmla="*/ 257528 w 21600"/>
              <a:gd name="T1" fmla="*/ 0 h 21600"/>
              <a:gd name="T2" fmla="*/ 0 w 21600"/>
              <a:gd name="T3" fmla="*/ 152400 h 21600"/>
              <a:gd name="T4" fmla="*/ 257528 w 21600"/>
              <a:gd name="T5" fmla="*/ 304800 h 21600"/>
              <a:gd name="T6" fmla="*/ 381000 w 21600"/>
              <a:gd name="T7" fmla="*/ 1524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6529388" y="4578350"/>
          <a:ext cx="1262062" cy="657225"/>
        </p:xfrm>
        <a:graphic>
          <a:graphicData uri="http://schemas.openxmlformats.org/presentationml/2006/ole">
            <p:oleObj spid="_x0000_s1200130" name="Equation" r:id="rId6" imgW="901700" imgH="469900" progId="Equation.DSMT4">
              <p:embed/>
            </p:oleObj>
          </a:graphicData>
        </a:graphic>
      </p:graphicFrame>
      <p:sp>
        <p:nvSpPr>
          <p:cNvPr id="37901" name="Text Box 12"/>
          <p:cNvSpPr txBox="1">
            <a:spLocks noChangeArrowheads="1"/>
          </p:cNvSpPr>
          <p:nvPr/>
        </p:nvSpPr>
        <p:spPr bwMode="auto">
          <a:xfrm>
            <a:off x="5638800" y="3948113"/>
            <a:ext cx="3325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92929"/>
                </a:solidFill>
              </a:rPr>
              <a:t>Difference between spin preces-sion and cyclotron frequency:</a:t>
            </a:r>
            <a:endParaRPr lang="en-US" sz="1600" baseline="-25000">
              <a:solidFill>
                <a:srgbClr val="292929"/>
              </a:solidFill>
              <a:sym typeface="Symbol" charset="2"/>
            </a:endParaRPr>
          </a:p>
        </p:txBody>
      </p:sp>
      <p:sp>
        <p:nvSpPr>
          <p:cNvPr id="37902" name="Text Box 13"/>
          <p:cNvSpPr txBox="1">
            <a:spLocks noChangeArrowheads="1"/>
          </p:cNvSpPr>
          <p:nvPr/>
        </p:nvSpPr>
        <p:spPr bwMode="auto">
          <a:xfrm>
            <a:off x="5638800" y="5284788"/>
            <a:ext cx="320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92929"/>
                </a:solidFill>
              </a:rPr>
              <a:t>obtained from fit to: </a:t>
            </a:r>
            <a:endParaRPr lang="en-US" sz="1600" baseline="-25000">
              <a:solidFill>
                <a:srgbClr val="292929"/>
              </a:solidFill>
              <a:sym typeface="Symbol" charset="2"/>
            </a:endParaRP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5759450" y="5662613"/>
          <a:ext cx="2970213" cy="355600"/>
        </p:xfrm>
        <a:graphic>
          <a:graphicData uri="http://schemas.openxmlformats.org/presentationml/2006/ole">
            <p:oleObj spid="_x0000_s1200131" name="Equation" r:id="rId7" imgW="2120760" imgH="253800" progId="Equation.DSMT4">
              <p:embed/>
            </p:oleObj>
          </a:graphicData>
        </a:graphic>
      </p:graphicFrame>
      <p:grpSp>
        <p:nvGrpSpPr>
          <p:cNvPr id="2" name="Group 1059"/>
          <p:cNvGrpSpPr>
            <a:grpSpLocks/>
          </p:cNvGrpSpPr>
          <p:nvPr/>
        </p:nvGrpSpPr>
        <p:grpSpPr bwMode="auto">
          <a:xfrm>
            <a:off x="5651500" y="3948113"/>
            <a:ext cx="3097213" cy="2089150"/>
            <a:chOff x="3560" y="2296"/>
            <a:chExt cx="1951" cy="1316"/>
          </a:xfrm>
        </p:grpSpPr>
        <p:sp>
          <p:nvSpPr>
            <p:cNvPr id="37912" name="Rectangle 1056"/>
            <p:cNvSpPr>
              <a:spLocks noChangeArrowheads="1"/>
            </p:cNvSpPr>
            <p:nvPr/>
          </p:nvSpPr>
          <p:spPr bwMode="auto">
            <a:xfrm>
              <a:off x="3560" y="2296"/>
              <a:ext cx="1951" cy="363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7913" name="Rectangle 1057"/>
            <p:cNvSpPr>
              <a:spLocks noChangeArrowheads="1"/>
            </p:cNvSpPr>
            <p:nvPr/>
          </p:nvSpPr>
          <p:spPr bwMode="auto">
            <a:xfrm>
              <a:off x="3560" y="3158"/>
              <a:ext cx="1951" cy="454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7914" name="Rectangle 1058"/>
            <p:cNvSpPr>
              <a:spLocks noChangeArrowheads="1"/>
            </p:cNvSpPr>
            <p:nvPr/>
          </p:nvSpPr>
          <p:spPr bwMode="auto">
            <a:xfrm>
              <a:off x="4272" y="2734"/>
              <a:ext cx="521" cy="355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1055"/>
          <p:cNvGrpSpPr>
            <a:grpSpLocks/>
          </p:cNvGrpSpPr>
          <p:nvPr/>
        </p:nvGrpSpPr>
        <p:grpSpPr bwMode="auto">
          <a:xfrm>
            <a:off x="5724525" y="2508250"/>
            <a:ext cx="3052763" cy="2605088"/>
            <a:chOff x="3606" y="1389"/>
            <a:chExt cx="1923" cy="1641"/>
          </a:xfrm>
        </p:grpSpPr>
        <p:cxnSp>
          <p:nvCxnSpPr>
            <p:cNvPr id="37906" name="AutoShape 1050"/>
            <p:cNvCxnSpPr>
              <a:cxnSpLocks noChangeShapeType="1"/>
              <a:endCxn id="37908" idx="0"/>
            </p:cNvCxnSpPr>
            <p:nvPr/>
          </p:nvCxnSpPr>
          <p:spPr bwMode="auto">
            <a:xfrm rot="5400000">
              <a:off x="3956" y="2123"/>
              <a:ext cx="798" cy="363"/>
            </a:xfrm>
            <a:prstGeom prst="curvedConnector3">
              <a:avLst>
                <a:gd name="adj1" fmla="val 50500"/>
              </a:avLst>
            </a:prstGeom>
            <a:noFill/>
            <a:ln w="19050">
              <a:solidFill>
                <a:srgbClr val="18579B"/>
              </a:solidFill>
              <a:round/>
              <a:headEnd/>
              <a:tailEnd type="triangle" w="med" len="med"/>
            </a:ln>
          </p:spPr>
        </p:cxnSp>
        <p:grpSp>
          <p:nvGrpSpPr>
            <p:cNvPr id="4" name="Group 1054"/>
            <p:cNvGrpSpPr>
              <a:grpSpLocks/>
            </p:cNvGrpSpPr>
            <p:nvPr/>
          </p:nvGrpSpPr>
          <p:grpSpPr bwMode="auto">
            <a:xfrm>
              <a:off x="3606" y="1389"/>
              <a:ext cx="1923" cy="1641"/>
              <a:chOff x="3606" y="1389"/>
              <a:chExt cx="1923" cy="1641"/>
            </a:xfrm>
          </p:grpSpPr>
          <p:sp>
            <p:nvSpPr>
              <p:cNvPr id="37908" name="Oval 1049"/>
              <p:cNvSpPr>
                <a:spLocks noChangeArrowheads="1"/>
              </p:cNvSpPr>
              <p:nvPr/>
            </p:nvSpPr>
            <p:spPr bwMode="auto">
              <a:xfrm>
                <a:off x="4014" y="2712"/>
                <a:ext cx="318" cy="318"/>
              </a:xfrm>
              <a:prstGeom prst="ellipse">
                <a:avLst/>
              </a:prstGeom>
              <a:noFill/>
              <a:ln w="25400">
                <a:solidFill>
                  <a:srgbClr val="18579B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09" name="Oval 1051"/>
              <p:cNvSpPr>
                <a:spLocks noChangeArrowheads="1"/>
              </p:cNvSpPr>
              <p:nvPr/>
            </p:nvSpPr>
            <p:spPr bwMode="auto">
              <a:xfrm>
                <a:off x="4694" y="2711"/>
                <a:ext cx="318" cy="318"/>
              </a:xfrm>
              <a:prstGeom prst="ellipse">
                <a:avLst/>
              </a:prstGeom>
              <a:noFill/>
              <a:ln w="25400">
                <a:solidFill>
                  <a:srgbClr val="18579B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cxnSp>
            <p:nvCxnSpPr>
              <p:cNvPr id="37910" name="AutoShape 1052"/>
              <p:cNvCxnSpPr>
                <a:cxnSpLocks noChangeShapeType="1"/>
                <a:endCxn id="37909" idx="0"/>
              </p:cNvCxnSpPr>
              <p:nvPr/>
            </p:nvCxnSpPr>
            <p:spPr bwMode="auto">
              <a:xfrm rot="16200000" flipH="1">
                <a:off x="4296" y="2146"/>
                <a:ext cx="797" cy="317"/>
              </a:xfrm>
              <a:prstGeom prst="curvedConnector3">
                <a:avLst>
                  <a:gd name="adj1" fmla="val 50440"/>
                </a:avLst>
              </a:prstGeom>
              <a:noFill/>
              <a:ln w="19050">
                <a:solidFill>
                  <a:srgbClr val="18579B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37911" name="Rectangle 1053"/>
              <p:cNvSpPr>
                <a:spLocks noChangeArrowheads="1"/>
              </p:cNvSpPr>
              <p:nvPr/>
            </p:nvSpPr>
            <p:spPr bwMode="auto">
              <a:xfrm>
                <a:off x="3606" y="1389"/>
                <a:ext cx="1923" cy="524"/>
              </a:xfrm>
              <a:prstGeom prst="rect">
                <a:avLst/>
              </a:prstGeom>
              <a:solidFill>
                <a:srgbClr val="DDDDDD"/>
              </a:solidFill>
              <a:ln w="635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1600" dirty="0">
                    <a:solidFill>
                      <a:srgbClr val="18579B"/>
                    </a:solidFill>
                  </a:rPr>
                  <a:t>These quantities are measured independently </a:t>
                </a:r>
                <a:r>
                  <a:rPr lang="en-US" sz="1600" i="1" dirty="0">
                    <a:solidFill>
                      <a:srgbClr val="18579B"/>
                    </a:solidFill>
                  </a:rPr>
                  <a:t>and</a:t>
                </a:r>
                <a:r>
                  <a:rPr lang="en-US" sz="1600" dirty="0">
                    <a:solidFill>
                      <a:srgbClr val="18579B"/>
                    </a:solidFill>
                  </a:rPr>
                  <a:t> blind            </a:t>
                </a:r>
                <a:r>
                  <a:rPr lang="en-US" sz="1600" dirty="0" err="1">
                    <a:solidFill>
                      <a:srgbClr val="18579B"/>
                    </a:solidFill>
                    <a:sym typeface="Wingdings" charset="2"/>
                  </a:rPr>
                  <a:t></a:t>
                </a:r>
                <a:r>
                  <a:rPr lang="en-US" sz="1600" dirty="0">
                    <a:solidFill>
                      <a:srgbClr val="18579B"/>
                    </a:solidFill>
                    <a:sym typeface="Wingdings" charset="2"/>
                  </a:rPr>
                  <a:t> </a:t>
                </a:r>
                <a:r>
                  <a:rPr lang="en-US" sz="1600" b="1" dirty="0">
                    <a:solidFill>
                      <a:srgbClr val="18579B"/>
                    </a:solidFill>
                    <a:sym typeface="Wingdings" charset="2"/>
                  </a:rPr>
                  <a:t>doubly blind </a:t>
                </a:r>
                <a:r>
                  <a:rPr lang="en-US" sz="1600" b="1" dirty="0" smtClean="0">
                    <a:solidFill>
                      <a:srgbClr val="18579B"/>
                    </a:solidFill>
                    <a:sym typeface="Wingdings" charset="2"/>
                  </a:rPr>
                  <a:t>analysis!</a:t>
                </a:r>
                <a:endParaRPr lang="en-US" sz="1600" b="1" dirty="0">
                  <a:solidFill>
                    <a:srgbClr val="18579B"/>
                  </a:solidFill>
                  <a:sym typeface="Wingdings" charset="2"/>
                </a:endParaRPr>
              </a:p>
            </p:txBody>
          </p:sp>
        </p:grpSp>
      </p:grp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1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The BNL (</a:t>
            </a:r>
            <a:r>
              <a:rPr lang="en-US" sz="4000" i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– 2)</a:t>
            </a:r>
            <a:r>
              <a:rPr lang="en-US" sz="4000" i="1" baseline="-25000" dirty="0" smtClean="0">
                <a:solidFill>
                  <a:srgbClr val="FFFFFF"/>
                </a:solidFill>
                <a:latin typeface="Calibri"/>
                <a:ea typeface="Calibri" charset="0"/>
                <a:cs typeface="Calibri"/>
              </a:rPr>
              <a:t>µ</a:t>
            </a:r>
            <a:r>
              <a:rPr lang="en-US" sz="4000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Measurement</a:t>
            </a:r>
            <a:endParaRPr lang="en-US" sz="4000" dirty="0" smtClean="0">
              <a:solidFill>
                <a:srgbClr val="FFFFFF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23850" y="1082675"/>
            <a:ext cx="4953000" cy="5545138"/>
          </a:xfrm>
          <a:prstGeom prst="rect">
            <a:avLst/>
          </a:prstGeom>
          <a:solidFill>
            <a:schemeClr val="bg1">
              <a:alpha val="57000"/>
            </a:schemeClr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276850" y="1082675"/>
            <a:ext cx="3638550" cy="5545138"/>
          </a:xfrm>
          <a:prstGeom prst="rect">
            <a:avLst/>
          </a:prstGeom>
          <a:solidFill>
            <a:schemeClr val="bg1">
              <a:alpha val="57000"/>
            </a:schemeClr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2209800"/>
            <a:ext cx="9144000" cy="2611496"/>
          </a:xfrm>
          <a:prstGeom prst="rect">
            <a:avLst/>
          </a:prstGeom>
          <a:solidFill>
            <a:srgbClr val="FFFFFF">
              <a:alpha val="84000"/>
            </a:srgbClr>
          </a:solidFill>
        </p:spPr>
        <p:txBody>
          <a:bodyPr wrap="square" tIns="766800" bIns="813600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E12548"/>
                </a:solidFill>
              </a:rPr>
              <a:t>World average (2006 – final E821 report): </a:t>
            </a:r>
          </a:p>
          <a:p>
            <a:pPr algn="ctr">
              <a:spcBef>
                <a:spcPts val="1200"/>
              </a:spcBef>
            </a:pPr>
            <a:r>
              <a:rPr lang="en-GB" sz="2800" b="1" i="1" dirty="0" smtClean="0">
                <a:solidFill>
                  <a:srgbClr val="E12548"/>
                </a:solidFill>
              </a:rPr>
              <a:t>a</a:t>
            </a:r>
            <a:r>
              <a:rPr lang="en-GB" sz="2800" b="1" i="1" baseline="-2500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m</a:t>
            </a:r>
            <a:r>
              <a:rPr lang="en-GB" sz="2800" b="1" dirty="0" smtClean="0">
                <a:solidFill>
                  <a:srgbClr val="E12548"/>
                </a:solidFill>
              </a:rPr>
              <a:t> = </a:t>
            </a:r>
            <a:r>
              <a:rPr lang="en-US" sz="2800" b="1" dirty="0" smtClean="0">
                <a:solidFill>
                  <a:srgbClr val="E12548"/>
                </a:solidFill>
              </a:rPr>
              <a:t>11 </a:t>
            </a:r>
            <a:r>
              <a:rPr lang="en-US" sz="2800" b="1" dirty="0" smtClean="0">
                <a:solidFill>
                  <a:srgbClr val="E12548"/>
                </a:solidFill>
              </a:rPr>
              <a:t>659 208.9 (5.4) (3.3)</a:t>
            </a:r>
            <a:r>
              <a:rPr lang="en-US" sz="2800" b="1" dirty="0" smtClean="0">
                <a:solidFill>
                  <a:srgbClr val="E12548"/>
                </a:solidFill>
              </a:rPr>
              <a:t> × </a:t>
            </a:r>
            <a:r>
              <a:rPr lang="en-US" sz="2800" b="1" dirty="0" smtClean="0">
                <a:solidFill>
                  <a:srgbClr val="E12548"/>
                </a:solidFill>
              </a:rPr>
              <a:t>10</a:t>
            </a:r>
            <a:r>
              <a:rPr lang="en-US" sz="2800" b="1" baseline="30000" dirty="0" smtClean="0">
                <a:solidFill>
                  <a:srgbClr val="E12548"/>
                </a:solidFill>
              </a:rPr>
              <a:t>−10</a:t>
            </a:r>
            <a:endParaRPr lang="en-GB" sz="2800" b="1" baseline="30000" dirty="0">
              <a:solidFill>
                <a:srgbClr val="E12548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4176" y="4488685"/>
            <a:ext cx="23423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rgbClr val="E12548"/>
                </a:solidFill>
              </a:rPr>
              <a:t>E821: Phys. Rev. D73, 072003 (2006)</a:t>
            </a:r>
            <a:endParaRPr lang="en-GB" sz="10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Modèle par défaut">
  <a:themeElements>
    <a:clrScheme name="5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5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odèle par défaut">
  <a:themeElements>
    <a:clrScheme name="1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Modèle par défaut">
  <a:themeElements>
    <a:clrScheme name="2_Modèle par défaut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000099"/>
      </a:folHlink>
    </a:clrScheme>
    <a:fontScheme name="2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119730</TotalTime>
  <Words>2108</Words>
  <Application>Microsoft Macintosh PowerPoint</Application>
  <PresentationFormat>Overhead</PresentationFormat>
  <Paragraphs>254</Paragraphs>
  <Slides>40</Slides>
  <Notes>5</Notes>
  <HiddenSlides>0</HiddenSlides>
  <MMClips>0</MMClips>
  <ScaleCrop>false</ScaleCrop>
  <HeadingPairs>
    <vt:vector size="6" baseType="variant">
      <vt:variant>
        <vt:lpstr>Design Template</vt:lpstr>
      </vt:variant>
      <vt:variant>
        <vt:i4>12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Office Theme</vt:lpstr>
      <vt:lpstr>1_Office Theme</vt:lpstr>
      <vt:lpstr>2_Office Theme</vt:lpstr>
      <vt:lpstr>5_Modèle par défaut</vt:lpstr>
      <vt:lpstr>1_Modèle par défaut</vt:lpstr>
      <vt:lpstr>2_Modèle par défaut</vt:lpstr>
      <vt:lpstr>5_Office Theme</vt:lpstr>
      <vt:lpstr>6_Office Theme</vt:lpstr>
      <vt:lpstr>3_Office Theme</vt:lpstr>
      <vt:lpstr>4_Office Theme</vt:lpstr>
      <vt:lpstr>9_Office Theme</vt:lpstr>
      <vt:lpstr>10_Office Theme</vt:lpstr>
      <vt:lpstr>MathType 6.0 Equation</vt:lpstr>
      <vt:lpstr>MathType 5.0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1766</cp:revision>
  <cp:lastPrinted>2010-09-15T13:10:03Z</cp:lastPrinted>
  <dcterms:created xsi:type="dcterms:W3CDTF">2010-09-09T14:26:06Z</dcterms:created>
  <dcterms:modified xsi:type="dcterms:W3CDTF">2010-09-15T15:13:29Z</dcterms:modified>
</cp:coreProperties>
</file>